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1"/>
  </p:notesMasterIdLst>
  <p:handoutMasterIdLst>
    <p:handoutMasterId r:id="rId12"/>
  </p:handoutMasterIdLst>
  <p:sldIdLst>
    <p:sldId id="257" r:id="rId2"/>
    <p:sldId id="455" r:id="rId3"/>
    <p:sldId id="414" r:id="rId4"/>
    <p:sldId id="437" r:id="rId5"/>
    <p:sldId id="458" r:id="rId6"/>
    <p:sldId id="460" r:id="rId7"/>
    <p:sldId id="456" r:id="rId8"/>
    <p:sldId id="313" r:id="rId9"/>
    <p:sldId id="459" r:id="rId10"/>
  </p:sldIdLst>
  <p:sldSz cx="9144000" cy="6858000" type="screen4x3"/>
  <p:notesSz cx="7010400" cy="92964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37"/>
  </p:normalViewPr>
  <p:slideViewPr>
    <p:cSldViewPr snapToGrid="0" snapToObjects="1">
      <p:cViewPr>
        <p:scale>
          <a:sx n="60" d="100"/>
          <a:sy n="60" d="100"/>
        </p:scale>
        <p:origin x="-1572" y="-17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Z:\home\lcci\Desktop\2020-21\Dec\Book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Z:\home\lcci\Desktop\2020-21\Dec\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view3D>
      <c:rotX val="30"/>
      <c:perspective val="30"/>
    </c:view3D>
    <c:plotArea>
      <c:layout/>
      <c:pie3DChart>
        <c:varyColors val="1"/>
        <c:ser>
          <c:idx val="0"/>
          <c:order val="0"/>
          <c:explosion val="25"/>
          <c:dLbls>
            <c:dLbl>
              <c:idx val="0"/>
              <c:layout>
                <c:manualLayout>
                  <c:x val="-1.0671855138537073E-2"/>
                  <c:y val="-3.1873139706532438E-2"/>
                </c:manualLayout>
              </c:layout>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BBDF-964F-A4A8-66BF93C0F20C}"/>
                </c:ext>
              </c:extLst>
            </c:dLbl>
            <c:dLbl>
              <c:idx val="1"/>
              <c:layout>
                <c:manualLayout>
                  <c:x val="-3.7934240657254729E-4"/>
                  <c:y val="-5.3807188535635923E-2"/>
                </c:manualLayout>
              </c:layout>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BBDF-964F-A4A8-66BF93C0F20C}"/>
                </c:ext>
              </c:extLst>
            </c:dLbl>
            <c:dLbl>
              <c:idx val="2"/>
              <c:layout>
                <c:manualLayout>
                  <c:x val="-9.7953437561879766E-3"/>
                  <c:y val="9.6288449555316402E-2"/>
                </c:manualLayout>
              </c:layout>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BBDF-964F-A4A8-66BF93C0F20C}"/>
                </c:ext>
              </c:extLst>
            </c:dLbl>
            <c:dLbl>
              <c:idx val="3"/>
              <c:layout>
                <c:manualLayout>
                  <c:x val="-9.1266404199475161E-3"/>
                  <c:y val="-1.173811606882473E-2"/>
                </c:manualLayout>
              </c:layout>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BBDF-964F-A4A8-66BF93C0F20C}"/>
                </c:ext>
              </c:extLst>
            </c:dLbl>
            <c:dLbl>
              <c:idx val="5"/>
              <c:layout>
                <c:manualLayout>
                  <c:x val="0.11799980977214937"/>
                  <c:y val="-9.401612568213151E-2"/>
                </c:manualLayout>
              </c:layout>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BBDF-964F-A4A8-66BF93C0F20C}"/>
                </c:ext>
              </c:extLst>
            </c:dLbl>
            <c:spPr>
              <a:noFill/>
              <a:ln>
                <a:noFill/>
              </a:ln>
              <a:effectLst/>
            </c:spPr>
            <c:showVal val="1"/>
            <c:showCatName val="1"/>
            <c:showLeaderLines val="1"/>
            <c:extLst xmlns:c16r2="http://schemas.microsoft.com/office/drawing/2015/06/chart">
              <c:ext xmlns:c15="http://schemas.microsoft.com/office/drawing/2012/chart" uri="{CE6537A1-D6FC-4f65-9D91-7224C49458BB}"/>
            </c:extLst>
          </c:dLbls>
          <c:cat>
            <c:strRef>
              <c:f>Sheet1!$B$4:$B$9</c:f>
              <c:strCache>
                <c:ptCount val="6"/>
                <c:pt idx="0">
                  <c:v>Agriculture</c:v>
                </c:pt>
                <c:pt idx="1">
                  <c:v>Mineral Products</c:v>
                </c:pt>
                <c:pt idx="2">
                  <c:v>Leather</c:v>
                </c:pt>
                <c:pt idx="3">
                  <c:v>Engineering </c:v>
                </c:pt>
                <c:pt idx="4">
                  <c:v>Textiles</c:v>
                </c:pt>
                <c:pt idx="5">
                  <c:v>Others</c:v>
                </c:pt>
              </c:strCache>
            </c:strRef>
          </c:cat>
          <c:val>
            <c:numRef>
              <c:f>Sheet1!$C$4:$C$9</c:f>
              <c:numCache>
                <c:formatCode>0%</c:formatCode>
                <c:ptCount val="6"/>
                <c:pt idx="0">
                  <c:v>9.0000000000000038E-2</c:v>
                </c:pt>
                <c:pt idx="1">
                  <c:v>0.1</c:v>
                </c:pt>
                <c:pt idx="2" formatCode="0.0%">
                  <c:v>5.0000000000000018E-3</c:v>
                </c:pt>
                <c:pt idx="3">
                  <c:v>0.56000000000000005</c:v>
                </c:pt>
                <c:pt idx="4" formatCode="0.0%">
                  <c:v>4.5000000000000019E-2</c:v>
                </c:pt>
                <c:pt idx="5">
                  <c:v>0.2</c:v>
                </c:pt>
              </c:numCache>
            </c:numRef>
          </c:val>
          <c:extLst xmlns:c16r2="http://schemas.microsoft.com/office/drawing/2015/06/chart">
            <c:ext xmlns:c16="http://schemas.microsoft.com/office/drawing/2014/chart" uri="{C3380CC4-5D6E-409C-BE32-E72D297353CC}">
              <c16:uniqueId val="{00000005-BBDF-964F-A4A8-66BF93C0F20C}"/>
            </c:ext>
          </c:extLst>
        </c:ser>
        <c:dLbls>
          <c:showVal val="1"/>
          <c:showCatName val="1"/>
        </c:dLbls>
      </c:pie3DChart>
    </c:plotArea>
    <c:plotVisOnly val="1"/>
    <c:dispBlanksAs val="zero"/>
  </c:chart>
  <c:spPr>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view3D>
      <c:rotX val="30"/>
      <c:perspective val="30"/>
    </c:view3D>
    <c:plotArea>
      <c:layout/>
      <c:pie3DChart>
        <c:varyColors val="1"/>
        <c:ser>
          <c:idx val="0"/>
          <c:order val="0"/>
          <c:explosion val="25"/>
          <c:dLbls>
            <c:dLbl>
              <c:idx val="0"/>
              <c:layout>
                <c:manualLayout>
                  <c:x val="3.3643591426071755E-2"/>
                  <c:y val="-4.4857101195683896E-2"/>
                </c:manualLayout>
              </c:layout>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DA38-ED4C-AEE8-D5143D237955}"/>
                </c:ext>
              </c:extLst>
            </c:dLbl>
            <c:dLbl>
              <c:idx val="1"/>
              <c:layout>
                <c:manualLayout>
                  <c:x val="-0.19596391076115491"/>
                  <c:y val="-9.6675415573053442E-3"/>
                </c:manualLayout>
              </c:layout>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DA38-ED4C-AEE8-D5143D237955}"/>
                </c:ext>
              </c:extLst>
            </c:dLbl>
            <c:dLbl>
              <c:idx val="2"/>
              <c:layout>
                <c:manualLayout>
                  <c:x val="0"/>
                  <c:y val="0.24259721149498312"/>
                </c:manualLayout>
              </c:layout>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DA38-ED4C-AEE8-D5143D237955}"/>
                </c:ext>
              </c:extLst>
            </c:dLbl>
            <c:dLbl>
              <c:idx val="3"/>
              <c:layout>
                <c:manualLayout>
                  <c:x val="1.122637795275591E-2"/>
                  <c:y val="-5.4902303878681856E-2"/>
                </c:manualLayout>
              </c:layout>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DA38-ED4C-AEE8-D5143D237955}"/>
                </c:ext>
              </c:extLst>
            </c:dLbl>
            <c:dLbl>
              <c:idx val="4"/>
              <c:layout>
                <c:manualLayout>
                  <c:x val="0.10777446413567496"/>
                  <c:y val="-4.6211047562621815E-2"/>
                </c:manualLayout>
              </c:layout>
              <c:showVal val="1"/>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DA38-ED4C-AEE8-D5143D237955}"/>
                </c:ext>
              </c:extLst>
            </c:dLbl>
            <c:spPr>
              <a:noFill/>
              <a:ln>
                <a:noFill/>
              </a:ln>
              <a:effectLst/>
            </c:spPr>
            <c:showVal val="1"/>
            <c:showCatName val="1"/>
            <c:showLeaderLines val="1"/>
            <c:extLst xmlns:c16r2="http://schemas.microsoft.com/office/drawing/2015/06/chart">
              <c:ext xmlns:c15="http://schemas.microsoft.com/office/drawing/2012/chart" uri="{CE6537A1-D6FC-4f65-9D91-7224C49458BB}"/>
            </c:extLst>
          </c:dLbls>
          <c:cat>
            <c:strRef>
              <c:f>Sheet1!$B$24:$B$28</c:f>
              <c:strCache>
                <c:ptCount val="5"/>
                <c:pt idx="0">
                  <c:v>Food Group</c:v>
                </c:pt>
                <c:pt idx="1">
                  <c:v>Textiles</c:v>
                </c:pt>
                <c:pt idx="2">
                  <c:v>Chemicals &amp; Pharmaceuticals</c:v>
                </c:pt>
                <c:pt idx="3">
                  <c:v>Engineering</c:v>
                </c:pt>
                <c:pt idx="4">
                  <c:v>Others</c:v>
                </c:pt>
              </c:strCache>
            </c:strRef>
          </c:cat>
          <c:val>
            <c:numRef>
              <c:f>Sheet1!$C$24:$C$28</c:f>
              <c:numCache>
                <c:formatCode>0%</c:formatCode>
                <c:ptCount val="5"/>
                <c:pt idx="0">
                  <c:v>0.17</c:v>
                </c:pt>
                <c:pt idx="1">
                  <c:v>0.61000000000000021</c:v>
                </c:pt>
                <c:pt idx="2">
                  <c:v>4.5000000000000012E-2</c:v>
                </c:pt>
                <c:pt idx="3">
                  <c:v>9.0000000000000024E-2</c:v>
                </c:pt>
                <c:pt idx="4">
                  <c:v>8.0000000000000029E-2</c:v>
                </c:pt>
              </c:numCache>
            </c:numRef>
          </c:val>
          <c:extLst xmlns:c16r2="http://schemas.microsoft.com/office/drawing/2015/06/chart">
            <c:ext xmlns:c16="http://schemas.microsoft.com/office/drawing/2014/chart" uri="{C3380CC4-5D6E-409C-BE32-E72D297353CC}">
              <c16:uniqueId val="{00000005-DA38-ED4C-AEE8-D5143D237955}"/>
            </c:ext>
          </c:extLst>
        </c:ser>
        <c:dLbls>
          <c:showVal val="1"/>
          <c:showCatName val="1"/>
        </c:dLbls>
      </c:pie3DChart>
    </c:plotArea>
    <c:plotVisOnly val="1"/>
    <c:dispBlanksAs val="zero"/>
  </c:chart>
  <c:spPr>
    <a:ln>
      <a:noFill/>
    </a:ln>
  </c:sp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86C07B4-9863-457E-9062-24302DF64971}" type="datetimeFigureOut">
              <a:rPr lang="en-US" smtClean="0"/>
              <a:t>8/9/2021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D7A4B31-39B5-4477-B7A3-02324C135431}"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x-none"/>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6ADBAF9-D0C2-FC48-A8DA-674C71B74A71}" type="datetimeFigureOut">
              <a:rPr lang="x-none" smtClean="0"/>
              <a:pPr/>
              <a:t>09/08/2021</a:t>
            </a:fld>
            <a:endParaRPr lang="x-none"/>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x-none"/>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x-none"/>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711E579-BB9C-4E4F-9B1F-1B3EC058ABEF}" type="slidenum">
              <a:rPr lang="x-none" smtClean="0"/>
              <a:pPr/>
              <a:t>‹#›</a:t>
            </a:fld>
            <a:endParaRPr lang="x-none"/>
          </a:p>
        </p:txBody>
      </p:sp>
    </p:spTree>
    <p:extLst>
      <p:ext uri="{BB962C8B-B14F-4D97-AF65-F5344CB8AC3E}">
        <p14:creationId xmlns="" xmlns:p14="http://schemas.microsoft.com/office/powerpoint/2010/main" val="3596098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FF94F120-F352-4E28-9D27-F4310B763A18}" type="slidenum">
              <a:rPr lang="en-US" smtClean="0"/>
              <a:pPr/>
              <a:t>4</a:t>
            </a:fld>
            <a:endParaRPr 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 xmlns:p14="http://schemas.microsoft.com/office/powerpoint/2010/main" val="1042643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FF94F120-F352-4E28-9D27-F4310B763A18}" type="slidenum">
              <a:rPr lang="en-US" smtClean="0"/>
              <a:pPr/>
              <a:t>5</a:t>
            </a:fld>
            <a:endParaRPr 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 xmlns:p14="http://schemas.microsoft.com/office/powerpoint/2010/main" val="1042643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FF94F120-F352-4E28-9D27-F4310B763A18}" type="slidenum">
              <a:rPr lang="en-US" smtClean="0"/>
              <a:pPr/>
              <a:t>6</a:t>
            </a:fld>
            <a:endParaRPr 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 xmlns:p14="http://schemas.microsoft.com/office/powerpoint/2010/main" val="1042643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FF94F120-F352-4E28-9D27-F4310B763A18}" type="slidenum">
              <a:rPr lang="en-US" smtClean="0"/>
              <a:pPr/>
              <a:t>7</a:t>
            </a:fld>
            <a:endParaRPr 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 xmlns:p14="http://schemas.microsoft.com/office/powerpoint/2010/main" val="1026901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FAC022A-88DE-9C4E-AC2D-50F096B7B0D3}"/>
              </a:ext>
            </a:extLst>
          </p:cNvPr>
          <p:cNvSpPr>
            <a:spLocks noGrp="1"/>
          </p:cNvSpPr>
          <p:nvPr>
            <p:ph type="ctrTitle"/>
          </p:nvPr>
        </p:nvSpPr>
        <p:spPr>
          <a:xfrm>
            <a:off x="1143000" y="1122363"/>
            <a:ext cx="6858000" cy="2387600"/>
          </a:xfrm>
        </p:spPr>
        <p:txBody>
          <a:bodyPr anchor="b"/>
          <a:lstStyle>
            <a:lvl1pPr algn="ctr">
              <a:defRPr sz="4500"/>
            </a:lvl1pPr>
          </a:lstStyle>
          <a:p>
            <a:r>
              <a:rPr lang="en-GB"/>
              <a:t>Click to edit Master title style</a:t>
            </a:r>
            <a:endParaRPr lang="x-none"/>
          </a:p>
        </p:txBody>
      </p:sp>
      <p:sp>
        <p:nvSpPr>
          <p:cNvPr id="3" name="Subtitle 2">
            <a:extLst>
              <a:ext uri="{FF2B5EF4-FFF2-40B4-BE49-F238E27FC236}">
                <a16:creationId xmlns="" xmlns:a16="http://schemas.microsoft.com/office/drawing/2014/main" id="{D028176F-A043-3445-9C3D-EBD6F1A4265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x-none"/>
          </a:p>
        </p:txBody>
      </p:sp>
      <p:sp>
        <p:nvSpPr>
          <p:cNvPr id="4" name="Date Placeholder 3">
            <a:extLst>
              <a:ext uri="{FF2B5EF4-FFF2-40B4-BE49-F238E27FC236}">
                <a16:creationId xmlns="" xmlns:a16="http://schemas.microsoft.com/office/drawing/2014/main" id="{39A7E7EF-B88C-E542-9A93-FB8296B7DAA6}"/>
              </a:ext>
            </a:extLst>
          </p:cNvPr>
          <p:cNvSpPr>
            <a:spLocks noGrp="1"/>
          </p:cNvSpPr>
          <p:nvPr>
            <p:ph type="dt" sz="half" idx="10"/>
          </p:nvPr>
        </p:nvSpPr>
        <p:spPr/>
        <p:txBody>
          <a:bodyPr/>
          <a:lstStyle/>
          <a:p>
            <a:fld id="{87CF68D2-4F7D-47DA-92B1-6C84860F1576}" type="datetimeFigureOut">
              <a:rPr lang="en-US" smtClean="0"/>
              <a:pPr/>
              <a:t>8/9/2021</a:t>
            </a:fld>
            <a:endParaRPr lang="en-US"/>
          </a:p>
        </p:txBody>
      </p:sp>
      <p:sp>
        <p:nvSpPr>
          <p:cNvPr id="5" name="Footer Placeholder 4">
            <a:extLst>
              <a:ext uri="{FF2B5EF4-FFF2-40B4-BE49-F238E27FC236}">
                <a16:creationId xmlns="" xmlns:a16="http://schemas.microsoft.com/office/drawing/2014/main" id="{B3F669B3-1C16-9440-BF47-141990A7B4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2600893-20EC-0C43-BEEF-3E431A7B5503}"/>
              </a:ext>
            </a:extLst>
          </p:cNvPr>
          <p:cNvSpPr>
            <a:spLocks noGrp="1"/>
          </p:cNvSpPr>
          <p:nvPr>
            <p:ph type="sldNum" sz="quarter" idx="12"/>
          </p:nvPr>
        </p:nvSpPr>
        <p:spPr/>
        <p:txBody>
          <a:bodyPr/>
          <a:lstStyle/>
          <a:p>
            <a:fld id="{59CA3F2C-C973-4004-9606-A81273562046}" type="slidenum">
              <a:rPr lang="en-US" smtClean="0"/>
              <a:pPr/>
              <a:t>‹#›</a:t>
            </a:fld>
            <a:endParaRPr lang="en-US"/>
          </a:p>
        </p:txBody>
      </p:sp>
    </p:spTree>
    <p:extLst>
      <p:ext uri="{BB962C8B-B14F-4D97-AF65-F5344CB8AC3E}">
        <p14:creationId xmlns="" xmlns:p14="http://schemas.microsoft.com/office/powerpoint/2010/main" val="3219712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E2DC05-3943-5343-80F9-1E3A3BE4AC59}"/>
              </a:ext>
            </a:extLst>
          </p:cNvPr>
          <p:cNvSpPr>
            <a:spLocks noGrp="1"/>
          </p:cNvSpPr>
          <p:nvPr>
            <p:ph type="title"/>
          </p:nvPr>
        </p:nvSpPr>
        <p:spPr/>
        <p:txBody>
          <a:bodyPr/>
          <a:lstStyle/>
          <a:p>
            <a:r>
              <a:rPr lang="en-GB"/>
              <a:t>Click to edit Master title style</a:t>
            </a:r>
            <a:endParaRPr lang="x-none"/>
          </a:p>
        </p:txBody>
      </p:sp>
      <p:sp>
        <p:nvSpPr>
          <p:cNvPr id="3" name="Vertical Text Placeholder 2">
            <a:extLst>
              <a:ext uri="{FF2B5EF4-FFF2-40B4-BE49-F238E27FC236}">
                <a16:creationId xmlns="" xmlns:a16="http://schemas.microsoft.com/office/drawing/2014/main" id="{15F145ED-8897-6040-A529-2B199338EC2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 xmlns:a16="http://schemas.microsoft.com/office/drawing/2014/main" id="{11C41EF1-6CB2-4040-8BEC-48645A5618B0}"/>
              </a:ext>
            </a:extLst>
          </p:cNvPr>
          <p:cNvSpPr>
            <a:spLocks noGrp="1"/>
          </p:cNvSpPr>
          <p:nvPr>
            <p:ph type="dt" sz="half" idx="10"/>
          </p:nvPr>
        </p:nvSpPr>
        <p:spPr/>
        <p:txBody>
          <a:bodyPr/>
          <a:lstStyle/>
          <a:p>
            <a:fld id="{87CF68D2-4F7D-47DA-92B1-6C84860F1576}" type="datetimeFigureOut">
              <a:rPr lang="en-US" smtClean="0"/>
              <a:pPr/>
              <a:t>8/9/2021</a:t>
            </a:fld>
            <a:endParaRPr lang="en-US"/>
          </a:p>
        </p:txBody>
      </p:sp>
      <p:sp>
        <p:nvSpPr>
          <p:cNvPr id="5" name="Footer Placeholder 4">
            <a:extLst>
              <a:ext uri="{FF2B5EF4-FFF2-40B4-BE49-F238E27FC236}">
                <a16:creationId xmlns="" xmlns:a16="http://schemas.microsoft.com/office/drawing/2014/main" id="{7CB89813-930B-9A4A-870F-9540E30C22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73186630-84AB-4E4C-9908-579A9B7B6C38}"/>
              </a:ext>
            </a:extLst>
          </p:cNvPr>
          <p:cNvSpPr>
            <a:spLocks noGrp="1"/>
          </p:cNvSpPr>
          <p:nvPr>
            <p:ph type="sldNum" sz="quarter" idx="12"/>
          </p:nvPr>
        </p:nvSpPr>
        <p:spPr/>
        <p:txBody>
          <a:bodyPr/>
          <a:lstStyle/>
          <a:p>
            <a:fld id="{59CA3F2C-C973-4004-9606-A81273562046}" type="slidenum">
              <a:rPr lang="en-US" smtClean="0"/>
              <a:pPr/>
              <a:t>‹#›</a:t>
            </a:fld>
            <a:endParaRPr lang="en-US"/>
          </a:p>
        </p:txBody>
      </p:sp>
    </p:spTree>
    <p:extLst>
      <p:ext uri="{BB962C8B-B14F-4D97-AF65-F5344CB8AC3E}">
        <p14:creationId xmlns="" xmlns:p14="http://schemas.microsoft.com/office/powerpoint/2010/main" val="1689802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4E1A111F-CC04-AA40-AD4F-0D0DCAACDA5E}"/>
              </a:ext>
            </a:extLst>
          </p:cNvPr>
          <p:cNvSpPr>
            <a:spLocks noGrp="1"/>
          </p:cNvSpPr>
          <p:nvPr>
            <p:ph type="title" orient="vert"/>
          </p:nvPr>
        </p:nvSpPr>
        <p:spPr>
          <a:xfrm>
            <a:off x="6543675" y="365125"/>
            <a:ext cx="1971675" cy="5811838"/>
          </a:xfrm>
        </p:spPr>
        <p:txBody>
          <a:bodyPr vert="eaVert"/>
          <a:lstStyle/>
          <a:p>
            <a:r>
              <a:rPr lang="en-GB"/>
              <a:t>Click to edit Master title style</a:t>
            </a:r>
            <a:endParaRPr lang="x-none"/>
          </a:p>
        </p:txBody>
      </p:sp>
      <p:sp>
        <p:nvSpPr>
          <p:cNvPr id="3" name="Vertical Text Placeholder 2">
            <a:extLst>
              <a:ext uri="{FF2B5EF4-FFF2-40B4-BE49-F238E27FC236}">
                <a16:creationId xmlns="" xmlns:a16="http://schemas.microsoft.com/office/drawing/2014/main" id="{DAAAC876-4388-5044-A938-D58E0ADEDBF4}"/>
              </a:ext>
            </a:extLst>
          </p:cNvPr>
          <p:cNvSpPr>
            <a:spLocks noGrp="1"/>
          </p:cNvSpPr>
          <p:nvPr>
            <p:ph type="body" orient="vert" idx="1"/>
          </p:nvPr>
        </p:nvSpPr>
        <p:spPr>
          <a:xfrm>
            <a:off x="628650" y="365125"/>
            <a:ext cx="5800725"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 xmlns:a16="http://schemas.microsoft.com/office/drawing/2014/main" id="{C2C8B20B-F98D-914E-AF36-D36450B8E2E3}"/>
              </a:ext>
            </a:extLst>
          </p:cNvPr>
          <p:cNvSpPr>
            <a:spLocks noGrp="1"/>
          </p:cNvSpPr>
          <p:nvPr>
            <p:ph type="dt" sz="half" idx="10"/>
          </p:nvPr>
        </p:nvSpPr>
        <p:spPr/>
        <p:txBody>
          <a:bodyPr/>
          <a:lstStyle/>
          <a:p>
            <a:fld id="{87CF68D2-4F7D-47DA-92B1-6C84860F1576}" type="datetimeFigureOut">
              <a:rPr lang="en-US" smtClean="0"/>
              <a:pPr/>
              <a:t>8/9/2021</a:t>
            </a:fld>
            <a:endParaRPr lang="en-US"/>
          </a:p>
        </p:txBody>
      </p:sp>
      <p:sp>
        <p:nvSpPr>
          <p:cNvPr id="5" name="Footer Placeholder 4">
            <a:extLst>
              <a:ext uri="{FF2B5EF4-FFF2-40B4-BE49-F238E27FC236}">
                <a16:creationId xmlns="" xmlns:a16="http://schemas.microsoft.com/office/drawing/2014/main" id="{7A7C2297-4EC4-744D-8A24-711CE8C8D8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B711D72-A8FE-7A47-AAF3-B00A0A103F33}"/>
              </a:ext>
            </a:extLst>
          </p:cNvPr>
          <p:cNvSpPr>
            <a:spLocks noGrp="1"/>
          </p:cNvSpPr>
          <p:nvPr>
            <p:ph type="sldNum" sz="quarter" idx="12"/>
          </p:nvPr>
        </p:nvSpPr>
        <p:spPr/>
        <p:txBody>
          <a:bodyPr/>
          <a:lstStyle/>
          <a:p>
            <a:fld id="{59CA3F2C-C973-4004-9606-A81273562046}" type="slidenum">
              <a:rPr lang="en-US" smtClean="0"/>
              <a:pPr/>
              <a:t>‹#›</a:t>
            </a:fld>
            <a:endParaRPr lang="en-US"/>
          </a:p>
        </p:txBody>
      </p:sp>
    </p:spTree>
    <p:extLst>
      <p:ext uri="{BB962C8B-B14F-4D97-AF65-F5344CB8AC3E}">
        <p14:creationId xmlns="" xmlns:p14="http://schemas.microsoft.com/office/powerpoint/2010/main" val="4027390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285188-F32F-BC48-96EE-A98835B90073}"/>
              </a:ext>
            </a:extLst>
          </p:cNvPr>
          <p:cNvSpPr>
            <a:spLocks noGrp="1"/>
          </p:cNvSpPr>
          <p:nvPr>
            <p:ph type="title"/>
          </p:nvPr>
        </p:nvSpPr>
        <p:spPr/>
        <p:txBody>
          <a:bodyPr/>
          <a:lstStyle/>
          <a:p>
            <a:r>
              <a:rPr lang="en-GB"/>
              <a:t>Click to edit Master title style</a:t>
            </a:r>
            <a:endParaRPr lang="x-none"/>
          </a:p>
        </p:txBody>
      </p:sp>
      <p:sp>
        <p:nvSpPr>
          <p:cNvPr id="3" name="Content Placeholder 2">
            <a:extLst>
              <a:ext uri="{FF2B5EF4-FFF2-40B4-BE49-F238E27FC236}">
                <a16:creationId xmlns="" xmlns:a16="http://schemas.microsoft.com/office/drawing/2014/main" id="{D2B852C3-32B5-4E45-9792-B4E99093A081}"/>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 xmlns:a16="http://schemas.microsoft.com/office/drawing/2014/main" id="{E0E484F8-FAC6-A540-B6BB-D1D7777FBEF0}"/>
              </a:ext>
            </a:extLst>
          </p:cNvPr>
          <p:cNvSpPr>
            <a:spLocks noGrp="1"/>
          </p:cNvSpPr>
          <p:nvPr>
            <p:ph type="dt" sz="half" idx="10"/>
          </p:nvPr>
        </p:nvSpPr>
        <p:spPr/>
        <p:txBody>
          <a:bodyPr/>
          <a:lstStyle/>
          <a:p>
            <a:fld id="{87CF68D2-4F7D-47DA-92B1-6C84860F1576}" type="datetimeFigureOut">
              <a:rPr lang="en-US" smtClean="0"/>
              <a:pPr/>
              <a:t>8/9/2021</a:t>
            </a:fld>
            <a:endParaRPr lang="en-US"/>
          </a:p>
        </p:txBody>
      </p:sp>
      <p:sp>
        <p:nvSpPr>
          <p:cNvPr id="5" name="Footer Placeholder 4">
            <a:extLst>
              <a:ext uri="{FF2B5EF4-FFF2-40B4-BE49-F238E27FC236}">
                <a16:creationId xmlns="" xmlns:a16="http://schemas.microsoft.com/office/drawing/2014/main" id="{D71C0C9E-858E-5345-8669-418FD2F3C5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BE6F0D8E-ED89-5B45-A159-A669AD3574C4}"/>
              </a:ext>
            </a:extLst>
          </p:cNvPr>
          <p:cNvSpPr>
            <a:spLocks noGrp="1"/>
          </p:cNvSpPr>
          <p:nvPr>
            <p:ph type="sldNum" sz="quarter" idx="12"/>
          </p:nvPr>
        </p:nvSpPr>
        <p:spPr/>
        <p:txBody>
          <a:bodyPr/>
          <a:lstStyle/>
          <a:p>
            <a:fld id="{59CA3F2C-C973-4004-9606-A81273562046}" type="slidenum">
              <a:rPr lang="en-US" smtClean="0"/>
              <a:pPr/>
              <a:t>‹#›</a:t>
            </a:fld>
            <a:endParaRPr lang="en-US"/>
          </a:p>
        </p:txBody>
      </p:sp>
    </p:spTree>
    <p:extLst>
      <p:ext uri="{BB962C8B-B14F-4D97-AF65-F5344CB8AC3E}">
        <p14:creationId xmlns="" xmlns:p14="http://schemas.microsoft.com/office/powerpoint/2010/main" val="149567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F19C54A-C664-5146-BB25-C01761AA8D19}"/>
              </a:ext>
            </a:extLst>
          </p:cNvPr>
          <p:cNvSpPr>
            <a:spLocks noGrp="1"/>
          </p:cNvSpPr>
          <p:nvPr>
            <p:ph type="title"/>
          </p:nvPr>
        </p:nvSpPr>
        <p:spPr>
          <a:xfrm>
            <a:off x="623888" y="1709739"/>
            <a:ext cx="7886700" cy="2852737"/>
          </a:xfrm>
        </p:spPr>
        <p:txBody>
          <a:bodyPr anchor="b"/>
          <a:lstStyle>
            <a:lvl1pPr>
              <a:defRPr sz="4500"/>
            </a:lvl1pPr>
          </a:lstStyle>
          <a:p>
            <a:r>
              <a:rPr lang="en-GB"/>
              <a:t>Click to edit Master title style</a:t>
            </a:r>
            <a:endParaRPr lang="x-none"/>
          </a:p>
        </p:txBody>
      </p:sp>
      <p:sp>
        <p:nvSpPr>
          <p:cNvPr id="3" name="Text Placeholder 2">
            <a:extLst>
              <a:ext uri="{FF2B5EF4-FFF2-40B4-BE49-F238E27FC236}">
                <a16:creationId xmlns="" xmlns:a16="http://schemas.microsoft.com/office/drawing/2014/main" id="{F014930D-45B3-9748-A0A5-3CF4BE36F47A}"/>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 xmlns:a16="http://schemas.microsoft.com/office/drawing/2014/main" id="{11AF0CB9-E22D-E043-A162-46524B72DDB7}"/>
              </a:ext>
            </a:extLst>
          </p:cNvPr>
          <p:cNvSpPr>
            <a:spLocks noGrp="1"/>
          </p:cNvSpPr>
          <p:nvPr>
            <p:ph type="dt" sz="half" idx="10"/>
          </p:nvPr>
        </p:nvSpPr>
        <p:spPr/>
        <p:txBody>
          <a:bodyPr/>
          <a:lstStyle/>
          <a:p>
            <a:fld id="{87CF68D2-4F7D-47DA-92B1-6C84860F1576}" type="datetimeFigureOut">
              <a:rPr lang="en-US" smtClean="0"/>
              <a:pPr/>
              <a:t>8/9/2021</a:t>
            </a:fld>
            <a:endParaRPr lang="en-US"/>
          </a:p>
        </p:txBody>
      </p:sp>
      <p:sp>
        <p:nvSpPr>
          <p:cNvPr id="5" name="Footer Placeholder 4">
            <a:extLst>
              <a:ext uri="{FF2B5EF4-FFF2-40B4-BE49-F238E27FC236}">
                <a16:creationId xmlns="" xmlns:a16="http://schemas.microsoft.com/office/drawing/2014/main" id="{A03829DF-C049-F54B-9D55-0109B4F620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12E7670B-1D9D-514F-AAA1-22A3570A9F73}"/>
              </a:ext>
            </a:extLst>
          </p:cNvPr>
          <p:cNvSpPr>
            <a:spLocks noGrp="1"/>
          </p:cNvSpPr>
          <p:nvPr>
            <p:ph type="sldNum" sz="quarter" idx="12"/>
          </p:nvPr>
        </p:nvSpPr>
        <p:spPr/>
        <p:txBody>
          <a:bodyPr/>
          <a:lstStyle/>
          <a:p>
            <a:fld id="{59CA3F2C-C973-4004-9606-A81273562046}" type="slidenum">
              <a:rPr lang="en-US" smtClean="0"/>
              <a:pPr/>
              <a:t>‹#›</a:t>
            </a:fld>
            <a:endParaRPr lang="en-US"/>
          </a:p>
        </p:txBody>
      </p:sp>
    </p:spTree>
    <p:extLst>
      <p:ext uri="{BB962C8B-B14F-4D97-AF65-F5344CB8AC3E}">
        <p14:creationId xmlns="" xmlns:p14="http://schemas.microsoft.com/office/powerpoint/2010/main" val="3490678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6AA6050-AC8B-8444-83A4-E842C2247F22}"/>
              </a:ext>
            </a:extLst>
          </p:cNvPr>
          <p:cNvSpPr>
            <a:spLocks noGrp="1"/>
          </p:cNvSpPr>
          <p:nvPr>
            <p:ph type="title"/>
          </p:nvPr>
        </p:nvSpPr>
        <p:spPr/>
        <p:txBody>
          <a:bodyPr/>
          <a:lstStyle/>
          <a:p>
            <a:r>
              <a:rPr lang="en-GB"/>
              <a:t>Click to edit Master title style</a:t>
            </a:r>
            <a:endParaRPr lang="x-none"/>
          </a:p>
        </p:txBody>
      </p:sp>
      <p:sp>
        <p:nvSpPr>
          <p:cNvPr id="3" name="Content Placeholder 2">
            <a:extLst>
              <a:ext uri="{FF2B5EF4-FFF2-40B4-BE49-F238E27FC236}">
                <a16:creationId xmlns="" xmlns:a16="http://schemas.microsoft.com/office/drawing/2014/main" id="{BEF7DE9A-19A4-E74B-B570-F6EAA1CF4E18}"/>
              </a:ext>
            </a:extLst>
          </p:cNvPr>
          <p:cNvSpPr>
            <a:spLocks noGrp="1"/>
          </p:cNvSpPr>
          <p:nvPr>
            <p:ph sz="half" idx="1"/>
          </p:nvPr>
        </p:nvSpPr>
        <p:spPr>
          <a:xfrm>
            <a:off x="6286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Content Placeholder 3">
            <a:extLst>
              <a:ext uri="{FF2B5EF4-FFF2-40B4-BE49-F238E27FC236}">
                <a16:creationId xmlns="" xmlns:a16="http://schemas.microsoft.com/office/drawing/2014/main" id="{0E693FED-B88B-484E-A08F-884F62D37207}"/>
              </a:ext>
            </a:extLst>
          </p:cNvPr>
          <p:cNvSpPr>
            <a:spLocks noGrp="1"/>
          </p:cNvSpPr>
          <p:nvPr>
            <p:ph sz="half" idx="2"/>
          </p:nvPr>
        </p:nvSpPr>
        <p:spPr>
          <a:xfrm>
            <a:off x="46291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5" name="Date Placeholder 4">
            <a:extLst>
              <a:ext uri="{FF2B5EF4-FFF2-40B4-BE49-F238E27FC236}">
                <a16:creationId xmlns="" xmlns:a16="http://schemas.microsoft.com/office/drawing/2014/main" id="{DE411BD5-F8DB-714F-9FBC-8939F3B56782}"/>
              </a:ext>
            </a:extLst>
          </p:cNvPr>
          <p:cNvSpPr>
            <a:spLocks noGrp="1"/>
          </p:cNvSpPr>
          <p:nvPr>
            <p:ph type="dt" sz="half" idx="10"/>
          </p:nvPr>
        </p:nvSpPr>
        <p:spPr/>
        <p:txBody>
          <a:bodyPr/>
          <a:lstStyle/>
          <a:p>
            <a:fld id="{87CF68D2-4F7D-47DA-92B1-6C84860F1576}" type="datetimeFigureOut">
              <a:rPr lang="en-US" smtClean="0"/>
              <a:pPr/>
              <a:t>8/9/2021</a:t>
            </a:fld>
            <a:endParaRPr lang="en-US"/>
          </a:p>
        </p:txBody>
      </p:sp>
      <p:sp>
        <p:nvSpPr>
          <p:cNvPr id="6" name="Footer Placeholder 5">
            <a:extLst>
              <a:ext uri="{FF2B5EF4-FFF2-40B4-BE49-F238E27FC236}">
                <a16:creationId xmlns="" xmlns:a16="http://schemas.microsoft.com/office/drawing/2014/main" id="{BE828BF9-A9CF-B14D-AE59-53B67EDB7C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D6AB9398-0D9C-5446-A9D0-608FB3C53354}"/>
              </a:ext>
            </a:extLst>
          </p:cNvPr>
          <p:cNvSpPr>
            <a:spLocks noGrp="1"/>
          </p:cNvSpPr>
          <p:nvPr>
            <p:ph type="sldNum" sz="quarter" idx="12"/>
          </p:nvPr>
        </p:nvSpPr>
        <p:spPr/>
        <p:txBody>
          <a:bodyPr/>
          <a:lstStyle/>
          <a:p>
            <a:fld id="{59CA3F2C-C973-4004-9606-A81273562046}" type="slidenum">
              <a:rPr lang="en-US" smtClean="0"/>
              <a:pPr/>
              <a:t>‹#›</a:t>
            </a:fld>
            <a:endParaRPr lang="en-US"/>
          </a:p>
        </p:txBody>
      </p:sp>
    </p:spTree>
    <p:extLst>
      <p:ext uri="{BB962C8B-B14F-4D97-AF65-F5344CB8AC3E}">
        <p14:creationId xmlns="" xmlns:p14="http://schemas.microsoft.com/office/powerpoint/2010/main" val="4206683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74D17CA-8EDB-A648-BE8B-79F28957C3E5}"/>
              </a:ext>
            </a:extLst>
          </p:cNvPr>
          <p:cNvSpPr>
            <a:spLocks noGrp="1"/>
          </p:cNvSpPr>
          <p:nvPr>
            <p:ph type="title"/>
          </p:nvPr>
        </p:nvSpPr>
        <p:spPr>
          <a:xfrm>
            <a:off x="629841" y="365126"/>
            <a:ext cx="7886700" cy="1325563"/>
          </a:xfrm>
        </p:spPr>
        <p:txBody>
          <a:bodyPr/>
          <a:lstStyle/>
          <a:p>
            <a:r>
              <a:rPr lang="en-GB"/>
              <a:t>Click to edit Master title style</a:t>
            </a:r>
            <a:endParaRPr lang="x-none"/>
          </a:p>
        </p:txBody>
      </p:sp>
      <p:sp>
        <p:nvSpPr>
          <p:cNvPr id="3" name="Text Placeholder 2">
            <a:extLst>
              <a:ext uri="{FF2B5EF4-FFF2-40B4-BE49-F238E27FC236}">
                <a16:creationId xmlns="" xmlns:a16="http://schemas.microsoft.com/office/drawing/2014/main" id="{09EE8DD3-8043-C542-93A3-AB8CEA823107}"/>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a:extLst>
              <a:ext uri="{FF2B5EF4-FFF2-40B4-BE49-F238E27FC236}">
                <a16:creationId xmlns="" xmlns:a16="http://schemas.microsoft.com/office/drawing/2014/main" id="{AEE80A69-719D-C944-81EB-A4479776F108}"/>
              </a:ext>
            </a:extLst>
          </p:cNvPr>
          <p:cNvSpPr>
            <a:spLocks noGrp="1"/>
          </p:cNvSpPr>
          <p:nvPr>
            <p:ph sz="half" idx="2"/>
          </p:nvPr>
        </p:nvSpPr>
        <p:spPr>
          <a:xfrm>
            <a:off x="629842" y="2505075"/>
            <a:ext cx="3868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5" name="Text Placeholder 4">
            <a:extLst>
              <a:ext uri="{FF2B5EF4-FFF2-40B4-BE49-F238E27FC236}">
                <a16:creationId xmlns="" xmlns:a16="http://schemas.microsoft.com/office/drawing/2014/main" id="{7CB017B6-BAA3-1845-A78C-A6F23C5DCB00}"/>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a:extLst>
              <a:ext uri="{FF2B5EF4-FFF2-40B4-BE49-F238E27FC236}">
                <a16:creationId xmlns="" xmlns:a16="http://schemas.microsoft.com/office/drawing/2014/main" id="{42C10287-3A68-9844-B825-10FADFA27F07}"/>
              </a:ext>
            </a:extLst>
          </p:cNvPr>
          <p:cNvSpPr>
            <a:spLocks noGrp="1"/>
          </p:cNvSpPr>
          <p:nvPr>
            <p:ph sz="quarter" idx="4"/>
          </p:nvPr>
        </p:nvSpPr>
        <p:spPr>
          <a:xfrm>
            <a:off x="4629150" y="2505075"/>
            <a:ext cx="3887391"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7" name="Date Placeholder 6">
            <a:extLst>
              <a:ext uri="{FF2B5EF4-FFF2-40B4-BE49-F238E27FC236}">
                <a16:creationId xmlns="" xmlns:a16="http://schemas.microsoft.com/office/drawing/2014/main" id="{83BA2CCD-A69B-3F49-A375-DB823ADBF94B}"/>
              </a:ext>
            </a:extLst>
          </p:cNvPr>
          <p:cNvSpPr>
            <a:spLocks noGrp="1"/>
          </p:cNvSpPr>
          <p:nvPr>
            <p:ph type="dt" sz="half" idx="10"/>
          </p:nvPr>
        </p:nvSpPr>
        <p:spPr/>
        <p:txBody>
          <a:bodyPr/>
          <a:lstStyle/>
          <a:p>
            <a:fld id="{87CF68D2-4F7D-47DA-92B1-6C84860F1576}" type="datetimeFigureOut">
              <a:rPr lang="en-US" smtClean="0"/>
              <a:pPr/>
              <a:t>8/9/2021</a:t>
            </a:fld>
            <a:endParaRPr lang="en-US"/>
          </a:p>
        </p:txBody>
      </p:sp>
      <p:sp>
        <p:nvSpPr>
          <p:cNvPr id="8" name="Footer Placeholder 7">
            <a:extLst>
              <a:ext uri="{FF2B5EF4-FFF2-40B4-BE49-F238E27FC236}">
                <a16:creationId xmlns="" xmlns:a16="http://schemas.microsoft.com/office/drawing/2014/main" id="{35FDD122-1BE4-A04B-92BF-110357DA9CB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87A0B1DE-D014-7B40-9EB8-5B80FCAD5F5C}"/>
              </a:ext>
            </a:extLst>
          </p:cNvPr>
          <p:cNvSpPr>
            <a:spLocks noGrp="1"/>
          </p:cNvSpPr>
          <p:nvPr>
            <p:ph type="sldNum" sz="quarter" idx="12"/>
          </p:nvPr>
        </p:nvSpPr>
        <p:spPr/>
        <p:txBody>
          <a:bodyPr/>
          <a:lstStyle/>
          <a:p>
            <a:fld id="{59CA3F2C-C973-4004-9606-A81273562046}" type="slidenum">
              <a:rPr lang="en-US" smtClean="0"/>
              <a:pPr/>
              <a:t>‹#›</a:t>
            </a:fld>
            <a:endParaRPr lang="en-US"/>
          </a:p>
        </p:txBody>
      </p:sp>
    </p:spTree>
    <p:extLst>
      <p:ext uri="{BB962C8B-B14F-4D97-AF65-F5344CB8AC3E}">
        <p14:creationId xmlns="" xmlns:p14="http://schemas.microsoft.com/office/powerpoint/2010/main" val="3274421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7A5F8A-1753-1C45-8861-0B8E093C96F0}"/>
              </a:ext>
            </a:extLst>
          </p:cNvPr>
          <p:cNvSpPr>
            <a:spLocks noGrp="1"/>
          </p:cNvSpPr>
          <p:nvPr>
            <p:ph type="title"/>
          </p:nvPr>
        </p:nvSpPr>
        <p:spPr/>
        <p:txBody>
          <a:bodyPr/>
          <a:lstStyle/>
          <a:p>
            <a:r>
              <a:rPr lang="en-GB"/>
              <a:t>Click to edit Master title style</a:t>
            </a:r>
            <a:endParaRPr lang="x-none"/>
          </a:p>
        </p:txBody>
      </p:sp>
      <p:sp>
        <p:nvSpPr>
          <p:cNvPr id="3" name="Date Placeholder 2">
            <a:extLst>
              <a:ext uri="{FF2B5EF4-FFF2-40B4-BE49-F238E27FC236}">
                <a16:creationId xmlns="" xmlns:a16="http://schemas.microsoft.com/office/drawing/2014/main" id="{17BA3A38-6A23-CA41-9AF7-EBFE925CDFCE}"/>
              </a:ext>
            </a:extLst>
          </p:cNvPr>
          <p:cNvSpPr>
            <a:spLocks noGrp="1"/>
          </p:cNvSpPr>
          <p:nvPr>
            <p:ph type="dt" sz="half" idx="10"/>
          </p:nvPr>
        </p:nvSpPr>
        <p:spPr/>
        <p:txBody>
          <a:bodyPr/>
          <a:lstStyle/>
          <a:p>
            <a:fld id="{87CF68D2-4F7D-47DA-92B1-6C84860F1576}" type="datetimeFigureOut">
              <a:rPr lang="en-US" smtClean="0"/>
              <a:pPr/>
              <a:t>8/9/2021</a:t>
            </a:fld>
            <a:endParaRPr lang="en-US"/>
          </a:p>
        </p:txBody>
      </p:sp>
      <p:sp>
        <p:nvSpPr>
          <p:cNvPr id="4" name="Footer Placeholder 3">
            <a:extLst>
              <a:ext uri="{FF2B5EF4-FFF2-40B4-BE49-F238E27FC236}">
                <a16:creationId xmlns="" xmlns:a16="http://schemas.microsoft.com/office/drawing/2014/main" id="{12E9751E-E646-8D4A-95E5-B29CD1E42C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DB6993FD-84EE-504A-A490-B08CD8D78A71}"/>
              </a:ext>
            </a:extLst>
          </p:cNvPr>
          <p:cNvSpPr>
            <a:spLocks noGrp="1"/>
          </p:cNvSpPr>
          <p:nvPr>
            <p:ph type="sldNum" sz="quarter" idx="12"/>
          </p:nvPr>
        </p:nvSpPr>
        <p:spPr/>
        <p:txBody>
          <a:bodyPr/>
          <a:lstStyle/>
          <a:p>
            <a:fld id="{59CA3F2C-C973-4004-9606-A81273562046}" type="slidenum">
              <a:rPr lang="en-US" smtClean="0"/>
              <a:pPr/>
              <a:t>‹#›</a:t>
            </a:fld>
            <a:endParaRPr lang="en-US"/>
          </a:p>
        </p:txBody>
      </p:sp>
    </p:spTree>
    <p:extLst>
      <p:ext uri="{BB962C8B-B14F-4D97-AF65-F5344CB8AC3E}">
        <p14:creationId xmlns="" xmlns:p14="http://schemas.microsoft.com/office/powerpoint/2010/main" val="1457760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9334E1E8-2222-0542-9DAB-70DE74F56D45}"/>
              </a:ext>
            </a:extLst>
          </p:cNvPr>
          <p:cNvSpPr>
            <a:spLocks noGrp="1"/>
          </p:cNvSpPr>
          <p:nvPr>
            <p:ph type="dt" sz="half" idx="10"/>
          </p:nvPr>
        </p:nvSpPr>
        <p:spPr/>
        <p:txBody>
          <a:bodyPr/>
          <a:lstStyle/>
          <a:p>
            <a:fld id="{87CF68D2-4F7D-47DA-92B1-6C84860F1576}" type="datetimeFigureOut">
              <a:rPr lang="en-US" smtClean="0"/>
              <a:pPr/>
              <a:t>8/9/2021</a:t>
            </a:fld>
            <a:endParaRPr lang="en-US"/>
          </a:p>
        </p:txBody>
      </p:sp>
      <p:sp>
        <p:nvSpPr>
          <p:cNvPr id="3" name="Footer Placeholder 2">
            <a:extLst>
              <a:ext uri="{FF2B5EF4-FFF2-40B4-BE49-F238E27FC236}">
                <a16:creationId xmlns="" xmlns:a16="http://schemas.microsoft.com/office/drawing/2014/main" id="{D6B2D8B2-CCFF-B74F-8188-C5C4BEBE905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4A4E33F4-0593-C04F-B0FE-423960C370EB}"/>
              </a:ext>
            </a:extLst>
          </p:cNvPr>
          <p:cNvSpPr>
            <a:spLocks noGrp="1"/>
          </p:cNvSpPr>
          <p:nvPr>
            <p:ph type="sldNum" sz="quarter" idx="12"/>
          </p:nvPr>
        </p:nvSpPr>
        <p:spPr/>
        <p:txBody>
          <a:bodyPr/>
          <a:lstStyle/>
          <a:p>
            <a:fld id="{59CA3F2C-C973-4004-9606-A81273562046}" type="slidenum">
              <a:rPr lang="en-US" smtClean="0"/>
              <a:pPr/>
              <a:t>‹#›</a:t>
            </a:fld>
            <a:endParaRPr lang="en-US"/>
          </a:p>
        </p:txBody>
      </p:sp>
    </p:spTree>
    <p:extLst>
      <p:ext uri="{BB962C8B-B14F-4D97-AF65-F5344CB8AC3E}">
        <p14:creationId xmlns="" xmlns:p14="http://schemas.microsoft.com/office/powerpoint/2010/main" val="4102405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7EDC4E8-1A83-6B41-8184-93067FE416E1}"/>
              </a:ext>
            </a:extLst>
          </p:cNvPr>
          <p:cNvSpPr>
            <a:spLocks noGrp="1"/>
          </p:cNvSpPr>
          <p:nvPr>
            <p:ph type="title"/>
          </p:nvPr>
        </p:nvSpPr>
        <p:spPr>
          <a:xfrm>
            <a:off x="629841" y="457200"/>
            <a:ext cx="2949178" cy="1600200"/>
          </a:xfrm>
        </p:spPr>
        <p:txBody>
          <a:bodyPr anchor="b"/>
          <a:lstStyle>
            <a:lvl1pPr>
              <a:defRPr sz="2400"/>
            </a:lvl1pPr>
          </a:lstStyle>
          <a:p>
            <a:r>
              <a:rPr lang="en-GB"/>
              <a:t>Click to edit Master title style</a:t>
            </a:r>
            <a:endParaRPr lang="x-none"/>
          </a:p>
        </p:txBody>
      </p:sp>
      <p:sp>
        <p:nvSpPr>
          <p:cNvPr id="3" name="Content Placeholder 2">
            <a:extLst>
              <a:ext uri="{FF2B5EF4-FFF2-40B4-BE49-F238E27FC236}">
                <a16:creationId xmlns="" xmlns:a16="http://schemas.microsoft.com/office/drawing/2014/main" id="{6132A384-3DDE-DE49-B2F9-035223B575EF}"/>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Text Placeholder 3">
            <a:extLst>
              <a:ext uri="{FF2B5EF4-FFF2-40B4-BE49-F238E27FC236}">
                <a16:creationId xmlns="" xmlns:a16="http://schemas.microsoft.com/office/drawing/2014/main" id="{56D95343-43E4-0047-93D7-CD613C2A93E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a:extLst>
              <a:ext uri="{FF2B5EF4-FFF2-40B4-BE49-F238E27FC236}">
                <a16:creationId xmlns="" xmlns:a16="http://schemas.microsoft.com/office/drawing/2014/main" id="{F1C99A4F-6766-E04B-B850-7BF0399F13AB}"/>
              </a:ext>
            </a:extLst>
          </p:cNvPr>
          <p:cNvSpPr>
            <a:spLocks noGrp="1"/>
          </p:cNvSpPr>
          <p:nvPr>
            <p:ph type="dt" sz="half" idx="10"/>
          </p:nvPr>
        </p:nvSpPr>
        <p:spPr/>
        <p:txBody>
          <a:bodyPr/>
          <a:lstStyle/>
          <a:p>
            <a:fld id="{87CF68D2-4F7D-47DA-92B1-6C84860F1576}" type="datetimeFigureOut">
              <a:rPr lang="en-US" smtClean="0"/>
              <a:pPr/>
              <a:t>8/9/2021</a:t>
            </a:fld>
            <a:endParaRPr lang="en-US"/>
          </a:p>
        </p:txBody>
      </p:sp>
      <p:sp>
        <p:nvSpPr>
          <p:cNvPr id="6" name="Footer Placeholder 5">
            <a:extLst>
              <a:ext uri="{FF2B5EF4-FFF2-40B4-BE49-F238E27FC236}">
                <a16:creationId xmlns="" xmlns:a16="http://schemas.microsoft.com/office/drawing/2014/main" id="{BDA28270-1BE2-F448-BF8A-307148C5D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844C41F7-8D28-494B-A83C-6546C8AE1103}"/>
              </a:ext>
            </a:extLst>
          </p:cNvPr>
          <p:cNvSpPr>
            <a:spLocks noGrp="1"/>
          </p:cNvSpPr>
          <p:nvPr>
            <p:ph type="sldNum" sz="quarter" idx="12"/>
          </p:nvPr>
        </p:nvSpPr>
        <p:spPr/>
        <p:txBody>
          <a:bodyPr/>
          <a:lstStyle/>
          <a:p>
            <a:fld id="{59CA3F2C-C973-4004-9606-A81273562046}" type="slidenum">
              <a:rPr lang="en-US" smtClean="0"/>
              <a:pPr/>
              <a:t>‹#›</a:t>
            </a:fld>
            <a:endParaRPr lang="en-US"/>
          </a:p>
        </p:txBody>
      </p:sp>
    </p:spTree>
    <p:extLst>
      <p:ext uri="{BB962C8B-B14F-4D97-AF65-F5344CB8AC3E}">
        <p14:creationId xmlns="" xmlns:p14="http://schemas.microsoft.com/office/powerpoint/2010/main" val="3949841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2999442-A262-614B-9FD3-F52639C606EA}"/>
              </a:ext>
            </a:extLst>
          </p:cNvPr>
          <p:cNvSpPr>
            <a:spLocks noGrp="1"/>
          </p:cNvSpPr>
          <p:nvPr>
            <p:ph type="title"/>
          </p:nvPr>
        </p:nvSpPr>
        <p:spPr>
          <a:xfrm>
            <a:off x="629841" y="457200"/>
            <a:ext cx="2949178" cy="1600200"/>
          </a:xfrm>
        </p:spPr>
        <p:txBody>
          <a:bodyPr anchor="b"/>
          <a:lstStyle>
            <a:lvl1pPr>
              <a:defRPr sz="2400"/>
            </a:lvl1pPr>
          </a:lstStyle>
          <a:p>
            <a:r>
              <a:rPr lang="en-GB"/>
              <a:t>Click to edit Master title style</a:t>
            </a:r>
            <a:endParaRPr lang="x-none"/>
          </a:p>
        </p:txBody>
      </p:sp>
      <p:sp>
        <p:nvSpPr>
          <p:cNvPr id="3" name="Picture Placeholder 2">
            <a:extLst>
              <a:ext uri="{FF2B5EF4-FFF2-40B4-BE49-F238E27FC236}">
                <a16:creationId xmlns="" xmlns:a16="http://schemas.microsoft.com/office/drawing/2014/main" id="{06538F87-A602-3646-BD23-97C9069C6D6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x-none"/>
          </a:p>
        </p:txBody>
      </p:sp>
      <p:sp>
        <p:nvSpPr>
          <p:cNvPr id="4" name="Text Placeholder 3">
            <a:extLst>
              <a:ext uri="{FF2B5EF4-FFF2-40B4-BE49-F238E27FC236}">
                <a16:creationId xmlns="" xmlns:a16="http://schemas.microsoft.com/office/drawing/2014/main" id="{43814656-22E2-5142-A7AD-377DAED72B9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a:extLst>
              <a:ext uri="{FF2B5EF4-FFF2-40B4-BE49-F238E27FC236}">
                <a16:creationId xmlns="" xmlns:a16="http://schemas.microsoft.com/office/drawing/2014/main" id="{78A68ECE-4835-3043-85A1-B375E8FF62A7}"/>
              </a:ext>
            </a:extLst>
          </p:cNvPr>
          <p:cNvSpPr>
            <a:spLocks noGrp="1"/>
          </p:cNvSpPr>
          <p:nvPr>
            <p:ph type="dt" sz="half" idx="10"/>
          </p:nvPr>
        </p:nvSpPr>
        <p:spPr/>
        <p:txBody>
          <a:bodyPr/>
          <a:lstStyle/>
          <a:p>
            <a:fld id="{87CF68D2-4F7D-47DA-92B1-6C84860F1576}" type="datetimeFigureOut">
              <a:rPr lang="en-US" smtClean="0"/>
              <a:pPr/>
              <a:t>8/9/2021</a:t>
            </a:fld>
            <a:endParaRPr lang="en-US"/>
          </a:p>
        </p:txBody>
      </p:sp>
      <p:sp>
        <p:nvSpPr>
          <p:cNvPr id="6" name="Footer Placeholder 5">
            <a:extLst>
              <a:ext uri="{FF2B5EF4-FFF2-40B4-BE49-F238E27FC236}">
                <a16:creationId xmlns="" xmlns:a16="http://schemas.microsoft.com/office/drawing/2014/main" id="{5BF89E12-12AA-6649-920E-ACD38FCC7B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F713D54E-A488-2948-BABF-2D765AD3C22F}"/>
              </a:ext>
            </a:extLst>
          </p:cNvPr>
          <p:cNvSpPr>
            <a:spLocks noGrp="1"/>
          </p:cNvSpPr>
          <p:nvPr>
            <p:ph type="sldNum" sz="quarter" idx="12"/>
          </p:nvPr>
        </p:nvSpPr>
        <p:spPr/>
        <p:txBody>
          <a:bodyPr/>
          <a:lstStyle/>
          <a:p>
            <a:fld id="{59CA3F2C-C973-4004-9606-A81273562046}" type="slidenum">
              <a:rPr lang="en-US" smtClean="0"/>
              <a:pPr/>
              <a:t>‹#›</a:t>
            </a:fld>
            <a:endParaRPr lang="en-US"/>
          </a:p>
        </p:txBody>
      </p:sp>
    </p:spTree>
    <p:extLst>
      <p:ext uri="{BB962C8B-B14F-4D97-AF65-F5344CB8AC3E}">
        <p14:creationId xmlns="" xmlns:p14="http://schemas.microsoft.com/office/powerpoint/2010/main" val="4249766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6386867E-A26D-E449-A7CC-620B8B965B34}"/>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GB"/>
              <a:t>Click to edit Master title style</a:t>
            </a:r>
            <a:endParaRPr lang="x-none"/>
          </a:p>
        </p:txBody>
      </p:sp>
      <p:sp>
        <p:nvSpPr>
          <p:cNvPr id="3" name="Text Placeholder 2">
            <a:extLst>
              <a:ext uri="{FF2B5EF4-FFF2-40B4-BE49-F238E27FC236}">
                <a16:creationId xmlns="" xmlns:a16="http://schemas.microsoft.com/office/drawing/2014/main" id="{7ED0C49B-7B31-9E4E-A348-72EF7C26DF6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 xmlns:a16="http://schemas.microsoft.com/office/drawing/2014/main" id="{8333CFB5-BAA2-F646-9F7E-CF11E5EA416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7CF68D2-4F7D-47DA-92B1-6C84860F1576}" type="datetimeFigureOut">
              <a:rPr lang="en-US" smtClean="0"/>
              <a:pPr/>
              <a:t>8/9/2021</a:t>
            </a:fld>
            <a:endParaRPr lang="en-US"/>
          </a:p>
        </p:txBody>
      </p:sp>
      <p:sp>
        <p:nvSpPr>
          <p:cNvPr id="5" name="Footer Placeholder 4">
            <a:extLst>
              <a:ext uri="{FF2B5EF4-FFF2-40B4-BE49-F238E27FC236}">
                <a16:creationId xmlns="" xmlns:a16="http://schemas.microsoft.com/office/drawing/2014/main" id="{BA6F5DD6-4FCF-A843-B4C7-4020D7B6A117}"/>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23F7897C-C648-0842-9990-26498E261925}"/>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9CA3F2C-C973-4004-9606-A81273562046}" type="slidenum">
              <a:rPr lang="en-US" smtClean="0"/>
              <a:pPr/>
              <a:t>‹#›</a:t>
            </a:fld>
            <a:endParaRPr lang="en-US"/>
          </a:p>
        </p:txBody>
      </p:sp>
    </p:spTree>
    <p:extLst>
      <p:ext uri="{BB962C8B-B14F-4D97-AF65-F5344CB8AC3E}">
        <p14:creationId xmlns="" xmlns:p14="http://schemas.microsoft.com/office/powerpoint/2010/main" val="2349952444"/>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x-non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engineeringpakistan.com/" TargetMode="Externa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fbr.gov.pk/Downloads/?id=26410&amp;Type=Doc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495800"/>
            <a:ext cx="7772400" cy="1219199"/>
          </a:xfrm>
          <a:solidFill>
            <a:schemeClr val="accent1">
              <a:lumMod val="75000"/>
            </a:schemeClr>
          </a:solidFill>
        </p:spPr>
        <p:txBody>
          <a:bodyPr anchor="ctr">
            <a:normAutofit/>
          </a:bodyPr>
          <a:lstStyle/>
          <a:p>
            <a:r>
              <a:rPr lang="en-US" sz="2800" b="1" dirty="0">
                <a:solidFill>
                  <a:schemeClr val="bg1"/>
                </a:solidFill>
              </a:rPr>
              <a:t>Engineering Development Board</a:t>
            </a:r>
            <a:br>
              <a:rPr lang="en-US" sz="2800" b="1" dirty="0">
                <a:solidFill>
                  <a:schemeClr val="bg1"/>
                </a:solidFill>
              </a:rPr>
            </a:br>
            <a:r>
              <a:rPr lang="en-US" sz="2800" b="1" dirty="0">
                <a:solidFill>
                  <a:schemeClr val="bg1"/>
                </a:solidFill>
              </a:rPr>
              <a:t>Ministry of Industries &amp; Production</a:t>
            </a:r>
          </a:p>
        </p:txBody>
      </p:sp>
      <p:sp>
        <p:nvSpPr>
          <p:cNvPr id="3" name="Subtitle 2"/>
          <p:cNvSpPr>
            <a:spLocks noGrp="1"/>
          </p:cNvSpPr>
          <p:nvPr>
            <p:ph type="subTitle" idx="1"/>
          </p:nvPr>
        </p:nvSpPr>
        <p:spPr>
          <a:xfrm>
            <a:off x="990600" y="5715000"/>
            <a:ext cx="7391400" cy="838200"/>
          </a:xfrm>
        </p:spPr>
        <p:txBody>
          <a:bodyPr>
            <a:normAutofit/>
          </a:bodyPr>
          <a:lstStyle/>
          <a:p>
            <a:r>
              <a:rPr lang="en-US" sz="2100" dirty="0" smtClean="0">
                <a:solidFill>
                  <a:schemeClr val="tx1"/>
                </a:solidFill>
              </a:rPr>
              <a:t>August 10, </a:t>
            </a:r>
            <a:r>
              <a:rPr lang="en-US" sz="2100" dirty="0">
                <a:solidFill>
                  <a:schemeClr val="tx1"/>
                </a:solidFill>
              </a:rPr>
              <a:t>2021 </a:t>
            </a:r>
          </a:p>
          <a:p>
            <a:r>
              <a:rPr lang="en-US" sz="2100" dirty="0">
                <a:solidFill>
                  <a:schemeClr val="tx1"/>
                </a:solidFill>
                <a:hlinkClick r:id="rId3"/>
              </a:rPr>
              <a:t>www.engineeringpakistan.com</a:t>
            </a:r>
            <a:r>
              <a:rPr lang="en-US" sz="2100" dirty="0">
                <a:solidFill>
                  <a:schemeClr val="tx1"/>
                </a:solidFill>
              </a:rPr>
              <a:t> </a:t>
            </a:r>
          </a:p>
          <a:p>
            <a:endParaRPr lang="en-US" sz="2000" b="1" dirty="0">
              <a:solidFill>
                <a:schemeClr val="tx1"/>
              </a:solidFill>
            </a:endParaRPr>
          </a:p>
          <a:p>
            <a:endParaRPr lang="en-US" sz="2000" b="1" dirty="0">
              <a:solidFill>
                <a:schemeClr val="tx1"/>
              </a:solidFill>
            </a:endParaRPr>
          </a:p>
        </p:txBody>
      </p:sp>
      <p:pic>
        <p:nvPicPr>
          <p:cNvPr id="4" name="Picture 3" descr="\\server\EDBCOMMON\Amjad Ali\EDB's Logo High Resolution.jpg"/>
          <p:cNvPicPr/>
          <p:nvPr/>
        </p:nvPicPr>
        <p:blipFill>
          <a:blip r:embed="rId4" cstate="print"/>
          <a:srcRect/>
          <a:stretch>
            <a:fillRect/>
          </a:stretch>
        </p:blipFill>
        <p:spPr bwMode="auto">
          <a:xfrm>
            <a:off x="6781800" y="558800"/>
            <a:ext cx="1219200" cy="1270000"/>
          </a:xfrm>
          <a:prstGeom prst="rect">
            <a:avLst/>
          </a:prstGeom>
          <a:noFill/>
          <a:ln w="9525">
            <a:noFill/>
            <a:miter lim="800000"/>
            <a:headEnd/>
            <a:tailEnd/>
          </a:ln>
        </p:spPr>
      </p:pic>
      <p:graphicFrame>
        <p:nvGraphicFramePr>
          <p:cNvPr id="1026" name="Object 2"/>
          <p:cNvGraphicFramePr>
            <a:graphicFrameLocks noChangeAspect="1"/>
          </p:cNvGraphicFramePr>
          <p:nvPr/>
        </p:nvGraphicFramePr>
        <p:xfrm>
          <a:off x="914400" y="609601"/>
          <a:ext cx="1219200" cy="1219199"/>
        </p:xfrm>
        <a:graphic>
          <a:graphicData uri="http://schemas.openxmlformats.org/presentationml/2006/ole">
            <p:oleObj spid="_x0000_s1032" r:id="rId5" imgW="1047619" imgH="1142857" progId="">
              <p:embed/>
            </p:oleObj>
          </a:graphicData>
        </a:graphic>
      </p:graphicFrame>
      <p:sp>
        <p:nvSpPr>
          <p:cNvPr id="5" name="TextBox 4"/>
          <p:cNvSpPr txBox="1"/>
          <p:nvPr/>
        </p:nvSpPr>
        <p:spPr>
          <a:xfrm>
            <a:off x="1066800" y="1951999"/>
            <a:ext cx="7010400" cy="2062103"/>
          </a:xfrm>
          <a:prstGeom prst="rect">
            <a:avLst/>
          </a:prstGeom>
          <a:noFill/>
        </p:spPr>
        <p:txBody>
          <a:bodyPr wrap="square" rtlCol="0">
            <a:spAutoFit/>
          </a:bodyPr>
          <a:lstStyle/>
          <a:p>
            <a:pPr algn="ctr"/>
            <a:r>
              <a:rPr lang="en-US" sz="2800" b="1" dirty="0">
                <a:solidFill>
                  <a:schemeClr val="accent1"/>
                </a:solidFill>
              </a:rPr>
              <a:t>EXPORT ENHANCEMENT FOR ENGINEERING INDUSTRY </a:t>
            </a:r>
          </a:p>
          <a:p>
            <a:pPr algn="ctr"/>
            <a:r>
              <a:rPr lang="en-US" sz="2400" b="1" dirty="0" smtClean="0">
                <a:solidFill>
                  <a:srgbClr val="C00000"/>
                </a:solidFill>
              </a:rPr>
              <a:t>Sanitary &amp; </a:t>
            </a:r>
            <a:r>
              <a:rPr lang="en-US" sz="2400" b="1" dirty="0" smtClean="0">
                <a:solidFill>
                  <a:srgbClr val="C00000"/>
                </a:solidFill>
              </a:rPr>
              <a:t>Ceramics</a:t>
            </a:r>
            <a:endParaRPr lang="en-US" sz="2400" dirty="0" smtClean="0">
              <a:solidFill>
                <a:srgbClr val="C00000"/>
              </a:solidFill>
            </a:endParaRPr>
          </a:p>
          <a:p>
            <a:pPr algn="ctr"/>
            <a:r>
              <a:rPr lang="en-US" sz="2400" b="1" dirty="0" smtClean="0">
                <a:solidFill>
                  <a:srgbClr val="C00000"/>
                </a:solidFill>
              </a:rPr>
              <a:t>Pumps &amp; </a:t>
            </a:r>
            <a:r>
              <a:rPr lang="en-US" sz="2400" b="1" dirty="0" smtClean="0">
                <a:solidFill>
                  <a:srgbClr val="C00000"/>
                </a:solidFill>
              </a:rPr>
              <a:t>Motors</a:t>
            </a:r>
          </a:p>
          <a:p>
            <a:pPr algn="ctr"/>
            <a:r>
              <a:rPr lang="en-US" sz="2400" b="1" dirty="0" smtClean="0">
                <a:solidFill>
                  <a:srgbClr val="C00000"/>
                </a:solidFill>
              </a:rPr>
              <a:t>Cutlery &amp; Kitchen wares</a:t>
            </a:r>
            <a:endParaRPr lang="en-US" sz="2800" dirty="0">
              <a:solidFill>
                <a:srgbClr val="C00000"/>
              </a:solidFill>
            </a:endParaRPr>
          </a:p>
        </p:txBody>
      </p:sp>
    </p:spTree>
    <p:extLst>
      <p:ext uri="{BB962C8B-B14F-4D97-AF65-F5344CB8AC3E}">
        <p14:creationId xmlns="" xmlns:p14="http://schemas.microsoft.com/office/powerpoint/2010/main" val="2571002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0" y="-1"/>
            <a:ext cx="9144000" cy="1143001"/>
          </a:xfrm>
          <a:solidFill>
            <a:schemeClr val="tx2"/>
          </a:solidFill>
        </p:spPr>
        <p:txBody>
          <a:bodyPr>
            <a:normAutofit/>
          </a:bodyPr>
          <a:lstStyle/>
          <a:p>
            <a:r>
              <a:rPr lang="en-US" sz="3000" b="1" dirty="0">
                <a:solidFill>
                  <a:schemeClr val="bg1"/>
                </a:solidFill>
              </a:rPr>
              <a:t>Global Scenario – Pakistan needs course correction</a:t>
            </a:r>
          </a:p>
        </p:txBody>
      </p:sp>
      <p:sp>
        <p:nvSpPr>
          <p:cNvPr id="2" name="Slide Number Placeholder 1"/>
          <p:cNvSpPr>
            <a:spLocks noGrp="1"/>
          </p:cNvSpPr>
          <p:nvPr>
            <p:ph type="sldNum" sz="quarter" idx="12"/>
          </p:nvPr>
        </p:nvSpPr>
        <p:spPr/>
        <p:txBody>
          <a:bodyPr/>
          <a:lstStyle/>
          <a:p>
            <a:fld id="{6F73569F-39AB-4FBB-A179-D5278ABBE793}" type="slidenum">
              <a:rPr lang="en-US" smtClean="0"/>
              <a:pPr/>
              <a:t>2</a:t>
            </a:fld>
            <a:endParaRPr lang="en-US"/>
          </a:p>
        </p:txBody>
      </p:sp>
      <p:sp>
        <p:nvSpPr>
          <p:cNvPr id="3" name="TextBox 2"/>
          <p:cNvSpPr txBox="1"/>
          <p:nvPr/>
        </p:nvSpPr>
        <p:spPr>
          <a:xfrm>
            <a:off x="630848" y="1234385"/>
            <a:ext cx="7882304" cy="369332"/>
          </a:xfrm>
          <a:prstGeom prst="rect">
            <a:avLst/>
          </a:prstGeom>
          <a:noFill/>
        </p:spPr>
        <p:txBody>
          <a:bodyPr wrap="square" rtlCol="0">
            <a:spAutoFit/>
          </a:bodyPr>
          <a:lstStyle/>
          <a:p>
            <a:pPr algn="ctr"/>
            <a:r>
              <a:rPr lang="en-US" b="1" dirty="0">
                <a:latin typeface="Book Antiqua" pitchFamily="18" charset="0"/>
              </a:rPr>
              <a:t>World vs. Pakistan Merchandise Exports by Product (2020)</a:t>
            </a:r>
            <a:endParaRPr lang="en-US" dirty="0"/>
          </a:p>
        </p:txBody>
      </p:sp>
      <p:graphicFrame>
        <p:nvGraphicFramePr>
          <p:cNvPr id="7" name="Chart 6"/>
          <p:cNvGraphicFramePr>
            <a:graphicFrameLocks/>
          </p:cNvGraphicFramePr>
          <p:nvPr>
            <p:extLst>
              <p:ext uri="{D42A27DB-BD31-4B8C-83A1-F6EECF244321}">
                <p14:modId xmlns="" xmlns:p14="http://schemas.microsoft.com/office/powerpoint/2010/main" val="1446139383"/>
              </p:ext>
            </p:extLst>
          </p:nvPr>
        </p:nvGraphicFramePr>
        <p:xfrm>
          <a:off x="251520" y="2839826"/>
          <a:ext cx="3595688" cy="305448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extLst>
              <p:ext uri="{D42A27DB-BD31-4B8C-83A1-F6EECF244321}">
                <p14:modId xmlns="" xmlns:p14="http://schemas.microsoft.com/office/powerpoint/2010/main" val="1511639658"/>
              </p:ext>
            </p:extLst>
          </p:nvPr>
        </p:nvGraphicFramePr>
        <p:xfrm>
          <a:off x="4574198" y="3093044"/>
          <a:ext cx="4392488" cy="2348642"/>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791101" y="2075394"/>
            <a:ext cx="2520280" cy="584775"/>
          </a:xfrm>
          <a:prstGeom prst="rect">
            <a:avLst/>
          </a:prstGeom>
          <a:noFill/>
        </p:spPr>
        <p:txBody>
          <a:bodyPr wrap="square" rtlCol="0">
            <a:spAutoFit/>
          </a:bodyPr>
          <a:lstStyle/>
          <a:p>
            <a:r>
              <a:rPr lang="en-US" b="1" dirty="0">
                <a:latin typeface="Book Antiqua" pitchFamily="18" charset="0"/>
              </a:rPr>
              <a:t>Total World Trade </a:t>
            </a:r>
            <a:r>
              <a:rPr lang="en-US" sz="1400" b="1" dirty="0">
                <a:latin typeface="Book Antiqua" pitchFamily="18" charset="0"/>
              </a:rPr>
              <a:t> 17.3 Trillion Dollars</a:t>
            </a:r>
          </a:p>
        </p:txBody>
      </p:sp>
      <p:sp>
        <p:nvSpPr>
          <p:cNvPr id="4" name="Rectangle 3"/>
          <p:cNvSpPr/>
          <p:nvPr/>
        </p:nvSpPr>
        <p:spPr>
          <a:xfrm>
            <a:off x="4572000" y="2075394"/>
            <a:ext cx="4572000" cy="646331"/>
          </a:xfrm>
          <a:prstGeom prst="rect">
            <a:avLst/>
          </a:prstGeom>
        </p:spPr>
        <p:txBody>
          <a:bodyPr>
            <a:spAutoFit/>
          </a:bodyPr>
          <a:lstStyle/>
          <a:p>
            <a:pPr algn="ctr"/>
            <a:r>
              <a:rPr lang="en-US" b="1" dirty="0">
                <a:latin typeface="Book Antiqua" pitchFamily="18" charset="0"/>
              </a:rPr>
              <a:t>Pakistan’s Exports </a:t>
            </a:r>
          </a:p>
          <a:p>
            <a:pPr algn="ctr"/>
            <a:r>
              <a:rPr lang="en-US" b="1" dirty="0">
                <a:latin typeface="Book Antiqua" pitchFamily="18" charset="0"/>
              </a:rPr>
              <a:t>25.3 Billion Dollars</a:t>
            </a:r>
          </a:p>
        </p:txBody>
      </p:sp>
      <p:sp>
        <p:nvSpPr>
          <p:cNvPr id="5" name="TextBox 4"/>
          <p:cNvSpPr txBox="1"/>
          <p:nvPr/>
        </p:nvSpPr>
        <p:spPr>
          <a:xfrm>
            <a:off x="633046" y="6105378"/>
            <a:ext cx="6020972" cy="369332"/>
          </a:xfrm>
          <a:prstGeom prst="rect">
            <a:avLst/>
          </a:prstGeom>
          <a:noFill/>
        </p:spPr>
        <p:txBody>
          <a:bodyPr wrap="square" rtlCol="0">
            <a:spAutoFit/>
          </a:bodyPr>
          <a:lstStyle/>
          <a:p>
            <a:r>
              <a:rPr lang="en-US" dirty="0"/>
              <a:t>Source: ITC World Trade map, Pakistan Bureau of Statistics</a:t>
            </a:r>
          </a:p>
        </p:txBody>
      </p:sp>
    </p:spTree>
    <p:extLst>
      <p:ext uri="{BB962C8B-B14F-4D97-AF65-F5344CB8AC3E}">
        <p14:creationId xmlns="" xmlns:p14="http://schemas.microsoft.com/office/powerpoint/2010/main" val="2910400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2960"/>
            <a:ext cx="9144000" cy="1187360"/>
          </a:xfrm>
          <a:solidFill>
            <a:schemeClr val="tx2"/>
          </a:solidFill>
        </p:spPr>
        <p:txBody>
          <a:bodyPr>
            <a:normAutofit/>
          </a:bodyPr>
          <a:lstStyle/>
          <a:p>
            <a:r>
              <a:rPr lang="en-US" b="1" dirty="0">
                <a:solidFill>
                  <a:schemeClr val="bg1"/>
                </a:solidFill>
              </a:rPr>
              <a:t>Export Potential Sectors- Pakistan’s Focus</a:t>
            </a:r>
          </a:p>
        </p:txBody>
      </p:sp>
      <p:sp>
        <p:nvSpPr>
          <p:cNvPr id="3" name="Content Placeholder 2"/>
          <p:cNvSpPr>
            <a:spLocks noGrp="1"/>
          </p:cNvSpPr>
          <p:nvPr>
            <p:ph idx="1"/>
          </p:nvPr>
        </p:nvSpPr>
        <p:spPr>
          <a:xfrm>
            <a:off x="220640" y="1009935"/>
            <a:ext cx="8915400" cy="4913193"/>
          </a:xfrm>
        </p:spPr>
        <p:txBody>
          <a:bodyPr>
            <a:noAutofit/>
          </a:bodyPr>
          <a:lstStyle/>
          <a:p>
            <a:pPr marL="341313" lvl="1" indent="-339725" algn="just">
              <a:spcBef>
                <a:spcPts val="0"/>
              </a:spcBef>
              <a:spcAft>
                <a:spcPts val="600"/>
              </a:spcAft>
              <a:buSzPct val="100000"/>
              <a:buFont typeface="Wingdings" pitchFamily="2" charset="2"/>
              <a:buChar char="§"/>
              <a:defRPr/>
            </a:pPr>
            <a:r>
              <a:rPr lang="en-US" altLang="ja-JP" sz="2800" kern="0" noProof="1">
                <a:latin typeface="Garamond" pitchFamily="18" charset="0"/>
                <a:ea typeface="Verdana" pitchFamily="34" charset="0"/>
                <a:cs typeface="Verdana" pitchFamily="34" charset="0"/>
              </a:rPr>
              <a:t>Electrical &amp; Power Equipment</a:t>
            </a:r>
          </a:p>
          <a:p>
            <a:pPr marL="341313" lvl="1" indent="-339725" algn="just">
              <a:spcBef>
                <a:spcPts val="0"/>
              </a:spcBef>
              <a:spcAft>
                <a:spcPts val="600"/>
              </a:spcAft>
              <a:buSzPct val="100000"/>
              <a:buFont typeface="Wingdings" pitchFamily="2" charset="2"/>
              <a:buChar char="§"/>
              <a:defRPr/>
            </a:pPr>
            <a:r>
              <a:rPr lang="en-US" altLang="ja-JP" sz="2800" kern="0" noProof="1">
                <a:latin typeface="Garamond" pitchFamily="18" charset="0"/>
                <a:ea typeface="Verdana" pitchFamily="34" charset="0"/>
                <a:cs typeface="Verdana" pitchFamily="34" charset="0"/>
              </a:rPr>
              <a:t>Machinery &amp; Capital Goods</a:t>
            </a:r>
          </a:p>
          <a:p>
            <a:pPr marL="341313" lvl="1" indent="-339725" algn="just">
              <a:spcBef>
                <a:spcPts val="0"/>
              </a:spcBef>
              <a:spcAft>
                <a:spcPts val="600"/>
              </a:spcAft>
              <a:buSzPct val="100000"/>
              <a:buFont typeface="Wingdings" pitchFamily="2" charset="2"/>
              <a:buChar char="§"/>
              <a:defRPr/>
            </a:pPr>
            <a:r>
              <a:rPr lang="en-US" altLang="ja-JP" sz="2800" kern="0" noProof="1">
                <a:latin typeface="Garamond" pitchFamily="18" charset="0"/>
                <a:ea typeface="Verdana" pitchFamily="34" charset="0"/>
                <a:cs typeface="Verdana" pitchFamily="34" charset="0"/>
              </a:rPr>
              <a:t>Cutlery &amp; Utensils</a:t>
            </a:r>
          </a:p>
          <a:p>
            <a:pPr marL="341313" lvl="1" indent="-339725" algn="just">
              <a:spcBef>
                <a:spcPts val="0"/>
              </a:spcBef>
              <a:spcAft>
                <a:spcPts val="600"/>
              </a:spcAft>
              <a:buSzPct val="100000"/>
              <a:buFont typeface="Wingdings" pitchFamily="2" charset="2"/>
              <a:buChar char="§"/>
              <a:defRPr/>
            </a:pPr>
            <a:r>
              <a:rPr lang="en-US" altLang="ja-JP" sz="2800" kern="0" noProof="1">
                <a:latin typeface="Garamond" pitchFamily="18" charset="0"/>
                <a:ea typeface="Verdana" pitchFamily="34" charset="0"/>
                <a:cs typeface="Verdana" pitchFamily="34" charset="0"/>
              </a:rPr>
              <a:t>Sanitory, Kitchenware &amp; Ceremics</a:t>
            </a:r>
          </a:p>
          <a:p>
            <a:pPr marL="341313" lvl="1" indent="-339725" algn="just">
              <a:spcBef>
                <a:spcPts val="0"/>
              </a:spcBef>
              <a:spcAft>
                <a:spcPts val="600"/>
              </a:spcAft>
              <a:buSzPct val="100000"/>
              <a:buFont typeface="Wingdings" pitchFamily="2" charset="2"/>
              <a:buChar char="§"/>
              <a:defRPr/>
            </a:pPr>
            <a:r>
              <a:rPr lang="en-US" altLang="ja-JP" sz="2800" kern="0" noProof="1">
                <a:latin typeface="Garamond" pitchFamily="18" charset="0"/>
                <a:ea typeface="Verdana" pitchFamily="34" charset="0"/>
                <a:cs typeface="Verdana" pitchFamily="34" charset="0"/>
              </a:rPr>
              <a:t>Home Applicances</a:t>
            </a:r>
          </a:p>
          <a:p>
            <a:pPr marL="341313" lvl="1" indent="-339725" algn="just">
              <a:spcBef>
                <a:spcPts val="0"/>
              </a:spcBef>
              <a:spcAft>
                <a:spcPts val="600"/>
              </a:spcAft>
              <a:buSzPct val="100000"/>
              <a:buFont typeface="Wingdings" pitchFamily="2" charset="2"/>
              <a:buChar char="§"/>
              <a:defRPr/>
            </a:pPr>
            <a:r>
              <a:rPr lang="en-US" sz="2800" dirty="0">
                <a:latin typeface="Garamond" pitchFamily="18" charset="0"/>
              </a:rPr>
              <a:t>Consumer &amp; Transmission Electronics </a:t>
            </a:r>
          </a:p>
          <a:p>
            <a:pPr marL="341313" lvl="1" indent="-339725" algn="just">
              <a:spcBef>
                <a:spcPts val="0"/>
              </a:spcBef>
              <a:spcAft>
                <a:spcPts val="600"/>
              </a:spcAft>
              <a:buSzPct val="100000"/>
              <a:buFont typeface="Wingdings" pitchFamily="2" charset="2"/>
              <a:buChar char="§"/>
              <a:defRPr/>
            </a:pPr>
            <a:r>
              <a:rPr lang="en-US" sz="2800" dirty="0">
                <a:latin typeface="Garamond" pitchFamily="18" charset="0"/>
              </a:rPr>
              <a:t>Pumps &amp; Motors</a:t>
            </a:r>
          </a:p>
          <a:p>
            <a:pPr marL="341313" lvl="1" indent="-339725" algn="just">
              <a:spcBef>
                <a:spcPts val="0"/>
              </a:spcBef>
              <a:spcAft>
                <a:spcPts val="600"/>
              </a:spcAft>
              <a:buSzPct val="100000"/>
              <a:buFont typeface="Wingdings" pitchFamily="2" charset="2"/>
              <a:buChar char="§"/>
              <a:defRPr/>
            </a:pPr>
            <a:r>
              <a:rPr lang="en-US" altLang="ja-JP" sz="2800" kern="0" noProof="1">
                <a:latin typeface="Garamond" pitchFamily="18" charset="0"/>
                <a:ea typeface="Verdana" pitchFamily="34" charset="0"/>
                <a:cs typeface="Verdana" pitchFamily="34" charset="0"/>
              </a:rPr>
              <a:t>Automotive</a:t>
            </a:r>
          </a:p>
          <a:p>
            <a:pPr marL="341313" lvl="1" indent="-339725" algn="just">
              <a:spcBef>
                <a:spcPts val="0"/>
              </a:spcBef>
              <a:spcAft>
                <a:spcPts val="600"/>
              </a:spcAft>
              <a:buSzPct val="100000"/>
              <a:buFont typeface="Wingdings" pitchFamily="2" charset="2"/>
              <a:buChar char="§"/>
              <a:defRPr/>
            </a:pPr>
            <a:r>
              <a:rPr lang="en-US" altLang="ja-JP" sz="2800" kern="0" noProof="1">
                <a:latin typeface="Garamond" pitchFamily="18" charset="0"/>
                <a:ea typeface="Verdana" pitchFamily="34" charset="0"/>
                <a:cs typeface="Verdana" pitchFamily="34" charset="0"/>
              </a:rPr>
              <a:t>Engineering Services</a:t>
            </a:r>
            <a:r>
              <a:rPr lang="en-US" sz="2800" dirty="0">
                <a:latin typeface="Garamond" pitchFamily="18" charset="0"/>
              </a:rPr>
              <a:t> </a:t>
            </a:r>
          </a:p>
        </p:txBody>
      </p:sp>
      <p:sp>
        <p:nvSpPr>
          <p:cNvPr id="4" name="Slide Number Placeholder 3"/>
          <p:cNvSpPr>
            <a:spLocks noGrp="1"/>
          </p:cNvSpPr>
          <p:nvPr>
            <p:ph type="sldNum" sz="quarter" idx="12"/>
          </p:nvPr>
        </p:nvSpPr>
        <p:spPr/>
        <p:txBody>
          <a:bodyPr/>
          <a:lstStyle/>
          <a:p>
            <a:fld id="{6F73569F-39AB-4FBB-A179-D5278ABBE793}" type="slidenum">
              <a:rPr lang="en-US" smtClean="0"/>
              <a:pPr/>
              <a:t>3</a:t>
            </a:fld>
            <a:endParaRPr lang="en-US"/>
          </a:p>
        </p:txBody>
      </p:sp>
    </p:spTree>
    <p:extLst>
      <p:ext uri="{BB962C8B-B14F-4D97-AF65-F5344CB8AC3E}">
        <p14:creationId xmlns="" xmlns:p14="http://schemas.microsoft.com/office/powerpoint/2010/main" val="3697329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0" y="-1"/>
            <a:ext cx="9144000" cy="1146417"/>
          </a:xfrm>
          <a:solidFill>
            <a:schemeClr val="tx2"/>
          </a:solidFill>
        </p:spPr>
        <p:txBody>
          <a:bodyPr>
            <a:normAutofit/>
          </a:bodyPr>
          <a:lstStyle/>
          <a:p>
            <a:r>
              <a:rPr lang="en-US" sz="3200" b="1" dirty="0" smtClean="0">
                <a:solidFill>
                  <a:schemeClr val="bg1"/>
                </a:solidFill>
              </a:rPr>
              <a:t>Export Targets for Engineering Goods</a:t>
            </a:r>
            <a:endParaRPr lang="en-US" sz="3200" b="1" dirty="0">
              <a:solidFill>
                <a:schemeClr val="bg1"/>
              </a:solidFill>
            </a:endParaRPr>
          </a:p>
        </p:txBody>
      </p:sp>
      <p:pic>
        <p:nvPicPr>
          <p:cNvPr id="16386" name="Picture 2"/>
          <p:cNvPicPr>
            <a:picLocks noChangeAspect="1" noChangeArrowheads="1"/>
          </p:cNvPicPr>
          <p:nvPr/>
        </p:nvPicPr>
        <p:blipFill>
          <a:blip r:embed="rId3" cstate="print"/>
          <a:srcRect/>
          <a:stretch>
            <a:fillRect/>
          </a:stretch>
        </p:blipFill>
        <p:spPr bwMode="auto">
          <a:xfrm>
            <a:off x="0" y="1146416"/>
            <a:ext cx="9144000" cy="5711584"/>
          </a:xfrm>
          <a:prstGeom prst="rect">
            <a:avLst/>
          </a:prstGeom>
          <a:noFill/>
          <a:ln w="9525">
            <a:noFill/>
            <a:miter lim="800000"/>
            <a:headEnd/>
            <a:tailEnd/>
          </a:ln>
        </p:spPr>
      </p:pic>
    </p:spTree>
    <p:extLst>
      <p:ext uri="{BB962C8B-B14F-4D97-AF65-F5344CB8AC3E}">
        <p14:creationId xmlns="" xmlns:p14="http://schemas.microsoft.com/office/powerpoint/2010/main" val="2558360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0" y="-1"/>
            <a:ext cx="9144000" cy="1146417"/>
          </a:xfrm>
          <a:solidFill>
            <a:schemeClr val="tx2"/>
          </a:solidFill>
        </p:spPr>
        <p:txBody>
          <a:bodyPr>
            <a:normAutofit/>
          </a:bodyPr>
          <a:lstStyle/>
          <a:p>
            <a:pPr fontAlgn="b"/>
            <a:r>
              <a:rPr lang="en-US" sz="3200" b="1" dirty="0" smtClean="0">
                <a:solidFill>
                  <a:schemeClr val="bg1"/>
                </a:solidFill>
                <a:latin typeface="Calibri"/>
              </a:rPr>
              <a:t>Export Potential - Engineering Goods</a:t>
            </a:r>
            <a:endParaRPr lang="en-US" sz="3200" b="1" dirty="0">
              <a:solidFill>
                <a:schemeClr val="bg1"/>
              </a:solidFill>
              <a:latin typeface="Calibri"/>
            </a:endParaRPr>
          </a:p>
        </p:txBody>
      </p:sp>
      <p:graphicFrame>
        <p:nvGraphicFramePr>
          <p:cNvPr id="5" name="Table 4"/>
          <p:cNvGraphicFramePr>
            <a:graphicFrameLocks noGrp="1"/>
          </p:cNvGraphicFramePr>
          <p:nvPr/>
        </p:nvGraphicFramePr>
        <p:xfrm>
          <a:off x="278486" y="1315983"/>
          <a:ext cx="8618459" cy="4620127"/>
        </p:xfrm>
        <a:graphic>
          <a:graphicData uri="http://schemas.openxmlformats.org/drawingml/2006/table">
            <a:tbl>
              <a:tblPr/>
              <a:tblGrid>
                <a:gridCol w="1615580"/>
                <a:gridCol w="1406251"/>
                <a:gridCol w="1360214"/>
                <a:gridCol w="1268139"/>
                <a:gridCol w="1071760"/>
                <a:gridCol w="988739"/>
                <a:gridCol w="907776"/>
              </a:tblGrid>
              <a:tr h="607385">
                <a:tc gridSpan="7">
                  <a:txBody>
                    <a:bodyPr/>
                    <a:lstStyle/>
                    <a:p>
                      <a:pPr algn="ctr" fontAlgn="b"/>
                      <a:r>
                        <a:rPr lang="en-US" sz="2800" b="1" i="0" u="none" strike="noStrike" dirty="0">
                          <a:solidFill>
                            <a:srgbClr val="000000"/>
                          </a:solidFill>
                          <a:latin typeface="Calibri"/>
                        </a:rPr>
                        <a:t>Export Potential - Engineering Goods</a:t>
                      </a:r>
                    </a:p>
                  </a:txBody>
                  <a:tcPr marL="9388" marR="9388" marT="9388"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57200">
                <a:tc>
                  <a:txBody>
                    <a:bodyPr/>
                    <a:lstStyle/>
                    <a:p>
                      <a:pPr algn="l" fontAlgn="b"/>
                      <a:r>
                        <a:rPr lang="en-US" sz="1200" b="1" i="0" u="none" strike="noStrike">
                          <a:solidFill>
                            <a:srgbClr val="000000"/>
                          </a:solidFill>
                          <a:latin typeface="Calibri"/>
                        </a:rPr>
                        <a:t>Val: 1000USD</a:t>
                      </a:r>
                    </a:p>
                  </a:txBody>
                  <a:tcPr marL="9388" marR="9388" marT="9388" marB="0" anchor="b">
                    <a:lnL>
                      <a:noFill/>
                    </a:lnL>
                    <a:lnR>
                      <a:noFill/>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n-US" sz="1600" b="0" i="0" u="none" strike="noStrike">
                        <a:solidFill>
                          <a:srgbClr val="000000"/>
                        </a:solidFill>
                        <a:latin typeface="Calibri"/>
                      </a:endParaRPr>
                    </a:p>
                  </a:txBody>
                  <a:tcPr marL="9388" marR="9388" marT="938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600" b="0" i="0" u="none" strike="noStrike">
                        <a:solidFill>
                          <a:srgbClr val="000000"/>
                        </a:solidFill>
                        <a:latin typeface="Calibri"/>
                      </a:endParaRPr>
                    </a:p>
                  </a:txBody>
                  <a:tcPr marL="9388" marR="9388" marT="938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600" b="0" i="0" u="none" strike="noStrike">
                        <a:solidFill>
                          <a:srgbClr val="000000"/>
                        </a:solidFill>
                        <a:latin typeface="Calibri"/>
                      </a:endParaRPr>
                    </a:p>
                  </a:txBody>
                  <a:tcPr marL="9388" marR="9388" marT="938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600" b="0" i="0" u="none" strike="noStrike">
                        <a:solidFill>
                          <a:srgbClr val="000000"/>
                        </a:solidFill>
                        <a:latin typeface="Calibri"/>
                      </a:endParaRPr>
                    </a:p>
                  </a:txBody>
                  <a:tcPr marL="9388" marR="9388" marT="938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600" b="0" i="0" u="none" strike="noStrike">
                        <a:solidFill>
                          <a:srgbClr val="000000"/>
                        </a:solidFill>
                        <a:latin typeface="Calibri"/>
                      </a:endParaRPr>
                    </a:p>
                  </a:txBody>
                  <a:tcPr marL="9388" marR="9388" marT="938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600" b="0" i="0" u="none" strike="noStrike">
                        <a:solidFill>
                          <a:srgbClr val="000000"/>
                        </a:solidFill>
                        <a:latin typeface="Calibri"/>
                      </a:endParaRPr>
                    </a:p>
                  </a:txBody>
                  <a:tcPr marL="9388" marR="9388" marT="9388" marB="0" anchor="b">
                    <a:lnL>
                      <a:noFill/>
                    </a:lnL>
                    <a:lnR>
                      <a:noFill/>
                    </a:lnR>
                    <a:lnT>
                      <a:noFill/>
                    </a:lnT>
                    <a:lnB w="12700" cap="flat" cmpd="sng" algn="ctr">
                      <a:solidFill>
                        <a:srgbClr val="000000"/>
                      </a:solidFill>
                      <a:prstDash val="solid"/>
                      <a:round/>
                      <a:headEnd type="none" w="med" len="med"/>
                      <a:tailEnd type="none" w="med" len="med"/>
                    </a:lnB>
                  </a:tcPr>
                </a:tc>
              </a:tr>
              <a:tr h="488732">
                <a:tc rowSpan="2">
                  <a:txBody>
                    <a:bodyPr/>
                    <a:lstStyle/>
                    <a:p>
                      <a:pPr algn="ctr" fontAlgn="ctr"/>
                      <a:r>
                        <a:rPr lang="en-US" sz="1600" b="1" i="0" u="none" strike="noStrike" dirty="0">
                          <a:solidFill>
                            <a:srgbClr val="FFFFFF"/>
                          </a:solidFill>
                          <a:latin typeface="Calibri"/>
                        </a:rPr>
                        <a:t>Products</a:t>
                      </a:r>
                    </a:p>
                  </a:txBody>
                  <a:tcPr marL="9388" marR="9388" marT="9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D7B9D"/>
                    </a:solidFill>
                  </a:tcPr>
                </a:tc>
                <a:tc gridSpan="3">
                  <a:txBody>
                    <a:bodyPr/>
                    <a:lstStyle/>
                    <a:p>
                      <a:pPr algn="ctr" fontAlgn="ctr"/>
                      <a:r>
                        <a:rPr lang="en-US" sz="1600" b="1" i="0" u="none" strike="noStrike" dirty="0">
                          <a:solidFill>
                            <a:srgbClr val="FFFFFF"/>
                          </a:solidFill>
                          <a:latin typeface="Calibri"/>
                        </a:rPr>
                        <a:t>Global Export Market</a:t>
                      </a:r>
                    </a:p>
                  </a:txBody>
                  <a:tcPr marL="9388" marR="9388" marT="9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D7B9D"/>
                    </a:solidFill>
                  </a:tcPr>
                </a:tc>
                <a:tc hMerge="1">
                  <a:txBody>
                    <a:bodyPr/>
                    <a:lstStyle/>
                    <a:p>
                      <a:endParaRPr lang="en-US"/>
                    </a:p>
                  </a:txBody>
                  <a:tcPr/>
                </a:tc>
                <a:tc hMerge="1">
                  <a:txBody>
                    <a:bodyPr/>
                    <a:lstStyle/>
                    <a:p>
                      <a:endParaRPr lang="en-US"/>
                    </a:p>
                  </a:txBody>
                  <a:tcPr/>
                </a:tc>
                <a:tc gridSpan="3">
                  <a:txBody>
                    <a:bodyPr/>
                    <a:lstStyle/>
                    <a:p>
                      <a:pPr algn="ctr" fontAlgn="ctr"/>
                      <a:r>
                        <a:rPr lang="en-US" sz="1600" b="1" i="0" u="none" strike="noStrike" dirty="0" err="1">
                          <a:solidFill>
                            <a:srgbClr val="FFFFFF"/>
                          </a:solidFill>
                          <a:latin typeface="Calibri"/>
                        </a:rPr>
                        <a:t>Pakistans</a:t>
                      </a:r>
                      <a:r>
                        <a:rPr lang="en-US" sz="1600" b="1" i="0" u="none" strike="noStrike" dirty="0">
                          <a:solidFill>
                            <a:srgbClr val="FFFFFF"/>
                          </a:solidFill>
                          <a:latin typeface="Calibri"/>
                        </a:rPr>
                        <a:t> exports to world</a:t>
                      </a:r>
                    </a:p>
                  </a:txBody>
                  <a:tcPr marL="9388" marR="9388" marT="9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D7B9D"/>
                    </a:solidFill>
                  </a:tcPr>
                </a:tc>
                <a:tc hMerge="1">
                  <a:txBody>
                    <a:bodyPr/>
                    <a:lstStyle/>
                    <a:p>
                      <a:endParaRPr lang="en-US"/>
                    </a:p>
                  </a:txBody>
                  <a:tcPr/>
                </a:tc>
                <a:tc hMerge="1">
                  <a:txBody>
                    <a:bodyPr/>
                    <a:lstStyle/>
                    <a:p>
                      <a:endParaRPr lang="en-US"/>
                    </a:p>
                  </a:txBody>
                  <a:tcPr/>
                </a:tc>
              </a:tr>
              <a:tr h="429371">
                <a:tc vMerge="1">
                  <a:txBody>
                    <a:bodyPr/>
                    <a:lstStyle/>
                    <a:p>
                      <a:endParaRPr lang="en-US"/>
                    </a:p>
                  </a:txBody>
                  <a:tcPr/>
                </a:tc>
                <a:tc>
                  <a:txBody>
                    <a:bodyPr/>
                    <a:lstStyle/>
                    <a:p>
                      <a:pPr algn="ctr" fontAlgn="t"/>
                      <a:r>
                        <a:rPr lang="en-US" sz="1600" b="1" i="0" u="none" strike="noStrike" dirty="0">
                          <a:solidFill>
                            <a:srgbClr val="FFFFFF"/>
                          </a:solidFill>
                          <a:latin typeface="Garamond"/>
                        </a:rPr>
                        <a:t>2018</a:t>
                      </a:r>
                    </a:p>
                  </a:txBody>
                  <a:tcPr marL="9388" marR="9388" marT="93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D7B9D"/>
                    </a:solidFill>
                  </a:tcPr>
                </a:tc>
                <a:tc>
                  <a:txBody>
                    <a:bodyPr/>
                    <a:lstStyle/>
                    <a:p>
                      <a:pPr algn="ctr" fontAlgn="t"/>
                      <a:r>
                        <a:rPr lang="en-US" sz="1600" b="1" i="0" u="none" strike="noStrike" dirty="0">
                          <a:solidFill>
                            <a:srgbClr val="FFFFFF"/>
                          </a:solidFill>
                          <a:latin typeface="Garamond"/>
                        </a:rPr>
                        <a:t>2019</a:t>
                      </a:r>
                    </a:p>
                  </a:txBody>
                  <a:tcPr marL="9388" marR="9388" marT="93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D7B9D"/>
                    </a:solidFill>
                  </a:tcPr>
                </a:tc>
                <a:tc>
                  <a:txBody>
                    <a:bodyPr/>
                    <a:lstStyle/>
                    <a:p>
                      <a:pPr algn="ctr" fontAlgn="t"/>
                      <a:r>
                        <a:rPr lang="en-US" sz="1600" b="1" i="0" u="none" strike="noStrike" dirty="0">
                          <a:solidFill>
                            <a:srgbClr val="FFFFFF"/>
                          </a:solidFill>
                          <a:latin typeface="Garamond"/>
                        </a:rPr>
                        <a:t>2020</a:t>
                      </a:r>
                    </a:p>
                  </a:txBody>
                  <a:tcPr marL="9388" marR="9388" marT="93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D7B9D"/>
                    </a:solidFill>
                  </a:tcPr>
                </a:tc>
                <a:tc>
                  <a:txBody>
                    <a:bodyPr/>
                    <a:lstStyle/>
                    <a:p>
                      <a:pPr algn="ctr" fontAlgn="ctr"/>
                      <a:r>
                        <a:rPr lang="en-US" sz="1600" b="1" i="0" u="none" strike="noStrike" dirty="0">
                          <a:solidFill>
                            <a:srgbClr val="FFFFFF"/>
                          </a:solidFill>
                          <a:latin typeface="Garamond"/>
                        </a:rPr>
                        <a:t>2018</a:t>
                      </a:r>
                    </a:p>
                  </a:txBody>
                  <a:tcPr marL="9388" marR="9388" marT="9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D7B9D"/>
                    </a:solidFill>
                  </a:tcPr>
                </a:tc>
                <a:tc>
                  <a:txBody>
                    <a:bodyPr/>
                    <a:lstStyle/>
                    <a:p>
                      <a:pPr algn="ctr" fontAlgn="ctr"/>
                      <a:r>
                        <a:rPr lang="en-US" sz="1600" b="1" i="0" u="none" strike="noStrike" dirty="0">
                          <a:solidFill>
                            <a:srgbClr val="FFFFFF"/>
                          </a:solidFill>
                          <a:latin typeface="Garamond"/>
                        </a:rPr>
                        <a:t>2019</a:t>
                      </a:r>
                    </a:p>
                  </a:txBody>
                  <a:tcPr marL="9388" marR="9388" marT="9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D7B9D"/>
                    </a:solidFill>
                  </a:tcPr>
                </a:tc>
                <a:tc>
                  <a:txBody>
                    <a:bodyPr/>
                    <a:lstStyle/>
                    <a:p>
                      <a:pPr algn="ctr" fontAlgn="ctr"/>
                      <a:r>
                        <a:rPr lang="en-US" sz="1600" b="1" i="0" u="none" strike="noStrike" dirty="0">
                          <a:solidFill>
                            <a:srgbClr val="FFFFFF"/>
                          </a:solidFill>
                          <a:latin typeface="Garamond"/>
                        </a:rPr>
                        <a:t>2020</a:t>
                      </a:r>
                    </a:p>
                  </a:txBody>
                  <a:tcPr marL="9388" marR="9388" marT="93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D7B9D"/>
                    </a:solidFill>
                  </a:tcPr>
                </a:tc>
              </a:tr>
              <a:tr h="421991">
                <a:tc>
                  <a:txBody>
                    <a:bodyPr/>
                    <a:lstStyle/>
                    <a:p>
                      <a:pPr algn="l" fontAlgn="t"/>
                      <a:r>
                        <a:rPr lang="en-US" sz="1600" b="0" i="0" u="none" strike="noStrike">
                          <a:solidFill>
                            <a:srgbClr val="000000"/>
                          </a:solidFill>
                          <a:latin typeface="Calibri"/>
                        </a:rPr>
                        <a:t>Pumps and parts</a:t>
                      </a:r>
                    </a:p>
                  </a:txBody>
                  <a:tcPr marL="9388" marR="9388" marT="9388"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t"/>
                      <a:r>
                        <a:rPr lang="en-US" sz="1600" b="0" i="0" u="none" strike="noStrike" dirty="0">
                          <a:solidFill>
                            <a:srgbClr val="000000"/>
                          </a:solidFill>
                          <a:latin typeface="Calibri"/>
                        </a:rPr>
                        <a:t>        87,486,822 </a:t>
                      </a:r>
                    </a:p>
                  </a:txBody>
                  <a:tcPr marL="9388" marR="9388" marT="93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t"/>
                      <a:r>
                        <a:rPr lang="en-US" sz="1600" b="0" i="0" u="none" strike="noStrike" dirty="0">
                          <a:solidFill>
                            <a:srgbClr val="000000"/>
                          </a:solidFill>
                          <a:latin typeface="Calibri"/>
                        </a:rPr>
                        <a:t>       85,848,120 </a:t>
                      </a:r>
                    </a:p>
                  </a:txBody>
                  <a:tcPr marL="9388" marR="9388" marT="93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t"/>
                      <a:r>
                        <a:rPr lang="en-US" sz="1600" b="0" i="0" u="none" strike="noStrike">
                          <a:solidFill>
                            <a:srgbClr val="000000"/>
                          </a:solidFill>
                          <a:latin typeface="Calibri"/>
                        </a:rPr>
                        <a:t>     79,274,533 </a:t>
                      </a:r>
                    </a:p>
                  </a:txBody>
                  <a:tcPr marL="9388" marR="9388" marT="93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t"/>
                      <a:r>
                        <a:rPr lang="en-US" sz="1600" b="0" i="0" u="none" strike="noStrike">
                          <a:solidFill>
                            <a:srgbClr val="000000"/>
                          </a:solidFill>
                          <a:latin typeface="Calibri"/>
                        </a:rPr>
                        <a:t>         8,805 </a:t>
                      </a:r>
                    </a:p>
                  </a:txBody>
                  <a:tcPr marL="9388" marR="9388" marT="93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t"/>
                      <a:r>
                        <a:rPr lang="en-US" sz="1600" b="0" i="0" u="none" strike="noStrike">
                          <a:solidFill>
                            <a:srgbClr val="000000"/>
                          </a:solidFill>
                          <a:latin typeface="Calibri"/>
                        </a:rPr>
                        <a:t>      10,879 </a:t>
                      </a:r>
                    </a:p>
                  </a:txBody>
                  <a:tcPr marL="9388" marR="9388" marT="93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t"/>
                      <a:r>
                        <a:rPr lang="en-US" sz="1600" b="0" i="0" u="none" strike="noStrike">
                          <a:solidFill>
                            <a:srgbClr val="000000"/>
                          </a:solidFill>
                          <a:latin typeface="Calibri"/>
                        </a:rPr>
                        <a:t>       5,554 </a:t>
                      </a:r>
                    </a:p>
                  </a:txBody>
                  <a:tcPr marL="9388" marR="9388" marT="93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425674">
                <a:tc>
                  <a:txBody>
                    <a:bodyPr/>
                    <a:lstStyle/>
                    <a:p>
                      <a:pPr algn="l" fontAlgn="t"/>
                      <a:r>
                        <a:rPr lang="en-US" sz="1600" b="0" i="0" u="none" strike="noStrike" dirty="0">
                          <a:solidFill>
                            <a:srgbClr val="000000"/>
                          </a:solidFill>
                          <a:latin typeface="Calibri"/>
                        </a:rPr>
                        <a:t>Motors</a:t>
                      </a:r>
                    </a:p>
                  </a:txBody>
                  <a:tcPr marL="9388" marR="9388" marT="9388"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a:solidFill>
                            <a:srgbClr val="000000"/>
                          </a:solidFill>
                          <a:latin typeface="Calibri"/>
                        </a:rPr>
                        <a:t>        35,753,379 </a:t>
                      </a:r>
                    </a:p>
                  </a:txBody>
                  <a:tcPr marL="9388" marR="9388" marT="93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dirty="0">
                          <a:solidFill>
                            <a:srgbClr val="000000"/>
                          </a:solidFill>
                          <a:latin typeface="Calibri"/>
                        </a:rPr>
                        <a:t>       35,315,024 </a:t>
                      </a:r>
                    </a:p>
                  </a:txBody>
                  <a:tcPr marL="9388" marR="9388" marT="93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dirty="0">
                          <a:solidFill>
                            <a:srgbClr val="000000"/>
                          </a:solidFill>
                          <a:latin typeface="Calibri"/>
                        </a:rPr>
                        <a:t>     34,741,598 </a:t>
                      </a:r>
                    </a:p>
                  </a:txBody>
                  <a:tcPr marL="9388" marR="9388" marT="93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dirty="0">
                          <a:solidFill>
                            <a:srgbClr val="000000"/>
                          </a:solidFill>
                          <a:latin typeface="Calibri"/>
                        </a:rPr>
                        <a:t>         3,386 </a:t>
                      </a:r>
                    </a:p>
                  </a:txBody>
                  <a:tcPr marL="9388" marR="9388" marT="93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a:solidFill>
                            <a:srgbClr val="000000"/>
                          </a:solidFill>
                          <a:latin typeface="Calibri"/>
                        </a:rPr>
                        <a:t>         2,233 </a:t>
                      </a:r>
                    </a:p>
                  </a:txBody>
                  <a:tcPr marL="9388" marR="9388" marT="93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a:solidFill>
                            <a:srgbClr val="000000"/>
                          </a:solidFill>
                          <a:latin typeface="Calibri"/>
                        </a:rPr>
                        <a:t>       2,538 </a:t>
                      </a:r>
                    </a:p>
                  </a:txBody>
                  <a:tcPr marL="9388" marR="9388" marT="93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551798">
                <a:tc>
                  <a:txBody>
                    <a:bodyPr/>
                    <a:lstStyle/>
                    <a:p>
                      <a:pPr algn="l" fontAlgn="t"/>
                      <a:r>
                        <a:rPr lang="en-US" sz="1600" b="0" i="0" u="none" strike="noStrike">
                          <a:solidFill>
                            <a:srgbClr val="000000"/>
                          </a:solidFill>
                          <a:latin typeface="Calibri"/>
                        </a:rPr>
                        <a:t>Cutlery Goods, Knives, etc</a:t>
                      </a:r>
                    </a:p>
                  </a:txBody>
                  <a:tcPr marL="9388" marR="9388" marT="9388"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a:solidFill>
                            <a:srgbClr val="000000"/>
                          </a:solidFill>
                          <a:latin typeface="Calibri"/>
                        </a:rPr>
                        <a:t>        14,839,933 </a:t>
                      </a:r>
                    </a:p>
                  </a:txBody>
                  <a:tcPr marL="9388" marR="9388" marT="93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a:solidFill>
                            <a:srgbClr val="000000"/>
                          </a:solidFill>
                          <a:latin typeface="Calibri"/>
                        </a:rPr>
                        <a:t>       14,427,619 </a:t>
                      </a:r>
                    </a:p>
                  </a:txBody>
                  <a:tcPr marL="9388" marR="9388" marT="93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dirty="0">
                          <a:solidFill>
                            <a:srgbClr val="000000"/>
                          </a:solidFill>
                          <a:latin typeface="Calibri"/>
                        </a:rPr>
                        <a:t>     13,851,558 </a:t>
                      </a:r>
                    </a:p>
                  </a:txBody>
                  <a:tcPr marL="9388" marR="9388" marT="93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dirty="0">
                          <a:solidFill>
                            <a:srgbClr val="000000"/>
                          </a:solidFill>
                          <a:latin typeface="Calibri"/>
                        </a:rPr>
                        <a:t>       88,765 </a:t>
                      </a:r>
                    </a:p>
                  </a:txBody>
                  <a:tcPr marL="9388" marR="9388" marT="93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dirty="0">
                          <a:solidFill>
                            <a:srgbClr val="000000"/>
                          </a:solidFill>
                          <a:latin typeface="Calibri"/>
                        </a:rPr>
                        <a:t>      95,247 </a:t>
                      </a:r>
                    </a:p>
                  </a:txBody>
                  <a:tcPr marL="9388" marR="9388" marT="93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a:solidFill>
                            <a:srgbClr val="000000"/>
                          </a:solidFill>
                          <a:latin typeface="Calibri"/>
                        </a:rPr>
                        <a:t>     95,098 </a:t>
                      </a:r>
                    </a:p>
                  </a:txBody>
                  <a:tcPr marL="9388" marR="9388" marT="93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851343">
                <a:tc>
                  <a:txBody>
                    <a:bodyPr/>
                    <a:lstStyle/>
                    <a:p>
                      <a:pPr algn="l" fontAlgn="t"/>
                      <a:r>
                        <a:rPr lang="en-US" sz="1600" b="0" i="0" u="none" strike="noStrike">
                          <a:solidFill>
                            <a:srgbClr val="000000"/>
                          </a:solidFill>
                          <a:latin typeface="Calibri"/>
                        </a:rPr>
                        <a:t>Tablewares, Kitchenwares &amp; Other Household Articles</a:t>
                      </a:r>
                    </a:p>
                  </a:txBody>
                  <a:tcPr marL="9388" marR="9388" marT="9388"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a:solidFill>
                            <a:srgbClr val="000000"/>
                          </a:solidFill>
                          <a:latin typeface="Calibri"/>
                        </a:rPr>
                        <a:t>        43,496,618 </a:t>
                      </a:r>
                    </a:p>
                  </a:txBody>
                  <a:tcPr marL="9388" marR="9388" marT="93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a:solidFill>
                            <a:srgbClr val="000000"/>
                          </a:solidFill>
                          <a:latin typeface="Calibri"/>
                        </a:rPr>
                        <a:t>       45,459,302 </a:t>
                      </a:r>
                    </a:p>
                  </a:txBody>
                  <a:tcPr marL="9388" marR="9388" marT="93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dirty="0">
                          <a:solidFill>
                            <a:srgbClr val="000000"/>
                          </a:solidFill>
                          <a:latin typeface="Calibri"/>
                        </a:rPr>
                        <a:t>     45,209,672 </a:t>
                      </a:r>
                    </a:p>
                  </a:txBody>
                  <a:tcPr marL="9388" marR="9388" marT="93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a:solidFill>
                            <a:srgbClr val="000000"/>
                          </a:solidFill>
                          <a:latin typeface="Calibri"/>
                        </a:rPr>
                        <a:t>       24,941 </a:t>
                      </a:r>
                    </a:p>
                  </a:txBody>
                  <a:tcPr marL="9388" marR="9388" marT="93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dirty="0">
                          <a:solidFill>
                            <a:srgbClr val="000000"/>
                          </a:solidFill>
                          <a:latin typeface="Calibri"/>
                        </a:rPr>
                        <a:t>      28,288 </a:t>
                      </a:r>
                    </a:p>
                  </a:txBody>
                  <a:tcPr marL="9388" marR="9388" marT="93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dirty="0">
                          <a:solidFill>
                            <a:srgbClr val="000000"/>
                          </a:solidFill>
                          <a:latin typeface="Calibri"/>
                        </a:rPr>
                        <a:t>     28,172 </a:t>
                      </a:r>
                    </a:p>
                  </a:txBody>
                  <a:tcPr marL="9388" marR="9388" marT="93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87762">
                <a:tc>
                  <a:txBody>
                    <a:bodyPr/>
                    <a:lstStyle/>
                    <a:p>
                      <a:pPr algn="l" fontAlgn="t"/>
                      <a:r>
                        <a:rPr lang="en-US" sz="1600" b="0" i="0" u="none" strike="noStrike">
                          <a:solidFill>
                            <a:srgbClr val="000000"/>
                          </a:solidFill>
                          <a:latin typeface="Calibri"/>
                        </a:rPr>
                        <a:t>Sanitary Wares</a:t>
                      </a:r>
                    </a:p>
                  </a:txBody>
                  <a:tcPr marL="9388" marR="9388" marT="9388"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a:solidFill>
                            <a:srgbClr val="000000"/>
                          </a:solidFill>
                          <a:latin typeface="Calibri"/>
                        </a:rPr>
                        <a:t>        25,497,493 </a:t>
                      </a:r>
                    </a:p>
                  </a:txBody>
                  <a:tcPr marL="9388" marR="9388" marT="93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a:solidFill>
                            <a:srgbClr val="000000"/>
                          </a:solidFill>
                          <a:latin typeface="Calibri"/>
                        </a:rPr>
                        <a:t>       27,564,245 </a:t>
                      </a:r>
                    </a:p>
                  </a:txBody>
                  <a:tcPr marL="9388" marR="9388" marT="93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dirty="0">
                          <a:solidFill>
                            <a:srgbClr val="000000"/>
                          </a:solidFill>
                          <a:latin typeface="Calibri"/>
                        </a:rPr>
                        <a:t>     29,700,260 </a:t>
                      </a:r>
                    </a:p>
                  </a:txBody>
                  <a:tcPr marL="9388" marR="9388" marT="93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a:solidFill>
                            <a:srgbClr val="000000"/>
                          </a:solidFill>
                          <a:latin typeface="Calibri"/>
                        </a:rPr>
                        <a:t>       22,623 </a:t>
                      </a:r>
                    </a:p>
                  </a:txBody>
                  <a:tcPr marL="9388" marR="9388" marT="93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a:solidFill>
                            <a:srgbClr val="000000"/>
                          </a:solidFill>
                          <a:latin typeface="Calibri"/>
                        </a:rPr>
                        <a:t>      15,768 </a:t>
                      </a:r>
                    </a:p>
                  </a:txBody>
                  <a:tcPr marL="9388" marR="9388" marT="93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t"/>
                      <a:r>
                        <a:rPr lang="en-US" sz="1600" b="0" i="0" u="none" strike="noStrike" dirty="0">
                          <a:solidFill>
                            <a:srgbClr val="000000"/>
                          </a:solidFill>
                          <a:latin typeface="Calibri"/>
                        </a:rPr>
                        <a:t>     17,763 </a:t>
                      </a:r>
                    </a:p>
                  </a:txBody>
                  <a:tcPr marL="9388" marR="9388" marT="938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bl>
          </a:graphicData>
        </a:graphic>
      </p:graphicFrame>
    </p:spTree>
    <p:extLst>
      <p:ext uri="{BB962C8B-B14F-4D97-AF65-F5344CB8AC3E}">
        <p14:creationId xmlns="" xmlns:p14="http://schemas.microsoft.com/office/powerpoint/2010/main" val="2558360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Rot="1" noChangeArrowheads="1"/>
          </p:cNvSpPr>
          <p:nvPr/>
        </p:nvSpPr>
        <p:spPr bwMode="auto">
          <a:xfrm>
            <a:off x="-12470" y="1146416"/>
            <a:ext cx="9144000" cy="5715000"/>
          </a:xfrm>
          <a:prstGeom prst="rect">
            <a:avLst/>
          </a:prstGeom>
          <a:noFill/>
          <a:ln w="9525">
            <a:noFill/>
            <a:miter lim="800000"/>
            <a:headEnd/>
            <a:tailEnd/>
          </a:ln>
          <a:effectLst/>
        </p:spPr>
        <p:txBody>
          <a:bodyPr/>
          <a:lstStyle/>
          <a:p>
            <a:pPr marL="914400" lvl="1" indent="-457200" algn="just">
              <a:spcBef>
                <a:spcPts val="0"/>
              </a:spcBef>
              <a:defRPr/>
            </a:pPr>
            <a:r>
              <a:rPr lang="en-US" sz="2800" b="1" u="sng" kern="0" dirty="0" smtClean="0">
                <a:solidFill>
                  <a:srgbClr val="C00000"/>
                </a:solidFill>
                <a:latin typeface="Garamond" pitchFamily="18" charset="0"/>
              </a:rPr>
              <a:t>Export Facilitation Schemes: </a:t>
            </a:r>
          </a:p>
          <a:p>
            <a:pPr marL="914400" lvl="1" indent="-457200" algn="just">
              <a:spcBef>
                <a:spcPts val="0"/>
              </a:spcBef>
              <a:defRPr/>
            </a:pPr>
            <a:endParaRPr lang="en-US" b="1" u="sng" kern="0" dirty="0" smtClean="0">
              <a:solidFill>
                <a:srgbClr val="C00000"/>
              </a:solidFill>
              <a:latin typeface="Garamond" pitchFamily="18" charset="0"/>
            </a:endParaRPr>
          </a:p>
          <a:p>
            <a:pPr marL="914400" lvl="1" indent="-552450" algn="just">
              <a:spcBef>
                <a:spcPts val="0"/>
              </a:spcBef>
              <a:defRPr/>
            </a:pPr>
            <a:r>
              <a:rPr lang="en-US" sz="2000" b="1" u="sng" kern="0" dirty="0" smtClean="0">
                <a:solidFill>
                  <a:srgbClr val="C00000"/>
                </a:solidFill>
                <a:latin typeface="Garamond" pitchFamily="18" charset="0"/>
                <a:hlinkClick r:id="rId3"/>
              </a:rPr>
              <a:t>(FBR has consolidated the following schemes into one SRO 957(I)/2021)</a:t>
            </a:r>
          </a:p>
          <a:p>
            <a:pPr marL="914400" lvl="1" indent="-457200" algn="just">
              <a:spcBef>
                <a:spcPts val="0"/>
              </a:spcBef>
              <a:buFont typeface="Arial" charset="0"/>
              <a:buChar char="•"/>
              <a:defRPr/>
            </a:pPr>
            <a:r>
              <a:rPr lang="en-US" sz="2000" b="1" kern="0" dirty="0" smtClean="0">
                <a:latin typeface="Garamond" pitchFamily="18" charset="0"/>
              </a:rPr>
              <a:t>Duty and Tax Remission for Exports (DTRE) Scheme (SRO 450(I)/2001)</a:t>
            </a:r>
          </a:p>
          <a:p>
            <a:pPr marL="914400" lvl="1" indent="-457200" algn="just">
              <a:spcBef>
                <a:spcPts val="0"/>
              </a:spcBef>
              <a:buFont typeface="Arial" charset="0"/>
              <a:buChar char="•"/>
              <a:defRPr/>
            </a:pPr>
            <a:r>
              <a:rPr lang="en-US" sz="2000" b="1" kern="0" dirty="0" smtClean="0">
                <a:latin typeface="Garamond" pitchFamily="18" charset="0"/>
              </a:rPr>
              <a:t>Manufacturing </a:t>
            </a:r>
            <a:r>
              <a:rPr lang="en-US" sz="2000" b="1" kern="0" dirty="0">
                <a:latin typeface="Garamond" pitchFamily="18" charset="0"/>
              </a:rPr>
              <a:t>Bond </a:t>
            </a:r>
            <a:r>
              <a:rPr lang="en-US" sz="2000" b="1" kern="0" dirty="0" smtClean="0">
                <a:latin typeface="Garamond" pitchFamily="18" charset="0"/>
              </a:rPr>
              <a:t>Rules (</a:t>
            </a:r>
            <a:r>
              <a:rPr lang="en-US" sz="2000" b="1" kern="0" dirty="0">
                <a:latin typeface="Garamond" pitchFamily="18" charset="0"/>
              </a:rPr>
              <a:t>SRO 450(I)/2001)</a:t>
            </a:r>
          </a:p>
          <a:p>
            <a:pPr marL="914400" lvl="1" indent="-457200" algn="just">
              <a:spcBef>
                <a:spcPts val="0"/>
              </a:spcBef>
              <a:buFont typeface="Arial" charset="0"/>
              <a:buChar char="•"/>
              <a:defRPr/>
            </a:pPr>
            <a:r>
              <a:rPr lang="en-US" sz="2000" b="1" kern="0" dirty="0" smtClean="0">
                <a:latin typeface="Garamond" pitchFamily="18" charset="0"/>
              </a:rPr>
              <a:t>Duty Drawback Rules (</a:t>
            </a:r>
            <a:r>
              <a:rPr lang="en-US" sz="2000" b="1" kern="0" dirty="0">
                <a:latin typeface="Garamond" pitchFamily="18" charset="0"/>
              </a:rPr>
              <a:t>SRO 450(I)/2001)</a:t>
            </a:r>
          </a:p>
          <a:p>
            <a:pPr marL="914400" lvl="1" indent="-457200" algn="just">
              <a:spcBef>
                <a:spcPts val="0"/>
              </a:spcBef>
              <a:buFont typeface="Arial" charset="0"/>
              <a:buChar char="•"/>
              <a:defRPr/>
            </a:pPr>
            <a:r>
              <a:rPr lang="en-US" sz="2000" b="1" kern="0" dirty="0" smtClean="0">
                <a:latin typeface="Garamond" pitchFamily="18" charset="0"/>
              </a:rPr>
              <a:t>The </a:t>
            </a:r>
            <a:r>
              <a:rPr lang="en-US" sz="2000" b="1" kern="0" dirty="0">
                <a:latin typeface="Garamond" pitchFamily="18" charset="0"/>
              </a:rPr>
              <a:t>Export Oriented Units (EOU) Rules, </a:t>
            </a:r>
            <a:r>
              <a:rPr lang="en-US" sz="2000" b="1" kern="0" dirty="0" smtClean="0">
                <a:latin typeface="Garamond" pitchFamily="18" charset="0"/>
              </a:rPr>
              <a:t>2008 (</a:t>
            </a:r>
            <a:r>
              <a:rPr lang="en-US" sz="2000" b="1" kern="0" dirty="0">
                <a:latin typeface="Garamond" pitchFamily="18" charset="0"/>
              </a:rPr>
              <a:t>SRO 327(I)/2008)</a:t>
            </a:r>
          </a:p>
          <a:p>
            <a:pPr marL="914400" lvl="1" indent="-457200" algn="just">
              <a:spcBef>
                <a:spcPts val="0"/>
              </a:spcBef>
              <a:buFont typeface="Arial" charset="0"/>
              <a:buChar char="•"/>
              <a:defRPr/>
            </a:pPr>
            <a:r>
              <a:rPr lang="en-US" sz="2000" b="1" kern="0" dirty="0" smtClean="0">
                <a:latin typeface="Garamond" pitchFamily="18" charset="0"/>
              </a:rPr>
              <a:t>Temporary </a:t>
            </a:r>
            <a:r>
              <a:rPr lang="en-US" sz="2000" b="1" kern="0" dirty="0">
                <a:latin typeface="Garamond" pitchFamily="18" charset="0"/>
              </a:rPr>
              <a:t>Importation </a:t>
            </a:r>
            <a:r>
              <a:rPr lang="en-US" sz="2000" b="1" kern="0" dirty="0" smtClean="0">
                <a:latin typeface="Garamond" pitchFamily="18" charset="0"/>
              </a:rPr>
              <a:t>Scheme (</a:t>
            </a:r>
            <a:r>
              <a:rPr lang="en-US" sz="2000" b="1" kern="0" dirty="0">
                <a:latin typeface="Garamond" pitchFamily="18" charset="0"/>
              </a:rPr>
              <a:t>SRO 492(I)/</a:t>
            </a:r>
            <a:r>
              <a:rPr lang="en-US" sz="2000" b="1" kern="0" dirty="0" smtClean="0">
                <a:latin typeface="Garamond" pitchFamily="18" charset="0"/>
              </a:rPr>
              <a:t>2009)</a:t>
            </a:r>
          </a:p>
          <a:p>
            <a:pPr marL="914400" lvl="1" indent="-457200" algn="just">
              <a:spcBef>
                <a:spcPts val="0"/>
              </a:spcBef>
              <a:defRPr/>
            </a:pPr>
            <a:endParaRPr lang="en-US" sz="2000" b="1" kern="0" dirty="0" smtClean="0">
              <a:latin typeface="Garamond" pitchFamily="18" charset="0"/>
            </a:endParaRPr>
          </a:p>
          <a:p>
            <a:pPr marL="361950" lvl="1" algn="just">
              <a:spcBef>
                <a:spcPts val="0"/>
              </a:spcBef>
              <a:defRPr/>
            </a:pPr>
            <a:r>
              <a:rPr lang="en-US" sz="2000" b="1" kern="0" dirty="0" smtClean="0">
                <a:solidFill>
                  <a:srgbClr val="C00000"/>
                </a:solidFill>
                <a:latin typeface="Garamond" pitchFamily="18" charset="0"/>
              </a:rPr>
              <a:t>EDB has drafted a consolidated scheme for Export of Engineering Goods.</a:t>
            </a:r>
          </a:p>
          <a:p>
            <a:pPr marL="361950" lvl="1" algn="just">
              <a:spcBef>
                <a:spcPts val="0"/>
              </a:spcBef>
              <a:defRPr/>
            </a:pPr>
            <a:endParaRPr lang="en-US" sz="2000" b="1" kern="0" dirty="0" smtClean="0">
              <a:solidFill>
                <a:srgbClr val="C00000"/>
              </a:solidFill>
              <a:latin typeface="Garamond" pitchFamily="18" charset="0"/>
            </a:endParaRPr>
          </a:p>
          <a:p>
            <a:pPr marL="361950" lvl="1" algn="just">
              <a:spcBef>
                <a:spcPts val="0"/>
              </a:spcBef>
              <a:defRPr/>
            </a:pPr>
            <a:r>
              <a:rPr lang="en-US" sz="2000" b="1" u="sng" kern="0" dirty="0" err="1" smtClean="0">
                <a:solidFill>
                  <a:srgbClr val="0070C0"/>
                </a:solidFill>
                <a:latin typeface="Garamond" pitchFamily="18" charset="0"/>
              </a:rPr>
              <a:t>MoC</a:t>
            </a:r>
            <a:r>
              <a:rPr lang="en-US" sz="2000" b="1" u="sng" kern="0" dirty="0" smtClean="0">
                <a:solidFill>
                  <a:srgbClr val="0070C0"/>
                </a:solidFill>
                <a:latin typeface="Garamond" pitchFamily="18" charset="0"/>
              </a:rPr>
              <a:t> Scheme</a:t>
            </a:r>
            <a:endParaRPr lang="en-US" sz="1200" b="1" u="sng" kern="0" dirty="0" smtClean="0">
              <a:solidFill>
                <a:srgbClr val="0070C0"/>
              </a:solidFill>
              <a:latin typeface="Garamond" pitchFamily="18" charset="0"/>
            </a:endParaRPr>
          </a:p>
          <a:p>
            <a:pPr marL="914400" lvl="1" indent="-457200" algn="just">
              <a:spcBef>
                <a:spcPts val="0"/>
              </a:spcBef>
              <a:buFont typeface="Arial" charset="0"/>
              <a:buChar char="•"/>
              <a:defRPr/>
            </a:pPr>
            <a:r>
              <a:rPr lang="en-US" sz="2000" b="1" kern="0" dirty="0" smtClean="0">
                <a:latin typeface="Garamond" pitchFamily="18" charset="0"/>
              </a:rPr>
              <a:t>Drawback </a:t>
            </a:r>
            <a:r>
              <a:rPr lang="en-US" sz="2000" b="1" kern="0" dirty="0">
                <a:latin typeface="Garamond" pitchFamily="18" charset="0"/>
              </a:rPr>
              <a:t>of Local Taxes &amp; Levies (DLTL</a:t>
            </a:r>
            <a:r>
              <a:rPr lang="en-US" sz="2000" b="1" kern="0" dirty="0" smtClean="0">
                <a:latin typeface="Garamond" pitchFamily="18" charset="0"/>
              </a:rPr>
              <a:t>) (</a:t>
            </a:r>
            <a:r>
              <a:rPr lang="en-US" sz="2000" b="1" kern="0" dirty="0">
                <a:latin typeface="Garamond" pitchFamily="18" charset="0"/>
              </a:rPr>
              <a:t>SRO 711(I)/2018)</a:t>
            </a:r>
          </a:p>
          <a:p>
            <a:pPr marL="914400" lvl="1" indent="-457200" algn="just">
              <a:spcBef>
                <a:spcPts val="0"/>
              </a:spcBef>
              <a:defRPr/>
            </a:pPr>
            <a:endParaRPr lang="en-US" sz="2400" b="1" kern="0" dirty="0">
              <a:latin typeface="Garamond" pitchFamily="18" charset="0"/>
            </a:endParaRPr>
          </a:p>
        </p:txBody>
      </p:sp>
      <p:sp>
        <p:nvSpPr>
          <p:cNvPr id="6" name="Title 1"/>
          <p:cNvSpPr>
            <a:spLocks noGrp="1"/>
          </p:cNvSpPr>
          <p:nvPr>
            <p:ph type="title"/>
          </p:nvPr>
        </p:nvSpPr>
        <p:spPr>
          <a:xfrm>
            <a:off x="0" y="-1"/>
            <a:ext cx="9144000" cy="1146417"/>
          </a:xfrm>
          <a:solidFill>
            <a:schemeClr val="tx2"/>
          </a:solidFill>
        </p:spPr>
        <p:txBody>
          <a:bodyPr>
            <a:normAutofit/>
          </a:bodyPr>
          <a:lstStyle/>
          <a:p>
            <a:r>
              <a:rPr lang="en-US" sz="3200" dirty="0">
                <a:solidFill>
                  <a:schemeClr val="bg1"/>
                </a:solidFill>
              </a:rPr>
              <a:t>Current  Exports Facilitation Instruments </a:t>
            </a:r>
          </a:p>
        </p:txBody>
      </p:sp>
    </p:spTree>
    <p:extLst>
      <p:ext uri="{BB962C8B-B14F-4D97-AF65-F5344CB8AC3E}">
        <p14:creationId xmlns="" xmlns:p14="http://schemas.microsoft.com/office/powerpoint/2010/main" val="2558360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Rot="1" noChangeArrowheads="1"/>
          </p:cNvSpPr>
          <p:nvPr/>
        </p:nvSpPr>
        <p:spPr bwMode="auto">
          <a:xfrm>
            <a:off x="238" y="1162573"/>
            <a:ext cx="9144000" cy="5616597"/>
          </a:xfrm>
          <a:prstGeom prst="rect">
            <a:avLst/>
          </a:prstGeom>
          <a:noFill/>
          <a:ln w="9525">
            <a:noFill/>
            <a:miter lim="800000"/>
            <a:headEnd/>
            <a:tailEnd/>
          </a:ln>
          <a:effectLst/>
        </p:spPr>
        <p:txBody>
          <a:bodyPr/>
          <a:lstStyle/>
          <a:p>
            <a:pPr marL="914400" lvl="1" indent="-457200">
              <a:buFont typeface="Wingdings" pitchFamily="2" charset="2"/>
              <a:buChar char="§"/>
              <a:defRPr/>
            </a:pPr>
            <a:r>
              <a:rPr lang="en-US" sz="2000" b="1" kern="0" dirty="0">
                <a:latin typeface="Garamond" pitchFamily="18" charset="0"/>
              </a:rPr>
              <a:t>Long Term Financing window:</a:t>
            </a:r>
          </a:p>
          <a:p>
            <a:pPr marL="1371600" lvl="2" indent="-457200">
              <a:buFont typeface="Wingdings" pitchFamily="2" charset="2"/>
              <a:buChar char="ü"/>
              <a:defRPr/>
            </a:pPr>
            <a:r>
              <a:rPr lang="en-US" kern="0" dirty="0" smtClean="0">
                <a:latin typeface="Garamond" pitchFamily="18" charset="0"/>
              </a:rPr>
              <a:t>Need </a:t>
            </a:r>
            <a:r>
              <a:rPr lang="en-US" kern="0" dirty="0">
                <a:latin typeface="Garamond" pitchFamily="18" charset="0"/>
              </a:rPr>
              <a:t>to increase Capabilities,  Capacities and Upgrade Technologies. </a:t>
            </a:r>
            <a:endParaRPr lang="en-US" kern="0" dirty="0" smtClean="0">
              <a:latin typeface="Garamond" pitchFamily="18" charset="0"/>
            </a:endParaRPr>
          </a:p>
          <a:p>
            <a:pPr marL="1371600" lvl="2" indent="-457200">
              <a:buFont typeface="Wingdings" pitchFamily="2" charset="2"/>
              <a:buChar char="ü"/>
              <a:defRPr/>
            </a:pPr>
            <a:r>
              <a:rPr lang="en-US" kern="0" dirty="0" smtClean="0">
                <a:latin typeface="Garamond" pitchFamily="18" charset="0"/>
              </a:rPr>
              <a:t>10 </a:t>
            </a:r>
            <a:r>
              <a:rPr lang="en-US" kern="0" dirty="0">
                <a:latin typeface="Garamond" pitchFamily="18" charset="0"/>
              </a:rPr>
              <a:t>to </a:t>
            </a:r>
            <a:r>
              <a:rPr lang="en-US" kern="0" dirty="0" smtClean="0">
                <a:latin typeface="Garamond" pitchFamily="18" charset="0"/>
              </a:rPr>
              <a:t>15 </a:t>
            </a:r>
            <a:r>
              <a:rPr lang="en-US" kern="0" dirty="0">
                <a:latin typeface="Garamond" pitchFamily="18" charset="0"/>
              </a:rPr>
              <a:t>years Financing. </a:t>
            </a:r>
            <a:endParaRPr lang="en-US" kern="0" dirty="0" smtClean="0">
              <a:latin typeface="Garamond" pitchFamily="18" charset="0"/>
            </a:endParaRPr>
          </a:p>
          <a:p>
            <a:pPr marL="1371600" lvl="2" indent="-457200">
              <a:buFont typeface="Wingdings" pitchFamily="2" charset="2"/>
              <a:buChar char="ü"/>
              <a:defRPr/>
            </a:pPr>
            <a:r>
              <a:rPr lang="en-US" kern="0" dirty="0" smtClean="0">
                <a:latin typeface="Garamond" pitchFamily="18" charset="0"/>
              </a:rPr>
              <a:t>Refinance </a:t>
            </a:r>
            <a:r>
              <a:rPr lang="en-US" kern="0" dirty="0">
                <a:latin typeface="Garamond" pitchFamily="18" charset="0"/>
              </a:rPr>
              <a:t>facility from State Bank of </a:t>
            </a:r>
            <a:r>
              <a:rPr lang="en-US" kern="0" dirty="0" smtClean="0">
                <a:latin typeface="Garamond" pitchFamily="18" charset="0"/>
              </a:rPr>
              <a:t>Pakistan.</a:t>
            </a:r>
          </a:p>
          <a:p>
            <a:pPr marL="1371600" lvl="2" indent="-457200">
              <a:buFont typeface="Wingdings" pitchFamily="2" charset="2"/>
              <a:buChar char="ü"/>
              <a:defRPr/>
            </a:pPr>
            <a:r>
              <a:rPr lang="en-US" kern="0" dirty="0" smtClean="0">
                <a:latin typeface="Garamond" pitchFamily="18" charset="0"/>
              </a:rPr>
              <a:t>Extension </a:t>
            </a:r>
            <a:r>
              <a:rPr lang="en-US" kern="0" dirty="0">
                <a:latin typeface="Garamond" pitchFamily="18" charset="0"/>
              </a:rPr>
              <a:t>of </a:t>
            </a:r>
            <a:r>
              <a:rPr lang="en-US" kern="0" dirty="0" smtClean="0">
                <a:latin typeface="Garamond" pitchFamily="18" charset="0"/>
              </a:rPr>
              <a:t>TERF-II </a:t>
            </a:r>
            <a:r>
              <a:rPr lang="en-US" kern="0" dirty="0">
                <a:latin typeface="Garamond" pitchFamily="18" charset="0"/>
              </a:rPr>
              <a:t>for Engineering sector.</a:t>
            </a:r>
          </a:p>
          <a:p>
            <a:pPr marL="914400" lvl="1" indent="-457200">
              <a:buFont typeface="Wingdings" pitchFamily="2" charset="2"/>
              <a:buChar char="§"/>
              <a:defRPr/>
            </a:pPr>
            <a:r>
              <a:rPr lang="en-US" sz="2000" b="1" kern="0" dirty="0">
                <a:latin typeface="Garamond" pitchFamily="18" charset="0"/>
              </a:rPr>
              <a:t>Working capital and factoring windows:</a:t>
            </a:r>
            <a:r>
              <a:rPr lang="en-US" sz="2000" kern="0" dirty="0">
                <a:latin typeface="Garamond" pitchFamily="18" charset="0"/>
              </a:rPr>
              <a:t> </a:t>
            </a:r>
          </a:p>
          <a:p>
            <a:pPr marL="1371600" lvl="2" indent="-457200">
              <a:buFont typeface="Wingdings" pitchFamily="2" charset="2"/>
              <a:buChar char="ü"/>
              <a:defRPr/>
            </a:pPr>
            <a:r>
              <a:rPr lang="en-US" kern="0" dirty="0" smtClean="0">
                <a:latin typeface="Garamond" pitchFamily="18" charset="0"/>
              </a:rPr>
              <a:t>Industry to be facilitated through change in existing Rules &amp; Regulations regarding LTFF, EFS, retention in special foreign currency accounts, credit for the high risk countries, immediate refund of claims etc. </a:t>
            </a:r>
            <a:endParaRPr lang="en-US" kern="0" dirty="0" smtClean="0">
              <a:latin typeface="Garamond" pitchFamily="18" charset="0"/>
            </a:endParaRPr>
          </a:p>
          <a:p>
            <a:pPr marL="914400" lvl="1" indent="-457200">
              <a:buFont typeface="Wingdings" pitchFamily="2" charset="2"/>
              <a:buChar char="§"/>
              <a:defRPr/>
            </a:pPr>
            <a:r>
              <a:rPr lang="en-US" sz="2000" b="1" kern="0" dirty="0" smtClean="0">
                <a:latin typeface="Garamond" pitchFamily="18" charset="0"/>
              </a:rPr>
              <a:t>Bank Guarantees for foreign contracts</a:t>
            </a:r>
          </a:p>
          <a:p>
            <a:pPr marL="1371600" lvl="2" indent="-457200">
              <a:buFont typeface="Wingdings" pitchFamily="2" charset="2"/>
              <a:buChar char="ü"/>
              <a:defRPr/>
            </a:pPr>
            <a:r>
              <a:rPr lang="en-US" kern="0" dirty="0" smtClean="0">
                <a:latin typeface="Garamond" pitchFamily="18" charset="0"/>
              </a:rPr>
              <a:t>Providing Bid Bonds, Performance Guarantees and Retention Money for EPC Contracts which is very difficult and needs facilitation.</a:t>
            </a:r>
          </a:p>
          <a:p>
            <a:pPr marL="914400" lvl="1" indent="-457200">
              <a:buFont typeface="Wingdings" pitchFamily="2" charset="2"/>
              <a:buChar char="§"/>
              <a:defRPr/>
            </a:pPr>
            <a:r>
              <a:rPr lang="en-US" sz="2000" b="1" kern="0" dirty="0" smtClean="0">
                <a:latin typeface="Garamond" pitchFamily="18" charset="0"/>
              </a:rPr>
              <a:t>Export insurance schemes:</a:t>
            </a:r>
            <a:endParaRPr lang="en-US" sz="2000" kern="0" dirty="0" smtClean="0">
              <a:latin typeface="Garamond" pitchFamily="18" charset="0"/>
            </a:endParaRPr>
          </a:p>
          <a:p>
            <a:pPr marL="1371600" lvl="2" indent="-457200">
              <a:buFont typeface="Wingdings" pitchFamily="2" charset="2"/>
              <a:buChar char="ü"/>
              <a:defRPr/>
            </a:pPr>
            <a:r>
              <a:rPr lang="en-US" kern="0" dirty="0" smtClean="0">
                <a:latin typeface="Garamond" pitchFamily="18" charset="0"/>
              </a:rPr>
              <a:t>EXIM Bank shall take up specific facilities for the exporters e.g. Credit risk Insurance Ability to extend cross border Banking Guarantees</a:t>
            </a:r>
          </a:p>
          <a:p>
            <a:pPr marL="981075" lvl="2" indent="-536575">
              <a:buFont typeface="Wingdings" pitchFamily="2" charset="2"/>
              <a:buChar char="§"/>
              <a:defRPr/>
            </a:pPr>
            <a:r>
              <a:rPr lang="en-US" sz="2000" b="1" kern="0" dirty="0" smtClean="0">
                <a:latin typeface="Garamond" pitchFamily="18" charset="0"/>
              </a:rPr>
              <a:t>Credit risk Insurance</a:t>
            </a:r>
          </a:p>
          <a:p>
            <a:pPr marL="1344613" indent="-442913">
              <a:buFont typeface="Wingdings" pitchFamily="2" charset="2"/>
              <a:buChar char="ü"/>
            </a:pPr>
            <a:r>
              <a:rPr lang="en-US" kern="0" dirty="0" smtClean="0">
                <a:latin typeface="Garamond" pitchFamily="18" charset="0"/>
              </a:rPr>
              <a:t>The protection against unforeseen losses which may arise out of international economic or political shocks need to be covered. Also, risks linked to foreign exchange conversion rate fluctuations are to be covered through insurance services</a:t>
            </a:r>
            <a:r>
              <a:rPr lang="en-US" kern="0" dirty="0" smtClean="0">
                <a:latin typeface="Garamond" pitchFamily="18" charset="0"/>
              </a:rPr>
              <a:t>.</a:t>
            </a:r>
            <a:endParaRPr lang="en-US" sz="2000" kern="0" dirty="0">
              <a:latin typeface="Garamond" pitchFamily="18" charset="0"/>
            </a:endParaRPr>
          </a:p>
        </p:txBody>
      </p:sp>
      <p:sp>
        <p:nvSpPr>
          <p:cNvPr id="6" name="Title 1"/>
          <p:cNvSpPr>
            <a:spLocks noGrp="1"/>
          </p:cNvSpPr>
          <p:nvPr>
            <p:ph type="title"/>
          </p:nvPr>
        </p:nvSpPr>
        <p:spPr>
          <a:xfrm>
            <a:off x="0" y="-1"/>
            <a:ext cx="9144000" cy="1146417"/>
          </a:xfrm>
          <a:solidFill>
            <a:schemeClr val="tx2"/>
          </a:solidFill>
        </p:spPr>
        <p:txBody>
          <a:bodyPr>
            <a:normAutofit/>
          </a:bodyPr>
          <a:lstStyle/>
          <a:p>
            <a:r>
              <a:rPr lang="en-US" sz="3200" b="1" dirty="0" smtClean="0">
                <a:solidFill>
                  <a:schemeClr val="bg1"/>
                </a:solidFill>
              </a:rPr>
              <a:t>Proposals </a:t>
            </a:r>
            <a:r>
              <a:rPr lang="en-US" sz="3200" b="1" dirty="0" smtClean="0">
                <a:solidFill>
                  <a:schemeClr val="bg1"/>
                </a:solidFill>
              </a:rPr>
              <a:t>for SBP on </a:t>
            </a:r>
            <a:r>
              <a:rPr lang="en-US" sz="3200" b="1" dirty="0">
                <a:solidFill>
                  <a:schemeClr val="bg1"/>
                </a:solidFill>
              </a:rPr>
              <a:t>Exports Facilitation – Financing  </a:t>
            </a:r>
            <a:r>
              <a:rPr lang="en-US" sz="3200" b="1" dirty="0" smtClean="0">
                <a:solidFill>
                  <a:schemeClr val="bg1"/>
                </a:solidFill>
              </a:rPr>
              <a:t>Schemes</a:t>
            </a:r>
            <a:endParaRPr lang="en-US" sz="3200" b="1" dirty="0">
              <a:solidFill>
                <a:schemeClr val="bg1"/>
              </a:solidFill>
            </a:endParaRPr>
          </a:p>
        </p:txBody>
      </p:sp>
    </p:spTree>
    <p:extLst>
      <p:ext uri="{BB962C8B-B14F-4D97-AF65-F5344CB8AC3E}">
        <p14:creationId xmlns="" xmlns:p14="http://schemas.microsoft.com/office/powerpoint/2010/main" val="1339166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443"/>
          <p:cNvSpPr txBox="1">
            <a:spLocks/>
          </p:cNvSpPr>
          <p:nvPr/>
        </p:nvSpPr>
        <p:spPr bwMode="auto">
          <a:xfrm>
            <a:off x="0" y="2743200"/>
            <a:ext cx="9144000" cy="914400"/>
          </a:xfrm>
          <a:prstGeom prst="rect">
            <a:avLst/>
          </a:prstGeom>
          <a:solidFill>
            <a:schemeClr val="tx2"/>
          </a:solidFill>
        </p:spPr>
        <p:txBody>
          <a:bodyPr vert="horz" wrap="square" lIns="91440" tIns="45720" rIns="91440" bIns="45720" rtlCol="0" anchor="ctr" anchorCtr="0">
            <a:noAutofit/>
          </a:bodyPr>
          <a:lstStyle/>
          <a:p>
            <a:pPr algn="ctr">
              <a:buNone/>
            </a:pPr>
            <a:r>
              <a:rPr lang="en-US" sz="4800" dirty="0">
                <a:solidFill>
                  <a:schemeClr val="bg1"/>
                </a:solidFill>
              </a:rPr>
              <a:t>Thank you</a:t>
            </a:r>
          </a:p>
        </p:txBody>
      </p:sp>
      <p:sp>
        <p:nvSpPr>
          <p:cNvPr id="2" name="Slide Number Placeholder 1"/>
          <p:cNvSpPr>
            <a:spLocks noGrp="1"/>
          </p:cNvSpPr>
          <p:nvPr>
            <p:ph type="sldNum" sz="quarter" idx="12"/>
          </p:nvPr>
        </p:nvSpPr>
        <p:spPr/>
        <p:txBody>
          <a:bodyPr/>
          <a:lstStyle/>
          <a:p>
            <a:fld id="{6F73569F-39AB-4FBB-A179-D5278ABBE793}" type="slidenum">
              <a:rPr lang="en-US" smtClean="0"/>
              <a:pPr/>
              <a:t>8</a:t>
            </a:fld>
            <a:endParaRPr lang="en-US"/>
          </a:p>
        </p:txBody>
      </p:sp>
    </p:spTree>
    <p:extLst>
      <p:ext uri="{BB962C8B-B14F-4D97-AF65-F5344CB8AC3E}">
        <p14:creationId xmlns="" xmlns:p14="http://schemas.microsoft.com/office/powerpoint/2010/main" val="2512170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2960"/>
            <a:ext cx="9144000" cy="1187360"/>
          </a:xfrm>
          <a:solidFill>
            <a:schemeClr val="tx2"/>
          </a:solidFill>
        </p:spPr>
        <p:txBody>
          <a:bodyPr>
            <a:normAutofit/>
          </a:bodyPr>
          <a:lstStyle/>
          <a:p>
            <a:r>
              <a:rPr lang="en-US" dirty="0">
                <a:solidFill>
                  <a:schemeClr val="bg1"/>
                </a:solidFill>
              </a:rPr>
              <a:t>Export Potential Sectors- The New Focus</a:t>
            </a:r>
          </a:p>
        </p:txBody>
      </p:sp>
      <p:sp>
        <p:nvSpPr>
          <p:cNvPr id="4" name="Slide Number Placeholder 3"/>
          <p:cNvSpPr>
            <a:spLocks noGrp="1"/>
          </p:cNvSpPr>
          <p:nvPr>
            <p:ph type="sldNum" sz="quarter" idx="12"/>
          </p:nvPr>
        </p:nvSpPr>
        <p:spPr/>
        <p:txBody>
          <a:bodyPr/>
          <a:lstStyle/>
          <a:p>
            <a:fld id="{6F73569F-39AB-4FBB-A179-D5278ABBE793}" type="slidenum">
              <a:rPr lang="en-US" smtClean="0"/>
              <a:pPr/>
              <a:t>9</a:t>
            </a:fld>
            <a:endParaRPr lang="en-US"/>
          </a:p>
        </p:txBody>
      </p:sp>
      <p:graphicFrame>
        <p:nvGraphicFramePr>
          <p:cNvPr id="7" name="Table 6"/>
          <p:cNvGraphicFramePr>
            <a:graphicFrameLocks noGrp="1"/>
          </p:cNvGraphicFramePr>
          <p:nvPr/>
        </p:nvGraphicFramePr>
        <p:xfrm>
          <a:off x="127000" y="1065847"/>
          <a:ext cx="8879967" cy="5448300"/>
        </p:xfrm>
        <a:graphic>
          <a:graphicData uri="http://schemas.openxmlformats.org/drawingml/2006/table">
            <a:tbl>
              <a:tblPr/>
              <a:tblGrid>
                <a:gridCol w="2901950"/>
                <a:gridCol w="1034542"/>
                <a:gridCol w="942975"/>
                <a:gridCol w="942975"/>
                <a:gridCol w="1019175"/>
                <a:gridCol w="1019175"/>
                <a:gridCol w="1019175"/>
              </a:tblGrid>
              <a:tr h="190500">
                <a:tc gridSpan="7">
                  <a:txBody>
                    <a:bodyPr/>
                    <a:lstStyle/>
                    <a:p>
                      <a:pPr algn="r" fontAlgn="b"/>
                      <a:r>
                        <a:rPr lang="en-US" sz="1600" b="1" i="0" u="none" strike="noStrike" dirty="0">
                          <a:solidFill>
                            <a:srgbClr val="000000"/>
                          </a:solidFill>
                          <a:latin typeface="Garamond" pitchFamily="18" charset="0"/>
                        </a:rPr>
                        <a:t>Value: USD Billion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0500">
                <a:tc rowSpan="2">
                  <a:txBody>
                    <a:bodyPr/>
                    <a:lstStyle/>
                    <a:p>
                      <a:pPr algn="ctr" fontAlgn="ctr"/>
                      <a:r>
                        <a:rPr lang="en-US" sz="2000" b="1" i="0" u="none" strike="noStrike" dirty="0">
                          <a:solidFill>
                            <a:srgbClr val="FFFFFF"/>
                          </a:solidFill>
                          <a:latin typeface="Garamond" pitchFamily="18" charset="0"/>
                        </a:rPr>
                        <a:t>Selected Products/Sectors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D7B9D"/>
                    </a:solidFill>
                  </a:tcPr>
                </a:tc>
                <a:tc gridSpan="3">
                  <a:txBody>
                    <a:bodyPr/>
                    <a:lstStyle/>
                    <a:p>
                      <a:pPr algn="ctr" fontAlgn="ctr"/>
                      <a:r>
                        <a:rPr lang="en-US" sz="2000" b="1" i="0" u="none" strike="noStrike" dirty="0" smtClean="0">
                          <a:solidFill>
                            <a:srgbClr val="FFFF00"/>
                          </a:solidFill>
                          <a:latin typeface="Garamond" pitchFamily="18" charset="0"/>
                        </a:rPr>
                        <a:t>Pakistan's </a:t>
                      </a:r>
                      <a:r>
                        <a:rPr lang="en-US" sz="2000" b="1" i="0" u="none" strike="noStrike" dirty="0">
                          <a:solidFill>
                            <a:srgbClr val="FFFF00"/>
                          </a:solidFill>
                          <a:latin typeface="Garamond" pitchFamily="18" charset="0"/>
                        </a:rPr>
                        <a:t>exports to world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D7B9D"/>
                    </a:solidFill>
                  </a:tcPr>
                </a:tc>
                <a:tc hMerge="1">
                  <a:txBody>
                    <a:bodyPr/>
                    <a:lstStyle/>
                    <a:p>
                      <a:endParaRPr lang="en-US"/>
                    </a:p>
                  </a:txBody>
                  <a:tcPr/>
                </a:tc>
                <a:tc hMerge="1">
                  <a:txBody>
                    <a:bodyPr/>
                    <a:lstStyle/>
                    <a:p>
                      <a:endParaRPr lang="en-US"/>
                    </a:p>
                  </a:txBody>
                  <a:tcPr/>
                </a:tc>
                <a:tc gridSpan="3">
                  <a:txBody>
                    <a:bodyPr/>
                    <a:lstStyle/>
                    <a:p>
                      <a:pPr algn="ctr" fontAlgn="ctr"/>
                      <a:r>
                        <a:rPr lang="en-US" sz="2000" b="1" i="0" u="none" strike="noStrike" dirty="0">
                          <a:solidFill>
                            <a:srgbClr val="FFFF00"/>
                          </a:solidFill>
                          <a:latin typeface="Garamond" pitchFamily="18" charset="0"/>
                        </a:rPr>
                        <a:t>Global Export Market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D7B9D"/>
                    </a:solidFill>
                  </a:tcPr>
                </a:tc>
                <a:tc hMerge="1">
                  <a:txBody>
                    <a:bodyPr/>
                    <a:lstStyle/>
                    <a:p>
                      <a:endParaRPr lang="en-US"/>
                    </a:p>
                  </a:txBody>
                  <a:tcPr/>
                </a:tc>
                <a:tc hMerge="1">
                  <a:txBody>
                    <a:bodyPr/>
                    <a:lstStyle/>
                    <a:p>
                      <a:endParaRPr lang="en-US"/>
                    </a:p>
                  </a:txBody>
                  <a:tcPr/>
                </a:tc>
              </a:tr>
              <a:tr h="190500">
                <a:tc vMerge="1">
                  <a:txBody>
                    <a:bodyPr/>
                    <a:lstStyle/>
                    <a:p>
                      <a:endParaRPr lang="en-US"/>
                    </a:p>
                  </a:txBody>
                  <a:tcPr/>
                </a:tc>
                <a:tc>
                  <a:txBody>
                    <a:bodyPr/>
                    <a:lstStyle/>
                    <a:p>
                      <a:pPr algn="ctr" fontAlgn="ctr"/>
                      <a:r>
                        <a:rPr lang="en-US" sz="2000" b="1" i="0" u="none" strike="noStrike">
                          <a:solidFill>
                            <a:srgbClr val="FFFFFF"/>
                          </a:solidFill>
                          <a:latin typeface="Garamond" pitchFamily="18" charset="0"/>
                        </a:rPr>
                        <a:t>2018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D7B9D"/>
                    </a:solidFill>
                  </a:tcPr>
                </a:tc>
                <a:tc>
                  <a:txBody>
                    <a:bodyPr/>
                    <a:lstStyle/>
                    <a:p>
                      <a:pPr algn="ctr" fontAlgn="ctr"/>
                      <a:r>
                        <a:rPr lang="en-US" sz="2000" b="1" i="0" u="none" strike="noStrike" dirty="0">
                          <a:solidFill>
                            <a:srgbClr val="FFFFFF"/>
                          </a:solidFill>
                          <a:latin typeface="Garamond" pitchFamily="18" charset="0"/>
                        </a:rPr>
                        <a:t>2019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D7B9D"/>
                    </a:solidFill>
                  </a:tcPr>
                </a:tc>
                <a:tc>
                  <a:txBody>
                    <a:bodyPr/>
                    <a:lstStyle/>
                    <a:p>
                      <a:pPr algn="ctr" fontAlgn="ctr"/>
                      <a:r>
                        <a:rPr lang="en-US" sz="2000" b="1" i="0" u="none" strike="noStrike" dirty="0">
                          <a:solidFill>
                            <a:srgbClr val="FFFFFF"/>
                          </a:solidFill>
                          <a:latin typeface="Garamond" pitchFamily="18" charset="0"/>
                        </a:rPr>
                        <a:t>2020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D7B9D"/>
                    </a:solidFill>
                  </a:tcPr>
                </a:tc>
                <a:tc>
                  <a:txBody>
                    <a:bodyPr/>
                    <a:lstStyle/>
                    <a:p>
                      <a:pPr algn="ctr" fontAlgn="t"/>
                      <a:r>
                        <a:rPr lang="en-US" sz="2000" b="1" i="0" u="none" strike="noStrike" dirty="0">
                          <a:solidFill>
                            <a:srgbClr val="FFFFFF"/>
                          </a:solidFill>
                          <a:latin typeface="Garamond" pitchFamily="18" charset="0"/>
                        </a:rPr>
                        <a:t>2018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D7B9D"/>
                    </a:solidFill>
                  </a:tcPr>
                </a:tc>
                <a:tc>
                  <a:txBody>
                    <a:bodyPr/>
                    <a:lstStyle/>
                    <a:p>
                      <a:pPr algn="ctr" fontAlgn="t"/>
                      <a:r>
                        <a:rPr lang="en-US" sz="2000" b="1" i="0" u="none" strike="noStrike" dirty="0">
                          <a:solidFill>
                            <a:srgbClr val="FFFFFF"/>
                          </a:solidFill>
                          <a:latin typeface="Garamond" pitchFamily="18" charset="0"/>
                        </a:rPr>
                        <a:t>2019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D7B9D"/>
                    </a:solidFill>
                  </a:tcPr>
                </a:tc>
                <a:tc>
                  <a:txBody>
                    <a:bodyPr/>
                    <a:lstStyle/>
                    <a:p>
                      <a:pPr algn="ctr" fontAlgn="t"/>
                      <a:r>
                        <a:rPr lang="en-US" sz="2000" b="1" i="0" u="none" strike="noStrike" dirty="0">
                          <a:solidFill>
                            <a:srgbClr val="FFFFFF"/>
                          </a:solidFill>
                          <a:latin typeface="Garamond" pitchFamily="18" charset="0"/>
                        </a:rPr>
                        <a:t>2020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D7B9D"/>
                    </a:solidFill>
                  </a:tcPr>
                </a:tc>
              </a:tr>
              <a:tr h="190500">
                <a:tc>
                  <a:txBody>
                    <a:bodyPr/>
                    <a:lstStyle/>
                    <a:p>
                      <a:pPr algn="l" fontAlgn="b"/>
                      <a:r>
                        <a:rPr lang="en-US" sz="2000" b="1" i="0" u="none" strike="noStrike">
                          <a:solidFill>
                            <a:srgbClr val="002B54"/>
                          </a:solidFill>
                          <a:latin typeface="Garamond" pitchFamily="18" charset="0"/>
                        </a:rPr>
                        <a:t> Total Exports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2000" b="1" i="0" u="none" strike="noStrike" dirty="0">
                          <a:solidFill>
                            <a:srgbClr val="002B54"/>
                          </a:solidFill>
                          <a:latin typeface="Garamond" pitchFamily="18" charset="0"/>
                        </a:rPr>
                        <a:t>   23.78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2000" b="1" i="0" u="none" strike="noStrike">
                          <a:solidFill>
                            <a:srgbClr val="002B54"/>
                          </a:solidFill>
                          <a:latin typeface="Garamond" pitchFamily="18" charset="0"/>
                        </a:rPr>
                        <a:t> 23.819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2000" b="1" i="0" u="none" strike="noStrike">
                          <a:solidFill>
                            <a:srgbClr val="002B54"/>
                          </a:solidFill>
                          <a:latin typeface="Garamond" pitchFamily="18" charset="0"/>
                        </a:rPr>
                        <a:t> 22.237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2000" b="1" i="0" u="none" strike="noStrike" dirty="0">
                          <a:solidFill>
                            <a:srgbClr val="002B54"/>
                          </a:solidFill>
                          <a:latin typeface="Garamond" pitchFamily="18" charset="0"/>
                        </a:rPr>
                        <a:t> </a:t>
                      </a:r>
                      <a:r>
                        <a:rPr lang="en-US" sz="2000" b="1" i="0" u="none" strike="noStrike" dirty="0" smtClean="0">
                          <a:solidFill>
                            <a:srgbClr val="002B54"/>
                          </a:solidFill>
                          <a:latin typeface="Garamond" pitchFamily="18" charset="0"/>
                        </a:rPr>
                        <a:t>19,324 </a:t>
                      </a:r>
                      <a:endParaRPr lang="en-US" sz="2000" b="1" i="0" u="none" strike="noStrike" dirty="0">
                        <a:solidFill>
                          <a:srgbClr val="002B54"/>
                        </a:solidFill>
                        <a:latin typeface="Garamond"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2000" b="1" i="0" u="none" strike="noStrike" dirty="0">
                          <a:solidFill>
                            <a:srgbClr val="002B54"/>
                          </a:solidFill>
                          <a:latin typeface="Garamond" pitchFamily="18" charset="0"/>
                        </a:rPr>
                        <a:t> 18,734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2000" b="1" i="0" u="none" strike="noStrike">
                          <a:solidFill>
                            <a:srgbClr val="002B54"/>
                          </a:solidFill>
                          <a:latin typeface="Garamond" pitchFamily="18" charset="0"/>
                        </a:rPr>
                        <a:t> 17,309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381000">
                <a:tc>
                  <a:txBody>
                    <a:bodyPr/>
                    <a:lstStyle/>
                    <a:p>
                      <a:pPr algn="l" fontAlgn="t"/>
                      <a:r>
                        <a:rPr lang="en-US" sz="2000" b="1" i="0" u="none" strike="noStrike" dirty="0">
                          <a:solidFill>
                            <a:srgbClr val="000000"/>
                          </a:solidFill>
                          <a:latin typeface="Garamond" pitchFamily="18" charset="0"/>
                        </a:rPr>
                        <a:t>ENGINEERING GOODS EXPORTS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t"/>
                      <a:r>
                        <a:rPr lang="en-US" sz="2000" b="1" i="0" u="none" strike="noStrike" dirty="0">
                          <a:solidFill>
                            <a:srgbClr val="000000"/>
                          </a:solidFill>
                          <a:latin typeface="Garamond" pitchFamily="18" charset="0"/>
                        </a:rPr>
                        <a:t>   1.449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t"/>
                      <a:r>
                        <a:rPr lang="en-US" sz="2000" b="1" i="0" u="none" strike="noStrike" dirty="0">
                          <a:solidFill>
                            <a:srgbClr val="000000"/>
                          </a:solidFill>
                          <a:latin typeface="Garamond" pitchFamily="18" charset="0"/>
                        </a:rPr>
                        <a:t>    1.325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t"/>
                      <a:r>
                        <a:rPr lang="en-US" sz="2000" b="1" i="0" u="none" strike="noStrike" dirty="0">
                          <a:solidFill>
                            <a:srgbClr val="000000"/>
                          </a:solidFill>
                          <a:latin typeface="Garamond" pitchFamily="18" charset="0"/>
                        </a:rPr>
                        <a:t>    1.332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t"/>
                      <a:r>
                        <a:rPr lang="en-US" sz="2000" b="1" i="0" u="none" strike="noStrike" dirty="0">
                          <a:solidFill>
                            <a:srgbClr val="000000"/>
                          </a:solidFill>
                          <a:latin typeface="Garamond" pitchFamily="18" charset="0"/>
                        </a:rPr>
                        <a:t>    3,576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t"/>
                      <a:r>
                        <a:rPr lang="en-US" sz="2000" b="1" i="0" u="none" strike="noStrike" dirty="0">
                          <a:solidFill>
                            <a:srgbClr val="000000"/>
                          </a:solidFill>
                          <a:latin typeface="Garamond" pitchFamily="18" charset="0"/>
                        </a:rPr>
                        <a:t>    3,512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t"/>
                      <a:r>
                        <a:rPr lang="en-US" sz="2000" b="1" i="0" u="none" strike="noStrike">
                          <a:solidFill>
                            <a:srgbClr val="000000"/>
                          </a:solidFill>
                          <a:latin typeface="Garamond" pitchFamily="18" charset="0"/>
                        </a:rPr>
                        <a:t>    3,143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381000">
                <a:tc>
                  <a:txBody>
                    <a:bodyPr/>
                    <a:lstStyle/>
                    <a:p>
                      <a:pPr algn="l" fontAlgn="t"/>
                      <a:r>
                        <a:rPr lang="en-US" sz="2000" b="1" i="0" u="none" strike="noStrike" dirty="0">
                          <a:solidFill>
                            <a:srgbClr val="000000"/>
                          </a:solidFill>
                          <a:latin typeface="Garamond" pitchFamily="18" charset="0"/>
                        </a:rPr>
                        <a:t>Consumer/Home Appliances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2000" b="1" i="0" u="none" strike="noStrike">
                          <a:solidFill>
                            <a:srgbClr val="000000"/>
                          </a:solidFill>
                          <a:latin typeface="Garamond" pitchFamily="18" charset="0"/>
                        </a:rPr>
                        <a:t>   0.053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2000" b="1" i="0" u="none" strike="noStrike">
                          <a:solidFill>
                            <a:srgbClr val="000000"/>
                          </a:solidFill>
                          <a:latin typeface="Garamond" pitchFamily="18" charset="0"/>
                        </a:rPr>
                        <a:t>    0.038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2000" b="1" i="0" u="none" strike="noStrike">
                          <a:solidFill>
                            <a:srgbClr val="000000"/>
                          </a:solidFill>
                          <a:latin typeface="Garamond" pitchFamily="18" charset="0"/>
                        </a:rPr>
                        <a:t>    0.036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2000" b="1" i="0" u="none" strike="noStrike" dirty="0">
                          <a:solidFill>
                            <a:srgbClr val="000000"/>
                          </a:solidFill>
                          <a:latin typeface="Garamond" pitchFamily="18" charset="0"/>
                        </a:rPr>
                        <a:t>       401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2000" b="1" i="0" u="none" strike="noStrike" dirty="0">
                          <a:solidFill>
                            <a:srgbClr val="000000"/>
                          </a:solidFill>
                          <a:latin typeface="Garamond" pitchFamily="18" charset="0"/>
                        </a:rPr>
                        <a:t>       388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2000" b="1" i="0" u="none" strike="noStrike" dirty="0">
                          <a:solidFill>
                            <a:srgbClr val="000000"/>
                          </a:solidFill>
                          <a:latin typeface="Garamond" pitchFamily="18" charset="0"/>
                        </a:rPr>
                        <a:t>       363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1000">
                <a:tc>
                  <a:txBody>
                    <a:bodyPr/>
                    <a:lstStyle/>
                    <a:p>
                      <a:pPr algn="l" fontAlgn="t"/>
                      <a:r>
                        <a:rPr lang="en-US" sz="2000" b="1" i="0" u="none" strike="noStrike">
                          <a:solidFill>
                            <a:srgbClr val="000000"/>
                          </a:solidFill>
                          <a:latin typeface="Garamond" pitchFamily="18" charset="0"/>
                        </a:rPr>
                        <a:t>Electrical &amp; Power Equipments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2000" b="1" i="0" u="none" strike="noStrike">
                          <a:solidFill>
                            <a:srgbClr val="000000"/>
                          </a:solidFill>
                          <a:latin typeface="Garamond" pitchFamily="18" charset="0"/>
                        </a:rPr>
                        <a:t>   0.040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2000" b="1" i="0" u="none" strike="noStrike">
                          <a:solidFill>
                            <a:srgbClr val="000000"/>
                          </a:solidFill>
                          <a:latin typeface="Garamond" pitchFamily="18" charset="0"/>
                        </a:rPr>
                        <a:t>    0.028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2000" b="1" i="0" u="none" strike="noStrike">
                          <a:solidFill>
                            <a:srgbClr val="000000"/>
                          </a:solidFill>
                          <a:latin typeface="Garamond" pitchFamily="18" charset="0"/>
                        </a:rPr>
                        <a:t>    0.114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2000" b="1" i="0" u="none" strike="noStrike">
                          <a:solidFill>
                            <a:srgbClr val="000000"/>
                          </a:solidFill>
                          <a:latin typeface="Garamond" pitchFamily="18" charset="0"/>
                        </a:rPr>
                        <a:t>       541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2000" b="1" i="0" u="none" strike="noStrike" dirty="0">
                          <a:solidFill>
                            <a:srgbClr val="000000"/>
                          </a:solidFill>
                          <a:latin typeface="Garamond" pitchFamily="18" charset="0"/>
                        </a:rPr>
                        <a:t>       534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2000" b="1" i="0" u="none" strike="noStrike" dirty="0">
                          <a:solidFill>
                            <a:srgbClr val="000000"/>
                          </a:solidFill>
                          <a:latin typeface="Garamond" pitchFamily="18" charset="0"/>
                        </a:rPr>
                        <a:t>       518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t"/>
                      <a:r>
                        <a:rPr lang="en-US" sz="2000" b="1" i="0" u="none" strike="noStrike">
                          <a:solidFill>
                            <a:srgbClr val="000000"/>
                          </a:solidFill>
                          <a:latin typeface="Garamond" pitchFamily="18" charset="0"/>
                        </a:rPr>
                        <a:t>Automotive Sector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2000" b="1" i="0" u="none" strike="noStrike">
                          <a:solidFill>
                            <a:srgbClr val="000000"/>
                          </a:solidFill>
                          <a:latin typeface="Garamond" pitchFamily="18" charset="0"/>
                        </a:rPr>
                        <a:t>   0.072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2000" b="1" i="0" u="none" strike="noStrike">
                          <a:solidFill>
                            <a:srgbClr val="000000"/>
                          </a:solidFill>
                          <a:latin typeface="Garamond" pitchFamily="18" charset="0"/>
                        </a:rPr>
                        <a:t>    0.098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2000" b="1" i="0" u="none" strike="noStrike">
                          <a:solidFill>
                            <a:srgbClr val="000000"/>
                          </a:solidFill>
                          <a:latin typeface="Garamond" pitchFamily="18" charset="0"/>
                        </a:rPr>
                        <a:t>    0.099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2000" b="1" i="0" u="none" strike="noStrike">
                          <a:solidFill>
                            <a:srgbClr val="000000"/>
                          </a:solidFill>
                          <a:latin typeface="Garamond" pitchFamily="18" charset="0"/>
                        </a:rPr>
                        <a:t>    1,321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2000" b="1" i="0" u="none" strike="noStrike">
                          <a:solidFill>
                            <a:srgbClr val="000000"/>
                          </a:solidFill>
                          <a:latin typeface="Garamond" pitchFamily="18" charset="0"/>
                        </a:rPr>
                        <a:t>    1,280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2000" b="1" i="0" u="none" strike="noStrike" dirty="0">
                          <a:solidFill>
                            <a:srgbClr val="000000"/>
                          </a:solidFill>
                          <a:latin typeface="Garamond" pitchFamily="18" charset="0"/>
                        </a:rPr>
                        <a:t>    1,036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t"/>
                      <a:r>
                        <a:rPr lang="en-US" sz="2000" b="1" i="0" u="none" strike="noStrike">
                          <a:solidFill>
                            <a:srgbClr val="000000"/>
                          </a:solidFill>
                          <a:latin typeface="Garamond" pitchFamily="18" charset="0"/>
                        </a:rPr>
                        <a:t>Cutlery &amp; Surgical Goods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2000" b="1" i="0" u="none" strike="noStrike">
                          <a:solidFill>
                            <a:srgbClr val="000000"/>
                          </a:solidFill>
                          <a:latin typeface="Garamond" pitchFamily="18" charset="0"/>
                        </a:rPr>
                        <a:t>   0.697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2000" b="1" i="0" u="none" strike="noStrike">
                          <a:solidFill>
                            <a:srgbClr val="000000"/>
                          </a:solidFill>
                          <a:latin typeface="Garamond" pitchFamily="18" charset="0"/>
                        </a:rPr>
                        <a:t>    0.745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2000" b="1" i="0" u="none" strike="noStrike">
                          <a:solidFill>
                            <a:srgbClr val="000000"/>
                          </a:solidFill>
                          <a:latin typeface="Garamond" pitchFamily="18" charset="0"/>
                        </a:rPr>
                        <a:t>    0.694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2000" b="1" i="0" u="none" strike="noStrike">
                          <a:solidFill>
                            <a:srgbClr val="000000"/>
                          </a:solidFill>
                          <a:latin typeface="Garamond" pitchFamily="18" charset="0"/>
                        </a:rPr>
                        <a:t>       214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2000" b="1" i="0" u="none" strike="noStrike">
                          <a:solidFill>
                            <a:srgbClr val="000000"/>
                          </a:solidFill>
                          <a:latin typeface="Garamond" pitchFamily="18" charset="0"/>
                        </a:rPr>
                        <a:t>       220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2000" b="1" i="0" u="none" strike="noStrike" dirty="0">
                          <a:solidFill>
                            <a:srgbClr val="000000"/>
                          </a:solidFill>
                          <a:latin typeface="Garamond" pitchFamily="18" charset="0"/>
                        </a:rPr>
                        <a:t>       221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1000">
                <a:tc>
                  <a:txBody>
                    <a:bodyPr/>
                    <a:lstStyle/>
                    <a:p>
                      <a:pPr algn="l" fontAlgn="t"/>
                      <a:r>
                        <a:rPr lang="en-US" sz="2000" b="1" i="0" u="none" strike="noStrike">
                          <a:solidFill>
                            <a:srgbClr val="000000"/>
                          </a:solidFill>
                          <a:latin typeface="Garamond" pitchFamily="18" charset="0"/>
                        </a:rPr>
                        <a:t>Household and Sanitary Wares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2000" b="1" i="0" u="none" strike="noStrike">
                          <a:solidFill>
                            <a:srgbClr val="000000"/>
                          </a:solidFill>
                          <a:latin typeface="Garamond" pitchFamily="18" charset="0"/>
                        </a:rPr>
                        <a:t>   0.048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2000" b="1" i="0" u="none" strike="noStrike">
                          <a:solidFill>
                            <a:srgbClr val="000000"/>
                          </a:solidFill>
                          <a:latin typeface="Garamond" pitchFamily="18" charset="0"/>
                        </a:rPr>
                        <a:t>    0.044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2000" b="1" i="0" u="none" strike="noStrike">
                          <a:solidFill>
                            <a:srgbClr val="000000"/>
                          </a:solidFill>
                          <a:latin typeface="Garamond" pitchFamily="18" charset="0"/>
                        </a:rPr>
                        <a:t>    0.046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2000" b="1" i="0" u="none" strike="noStrike">
                          <a:solidFill>
                            <a:srgbClr val="000000"/>
                          </a:solidFill>
                          <a:latin typeface="Garamond" pitchFamily="18" charset="0"/>
                        </a:rPr>
                        <a:t>          69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2000" b="1" i="0" u="none" strike="noStrike">
                          <a:solidFill>
                            <a:srgbClr val="000000"/>
                          </a:solidFill>
                          <a:latin typeface="Garamond" pitchFamily="18" charset="0"/>
                        </a:rPr>
                        <a:t>          73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2000" b="1" i="0" u="none" strike="noStrike" dirty="0">
                          <a:solidFill>
                            <a:srgbClr val="000000"/>
                          </a:solidFill>
                          <a:latin typeface="Garamond" pitchFamily="18" charset="0"/>
                        </a:rPr>
                        <a:t>          75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1000">
                <a:tc>
                  <a:txBody>
                    <a:bodyPr/>
                    <a:lstStyle/>
                    <a:p>
                      <a:pPr algn="l" fontAlgn="t"/>
                      <a:r>
                        <a:rPr lang="en-US" sz="2000" b="1" i="0" u="none" strike="noStrike">
                          <a:solidFill>
                            <a:srgbClr val="000000"/>
                          </a:solidFill>
                          <a:latin typeface="Garamond" pitchFamily="18" charset="0"/>
                        </a:rPr>
                        <a:t>Other Machinery, Implements, etc</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2000" b="1" i="0" u="none" strike="noStrike">
                          <a:solidFill>
                            <a:srgbClr val="000000"/>
                          </a:solidFill>
                          <a:latin typeface="Garamond" pitchFamily="18" charset="0"/>
                        </a:rPr>
                        <a:t>   0.540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2000" b="1" i="0" u="none" strike="noStrike">
                          <a:solidFill>
                            <a:srgbClr val="000000"/>
                          </a:solidFill>
                          <a:latin typeface="Garamond" pitchFamily="18" charset="0"/>
                        </a:rPr>
                        <a:t>    0.372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2000" b="1" i="0" u="none" strike="noStrike">
                          <a:solidFill>
                            <a:srgbClr val="000000"/>
                          </a:solidFill>
                          <a:latin typeface="Garamond" pitchFamily="18" charset="0"/>
                        </a:rPr>
                        <a:t>    0.344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2000" b="1" i="0" u="none" strike="noStrike" dirty="0">
                          <a:solidFill>
                            <a:srgbClr val="000000"/>
                          </a:solidFill>
                          <a:latin typeface="Garamond" pitchFamily="18" charset="0"/>
                        </a:rPr>
                        <a:t>    1,030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2000" b="1" i="0" u="none" strike="noStrike">
                          <a:solidFill>
                            <a:srgbClr val="000000"/>
                          </a:solidFill>
                          <a:latin typeface="Garamond" pitchFamily="18" charset="0"/>
                        </a:rPr>
                        <a:t>    1,017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2000" b="1" i="0" u="none" strike="noStrike" dirty="0">
                          <a:solidFill>
                            <a:srgbClr val="000000"/>
                          </a:solidFill>
                          <a:latin typeface="Garamond" pitchFamily="18" charset="0"/>
                        </a:rPr>
                        <a:t>       930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gridSpan="7">
                  <a:txBody>
                    <a:bodyPr/>
                    <a:lstStyle/>
                    <a:p>
                      <a:pPr algn="l" fontAlgn="b"/>
                      <a:r>
                        <a:rPr lang="en-US" sz="1400" b="1" i="0" u="none" strike="noStrike" dirty="0">
                          <a:solidFill>
                            <a:srgbClr val="000000"/>
                          </a:solidFill>
                          <a:latin typeface="Garamond" pitchFamily="18" charset="0"/>
                        </a:rPr>
                        <a:t>Data Source: Trade Map (2020)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 xmlns:p14="http://schemas.microsoft.com/office/powerpoint/2010/main" val="36973290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366</TotalTime>
  <Words>707</Words>
  <Application>Microsoft Office PowerPoint</Application>
  <PresentationFormat>On-screen Show (4:3)</PresentationFormat>
  <Paragraphs>186</Paragraphs>
  <Slides>9</Slides>
  <Notes>4</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9</vt:i4>
      </vt:variant>
    </vt:vector>
  </HeadingPairs>
  <TitlesOfParts>
    <vt:vector size="10" baseType="lpstr">
      <vt:lpstr>Office Theme</vt:lpstr>
      <vt:lpstr>Engineering Development Board Ministry of Industries &amp; Production</vt:lpstr>
      <vt:lpstr>Global Scenario – Pakistan needs course correction</vt:lpstr>
      <vt:lpstr>Export Potential Sectors- Pakistan’s Focus</vt:lpstr>
      <vt:lpstr>Export Targets for Engineering Goods</vt:lpstr>
      <vt:lpstr>Export Potential - Engineering Goods</vt:lpstr>
      <vt:lpstr>Current  Exports Facilitation Instruments </vt:lpstr>
      <vt:lpstr>Proposals for SBP on Exports Facilitation – Financing  Schemes</vt:lpstr>
      <vt:lpstr>Slide 8</vt:lpstr>
      <vt:lpstr>Export Potential Sectors- The New Focus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Development Board Ministry of Industries &amp; Production</dc:title>
  <dc:creator>Almas Hyder</dc:creator>
  <cp:lastModifiedBy>Engr K B Ali</cp:lastModifiedBy>
  <cp:revision>28</cp:revision>
  <dcterms:created xsi:type="dcterms:W3CDTF">2021-07-22T12:02:46Z</dcterms:created>
  <dcterms:modified xsi:type="dcterms:W3CDTF">2021-08-09T12:29:56Z</dcterms:modified>
</cp:coreProperties>
</file>