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4" r:id="rId8"/>
    <p:sldId id="265" r:id="rId9"/>
    <p:sldId id="266" r:id="rId10"/>
    <p:sldId id="269" r:id="rId11"/>
    <p:sldId id="271" r:id="rId12"/>
    <p:sldId id="273" r:id="rId13"/>
    <p:sldId id="274" r:id="rId14"/>
    <p:sldId id="275" r:id="rId15"/>
    <p:sldId id="276" r:id="rId16"/>
    <p:sldId id="277" r:id="rId17"/>
    <p:sldId id="279" r:id="rId18"/>
    <p:sldId id="280" r:id="rId19"/>
    <p:sldId id="290" r:id="rId20"/>
    <p:sldId id="297" r:id="rId21"/>
    <p:sldId id="298" r:id="rId22"/>
    <p:sldId id="296"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40714-8DB8-483F-AB47-382A99A28F9D}"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B4920-C223-45E3-B723-1462358FE9A8}" type="slidenum">
              <a:rPr lang="en-US" smtClean="0"/>
              <a:t>‹#›</a:t>
            </a:fld>
            <a:endParaRPr lang="en-US"/>
          </a:p>
        </p:txBody>
      </p:sp>
    </p:spTree>
    <p:extLst>
      <p:ext uri="{BB962C8B-B14F-4D97-AF65-F5344CB8AC3E}">
        <p14:creationId xmlns:p14="http://schemas.microsoft.com/office/powerpoint/2010/main" val="175052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674f2576a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gd674f2576a_2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85" name="Google Shape;85;gd674f2576a_2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th"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2699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674f2576a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d674f2576a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d674f2576a_2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h" sz="1400" b="0" i="0" u="none" strike="noStrike" kern="0" cap="none" spc="0" normalizeH="0" baseline="0" noProof="0">
                <a:ln>
                  <a:noFill/>
                </a:ln>
                <a:solidFill>
                  <a:srgbClr val="000000"/>
                </a:solidFill>
                <a:effectLst/>
                <a:uLnTx/>
                <a:uFillTx/>
                <a:latin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474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pPr defTabSz="342892">
              <a:spcBef>
                <a:spcPts val="375"/>
              </a:spcBef>
            </a:pPr>
            <a:r>
              <a:rPr lang="en-US" altLang="zh-CN" sz="1100" dirty="0">
                <a:solidFill>
                  <a:prstClr val="white"/>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rPr>
              <a:t>The Alibaba Group was founded in 1999 by 18 people, led by Jack Ma, a former English teacher from Hangzhou, China. Our founders started our company to champion small businesses. They believed that the internet would level the playing field by enabling small enterprises to leverage innovation and technology to grow and compete more effectively in domestic and global economies.</a:t>
            </a:r>
          </a:p>
          <a:p>
            <a:pPr defTabSz="342892">
              <a:spcBef>
                <a:spcPts val="375"/>
              </a:spcBef>
            </a:pPr>
            <a:endParaRPr lang="en-US" altLang="zh-CN" sz="1100" dirty="0">
              <a:solidFill>
                <a:prstClr val="white"/>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a:p>
            <a:pPr defTabSz="342892">
              <a:spcBef>
                <a:spcPts val="375"/>
              </a:spcBef>
            </a:pPr>
            <a:r>
              <a:rPr lang="en-US" altLang="zh-CN" sz="1100" kern="0" dirty="0" err="1">
                <a:latin typeface="Alibaba Sans" panose="020B0503020203040204" pitchFamily="34" charset="0"/>
                <a:ea typeface="阿里巴巴普惠体" panose="00020600040101010101" pitchFamily="18" charset="-122"/>
                <a:cs typeface="阿里巴巴普惠体" panose="00020600040101010101" pitchFamily="18" charset="-122"/>
              </a:rPr>
              <a:t>Alibaba.com</a:t>
            </a:r>
            <a:r>
              <a:rPr lang="en-US" altLang="zh-CN" sz="1100" kern="0" dirty="0">
                <a:latin typeface="Alibaba Sans" panose="020B0503020203040204" pitchFamily="34" charset="0"/>
                <a:ea typeface="阿里巴巴普惠体" panose="00020600040101010101" pitchFamily="18" charset="-122"/>
                <a:cs typeface="阿里巴巴普惠体" panose="00020600040101010101" pitchFamily="18" charset="-122"/>
              </a:rPr>
              <a:t> was founded in 1999, it is Alibaba Group's first business sector which has become the world's leading cross-border trade B2B e-commerce platform.</a:t>
            </a:r>
          </a:p>
        </p:txBody>
      </p:sp>
      <p:sp>
        <p:nvSpPr>
          <p:cNvPr id="4" name="Slide Number Placeholder 3"/>
          <p:cNvSpPr>
            <a:spLocks noGrp="1"/>
          </p:cNvSpPr>
          <p:nvPr>
            <p:ph type="sldNum" sz="quarter" idx="10"/>
          </p:nvPr>
        </p:nvSpPr>
        <p:spPr/>
        <p:txBody>
          <a:bodyPr lIns="99075" tIns="49538" rIns="99075" bIns="49538"/>
          <a:lstStyle/>
          <a:p>
            <a:pPr marL="0" marR="0" lvl="0" indent="0" algn="ctr" defTabSz="825500" rtl="0" eaLnBrk="1" fontAlgn="auto" latinLnBrk="0" hangingPunct="0">
              <a:lnSpc>
                <a:spcPct val="100000"/>
              </a:lnSpc>
              <a:spcBef>
                <a:spcPts val="0"/>
              </a:spcBef>
              <a:spcAft>
                <a:spcPts val="0"/>
              </a:spcAft>
              <a:buClrTx/>
              <a:buSzTx/>
              <a:buFontTx/>
              <a:buNone/>
              <a:tabLst/>
              <a:defRPr/>
            </a:pPr>
            <a:fld id="{56E5B455-5163-4809-9F55-37F67B958389}" type="slidenum">
              <a:rPr kumimoji="0" lang="zh-CN" altLang="en-US" sz="3000" b="1" i="0" u="none" strike="noStrike" kern="0" cap="none" spc="0" normalizeH="0" baseline="0" noProof="0" smtClean="0">
                <a:ln>
                  <a:noFill/>
                </a:ln>
                <a:solidFill>
                  <a:prstClr val="black"/>
                </a:solidFill>
                <a:effectLst/>
                <a:uLnTx/>
                <a:uFillTx/>
                <a:latin typeface="Helvetica Neue"/>
                <a:sym typeface="Helvetica Neue"/>
              </a:rPr>
              <a:pPr marL="0" marR="0" lvl="0" indent="0" algn="ctr" defTabSz="825500" rtl="0" eaLnBrk="1" fontAlgn="auto" latinLnBrk="0" hangingPunct="0">
                <a:lnSpc>
                  <a:spcPct val="100000"/>
                </a:lnSpc>
                <a:spcBef>
                  <a:spcPts val="0"/>
                </a:spcBef>
                <a:spcAft>
                  <a:spcPts val="0"/>
                </a:spcAft>
                <a:buClrTx/>
                <a:buSzTx/>
                <a:buFontTx/>
                <a:buNone/>
                <a:tabLst/>
                <a:defRPr/>
              </a:pPr>
              <a:t>3</a:t>
            </a:fld>
            <a:endParaRPr kumimoji="0" lang="zh-CN" altLang="en-US" sz="3000" b="1" i="0" u="none" strike="noStrike" kern="0" cap="none" spc="0" normalizeH="0" baseline="0" noProof="0">
              <a:ln>
                <a:noFill/>
              </a:ln>
              <a:solidFill>
                <a:prstClr val="black"/>
              </a:solidFill>
              <a:effectLst/>
              <a:uLnTx/>
              <a:uFillTx/>
              <a:latin typeface="Helvetica Neue"/>
              <a:sym typeface="Helvetica Neue"/>
            </a:endParaRPr>
          </a:p>
        </p:txBody>
      </p:sp>
    </p:spTree>
    <p:extLst>
      <p:ext uri="{BB962C8B-B14F-4D97-AF65-F5344CB8AC3E}">
        <p14:creationId xmlns:p14="http://schemas.microsoft.com/office/powerpoint/2010/main" val="222816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42330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插入视频</a:t>
            </a:r>
            <a:endParaRPr lang="en-US" altLang="zh-CN" dirty="0"/>
          </a:p>
          <a:p>
            <a:pPr marL="158750" indent="0">
              <a:buNone/>
            </a:pPr>
            <a:endParaRPr lang="zh-CN" altLang="en-US" dirty="0"/>
          </a:p>
        </p:txBody>
      </p:sp>
    </p:spTree>
    <p:extLst>
      <p:ext uri="{BB962C8B-B14F-4D97-AF65-F5344CB8AC3E}">
        <p14:creationId xmlns:p14="http://schemas.microsoft.com/office/powerpoint/2010/main" val="378086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674f2576a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d674f2576a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d674f2576a_2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h" sz="1400" b="0" i="0" u="none" strike="noStrike" kern="0" cap="none" spc="0" normalizeH="0" baseline="0" noProof="0">
                <a:ln>
                  <a:noFill/>
                </a:ln>
                <a:solidFill>
                  <a:srgbClr val="000000"/>
                </a:solidFill>
                <a:effectLst/>
                <a:uLnTx/>
                <a:uFillTx/>
                <a:latin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1235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5B455-5163-4809-9F55-37F67B958389}" type="slidenum">
              <a:rPr kumimoji="0" lang="zh-CN" altLang="en-US" sz="1200" b="0" i="0" u="none" strike="noStrike" kern="1200" cap="none" spc="0" normalizeH="0" baseline="0" noProof="0" smtClean="0">
                <a:ln>
                  <a:noFill/>
                </a:ln>
                <a:solidFill>
                  <a:prstClr val="black"/>
                </a:solidFill>
                <a:effectLst/>
                <a:uLnTx/>
                <a:uFillTx/>
                <a:latin typeface="Alibaba Sans" panose="020B0503020203040204" pitchFamily="34" charset="0"/>
                <a:ea typeface="阿里巴巴普惠体"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Alibaba Sans" panose="020B0503020203040204" pitchFamily="34" charset="0"/>
              <a:ea typeface="阿里巴巴普惠体" panose="00020600040101010101" pitchFamily="18" charset="-122"/>
              <a:cs typeface="+mn-cs"/>
            </a:endParaRPr>
          </a:p>
        </p:txBody>
      </p:sp>
    </p:spTree>
    <p:extLst>
      <p:ext uri="{BB962C8B-B14F-4D97-AF65-F5344CB8AC3E}">
        <p14:creationId xmlns:p14="http://schemas.microsoft.com/office/powerpoint/2010/main" val="380395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674f2576a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d674f2576a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d674f2576a_2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h" sz="1400" b="0" i="0" u="none" strike="noStrike" kern="0" cap="none" spc="0" normalizeH="0" baseline="0" noProof="0">
                <a:ln>
                  <a:noFill/>
                </a:ln>
                <a:solidFill>
                  <a:srgbClr val="000000"/>
                </a:solidFill>
                <a:effectLst/>
                <a:uLnTx/>
                <a:uFillTx/>
                <a:latin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663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0330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674f2576a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d674f2576a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d674f2576a_2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h" sz="1400" b="0" i="0" u="none" strike="noStrike" kern="0" cap="none" spc="0" normalizeH="0" baseline="0" noProof="0">
                <a:ln>
                  <a:noFill/>
                </a:ln>
                <a:solidFill>
                  <a:srgbClr val="000000"/>
                </a:solidFill>
                <a:effectLst/>
                <a:uLnTx/>
                <a:uFillTx/>
                <a:latin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557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AF6AE8-927D-4272-8893-1B395111B7D8}"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353087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AF6AE8-927D-4272-8893-1B395111B7D8}"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153074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AF6AE8-927D-4272-8893-1B395111B7D8}"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2559993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odule Title" userDrawn="1">
  <p:cSld name="Module Title">
    <p:bg>
      <p:bgPr>
        <a:solidFill>
          <a:srgbClr val="FC6700"/>
        </a:solidFill>
        <a:effectLst/>
      </p:bgPr>
    </p:bg>
    <p:spTree>
      <p:nvGrpSpPr>
        <p:cNvPr id="1" name="Shape 62"/>
        <p:cNvGrpSpPr/>
        <p:nvPr/>
      </p:nvGrpSpPr>
      <p:grpSpPr>
        <a:xfrm>
          <a:off x="0" y="0"/>
          <a:ext cx="0" cy="0"/>
          <a:chOff x="0" y="0"/>
          <a:chExt cx="0" cy="0"/>
        </a:xfrm>
      </p:grpSpPr>
      <p:sp>
        <p:nvSpPr>
          <p:cNvPr id="64" name="Google Shape;64;p16"/>
          <p:cNvSpPr txBox="1">
            <a:spLocks noGrp="1"/>
          </p:cNvSpPr>
          <p:nvPr>
            <p:ph type="subTitle" idx="1"/>
          </p:nvPr>
        </p:nvSpPr>
        <p:spPr>
          <a:xfrm>
            <a:off x="788357" y="5931349"/>
            <a:ext cx="6804212" cy="537185"/>
          </a:xfrm>
          <a:prstGeom prst="rect">
            <a:avLst/>
          </a:prstGeom>
          <a:noFill/>
          <a:ln>
            <a:noFill/>
          </a:ln>
        </p:spPr>
        <p:txBody>
          <a:bodyPr spcFirstLastPara="1" wrap="square" lIns="91425" tIns="45700" rIns="91425" bIns="45700" anchor="t" anchorCtr="0">
            <a:noAutofit/>
          </a:bodyPr>
          <a:lstStyle>
            <a:lvl1pPr lvl="0" algn="l">
              <a:lnSpc>
                <a:spcPct val="130000"/>
              </a:lnSpc>
              <a:spcBef>
                <a:spcPts val="1000"/>
              </a:spcBef>
              <a:spcAft>
                <a:spcPts val="0"/>
              </a:spcAft>
              <a:buClr>
                <a:schemeClr val="lt1"/>
              </a:buClr>
              <a:buSzPts val="2000"/>
              <a:buNone/>
              <a:defRPr sz="1423" kern="1200" dirty="0">
                <a:solidFill>
                  <a:prstClr val="white"/>
                </a:solidFill>
                <a:latin typeface="Alibaba Sans" panose="020B0503020203040204" pitchFamily="34" charset="0"/>
                <a:ea typeface="阿里巴巴普惠体" panose="00020600040101010101" pitchFamily="18" charset="-122"/>
                <a:cs typeface="阿里巴巴普惠体" panose="00020600040101010101" pitchFamily="18" charset="-122"/>
              </a:defRPr>
            </a:lvl1pPr>
            <a:lvl2pPr lvl="1" algn="ctr">
              <a:lnSpc>
                <a:spcPct val="130000"/>
              </a:lnSpc>
              <a:spcBef>
                <a:spcPts val="500"/>
              </a:spcBef>
              <a:spcAft>
                <a:spcPts val="0"/>
              </a:spcAft>
              <a:buClr>
                <a:srgbClr val="595959"/>
              </a:buClr>
              <a:buSzPts val="1500"/>
              <a:buNone/>
              <a:defRPr sz="2000"/>
            </a:lvl2pPr>
            <a:lvl3pPr lvl="2" algn="ctr">
              <a:lnSpc>
                <a:spcPct val="130000"/>
              </a:lnSpc>
              <a:spcBef>
                <a:spcPts val="500"/>
              </a:spcBef>
              <a:spcAft>
                <a:spcPts val="0"/>
              </a:spcAft>
              <a:buClr>
                <a:srgbClr val="595959"/>
              </a:buClr>
              <a:buSzPts val="1350"/>
              <a:buNone/>
              <a:defRPr sz="1800"/>
            </a:lvl3pPr>
            <a:lvl4pPr lvl="3" algn="ctr">
              <a:lnSpc>
                <a:spcPct val="130000"/>
              </a:lnSpc>
              <a:spcBef>
                <a:spcPts val="500"/>
              </a:spcBef>
              <a:spcAft>
                <a:spcPts val="0"/>
              </a:spcAft>
              <a:buClr>
                <a:srgbClr val="595959"/>
              </a:buClr>
              <a:buSzPts val="1200"/>
              <a:buNone/>
              <a:defRPr sz="1600"/>
            </a:lvl4pPr>
            <a:lvl5pPr lvl="4" algn="ctr">
              <a:lnSpc>
                <a:spcPct val="130000"/>
              </a:lnSpc>
              <a:spcBef>
                <a:spcPts val="500"/>
              </a:spcBef>
              <a:spcAft>
                <a:spcPts val="0"/>
              </a:spcAft>
              <a:buClr>
                <a:srgbClr val="595959"/>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dirty="0"/>
          </a:p>
        </p:txBody>
      </p:sp>
      <p:sp>
        <p:nvSpPr>
          <p:cNvPr id="65" name="Google Shape;65;p16"/>
          <p:cNvSpPr txBox="1">
            <a:spLocks noGrp="1"/>
          </p:cNvSpPr>
          <p:nvPr>
            <p:ph type="ctrTitle"/>
          </p:nvPr>
        </p:nvSpPr>
        <p:spPr>
          <a:xfrm>
            <a:off x="788357" y="1048890"/>
            <a:ext cx="10777111" cy="392951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600"/>
              <a:buFont typeface="Arial"/>
              <a:buNone/>
              <a:defRPr sz="12444" b="1" kern="1200">
                <a:solidFill>
                  <a:prstClr val="white"/>
                </a:solidFill>
                <a:latin typeface="Alibaba Sans" panose="020B0503020203040204" pitchFamily="34" charset="0"/>
                <a:ea typeface="阿里巴巴普惠体" panose="00020600040101010101" pitchFamily="18" charset="-122"/>
                <a:cs typeface="阿里巴巴普惠体" panose="00020600040101010101" pitchFamily="18" charset="-122"/>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549531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Menu">
  <p:cSld name="Main Menu">
    <p:spTree>
      <p:nvGrpSpPr>
        <p:cNvPr id="1" name="Shape 54"/>
        <p:cNvGrpSpPr/>
        <p:nvPr/>
      </p:nvGrpSpPr>
      <p:grpSpPr>
        <a:xfrm>
          <a:off x="0" y="0"/>
          <a:ext cx="0" cy="0"/>
          <a:chOff x="0" y="0"/>
          <a:chExt cx="0" cy="0"/>
        </a:xfrm>
      </p:grpSpPr>
      <p:sp>
        <p:nvSpPr>
          <p:cNvPr id="55" name="Google Shape;55;p15"/>
          <p:cNvSpPr>
            <a:spLocks noGrp="1"/>
          </p:cNvSpPr>
          <p:nvPr>
            <p:ph type="pic" idx="2"/>
          </p:nvPr>
        </p:nvSpPr>
        <p:spPr>
          <a:xfrm>
            <a:off x="0" y="-18000"/>
            <a:ext cx="3792000" cy="6876000"/>
          </a:xfrm>
          <a:prstGeom prst="rect">
            <a:avLst/>
          </a:prstGeom>
          <a:noFill/>
          <a:ln>
            <a:noFill/>
          </a:ln>
        </p:spPr>
        <p:txBody>
          <a:bodyPr spcFirstLastPara="1" wrap="square" lIns="91425" tIns="45700" rIns="91425" bIns="45700" anchor="t" anchorCtr="0">
            <a:noAutofit/>
          </a:bodyPr>
          <a:lstStyle>
            <a:lvl1pPr marR="0" lvl="0" algn="l" rtl="0">
              <a:lnSpc>
                <a:spcPct val="130000"/>
              </a:lnSpc>
              <a:spcBef>
                <a:spcPts val="1000"/>
              </a:spcBef>
              <a:spcAft>
                <a:spcPts val="0"/>
              </a:spcAft>
              <a:buClr>
                <a:srgbClr val="595959"/>
              </a:buClr>
              <a:buSzPts val="1400"/>
              <a:buFont typeface="Arial"/>
              <a:buNone/>
              <a:defRPr sz="1867" b="0" i="0" u="none" strike="noStrike" cap="none">
                <a:solidFill>
                  <a:srgbClr val="595959"/>
                </a:solidFill>
                <a:latin typeface="Arial"/>
                <a:ea typeface="Arial"/>
                <a:cs typeface="Arial"/>
                <a:sym typeface="Arial"/>
              </a:defRPr>
            </a:lvl1pPr>
            <a:lvl2pPr marR="0" lvl="1" algn="l" rtl="0">
              <a:lnSpc>
                <a:spcPct val="130000"/>
              </a:lnSpc>
              <a:spcBef>
                <a:spcPts val="500"/>
              </a:spcBef>
              <a:spcAft>
                <a:spcPts val="0"/>
              </a:spcAft>
              <a:buClr>
                <a:srgbClr val="595959"/>
              </a:buClr>
              <a:buSzPts val="2100"/>
              <a:buFont typeface="Arial"/>
              <a:buNone/>
              <a:defRPr sz="2800" b="0" i="0" u="none" strike="noStrike" cap="none">
                <a:solidFill>
                  <a:srgbClr val="595959"/>
                </a:solidFill>
                <a:latin typeface="Arial"/>
                <a:ea typeface="Arial"/>
                <a:cs typeface="Arial"/>
                <a:sym typeface="Arial"/>
              </a:defRPr>
            </a:lvl2pPr>
            <a:lvl3pPr marR="0" lvl="2" algn="l" rtl="0">
              <a:lnSpc>
                <a:spcPct val="130000"/>
              </a:lnSpc>
              <a:spcBef>
                <a:spcPts val="500"/>
              </a:spcBef>
              <a:spcAft>
                <a:spcPts val="0"/>
              </a:spcAft>
              <a:buClr>
                <a:srgbClr val="595959"/>
              </a:buClr>
              <a:buSzPts val="1800"/>
              <a:buFont typeface="Arial"/>
              <a:buNone/>
              <a:defRPr sz="2400" b="0" i="0" u="none" strike="noStrike" cap="none">
                <a:solidFill>
                  <a:srgbClr val="595959"/>
                </a:solidFill>
                <a:latin typeface="Arial"/>
                <a:ea typeface="Arial"/>
                <a:cs typeface="Arial"/>
                <a:sym typeface="Arial"/>
              </a:defRPr>
            </a:lvl3pPr>
            <a:lvl4pPr marR="0" lvl="3" algn="l" rtl="0">
              <a:lnSpc>
                <a:spcPct val="130000"/>
              </a:lnSpc>
              <a:spcBef>
                <a:spcPts val="500"/>
              </a:spcBef>
              <a:spcAft>
                <a:spcPts val="0"/>
              </a:spcAft>
              <a:buClr>
                <a:srgbClr val="595959"/>
              </a:buClr>
              <a:buSzPts val="1500"/>
              <a:buFont typeface="Arial"/>
              <a:buNone/>
              <a:defRPr sz="2000" b="0" i="0" u="none" strike="noStrike" cap="none">
                <a:solidFill>
                  <a:srgbClr val="595959"/>
                </a:solidFill>
                <a:latin typeface="Arial"/>
                <a:ea typeface="Arial"/>
                <a:cs typeface="Arial"/>
                <a:sym typeface="Arial"/>
              </a:defRPr>
            </a:lvl4pPr>
            <a:lvl5pPr marR="0" lvl="4" algn="l" rtl="0">
              <a:lnSpc>
                <a:spcPct val="130000"/>
              </a:lnSpc>
              <a:spcBef>
                <a:spcPts val="500"/>
              </a:spcBef>
              <a:spcAft>
                <a:spcPts val="0"/>
              </a:spcAft>
              <a:buClr>
                <a:srgbClr val="595959"/>
              </a:buClr>
              <a:buSzPts val="1500"/>
              <a:buFont typeface="Arial"/>
              <a:buNone/>
              <a:defRPr sz="2000" b="0" i="0" u="none" strike="noStrike" cap="none">
                <a:solidFill>
                  <a:srgbClr val="595959"/>
                </a:solidFill>
                <a:latin typeface="Arial"/>
                <a:ea typeface="Arial"/>
                <a:cs typeface="Arial"/>
                <a:sym typeface="Arial"/>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9pPr>
          </a:lstStyle>
          <a:p>
            <a:endParaRPr/>
          </a:p>
        </p:txBody>
      </p:sp>
      <p:sp>
        <p:nvSpPr>
          <p:cNvPr id="56" name="Google Shape;56;p15"/>
          <p:cNvSpPr>
            <a:spLocks noGrp="1"/>
          </p:cNvSpPr>
          <p:nvPr>
            <p:ph type="body" idx="1"/>
          </p:nvPr>
        </p:nvSpPr>
        <p:spPr>
          <a:xfrm>
            <a:off x="4804015" y="5867400"/>
            <a:ext cx="6136653" cy="554707"/>
          </a:xfrm>
          <a:prstGeom prst="roundRect">
            <a:avLst>
              <a:gd name="adj" fmla="val 4771"/>
            </a:avLst>
          </a:prstGeom>
          <a:noFill/>
          <a:ln>
            <a:noFill/>
          </a:ln>
        </p:spPr>
        <p:txBody>
          <a:bodyPr spcFirstLastPara="1" wrap="square" lIns="216000" tIns="45700" rIns="91425" bIns="45700" anchor="ctr" anchorCtr="0">
            <a:normAutofit/>
          </a:bodyPr>
          <a:lstStyle>
            <a:lvl1pPr marL="609585" lvl="0" indent="-304792" algn="l">
              <a:lnSpc>
                <a:spcPct val="130000"/>
              </a:lnSpc>
              <a:spcBef>
                <a:spcPts val="1000"/>
              </a:spcBef>
              <a:spcAft>
                <a:spcPts val="0"/>
              </a:spcAft>
              <a:buClr>
                <a:srgbClr val="595959"/>
              </a:buClr>
              <a:buSzPts val="1600"/>
              <a:buNone/>
              <a:defRPr sz="2133">
                <a:solidFill>
                  <a:srgbClr val="595959"/>
                </a:solidFill>
              </a:defRPr>
            </a:lvl1pPr>
            <a:lvl2pPr marL="1219170" lvl="1" indent="-457189" algn="l">
              <a:lnSpc>
                <a:spcPct val="130000"/>
              </a:lnSpc>
              <a:spcBef>
                <a:spcPts val="500"/>
              </a:spcBef>
              <a:spcAft>
                <a:spcPts val="0"/>
              </a:spcAft>
              <a:buClr>
                <a:srgbClr val="595959"/>
              </a:buClr>
              <a:buSzPts val="1800"/>
              <a:buChar char="•"/>
              <a:defRPr/>
            </a:lvl2pPr>
            <a:lvl3pPr marL="1828754" lvl="2" indent="-457189" algn="l">
              <a:lnSpc>
                <a:spcPct val="130000"/>
              </a:lnSpc>
              <a:spcBef>
                <a:spcPts val="500"/>
              </a:spcBef>
              <a:spcAft>
                <a:spcPts val="0"/>
              </a:spcAft>
              <a:buClr>
                <a:srgbClr val="595959"/>
              </a:buClr>
              <a:buSzPts val="1800"/>
              <a:buChar char="•"/>
              <a:defRPr/>
            </a:lvl3pPr>
            <a:lvl4pPr marL="2438339" lvl="3" indent="-457189" algn="l">
              <a:lnSpc>
                <a:spcPct val="130000"/>
              </a:lnSpc>
              <a:spcBef>
                <a:spcPts val="500"/>
              </a:spcBef>
              <a:spcAft>
                <a:spcPts val="0"/>
              </a:spcAft>
              <a:buClr>
                <a:srgbClr val="595959"/>
              </a:buClr>
              <a:buSzPts val="1800"/>
              <a:buChar char="•"/>
              <a:defRPr/>
            </a:lvl4pPr>
            <a:lvl5pPr marL="3047924" lvl="4" indent="-304792" algn="l">
              <a:lnSpc>
                <a:spcPct val="130000"/>
              </a:lnSpc>
              <a:spcBef>
                <a:spcPts val="500"/>
              </a:spcBef>
              <a:spcAft>
                <a:spcPts val="0"/>
              </a:spcAft>
              <a:buClr>
                <a:srgbClr val="595959"/>
              </a:buClr>
              <a:buSzPts val="12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7" name="Google Shape;57;p15"/>
          <p:cNvSpPr>
            <a:spLocks noGrp="1"/>
          </p:cNvSpPr>
          <p:nvPr>
            <p:ph type="body" idx="3"/>
          </p:nvPr>
        </p:nvSpPr>
        <p:spPr>
          <a:xfrm>
            <a:off x="4804015" y="5015499"/>
            <a:ext cx="6136653" cy="554707"/>
          </a:xfrm>
          <a:prstGeom prst="roundRect">
            <a:avLst>
              <a:gd name="adj" fmla="val 4771"/>
            </a:avLst>
          </a:prstGeom>
          <a:noFill/>
          <a:ln>
            <a:noFill/>
          </a:ln>
        </p:spPr>
        <p:txBody>
          <a:bodyPr spcFirstLastPara="1" wrap="square" lIns="216000" tIns="45700" rIns="91425" bIns="45700" anchor="ctr" anchorCtr="0">
            <a:normAutofit/>
          </a:bodyPr>
          <a:lstStyle>
            <a:lvl1pPr marL="609585" lvl="0" indent="-304792" algn="l">
              <a:lnSpc>
                <a:spcPct val="130000"/>
              </a:lnSpc>
              <a:spcBef>
                <a:spcPts val="1000"/>
              </a:spcBef>
              <a:spcAft>
                <a:spcPts val="0"/>
              </a:spcAft>
              <a:buClr>
                <a:srgbClr val="595959"/>
              </a:buClr>
              <a:buSzPts val="1600"/>
              <a:buNone/>
              <a:defRPr sz="2133">
                <a:solidFill>
                  <a:srgbClr val="595959"/>
                </a:solidFill>
              </a:defRPr>
            </a:lvl1pPr>
            <a:lvl2pPr marL="1219170" lvl="1" indent="-457189" algn="l">
              <a:lnSpc>
                <a:spcPct val="130000"/>
              </a:lnSpc>
              <a:spcBef>
                <a:spcPts val="500"/>
              </a:spcBef>
              <a:spcAft>
                <a:spcPts val="0"/>
              </a:spcAft>
              <a:buClr>
                <a:srgbClr val="595959"/>
              </a:buClr>
              <a:buSzPts val="1800"/>
              <a:buChar char="•"/>
              <a:defRPr/>
            </a:lvl2pPr>
            <a:lvl3pPr marL="1828754" lvl="2" indent="-457189" algn="l">
              <a:lnSpc>
                <a:spcPct val="130000"/>
              </a:lnSpc>
              <a:spcBef>
                <a:spcPts val="500"/>
              </a:spcBef>
              <a:spcAft>
                <a:spcPts val="0"/>
              </a:spcAft>
              <a:buClr>
                <a:srgbClr val="595959"/>
              </a:buClr>
              <a:buSzPts val="1800"/>
              <a:buChar char="•"/>
              <a:defRPr/>
            </a:lvl3pPr>
            <a:lvl4pPr marL="2438339" lvl="3" indent="-457189" algn="l">
              <a:lnSpc>
                <a:spcPct val="130000"/>
              </a:lnSpc>
              <a:spcBef>
                <a:spcPts val="500"/>
              </a:spcBef>
              <a:spcAft>
                <a:spcPts val="0"/>
              </a:spcAft>
              <a:buClr>
                <a:srgbClr val="595959"/>
              </a:buClr>
              <a:buSzPts val="1800"/>
              <a:buChar char="•"/>
              <a:defRPr/>
            </a:lvl4pPr>
            <a:lvl5pPr marL="3047924" lvl="4" indent="-304792" algn="l">
              <a:lnSpc>
                <a:spcPct val="130000"/>
              </a:lnSpc>
              <a:spcBef>
                <a:spcPts val="500"/>
              </a:spcBef>
              <a:spcAft>
                <a:spcPts val="0"/>
              </a:spcAft>
              <a:buClr>
                <a:srgbClr val="595959"/>
              </a:buClr>
              <a:buSzPts val="12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8" name="Google Shape;58;p15"/>
          <p:cNvSpPr>
            <a:spLocks noGrp="1"/>
          </p:cNvSpPr>
          <p:nvPr>
            <p:ph type="body" idx="4"/>
          </p:nvPr>
        </p:nvSpPr>
        <p:spPr>
          <a:xfrm>
            <a:off x="4804015" y="4163596"/>
            <a:ext cx="6136653" cy="554707"/>
          </a:xfrm>
          <a:prstGeom prst="roundRect">
            <a:avLst>
              <a:gd name="adj" fmla="val 4771"/>
            </a:avLst>
          </a:prstGeom>
          <a:noFill/>
          <a:ln>
            <a:noFill/>
          </a:ln>
        </p:spPr>
        <p:txBody>
          <a:bodyPr spcFirstLastPara="1" wrap="square" lIns="216000" tIns="45700" rIns="91425" bIns="45700" anchor="ctr" anchorCtr="0">
            <a:normAutofit/>
          </a:bodyPr>
          <a:lstStyle>
            <a:lvl1pPr marL="609585" lvl="0" indent="-304792" algn="l">
              <a:lnSpc>
                <a:spcPct val="130000"/>
              </a:lnSpc>
              <a:spcBef>
                <a:spcPts val="1000"/>
              </a:spcBef>
              <a:spcAft>
                <a:spcPts val="0"/>
              </a:spcAft>
              <a:buClr>
                <a:srgbClr val="595959"/>
              </a:buClr>
              <a:buSzPts val="1600"/>
              <a:buNone/>
              <a:defRPr sz="2133">
                <a:solidFill>
                  <a:srgbClr val="595959"/>
                </a:solidFill>
              </a:defRPr>
            </a:lvl1pPr>
            <a:lvl2pPr marL="1219170" lvl="1" indent="-457189" algn="l">
              <a:lnSpc>
                <a:spcPct val="130000"/>
              </a:lnSpc>
              <a:spcBef>
                <a:spcPts val="500"/>
              </a:spcBef>
              <a:spcAft>
                <a:spcPts val="0"/>
              </a:spcAft>
              <a:buClr>
                <a:srgbClr val="595959"/>
              </a:buClr>
              <a:buSzPts val="1800"/>
              <a:buChar char="•"/>
              <a:defRPr/>
            </a:lvl2pPr>
            <a:lvl3pPr marL="1828754" lvl="2" indent="-457189" algn="l">
              <a:lnSpc>
                <a:spcPct val="130000"/>
              </a:lnSpc>
              <a:spcBef>
                <a:spcPts val="500"/>
              </a:spcBef>
              <a:spcAft>
                <a:spcPts val="0"/>
              </a:spcAft>
              <a:buClr>
                <a:srgbClr val="595959"/>
              </a:buClr>
              <a:buSzPts val="1800"/>
              <a:buChar char="•"/>
              <a:defRPr/>
            </a:lvl3pPr>
            <a:lvl4pPr marL="2438339" lvl="3" indent="-457189" algn="l">
              <a:lnSpc>
                <a:spcPct val="130000"/>
              </a:lnSpc>
              <a:spcBef>
                <a:spcPts val="500"/>
              </a:spcBef>
              <a:spcAft>
                <a:spcPts val="0"/>
              </a:spcAft>
              <a:buClr>
                <a:srgbClr val="595959"/>
              </a:buClr>
              <a:buSzPts val="1800"/>
              <a:buChar char="•"/>
              <a:defRPr/>
            </a:lvl4pPr>
            <a:lvl5pPr marL="3047924" lvl="4" indent="-304792" algn="l">
              <a:lnSpc>
                <a:spcPct val="130000"/>
              </a:lnSpc>
              <a:spcBef>
                <a:spcPts val="500"/>
              </a:spcBef>
              <a:spcAft>
                <a:spcPts val="0"/>
              </a:spcAft>
              <a:buClr>
                <a:srgbClr val="595959"/>
              </a:buClr>
              <a:buSzPts val="12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9" name="Google Shape;59;p15"/>
          <p:cNvSpPr>
            <a:spLocks noGrp="1"/>
          </p:cNvSpPr>
          <p:nvPr>
            <p:ph type="body" idx="5"/>
          </p:nvPr>
        </p:nvSpPr>
        <p:spPr>
          <a:xfrm>
            <a:off x="4804015" y="3311696"/>
            <a:ext cx="6136653" cy="554707"/>
          </a:xfrm>
          <a:prstGeom prst="roundRect">
            <a:avLst>
              <a:gd name="adj" fmla="val 4771"/>
            </a:avLst>
          </a:prstGeom>
          <a:noFill/>
          <a:ln>
            <a:noFill/>
          </a:ln>
        </p:spPr>
        <p:txBody>
          <a:bodyPr spcFirstLastPara="1" wrap="square" lIns="216000" tIns="45700" rIns="91425" bIns="45700" anchor="ctr" anchorCtr="0">
            <a:normAutofit/>
          </a:bodyPr>
          <a:lstStyle>
            <a:lvl1pPr marL="609585" marR="0" lvl="0" indent="-304792" algn="l">
              <a:lnSpc>
                <a:spcPct val="130000"/>
              </a:lnSpc>
              <a:spcBef>
                <a:spcPts val="1000"/>
              </a:spcBef>
              <a:spcAft>
                <a:spcPts val="0"/>
              </a:spcAft>
              <a:buClr>
                <a:srgbClr val="595959"/>
              </a:buClr>
              <a:buSzPts val="1600"/>
              <a:buFont typeface="Arial"/>
              <a:buNone/>
              <a:defRPr sz="2133">
                <a:solidFill>
                  <a:srgbClr val="595959"/>
                </a:solidFill>
              </a:defRPr>
            </a:lvl1pPr>
            <a:lvl2pPr marL="1219170" lvl="1" indent="-457189" algn="l">
              <a:lnSpc>
                <a:spcPct val="130000"/>
              </a:lnSpc>
              <a:spcBef>
                <a:spcPts val="500"/>
              </a:spcBef>
              <a:spcAft>
                <a:spcPts val="0"/>
              </a:spcAft>
              <a:buClr>
                <a:srgbClr val="595959"/>
              </a:buClr>
              <a:buSzPts val="1800"/>
              <a:buChar char="•"/>
              <a:defRPr/>
            </a:lvl2pPr>
            <a:lvl3pPr marL="1828754" lvl="2" indent="-457189" algn="l">
              <a:lnSpc>
                <a:spcPct val="130000"/>
              </a:lnSpc>
              <a:spcBef>
                <a:spcPts val="500"/>
              </a:spcBef>
              <a:spcAft>
                <a:spcPts val="0"/>
              </a:spcAft>
              <a:buClr>
                <a:srgbClr val="595959"/>
              </a:buClr>
              <a:buSzPts val="1800"/>
              <a:buChar char="•"/>
              <a:defRPr/>
            </a:lvl3pPr>
            <a:lvl4pPr marL="2438339" lvl="3" indent="-457189" algn="l">
              <a:lnSpc>
                <a:spcPct val="130000"/>
              </a:lnSpc>
              <a:spcBef>
                <a:spcPts val="500"/>
              </a:spcBef>
              <a:spcAft>
                <a:spcPts val="0"/>
              </a:spcAft>
              <a:buClr>
                <a:srgbClr val="595959"/>
              </a:buClr>
              <a:buSzPts val="1800"/>
              <a:buChar char="•"/>
              <a:defRPr/>
            </a:lvl4pPr>
            <a:lvl5pPr marL="3047924" lvl="4" indent="-304792" algn="l">
              <a:lnSpc>
                <a:spcPct val="130000"/>
              </a:lnSpc>
              <a:spcBef>
                <a:spcPts val="500"/>
              </a:spcBef>
              <a:spcAft>
                <a:spcPts val="0"/>
              </a:spcAft>
              <a:buClr>
                <a:srgbClr val="595959"/>
              </a:buClr>
              <a:buSzPts val="12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0" name="Google Shape;60;p15"/>
          <p:cNvSpPr>
            <a:spLocks noGrp="1"/>
          </p:cNvSpPr>
          <p:nvPr>
            <p:ph type="body" idx="6"/>
          </p:nvPr>
        </p:nvSpPr>
        <p:spPr>
          <a:xfrm>
            <a:off x="4787174" y="2459796"/>
            <a:ext cx="6136653" cy="554707"/>
          </a:xfrm>
          <a:prstGeom prst="roundRect">
            <a:avLst>
              <a:gd name="adj" fmla="val 4771"/>
            </a:avLst>
          </a:prstGeom>
          <a:noFill/>
          <a:ln>
            <a:noFill/>
          </a:ln>
        </p:spPr>
        <p:txBody>
          <a:bodyPr spcFirstLastPara="1" wrap="square" lIns="216000" tIns="45700" rIns="91425" bIns="45700" anchor="ctr" anchorCtr="0">
            <a:normAutofit/>
          </a:bodyPr>
          <a:lstStyle>
            <a:lvl1pPr marL="609585" lvl="0" indent="-304792" algn="l">
              <a:lnSpc>
                <a:spcPct val="130000"/>
              </a:lnSpc>
              <a:spcBef>
                <a:spcPts val="1000"/>
              </a:spcBef>
              <a:spcAft>
                <a:spcPts val="0"/>
              </a:spcAft>
              <a:buClr>
                <a:srgbClr val="595959"/>
              </a:buClr>
              <a:buSzPts val="1600"/>
              <a:buNone/>
              <a:defRPr sz="2133">
                <a:solidFill>
                  <a:srgbClr val="595959"/>
                </a:solidFill>
              </a:defRPr>
            </a:lvl1pPr>
            <a:lvl2pPr marL="1219170" lvl="1" indent="-457189" algn="l">
              <a:lnSpc>
                <a:spcPct val="130000"/>
              </a:lnSpc>
              <a:spcBef>
                <a:spcPts val="500"/>
              </a:spcBef>
              <a:spcAft>
                <a:spcPts val="0"/>
              </a:spcAft>
              <a:buClr>
                <a:srgbClr val="595959"/>
              </a:buClr>
              <a:buSzPts val="1800"/>
              <a:buChar char="•"/>
              <a:defRPr/>
            </a:lvl2pPr>
            <a:lvl3pPr marL="1828754" lvl="2" indent="-457189" algn="l">
              <a:lnSpc>
                <a:spcPct val="130000"/>
              </a:lnSpc>
              <a:spcBef>
                <a:spcPts val="500"/>
              </a:spcBef>
              <a:spcAft>
                <a:spcPts val="0"/>
              </a:spcAft>
              <a:buClr>
                <a:srgbClr val="595959"/>
              </a:buClr>
              <a:buSzPts val="1800"/>
              <a:buChar char="•"/>
              <a:defRPr/>
            </a:lvl3pPr>
            <a:lvl4pPr marL="2438339" lvl="3" indent="-457189" algn="l">
              <a:lnSpc>
                <a:spcPct val="130000"/>
              </a:lnSpc>
              <a:spcBef>
                <a:spcPts val="500"/>
              </a:spcBef>
              <a:spcAft>
                <a:spcPts val="0"/>
              </a:spcAft>
              <a:buClr>
                <a:srgbClr val="595959"/>
              </a:buClr>
              <a:buSzPts val="1800"/>
              <a:buChar char="•"/>
              <a:defRPr/>
            </a:lvl4pPr>
            <a:lvl5pPr marL="3047924" lvl="4" indent="-304792" algn="l">
              <a:lnSpc>
                <a:spcPct val="130000"/>
              </a:lnSpc>
              <a:spcBef>
                <a:spcPts val="500"/>
              </a:spcBef>
              <a:spcAft>
                <a:spcPts val="0"/>
              </a:spcAft>
              <a:buClr>
                <a:srgbClr val="595959"/>
              </a:buClr>
              <a:buSzPts val="12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1" name="Google Shape;61;p15"/>
          <p:cNvSpPr txBox="1">
            <a:spLocks noGrp="1"/>
          </p:cNvSpPr>
          <p:nvPr>
            <p:ph type="title"/>
          </p:nvPr>
        </p:nvSpPr>
        <p:spPr>
          <a:xfrm>
            <a:off x="4674160" y="422241"/>
            <a:ext cx="6750787" cy="111379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Arial"/>
              <a:buNone/>
              <a:defRPr sz="4977" b="1" kern="1200">
                <a:solidFill>
                  <a:schemeClr val="tx1"/>
                </a:solidFill>
                <a:latin typeface="Alibaba Sans" panose="020B0503020203040204" pitchFamily="34" charset="0"/>
                <a:ea typeface="阿里巴巴普惠体" panose="00020600040101010101" pitchFamily="18" charset="-122"/>
                <a:cs typeface="阿里巴巴普惠体" panose="00020600040101010101" pitchFamily="18" charset="-122"/>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Rectangle 1">
            <a:extLst>
              <a:ext uri="{FF2B5EF4-FFF2-40B4-BE49-F238E27FC236}">
                <a16:creationId xmlns:a16="http://schemas.microsoft.com/office/drawing/2014/main" id="{BCE19553-BED7-0040-908B-FD26E86BE297}"/>
              </a:ext>
            </a:extLst>
          </p:cNvPr>
          <p:cNvSpPr/>
          <p:nvPr userDrawn="1"/>
        </p:nvSpPr>
        <p:spPr>
          <a:xfrm>
            <a:off x="4742964" y="1785229"/>
            <a:ext cx="979977" cy="4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endParaRPr lang="ru-RU" sz="2400">
              <a:solidFill>
                <a:srgbClr val="0477F9">
                  <a:lumMod val="60000"/>
                  <a:lumOff val="40000"/>
                </a:srgbClr>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Tree>
    <p:extLst>
      <p:ext uri="{BB962C8B-B14F-4D97-AF65-F5344CB8AC3E}">
        <p14:creationId xmlns:p14="http://schemas.microsoft.com/office/powerpoint/2010/main" val="250922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Module Title">
    <p:bg>
      <p:bgPr>
        <a:solidFill>
          <a:schemeClr val="bg1">
            <a:lumMod val="85000"/>
          </a:schemeClr>
        </a:solidFill>
        <a:effectLst/>
      </p:bgPr>
    </p:bg>
    <p:spTree>
      <p:nvGrpSpPr>
        <p:cNvPr id="1" name=""/>
        <p:cNvGrpSpPr/>
        <p:nvPr/>
      </p:nvGrpSpPr>
      <p:grpSpPr>
        <a:xfrm>
          <a:off x="0" y="0"/>
          <a:ext cx="0" cy="0"/>
          <a:chOff x="0" y="0"/>
          <a:chExt cx="0" cy="0"/>
        </a:xfrm>
      </p:grpSpPr>
      <p:sp>
        <p:nvSpPr>
          <p:cNvPr id="13" name="Subtitle 1"/>
          <p:cNvSpPr>
            <a:spLocks noGrp="1"/>
          </p:cNvSpPr>
          <p:nvPr>
            <p:ph type="subTitle" idx="1" hasCustomPrompt="1"/>
          </p:nvPr>
        </p:nvSpPr>
        <p:spPr>
          <a:xfrm>
            <a:off x="1343639" y="4153349"/>
            <a:ext cx="6804212" cy="1655763"/>
          </a:xfrm>
          <a:prstGeom prst="rect">
            <a:avLst/>
          </a:prstGeom>
        </p:spPr>
        <p:txBody>
          <a:bodyPr>
            <a:noAutofit/>
          </a:bodyPr>
          <a:lstStyle>
            <a:lvl1pPr marL="0" indent="0" algn="l">
              <a:buNone/>
              <a:defRPr sz="2667">
                <a:solidFill>
                  <a:schemeClr val="bg1"/>
                </a:solidFill>
                <a:latin typeface="Alibaba Sans Light" panose="020B0303020203040204" pitchFamily="34" charset="0"/>
                <a:cs typeface="Alibaba Sans Light" panose="020B030302020304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add subtitle</a:t>
            </a:r>
            <a:endParaRPr lang="ru-RU" dirty="0"/>
          </a:p>
        </p:txBody>
      </p:sp>
      <p:sp>
        <p:nvSpPr>
          <p:cNvPr id="12" name="Title"/>
          <p:cNvSpPr>
            <a:spLocks noGrp="1"/>
          </p:cNvSpPr>
          <p:nvPr>
            <p:ph type="ctrTitle" hasCustomPrompt="1"/>
          </p:nvPr>
        </p:nvSpPr>
        <p:spPr>
          <a:xfrm>
            <a:off x="1330226" y="2741381"/>
            <a:ext cx="9540983" cy="1088897"/>
          </a:xfrm>
        </p:spPr>
        <p:txBody>
          <a:bodyPr anchor="t">
            <a:noAutofit/>
          </a:bodyPr>
          <a:lstStyle>
            <a:lvl1pPr algn="l">
              <a:defRPr sz="4800">
                <a:solidFill>
                  <a:schemeClr val="bg1"/>
                </a:solidFill>
                <a:latin typeface="Alibaba Sans Medium" panose="020B0603020203040204" pitchFamily="34" charset="0"/>
                <a:cs typeface="Alibaba Sans Medium" panose="020B0603020203040204" pitchFamily="34" charset="0"/>
              </a:defRPr>
            </a:lvl1pPr>
          </a:lstStyle>
          <a:p>
            <a:r>
              <a:rPr lang="en-US" dirty="0"/>
              <a:t>Click to add title</a:t>
            </a:r>
            <a:endParaRPr lang="ru-RU" dirty="0"/>
          </a:p>
        </p:txBody>
      </p:sp>
      <p:sp>
        <p:nvSpPr>
          <p:cNvPr id="3" name="Text 1"/>
          <p:cNvSpPr>
            <a:spLocks noGrp="1"/>
          </p:cNvSpPr>
          <p:nvPr>
            <p:ph type="body" sz="quarter" idx="10" hasCustomPrompt="1"/>
          </p:nvPr>
        </p:nvSpPr>
        <p:spPr>
          <a:xfrm>
            <a:off x="1343637" y="1517720"/>
            <a:ext cx="4895849" cy="627063"/>
          </a:xfrm>
          <a:prstGeom prst="rect">
            <a:avLst/>
          </a:prstGeom>
        </p:spPr>
        <p:txBody>
          <a:bodyPr wrap="square">
            <a:noAutofit/>
          </a:bodyPr>
          <a:lstStyle>
            <a:lvl1pPr marL="0" marR="0" indent="0" algn="l" defTabSz="914354" rtl="0" eaLnBrk="1" fontAlgn="auto" latinLnBrk="0" hangingPunct="1">
              <a:lnSpc>
                <a:spcPct val="130000"/>
              </a:lnSpc>
              <a:spcBef>
                <a:spcPts val="1000"/>
              </a:spcBef>
              <a:spcAft>
                <a:spcPts val="0"/>
              </a:spcAft>
              <a:buClrTx/>
              <a:buSzTx/>
              <a:buFont typeface="Arial" panose="020B0604020202020204" pitchFamily="34" charset="0"/>
              <a:buNone/>
              <a:tabLst/>
              <a:defRPr sz="3200">
                <a:solidFill>
                  <a:schemeClr val="bg1"/>
                </a:solidFill>
                <a:latin typeface="Alibaba Sans" panose="020B0503020203040204" pitchFamily="34" charset="0"/>
                <a:cs typeface="Alibaba Sans" panose="020B0503020203040204" pitchFamily="34" charset="0"/>
              </a:defRPr>
            </a:lvl1pPr>
          </a:lstStyle>
          <a:p>
            <a:pPr lvl="0"/>
            <a:r>
              <a:rPr lang="en-US" dirty="0"/>
              <a:t>Click to add text</a:t>
            </a:r>
            <a:endParaRPr lang="ru-RU" dirty="0"/>
          </a:p>
        </p:txBody>
      </p:sp>
    </p:spTree>
    <p:custDataLst>
      <p:tags r:id="rId1"/>
    </p:custDataLst>
    <p:extLst>
      <p:ext uri="{BB962C8B-B14F-4D97-AF65-F5344CB8AC3E}">
        <p14:creationId xmlns:p14="http://schemas.microsoft.com/office/powerpoint/2010/main" val="3271768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10" name="图像" descr="图像">
            <a:extLst>
              <a:ext uri="{FF2B5EF4-FFF2-40B4-BE49-F238E27FC236}">
                <a16:creationId xmlns:a16="http://schemas.microsoft.com/office/drawing/2014/main" id="{9BACF7C1-0F00-2D46-9327-651883CAB8E8}"/>
              </a:ext>
            </a:extLst>
          </p:cNvPr>
          <p:cNvPicPr>
            <a:picLocks noChangeAspect="1"/>
          </p:cNvPicPr>
          <p:nvPr userDrawn="1"/>
        </p:nvPicPr>
        <p:blipFill>
          <a:blip r:embed="rId2"/>
          <a:stretch>
            <a:fillRect/>
          </a:stretch>
        </p:blipFill>
        <p:spPr>
          <a:xfrm>
            <a:off x="0" y="1"/>
            <a:ext cx="12192000" cy="772759"/>
          </a:xfrm>
          <a:prstGeom prst="rect">
            <a:avLst/>
          </a:prstGeom>
          <a:ln w="12700" cap="flat">
            <a:noFill/>
            <a:miter lim="400000"/>
          </a:ln>
          <a:effectLst/>
        </p:spPr>
      </p:pic>
      <p:pic>
        <p:nvPicPr>
          <p:cNvPr id="11" name="图像" descr="图像">
            <a:extLst>
              <a:ext uri="{FF2B5EF4-FFF2-40B4-BE49-F238E27FC236}">
                <a16:creationId xmlns:a16="http://schemas.microsoft.com/office/drawing/2014/main" id="{568A92A4-7D81-8E4A-84B4-842DBAC35C16}"/>
              </a:ext>
            </a:extLst>
          </p:cNvPr>
          <p:cNvPicPr>
            <a:picLocks noChangeAspect="1"/>
          </p:cNvPicPr>
          <p:nvPr userDrawn="1"/>
        </p:nvPicPr>
        <p:blipFill>
          <a:blip r:embed="rId3"/>
          <a:stretch>
            <a:fillRect/>
          </a:stretch>
        </p:blipFill>
        <p:spPr>
          <a:xfrm>
            <a:off x="9918863" y="248547"/>
            <a:ext cx="2017051" cy="275664"/>
          </a:xfrm>
          <a:prstGeom prst="rect">
            <a:avLst/>
          </a:prstGeom>
          <a:ln w="12700" cap="flat">
            <a:noFill/>
            <a:miter lim="400000"/>
          </a:ln>
          <a:effectLst/>
        </p:spPr>
      </p:pic>
      <p:sp>
        <p:nvSpPr>
          <p:cNvPr id="2" name="标题 1">
            <a:extLst>
              <a:ext uri="{FF2B5EF4-FFF2-40B4-BE49-F238E27FC236}">
                <a16:creationId xmlns:a16="http://schemas.microsoft.com/office/drawing/2014/main" id="{69442371-20A4-734B-A1ED-03D177A99A4E}"/>
              </a:ext>
            </a:extLst>
          </p:cNvPr>
          <p:cNvSpPr>
            <a:spLocks noGrp="1"/>
          </p:cNvSpPr>
          <p:nvPr>
            <p:ph type="title"/>
          </p:nvPr>
        </p:nvSpPr>
        <p:spPr>
          <a:xfrm>
            <a:off x="0" y="124273"/>
            <a:ext cx="10515600" cy="524211"/>
          </a:xfrm>
        </p:spPr>
        <p:txBody>
          <a:bodyPr>
            <a:normAutofit/>
          </a:bodyPr>
          <a:lstStyle>
            <a:lvl1pPr>
              <a:defRPr kumimoji="0" lang="zh-CN" altLang="en-US" sz="2133" b="1" i="0" u="none" strike="noStrike" kern="1200" cap="none" spc="0" normalizeH="0" baseline="0" dirty="0">
                <a:ln>
                  <a:noFill/>
                </a:ln>
                <a:solidFill>
                  <a:srgbClr val="FFFFFF"/>
                </a:solidFill>
                <a:effectLst/>
                <a:uLnTx/>
                <a:uFillTx/>
                <a:latin typeface="Calibri" panose="020F0502020204030204" pitchFamily="34" charset="0"/>
                <a:ea typeface="+mn-ea"/>
                <a:cs typeface="Arial" panose="020B0604020202020204" pitchFamily="34" charset="0"/>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zh-CN" altLang="en-US" dirty="0"/>
              <a:t>单击此处编辑母版标题样式</a:t>
            </a:r>
          </a:p>
        </p:txBody>
      </p:sp>
    </p:spTree>
    <p:extLst>
      <p:ext uri="{BB962C8B-B14F-4D97-AF65-F5344CB8AC3E}">
        <p14:creationId xmlns:p14="http://schemas.microsoft.com/office/powerpoint/2010/main" val="392379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7FFF4F1-5A9F-41B3-A25E-E460F77E7071}"/>
              </a:ext>
            </a:extLst>
          </p:cNvPr>
          <p:cNvSpPr/>
          <p:nvPr userDrawn="1"/>
        </p:nvSpPr>
        <p:spPr>
          <a:xfrm>
            <a:off x="941291" y="1568797"/>
            <a:ext cx="734983" cy="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solidFill>
                <a:schemeClr val="accent1">
                  <a:lumMod val="60000"/>
                  <a:lumOff val="40000"/>
                </a:schemeClr>
              </a:solidFill>
              <a:latin typeface="Alibaba Sans" panose="020B0503020203040204" pitchFamily="34" charset="0"/>
              <a:ea typeface="阿里巴巴普惠体" panose="00020600040101010101" pitchFamily="18" charset="-122"/>
              <a:cs typeface="Alibaba Sans" panose="020B0503020203040204" pitchFamily="34" charset="0"/>
            </a:endParaRPr>
          </a:p>
        </p:txBody>
      </p:sp>
      <p:pic>
        <p:nvPicPr>
          <p:cNvPr id="5" name="图片 4">
            <a:extLst>
              <a:ext uri="{FF2B5EF4-FFF2-40B4-BE49-F238E27FC236}">
                <a16:creationId xmlns:a16="http://schemas.microsoft.com/office/drawing/2014/main" id="{D2EDBAF9-CCA4-4FD1-9949-5F83CF77EE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94086" y="740733"/>
            <a:ext cx="2132716" cy="288000"/>
          </a:xfrm>
          <a:prstGeom prst="rect">
            <a:avLst/>
          </a:prstGeom>
        </p:spPr>
      </p:pic>
      <p:sp>
        <p:nvSpPr>
          <p:cNvPr id="8" name="内容占位符 6">
            <a:extLst>
              <a:ext uri="{FF2B5EF4-FFF2-40B4-BE49-F238E27FC236}">
                <a16:creationId xmlns:a16="http://schemas.microsoft.com/office/drawing/2014/main" id="{E66E1082-D62B-4401-B8FE-7FF81EAAEEA8}"/>
              </a:ext>
            </a:extLst>
          </p:cNvPr>
          <p:cNvSpPr>
            <a:spLocks noGrp="1"/>
          </p:cNvSpPr>
          <p:nvPr>
            <p:ph sz="quarter" idx="10"/>
          </p:nvPr>
        </p:nvSpPr>
        <p:spPr>
          <a:xfrm>
            <a:off x="796433" y="356662"/>
            <a:ext cx="9909667" cy="1136791"/>
          </a:xfrm>
        </p:spPr>
        <p:txBody>
          <a:bodyPr>
            <a:normAutofit/>
          </a:bodyPr>
          <a:lstStyle>
            <a:lvl1pPr>
              <a:defRPr sz="4267">
                <a:solidFill>
                  <a:schemeClr val="tx1"/>
                </a:solidFill>
                <a:latin typeface="+mj-lt"/>
                <a:ea typeface="+mj-ea"/>
              </a:defRPr>
            </a:lvl1pPr>
            <a:lvl2pPr marL="457167" indent="0">
              <a:buNone/>
              <a:defRPr/>
            </a:lvl2pPr>
          </a:lstStyle>
          <a:p>
            <a:pPr lvl="0"/>
            <a:r>
              <a:rPr lang="zh-CN" altLang="en-US" dirty="0"/>
              <a:t>编辑母版文本样式</a:t>
            </a:r>
          </a:p>
        </p:txBody>
      </p:sp>
    </p:spTree>
    <p:extLst>
      <p:ext uri="{BB962C8B-B14F-4D97-AF65-F5344CB8AC3E}">
        <p14:creationId xmlns:p14="http://schemas.microsoft.com/office/powerpoint/2010/main" val="314246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4DCB8A-E7E9-5940-8D84-15ED72BFD6D5}"/>
              </a:ext>
            </a:extLst>
          </p:cNvPr>
          <p:cNvPicPr>
            <a:picLocks noChangeAspect="1"/>
          </p:cNvPicPr>
          <p:nvPr userDrawn="1"/>
        </p:nvPicPr>
        <p:blipFill rotWithShape="1">
          <a:blip r:embed="rId3"/>
          <a:srcRect t="7841" r="68" b="7841"/>
          <a:stretch/>
        </p:blipFill>
        <p:spPr>
          <a:xfrm>
            <a:off x="0" y="1"/>
            <a:ext cx="12192000" cy="6858001"/>
          </a:xfrm>
          <a:prstGeom prst="rect">
            <a:avLst/>
          </a:prstGeom>
        </p:spPr>
      </p:pic>
      <p:sp>
        <p:nvSpPr>
          <p:cNvPr id="3" name="Rectangle 1">
            <a:extLst>
              <a:ext uri="{FF2B5EF4-FFF2-40B4-BE49-F238E27FC236}">
                <a16:creationId xmlns:a16="http://schemas.microsoft.com/office/drawing/2014/main" id="{68109CF4-F5E0-EA40-BD23-0FF343A50143}"/>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endParaRPr lang="ru-RU" sz="3200" dirty="0">
              <a:solidFill>
                <a:prstClr val="white"/>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4" name="Rectangle 2">
            <a:extLst>
              <a:ext uri="{FF2B5EF4-FFF2-40B4-BE49-F238E27FC236}">
                <a16:creationId xmlns:a16="http://schemas.microsoft.com/office/drawing/2014/main" id="{DC134A70-6514-E243-AF3D-870EE169E384}"/>
              </a:ext>
            </a:extLst>
          </p:cNvPr>
          <p:cNvSpPr/>
          <p:nvPr userDrawn="1"/>
        </p:nvSpPr>
        <p:spPr>
          <a:xfrm flipV="1">
            <a:off x="1158375" y="2260790"/>
            <a:ext cx="7505477" cy="691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endParaRPr lang="ru-RU" sz="2400">
              <a:solidFill>
                <a:srgbClr val="FF0000"/>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8" name="文本占位符 7">
            <a:extLst>
              <a:ext uri="{FF2B5EF4-FFF2-40B4-BE49-F238E27FC236}">
                <a16:creationId xmlns:a16="http://schemas.microsoft.com/office/drawing/2014/main" id="{EE79BFE7-2CD4-C64A-B9E1-D6BC86C1864A}"/>
              </a:ext>
            </a:extLst>
          </p:cNvPr>
          <p:cNvSpPr>
            <a:spLocks noGrp="1"/>
          </p:cNvSpPr>
          <p:nvPr>
            <p:ph type="body" sz="quarter" idx="10"/>
          </p:nvPr>
        </p:nvSpPr>
        <p:spPr>
          <a:xfrm>
            <a:off x="1158374" y="1198027"/>
            <a:ext cx="7135196" cy="822171"/>
          </a:xfrm>
          <a:prstGeom prst="rect">
            <a:avLst/>
          </a:prstGeom>
        </p:spPr>
        <p:txBody>
          <a:bodyPr/>
          <a:lstStyle>
            <a:lvl1pPr>
              <a:defRPr lang="zh-CN" altLang="en-US" sz="3200" kern="1200" dirty="0" smtClean="0">
                <a:solidFill>
                  <a:schemeClr val="bg1"/>
                </a:solidFill>
                <a:latin typeface="+mj-lt"/>
                <a:ea typeface="阿里巴巴普惠体" panose="00020600040101010101" pitchFamily="18" charset="-122"/>
                <a:cs typeface="阿里巴巴普惠体" panose="00020600040101010101" pitchFamily="18" charset="-122"/>
              </a:defRPr>
            </a:lvl1pPr>
          </a:lstStyle>
          <a:p>
            <a:pPr lvl="0"/>
            <a:r>
              <a:rPr kumimoji="1" lang="zh-CN" altLang="en-US" dirty="0"/>
              <a:t>单击此处编辑母版文本样式</a:t>
            </a:r>
          </a:p>
        </p:txBody>
      </p:sp>
      <p:sp>
        <p:nvSpPr>
          <p:cNvPr id="9" name="文本占位符 7">
            <a:extLst>
              <a:ext uri="{FF2B5EF4-FFF2-40B4-BE49-F238E27FC236}">
                <a16:creationId xmlns:a16="http://schemas.microsoft.com/office/drawing/2014/main" id="{CD48F9E8-3EFC-5642-A283-62FBEC9EDCAC}"/>
              </a:ext>
            </a:extLst>
          </p:cNvPr>
          <p:cNvSpPr>
            <a:spLocks noGrp="1"/>
          </p:cNvSpPr>
          <p:nvPr>
            <p:ph type="body" sz="quarter" idx="11"/>
          </p:nvPr>
        </p:nvSpPr>
        <p:spPr>
          <a:xfrm>
            <a:off x="1158373" y="2807139"/>
            <a:ext cx="7993153" cy="822171"/>
          </a:xfrm>
          <a:prstGeom prst="rect">
            <a:avLst/>
          </a:prstGeom>
        </p:spPr>
        <p:txBody>
          <a:bodyPr>
            <a:noAutofit/>
          </a:bodyPr>
          <a:lstStyle>
            <a:lvl1pPr>
              <a:defRPr lang="zh-CN" altLang="en-US" sz="4267" b="1" kern="1200" dirty="0" smtClean="0">
                <a:solidFill>
                  <a:schemeClr val="bg1"/>
                </a:solidFill>
                <a:latin typeface="Alibaba Sans" panose="020B0503020203040204" pitchFamily="34" charset="0"/>
                <a:ea typeface="阿里巴巴普惠体" panose="00020600040101010101" pitchFamily="18" charset="-122"/>
                <a:cs typeface="阿里巴巴普惠体" panose="00020600040101010101" pitchFamily="18" charset="-122"/>
              </a:defRPr>
            </a:lvl1pPr>
          </a:lstStyle>
          <a:p>
            <a:pPr lvl="0"/>
            <a:r>
              <a:rPr kumimoji="1" lang="zh-CN" altLang="en-US" dirty="0"/>
              <a:t>单击此处编辑母版文本样式</a:t>
            </a:r>
          </a:p>
        </p:txBody>
      </p:sp>
    </p:spTree>
    <p:custDataLst>
      <p:tags r:id="rId1"/>
    </p:custDataLst>
    <p:extLst>
      <p:ext uri="{BB962C8B-B14F-4D97-AF65-F5344CB8AC3E}">
        <p14:creationId xmlns:p14="http://schemas.microsoft.com/office/powerpoint/2010/main" val="2308778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4DCB8A-E7E9-5940-8D84-15ED72BFD6D5}"/>
              </a:ext>
            </a:extLst>
          </p:cNvPr>
          <p:cNvPicPr>
            <a:picLocks noChangeAspect="1"/>
          </p:cNvPicPr>
          <p:nvPr userDrawn="1"/>
        </p:nvPicPr>
        <p:blipFill rotWithShape="1">
          <a:blip r:embed="rId3"/>
          <a:srcRect t="7841" r="68" b="7841"/>
          <a:stretch/>
        </p:blipFill>
        <p:spPr>
          <a:xfrm>
            <a:off x="0" y="1"/>
            <a:ext cx="12192000" cy="6858001"/>
          </a:xfrm>
          <a:prstGeom prst="rect">
            <a:avLst/>
          </a:prstGeom>
        </p:spPr>
      </p:pic>
      <p:sp>
        <p:nvSpPr>
          <p:cNvPr id="3" name="Rectangle 1">
            <a:extLst>
              <a:ext uri="{FF2B5EF4-FFF2-40B4-BE49-F238E27FC236}">
                <a16:creationId xmlns:a16="http://schemas.microsoft.com/office/drawing/2014/main" id="{68109CF4-F5E0-EA40-BD23-0FF343A50143}"/>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endParaRPr lang="ru-RU" sz="3200" dirty="0">
              <a:solidFill>
                <a:prstClr val="white"/>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4" name="Rectangle 2">
            <a:extLst>
              <a:ext uri="{FF2B5EF4-FFF2-40B4-BE49-F238E27FC236}">
                <a16:creationId xmlns:a16="http://schemas.microsoft.com/office/drawing/2014/main" id="{DC134A70-6514-E243-AF3D-870EE169E384}"/>
              </a:ext>
            </a:extLst>
          </p:cNvPr>
          <p:cNvSpPr/>
          <p:nvPr userDrawn="1"/>
        </p:nvSpPr>
        <p:spPr>
          <a:xfrm flipV="1">
            <a:off x="1158375" y="2260790"/>
            <a:ext cx="7505477" cy="691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endParaRPr lang="ru-RU" sz="2400">
              <a:solidFill>
                <a:srgbClr val="FF0000"/>
              </a:solidFill>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8" name="文本占位符 7">
            <a:extLst>
              <a:ext uri="{FF2B5EF4-FFF2-40B4-BE49-F238E27FC236}">
                <a16:creationId xmlns:a16="http://schemas.microsoft.com/office/drawing/2014/main" id="{EE79BFE7-2CD4-C64A-B9E1-D6BC86C1864A}"/>
              </a:ext>
            </a:extLst>
          </p:cNvPr>
          <p:cNvSpPr>
            <a:spLocks noGrp="1"/>
          </p:cNvSpPr>
          <p:nvPr>
            <p:ph type="body" sz="quarter" idx="10"/>
          </p:nvPr>
        </p:nvSpPr>
        <p:spPr>
          <a:xfrm>
            <a:off x="1158374" y="1198027"/>
            <a:ext cx="7135196" cy="822171"/>
          </a:xfrm>
          <a:prstGeom prst="rect">
            <a:avLst/>
          </a:prstGeom>
        </p:spPr>
        <p:txBody>
          <a:bodyPr/>
          <a:lstStyle>
            <a:lvl1pPr>
              <a:defRPr lang="zh-CN" altLang="en-US" sz="3200" kern="1200" dirty="0" smtClean="0">
                <a:solidFill>
                  <a:schemeClr val="bg1"/>
                </a:solidFill>
                <a:latin typeface="+mj-lt"/>
                <a:ea typeface="阿里巴巴普惠体" panose="00020600040101010101" pitchFamily="18" charset="-122"/>
                <a:cs typeface="阿里巴巴普惠体" panose="00020600040101010101" pitchFamily="18" charset="-122"/>
              </a:defRPr>
            </a:lvl1pPr>
          </a:lstStyle>
          <a:p>
            <a:pPr lvl="0"/>
            <a:r>
              <a:rPr kumimoji="1" lang="zh-CN" altLang="en-US" dirty="0"/>
              <a:t>单击此处编辑母版文本样式</a:t>
            </a:r>
          </a:p>
        </p:txBody>
      </p:sp>
      <p:sp>
        <p:nvSpPr>
          <p:cNvPr id="9" name="文本占位符 7">
            <a:extLst>
              <a:ext uri="{FF2B5EF4-FFF2-40B4-BE49-F238E27FC236}">
                <a16:creationId xmlns:a16="http://schemas.microsoft.com/office/drawing/2014/main" id="{CD48F9E8-3EFC-5642-A283-62FBEC9EDCAC}"/>
              </a:ext>
            </a:extLst>
          </p:cNvPr>
          <p:cNvSpPr>
            <a:spLocks noGrp="1"/>
          </p:cNvSpPr>
          <p:nvPr>
            <p:ph type="body" sz="quarter" idx="11"/>
          </p:nvPr>
        </p:nvSpPr>
        <p:spPr>
          <a:xfrm>
            <a:off x="1158373" y="2807139"/>
            <a:ext cx="7993153" cy="822171"/>
          </a:xfrm>
          <a:prstGeom prst="rect">
            <a:avLst/>
          </a:prstGeom>
        </p:spPr>
        <p:txBody>
          <a:bodyPr>
            <a:noAutofit/>
          </a:bodyPr>
          <a:lstStyle>
            <a:lvl1pPr>
              <a:defRPr lang="zh-CN" altLang="en-US" sz="4267" b="1" kern="1200" dirty="0" smtClean="0">
                <a:solidFill>
                  <a:schemeClr val="bg1"/>
                </a:solidFill>
                <a:latin typeface="Alibaba Sans" panose="020B0503020203040204" pitchFamily="34" charset="0"/>
                <a:ea typeface="阿里巴巴普惠体" panose="00020600040101010101" pitchFamily="18" charset="-122"/>
                <a:cs typeface="阿里巴巴普惠体" panose="00020600040101010101" pitchFamily="18" charset="-122"/>
              </a:defRPr>
            </a:lvl1pPr>
          </a:lstStyle>
          <a:p>
            <a:pPr lvl="0"/>
            <a:r>
              <a:rPr kumimoji="1" lang="zh-CN" altLang="en-US" dirty="0"/>
              <a:t>单击此处编辑母版文本样式</a:t>
            </a:r>
          </a:p>
        </p:txBody>
      </p:sp>
    </p:spTree>
    <p:custDataLst>
      <p:tags r:id="rId1"/>
    </p:custDataLst>
    <p:extLst>
      <p:ext uri="{BB962C8B-B14F-4D97-AF65-F5344CB8AC3E}">
        <p14:creationId xmlns:p14="http://schemas.microsoft.com/office/powerpoint/2010/main" val="128775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AF6AE8-927D-4272-8893-1B395111B7D8}"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356939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F6AE8-927D-4272-8893-1B395111B7D8}"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37494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AF6AE8-927D-4272-8893-1B395111B7D8}"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60666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AF6AE8-927D-4272-8893-1B395111B7D8}"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403396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AF6AE8-927D-4272-8893-1B395111B7D8}"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2757618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F6AE8-927D-4272-8893-1B395111B7D8}"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361390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F6AE8-927D-4272-8893-1B395111B7D8}"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329255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F6AE8-927D-4272-8893-1B395111B7D8}"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1329D7-3875-4D80-9223-137D07112A7F}" type="slidenum">
              <a:rPr lang="en-US" smtClean="0"/>
              <a:t>‹#›</a:t>
            </a:fld>
            <a:endParaRPr lang="en-US"/>
          </a:p>
        </p:txBody>
      </p:sp>
    </p:spTree>
    <p:extLst>
      <p:ext uri="{BB962C8B-B14F-4D97-AF65-F5344CB8AC3E}">
        <p14:creationId xmlns:p14="http://schemas.microsoft.com/office/powerpoint/2010/main" val="85716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F6AE8-927D-4272-8893-1B395111B7D8}" type="datetimeFigureOut">
              <a:rPr lang="en-US" smtClean="0"/>
              <a:t>10/17/2022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329D7-3875-4D80-9223-137D07112A7F}" type="slidenum">
              <a:rPr lang="en-US" smtClean="0"/>
              <a:t>‹#›</a:t>
            </a:fld>
            <a:endParaRPr lang="en-US"/>
          </a:p>
        </p:txBody>
      </p:sp>
    </p:spTree>
    <p:extLst>
      <p:ext uri="{BB962C8B-B14F-4D97-AF65-F5344CB8AC3E}">
        <p14:creationId xmlns:p14="http://schemas.microsoft.com/office/powerpoint/2010/main" val="3207719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1438" y="0"/>
            <a:ext cx="12334875" cy="6858000"/>
          </a:xfrm>
          <a:prstGeom prst="rect">
            <a:avLst/>
          </a:prstGeom>
        </p:spPr>
      </p:pic>
    </p:spTree>
    <p:extLst>
      <p:ext uri="{BB962C8B-B14F-4D97-AF65-F5344CB8AC3E}">
        <p14:creationId xmlns:p14="http://schemas.microsoft.com/office/powerpoint/2010/main" val="732392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3025CB21-FFD0-47A9-863B-FA974B94E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86" y="740733"/>
            <a:ext cx="2132716" cy="288000"/>
          </a:xfrm>
          <a:prstGeom prst="rect">
            <a:avLst/>
          </a:prstGeom>
        </p:spPr>
      </p:pic>
      <p:sp>
        <p:nvSpPr>
          <p:cNvPr id="46" name="Title">
            <a:extLst>
              <a:ext uri="{FF2B5EF4-FFF2-40B4-BE49-F238E27FC236}">
                <a16:creationId xmlns:a16="http://schemas.microsoft.com/office/drawing/2014/main" id="{20820537-6615-40B9-B4E5-6B36E6CB1C57}"/>
              </a:ext>
            </a:extLst>
          </p:cNvPr>
          <p:cNvSpPr txBox="1">
            <a:spLocks/>
          </p:cNvSpPr>
          <p:nvPr/>
        </p:nvSpPr>
        <p:spPr>
          <a:xfrm>
            <a:off x="817314" y="564019"/>
            <a:ext cx="10557375" cy="1136791"/>
          </a:xfrm>
          <a:prstGeom prst="rect">
            <a:avLst/>
          </a:prstGeom>
        </p:spPr>
        <p:txBody>
          <a:bodyPr/>
          <a:lstStyle>
            <a:lvl1pPr algn="l" defTabSz="685800" rtl="0" eaLnBrk="1" latinLnBrk="0" hangingPunct="1">
              <a:lnSpc>
                <a:spcPct val="90000"/>
              </a:lnSpc>
              <a:spcBef>
                <a:spcPct val="0"/>
              </a:spcBef>
              <a:buNone/>
              <a:defRPr sz="2800" kern="1200">
                <a:solidFill>
                  <a:schemeClr val="tx1">
                    <a:lumMod val="75000"/>
                    <a:lumOff val="25000"/>
                  </a:schemeClr>
                </a:solidFill>
                <a:latin typeface="Alibaba Sans Medium" panose="020B0603020203040204" pitchFamily="34" charset="0"/>
                <a:ea typeface="Alibaba Sans Medium" panose="020B0603020203040204" pitchFamily="34" charset="0"/>
                <a:cs typeface="Alibaba Sans Medium" panose="020B0603020203040204" pitchFamily="34" charset="0"/>
              </a:defRPr>
            </a:lvl1pPr>
          </a:lstStyle>
          <a:p>
            <a:pPr defTabSz="914354"/>
            <a:endParaRPr lang="en-US" sz="4267" b="1" dirty="0">
              <a:solidFill>
                <a:prstClr val="black"/>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3" name="内容占位符 2">
            <a:extLst>
              <a:ext uri="{FF2B5EF4-FFF2-40B4-BE49-F238E27FC236}">
                <a16:creationId xmlns:a16="http://schemas.microsoft.com/office/drawing/2014/main" id="{56F39244-3879-49EE-9FF4-1EE1B9480EF2}"/>
              </a:ext>
            </a:extLst>
          </p:cNvPr>
          <p:cNvSpPr>
            <a:spLocks noGrp="1"/>
          </p:cNvSpPr>
          <p:nvPr>
            <p:ph sz="quarter" idx="10"/>
          </p:nvPr>
        </p:nvSpPr>
        <p:spPr>
          <a:xfrm>
            <a:off x="0" y="-39175"/>
            <a:ext cx="7795845" cy="1344148"/>
          </a:xfrm>
        </p:spPr>
        <p:txBody>
          <a:bodyPr>
            <a:normAutofit fontScale="85000" lnSpcReduction="20000"/>
          </a:bodyPr>
          <a:lstStyle/>
          <a:p>
            <a:r>
              <a:rPr lang="en-US" altLang="zh-CN" b="1" dirty="0">
                <a:latin typeface="Arial" panose="020B0604020202020204" pitchFamily="34" charset="0"/>
                <a:cs typeface="Arial" panose="020B0604020202020204" pitchFamily="34" charset="0"/>
              </a:rPr>
              <a:t>Comparison of Export Ecommerce Marketplace in Pakistan</a:t>
            </a:r>
          </a:p>
          <a:p>
            <a:endParaRPr lang="en-US" altLang="zh-CN" b="1" dirty="0">
              <a:latin typeface="Arial" panose="020B0604020202020204" pitchFamily="34" charset="0"/>
              <a:cs typeface="Arial" panose="020B0604020202020204" pitchFamily="34" charset="0"/>
            </a:endParaRPr>
          </a:p>
        </p:txBody>
      </p:sp>
      <p:sp>
        <p:nvSpPr>
          <p:cNvPr id="12" name="Line 6">
            <a:extLst>
              <a:ext uri="{FF2B5EF4-FFF2-40B4-BE49-F238E27FC236}">
                <a16:creationId xmlns:a16="http://schemas.microsoft.com/office/drawing/2014/main" id="{2961CFB7-7673-DB44-A35E-ACFE656DE9C8}"/>
              </a:ext>
            </a:extLst>
          </p:cNvPr>
          <p:cNvSpPr>
            <a:spLocks noChangeShapeType="1"/>
          </p:cNvSpPr>
          <p:nvPr/>
        </p:nvSpPr>
        <p:spPr bwMode="auto">
          <a:xfrm>
            <a:off x="6226029" y="3287383"/>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3" name="Line 7">
            <a:extLst>
              <a:ext uri="{FF2B5EF4-FFF2-40B4-BE49-F238E27FC236}">
                <a16:creationId xmlns:a16="http://schemas.microsoft.com/office/drawing/2014/main" id="{9D99C357-5771-AE44-9562-CE7A2F16C391}"/>
              </a:ext>
            </a:extLst>
          </p:cNvPr>
          <p:cNvSpPr>
            <a:spLocks noChangeShapeType="1"/>
          </p:cNvSpPr>
          <p:nvPr/>
        </p:nvSpPr>
        <p:spPr bwMode="auto">
          <a:xfrm>
            <a:off x="6226029" y="3628597"/>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4" name="Line 8">
            <a:extLst>
              <a:ext uri="{FF2B5EF4-FFF2-40B4-BE49-F238E27FC236}">
                <a16:creationId xmlns:a16="http://schemas.microsoft.com/office/drawing/2014/main" id="{52D295F7-AD17-D34C-B9D9-05E1755DEEE5}"/>
              </a:ext>
            </a:extLst>
          </p:cNvPr>
          <p:cNvSpPr>
            <a:spLocks noChangeShapeType="1"/>
          </p:cNvSpPr>
          <p:nvPr/>
        </p:nvSpPr>
        <p:spPr bwMode="auto">
          <a:xfrm>
            <a:off x="6226029" y="3974572"/>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5" name="Line 9">
            <a:extLst>
              <a:ext uri="{FF2B5EF4-FFF2-40B4-BE49-F238E27FC236}">
                <a16:creationId xmlns:a16="http://schemas.microsoft.com/office/drawing/2014/main" id="{1F741BC0-BB3F-1F4F-BAF4-E7BA6AB78141}"/>
              </a:ext>
            </a:extLst>
          </p:cNvPr>
          <p:cNvSpPr>
            <a:spLocks noChangeShapeType="1"/>
          </p:cNvSpPr>
          <p:nvPr/>
        </p:nvSpPr>
        <p:spPr bwMode="auto">
          <a:xfrm>
            <a:off x="6226029" y="4320548"/>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6" name="Line 10">
            <a:extLst>
              <a:ext uri="{FF2B5EF4-FFF2-40B4-BE49-F238E27FC236}">
                <a16:creationId xmlns:a16="http://schemas.microsoft.com/office/drawing/2014/main" id="{E334052F-3A5C-5B40-AB78-98EB4763098E}"/>
              </a:ext>
            </a:extLst>
          </p:cNvPr>
          <p:cNvSpPr>
            <a:spLocks noChangeShapeType="1"/>
          </p:cNvSpPr>
          <p:nvPr/>
        </p:nvSpPr>
        <p:spPr bwMode="auto">
          <a:xfrm>
            <a:off x="6226029" y="4666523"/>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7" name="Line 11">
            <a:extLst>
              <a:ext uri="{FF2B5EF4-FFF2-40B4-BE49-F238E27FC236}">
                <a16:creationId xmlns:a16="http://schemas.microsoft.com/office/drawing/2014/main" id="{6773B4A9-CA53-884C-BF50-28EF078832D8}"/>
              </a:ext>
            </a:extLst>
          </p:cNvPr>
          <p:cNvSpPr>
            <a:spLocks noChangeShapeType="1"/>
          </p:cNvSpPr>
          <p:nvPr/>
        </p:nvSpPr>
        <p:spPr bwMode="auto">
          <a:xfrm>
            <a:off x="6226029" y="5012497"/>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8" name="Line 12">
            <a:extLst>
              <a:ext uri="{FF2B5EF4-FFF2-40B4-BE49-F238E27FC236}">
                <a16:creationId xmlns:a16="http://schemas.microsoft.com/office/drawing/2014/main" id="{43742E60-1724-BB4E-B75E-FD459CBD4490}"/>
              </a:ext>
            </a:extLst>
          </p:cNvPr>
          <p:cNvSpPr>
            <a:spLocks noChangeShapeType="1"/>
          </p:cNvSpPr>
          <p:nvPr/>
        </p:nvSpPr>
        <p:spPr bwMode="auto">
          <a:xfrm>
            <a:off x="6226029" y="5358472"/>
            <a:ext cx="4634516" cy="0"/>
          </a:xfrm>
          <a:prstGeom prst="line">
            <a:avLst/>
          </a:prstGeom>
          <a:noFill/>
          <a:ln w="6"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19" name="Rectangle 13">
            <a:extLst>
              <a:ext uri="{FF2B5EF4-FFF2-40B4-BE49-F238E27FC236}">
                <a16:creationId xmlns:a16="http://schemas.microsoft.com/office/drawing/2014/main" id="{22EAE4C7-EC72-2C4D-9E19-0615A37EF4FA}"/>
              </a:ext>
            </a:extLst>
          </p:cNvPr>
          <p:cNvSpPr>
            <a:spLocks noChangeArrowheads="1"/>
          </p:cNvSpPr>
          <p:nvPr/>
        </p:nvSpPr>
        <p:spPr bwMode="auto">
          <a:xfrm>
            <a:off x="6356221" y="2097279"/>
            <a:ext cx="285299" cy="3261196"/>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0" name="Rectangle 14">
            <a:extLst>
              <a:ext uri="{FF2B5EF4-FFF2-40B4-BE49-F238E27FC236}">
                <a16:creationId xmlns:a16="http://schemas.microsoft.com/office/drawing/2014/main" id="{FE04BFAB-3567-6344-BC6B-1FDA6C0535F4}"/>
              </a:ext>
            </a:extLst>
          </p:cNvPr>
          <p:cNvSpPr>
            <a:spLocks noChangeArrowheads="1"/>
          </p:cNvSpPr>
          <p:nvPr/>
        </p:nvSpPr>
        <p:spPr bwMode="auto">
          <a:xfrm>
            <a:off x="6741995" y="3770869"/>
            <a:ext cx="239259" cy="1604228"/>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1" name="Rectangle 15">
            <a:extLst>
              <a:ext uri="{FF2B5EF4-FFF2-40B4-BE49-F238E27FC236}">
                <a16:creationId xmlns:a16="http://schemas.microsoft.com/office/drawing/2014/main" id="{C28C452E-E4F7-0C45-940A-84CBC02B4687}"/>
              </a:ext>
            </a:extLst>
          </p:cNvPr>
          <p:cNvSpPr>
            <a:spLocks noChangeArrowheads="1"/>
          </p:cNvSpPr>
          <p:nvPr/>
        </p:nvSpPr>
        <p:spPr bwMode="auto">
          <a:xfrm>
            <a:off x="7090678" y="4286081"/>
            <a:ext cx="268153" cy="1087284"/>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2" name="Rectangle 16">
            <a:extLst>
              <a:ext uri="{FF2B5EF4-FFF2-40B4-BE49-F238E27FC236}">
                <a16:creationId xmlns:a16="http://schemas.microsoft.com/office/drawing/2014/main" id="{45CACC4B-0B00-BB41-A084-AF5DCC6A21DA}"/>
              </a:ext>
            </a:extLst>
          </p:cNvPr>
          <p:cNvSpPr>
            <a:spLocks noChangeArrowheads="1"/>
          </p:cNvSpPr>
          <p:nvPr/>
        </p:nvSpPr>
        <p:spPr bwMode="auto">
          <a:xfrm>
            <a:off x="8090733" y="3961720"/>
            <a:ext cx="268153" cy="1377853"/>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3" name="Rectangle 17">
            <a:extLst>
              <a:ext uri="{FF2B5EF4-FFF2-40B4-BE49-F238E27FC236}">
                <a16:creationId xmlns:a16="http://schemas.microsoft.com/office/drawing/2014/main" id="{49A68D1C-41A0-A945-9461-91248C019FF3}"/>
              </a:ext>
            </a:extLst>
          </p:cNvPr>
          <p:cNvSpPr>
            <a:spLocks noChangeArrowheads="1"/>
          </p:cNvSpPr>
          <p:nvPr/>
        </p:nvSpPr>
        <p:spPr bwMode="auto">
          <a:xfrm>
            <a:off x="8467317" y="4295608"/>
            <a:ext cx="268153" cy="1062531"/>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5" name="Rectangle 18">
            <a:extLst>
              <a:ext uri="{FF2B5EF4-FFF2-40B4-BE49-F238E27FC236}">
                <a16:creationId xmlns:a16="http://schemas.microsoft.com/office/drawing/2014/main" id="{D76FBF13-6331-6E44-AC0F-FC947F600BCF}"/>
              </a:ext>
            </a:extLst>
          </p:cNvPr>
          <p:cNvSpPr>
            <a:spLocks noChangeArrowheads="1"/>
          </p:cNvSpPr>
          <p:nvPr/>
        </p:nvSpPr>
        <p:spPr bwMode="auto">
          <a:xfrm>
            <a:off x="8849185" y="4523417"/>
            <a:ext cx="227900" cy="835059"/>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6" name="Rectangle 20">
            <a:extLst>
              <a:ext uri="{FF2B5EF4-FFF2-40B4-BE49-F238E27FC236}">
                <a16:creationId xmlns:a16="http://schemas.microsoft.com/office/drawing/2014/main" id="{6B702412-9049-DA41-A7AD-9223305C9D20}"/>
              </a:ext>
            </a:extLst>
          </p:cNvPr>
          <p:cNvSpPr>
            <a:spLocks noChangeArrowheads="1"/>
          </p:cNvSpPr>
          <p:nvPr/>
        </p:nvSpPr>
        <p:spPr bwMode="auto">
          <a:xfrm>
            <a:off x="10045627" y="4786093"/>
            <a:ext cx="232572" cy="572383"/>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7" name="Rectangle 21">
            <a:extLst>
              <a:ext uri="{FF2B5EF4-FFF2-40B4-BE49-F238E27FC236}">
                <a16:creationId xmlns:a16="http://schemas.microsoft.com/office/drawing/2014/main" id="{4AB327F9-5CCA-C74E-8C52-09A25CADD651}"/>
              </a:ext>
            </a:extLst>
          </p:cNvPr>
          <p:cNvSpPr>
            <a:spLocks noChangeArrowheads="1"/>
          </p:cNvSpPr>
          <p:nvPr/>
        </p:nvSpPr>
        <p:spPr bwMode="auto">
          <a:xfrm>
            <a:off x="10371017" y="4673725"/>
            <a:ext cx="269807" cy="697953"/>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28" name="TextBox 24">
            <a:extLst>
              <a:ext uri="{FF2B5EF4-FFF2-40B4-BE49-F238E27FC236}">
                <a16:creationId xmlns:a16="http://schemas.microsoft.com/office/drawing/2014/main" id="{77B6E2DA-AD02-EF48-BBC1-0890AACDE58E}"/>
              </a:ext>
            </a:extLst>
          </p:cNvPr>
          <p:cNvSpPr txBox="1"/>
          <p:nvPr/>
        </p:nvSpPr>
        <p:spPr>
          <a:xfrm>
            <a:off x="5927750" y="5204531"/>
            <a:ext cx="277535"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0</a:t>
            </a:r>
            <a:endParaRPr lang="zh-CN" altLang="en-US" sz="1299" dirty="0">
              <a:latin typeface="Arial" panose="020B0604020202020204" pitchFamily="34" charset="0"/>
              <a:ea typeface="华文细黑"/>
              <a:cs typeface="Arial" panose="020B0604020202020204" pitchFamily="34" charset="0"/>
            </a:endParaRPr>
          </a:p>
        </p:txBody>
      </p:sp>
      <p:sp>
        <p:nvSpPr>
          <p:cNvPr id="29" name="TextBox 25">
            <a:extLst>
              <a:ext uri="{FF2B5EF4-FFF2-40B4-BE49-F238E27FC236}">
                <a16:creationId xmlns:a16="http://schemas.microsoft.com/office/drawing/2014/main" id="{775089DB-7525-2D46-99B8-44595640BC9E}"/>
              </a:ext>
            </a:extLst>
          </p:cNvPr>
          <p:cNvSpPr txBox="1"/>
          <p:nvPr/>
        </p:nvSpPr>
        <p:spPr>
          <a:xfrm>
            <a:off x="5693681" y="4859367"/>
            <a:ext cx="556458"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1000</a:t>
            </a:r>
            <a:endParaRPr lang="zh-CN" altLang="en-US" sz="1299" dirty="0">
              <a:latin typeface="Arial" panose="020B0604020202020204" pitchFamily="34" charset="0"/>
              <a:ea typeface="华文细黑"/>
              <a:cs typeface="Arial" panose="020B0604020202020204" pitchFamily="34" charset="0"/>
            </a:endParaRPr>
          </a:p>
        </p:txBody>
      </p:sp>
      <p:sp>
        <p:nvSpPr>
          <p:cNvPr id="30" name="TextBox 26">
            <a:extLst>
              <a:ext uri="{FF2B5EF4-FFF2-40B4-BE49-F238E27FC236}">
                <a16:creationId xmlns:a16="http://schemas.microsoft.com/office/drawing/2014/main" id="{F641A9FE-AB30-2949-A04B-35E202AFD106}"/>
              </a:ext>
            </a:extLst>
          </p:cNvPr>
          <p:cNvSpPr txBox="1"/>
          <p:nvPr/>
        </p:nvSpPr>
        <p:spPr>
          <a:xfrm>
            <a:off x="5693681" y="4514201"/>
            <a:ext cx="556458"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3000</a:t>
            </a:r>
            <a:endParaRPr lang="zh-CN" altLang="en-US" sz="1299" dirty="0">
              <a:latin typeface="Arial" panose="020B0604020202020204" pitchFamily="34" charset="0"/>
              <a:ea typeface="华文细黑"/>
              <a:cs typeface="Arial" panose="020B0604020202020204" pitchFamily="34" charset="0"/>
            </a:endParaRPr>
          </a:p>
        </p:txBody>
      </p:sp>
      <p:sp>
        <p:nvSpPr>
          <p:cNvPr id="31" name="TextBox 27">
            <a:extLst>
              <a:ext uri="{FF2B5EF4-FFF2-40B4-BE49-F238E27FC236}">
                <a16:creationId xmlns:a16="http://schemas.microsoft.com/office/drawing/2014/main" id="{29703B60-ACEC-8243-AF7D-C74C45F150C5}"/>
              </a:ext>
            </a:extLst>
          </p:cNvPr>
          <p:cNvSpPr txBox="1"/>
          <p:nvPr/>
        </p:nvSpPr>
        <p:spPr>
          <a:xfrm>
            <a:off x="5693681" y="4169037"/>
            <a:ext cx="556458"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5000</a:t>
            </a:r>
            <a:endParaRPr lang="zh-CN" altLang="en-US" sz="1299" dirty="0">
              <a:latin typeface="Arial" panose="020B0604020202020204" pitchFamily="34" charset="0"/>
              <a:ea typeface="华文细黑"/>
              <a:cs typeface="Arial" panose="020B0604020202020204" pitchFamily="34" charset="0"/>
            </a:endParaRPr>
          </a:p>
        </p:txBody>
      </p:sp>
      <p:sp>
        <p:nvSpPr>
          <p:cNvPr id="32" name="TextBox 28">
            <a:extLst>
              <a:ext uri="{FF2B5EF4-FFF2-40B4-BE49-F238E27FC236}">
                <a16:creationId xmlns:a16="http://schemas.microsoft.com/office/drawing/2014/main" id="{C5447F57-A48D-114E-B334-A71843722C70}"/>
              </a:ext>
            </a:extLst>
          </p:cNvPr>
          <p:cNvSpPr txBox="1"/>
          <p:nvPr/>
        </p:nvSpPr>
        <p:spPr>
          <a:xfrm>
            <a:off x="5693681" y="3823871"/>
            <a:ext cx="556458"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7000</a:t>
            </a:r>
            <a:endParaRPr lang="zh-CN" altLang="en-US" sz="1299" dirty="0">
              <a:latin typeface="Arial" panose="020B0604020202020204" pitchFamily="34" charset="0"/>
              <a:ea typeface="华文细黑"/>
              <a:cs typeface="Arial" panose="020B0604020202020204" pitchFamily="34" charset="0"/>
            </a:endParaRPr>
          </a:p>
        </p:txBody>
      </p:sp>
      <p:sp>
        <p:nvSpPr>
          <p:cNvPr id="33" name="TextBox 29">
            <a:extLst>
              <a:ext uri="{FF2B5EF4-FFF2-40B4-BE49-F238E27FC236}">
                <a16:creationId xmlns:a16="http://schemas.microsoft.com/office/drawing/2014/main" id="{E106681E-F2BF-6444-9DCB-72D90396BED2}"/>
              </a:ext>
            </a:extLst>
          </p:cNvPr>
          <p:cNvSpPr txBox="1"/>
          <p:nvPr/>
        </p:nvSpPr>
        <p:spPr>
          <a:xfrm>
            <a:off x="5693681" y="3478705"/>
            <a:ext cx="556458"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9000</a:t>
            </a:r>
            <a:endParaRPr lang="zh-CN" altLang="en-US" sz="1299" dirty="0">
              <a:latin typeface="Arial" panose="020B0604020202020204" pitchFamily="34" charset="0"/>
              <a:ea typeface="华文细黑"/>
              <a:cs typeface="Arial" panose="020B0604020202020204" pitchFamily="34" charset="0"/>
            </a:endParaRPr>
          </a:p>
        </p:txBody>
      </p:sp>
      <p:sp>
        <p:nvSpPr>
          <p:cNvPr id="34" name="TextBox 30">
            <a:extLst>
              <a:ext uri="{FF2B5EF4-FFF2-40B4-BE49-F238E27FC236}">
                <a16:creationId xmlns:a16="http://schemas.microsoft.com/office/drawing/2014/main" id="{38E3736A-1BF8-B341-8861-9AA3C294FDC2}"/>
              </a:ext>
            </a:extLst>
          </p:cNvPr>
          <p:cNvSpPr txBox="1"/>
          <p:nvPr/>
        </p:nvSpPr>
        <p:spPr>
          <a:xfrm>
            <a:off x="5614245" y="3149283"/>
            <a:ext cx="63705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11000</a:t>
            </a:r>
            <a:endParaRPr lang="zh-CN" altLang="en-US" sz="1299" dirty="0">
              <a:latin typeface="Arial" panose="020B0604020202020204" pitchFamily="34" charset="0"/>
              <a:ea typeface="华文细黑"/>
              <a:cs typeface="Arial" panose="020B0604020202020204" pitchFamily="34" charset="0"/>
            </a:endParaRPr>
          </a:p>
        </p:txBody>
      </p:sp>
      <p:sp>
        <p:nvSpPr>
          <p:cNvPr id="35" name="TextBox 31">
            <a:extLst>
              <a:ext uri="{FF2B5EF4-FFF2-40B4-BE49-F238E27FC236}">
                <a16:creationId xmlns:a16="http://schemas.microsoft.com/office/drawing/2014/main" id="{2273F192-E0FC-0A43-A94D-43528C7D20BA}"/>
              </a:ext>
            </a:extLst>
          </p:cNvPr>
          <p:cNvSpPr txBox="1"/>
          <p:nvPr/>
        </p:nvSpPr>
        <p:spPr>
          <a:xfrm>
            <a:off x="6053731" y="1597199"/>
            <a:ext cx="1103082" cy="292205"/>
          </a:xfrm>
          <a:prstGeom prst="rect">
            <a:avLst/>
          </a:prstGeom>
          <a:noFill/>
        </p:spPr>
        <p:txBody>
          <a:bodyPr wrap="none" lIns="91388" tIns="45693" rIns="91388" bIns="45693" rtlCol="0">
            <a:spAutoFit/>
          </a:bodyPr>
          <a:lstStyle/>
          <a:p>
            <a:pPr defTabSz="1219140"/>
            <a:r>
              <a:rPr lang="en-US" altLang="zh-CN" sz="1299" dirty="0" err="1">
                <a:latin typeface="Arial" panose="020B0604020202020204" pitchFamily="34" charset="0"/>
                <a:ea typeface="微软雅黑" pitchFamily="34" charset="-122"/>
                <a:cs typeface="Arial" panose="020B0604020202020204" pitchFamily="34" charset="0"/>
              </a:rPr>
              <a:t>Alibaba.com</a:t>
            </a:r>
            <a:endParaRPr lang="zh-CN" altLang="en-US" sz="1299" dirty="0">
              <a:latin typeface="Arial" panose="020B0604020202020204" pitchFamily="34" charset="0"/>
              <a:ea typeface="微软雅黑" pitchFamily="34" charset="-122"/>
              <a:cs typeface="Arial" panose="020B0604020202020204" pitchFamily="34" charset="0"/>
            </a:endParaRPr>
          </a:p>
        </p:txBody>
      </p:sp>
      <p:sp>
        <p:nvSpPr>
          <p:cNvPr id="36" name="TextBox 32">
            <a:extLst>
              <a:ext uri="{FF2B5EF4-FFF2-40B4-BE49-F238E27FC236}">
                <a16:creationId xmlns:a16="http://schemas.microsoft.com/office/drawing/2014/main" id="{C2E5A3DD-572F-EC41-AD86-E41A6508FA0D}"/>
              </a:ext>
            </a:extLst>
          </p:cNvPr>
          <p:cNvSpPr txBox="1"/>
          <p:nvPr/>
        </p:nvSpPr>
        <p:spPr>
          <a:xfrm>
            <a:off x="8034284" y="1585320"/>
            <a:ext cx="974842" cy="292205"/>
          </a:xfrm>
          <a:prstGeom prst="rect">
            <a:avLst/>
          </a:prstGeom>
          <a:noFill/>
        </p:spPr>
        <p:txBody>
          <a:bodyPr wrap="none" lIns="91388" tIns="45693" rIns="91388" bIns="45693" rtlCol="0">
            <a:spAutoFit/>
          </a:bodyPr>
          <a:lstStyle/>
          <a:p>
            <a:pPr defTabSz="1219140"/>
            <a:r>
              <a:rPr lang="en-US" altLang="zh-CN" sz="1299" dirty="0" err="1">
                <a:latin typeface="Arial" panose="020B0604020202020204" pitchFamily="34" charset="0"/>
                <a:ea typeface="微软雅黑" pitchFamily="34" charset="-122"/>
                <a:cs typeface="Arial" panose="020B0604020202020204" pitchFamily="34" charset="0"/>
              </a:rPr>
              <a:t>Indianmart</a:t>
            </a:r>
            <a:endParaRPr lang="zh-CN" altLang="en-US" sz="1299" dirty="0">
              <a:latin typeface="Arial" panose="020B0604020202020204" pitchFamily="34" charset="0"/>
              <a:ea typeface="微软雅黑" pitchFamily="34" charset="-122"/>
              <a:cs typeface="Arial" panose="020B0604020202020204" pitchFamily="34" charset="0"/>
            </a:endParaRPr>
          </a:p>
        </p:txBody>
      </p:sp>
      <p:sp>
        <p:nvSpPr>
          <p:cNvPr id="37" name="TextBox 33">
            <a:extLst>
              <a:ext uri="{FF2B5EF4-FFF2-40B4-BE49-F238E27FC236}">
                <a16:creationId xmlns:a16="http://schemas.microsoft.com/office/drawing/2014/main" id="{F3E93947-3363-8047-993D-1AE5B317E94F}"/>
              </a:ext>
            </a:extLst>
          </p:cNvPr>
          <p:cNvSpPr txBox="1"/>
          <p:nvPr/>
        </p:nvSpPr>
        <p:spPr>
          <a:xfrm>
            <a:off x="9787460" y="1596201"/>
            <a:ext cx="874109" cy="292205"/>
          </a:xfrm>
          <a:prstGeom prst="rect">
            <a:avLst/>
          </a:prstGeom>
          <a:noFill/>
        </p:spPr>
        <p:txBody>
          <a:bodyPr wrap="none" lIns="91388" tIns="45693" rIns="91388" bIns="45693" rtlCol="0">
            <a:spAutoFit/>
          </a:bodyPr>
          <a:lstStyle/>
          <a:p>
            <a:pPr defTabSz="1219140"/>
            <a:r>
              <a:rPr lang="en-US" altLang="zh-CN" sz="1299" dirty="0" err="1">
                <a:latin typeface="Arial" panose="020B0604020202020204" pitchFamily="34" charset="0"/>
                <a:ea typeface="微软雅黑" pitchFamily="34" charset="-122"/>
                <a:cs typeface="Arial" panose="020B0604020202020204" pitchFamily="34" charset="0"/>
              </a:rPr>
              <a:t>Tradekey</a:t>
            </a:r>
            <a:endParaRPr lang="zh-CN" altLang="en-US" sz="1299" dirty="0">
              <a:latin typeface="Arial" panose="020B0604020202020204" pitchFamily="34" charset="0"/>
              <a:ea typeface="微软雅黑" pitchFamily="34" charset="-122"/>
              <a:cs typeface="Arial" panose="020B0604020202020204" pitchFamily="34" charset="0"/>
            </a:endParaRPr>
          </a:p>
        </p:txBody>
      </p:sp>
      <p:sp>
        <p:nvSpPr>
          <p:cNvPr id="38" name="Rectangle 16">
            <a:extLst>
              <a:ext uri="{FF2B5EF4-FFF2-40B4-BE49-F238E27FC236}">
                <a16:creationId xmlns:a16="http://schemas.microsoft.com/office/drawing/2014/main" id="{570C2D5C-DA41-0A47-B539-DC3E7EB3B6CB}"/>
              </a:ext>
            </a:extLst>
          </p:cNvPr>
          <p:cNvSpPr>
            <a:spLocks noChangeArrowheads="1"/>
          </p:cNvSpPr>
          <p:nvPr/>
        </p:nvSpPr>
        <p:spPr bwMode="auto">
          <a:xfrm>
            <a:off x="9708268" y="4978031"/>
            <a:ext cx="249873" cy="362427"/>
          </a:xfrm>
          <a:prstGeom prst="rect">
            <a:avLst/>
          </a:pr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39" name="TextBox 31">
            <a:extLst>
              <a:ext uri="{FF2B5EF4-FFF2-40B4-BE49-F238E27FC236}">
                <a16:creationId xmlns:a16="http://schemas.microsoft.com/office/drawing/2014/main" id="{72C56D5C-F306-D549-9022-3DABC43F924D}"/>
              </a:ext>
            </a:extLst>
          </p:cNvPr>
          <p:cNvSpPr txBox="1"/>
          <p:nvPr/>
        </p:nvSpPr>
        <p:spPr>
          <a:xfrm rot="18575843">
            <a:off x="5595339" y="5732093"/>
            <a:ext cx="1068264"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Visitor Traffic</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40" name="TextBox 31">
            <a:extLst>
              <a:ext uri="{FF2B5EF4-FFF2-40B4-BE49-F238E27FC236}">
                <a16:creationId xmlns:a16="http://schemas.microsoft.com/office/drawing/2014/main" id="{72CAA56D-9110-4342-8D9C-EC132F5F6861}"/>
              </a:ext>
            </a:extLst>
          </p:cNvPr>
          <p:cNvSpPr txBox="1"/>
          <p:nvPr/>
        </p:nvSpPr>
        <p:spPr>
          <a:xfrm rot="18575843">
            <a:off x="5731941" y="5773761"/>
            <a:ext cx="1563143"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Visiting Time Length</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41" name="TextBox 31">
            <a:extLst>
              <a:ext uri="{FF2B5EF4-FFF2-40B4-BE49-F238E27FC236}">
                <a16:creationId xmlns:a16="http://schemas.microsoft.com/office/drawing/2014/main" id="{497CD832-CB0A-2342-A25F-31B415AC2241}"/>
              </a:ext>
            </a:extLst>
          </p:cNvPr>
          <p:cNvSpPr txBox="1"/>
          <p:nvPr/>
        </p:nvSpPr>
        <p:spPr>
          <a:xfrm rot="18575843">
            <a:off x="6248008" y="5764883"/>
            <a:ext cx="1299097"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Depth of Visiting</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42" name="TextBox 25">
            <a:extLst>
              <a:ext uri="{FF2B5EF4-FFF2-40B4-BE49-F238E27FC236}">
                <a16:creationId xmlns:a16="http://schemas.microsoft.com/office/drawing/2014/main" id="{6D6AD71C-34A3-4345-BCB8-FCFBB77B0EAD}"/>
              </a:ext>
            </a:extLst>
          </p:cNvPr>
          <p:cNvSpPr txBox="1"/>
          <p:nvPr/>
        </p:nvSpPr>
        <p:spPr>
          <a:xfrm>
            <a:off x="10900625" y="4859367"/>
            <a:ext cx="41699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4.1</a:t>
            </a:r>
            <a:endParaRPr lang="zh-CN" altLang="en-US" sz="1299" dirty="0">
              <a:latin typeface="Arial" panose="020B0604020202020204" pitchFamily="34" charset="0"/>
              <a:ea typeface="华文细黑"/>
              <a:cs typeface="Arial" panose="020B0604020202020204" pitchFamily="34" charset="0"/>
            </a:endParaRPr>
          </a:p>
        </p:txBody>
      </p:sp>
      <p:sp>
        <p:nvSpPr>
          <p:cNvPr id="43" name="TextBox 26">
            <a:extLst>
              <a:ext uri="{FF2B5EF4-FFF2-40B4-BE49-F238E27FC236}">
                <a16:creationId xmlns:a16="http://schemas.microsoft.com/office/drawing/2014/main" id="{A22AFAE9-3CAE-C740-9810-16489795C0A5}"/>
              </a:ext>
            </a:extLst>
          </p:cNvPr>
          <p:cNvSpPr txBox="1"/>
          <p:nvPr/>
        </p:nvSpPr>
        <p:spPr>
          <a:xfrm>
            <a:off x="10900625" y="4514201"/>
            <a:ext cx="41699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4.2</a:t>
            </a:r>
            <a:endParaRPr lang="zh-CN" altLang="en-US" sz="1299" dirty="0">
              <a:latin typeface="Arial" panose="020B0604020202020204" pitchFamily="34" charset="0"/>
              <a:ea typeface="华文细黑"/>
              <a:cs typeface="Arial" panose="020B0604020202020204" pitchFamily="34" charset="0"/>
            </a:endParaRPr>
          </a:p>
        </p:txBody>
      </p:sp>
      <p:sp>
        <p:nvSpPr>
          <p:cNvPr id="44" name="TextBox 27">
            <a:extLst>
              <a:ext uri="{FF2B5EF4-FFF2-40B4-BE49-F238E27FC236}">
                <a16:creationId xmlns:a16="http://schemas.microsoft.com/office/drawing/2014/main" id="{16412041-F99B-E24A-9DC8-32A8B560979F}"/>
              </a:ext>
            </a:extLst>
          </p:cNvPr>
          <p:cNvSpPr txBox="1"/>
          <p:nvPr/>
        </p:nvSpPr>
        <p:spPr>
          <a:xfrm>
            <a:off x="10900625" y="4169037"/>
            <a:ext cx="41699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4.3</a:t>
            </a:r>
            <a:endParaRPr lang="zh-CN" altLang="en-US" sz="1299" dirty="0">
              <a:latin typeface="Arial" panose="020B0604020202020204" pitchFamily="34" charset="0"/>
              <a:ea typeface="华文细黑"/>
              <a:cs typeface="Arial" panose="020B0604020202020204" pitchFamily="34" charset="0"/>
            </a:endParaRPr>
          </a:p>
        </p:txBody>
      </p:sp>
      <p:sp>
        <p:nvSpPr>
          <p:cNvPr id="45" name="TextBox 28">
            <a:extLst>
              <a:ext uri="{FF2B5EF4-FFF2-40B4-BE49-F238E27FC236}">
                <a16:creationId xmlns:a16="http://schemas.microsoft.com/office/drawing/2014/main" id="{A3CE7484-9F57-F74B-9742-74CDE11027E0}"/>
              </a:ext>
            </a:extLst>
          </p:cNvPr>
          <p:cNvSpPr txBox="1"/>
          <p:nvPr/>
        </p:nvSpPr>
        <p:spPr>
          <a:xfrm>
            <a:off x="10900625" y="3823871"/>
            <a:ext cx="41699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4.4</a:t>
            </a:r>
            <a:endParaRPr lang="zh-CN" altLang="en-US" sz="1299" dirty="0">
              <a:latin typeface="Arial" panose="020B0604020202020204" pitchFamily="34" charset="0"/>
              <a:ea typeface="华文细黑"/>
              <a:cs typeface="Arial" panose="020B0604020202020204" pitchFamily="34" charset="0"/>
            </a:endParaRPr>
          </a:p>
        </p:txBody>
      </p:sp>
      <p:sp>
        <p:nvSpPr>
          <p:cNvPr id="53" name="TextBox 29">
            <a:extLst>
              <a:ext uri="{FF2B5EF4-FFF2-40B4-BE49-F238E27FC236}">
                <a16:creationId xmlns:a16="http://schemas.microsoft.com/office/drawing/2014/main" id="{EECFBC0A-0021-3E4F-8E7A-2E09EA2CE5D9}"/>
              </a:ext>
            </a:extLst>
          </p:cNvPr>
          <p:cNvSpPr txBox="1"/>
          <p:nvPr/>
        </p:nvSpPr>
        <p:spPr>
          <a:xfrm>
            <a:off x="10900625" y="3478705"/>
            <a:ext cx="41699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4.5</a:t>
            </a:r>
            <a:endParaRPr lang="zh-CN" altLang="en-US" sz="1299" dirty="0">
              <a:latin typeface="Arial" panose="020B0604020202020204" pitchFamily="34" charset="0"/>
              <a:ea typeface="华文细黑"/>
              <a:cs typeface="Arial" panose="020B0604020202020204" pitchFamily="34" charset="0"/>
            </a:endParaRPr>
          </a:p>
        </p:txBody>
      </p:sp>
      <p:sp>
        <p:nvSpPr>
          <p:cNvPr id="54" name="TextBox 30">
            <a:extLst>
              <a:ext uri="{FF2B5EF4-FFF2-40B4-BE49-F238E27FC236}">
                <a16:creationId xmlns:a16="http://schemas.microsoft.com/office/drawing/2014/main" id="{AC32AAF3-C240-FB4B-87F9-737E0ADA90F2}"/>
              </a:ext>
            </a:extLst>
          </p:cNvPr>
          <p:cNvSpPr txBox="1"/>
          <p:nvPr/>
        </p:nvSpPr>
        <p:spPr>
          <a:xfrm>
            <a:off x="10901475" y="3149283"/>
            <a:ext cx="416997"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4.6</a:t>
            </a:r>
            <a:endParaRPr lang="zh-CN" altLang="en-US" sz="1299" dirty="0">
              <a:latin typeface="Arial" panose="020B0604020202020204" pitchFamily="34" charset="0"/>
              <a:ea typeface="华文细黑"/>
              <a:cs typeface="Arial" panose="020B0604020202020204" pitchFamily="34" charset="0"/>
            </a:endParaRPr>
          </a:p>
        </p:txBody>
      </p:sp>
      <p:sp>
        <p:nvSpPr>
          <p:cNvPr id="55" name="TextBox 31">
            <a:extLst>
              <a:ext uri="{FF2B5EF4-FFF2-40B4-BE49-F238E27FC236}">
                <a16:creationId xmlns:a16="http://schemas.microsoft.com/office/drawing/2014/main" id="{0BBBAB8C-E92F-2540-A8DA-6A1E82A304FC}"/>
              </a:ext>
            </a:extLst>
          </p:cNvPr>
          <p:cNvSpPr txBox="1"/>
          <p:nvPr/>
        </p:nvSpPr>
        <p:spPr>
          <a:xfrm rot="18575843">
            <a:off x="7407724" y="5732093"/>
            <a:ext cx="1068264"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Visitor Traffic</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56" name="TextBox 31">
            <a:extLst>
              <a:ext uri="{FF2B5EF4-FFF2-40B4-BE49-F238E27FC236}">
                <a16:creationId xmlns:a16="http://schemas.microsoft.com/office/drawing/2014/main" id="{DDC04178-CA29-D241-AEA9-E7346FB2023A}"/>
              </a:ext>
            </a:extLst>
          </p:cNvPr>
          <p:cNvSpPr txBox="1"/>
          <p:nvPr/>
        </p:nvSpPr>
        <p:spPr>
          <a:xfrm rot="18575843">
            <a:off x="7544329" y="5773761"/>
            <a:ext cx="1563143"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Visiting Time Length</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57" name="TextBox 31">
            <a:extLst>
              <a:ext uri="{FF2B5EF4-FFF2-40B4-BE49-F238E27FC236}">
                <a16:creationId xmlns:a16="http://schemas.microsoft.com/office/drawing/2014/main" id="{BD20410C-A8B6-2041-A3D5-D11C8E65D41F}"/>
              </a:ext>
            </a:extLst>
          </p:cNvPr>
          <p:cNvSpPr txBox="1"/>
          <p:nvPr/>
        </p:nvSpPr>
        <p:spPr>
          <a:xfrm rot="18575843">
            <a:off x="8060392" y="5764883"/>
            <a:ext cx="1299097"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Depth of Visiting</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58" name="TextBox 31">
            <a:extLst>
              <a:ext uri="{FF2B5EF4-FFF2-40B4-BE49-F238E27FC236}">
                <a16:creationId xmlns:a16="http://schemas.microsoft.com/office/drawing/2014/main" id="{FA379B93-5378-3A4A-ADF4-2B64A9D54963}"/>
              </a:ext>
            </a:extLst>
          </p:cNvPr>
          <p:cNvSpPr txBox="1"/>
          <p:nvPr/>
        </p:nvSpPr>
        <p:spPr>
          <a:xfrm rot="18575843">
            <a:off x="9051719" y="5732092"/>
            <a:ext cx="1068264"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Visitor Traffic</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59" name="TextBox 31">
            <a:extLst>
              <a:ext uri="{FF2B5EF4-FFF2-40B4-BE49-F238E27FC236}">
                <a16:creationId xmlns:a16="http://schemas.microsoft.com/office/drawing/2014/main" id="{BE13B070-293A-AA42-80A3-581ACB9973A7}"/>
              </a:ext>
            </a:extLst>
          </p:cNvPr>
          <p:cNvSpPr txBox="1"/>
          <p:nvPr/>
        </p:nvSpPr>
        <p:spPr>
          <a:xfrm rot="18575843">
            <a:off x="9188322" y="5773760"/>
            <a:ext cx="1563143"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Visiting Time Length</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60" name="TextBox 31">
            <a:extLst>
              <a:ext uri="{FF2B5EF4-FFF2-40B4-BE49-F238E27FC236}">
                <a16:creationId xmlns:a16="http://schemas.microsoft.com/office/drawing/2014/main" id="{BE6B97BC-50E3-C24F-BE8E-8178C2193C4D}"/>
              </a:ext>
            </a:extLst>
          </p:cNvPr>
          <p:cNvSpPr txBox="1"/>
          <p:nvPr/>
        </p:nvSpPr>
        <p:spPr>
          <a:xfrm rot="18575843">
            <a:off x="9704388" y="5764881"/>
            <a:ext cx="1299097" cy="276944"/>
          </a:xfrm>
          <a:prstGeom prst="rect">
            <a:avLst/>
          </a:prstGeom>
          <a:noFill/>
        </p:spPr>
        <p:txBody>
          <a:bodyPr wrap="none" lIns="91388" tIns="45693" rIns="91388" bIns="45693" rtlCol="0">
            <a:spAutoFit/>
          </a:bodyPr>
          <a:lstStyle/>
          <a:p>
            <a:pPr defTabSz="1219140"/>
            <a:r>
              <a:rPr lang="en-US" altLang="zh-CN" sz="1200" dirty="0">
                <a:latin typeface="Arial" panose="020B0604020202020204" pitchFamily="34" charset="0"/>
                <a:ea typeface="微软雅黑" pitchFamily="34" charset="-122"/>
                <a:cs typeface="Arial" panose="020B0604020202020204" pitchFamily="34" charset="0"/>
              </a:rPr>
              <a:t>Depth of Visiting</a:t>
            </a:r>
            <a:endParaRPr lang="zh-CN" altLang="en-US" sz="1200" dirty="0">
              <a:latin typeface="Arial" panose="020B0604020202020204" pitchFamily="34" charset="0"/>
              <a:ea typeface="微软雅黑" pitchFamily="34" charset="-122"/>
              <a:cs typeface="Arial" panose="020B0604020202020204" pitchFamily="34" charset="0"/>
            </a:endParaRPr>
          </a:p>
        </p:txBody>
      </p:sp>
      <p:sp>
        <p:nvSpPr>
          <p:cNvPr id="61" name="Line 6">
            <a:extLst>
              <a:ext uri="{FF2B5EF4-FFF2-40B4-BE49-F238E27FC236}">
                <a16:creationId xmlns:a16="http://schemas.microsoft.com/office/drawing/2014/main" id="{B20ED638-0CA9-1D47-A045-761DE143F168}"/>
              </a:ext>
            </a:extLst>
          </p:cNvPr>
          <p:cNvSpPr>
            <a:spLocks noChangeShapeType="1"/>
          </p:cNvSpPr>
          <p:nvPr/>
        </p:nvSpPr>
        <p:spPr bwMode="auto">
          <a:xfrm>
            <a:off x="6246927" y="2932099"/>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62" name="TextBox 30">
            <a:extLst>
              <a:ext uri="{FF2B5EF4-FFF2-40B4-BE49-F238E27FC236}">
                <a16:creationId xmlns:a16="http://schemas.microsoft.com/office/drawing/2014/main" id="{DF290750-8567-D64C-AC80-A06CCAD0484D}"/>
              </a:ext>
            </a:extLst>
          </p:cNvPr>
          <p:cNvSpPr txBox="1"/>
          <p:nvPr/>
        </p:nvSpPr>
        <p:spPr>
          <a:xfrm>
            <a:off x="5635143" y="2793999"/>
            <a:ext cx="649432"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12000</a:t>
            </a:r>
            <a:endParaRPr lang="zh-CN" altLang="en-US" sz="1299" dirty="0">
              <a:latin typeface="Arial" panose="020B0604020202020204" pitchFamily="34" charset="0"/>
              <a:ea typeface="华文细黑"/>
              <a:cs typeface="Arial" panose="020B0604020202020204" pitchFamily="34" charset="0"/>
            </a:endParaRPr>
          </a:p>
        </p:txBody>
      </p:sp>
      <p:sp>
        <p:nvSpPr>
          <p:cNvPr id="63" name="Line 6">
            <a:extLst>
              <a:ext uri="{FF2B5EF4-FFF2-40B4-BE49-F238E27FC236}">
                <a16:creationId xmlns:a16="http://schemas.microsoft.com/office/drawing/2014/main" id="{94C1E626-519E-4346-9C80-74C064960CEC}"/>
              </a:ext>
            </a:extLst>
          </p:cNvPr>
          <p:cNvSpPr>
            <a:spLocks noChangeShapeType="1"/>
          </p:cNvSpPr>
          <p:nvPr/>
        </p:nvSpPr>
        <p:spPr bwMode="auto">
          <a:xfrm>
            <a:off x="6263675" y="2580927"/>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64" name="TextBox 30">
            <a:extLst>
              <a:ext uri="{FF2B5EF4-FFF2-40B4-BE49-F238E27FC236}">
                <a16:creationId xmlns:a16="http://schemas.microsoft.com/office/drawing/2014/main" id="{139DA22F-5681-2E46-A66D-8121F498CD6E}"/>
              </a:ext>
            </a:extLst>
          </p:cNvPr>
          <p:cNvSpPr txBox="1"/>
          <p:nvPr/>
        </p:nvSpPr>
        <p:spPr>
          <a:xfrm>
            <a:off x="5651891" y="2442828"/>
            <a:ext cx="649432"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13000</a:t>
            </a:r>
            <a:endParaRPr lang="zh-CN" altLang="en-US" sz="1299" dirty="0">
              <a:latin typeface="Arial" panose="020B0604020202020204" pitchFamily="34" charset="0"/>
              <a:ea typeface="华文细黑"/>
              <a:cs typeface="Arial" panose="020B0604020202020204" pitchFamily="34" charset="0"/>
            </a:endParaRPr>
          </a:p>
        </p:txBody>
      </p:sp>
      <p:sp>
        <p:nvSpPr>
          <p:cNvPr id="65" name="Line 6">
            <a:extLst>
              <a:ext uri="{FF2B5EF4-FFF2-40B4-BE49-F238E27FC236}">
                <a16:creationId xmlns:a16="http://schemas.microsoft.com/office/drawing/2014/main" id="{5AB24FF6-87C0-C644-B581-10A4B70DEC74}"/>
              </a:ext>
            </a:extLst>
          </p:cNvPr>
          <p:cNvSpPr>
            <a:spLocks noChangeShapeType="1"/>
          </p:cNvSpPr>
          <p:nvPr/>
        </p:nvSpPr>
        <p:spPr bwMode="auto">
          <a:xfrm>
            <a:off x="6276390" y="2235379"/>
            <a:ext cx="4634516" cy="0"/>
          </a:xfrm>
          <a:prstGeom prst="line">
            <a:avLst/>
          </a:prstGeom>
          <a:noFill/>
          <a:ln w="6"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66" name="TextBox 30">
            <a:extLst>
              <a:ext uri="{FF2B5EF4-FFF2-40B4-BE49-F238E27FC236}">
                <a16:creationId xmlns:a16="http://schemas.microsoft.com/office/drawing/2014/main" id="{0B3EFC74-CEFB-C040-A290-9F064BDFFB07}"/>
              </a:ext>
            </a:extLst>
          </p:cNvPr>
          <p:cNvSpPr txBox="1"/>
          <p:nvPr/>
        </p:nvSpPr>
        <p:spPr>
          <a:xfrm>
            <a:off x="5664606" y="2097279"/>
            <a:ext cx="649432" cy="292205"/>
          </a:xfrm>
          <a:prstGeom prst="rect">
            <a:avLst/>
          </a:prstGeom>
          <a:noFill/>
        </p:spPr>
        <p:txBody>
          <a:bodyPr wrap="none" lIns="91388" tIns="45693" rIns="91388" bIns="45693" rtlCol="0">
            <a:spAutoFit/>
          </a:bodyPr>
          <a:lstStyle/>
          <a:p>
            <a:pPr defTabSz="1219140"/>
            <a:r>
              <a:rPr lang="en-US" altLang="zh-CN" sz="1299" dirty="0">
                <a:latin typeface="Arial" panose="020B0604020202020204" pitchFamily="34" charset="0"/>
                <a:ea typeface="华文细黑"/>
                <a:cs typeface="Arial" panose="020B0604020202020204" pitchFamily="34" charset="0"/>
              </a:rPr>
              <a:t>14000</a:t>
            </a:r>
            <a:endParaRPr lang="zh-CN" altLang="en-US" sz="1299" dirty="0">
              <a:latin typeface="Arial" panose="020B0604020202020204" pitchFamily="34" charset="0"/>
              <a:ea typeface="华文细黑"/>
              <a:cs typeface="Arial" panose="020B0604020202020204" pitchFamily="34" charset="0"/>
            </a:endParaRPr>
          </a:p>
        </p:txBody>
      </p:sp>
      <p:sp>
        <p:nvSpPr>
          <p:cNvPr id="67" name="Freeform 25">
            <a:extLst>
              <a:ext uri="{FF2B5EF4-FFF2-40B4-BE49-F238E27FC236}">
                <a16:creationId xmlns:a16="http://schemas.microsoft.com/office/drawing/2014/main" id="{4776D352-3B34-1B48-B13A-1B5A4C5B117D}"/>
              </a:ext>
            </a:extLst>
          </p:cNvPr>
          <p:cNvSpPr>
            <a:spLocks/>
          </p:cNvSpPr>
          <p:nvPr/>
        </p:nvSpPr>
        <p:spPr bwMode="auto">
          <a:xfrm>
            <a:off x="619967" y="2025447"/>
            <a:ext cx="130192" cy="393587"/>
          </a:xfrm>
          <a:custGeom>
            <a:avLst/>
            <a:gdLst>
              <a:gd name="T0" fmla="*/ 0 w 82"/>
              <a:gd name="T1" fmla="*/ 248 h 248"/>
              <a:gd name="T2" fmla="*/ 0 w 82"/>
              <a:gd name="T3" fmla="*/ 0 h 248"/>
              <a:gd name="T4" fmla="*/ 82 w 82"/>
              <a:gd name="T5" fmla="*/ 124 h 248"/>
              <a:gd name="T6" fmla="*/ 0 w 82"/>
              <a:gd name="T7" fmla="*/ 248 h 248"/>
            </a:gdLst>
            <a:ahLst/>
            <a:cxnLst>
              <a:cxn ang="0">
                <a:pos x="T0" y="T1"/>
              </a:cxn>
              <a:cxn ang="0">
                <a:pos x="T2" y="T3"/>
              </a:cxn>
              <a:cxn ang="0">
                <a:pos x="T4" y="T5"/>
              </a:cxn>
              <a:cxn ang="0">
                <a:pos x="T6" y="T7"/>
              </a:cxn>
            </a:cxnLst>
            <a:rect l="0" t="0" r="r" b="b"/>
            <a:pathLst>
              <a:path w="82" h="248">
                <a:moveTo>
                  <a:pt x="0" y="248"/>
                </a:moveTo>
                <a:lnTo>
                  <a:pt x="0" y="0"/>
                </a:lnTo>
                <a:lnTo>
                  <a:pt x="82" y="124"/>
                </a:lnTo>
                <a:lnTo>
                  <a:pt x="0" y="248"/>
                </a:lnTo>
                <a:close/>
              </a:path>
            </a:pathLst>
          </a:cu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68" name="Freeform 26">
            <a:extLst>
              <a:ext uri="{FF2B5EF4-FFF2-40B4-BE49-F238E27FC236}">
                <a16:creationId xmlns:a16="http://schemas.microsoft.com/office/drawing/2014/main" id="{0D971525-2C2F-4446-8DFC-4CBE4721409F}"/>
              </a:ext>
            </a:extLst>
          </p:cNvPr>
          <p:cNvSpPr>
            <a:spLocks/>
          </p:cNvSpPr>
          <p:nvPr/>
        </p:nvSpPr>
        <p:spPr bwMode="auto">
          <a:xfrm>
            <a:off x="671089" y="3632387"/>
            <a:ext cx="130192" cy="398348"/>
          </a:xfrm>
          <a:custGeom>
            <a:avLst/>
            <a:gdLst>
              <a:gd name="T0" fmla="*/ 0 w 82"/>
              <a:gd name="T1" fmla="*/ 251 h 251"/>
              <a:gd name="T2" fmla="*/ 0 w 82"/>
              <a:gd name="T3" fmla="*/ 0 h 251"/>
              <a:gd name="T4" fmla="*/ 82 w 82"/>
              <a:gd name="T5" fmla="*/ 124 h 251"/>
              <a:gd name="T6" fmla="*/ 0 w 82"/>
              <a:gd name="T7" fmla="*/ 251 h 251"/>
            </a:gdLst>
            <a:ahLst/>
            <a:cxnLst>
              <a:cxn ang="0">
                <a:pos x="T0" y="T1"/>
              </a:cxn>
              <a:cxn ang="0">
                <a:pos x="T2" y="T3"/>
              </a:cxn>
              <a:cxn ang="0">
                <a:pos x="T4" y="T5"/>
              </a:cxn>
              <a:cxn ang="0">
                <a:pos x="T6" y="T7"/>
              </a:cxn>
            </a:cxnLst>
            <a:rect l="0" t="0" r="r" b="b"/>
            <a:pathLst>
              <a:path w="82" h="251">
                <a:moveTo>
                  <a:pt x="0" y="251"/>
                </a:moveTo>
                <a:lnTo>
                  <a:pt x="0" y="0"/>
                </a:lnTo>
                <a:lnTo>
                  <a:pt x="82" y="124"/>
                </a:lnTo>
                <a:lnTo>
                  <a:pt x="0" y="251"/>
                </a:lnTo>
                <a:close/>
              </a:path>
            </a:pathLst>
          </a:cu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69" name="Freeform 27">
            <a:extLst>
              <a:ext uri="{FF2B5EF4-FFF2-40B4-BE49-F238E27FC236}">
                <a16:creationId xmlns:a16="http://schemas.microsoft.com/office/drawing/2014/main" id="{21296162-299C-F248-8FB5-EC4C8E49DBE6}"/>
              </a:ext>
            </a:extLst>
          </p:cNvPr>
          <p:cNvSpPr>
            <a:spLocks/>
          </p:cNvSpPr>
          <p:nvPr/>
        </p:nvSpPr>
        <p:spPr bwMode="auto">
          <a:xfrm>
            <a:off x="728275" y="5165513"/>
            <a:ext cx="130192" cy="393587"/>
          </a:xfrm>
          <a:custGeom>
            <a:avLst/>
            <a:gdLst>
              <a:gd name="T0" fmla="*/ 0 w 82"/>
              <a:gd name="T1" fmla="*/ 248 h 248"/>
              <a:gd name="T2" fmla="*/ 0 w 82"/>
              <a:gd name="T3" fmla="*/ 0 h 248"/>
              <a:gd name="T4" fmla="*/ 82 w 82"/>
              <a:gd name="T5" fmla="*/ 124 h 248"/>
              <a:gd name="T6" fmla="*/ 0 w 82"/>
              <a:gd name="T7" fmla="*/ 248 h 248"/>
            </a:gdLst>
            <a:ahLst/>
            <a:cxnLst>
              <a:cxn ang="0">
                <a:pos x="T0" y="T1"/>
              </a:cxn>
              <a:cxn ang="0">
                <a:pos x="T2" y="T3"/>
              </a:cxn>
              <a:cxn ang="0">
                <a:pos x="T4" y="T5"/>
              </a:cxn>
              <a:cxn ang="0">
                <a:pos x="T6" y="T7"/>
              </a:cxn>
            </a:cxnLst>
            <a:rect l="0" t="0" r="r" b="b"/>
            <a:pathLst>
              <a:path w="82" h="248">
                <a:moveTo>
                  <a:pt x="0" y="248"/>
                </a:moveTo>
                <a:lnTo>
                  <a:pt x="0" y="0"/>
                </a:lnTo>
                <a:lnTo>
                  <a:pt x="82" y="124"/>
                </a:lnTo>
                <a:lnTo>
                  <a:pt x="0" y="248"/>
                </a:lnTo>
                <a:close/>
              </a:path>
            </a:pathLst>
          </a:custGeom>
          <a:solidFill>
            <a:srgbClr val="FF6600">
              <a:alpha val="90000"/>
            </a:srgbClr>
          </a:solidFill>
          <a:ln>
            <a:noFill/>
          </a:ln>
        </p:spPr>
        <p:txBody>
          <a:bodyPr vert="horz" wrap="square" lIns="91388" tIns="45693" rIns="91388" bIns="45693" numCol="1" anchor="t" anchorCtr="0" compatLnSpc="1">
            <a:prstTxWarp prst="textNoShape">
              <a:avLst/>
            </a:prstTxWarp>
          </a:bodyPr>
          <a:lstStyle/>
          <a:p>
            <a:pPr defTabSz="1219140"/>
            <a:endParaRPr lang="zh-CN" altLang="en-US" sz="1799" dirty="0">
              <a:latin typeface="Arial" panose="020B0604020202020204" pitchFamily="34" charset="0"/>
              <a:ea typeface="华文细黑"/>
              <a:cs typeface="Arial" panose="020B0604020202020204" pitchFamily="34" charset="0"/>
            </a:endParaRPr>
          </a:p>
        </p:txBody>
      </p:sp>
      <p:sp>
        <p:nvSpPr>
          <p:cNvPr id="70" name="TextBox 35">
            <a:extLst>
              <a:ext uri="{FF2B5EF4-FFF2-40B4-BE49-F238E27FC236}">
                <a16:creationId xmlns:a16="http://schemas.microsoft.com/office/drawing/2014/main" id="{78E7EA7B-CD36-9B4E-8187-7A857FDB5E3E}"/>
              </a:ext>
            </a:extLst>
          </p:cNvPr>
          <p:cNvSpPr txBox="1"/>
          <p:nvPr/>
        </p:nvSpPr>
        <p:spPr>
          <a:xfrm>
            <a:off x="880351" y="2435244"/>
            <a:ext cx="3062080" cy="1052541"/>
          </a:xfrm>
          <a:prstGeom prst="rect">
            <a:avLst/>
          </a:prstGeom>
          <a:noFill/>
        </p:spPr>
        <p:txBody>
          <a:bodyPr wrap="square" lIns="91388" tIns="45693" rIns="91388" bIns="45693" rtlCol="0">
            <a:spAutoFit/>
          </a:bodyPr>
          <a:lstStyle/>
          <a:p>
            <a:pPr algn="just" defTabSz="1219140">
              <a:lnSpc>
                <a:spcPct val="130000"/>
              </a:lnSpc>
            </a:pPr>
            <a:r>
              <a:rPr lang="en-US" altLang="zh-CN" sz="1200" dirty="0">
                <a:latin typeface="Arial" panose="020B0604020202020204" pitchFamily="34" charset="0"/>
                <a:ea typeface="Microsoft YaHei" panose="020B0503020204020204" pitchFamily="34" charset="-122"/>
                <a:cs typeface="Arial" panose="020B0604020202020204" pitchFamily="34" charset="0"/>
              </a:rPr>
              <a:t>Currently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Alibaba.com</a:t>
            </a:r>
            <a:r>
              <a:rPr lang="en-US" altLang="zh-CN" sz="1200" dirty="0">
                <a:latin typeface="Arial" panose="020B0604020202020204" pitchFamily="34" charset="0"/>
                <a:ea typeface="Microsoft YaHei" panose="020B0503020204020204" pitchFamily="34" charset="-122"/>
                <a:cs typeface="Arial" panose="020B0604020202020204" pitchFamily="34" charset="0"/>
              </a:rPr>
              <a:t> has more than </a:t>
            </a:r>
            <a:r>
              <a:rPr lang="en-US" altLang="zh-CN" sz="1200" b="1" dirty="0">
                <a:latin typeface="Arial" panose="020B0604020202020204" pitchFamily="34" charset="0"/>
                <a:ea typeface="Microsoft YaHei" panose="020B0503020204020204" pitchFamily="34" charset="-122"/>
                <a:cs typeface="Arial" panose="020B0604020202020204" pitchFamily="34" charset="0"/>
              </a:rPr>
              <a:t>142M</a:t>
            </a:r>
            <a:r>
              <a:rPr lang="en-US" altLang="zh-CN" sz="1200" dirty="0">
                <a:latin typeface="Arial" panose="020B0604020202020204" pitchFamily="34" charset="0"/>
                <a:ea typeface="Microsoft YaHei" panose="020B0503020204020204" pitchFamily="34" charset="-122"/>
                <a:cs typeface="Arial" panose="020B0604020202020204" pitchFamily="34" charset="0"/>
              </a:rPr>
              <a:t> visits per month</a:t>
            </a:r>
          </a:p>
          <a:p>
            <a:pPr algn="just" defTabSz="1219140">
              <a:lnSpc>
                <a:spcPct val="130000"/>
              </a:lnSpc>
            </a:pPr>
            <a:r>
              <a:rPr lang="en-US" altLang="zh-CN" sz="1200" dirty="0">
                <a:latin typeface="Arial" panose="020B0604020202020204" pitchFamily="34" charset="0"/>
                <a:ea typeface="Microsoft YaHei" panose="020B0503020204020204" pitchFamily="34" charset="-122"/>
                <a:cs typeface="Arial" panose="020B0604020202020204" pitchFamily="34" charset="0"/>
              </a:rPr>
              <a:t>Compare to 0.4M in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Tradekey</a:t>
            </a:r>
            <a:r>
              <a:rPr lang="en-US" altLang="zh-CN" sz="1200" dirty="0">
                <a:latin typeface="Arial" panose="020B0604020202020204" pitchFamily="34" charset="0"/>
                <a:ea typeface="Microsoft YaHei" panose="020B0503020204020204" pitchFamily="34" charset="-122"/>
                <a:cs typeface="Arial" panose="020B0604020202020204" pitchFamily="34" charset="0"/>
              </a:rPr>
              <a:t>, and 69M in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Indiamart</a:t>
            </a:r>
            <a:endParaRPr lang="zh-CN"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71" name="TextBox 36">
            <a:extLst>
              <a:ext uri="{FF2B5EF4-FFF2-40B4-BE49-F238E27FC236}">
                <a16:creationId xmlns:a16="http://schemas.microsoft.com/office/drawing/2014/main" id="{947C8B6B-6CF1-8649-B8CA-95A8E9533E9D}"/>
              </a:ext>
            </a:extLst>
          </p:cNvPr>
          <p:cNvSpPr txBox="1"/>
          <p:nvPr/>
        </p:nvSpPr>
        <p:spPr>
          <a:xfrm>
            <a:off x="880352" y="2051968"/>
            <a:ext cx="2872113" cy="369332"/>
          </a:xfrm>
          <a:prstGeom prst="rect">
            <a:avLst/>
          </a:prstGeom>
          <a:noFill/>
        </p:spPr>
        <p:txBody>
          <a:bodyPr wrap="square" lIns="91388" tIns="0" rIns="91388" bIns="0" rtlCol="0" anchor="t">
            <a:spAutoFit/>
          </a:bodyPr>
          <a:lstStyle/>
          <a:p>
            <a:pPr defTabSz="1219140"/>
            <a:r>
              <a:rPr lang="en-US" altLang="zh-CN" sz="2400" b="1" dirty="0">
                <a:latin typeface="Arial" panose="020B0604020202020204" pitchFamily="34" charset="0"/>
                <a:ea typeface="Microsoft YaHei" panose="020B0503020204020204" pitchFamily="34" charset="-122"/>
                <a:cs typeface="Arial" panose="020B0604020202020204" pitchFamily="34" charset="0"/>
              </a:rPr>
              <a:t>Visitor Traffic</a:t>
            </a:r>
            <a:endParaRPr lang="zh-CN" altLang="en-US" sz="2400" b="1" baseline="-3000" dirty="0">
              <a:latin typeface="Arial" panose="020B0604020202020204" pitchFamily="34" charset="0"/>
              <a:ea typeface="Microsoft YaHei" panose="020B0503020204020204" pitchFamily="34" charset="-122"/>
              <a:cs typeface="Arial" panose="020B0604020202020204" pitchFamily="34" charset="0"/>
            </a:endParaRPr>
          </a:p>
        </p:txBody>
      </p:sp>
      <p:sp>
        <p:nvSpPr>
          <p:cNvPr id="72" name="TextBox 37">
            <a:extLst>
              <a:ext uri="{FF2B5EF4-FFF2-40B4-BE49-F238E27FC236}">
                <a16:creationId xmlns:a16="http://schemas.microsoft.com/office/drawing/2014/main" id="{7E41389F-4520-D94A-A0BA-3A1AC6C83A6F}"/>
              </a:ext>
            </a:extLst>
          </p:cNvPr>
          <p:cNvSpPr txBox="1"/>
          <p:nvPr/>
        </p:nvSpPr>
        <p:spPr>
          <a:xfrm>
            <a:off x="907965" y="3990204"/>
            <a:ext cx="3062080" cy="1052541"/>
          </a:xfrm>
          <a:prstGeom prst="rect">
            <a:avLst/>
          </a:prstGeom>
          <a:noFill/>
        </p:spPr>
        <p:txBody>
          <a:bodyPr wrap="square" lIns="91388" tIns="45693" rIns="91388" bIns="45693" rtlCol="0">
            <a:spAutoFit/>
          </a:bodyPr>
          <a:lstStyle/>
          <a:p>
            <a:pPr algn="just" defTabSz="1219140">
              <a:lnSpc>
                <a:spcPct val="130000"/>
              </a:lnSpc>
            </a:pPr>
            <a:r>
              <a:rPr lang="en-US" altLang="zh-CN" sz="1200" dirty="0">
                <a:latin typeface="Arial" panose="020B0604020202020204" pitchFamily="34" charset="0"/>
                <a:ea typeface="Microsoft YaHei" panose="020B0503020204020204" pitchFamily="34" charset="-122"/>
                <a:cs typeface="Arial" panose="020B0604020202020204" pitchFamily="34" charset="0"/>
              </a:rPr>
              <a:t>Staying time for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Alibaba.com</a:t>
            </a:r>
            <a:r>
              <a:rPr lang="en-US" altLang="zh-CN" sz="1200" dirty="0">
                <a:latin typeface="Arial" panose="020B0604020202020204" pitchFamily="34" charset="0"/>
                <a:ea typeface="Microsoft YaHei" panose="020B0503020204020204" pitchFamily="34" charset="-122"/>
                <a:cs typeface="Arial" panose="020B0604020202020204" pitchFamily="34" charset="0"/>
              </a:rPr>
              <a:t> in average is </a:t>
            </a:r>
            <a:r>
              <a:rPr lang="en-US" altLang="zh-CN" sz="1200" b="1" dirty="0">
                <a:latin typeface="Arial" panose="020B0604020202020204" pitchFamily="34" charset="0"/>
                <a:ea typeface="Microsoft YaHei" panose="020B0503020204020204" pitchFamily="34" charset="-122"/>
                <a:cs typeface="Arial" panose="020B0604020202020204" pitchFamily="34" charset="0"/>
              </a:rPr>
              <a:t>268s</a:t>
            </a:r>
            <a:r>
              <a:rPr lang="en-US" altLang="zh-CN" sz="1200" dirty="0">
                <a:latin typeface="Arial" panose="020B0604020202020204" pitchFamily="34" charset="0"/>
                <a:ea typeface="Microsoft YaHei" panose="020B0503020204020204" pitchFamily="34" charset="-122"/>
                <a:cs typeface="Arial" panose="020B0604020202020204" pitchFamily="34" charset="0"/>
              </a:rPr>
              <a:t> per visit;</a:t>
            </a:r>
          </a:p>
          <a:p>
            <a:pPr algn="just" defTabSz="1219140">
              <a:lnSpc>
                <a:spcPct val="130000"/>
              </a:lnSpc>
            </a:pPr>
            <a:r>
              <a:rPr lang="en-US" altLang="zh-CN" sz="1200" dirty="0">
                <a:latin typeface="Arial" panose="020B0604020202020204" pitchFamily="34" charset="0"/>
                <a:ea typeface="Microsoft YaHei" panose="020B0503020204020204" pitchFamily="34" charset="-122"/>
                <a:cs typeface="Arial" panose="020B0604020202020204" pitchFamily="34" charset="0"/>
              </a:rPr>
              <a:t>Compare to 197s in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Tradekey</a:t>
            </a:r>
            <a:r>
              <a:rPr lang="en-US" altLang="zh-CN" sz="1200" dirty="0">
                <a:latin typeface="Arial" panose="020B0604020202020204" pitchFamily="34" charset="0"/>
                <a:ea typeface="Microsoft YaHei" panose="020B0503020204020204" pitchFamily="34" charset="-122"/>
                <a:cs typeface="Arial" panose="020B0604020202020204" pitchFamily="34" charset="0"/>
              </a:rPr>
              <a:t>, 252s in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Indiamart</a:t>
            </a:r>
            <a:endParaRPr lang="en-US" altLang="zh-CN" sz="1200" dirty="0">
              <a:latin typeface="Arial" panose="020B0604020202020204" pitchFamily="34" charset="0"/>
              <a:ea typeface="Microsoft YaHei" panose="020B0503020204020204" pitchFamily="34" charset="-122"/>
              <a:cs typeface="Arial" panose="020B0604020202020204" pitchFamily="34" charset="0"/>
            </a:endParaRPr>
          </a:p>
        </p:txBody>
      </p:sp>
      <p:sp>
        <p:nvSpPr>
          <p:cNvPr id="73" name="TextBox 38">
            <a:extLst>
              <a:ext uri="{FF2B5EF4-FFF2-40B4-BE49-F238E27FC236}">
                <a16:creationId xmlns:a16="http://schemas.microsoft.com/office/drawing/2014/main" id="{5FD7DBD1-894D-F546-8CFC-E9246DD6009F}"/>
              </a:ext>
            </a:extLst>
          </p:cNvPr>
          <p:cNvSpPr txBox="1"/>
          <p:nvPr/>
        </p:nvSpPr>
        <p:spPr>
          <a:xfrm>
            <a:off x="907966" y="3606931"/>
            <a:ext cx="2793716" cy="287323"/>
          </a:xfrm>
          <a:prstGeom prst="rect">
            <a:avLst/>
          </a:prstGeom>
          <a:noFill/>
        </p:spPr>
        <p:txBody>
          <a:bodyPr wrap="square" lIns="91388" tIns="0" rIns="91388" bIns="0" rtlCol="0" anchor="t">
            <a:spAutoFit/>
          </a:bodyPr>
          <a:lstStyle>
            <a:defPPr>
              <a:defRPr lang="zh-CN"/>
            </a:defPPr>
            <a:lvl1pPr>
              <a:defRPr sz="1400" b="1">
                <a:solidFill>
                  <a:srgbClr val="EDD5A5"/>
                </a:solidFill>
                <a:latin typeface="Microsoft YaHei" panose="020B0503020204020204" pitchFamily="34" charset="-122"/>
                <a:ea typeface="Microsoft YaHei" panose="020B0503020204020204" pitchFamily="34" charset="-122"/>
              </a:defRPr>
            </a:lvl1pPr>
          </a:lstStyle>
          <a:p>
            <a:pPr defTabSz="1219140"/>
            <a:r>
              <a:rPr lang="en-US" altLang="zh-CN" sz="1867" dirty="0">
                <a:solidFill>
                  <a:schemeClr val="tx1"/>
                </a:solidFill>
                <a:latin typeface="Arial" panose="020B0604020202020204" pitchFamily="34" charset="0"/>
                <a:cs typeface="Arial" panose="020B0604020202020204" pitchFamily="34" charset="0"/>
              </a:rPr>
              <a:t>Visiting Time-length</a:t>
            </a:r>
            <a:endParaRPr lang="zh-CN" altLang="en-US" sz="1867" dirty="0">
              <a:solidFill>
                <a:schemeClr val="tx1"/>
              </a:solidFill>
              <a:latin typeface="Arial" panose="020B0604020202020204" pitchFamily="34" charset="0"/>
              <a:cs typeface="Arial" panose="020B0604020202020204" pitchFamily="34" charset="0"/>
            </a:endParaRPr>
          </a:p>
        </p:txBody>
      </p:sp>
      <p:sp>
        <p:nvSpPr>
          <p:cNvPr id="74" name="TextBox 40">
            <a:extLst>
              <a:ext uri="{FF2B5EF4-FFF2-40B4-BE49-F238E27FC236}">
                <a16:creationId xmlns:a16="http://schemas.microsoft.com/office/drawing/2014/main" id="{8CF2F568-EDCB-354D-9DB7-DDED8BFCE3F0}"/>
              </a:ext>
            </a:extLst>
          </p:cNvPr>
          <p:cNvSpPr txBox="1"/>
          <p:nvPr/>
        </p:nvSpPr>
        <p:spPr>
          <a:xfrm>
            <a:off x="965151" y="5541774"/>
            <a:ext cx="3062080" cy="1052541"/>
          </a:xfrm>
          <a:prstGeom prst="rect">
            <a:avLst/>
          </a:prstGeom>
          <a:noFill/>
        </p:spPr>
        <p:txBody>
          <a:bodyPr wrap="square" lIns="91388" tIns="45693" rIns="91388" bIns="45693" rtlCol="0">
            <a:spAutoFit/>
          </a:bodyPr>
          <a:lstStyle/>
          <a:p>
            <a:pPr algn="just" defTabSz="1219140">
              <a:lnSpc>
                <a:spcPct val="130000"/>
              </a:lnSpc>
            </a:pPr>
            <a:r>
              <a:rPr lang="en-US" altLang="zh-CN" sz="1200" dirty="0">
                <a:latin typeface="Arial" panose="020B0604020202020204" pitchFamily="34" charset="0"/>
                <a:ea typeface="Microsoft YaHei" panose="020B0503020204020204" pitchFamily="34" charset="-122"/>
                <a:cs typeface="Arial" panose="020B0604020202020204" pitchFamily="34" charset="0"/>
              </a:rPr>
              <a:t>The Visit depth of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Alibaba.com</a:t>
            </a:r>
            <a:r>
              <a:rPr lang="en-US" altLang="zh-CN" sz="1200" dirty="0">
                <a:latin typeface="Arial" panose="020B0604020202020204" pitchFamily="34" charset="0"/>
                <a:ea typeface="Microsoft YaHei" panose="020B0503020204020204" pitchFamily="34" charset="-122"/>
                <a:cs typeface="Arial" panose="020B0604020202020204" pitchFamily="34" charset="0"/>
              </a:rPr>
              <a:t> in average is </a:t>
            </a:r>
            <a:r>
              <a:rPr lang="en-US" altLang="zh-CN" sz="1200" b="1" dirty="0">
                <a:latin typeface="Arial" panose="020B0604020202020204" pitchFamily="34" charset="0"/>
                <a:ea typeface="Microsoft YaHei" panose="020B0503020204020204" pitchFamily="34" charset="-122"/>
                <a:cs typeface="Arial" panose="020B0604020202020204" pitchFamily="34" charset="0"/>
              </a:rPr>
              <a:t>4.3 pages </a:t>
            </a:r>
            <a:r>
              <a:rPr lang="en-US" altLang="zh-CN" sz="1200" dirty="0">
                <a:latin typeface="Arial" panose="020B0604020202020204" pitchFamily="34" charset="0"/>
                <a:ea typeface="Microsoft YaHei" panose="020B0503020204020204" pitchFamily="34" charset="-122"/>
                <a:cs typeface="Arial" panose="020B0604020202020204" pitchFamily="34" charset="0"/>
              </a:rPr>
              <a:t>per visit;</a:t>
            </a:r>
          </a:p>
          <a:p>
            <a:pPr algn="just" defTabSz="1219140">
              <a:lnSpc>
                <a:spcPct val="130000"/>
              </a:lnSpc>
            </a:pPr>
            <a:r>
              <a:rPr lang="en-US" altLang="zh-CN" sz="1200" dirty="0">
                <a:latin typeface="Arial" panose="020B0604020202020204" pitchFamily="34" charset="0"/>
                <a:ea typeface="Microsoft YaHei" panose="020B0503020204020204" pitchFamily="34" charset="-122"/>
                <a:cs typeface="Arial" panose="020B0604020202020204" pitchFamily="34" charset="0"/>
              </a:rPr>
              <a:t>Compare to 4.15 pages in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Tradekey</a:t>
            </a:r>
            <a:r>
              <a:rPr lang="en-US" altLang="zh-CN" sz="1200" dirty="0">
                <a:latin typeface="Arial" panose="020B0604020202020204" pitchFamily="34" charset="0"/>
                <a:ea typeface="Microsoft YaHei" panose="020B0503020204020204" pitchFamily="34" charset="-122"/>
                <a:cs typeface="Arial" panose="020B0604020202020204" pitchFamily="34" charset="0"/>
              </a:rPr>
              <a:t>, and 4.25 pages in </a:t>
            </a:r>
            <a:r>
              <a:rPr lang="en-US" altLang="zh-CN" sz="1200" dirty="0" err="1">
                <a:latin typeface="Arial" panose="020B0604020202020204" pitchFamily="34" charset="0"/>
                <a:ea typeface="Microsoft YaHei" panose="020B0503020204020204" pitchFamily="34" charset="-122"/>
                <a:cs typeface="Arial" panose="020B0604020202020204" pitchFamily="34" charset="0"/>
              </a:rPr>
              <a:t>Indiamart</a:t>
            </a:r>
            <a:endParaRPr lang="en-US" altLang="zh-CN" sz="1200" dirty="0">
              <a:latin typeface="Arial" panose="020B0604020202020204" pitchFamily="34" charset="0"/>
              <a:ea typeface="Microsoft YaHei" panose="020B0503020204020204" pitchFamily="34" charset="-122"/>
              <a:cs typeface="Arial" panose="020B0604020202020204" pitchFamily="34" charset="0"/>
            </a:endParaRPr>
          </a:p>
        </p:txBody>
      </p:sp>
      <p:sp>
        <p:nvSpPr>
          <p:cNvPr id="75" name="TextBox 41">
            <a:extLst>
              <a:ext uri="{FF2B5EF4-FFF2-40B4-BE49-F238E27FC236}">
                <a16:creationId xmlns:a16="http://schemas.microsoft.com/office/drawing/2014/main" id="{FB14F6FB-4B59-C244-9B97-2E49A7442A18}"/>
              </a:ext>
            </a:extLst>
          </p:cNvPr>
          <p:cNvSpPr txBox="1"/>
          <p:nvPr/>
        </p:nvSpPr>
        <p:spPr>
          <a:xfrm>
            <a:off x="965151" y="5158496"/>
            <a:ext cx="2514467" cy="287323"/>
          </a:xfrm>
          <a:prstGeom prst="rect">
            <a:avLst/>
          </a:prstGeom>
          <a:noFill/>
        </p:spPr>
        <p:txBody>
          <a:bodyPr wrap="square" lIns="91388" tIns="0" rIns="91388" bIns="0" rtlCol="0" anchor="t">
            <a:spAutoFit/>
          </a:bodyPr>
          <a:lstStyle>
            <a:defPPr>
              <a:defRPr lang="zh-CN"/>
            </a:defPPr>
            <a:lvl1pPr>
              <a:defRPr sz="1400" b="1">
                <a:solidFill>
                  <a:srgbClr val="EDD5A5"/>
                </a:solidFill>
                <a:latin typeface="Microsoft YaHei" panose="020B0503020204020204" pitchFamily="34" charset="-122"/>
                <a:ea typeface="Microsoft YaHei" panose="020B0503020204020204" pitchFamily="34" charset="-122"/>
              </a:defRPr>
            </a:lvl1pPr>
          </a:lstStyle>
          <a:p>
            <a:pPr defTabSz="1219140"/>
            <a:r>
              <a:rPr lang="en-US" altLang="zh-CN" sz="1867" dirty="0">
                <a:solidFill>
                  <a:schemeClr val="tx1"/>
                </a:solidFill>
                <a:latin typeface="Arial" panose="020B0604020202020204" pitchFamily="34" charset="0"/>
                <a:cs typeface="Arial" panose="020B0604020202020204" pitchFamily="34" charset="0"/>
              </a:rPr>
              <a:t>Depth of Visiting</a:t>
            </a:r>
            <a:endParaRPr lang="zh-CN" altLang="en-US" sz="1867"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33603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1500"/>
                            </p:stCondLst>
                            <p:childTnLst>
                              <p:par>
                                <p:cTn id="59" presetID="22" presetClass="entr" presetSubtype="4"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500"/>
                                        <p:tgtEl>
                                          <p:spTgt spid="2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down)">
                                      <p:cBhvr>
                                        <p:cTn id="74" dur="500"/>
                                        <p:tgtEl>
                                          <p:spTgt spid="2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par>
                          <p:cTn id="84" fill="hold">
                            <p:stCondLst>
                              <p:cond delay="2500"/>
                            </p:stCondLst>
                            <p:childTnLst>
                              <p:par>
                                <p:cTn id="85" presetID="22" presetClass="entr" presetSubtype="4"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par>
                          <p:cTn id="88" fill="hold">
                            <p:stCondLst>
                              <p:cond delay="3000"/>
                            </p:stCondLst>
                            <p:childTnLst>
                              <p:par>
                                <p:cTn id="89" presetID="10"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childTnLst>
                          </p:cTn>
                        </p:par>
                        <p:par>
                          <p:cTn id="92" fill="hold">
                            <p:stCondLst>
                              <p:cond delay="3500"/>
                            </p:stCondLst>
                            <p:childTnLst>
                              <p:par>
                                <p:cTn id="93" presetID="10" presetClass="entr" presetSubtype="0" fill="hold" grpId="0"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childTnLst>
                          </p:cTn>
                        </p:par>
                        <p:par>
                          <p:cTn id="96" fill="hold">
                            <p:stCondLst>
                              <p:cond delay="4000"/>
                            </p:stCondLst>
                            <p:childTnLst>
                              <p:par>
                                <p:cTn id="97" presetID="10" presetClass="entr" presetSubtype="0"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500"/>
                                        <p:tgtEl>
                                          <p:spTgt spid="4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500"/>
                                        <p:tgtEl>
                                          <p:spTgt spid="4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500"/>
                                        <p:tgtEl>
                                          <p:spTgt spid="54"/>
                                        </p:tgtEl>
                                      </p:cBhvr>
                                    </p:animEffect>
                                  </p:childTnLst>
                                </p:cTn>
                              </p:par>
                            </p:childTnLst>
                          </p:cTn>
                        </p:par>
                        <p:par>
                          <p:cTn id="118" fill="hold">
                            <p:stCondLst>
                              <p:cond delay="4500"/>
                            </p:stCondLst>
                            <p:childTnLst>
                              <p:par>
                                <p:cTn id="119" presetID="10" presetClass="entr" presetSubtype="0" fill="hold" grpId="0" nodeType="after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fade">
                                      <p:cBhvr>
                                        <p:cTn id="121" dur="500"/>
                                        <p:tgtEl>
                                          <p:spTgt spid="55"/>
                                        </p:tgtEl>
                                      </p:cBhvr>
                                    </p:animEffect>
                                  </p:childTnLst>
                                </p:cTn>
                              </p:par>
                            </p:childTnLst>
                          </p:cTn>
                        </p:par>
                        <p:par>
                          <p:cTn id="122" fill="hold">
                            <p:stCondLst>
                              <p:cond delay="5000"/>
                            </p:stCondLst>
                            <p:childTnLst>
                              <p:par>
                                <p:cTn id="123" presetID="10" presetClass="entr" presetSubtype="0" fill="hold" grpId="0" nodeType="after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fade">
                                      <p:cBhvr>
                                        <p:cTn id="125" dur="500"/>
                                        <p:tgtEl>
                                          <p:spTgt spid="56"/>
                                        </p:tgtEl>
                                      </p:cBhvr>
                                    </p:animEffect>
                                  </p:childTnLst>
                                </p:cTn>
                              </p:par>
                            </p:childTnLst>
                          </p:cTn>
                        </p:par>
                        <p:par>
                          <p:cTn id="126" fill="hold">
                            <p:stCondLst>
                              <p:cond delay="5500"/>
                            </p:stCondLst>
                            <p:childTnLst>
                              <p:par>
                                <p:cTn id="127" presetID="10" presetClass="entr" presetSubtype="0" fill="hold" grpId="0" nodeType="after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500"/>
                                        <p:tgtEl>
                                          <p:spTgt spid="57"/>
                                        </p:tgtEl>
                                      </p:cBhvr>
                                    </p:animEffect>
                                  </p:childTnLst>
                                </p:cTn>
                              </p:par>
                            </p:childTnLst>
                          </p:cTn>
                        </p:par>
                        <p:par>
                          <p:cTn id="130" fill="hold">
                            <p:stCondLst>
                              <p:cond delay="6000"/>
                            </p:stCondLst>
                            <p:childTnLst>
                              <p:par>
                                <p:cTn id="131" presetID="10" presetClass="entr" presetSubtype="0" fill="hold" grpId="0" nodeType="after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500"/>
                                        <p:tgtEl>
                                          <p:spTgt spid="58"/>
                                        </p:tgtEl>
                                      </p:cBhvr>
                                    </p:animEffect>
                                  </p:childTnLst>
                                </p:cTn>
                              </p:par>
                            </p:childTnLst>
                          </p:cTn>
                        </p:par>
                        <p:par>
                          <p:cTn id="134" fill="hold">
                            <p:stCondLst>
                              <p:cond delay="6500"/>
                            </p:stCondLst>
                            <p:childTnLst>
                              <p:par>
                                <p:cTn id="135" presetID="10" presetClass="entr" presetSubtype="0" fill="hold" grpId="0" nodeType="afterEffect">
                                  <p:stCondLst>
                                    <p:cond delay="0"/>
                                  </p:stCondLst>
                                  <p:childTnLst>
                                    <p:set>
                                      <p:cBhvr>
                                        <p:cTn id="136" dur="1" fill="hold">
                                          <p:stCondLst>
                                            <p:cond delay="0"/>
                                          </p:stCondLst>
                                        </p:cTn>
                                        <p:tgtEl>
                                          <p:spTgt spid="59"/>
                                        </p:tgtEl>
                                        <p:attrNameLst>
                                          <p:attrName>style.visibility</p:attrName>
                                        </p:attrNameLst>
                                      </p:cBhvr>
                                      <p:to>
                                        <p:strVal val="visible"/>
                                      </p:to>
                                    </p:set>
                                    <p:animEffect transition="in" filter="fade">
                                      <p:cBhvr>
                                        <p:cTn id="137" dur="500"/>
                                        <p:tgtEl>
                                          <p:spTgt spid="59"/>
                                        </p:tgtEl>
                                      </p:cBhvr>
                                    </p:animEffect>
                                  </p:childTnLst>
                                </p:cTn>
                              </p:par>
                            </p:childTnLst>
                          </p:cTn>
                        </p:par>
                        <p:par>
                          <p:cTn id="138" fill="hold">
                            <p:stCondLst>
                              <p:cond delay="7000"/>
                            </p:stCondLst>
                            <p:childTnLst>
                              <p:par>
                                <p:cTn id="139" presetID="10" presetClass="entr" presetSubtype="0" fill="hold" grpId="0" nodeType="afterEffect">
                                  <p:stCondLst>
                                    <p:cond delay="0"/>
                                  </p:stCondLst>
                                  <p:childTnLst>
                                    <p:set>
                                      <p:cBhvr>
                                        <p:cTn id="140" dur="1" fill="hold">
                                          <p:stCondLst>
                                            <p:cond delay="0"/>
                                          </p:stCondLst>
                                        </p:cTn>
                                        <p:tgtEl>
                                          <p:spTgt spid="60"/>
                                        </p:tgtEl>
                                        <p:attrNameLst>
                                          <p:attrName>style.visibility</p:attrName>
                                        </p:attrNameLst>
                                      </p:cBhvr>
                                      <p:to>
                                        <p:strVal val="visible"/>
                                      </p:to>
                                    </p:set>
                                    <p:animEffect transition="in" filter="fade">
                                      <p:cBhvr>
                                        <p:cTn id="141" dur="500"/>
                                        <p:tgtEl>
                                          <p:spTgt spid="6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2"/>
                                        </p:tgtEl>
                                        <p:attrNameLst>
                                          <p:attrName>style.visibility</p:attrName>
                                        </p:attrNameLst>
                                      </p:cBhvr>
                                      <p:to>
                                        <p:strVal val="visible"/>
                                      </p:to>
                                    </p:set>
                                    <p:animEffect transition="in" filter="fade">
                                      <p:cBhvr>
                                        <p:cTn id="144" dur="500"/>
                                        <p:tgtEl>
                                          <p:spTgt spid="62"/>
                                        </p:tgtEl>
                                      </p:cBhvr>
                                    </p:animEffect>
                                  </p:childTnLst>
                                </p:cTn>
                              </p:par>
                            </p:childTnLst>
                          </p:cTn>
                        </p:par>
                        <p:par>
                          <p:cTn id="145" fill="hold">
                            <p:stCondLst>
                              <p:cond delay="7500"/>
                            </p:stCondLst>
                            <p:childTnLst>
                              <p:par>
                                <p:cTn id="146" presetID="22" presetClass="entr" presetSubtype="8" fill="hold" grpId="0" nodeType="afterEffect">
                                  <p:stCondLst>
                                    <p:cond delay="0"/>
                                  </p:stCondLst>
                                  <p:childTnLst>
                                    <p:set>
                                      <p:cBhvr>
                                        <p:cTn id="147" dur="1" fill="hold">
                                          <p:stCondLst>
                                            <p:cond delay="0"/>
                                          </p:stCondLst>
                                        </p:cTn>
                                        <p:tgtEl>
                                          <p:spTgt spid="61"/>
                                        </p:tgtEl>
                                        <p:attrNameLst>
                                          <p:attrName>style.visibility</p:attrName>
                                        </p:attrNameLst>
                                      </p:cBhvr>
                                      <p:to>
                                        <p:strVal val="visible"/>
                                      </p:to>
                                    </p:set>
                                    <p:animEffect transition="in" filter="wipe(left)">
                                      <p:cBhvr>
                                        <p:cTn id="148" dur="500"/>
                                        <p:tgtEl>
                                          <p:spTgt spid="6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fade">
                                      <p:cBhvr>
                                        <p:cTn id="151" dur="500"/>
                                        <p:tgtEl>
                                          <p:spTgt spid="64"/>
                                        </p:tgtEl>
                                      </p:cBhvr>
                                    </p:animEffect>
                                  </p:childTnLst>
                                </p:cTn>
                              </p:par>
                            </p:childTnLst>
                          </p:cTn>
                        </p:par>
                        <p:par>
                          <p:cTn id="152" fill="hold">
                            <p:stCondLst>
                              <p:cond delay="8000"/>
                            </p:stCondLst>
                            <p:childTnLst>
                              <p:par>
                                <p:cTn id="153" presetID="22" presetClass="entr" presetSubtype="8" fill="hold" grpId="0" nodeType="afterEffect">
                                  <p:stCondLst>
                                    <p:cond delay="0"/>
                                  </p:stCondLst>
                                  <p:childTnLst>
                                    <p:set>
                                      <p:cBhvr>
                                        <p:cTn id="154" dur="1" fill="hold">
                                          <p:stCondLst>
                                            <p:cond delay="0"/>
                                          </p:stCondLst>
                                        </p:cTn>
                                        <p:tgtEl>
                                          <p:spTgt spid="63"/>
                                        </p:tgtEl>
                                        <p:attrNameLst>
                                          <p:attrName>style.visibility</p:attrName>
                                        </p:attrNameLst>
                                      </p:cBhvr>
                                      <p:to>
                                        <p:strVal val="visible"/>
                                      </p:to>
                                    </p:set>
                                    <p:animEffect transition="in" filter="wipe(left)">
                                      <p:cBhvr>
                                        <p:cTn id="155" dur="500"/>
                                        <p:tgtEl>
                                          <p:spTgt spid="6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500"/>
                                        <p:tgtEl>
                                          <p:spTgt spid="66"/>
                                        </p:tgtEl>
                                      </p:cBhvr>
                                    </p:animEffect>
                                  </p:childTnLst>
                                </p:cTn>
                              </p:par>
                            </p:childTnLst>
                          </p:cTn>
                        </p:par>
                        <p:par>
                          <p:cTn id="159" fill="hold">
                            <p:stCondLst>
                              <p:cond delay="8500"/>
                            </p:stCondLst>
                            <p:childTnLst>
                              <p:par>
                                <p:cTn id="160" presetID="22" presetClass="entr" presetSubtype="8" fill="hold" grpId="0" nodeType="afterEffect">
                                  <p:stCondLst>
                                    <p:cond delay="0"/>
                                  </p:stCondLst>
                                  <p:childTnLst>
                                    <p:set>
                                      <p:cBhvr>
                                        <p:cTn id="161" dur="1" fill="hold">
                                          <p:stCondLst>
                                            <p:cond delay="0"/>
                                          </p:stCondLst>
                                        </p:cTn>
                                        <p:tgtEl>
                                          <p:spTgt spid="65"/>
                                        </p:tgtEl>
                                        <p:attrNameLst>
                                          <p:attrName>style.visibility</p:attrName>
                                        </p:attrNameLst>
                                      </p:cBhvr>
                                      <p:to>
                                        <p:strVal val="visible"/>
                                      </p:to>
                                    </p:set>
                                    <p:animEffect transition="in" filter="wipe(left)">
                                      <p:cBhvr>
                                        <p:cTn id="162" dur="500"/>
                                        <p:tgtEl>
                                          <p:spTgt spid="65"/>
                                        </p:tgtEl>
                                      </p:cBhvr>
                                    </p:animEffect>
                                  </p:childTnLst>
                                </p:cTn>
                              </p:par>
                            </p:childTnLst>
                          </p:cTn>
                        </p:par>
                        <p:par>
                          <p:cTn id="163" fill="hold">
                            <p:stCondLst>
                              <p:cond delay="9000"/>
                            </p:stCondLst>
                            <p:childTnLst>
                              <p:par>
                                <p:cTn id="164" presetID="2" presetClass="entr" presetSubtype="8" fill="hold" grpId="0" nodeType="afterEffect">
                                  <p:stCondLst>
                                    <p:cond delay="0"/>
                                  </p:stCondLst>
                                  <p:childTnLst>
                                    <p:set>
                                      <p:cBhvr>
                                        <p:cTn id="165" dur="1" fill="hold">
                                          <p:stCondLst>
                                            <p:cond delay="0"/>
                                          </p:stCondLst>
                                        </p:cTn>
                                        <p:tgtEl>
                                          <p:spTgt spid="67"/>
                                        </p:tgtEl>
                                        <p:attrNameLst>
                                          <p:attrName>style.visibility</p:attrName>
                                        </p:attrNameLst>
                                      </p:cBhvr>
                                      <p:to>
                                        <p:strVal val="visible"/>
                                      </p:to>
                                    </p:set>
                                    <p:anim calcmode="lin" valueType="num">
                                      <p:cBhvr additive="base">
                                        <p:cTn id="166" dur="500" fill="hold"/>
                                        <p:tgtEl>
                                          <p:spTgt spid="67"/>
                                        </p:tgtEl>
                                        <p:attrNameLst>
                                          <p:attrName>ppt_x</p:attrName>
                                        </p:attrNameLst>
                                      </p:cBhvr>
                                      <p:tavLst>
                                        <p:tav tm="0">
                                          <p:val>
                                            <p:strVal val="0-#ppt_w/2"/>
                                          </p:val>
                                        </p:tav>
                                        <p:tav tm="100000">
                                          <p:val>
                                            <p:strVal val="#ppt_x"/>
                                          </p:val>
                                        </p:tav>
                                      </p:tavLst>
                                    </p:anim>
                                    <p:anim calcmode="lin" valueType="num">
                                      <p:cBhvr additive="base">
                                        <p:cTn id="167" dur="500" fill="hold"/>
                                        <p:tgtEl>
                                          <p:spTgt spid="6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68"/>
                                        </p:tgtEl>
                                        <p:attrNameLst>
                                          <p:attrName>style.visibility</p:attrName>
                                        </p:attrNameLst>
                                      </p:cBhvr>
                                      <p:to>
                                        <p:strVal val="visible"/>
                                      </p:to>
                                    </p:set>
                                    <p:anim calcmode="lin" valueType="num">
                                      <p:cBhvr additive="base">
                                        <p:cTn id="170" dur="500" fill="hold"/>
                                        <p:tgtEl>
                                          <p:spTgt spid="68"/>
                                        </p:tgtEl>
                                        <p:attrNameLst>
                                          <p:attrName>ppt_x</p:attrName>
                                        </p:attrNameLst>
                                      </p:cBhvr>
                                      <p:tavLst>
                                        <p:tav tm="0">
                                          <p:val>
                                            <p:strVal val="0-#ppt_w/2"/>
                                          </p:val>
                                        </p:tav>
                                        <p:tav tm="100000">
                                          <p:val>
                                            <p:strVal val="#ppt_x"/>
                                          </p:val>
                                        </p:tav>
                                      </p:tavLst>
                                    </p:anim>
                                    <p:anim calcmode="lin" valueType="num">
                                      <p:cBhvr additive="base">
                                        <p:cTn id="171" dur="500" fill="hold"/>
                                        <p:tgtEl>
                                          <p:spTgt spid="68"/>
                                        </p:tgtEl>
                                        <p:attrNameLst>
                                          <p:attrName>ppt_y</p:attrName>
                                        </p:attrNameLst>
                                      </p:cBhvr>
                                      <p:tavLst>
                                        <p:tav tm="0">
                                          <p:val>
                                            <p:strVal val="#ppt_y"/>
                                          </p:val>
                                        </p:tav>
                                        <p:tav tm="100000">
                                          <p:val>
                                            <p:strVal val="#ppt_y"/>
                                          </p:val>
                                        </p:tav>
                                      </p:tavLst>
                                    </p:anim>
                                  </p:childTnLst>
                                </p:cTn>
                              </p:par>
                              <p:par>
                                <p:cTn id="172" presetID="2" presetClass="entr" presetSubtype="8" fill="hold" grpId="0" nodeType="withEffect">
                                  <p:stCondLst>
                                    <p:cond delay="0"/>
                                  </p:stCondLst>
                                  <p:childTnLst>
                                    <p:set>
                                      <p:cBhvr>
                                        <p:cTn id="173" dur="1" fill="hold">
                                          <p:stCondLst>
                                            <p:cond delay="0"/>
                                          </p:stCondLst>
                                        </p:cTn>
                                        <p:tgtEl>
                                          <p:spTgt spid="69"/>
                                        </p:tgtEl>
                                        <p:attrNameLst>
                                          <p:attrName>style.visibility</p:attrName>
                                        </p:attrNameLst>
                                      </p:cBhvr>
                                      <p:to>
                                        <p:strVal val="visible"/>
                                      </p:to>
                                    </p:set>
                                    <p:anim calcmode="lin" valueType="num">
                                      <p:cBhvr additive="base">
                                        <p:cTn id="174" dur="500" fill="hold"/>
                                        <p:tgtEl>
                                          <p:spTgt spid="69"/>
                                        </p:tgtEl>
                                        <p:attrNameLst>
                                          <p:attrName>ppt_x</p:attrName>
                                        </p:attrNameLst>
                                      </p:cBhvr>
                                      <p:tavLst>
                                        <p:tav tm="0">
                                          <p:val>
                                            <p:strVal val="0-#ppt_w/2"/>
                                          </p:val>
                                        </p:tav>
                                        <p:tav tm="100000">
                                          <p:val>
                                            <p:strVal val="#ppt_x"/>
                                          </p:val>
                                        </p:tav>
                                      </p:tavLst>
                                    </p:anim>
                                    <p:anim calcmode="lin" valueType="num">
                                      <p:cBhvr additive="base">
                                        <p:cTn id="175" dur="500" fill="hold"/>
                                        <p:tgtEl>
                                          <p:spTgt spid="69"/>
                                        </p:tgtEl>
                                        <p:attrNameLst>
                                          <p:attrName>ppt_y</p:attrName>
                                        </p:attrNameLst>
                                      </p:cBhvr>
                                      <p:tavLst>
                                        <p:tav tm="0">
                                          <p:val>
                                            <p:strVal val="#ppt_y"/>
                                          </p:val>
                                        </p:tav>
                                        <p:tav tm="100000">
                                          <p:val>
                                            <p:strVal val="#ppt_y"/>
                                          </p:val>
                                        </p:tav>
                                      </p:tavLst>
                                    </p:anim>
                                  </p:childTnLst>
                                </p:cTn>
                              </p:par>
                            </p:childTnLst>
                          </p:cTn>
                        </p:par>
                        <p:par>
                          <p:cTn id="176" fill="hold">
                            <p:stCondLst>
                              <p:cond delay="9500"/>
                            </p:stCondLst>
                            <p:childTnLst>
                              <p:par>
                                <p:cTn id="177" presetID="22" presetClass="entr" presetSubtype="8" fill="hold" grpId="0" nodeType="afterEffect">
                                  <p:stCondLst>
                                    <p:cond delay="0"/>
                                  </p:stCondLst>
                                  <p:childTnLst>
                                    <p:set>
                                      <p:cBhvr>
                                        <p:cTn id="178" dur="1" fill="hold">
                                          <p:stCondLst>
                                            <p:cond delay="0"/>
                                          </p:stCondLst>
                                        </p:cTn>
                                        <p:tgtEl>
                                          <p:spTgt spid="71"/>
                                        </p:tgtEl>
                                        <p:attrNameLst>
                                          <p:attrName>style.visibility</p:attrName>
                                        </p:attrNameLst>
                                      </p:cBhvr>
                                      <p:to>
                                        <p:strVal val="visible"/>
                                      </p:to>
                                    </p:set>
                                    <p:animEffect transition="in" filter="wipe(left)">
                                      <p:cBhvr>
                                        <p:cTn id="179" dur="500"/>
                                        <p:tgtEl>
                                          <p:spTgt spid="71"/>
                                        </p:tgtEl>
                                      </p:cBhvr>
                                    </p:animEffect>
                                  </p:childTnLst>
                                </p:cTn>
                              </p:par>
                              <p:par>
                                <p:cTn id="180" presetID="22" presetClass="entr" presetSubtype="8" fill="hold" grpId="0" nodeType="withEffect">
                                  <p:stCondLst>
                                    <p:cond delay="0"/>
                                  </p:stCondLst>
                                  <p:childTnLst>
                                    <p:set>
                                      <p:cBhvr>
                                        <p:cTn id="181" dur="1" fill="hold">
                                          <p:stCondLst>
                                            <p:cond delay="0"/>
                                          </p:stCondLst>
                                        </p:cTn>
                                        <p:tgtEl>
                                          <p:spTgt spid="70"/>
                                        </p:tgtEl>
                                        <p:attrNameLst>
                                          <p:attrName>style.visibility</p:attrName>
                                        </p:attrNameLst>
                                      </p:cBhvr>
                                      <p:to>
                                        <p:strVal val="visible"/>
                                      </p:to>
                                    </p:set>
                                    <p:animEffect transition="in" filter="wipe(left)">
                                      <p:cBhvr>
                                        <p:cTn id="182" dur="500"/>
                                        <p:tgtEl>
                                          <p:spTgt spid="70"/>
                                        </p:tgtEl>
                                      </p:cBhvr>
                                    </p:animEffect>
                                  </p:childTnLst>
                                </p:cTn>
                              </p:par>
                            </p:childTnLst>
                          </p:cTn>
                        </p:par>
                        <p:par>
                          <p:cTn id="183" fill="hold">
                            <p:stCondLst>
                              <p:cond delay="10000"/>
                            </p:stCondLst>
                            <p:childTnLst>
                              <p:par>
                                <p:cTn id="184" presetID="22" presetClass="entr" presetSubtype="8" fill="hold" grpId="0" nodeType="afterEffect">
                                  <p:stCondLst>
                                    <p:cond delay="0"/>
                                  </p:stCondLst>
                                  <p:childTnLst>
                                    <p:set>
                                      <p:cBhvr>
                                        <p:cTn id="185" dur="1" fill="hold">
                                          <p:stCondLst>
                                            <p:cond delay="0"/>
                                          </p:stCondLst>
                                        </p:cTn>
                                        <p:tgtEl>
                                          <p:spTgt spid="73"/>
                                        </p:tgtEl>
                                        <p:attrNameLst>
                                          <p:attrName>style.visibility</p:attrName>
                                        </p:attrNameLst>
                                      </p:cBhvr>
                                      <p:to>
                                        <p:strVal val="visible"/>
                                      </p:to>
                                    </p:set>
                                    <p:animEffect transition="in" filter="wipe(left)">
                                      <p:cBhvr>
                                        <p:cTn id="186" dur="500"/>
                                        <p:tgtEl>
                                          <p:spTgt spid="73"/>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72"/>
                                        </p:tgtEl>
                                        <p:attrNameLst>
                                          <p:attrName>style.visibility</p:attrName>
                                        </p:attrNameLst>
                                      </p:cBhvr>
                                      <p:to>
                                        <p:strVal val="visible"/>
                                      </p:to>
                                    </p:set>
                                    <p:animEffect transition="in" filter="wipe(left)">
                                      <p:cBhvr>
                                        <p:cTn id="189" dur="500"/>
                                        <p:tgtEl>
                                          <p:spTgt spid="72"/>
                                        </p:tgtEl>
                                      </p:cBhvr>
                                    </p:animEffect>
                                  </p:childTnLst>
                                </p:cTn>
                              </p:par>
                            </p:childTnLst>
                          </p:cTn>
                        </p:par>
                        <p:par>
                          <p:cTn id="190" fill="hold">
                            <p:stCondLst>
                              <p:cond delay="10500"/>
                            </p:stCondLst>
                            <p:childTnLst>
                              <p:par>
                                <p:cTn id="191" presetID="22" presetClass="entr" presetSubtype="8" fill="hold" grpId="0" nodeType="afterEffect">
                                  <p:stCondLst>
                                    <p:cond delay="0"/>
                                  </p:stCondLst>
                                  <p:childTnLst>
                                    <p:set>
                                      <p:cBhvr>
                                        <p:cTn id="192" dur="1" fill="hold">
                                          <p:stCondLst>
                                            <p:cond delay="0"/>
                                          </p:stCondLst>
                                        </p:cTn>
                                        <p:tgtEl>
                                          <p:spTgt spid="75"/>
                                        </p:tgtEl>
                                        <p:attrNameLst>
                                          <p:attrName>style.visibility</p:attrName>
                                        </p:attrNameLst>
                                      </p:cBhvr>
                                      <p:to>
                                        <p:strVal val="visible"/>
                                      </p:to>
                                    </p:set>
                                    <p:animEffect transition="in" filter="wipe(left)">
                                      <p:cBhvr>
                                        <p:cTn id="193" dur="500"/>
                                        <p:tgtEl>
                                          <p:spTgt spid="75"/>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74"/>
                                        </p:tgtEl>
                                        <p:attrNameLst>
                                          <p:attrName>style.visibility</p:attrName>
                                        </p:attrNameLst>
                                      </p:cBhvr>
                                      <p:to>
                                        <p:strVal val="visible"/>
                                      </p:to>
                                    </p:set>
                                    <p:animEffect transition="in" filter="wipe(left)">
                                      <p:cBhvr>
                                        <p:cTn id="19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p:bldP spid="29" grpId="0"/>
      <p:bldP spid="30" grpId="0"/>
      <p:bldP spid="31" grpId="0"/>
      <p:bldP spid="32" grpId="0"/>
      <p:bldP spid="33" grpId="0"/>
      <p:bldP spid="34" grpId="0"/>
      <p:bldP spid="35" grpId="0"/>
      <p:bldP spid="36" grpId="0"/>
      <p:bldP spid="37" grpId="0"/>
      <p:bldP spid="38" grpId="0" animBg="1"/>
      <p:bldP spid="39" grpId="0"/>
      <p:bldP spid="40" grpId="0"/>
      <p:bldP spid="41" grpId="0"/>
      <p:bldP spid="42" grpId="0"/>
      <p:bldP spid="43" grpId="0"/>
      <p:bldP spid="44" grpId="0"/>
      <p:bldP spid="45" grpId="0"/>
      <p:bldP spid="53" grpId="0"/>
      <p:bldP spid="54" grpId="0"/>
      <p:bldP spid="55" grpId="0"/>
      <p:bldP spid="56" grpId="0"/>
      <p:bldP spid="57" grpId="0"/>
      <p:bldP spid="58" grpId="0"/>
      <p:bldP spid="59" grpId="0"/>
      <p:bldP spid="60" grpId="0"/>
      <p:bldP spid="61" grpId="0" animBg="1"/>
      <p:bldP spid="62" grpId="0"/>
      <p:bldP spid="63" grpId="0" animBg="1"/>
      <p:bldP spid="64" grpId="0"/>
      <p:bldP spid="65" grpId="0" animBg="1"/>
      <p:bldP spid="66" grpId="0"/>
      <p:bldP spid="67" grpId="0" animBg="1"/>
      <p:bldP spid="68" grpId="0" animBg="1"/>
      <p:bldP spid="69" grpId="0" animBg="1"/>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Popular Products from Pakistan </a:t>
            </a:r>
          </a:p>
        </p:txBody>
      </p:sp>
      <p:sp>
        <p:nvSpPr>
          <p:cNvPr id="3" name="Text Placeholder 2"/>
          <p:cNvSpPr>
            <a:spLocks noGrp="1"/>
          </p:cNvSpPr>
          <p:nvPr>
            <p:ph type="body" sz="quarter" idx="11"/>
          </p:nvPr>
        </p:nvSpPr>
        <p:spPr>
          <a:xfrm>
            <a:off x="1158373" y="2807138"/>
            <a:ext cx="7993153" cy="3217977"/>
          </a:xfrm>
        </p:spPr>
        <p:txBody>
          <a:bodyPr/>
          <a:lstStyle/>
          <a:p>
            <a:pPr marL="609585" indent="-609585"/>
            <a:r>
              <a:rPr lang="en-US" sz="1867" dirty="0"/>
              <a:t>Apparel</a:t>
            </a:r>
          </a:p>
          <a:p>
            <a:pPr marL="609585" indent="-609585"/>
            <a:r>
              <a:rPr lang="en-US" sz="1867" dirty="0"/>
              <a:t>Surgical instruments</a:t>
            </a:r>
          </a:p>
          <a:p>
            <a:pPr marL="609585" indent="-609585"/>
            <a:r>
              <a:rPr lang="en-US" sz="1867" dirty="0"/>
              <a:t>Sports Goods</a:t>
            </a:r>
          </a:p>
          <a:p>
            <a:pPr marL="609585" indent="-609585"/>
            <a:r>
              <a:rPr lang="en-US" sz="1867" dirty="0"/>
              <a:t>Pink Himalayan salt</a:t>
            </a:r>
          </a:p>
          <a:p>
            <a:pPr marL="609585" indent="-609585"/>
            <a:r>
              <a:rPr lang="en-US" sz="1867" dirty="0"/>
              <a:t>Agricultural Products</a:t>
            </a:r>
          </a:p>
          <a:p>
            <a:pPr marL="609585" indent="-609585"/>
            <a:r>
              <a:rPr lang="en-US" sz="1867" dirty="0"/>
              <a:t>Leather Products </a:t>
            </a:r>
          </a:p>
          <a:p>
            <a:pPr marL="609585" indent="-609585"/>
            <a:endParaRPr lang="en-US" dirty="0"/>
          </a:p>
        </p:txBody>
      </p:sp>
    </p:spTree>
    <p:extLst>
      <p:ext uri="{BB962C8B-B14F-4D97-AF65-F5344CB8AC3E}">
        <p14:creationId xmlns:p14="http://schemas.microsoft.com/office/powerpoint/2010/main" val="3134893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3">
            <a:alphaModFix/>
          </a:blip>
          <a:srcRect t="7841" r="67" b="7841"/>
          <a:stretch/>
        </p:blipFill>
        <p:spPr>
          <a:xfrm>
            <a:off x="0" y="-1"/>
            <a:ext cx="12192000" cy="6858001"/>
          </a:xfrm>
          <a:prstGeom prst="rect">
            <a:avLst/>
          </a:prstGeom>
          <a:noFill/>
          <a:ln>
            <a:noFill/>
          </a:ln>
        </p:spPr>
      </p:pic>
      <p:sp>
        <p:nvSpPr>
          <p:cNvPr id="103" name="Google Shape;103;p21"/>
          <p:cNvSpPr/>
          <p:nvPr/>
        </p:nvSpPr>
        <p:spPr>
          <a:xfrm>
            <a:off x="7027" y="-1"/>
            <a:ext cx="12192000" cy="6858000"/>
          </a:xfrm>
          <a:prstGeom prst="rect">
            <a:avLst/>
          </a:prstGeom>
          <a:solidFill>
            <a:schemeClr val="dk1">
              <a:alpha val="53725"/>
            </a:schemeClr>
          </a:solidFill>
          <a:ln>
            <a:noFill/>
          </a:ln>
        </p:spPr>
        <p:txBody>
          <a:bodyPr spcFirstLastPara="1" wrap="square" lIns="121900" tIns="60933" rIns="121900" bIns="60933" anchor="ctr" anchorCtr="0">
            <a:noAutofit/>
          </a:bodyPr>
          <a:lstStyle/>
          <a:p>
            <a:pPr algn="ctr" defTabSz="1219170">
              <a:buClr>
                <a:srgbClr val="000000"/>
              </a:buClr>
              <a:defRPr/>
            </a:pPr>
            <a:endParaRPr sz="2400" kern="0">
              <a:solidFill>
                <a:srgbClr val="FFFFFF"/>
              </a:solidFill>
              <a:latin typeface="Arial" panose="020B0604020202020204" pitchFamily="34" charset="0"/>
              <a:cs typeface="Arial" panose="020B0604020202020204" pitchFamily="34" charset="0"/>
              <a:sym typeface="Arial"/>
            </a:endParaRPr>
          </a:p>
        </p:txBody>
      </p:sp>
      <p:sp>
        <p:nvSpPr>
          <p:cNvPr id="106" name="Google Shape;106;p21"/>
          <p:cNvSpPr txBox="1">
            <a:spLocks noGrp="1"/>
          </p:cNvSpPr>
          <p:nvPr>
            <p:ph type="body" sz="quarter" idx="10"/>
          </p:nvPr>
        </p:nvSpPr>
        <p:spPr>
          <a:xfrm>
            <a:off x="1421937" y="1494309"/>
            <a:ext cx="7135196" cy="822171"/>
          </a:xfrm>
          <a:prstGeom prst="rect">
            <a:avLst/>
          </a:prstGeom>
          <a:noFill/>
          <a:ln>
            <a:noFill/>
          </a:ln>
        </p:spPr>
        <p:txBody>
          <a:bodyPr spcFirstLastPara="1" vert="horz" wrap="square" lIns="121900" tIns="60933" rIns="121900" bIns="60933" rtlCol="0" anchor="t" anchorCtr="0">
            <a:noAutofit/>
          </a:bodyPr>
          <a:lstStyle/>
          <a:p>
            <a:pPr marL="0" indent="0">
              <a:lnSpc>
                <a:spcPct val="130000"/>
              </a:lnSpc>
              <a:spcBef>
                <a:spcPts val="0"/>
              </a:spcBef>
              <a:buClr>
                <a:schemeClr val="lt1"/>
              </a:buClr>
              <a:buSzPts val="2400"/>
              <a:buNone/>
            </a:pPr>
            <a:r>
              <a:rPr lang="en-US" dirty="0" smtClean="0">
                <a:latin typeface="Arial" panose="020B0604020202020204" pitchFamily="34" charset="0"/>
                <a:ea typeface="Arial"/>
                <a:cs typeface="Arial"/>
                <a:sym typeface="Arial"/>
              </a:rPr>
              <a:t>Third </a:t>
            </a:r>
            <a:r>
              <a:rPr lang="th" dirty="0">
                <a:latin typeface="Arial" panose="020B0604020202020204" pitchFamily="34" charset="0"/>
                <a:ea typeface="Arial"/>
                <a:cs typeface="Arial"/>
                <a:sym typeface="Arial"/>
              </a:rPr>
              <a:t>Session</a:t>
            </a:r>
            <a:endParaRPr dirty="0">
              <a:latin typeface="Arial" panose="020B0604020202020204" pitchFamily="34" charset="0"/>
              <a:ea typeface="Arial"/>
              <a:cs typeface="Arial" panose="020B0604020202020204" pitchFamily="34" charset="0"/>
              <a:sym typeface="Arial"/>
            </a:endParaRPr>
          </a:p>
        </p:txBody>
      </p:sp>
      <p:sp>
        <p:nvSpPr>
          <p:cNvPr id="2" name="文本占位符 1">
            <a:extLst>
              <a:ext uri="{FF2B5EF4-FFF2-40B4-BE49-F238E27FC236}">
                <a16:creationId xmlns:a16="http://schemas.microsoft.com/office/drawing/2014/main" id="{3E6C1BC6-3855-5F45-B5EC-CB2D2389E406}"/>
              </a:ext>
            </a:extLst>
          </p:cNvPr>
          <p:cNvSpPr>
            <a:spLocks noGrp="1"/>
          </p:cNvSpPr>
          <p:nvPr>
            <p:ph type="body" sz="quarter" idx="11"/>
          </p:nvPr>
        </p:nvSpPr>
        <p:spPr>
          <a:xfrm>
            <a:off x="1421937" y="2606828"/>
            <a:ext cx="9340295" cy="822171"/>
          </a:xfrm>
        </p:spPr>
        <p:txBody>
          <a:bodyPr/>
          <a:lstStyle/>
          <a:p>
            <a:r>
              <a:rPr lang="en" altLang="zh-CN" dirty="0">
                <a:latin typeface="Arial" panose="020B0604020202020204" pitchFamily="34" charset="0"/>
                <a:cs typeface="Arial" panose="020B0604020202020204" pitchFamily="34" charset="0"/>
              </a:rPr>
              <a:t>Making the 1st Step with </a:t>
            </a:r>
            <a:r>
              <a:rPr lang="en" altLang="zh-CN" dirty="0" err="1">
                <a:latin typeface="Arial" panose="020B0604020202020204" pitchFamily="34" charset="0"/>
                <a:cs typeface="Arial" panose="020B0604020202020204" pitchFamily="34" charset="0"/>
              </a:rPr>
              <a:t>Alibaba.com</a:t>
            </a:r>
            <a:endParaRPr lang="zh-CN" altLang="en-US" dirty="0">
              <a:latin typeface="Arial" panose="020B0604020202020204" pitchFamily="34" charset="0"/>
              <a:cs typeface="Arial" panose="020B0604020202020204" pitchFamily="34" charset="0"/>
            </a:endParaRPr>
          </a:p>
        </p:txBody>
      </p:sp>
      <p:sp>
        <p:nvSpPr>
          <p:cNvPr id="105" name="Google Shape;105;p21"/>
          <p:cNvSpPr/>
          <p:nvPr/>
        </p:nvSpPr>
        <p:spPr>
          <a:xfrm rot="10800000" flipH="1">
            <a:off x="1421937" y="2316481"/>
            <a:ext cx="5629108" cy="51851"/>
          </a:xfrm>
          <a:prstGeom prst="rect">
            <a:avLst/>
          </a:prstGeom>
          <a:solidFill>
            <a:schemeClr val="accent5"/>
          </a:solidFill>
          <a:ln>
            <a:noFill/>
          </a:ln>
        </p:spPr>
        <p:txBody>
          <a:bodyPr spcFirstLastPara="1" wrap="square" lIns="121900" tIns="60933" rIns="121900" bIns="60933" anchor="ctr" anchorCtr="0">
            <a:noAutofit/>
          </a:bodyPr>
          <a:lstStyle/>
          <a:p>
            <a:pPr algn="ctr" defTabSz="1219170">
              <a:buClr>
                <a:srgbClr val="000000"/>
              </a:buClr>
              <a:defRPr/>
            </a:pPr>
            <a:endParaRPr kern="0">
              <a:solidFill>
                <a:srgbClr val="FF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821949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AF906-E3EA-467D-926F-FF64F5E9480B}"/>
              </a:ext>
            </a:extLst>
          </p:cNvPr>
          <p:cNvSpPr>
            <a:spLocks noGrp="1"/>
          </p:cNvSpPr>
          <p:nvPr>
            <p:ph type="title"/>
          </p:nvPr>
        </p:nvSpPr>
        <p:spPr>
          <a:xfrm>
            <a:off x="0" y="162673"/>
            <a:ext cx="10515600" cy="524211"/>
          </a:xfrm>
        </p:spPr>
        <p:txBody>
          <a:bodyPr/>
          <a:lstStyle/>
          <a:p>
            <a:r>
              <a:rPr lang="en-US" altLang="zh-CN" dirty="0">
                <a:latin typeface="Arial" panose="020B0604020202020204" pitchFamily="34" charset="0"/>
              </a:rPr>
              <a:t>Gold Supplier-Alibaba.com Premium Membership to expand your global biz</a:t>
            </a:r>
            <a:endParaRPr lang="zh-CN" altLang="en-US" dirty="0">
              <a:latin typeface="Arial" panose="020B0604020202020204" pitchFamily="34" charset="0"/>
            </a:endParaRPr>
          </a:p>
        </p:txBody>
      </p:sp>
      <p:sp>
        <p:nvSpPr>
          <p:cNvPr id="3" name="Text 1">
            <a:extLst>
              <a:ext uri="{FF2B5EF4-FFF2-40B4-BE49-F238E27FC236}">
                <a16:creationId xmlns:a16="http://schemas.microsoft.com/office/drawing/2014/main" id="{94CF23E8-4853-4DDB-B684-919940791F39}"/>
              </a:ext>
            </a:extLst>
          </p:cNvPr>
          <p:cNvSpPr txBox="1">
            <a:spLocks/>
          </p:cNvSpPr>
          <p:nvPr/>
        </p:nvSpPr>
        <p:spPr>
          <a:xfrm>
            <a:off x="68951" y="2375212"/>
            <a:ext cx="14077244" cy="5772489"/>
          </a:xfrm>
          <a:prstGeom prst="rect">
            <a:avLst/>
          </a:prstGeom>
        </p:spPr>
        <p:txBody>
          <a:bodyPr>
            <a:noAutofit/>
          </a:bodyPr>
          <a:lstStyle>
            <a:lvl1pPr marL="0" indent="0" algn="l" defTabSz="685783"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Alibaba Sans" panose="020B0503020203040204" pitchFamily="34" charset="0"/>
                <a:ea typeface="+mn-ea"/>
                <a:cs typeface="Alibaba Sans" panose="020B0503020203040204" pitchFamily="34" charset="0"/>
              </a:defRPr>
            </a:lvl1pPr>
            <a:lvl2pPr marL="514337"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28"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20"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12"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89" indent="-457189">
              <a:lnSpc>
                <a:spcPct val="150000"/>
              </a:lnSpc>
              <a:buFont typeface="Arial" panose="020B0604020202020204" pitchFamily="34" charset="0"/>
              <a:buChar char="•"/>
            </a:pP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A Gold Supplier is </a:t>
            </a:r>
            <a:r>
              <a:rPr lang="en-US" altLang="zh-CN" sz="1600" dirty="0" err="1">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Alibaba.com's</a:t>
            </a: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 highest and most premium membership.</a:t>
            </a:r>
          </a:p>
          <a:p>
            <a:pPr>
              <a:lnSpc>
                <a:spcPct val="150000"/>
              </a:lnSpc>
              <a:buClrTx/>
            </a:pP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 It </a:t>
            </a:r>
            <a:r>
              <a:rPr lang="en-US" altLang="zh-CN" sz="1600" b="1" u="sng" dirty="0">
                <a:solidFill>
                  <a:schemeClr val="accent5"/>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helps maximize a company's exposure and business opportunities. </a:t>
            </a:r>
          </a:p>
          <a:p>
            <a:pPr marL="457189" indent="-457189">
              <a:lnSpc>
                <a:spcPct val="150000"/>
              </a:lnSpc>
              <a:buFont typeface="Arial" panose="020B0604020202020204" pitchFamily="34" charset="0"/>
              <a:buChar char="•"/>
            </a:pP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As a Gold Supplier, suppliers are able yield </a:t>
            </a:r>
            <a:r>
              <a:rPr lang="en-US" altLang="zh-CN" sz="1600" b="1" u="sng" dirty="0">
                <a:solidFill>
                  <a:schemeClr val="accent5"/>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more inquiries </a:t>
            </a: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than a free member</a:t>
            </a:r>
          </a:p>
          <a:p>
            <a:pPr marL="457189" indent="-457189">
              <a:lnSpc>
                <a:spcPct val="150000"/>
              </a:lnSpc>
              <a:buFont typeface="Arial" panose="020B0604020202020204" pitchFamily="34" charset="0"/>
              <a:buChar char="•"/>
            </a:pP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Gold Supplier membership also benefits businesses by providing </a:t>
            </a:r>
            <a:r>
              <a:rPr lang="en-US" altLang="zh-CN" sz="1600" b="1" u="sng" dirty="0">
                <a:solidFill>
                  <a:schemeClr val="accent5"/>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easy-to-use online tools</a:t>
            </a:r>
            <a:r>
              <a:rPr lang="en-US" altLang="zh-CN" sz="1600" dirty="0">
                <a:solidFill>
                  <a:schemeClr val="accent5"/>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 </a:t>
            </a:r>
            <a:r>
              <a:rPr lang="en-US" altLang="zh-CN" sz="1600" b="1" u="sng" dirty="0">
                <a:solidFill>
                  <a:schemeClr val="accent5"/>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exclusive training, and customer</a:t>
            </a:r>
          </a:p>
          <a:p>
            <a:pPr>
              <a:lnSpc>
                <a:spcPct val="150000"/>
              </a:lnSpc>
              <a:buClrTx/>
            </a:pPr>
            <a:r>
              <a:rPr lang="en-US" altLang="zh-CN" sz="1600" b="1" u="sng" dirty="0">
                <a:solidFill>
                  <a:schemeClr val="accent5"/>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 support</a:t>
            </a:r>
            <a:r>
              <a:rPr lang="en-US" altLang="zh-CN"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 making it an opportunity to meet millions of buyers worldwide.</a:t>
            </a:r>
            <a:endParaRPr lang="zh-CN" altLang="en-US" sz="1600" dirty="0">
              <a:solidFill>
                <a:schemeClr val="tx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4" name="Title">
            <a:extLst>
              <a:ext uri="{FF2B5EF4-FFF2-40B4-BE49-F238E27FC236}">
                <a16:creationId xmlns:a16="http://schemas.microsoft.com/office/drawing/2014/main" id="{C30D5C33-C88C-42A5-8443-DC8638B362D4}"/>
              </a:ext>
            </a:extLst>
          </p:cNvPr>
          <p:cNvSpPr txBox="1">
            <a:spLocks/>
          </p:cNvSpPr>
          <p:nvPr/>
        </p:nvSpPr>
        <p:spPr>
          <a:xfrm>
            <a:off x="69695" y="20244"/>
            <a:ext cx="14076500" cy="1515721"/>
          </a:xfrm>
          <a:prstGeom prst="rect">
            <a:avLst/>
          </a:prstGeom>
        </p:spPr>
        <p:txBody>
          <a:bodyPr vert="horz" lIns="121920" tIns="60960" rIns="121920" bIns="60960" rtlCol="0" anchor="b">
            <a:normAutofit/>
          </a:bodyPr>
          <a:lstStyle>
            <a:lvl1pPr algn="l" defTabSz="685783" rtl="0" eaLnBrk="1" latinLnBrk="0" hangingPunct="1">
              <a:lnSpc>
                <a:spcPct val="90000"/>
              </a:lnSpc>
              <a:spcBef>
                <a:spcPct val="0"/>
              </a:spcBef>
              <a:buNone/>
              <a:defRPr kumimoji="0" lang="zh-CN" altLang="en-US" sz="1600" b="1" i="0" u="none" strike="noStrike" kern="1200" cap="none" spc="0" normalizeH="0" baseline="0" dirty="0">
                <a:ln>
                  <a:noFill/>
                </a:ln>
                <a:solidFill>
                  <a:srgbClr val="FFFFFF"/>
                </a:solidFill>
                <a:effectLst/>
                <a:uLnTx/>
                <a:uFillTx/>
                <a:latin typeface="Calibri" panose="020F0502020204030204" pitchFamily="34" charset="0"/>
                <a:ea typeface="+mn-ea"/>
                <a:cs typeface="Arial" panose="020B0604020202020204" pitchFamily="34" charset="0"/>
              </a:defRPr>
            </a:lvl1pPr>
          </a:lstStyle>
          <a:p>
            <a:pPr>
              <a:buClrTx/>
              <a:buFontTx/>
            </a:pPr>
            <a:r>
              <a:rPr lang="en-US" altLang="zh-CN" sz="2133" dirty="0">
                <a:solidFill>
                  <a:schemeClr val="tx1"/>
                </a:solidFill>
                <a:latin typeface="Arial" panose="020B0604020202020204" pitchFamily="34" charset="0"/>
                <a:ea typeface="阿里巴巴普惠体" panose="00020600040101010101" pitchFamily="18" charset="-122"/>
                <a:sym typeface="Alibaba Sans" panose="020B0503020203040204" pitchFamily="34" charset="0"/>
              </a:rPr>
              <a:t>What is a Gold Supplier?</a:t>
            </a:r>
            <a:endParaRPr lang="ru-RU" sz="2133" dirty="0">
              <a:solidFill>
                <a:schemeClr val="tx1"/>
              </a:solidFill>
              <a:latin typeface="Arial" panose="020B0604020202020204" pitchFamily="34" charset="0"/>
              <a:ea typeface="阿里巴巴普惠体" panose="00020600040101010101" pitchFamily="18" charset="-122"/>
              <a:sym typeface="Alibaba Sans" panose="020B0503020203040204" pitchFamily="34" charset="0"/>
            </a:endParaRPr>
          </a:p>
        </p:txBody>
      </p:sp>
      <p:sp>
        <p:nvSpPr>
          <p:cNvPr id="5" name="Rectangle 1">
            <a:extLst>
              <a:ext uri="{FF2B5EF4-FFF2-40B4-BE49-F238E27FC236}">
                <a16:creationId xmlns:a16="http://schemas.microsoft.com/office/drawing/2014/main" id="{11E7DD07-5E7A-47DD-9F6A-D84FF6063F53}"/>
              </a:ext>
            </a:extLst>
          </p:cNvPr>
          <p:cNvSpPr/>
          <p:nvPr/>
        </p:nvSpPr>
        <p:spPr>
          <a:xfrm>
            <a:off x="1255053" y="2130129"/>
            <a:ext cx="979977" cy="4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endParaRPr lang="ru-RU" sz="2400">
              <a:solidFill>
                <a:srgbClr val="0477F9">
                  <a:lumMod val="60000"/>
                  <a:lumOff val="40000"/>
                </a:srgbClr>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6" name="图片 5">
            <a:extLst>
              <a:ext uri="{FF2B5EF4-FFF2-40B4-BE49-F238E27FC236}">
                <a16:creationId xmlns:a16="http://schemas.microsoft.com/office/drawing/2014/main" id="{634FD870-A149-4624-B736-088DD3E5B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2379" y="1026044"/>
            <a:ext cx="2843621" cy="384000"/>
          </a:xfrm>
          <a:prstGeom prst="rect">
            <a:avLst/>
          </a:prstGeom>
        </p:spPr>
      </p:pic>
    </p:spTree>
    <p:extLst>
      <p:ext uri="{BB962C8B-B14F-4D97-AF65-F5344CB8AC3E}">
        <p14:creationId xmlns:p14="http://schemas.microsoft.com/office/powerpoint/2010/main" val="1459288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8F494-7785-4A8E-90EC-0740B55ADD98}"/>
              </a:ext>
            </a:extLst>
          </p:cNvPr>
          <p:cNvSpPr>
            <a:spLocks noGrp="1"/>
          </p:cNvSpPr>
          <p:nvPr>
            <p:ph type="title"/>
          </p:nvPr>
        </p:nvSpPr>
        <p:spPr>
          <a:xfrm>
            <a:off x="-1144135" y="-1385436"/>
            <a:ext cx="9511833" cy="401919"/>
          </a:xfrm>
        </p:spPr>
        <p:txBody>
          <a:bodyPr>
            <a:normAutofit/>
          </a:bodyPr>
          <a:lstStyle/>
          <a:p>
            <a:endParaRPr lang="zh-CN" altLang="en-US"/>
          </a:p>
        </p:txBody>
      </p:sp>
      <p:pic>
        <p:nvPicPr>
          <p:cNvPr id="3" name="图片占位符 19">
            <a:extLst>
              <a:ext uri="{FF2B5EF4-FFF2-40B4-BE49-F238E27FC236}">
                <a16:creationId xmlns:a16="http://schemas.microsoft.com/office/drawing/2014/main" id="{5808E458-BCA3-4D9B-A54B-A3F713EFEEC3}"/>
              </a:ext>
            </a:extLst>
          </p:cNvPr>
          <p:cNvPicPr>
            <a:picLocks noChangeAspect="1"/>
          </p:cNvPicPr>
          <p:nvPr/>
        </p:nvPicPr>
        <p:blipFill>
          <a:blip r:embed="rId2" cstate="print">
            <a:extLst>
              <a:ext uri="{28A0092B-C50C-407E-A947-70E740481C1C}">
                <a14:useLocalDpi xmlns:a14="http://schemas.microsoft.com/office/drawing/2010/main" val="0"/>
              </a:ext>
            </a:extLst>
          </a:blip>
          <a:srcRect t="11159" b="11159"/>
          <a:stretch>
            <a:fillRect/>
          </a:stretch>
        </p:blipFill>
        <p:spPr>
          <a:xfrm>
            <a:off x="1" y="752515"/>
            <a:ext cx="5549231" cy="2873688"/>
          </a:xfrm>
          <a:prstGeom prst="rect">
            <a:avLst/>
          </a:prstGeom>
        </p:spPr>
      </p:pic>
      <p:pic>
        <p:nvPicPr>
          <p:cNvPr id="4" name="图片占位符 23">
            <a:extLst>
              <a:ext uri="{FF2B5EF4-FFF2-40B4-BE49-F238E27FC236}">
                <a16:creationId xmlns:a16="http://schemas.microsoft.com/office/drawing/2014/main" id="{8A1748B4-E1B0-479D-9161-E1E67F6D4B4A}"/>
              </a:ext>
            </a:extLst>
          </p:cNvPr>
          <p:cNvPicPr>
            <a:picLocks noChangeAspect="1"/>
          </p:cNvPicPr>
          <p:nvPr/>
        </p:nvPicPr>
        <p:blipFill>
          <a:blip r:embed="rId3">
            <a:extLst>
              <a:ext uri="{28A0092B-C50C-407E-A947-70E740481C1C}">
                <a14:useLocalDpi xmlns:a14="http://schemas.microsoft.com/office/drawing/2010/main" val="0"/>
              </a:ext>
            </a:extLst>
          </a:blip>
          <a:srcRect t="11192" b="11192"/>
          <a:stretch>
            <a:fillRect/>
          </a:stretch>
        </p:blipFill>
        <p:spPr>
          <a:xfrm>
            <a:off x="6558747" y="752515"/>
            <a:ext cx="5633253" cy="2873688"/>
          </a:xfrm>
          <a:prstGeom prst="rect">
            <a:avLst/>
          </a:prstGeom>
        </p:spPr>
      </p:pic>
      <p:pic>
        <p:nvPicPr>
          <p:cNvPr id="5" name="图片占位符 27">
            <a:extLst>
              <a:ext uri="{FF2B5EF4-FFF2-40B4-BE49-F238E27FC236}">
                <a16:creationId xmlns:a16="http://schemas.microsoft.com/office/drawing/2014/main" id="{F12D8001-5DBF-4E89-AC72-984C125B188B}"/>
              </a:ext>
            </a:extLst>
          </p:cNvPr>
          <p:cNvPicPr>
            <a:picLocks noChangeAspect="1"/>
          </p:cNvPicPr>
          <p:nvPr/>
        </p:nvPicPr>
        <p:blipFill>
          <a:blip r:embed="rId4">
            <a:extLst>
              <a:ext uri="{28A0092B-C50C-407E-A947-70E740481C1C}">
                <a14:useLocalDpi xmlns:a14="http://schemas.microsoft.com/office/drawing/2010/main" val="0"/>
              </a:ext>
            </a:extLst>
          </a:blip>
          <a:srcRect t="4007" b="4007"/>
          <a:stretch>
            <a:fillRect/>
          </a:stretch>
        </p:blipFill>
        <p:spPr>
          <a:xfrm>
            <a:off x="30347" y="3850512"/>
            <a:ext cx="5517960" cy="2873688"/>
          </a:xfrm>
          <a:prstGeom prst="rect">
            <a:avLst/>
          </a:prstGeom>
        </p:spPr>
      </p:pic>
      <p:pic>
        <p:nvPicPr>
          <p:cNvPr id="6" name="图片占位符 31">
            <a:extLst>
              <a:ext uri="{FF2B5EF4-FFF2-40B4-BE49-F238E27FC236}">
                <a16:creationId xmlns:a16="http://schemas.microsoft.com/office/drawing/2014/main" id="{79D8D6AB-49FC-4013-9977-73B431A31C38}"/>
              </a:ext>
            </a:extLst>
          </p:cNvPr>
          <p:cNvPicPr>
            <a:picLocks noChangeAspect="1"/>
          </p:cNvPicPr>
          <p:nvPr/>
        </p:nvPicPr>
        <p:blipFill>
          <a:blip r:embed="rId5">
            <a:extLst>
              <a:ext uri="{28A0092B-C50C-407E-A947-70E740481C1C}">
                <a14:useLocalDpi xmlns:a14="http://schemas.microsoft.com/office/drawing/2010/main" val="0"/>
              </a:ext>
            </a:extLst>
          </a:blip>
          <a:srcRect t="11192" b="11192"/>
          <a:stretch>
            <a:fillRect/>
          </a:stretch>
        </p:blipFill>
        <p:spPr>
          <a:xfrm>
            <a:off x="6591754" y="3850513"/>
            <a:ext cx="5549231" cy="2946844"/>
          </a:xfrm>
          <a:prstGeom prst="rect">
            <a:avLst/>
          </a:prstGeom>
        </p:spPr>
      </p:pic>
      <p:pic>
        <p:nvPicPr>
          <p:cNvPr id="7" name="图片 6">
            <a:extLst>
              <a:ext uri="{FF2B5EF4-FFF2-40B4-BE49-F238E27FC236}">
                <a16:creationId xmlns:a16="http://schemas.microsoft.com/office/drawing/2014/main" id="{282AC929-1C71-4B4A-BB3E-9F1DF1C4DB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751" y="-613260"/>
            <a:ext cx="2613348" cy="352904"/>
          </a:xfrm>
          <a:prstGeom prst="rect">
            <a:avLst/>
          </a:prstGeom>
        </p:spPr>
      </p:pic>
      <p:sp>
        <p:nvSpPr>
          <p:cNvPr id="8" name="矩形 7">
            <a:extLst>
              <a:ext uri="{FF2B5EF4-FFF2-40B4-BE49-F238E27FC236}">
                <a16:creationId xmlns:a16="http://schemas.microsoft.com/office/drawing/2014/main" id="{31256DCE-3138-4DD7-8B99-9A5B489B38AC}"/>
              </a:ext>
            </a:extLst>
          </p:cNvPr>
          <p:cNvSpPr/>
          <p:nvPr/>
        </p:nvSpPr>
        <p:spPr>
          <a:xfrm>
            <a:off x="68396" y="2616640"/>
            <a:ext cx="5480835" cy="1009563"/>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9" name="矩形 8">
            <a:extLst>
              <a:ext uri="{FF2B5EF4-FFF2-40B4-BE49-F238E27FC236}">
                <a16:creationId xmlns:a16="http://schemas.microsoft.com/office/drawing/2014/main" id="{058EFDCB-212A-4F12-BF82-43A7F5FFC01B}"/>
              </a:ext>
            </a:extLst>
          </p:cNvPr>
          <p:cNvSpPr/>
          <p:nvPr/>
        </p:nvSpPr>
        <p:spPr>
          <a:xfrm>
            <a:off x="66143" y="2576744"/>
            <a:ext cx="5482164" cy="918200"/>
          </a:xfrm>
          <a:prstGeom prst="rect">
            <a:avLst/>
          </a:prstGeom>
        </p:spPr>
        <p:txBody>
          <a:bodyPr wrap="square">
            <a:spAutoFit/>
          </a:bodyPr>
          <a:lstStyle/>
          <a:p>
            <a:pPr defTabSz="1219139">
              <a:spcBef>
                <a:spcPts val="1333"/>
              </a:spcBef>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1. Onboarding service</a:t>
            </a:r>
          </a:p>
          <a:p>
            <a:pPr marL="609585" indent="-609585"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Customized mini-site</a:t>
            </a:r>
          </a:p>
          <a:p>
            <a:pPr marL="609585" indent="-609585"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Business Verification (BV)</a:t>
            </a:r>
            <a:endParaRPr lang="zh-CN"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10" name="矩形 9">
            <a:extLst>
              <a:ext uri="{FF2B5EF4-FFF2-40B4-BE49-F238E27FC236}">
                <a16:creationId xmlns:a16="http://schemas.microsoft.com/office/drawing/2014/main" id="{E6758EB2-AD52-4AB9-9522-474262AF268A}"/>
              </a:ext>
            </a:extLst>
          </p:cNvPr>
          <p:cNvSpPr/>
          <p:nvPr/>
        </p:nvSpPr>
        <p:spPr>
          <a:xfrm>
            <a:off x="86814" y="5714208"/>
            <a:ext cx="5461493" cy="1009563"/>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11" name="矩形 10">
            <a:extLst>
              <a:ext uri="{FF2B5EF4-FFF2-40B4-BE49-F238E27FC236}">
                <a16:creationId xmlns:a16="http://schemas.microsoft.com/office/drawing/2014/main" id="{60C9861C-3BBB-422A-A4A7-050C54B0BA6A}"/>
              </a:ext>
            </a:extLst>
          </p:cNvPr>
          <p:cNvSpPr/>
          <p:nvPr/>
        </p:nvSpPr>
        <p:spPr>
          <a:xfrm>
            <a:off x="101533" y="5818347"/>
            <a:ext cx="5482164" cy="918200"/>
          </a:xfrm>
          <a:prstGeom prst="rect">
            <a:avLst/>
          </a:prstGeom>
        </p:spPr>
        <p:txBody>
          <a:bodyPr wrap="square">
            <a:spAutoFit/>
          </a:bodyPr>
          <a:lstStyle/>
          <a:p>
            <a:pPr defTabSz="1219139">
              <a:spcBef>
                <a:spcPts val="1333"/>
              </a:spcBef>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3. Business negotiation</a:t>
            </a:r>
          </a:p>
          <a:p>
            <a:pPr marL="609585" indent="-609585"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Inquiries</a:t>
            </a:r>
          </a:p>
          <a:p>
            <a:pPr marL="609585" indent="-609585"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Request for Quotations (RFQs) </a:t>
            </a:r>
          </a:p>
        </p:txBody>
      </p:sp>
      <p:sp>
        <p:nvSpPr>
          <p:cNvPr id="12" name="矩形 11">
            <a:extLst>
              <a:ext uri="{FF2B5EF4-FFF2-40B4-BE49-F238E27FC236}">
                <a16:creationId xmlns:a16="http://schemas.microsoft.com/office/drawing/2014/main" id="{917B471E-5A4F-4EDE-915D-4F5B1F16D1F1}"/>
              </a:ext>
            </a:extLst>
          </p:cNvPr>
          <p:cNvSpPr/>
          <p:nvPr/>
        </p:nvSpPr>
        <p:spPr>
          <a:xfrm>
            <a:off x="6627143" y="2607566"/>
            <a:ext cx="5480835" cy="1017775"/>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13" name="矩形 12">
            <a:extLst>
              <a:ext uri="{FF2B5EF4-FFF2-40B4-BE49-F238E27FC236}">
                <a16:creationId xmlns:a16="http://schemas.microsoft.com/office/drawing/2014/main" id="{AFF15247-9F5D-4AA8-BEC9-3BDFD2EA34F6}"/>
              </a:ext>
            </a:extLst>
          </p:cNvPr>
          <p:cNvSpPr/>
          <p:nvPr/>
        </p:nvSpPr>
        <p:spPr>
          <a:xfrm>
            <a:off x="6627278" y="2585664"/>
            <a:ext cx="5482164" cy="918200"/>
          </a:xfrm>
          <a:prstGeom prst="rect">
            <a:avLst/>
          </a:prstGeom>
        </p:spPr>
        <p:txBody>
          <a:bodyPr wrap="square">
            <a:spAutoFit/>
          </a:bodyPr>
          <a:lstStyle/>
          <a:p>
            <a:pPr defTabSz="1219139">
              <a:spcBef>
                <a:spcPts val="1333"/>
              </a:spcBef>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2. More business opportunities</a:t>
            </a:r>
          </a:p>
          <a:p>
            <a:pPr marL="457189" indent="-457189"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Unlimited product listings</a:t>
            </a:r>
          </a:p>
          <a:p>
            <a:pPr marL="457189" indent="-457189"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Product Showcase</a:t>
            </a:r>
          </a:p>
        </p:txBody>
      </p:sp>
      <p:sp>
        <p:nvSpPr>
          <p:cNvPr id="14" name="矩形 13">
            <a:extLst>
              <a:ext uri="{FF2B5EF4-FFF2-40B4-BE49-F238E27FC236}">
                <a16:creationId xmlns:a16="http://schemas.microsoft.com/office/drawing/2014/main" id="{E048FD38-B9EA-4339-8142-A27B6F4AE73B}"/>
              </a:ext>
            </a:extLst>
          </p:cNvPr>
          <p:cNvSpPr/>
          <p:nvPr/>
        </p:nvSpPr>
        <p:spPr>
          <a:xfrm>
            <a:off x="6660149" y="5714637"/>
            <a:ext cx="5480835" cy="1077224"/>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libaba Sans" panose="020B0503020203040204" pitchFamily="34" charset="0"/>
              <a:ea typeface="阿里巴巴普惠体" panose="00020600040101010101" pitchFamily="18" charset="-122"/>
              <a:cs typeface="阿里巴巴普惠体" panose="00020600040101010101" pitchFamily="18" charset="-122"/>
              <a:sym typeface="Alibaba Sans" panose="020B0503020203040204" pitchFamily="34" charset="0"/>
            </a:endParaRPr>
          </a:p>
        </p:txBody>
      </p:sp>
      <p:sp>
        <p:nvSpPr>
          <p:cNvPr id="15" name="矩形 14">
            <a:extLst>
              <a:ext uri="{FF2B5EF4-FFF2-40B4-BE49-F238E27FC236}">
                <a16:creationId xmlns:a16="http://schemas.microsoft.com/office/drawing/2014/main" id="{56BF7A57-942F-4E7B-81A1-A5E0DA4C9271}"/>
              </a:ext>
            </a:extLst>
          </p:cNvPr>
          <p:cNvSpPr/>
          <p:nvPr/>
        </p:nvSpPr>
        <p:spPr>
          <a:xfrm>
            <a:off x="6679491" y="5836371"/>
            <a:ext cx="5482164" cy="918200"/>
          </a:xfrm>
          <a:prstGeom prst="rect">
            <a:avLst/>
          </a:prstGeom>
        </p:spPr>
        <p:txBody>
          <a:bodyPr wrap="square">
            <a:spAutoFit/>
          </a:bodyPr>
          <a:lstStyle/>
          <a:p>
            <a:pPr defTabSz="1219139">
              <a:spcBef>
                <a:spcPts val="1333"/>
              </a:spcBef>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4. Effective business tools</a:t>
            </a:r>
          </a:p>
          <a:p>
            <a:pPr marL="609585" indent="-609585"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Sub-accounts</a:t>
            </a:r>
          </a:p>
          <a:p>
            <a:pPr marL="609585" indent="-609585" defTabSz="1219139">
              <a:lnSpc>
                <a:spcPct val="50000"/>
              </a:lnSpc>
              <a:spcBef>
                <a:spcPts val="1333"/>
              </a:spcBef>
              <a:buFont typeface="+mj-ea"/>
              <a:buAutoNum type="circleNumDbPlain"/>
            </a:pPr>
            <a:r>
              <a:rPr lang="en-US" altLang="zh-CN" sz="1600" b="1"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Real-time performance analysis</a:t>
            </a:r>
          </a:p>
        </p:txBody>
      </p:sp>
      <p:sp>
        <p:nvSpPr>
          <p:cNvPr id="16" name="文本框 15">
            <a:extLst>
              <a:ext uri="{FF2B5EF4-FFF2-40B4-BE49-F238E27FC236}">
                <a16:creationId xmlns:a16="http://schemas.microsoft.com/office/drawing/2014/main" id="{8C5A0F52-0C12-4D14-AC8C-CCD73EE850E2}"/>
              </a:ext>
            </a:extLst>
          </p:cNvPr>
          <p:cNvSpPr txBox="1"/>
          <p:nvPr/>
        </p:nvSpPr>
        <p:spPr>
          <a:xfrm>
            <a:off x="96000" y="76800"/>
            <a:ext cx="4137600" cy="420564"/>
          </a:xfrm>
          <a:prstGeom prst="rect">
            <a:avLst/>
          </a:prstGeom>
          <a:noFill/>
        </p:spPr>
        <p:txBody>
          <a:bodyPr wrap="square" rtlCol="0">
            <a:spAutoFit/>
          </a:bodyPr>
          <a:lstStyle/>
          <a:p>
            <a:r>
              <a:rPr lang="en-US" altLang="zh-CN" sz="2133" b="1" dirty="0">
                <a:solidFill>
                  <a:srgbClr val="FFFFFF"/>
                </a:solidFill>
                <a:latin typeface="Arial" panose="020B0604020202020204" pitchFamily="34" charset="0"/>
                <a:cs typeface="Arial" panose="020B0604020202020204" pitchFamily="34" charset="0"/>
              </a:rPr>
              <a:t>Gold Supplier Benefit</a:t>
            </a:r>
            <a:endParaRPr lang="zh-CN" altLang="en-US" sz="2133"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994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CA941599-91F7-4492-B11B-D093C3223BDF}"/>
              </a:ext>
            </a:extLst>
          </p:cNvPr>
          <p:cNvGraphicFramePr>
            <a:graphicFrameLocks noGrp="1"/>
          </p:cNvGraphicFramePr>
          <p:nvPr>
            <p:extLst/>
          </p:nvPr>
        </p:nvGraphicFramePr>
        <p:xfrm>
          <a:off x="90419" y="1234499"/>
          <a:ext cx="7175221" cy="4416261"/>
        </p:xfrm>
        <a:graphic>
          <a:graphicData uri="http://schemas.openxmlformats.org/drawingml/2006/table">
            <a:tbl>
              <a:tblPr firstRow="1">
                <a:tableStyleId>{7DF18680-E054-41AD-8BC1-D1AEF772440D}</a:tableStyleId>
              </a:tblPr>
              <a:tblGrid>
                <a:gridCol w="1472664">
                  <a:extLst>
                    <a:ext uri="{9D8B030D-6E8A-4147-A177-3AD203B41FA5}">
                      <a16:colId xmlns:a16="http://schemas.microsoft.com/office/drawing/2014/main" val="2404405633"/>
                    </a:ext>
                  </a:extLst>
                </a:gridCol>
                <a:gridCol w="958765">
                  <a:extLst>
                    <a:ext uri="{9D8B030D-6E8A-4147-A177-3AD203B41FA5}">
                      <a16:colId xmlns:a16="http://schemas.microsoft.com/office/drawing/2014/main" val="20001"/>
                    </a:ext>
                  </a:extLst>
                </a:gridCol>
                <a:gridCol w="986421">
                  <a:extLst>
                    <a:ext uri="{9D8B030D-6E8A-4147-A177-3AD203B41FA5}">
                      <a16:colId xmlns:a16="http://schemas.microsoft.com/office/drawing/2014/main" val="3280810679"/>
                    </a:ext>
                  </a:extLst>
                </a:gridCol>
                <a:gridCol w="1129903">
                  <a:extLst>
                    <a:ext uri="{9D8B030D-6E8A-4147-A177-3AD203B41FA5}">
                      <a16:colId xmlns:a16="http://schemas.microsoft.com/office/drawing/2014/main" val="3053778058"/>
                    </a:ext>
                  </a:extLst>
                </a:gridCol>
                <a:gridCol w="1372023">
                  <a:extLst>
                    <a:ext uri="{9D8B030D-6E8A-4147-A177-3AD203B41FA5}">
                      <a16:colId xmlns:a16="http://schemas.microsoft.com/office/drawing/2014/main" val="648889446"/>
                    </a:ext>
                  </a:extLst>
                </a:gridCol>
                <a:gridCol w="1255445">
                  <a:extLst>
                    <a:ext uri="{9D8B030D-6E8A-4147-A177-3AD203B41FA5}">
                      <a16:colId xmlns:a16="http://schemas.microsoft.com/office/drawing/2014/main" val="4139318477"/>
                    </a:ext>
                  </a:extLst>
                </a:gridCol>
              </a:tblGrid>
              <a:tr h="679692">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600" u="none" strike="noStrike" dirty="0">
                          <a:effectLst/>
                          <a:latin typeface="微软雅黑" panose="020B0503020204020204" pitchFamily="34" charset="-122"/>
                          <a:ea typeface="微软雅黑" panose="020B0503020204020204" pitchFamily="34" charset="-122"/>
                        </a:rPr>
                        <a:t>FY22 </a:t>
                      </a:r>
                      <a:r>
                        <a:rPr lang="en-US" altLang="zh-CN" sz="1600" b="1" u="none" strike="noStrike" kern="1200" dirty="0">
                          <a:solidFill>
                            <a:schemeClr val="lt1"/>
                          </a:solidFill>
                          <a:effectLst/>
                          <a:latin typeface="微软雅黑" panose="020B0503020204020204" pitchFamily="34" charset="-122"/>
                          <a:ea typeface="微软雅黑" panose="020B0503020204020204" pitchFamily="34" charset="-122"/>
                          <a:cs typeface="+mn-cs"/>
                        </a:rPr>
                        <a:t>Membership</a:t>
                      </a:r>
                    </a:p>
                  </a:txBody>
                  <a:tcPr marL="8467" marR="8467" marT="8467" marB="0" anchor="ctr"/>
                </a:tc>
                <a:tc>
                  <a:txBody>
                    <a:bodyPr/>
                    <a:lstStyle/>
                    <a:p>
                      <a:pPr marL="0" algn="ctr" defTabSz="914377" rtl="0" eaLnBrk="1" fontAlgn="ctr" latinLnBrk="0" hangingPunct="1"/>
                      <a:r>
                        <a:rPr lang="en-US" sz="1600" b="1" u="none" strike="noStrike" kern="1200" dirty="0">
                          <a:solidFill>
                            <a:schemeClr val="lt1"/>
                          </a:solidFill>
                          <a:effectLst/>
                          <a:latin typeface="微软雅黑" panose="020B0503020204020204" pitchFamily="34" charset="-122"/>
                          <a:ea typeface="微软雅黑" panose="020B0503020204020204" pitchFamily="34" charset="-122"/>
                          <a:cs typeface="+mn-cs"/>
                        </a:rPr>
                        <a:t>Basic</a:t>
                      </a:r>
                    </a:p>
                  </a:txBody>
                  <a:tcPr marL="8467" marR="8467" marT="8467" marB="0" anchor="ctr"/>
                </a:tc>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Basic Plus</a:t>
                      </a:r>
                      <a:endParaRPr 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8467" marR="8467" marT="8467" marB="0" anchor="ctr"/>
                </a:tc>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Basic Pro</a:t>
                      </a:r>
                      <a:endParaRPr 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8467" marR="8467" marT="8467" marB="0" anchor="ctr"/>
                </a:tc>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Standard</a:t>
                      </a:r>
                      <a:endParaRPr 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8467" marR="8467" marT="8467" marB="0" anchor="ctr"/>
                </a:tc>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Premium</a:t>
                      </a:r>
                      <a:endParaRPr 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8467" marR="8467" marT="8467" marB="0" anchor="ctr"/>
                </a:tc>
                <a:extLst>
                  <a:ext uri="{0D108BD9-81ED-4DB2-BD59-A6C34878D82A}">
                    <a16:rowId xmlns:a16="http://schemas.microsoft.com/office/drawing/2014/main" val="2428673338"/>
                  </a:ext>
                </a:extLst>
              </a:tr>
              <a:tr h="537792">
                <a:tc>
                  <a:txBody>
                    <a:bodyPr/>
                    <a:lstStyle/>
                    <a:p>
                      <a:pPr algn="ctr" rtl="0" fontAlgn="ctr"/>
                      <a:r>
                        <a:rPr lang="en-US" sz="1600" b="1" u="none" strike="noStrike" dirty="0">
                          <a:effectLst/>
                          <a:latin typeface="微软雅黑" panose="020B0503020204020204" pitchFamily="34" charset="-122"/>
                          <a:ea typeface="微软雅黑" panose="020B0503020204020204" pitchFamily="34" charset="-122"/>
                        </a:rPr>
                        <a:t>Price</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altLang="zh-CN" sz="1600" b="1" u="none" strike="noStrike" kern="1200" dirty="0">
                          <a:solidFill>
                            <a:schemeClr val="dk1"/>
                          </a:solidFill>
                          <a:effectLst/>
                          <a:latin typeface="微软雅黑" panose="020B0503020204020204" pitchFamily="34" charset="-122"/>
                          <a:ea typeface="微软雅黑" panose="020B0503020204020204" pitchFamily="34" charset="-122"/>
                          <a:cs typeface="+mn-cs"/>
                        </a:rPr>
                        <a:t>$1,399 /Year</a:t>
                      </a:r>
                    </a:p>
                  </a:txBody>
                  <a:tcPr marL="8467" marR="8467" marT="8467" marB="0" anchor="ctr">
                    <a:solidFill>
                      <a:schemeClr val="accent5">
                        <a:lumMod val="20000"/>
                        <a:lumOff val="80000"/>
                      </a:schemeClr>
                    </a:solidFill>
                  </a:tcP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$1,999 /Year</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$2,499 </a:t>
                      </a:r>
                    </a:p>
                    <a:p>
                      <a:pPr algn="ctr" rtl="0" fontAlgn="ctr"/>
                      <a:r>
                        <a:rPr lang="en-US" altLang="zh-CN" sz="1600" b="1" u="none" strike="noStrike" dirty="0">
                          <a:effectLst/>
                          <a:latin typeface="微软雅黑" panose="020B0503020204020204" pitchFamily="34" charset="-122"/>
                          <a:ea typeface="微软雅黑" panose="020B0503020204020204" pitchFamily="34" charset="-122"/>
                        </a:rPr>
                        <a:t>/Year</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$3,499</a:t>
                      </a:r>
                    </a:p>
                    <a:p>
                      <a:pPr algn="ctr" rtl="0" fontAlgn="ctr"/>
                      <a:r>
                        <a:rPr lang="en-US" altLang="zh-CN" sz="1600" b="1" u="none" strike="noStrike" dirty="0">
                          <a:effectLst/>
                          <a:latin typeface="微软雅黑" panose="020B0503020204020204" pitchFamily="34" charset="-122"/>
                          <a:ea typeface="微软雅黑" panose="020B0503020204020204" pitchFamily="34" charset="-122"/>
                        </a:rPr>
                        <a:t> /Year</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1" u="none" strike="noStrike" dirty="0">
                          <a:effectLst/>
                          <a:latin typeface="微软雅黑" panose="020B0503020204020204" pitchFamily="34" charset="-122"/>
                          <a:ea typeface="微软雅黑" panose="020B0503020204020204" pitchFamily="34" charset="-122"/>
                        </a:rPr>
                        <a:t>$4,999</a:t>
                      </a:r>
                    </a:p>
                    <a:p>
                      <a:pPr algn="ctr" rtl="0" fontAlgn="ctr"/>
                      <a:r>
                        <a:rPr lang="en-US" altLang="zh-CN" sz="1600" b="1" u="none" strike="noStrike" dirty="0">
                          <a:effectLst/>
                          <a:latin typeface="微软雅黑" panose="020B0503020204020204" pitchFamily="34" charset="-122"/>
                          <a:ea typeface="微软雅黑" panose="020B0503020204020204" pitchFamily="34" charset="-122"/>
                        </a:rPr>
                        <a:t>/Year </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extLst>
                  <a:ext uri="{0D108BD9-81ED-4DB2-BD59-A6C34878D82A}">
                    <a16:rowId xmlns:a16="http://schemas.microsoft.com/office/drawing/2014/main" val="1759010788"/>
                  </a:ext>
                </a:extLst>
              </a:tr>
              <a:tr h="496147">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Showcase Products</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5</a:t>
                      </a: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effectLst/>
                          <a:latin typeface="微软雅黑" panose="020B0503020204020204" pitchFamily="34" charset="-122"/>
                          <a:ea typeface="微软雅黑" panose="020B0503020204020204" pitchFamily="34" charset="-122"/>
                        </a:rPr>
                        <a:t>20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effectLst/>
                          <a:latin typeface="微软雅黑" panose="020B0503020204020204" pitchFamily="34" charset="-122"/>
                          <a:ea typeface="微软雅黑" panose="020B0503020204020204" pitchFamily="34" charset="-122"/>
                        </a:rPr>
                        <a:t>20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effectLst/>
                          <a:latin typeface="微软雅黑" panose="020B0503020204020204" pitchFamily="34" charset="-122"/>
                          <a:ea typeface="微软雅黑" panose="020B0503020204020204" pitchFamily="34" charset="-122"/>
                        </a:rPr>
                        <a:t>20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effectLst/>
                          <a:latin typeface="微软雅黑" panose="020B0503020204020204" pitchFamily="34" charset="-122"/>
                          <a:ea typeface="微软雅黑" panose="020B0503020204020204" pitchFamily="34" charset="-122"/>
                        </a:rPr>
                        <a:t>20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extLst>
                  <a:ext uri="{0D108BD9-81ED-4DB2-BD59-A6C34878D82A}">
                    <a16:rowId xmlns:a16="http://schemas.microsoft.com/office/drawing/2014/main" val="2806341966"/>
                  </a:ext>
                </a:extLst>
              </a:tr>
              <a:tr h="768881">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Request</a:t>
                      </a:r>
                      <a:r>
                        <a:rPr lang="en-US" sz="1600" u="none" strike="noStrike" baseline="0" dirty="0">
                          <a:effectLst/>
                          <a:latin typeface="微软雅黑" panose="020B0503020204020204" pitchFamily="34" charset="-122"/>
                          <a:ea typeface="微软雅黑" panose="020B0503020204020204" pitchFamily="34" charset="-122"/>
                        </a:rPr>
                        <a:t> to Quotation</a:t>
                      </a:r>
                      <a:endParaRPr lang="en-US" sz="1600" b="0" i="0" u="none" strike="noStrike" dirty="0">
                        <a:solidFill>
                          <a:srgbClr val="C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altLang="zh-CN" sz="1600" u="none" strike="noStrike" kern="1200" dirty="0">
                          <a:solidFill>
                            <a:schemeClr val="dk1"/>
                          </a:solidFill>
                          <a:effectLst/>
                          <a:latin typeface="微软雅黑" panose="020B0503020204020204" pitchFamily="34" charset="-122"/>
                          <a:ea typeface="微软雅黑" panose="020B0503020204020204" pitchFamily="34" charset="-122"/>
                          <a:cs typeface="+mn-cs"/>
                        </a:rPr>
                        <a:t>20</a:t>
                      </a:r>
                    </a:p>
                  </a:txBody>
                  <a:tcPr marL="8467" marR="8467" marT="8467" marB="0" anchor="ctr">
                    <a:solidFill>
                      <a:schemeClr val="accent5">
                        <a:lumMod val="20000"/>
                        <a:lumOff val="8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altLang="zh-CN" sz="1600" b="1" u="none" strike="noStrike" dirty="0">
                          <a:solidFill>
                            <a:schemeClr val="accent4">
                              <a:lumMod val="75000"/>
                            </a:schemeClr>
                          </a:solidFill>
                          <a:effectLst/>
                          <a:latin typeface="微软雅黑" panose="020B0503020204020204" pitchFamily="34" charset="-122"/>
                          <a:ea typeface="微软雅黑" panose="020B0503020204020204" pitchFamily="34" charset="-122"/>
                        </a:rPr>
                        <a:t>60</a:t>
                      </a:r>
                    </a:p>
                    <a:p>
                      <a:pPr marL="0" marR="0" lvl="0" indent="0" algn="ctr" defTabSz="914377" rtl="0" eaLnBrk="1" fontAlgn="ctr" latinLnBrk="0" hangingPunct="1">
                        <a:lnSpc>
                          <a:spcPct val="100000"/>
                        </a:lnSpc>
                        <a:spcBef>
                          <a:spcPts val="0"/>
                        </a:spcBef>
                        <a:spcAft>
                          <a:spcPts val="0"/>
                        </a:spcAft>
                        <a:buClrTx/>
                        <a:buSzTx/>
                        <a:buFontTx/>
                        <a:buNone/>
                        <a:tabLst/>
                        <a:defRPr/>
                      </a:pP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+3 </a:t>
                      </a:r>
                      <a:r>
                        <a:rPr kumimoji="0" lang="en-US"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rPr>
                        <a:t>Green Pass</a:t>
                      </a:r>
                      <a:endParaRPr lang="en-US" altLang="zh-CN" sz="1600" b="0" i="0" u="none" strike="noStrike" dirty="0">
                        <a:solidFill>
                          <a:schemeClr val="accent4">
                            <a:lumMod val="75000"/>
                          </a:schemeClr>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60</a:t>
                      </a:r>
                    </a:p>
                    <a:p>
                      <a:pPr algn="ctr" rtl="0" fontAlgn="ct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+3 </a:t>
                      </a:r>
                      <a:r>
                        <a:rPr kumimoji="0" lang="en-US"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rPr>
                        <a:t>Green Pass</a:t>
                      </a:r>
                      <a:endParaRPr lang="en-US" altLang="zh-CN" sz="1600" b="0" i="0" u="none" strike="noStrike" dirty="0">
                        <a:solidFill>
                          <a:schemeClr val="accent4">
                            <a:lumMod val="75000"/>
                          </a:schemeClr>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60</a:t>
                      </a:r>
                      <a:b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b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+6 </a:t>
                      </a:r>
                      <a:r>
                        <a:rPr kumimoji="0" lang="en-US"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rPr>
                        <a:t>Green Pass</a:t>
                      </a:r>
                      <a:endParaRPr lang="en-US" altLang="zh-CN" sz="1600" b="0" i="0" u="none" strike="noStrike" dirty="0">
                        <a:solidFill>
                          <a:schemeClr val="accent4">
                            <a:lumMod val="75000"/>
                          </a:schemeClr>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60</a:t>
                      </a:r>
                    </a:p>
                    <a:p>
                      <a:pPr algn="ctr" rtl="0" fontAlgn="ctr"/>
                      <a:r>
                        <a:rPr lang="en-US" altLang="zh-CN"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 + 9 </a:t>
                      </a:r>
                      <a:r>
                        <a:rPr kumimoji="0" lang="en-US"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rPr>
                        <a:t>Green Pass</a:t>
                      </a:r>
                      <a:endParaRPr lang="en-US" altLang="zh-CN" sz="1600" b="0" i="0" u="none" strike="noStrike" dirty="0">
                        <a:solidFill>
                          <a:schemeClr val="accent4">
                            <a:lumMod val="75000"/>
                          </a:schemeClr>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extLst>
                  <a:ext uri="{0D108BD9-81ED-4DB2-BD59-A6C34878D82A}">
                    <a16:rowId xmlns:a16="http://schemas.microsoft.com/office/drawing/2014/main" val="695685515"/>
                  </a:ext>
                </a:extLst>
              </a:tr>
              <a:tr h="515105">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KWA ad spend</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sz="1600" u="none" strike="noStrike" kern="1200" dirty="0">
                          <a:solidFill>
                            <a:schemeClr val="dk1"/>
                          </a:solidFill>
                          <a:effectLst/>
                          <a:latin typeface="微软雅黑" panose="020B0503020204020204" pitchFamily="34" charset="-122"/>
                          <a:ea typeface="微软雅黑" panose="020B0503020204020204" pitchFamily="34" charset="-122"/>
                          <a:cs typeface="+mn-cs"/>
                        </a:rPr>
                        <a:t>x</a:t>
                      </a:r>
                    </a:p>
                  </a:txBody>
                  <a:tcPr marL="8467" marR="8467" marT="8467" marB="0" anchor="ctr">
                    <a:solidFill>
                      <a:schemeClr val="accent5">
                        <a:lumMod val="20000"/>
                        <a:lumOff val="80000"/>
                      </a:schemeClr>
                    </a:solidFill>
                  </a:tcPr>
                </a:tc>
                <a:tc>
                  <a:txBody>
                    <a:bodyPr/>
                    <a:lstStyle/>
                    <a:p>
                      <a:pPr algn="ctr" rtl="0" fontAlgn="ctr"/>
                      <a:r>
                        <a:rPr lang="en-US" sz="1600" u="none" strike="noStrike" dirty="0">
                          <a:solidFill>
                            <a:srgbClr val="FF0000"/>
                          </a:solidFill>
                          <a:effectLst/>
                          <a:latin typeface="微软雅黑" panose="020B0503020204020204" pitchFamily="34" charset="-122"/>
                          <a:ea typeface="微软雅黑" panose="020B0503020204020204" pitchFamily="34" charset="-122"/>
                        </a:rPr>
                        <a:t>X</a:t>
                      </a:r>
                      <a:endParaRPr lang="en-US" sz="1600" b="0" i="0" u="none" strike="noStrike" dirty="0">
                        <a:solidFill>
                          <a:srgbClr val="FF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1" u="none" strike="noStrike" dirty="0">
                          <a:solidFill>
                            <a:srgbClr val="00B050"/>
                          </a:solidFill>
                          <a:effectLst/>
                          <a:latin typeface="微软雅黑" panose="020B0503020204020204" pitchFamily="34" charset="-122"/>
                          <a:ea typeface="微软雅黑" panose="020B0503020204020204" pitchFamily="34" charset="-122"/>
                        </a:rPr>
                        <a:t>USD 500</a:t>
                      </a:r>
                      <a:endParaRPr lang="en-US" altLang="zh-CN" sz="1600" b="1" i="0" u="none" strike="noStrike" dirty="0">
                        <a:solidFill>
                          <a:srgbClr val="00B05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1" i="0" u="none" strike="noStrike" dirty="0">
                          <a:solidFill>
                            <a:srgbClr val="00B050"/>
                          </a:solidFill>
                          <a:effectLst/>
                          <a:latin typeface="微软雅黑" panose="020B0503020204020204" pitchFamily="34" charset="-122"/>
                          <a:ea typeface="微软雅黑" panose="020B0503020204020204" pitchFamily="34" charset="-122"/>
                        </a:rPr>
                        <a:t>USD</a:t>
                      </a:r>
                      <a:r>
                        <a:rPr lang="en-US" altLang="zh-CN" sz="1600" b="1" i="0" u="none" strike="noStrike" baseline="0" dirty="0">
                          <a:solidFill>
                            <a:srgbClr val="00B050"/>
                          </a:solidFill>
                          <a:effectLst/>
                          <a:latin typeface="微软雅黑" panose="020B0503020204020204" pitchFamily="34" charset="-122"/>
                          <a:ea typeface="微软雅黑" panose="020B0503020204020204" pitchFamily="34" charset="-122"/>
                        </a:rPr>
                        <a:t> 1500+150</a:t>
                      </a:r>
                      <a:endParaRPr lang="en-US" altLang="zh-CN" sz="1600" b="1" i="0" u="none" strike="noStrike" dirty="0">
                        <a:solidFill>
                          <a:srgbClr val="00B05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1" i="0" u="none" strike="noStrike" dirty="0">
                          <a:solidFill>
                            <a:srgbClr val="00B050"/>
                          </a:solidFill>
                          <a:effectLst/>
                          <a:latin typeface="微软雅黑" panose="020B0503020204020204" pitchFamily="34" charset="-122"/>
                          <a:ea typeface="微软雅黑" panose="020B0503020204020204" pitchFamily="34" charset="-122"/>
                        </a:rPr>
                        <a:t>USD3000+500</a:t>
                      </a:r>
                    </a:p>
                  </a:txBody>
                  <a:tcPr marL="8467" marR="8467" marT="8467" marB="0" anchor="ctr">
                    <a:solidFill>
                      <a:schemeClr val="accent5">
                        <a:lumMod val="20000"/>
                        <a:lumOff val="80000"/>
                      </a:schemeClr>
                    </a:solidFill>
                  </a:tcPr>
                </a:tc>
                <a:extLst>
                  <a:ext uri="{0D108BD9-81ED-4DB2-BD59-A6C34878D82A}">
                    <a16:rowId xmlns:a16="http://schemas.microsoft.com/office/drawing/2014/main" val="3630708207"/>
                  </a:ext>
                </a:extLst>
              </a:tr>
              <a:tr h="646125">
                <a:tc>
                  <a:txBody>
                    <a:bodyPr/>
                    <a:lstStyle/>
                    <a:p>
                      <a:pPr algn="ctr" rtl="0" fontAlgn="ctr"/>
                      <a:r>
                        <a:rPr lang="en-US" sz="1600" u="none" strike="noStrike" dirty="0">
                          <a:effectLst/>
                          <a:latin typeface="微软雅黑" panose="020B0503020204020204" pitchFamily="34" charset="-122"/>
                          <a:ea typeface="微软雅黑" panose="020B0503020204020204" pitchFamily="34" charset="-122"/>
                        </a:rPr>
                        <a:t>Key words Trend</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sz="1600" u="none" strike="noStrike" kern="1200" dirty="0">
                          <a:solidFill>
                            <a:schemeClr val="dk1"/>
                          </a:solidFill>
                          <a:effectLst/>
                          <a:latin typeface="微软雅黑" panose="020B0503020204020204" pitchFamily="34" charset="-122"/>
                          <a:ea typeface="微软雅黑" panose="020B0503020204020204" pitchFamily="34" charset="-122"/>
                          <a:cs typeface="+mn-cs"/>
                        </a:rPr>
                        <a:t>x</a:t>
                      </a: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extLst>
                  <a:ext uri="{0D108BD9-81ED-4DB2-BD59-A6C34878D82A}">
                    <a16:rowId xmlns:a16="http://schemas.microsoft.com/office/drawing/2014/main" val="1752493034"/>
                  </a:ext>
                </a:extLst>
              </a:tr>
              <a:tr h="395467">
                <a:tc>
                  <a:txBody>
                    <a:bodyPr/>
                    <a:lstStyle/>
                    <a:p>
                      <a:pPr algn="ctr" rtl="0" fontAlgn="ctr"/>
                      <a:r>
                        <a:rPr lang="en-US" sz="1600" u="none" strike="noStrike" dirty="0">
                          <a:solidFill>
                            <a:schemeClr val="accent4">
                              <a:lumMod val="75000"/>
                            </a:schemeClr>
                          </a:solidFill>
                          <a:effectLst/>
                          <a:latin typeface="微软雅黑" panose="020B0503020204020204" pitchFamily="34" charset="-122"/>
                          <a:ea typeface="微软雅黑" panose="020B0503020204020204" pitchFamily="34" charset="-122"/>
                        </a:rPr>
                        <a:t>1-star direct  </a:t>
                      </a:r>
                      <a:endParaRPr lang="en-US" sz="1600" b="0" i="0" u="none" strike="noStrike" dirty="0">
                        <a:solidFill>
                          <a:schemeClr val="accent4">
                            <a:lumMod val="75000"/>
                          </a:schemeClr>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sz="1600" u="none" strike="noStrike" kern="1200" dirty="0">
                          <a:solidFill>
                            <a:schemeClr val="dk1"/>
                          </a:solidFill>
                          <a:effectLst/>
                          <a:latin typeface="微软雅黑" panose="020B0503020204020204" pitchFamily="34" charset="-122"/>
                          <a:ea typeface="微软雅黑" panose="020B0503020204020204" pitchFamily="34" charset="-122"/>
                          <a:cs typeface="+mn-cs"/>
                        </a:rPr>
                        <a:t>x</a:t>
                      </a:r>
                    </a:p>
                  </a:txBody>
                  <a:tcPr marL="8467" marR="8467" marT="8467" marB="0" anchor="ctr">
                    <a:solidFill>
                      <a:schemeClr val="accent5">
                        <a:lumMod val="20000"/>
                        <a:lumOff val="80000"/>
                      </a:schemeClr>
                    </a:solidFill>
                  </a:tcPr>
                </a:tc>
                <a:tc>
                  <a:txBody>
                    <a:bodyPr/>
                    <a:lstStyle/>
                    <a:p>
                      <a:pPr algn="ctr" rtl="0" fontAlgn="ctr"/>
                      <a:r>
                        <a:rPr lang="en-US" altLang="zh-CN" sz="1600" b="0" i="0" u="none" strike="noStrike" dirty="0">
                          <a:solidFill>
                            <a:srgbClr val="C00000"/>
                          </a:solidFill>
                          <a:effectLst/>
                          <a:latin typeface="微软雅黑" panose="020B0503020204020204" pitchFamily="34" charset="-122"/>
                          <a:ea typeface="微软雅黑" panose="020B0503020204020204" pitchFamily="34" charset="-122"/>
                        </a:rPr>
                        <a:t>*</a:t>
                      </a:r>
                      <a:endParaRPr lang="zh-CN" altLang="en-US" sz="1600" b="0" i="0" u="none" strike="noStrike" dirty="0">
                        <a:solidFill>
                          <a:srgbClr val="C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0" i="0" u="none" strike="noStrike" dirty="0">
                          <a:solidFill>
                            <a:srgbClr val="C00000"/>
                          </a:solidFill>
                          <a:effectLst/>
                          <a:latin typeface="微软雅黑" panose="020B0503020204020204" pitchFamily="34" charset="-122"/>
                          <a:ea typeface="微软雅黑" panose="020B0503020204020204" pitchFamily="34" charset="-122"/>
                        </a:rPr>
                        <a:t>*</a:t>
                      </a:r>
                      <a:endParaRPr lang="zh-CN" altLang="en-US" sz="1600" b="0" i="0" u="none" strike="noStrike" dirty="0">
                        <a:solidFill>
                          <a:srgbClr val="C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0" i="0" u="none" strike="noStrike" dirty="0">
                          <a:solidFill>
                            <a:srgbClr val="C00000"/>
                          </a:solidFill>
                          <a:effectLst/>
                          <a:latin typeface="微软雅黑" panose="020B0503020204020204" pitchFamily="34" charset="-122"/>
                          <a:ea typeface="微软雅黑" panose="020B0503020204020204" pitchFamily="34" charset="-122"/>
                        </a:rPr>
                        <a:t>*</a:t>
                      </a:r>
                      <a:endParaRPr lang="zh-CN" altLang="en-US" sz="1600" b="0" i="0" u="none" strike="noStrike" dirty="0">
                        <a:solidFill>
                          <a:srgbClr val="C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en-US" altLang="zh-CN" sz="1600" b="0" i="0" u="none" strike="noStrike" dirty="0">
                          <a:solidFill>
                            <a:srgbClr val="C00000"/>
                          </a:solidFill>
                          <a:effectLst/>
                          <a:latin typeface="微软雅黑" panose="020B0503020204020204" pitchFamily="34" charset="-122"/>
                          <a:ea typeface="微软雅黑" panose="020B0503020204020204" pitchFamily="34" charset="-122"/>
                        </a:rPr>
                        <a:t>*</a:t>
                      </a:r>
                      <a:endParaRPr lang="zh-CN" altLang="en-US" sz="1600" b="0" i="0" u="none" strike="noStrike" dirty="0">
                        <a:solidFill>
                          <a:srgbClr val="C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extLst>
                  <a:ext uri="{0D108BD9-81ED-4DB2-BD59-A6C34878D82A}">
                    <a16:rowId xmlns:a16="http://schemas.microsoft.com/office/drawing/2014/main" val="267133354"/>
                  </a:ext>
                </a:extLst>
              </a:tr>
              <a:tr h="377052">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600" u="none" strike="noStrike" dirty="0">
                          <a:effectLst/>
                          <a:latin typeface="微软雅黑" panose="020B0503020204020204" pitchFamily="34" charset="-122"/>
                          <a:ea typeface="微软雅黑" panose="020B0503020204020204" pitchFamily="34" charset="-122"/>
                        </a:rPr>
                        <a:t>VAS Pro</a:t>
                      </a:r>
                      <a:r>
                        <a:rPr lang="en-US" altLang="zh-CN" sz="1600" b="0" i="0" u="none" strike="noStrike" dirty="0">
                          <a:solidFill>
                            <a:srgbClr val="C00000"/>
                          </a:solidFill>
                          <a:effectLst/>
                          <a:latin typeface="微软雅黑" panose="020B0503020204020204" pitchFamily="34" charset="-122"/>
                          <a:ea typeface="微软雅黑" panose="020B0503020204020204" pitchFamily="34" charset="-122"/>
                        </a:rPr>
                        <a:t>*</a:t>
                      </a:r>
                      <a:endParaRPr lang="zh-CN" altLang="en-US" sz="1600" b="0" i="0" u="none" strike="noStrike" dirty="0">
                        <a:solidFill>
                          <a:srgbClr val="C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marL="0" algn="ctr" defTabSz="914377" rtl="0" eaLnBrk="1" fontAlgn="ctr" latinLnBrk="0" hangingPunct="1"/>
                      <a:r>
                        <a:rPr lang="en-US" sz="1600" u="none" strike="noStrike" kern="1200" dirty="0">
                          <a:solidFill>
                            <a:schemeClr val="dk1"/>
                          </a:solidFill>
                          <a:effectLst/>
                          <a:latin typeface="微软雅黑" panose="020B0503020204020204" pitchFamily="34" charset="-122"/>
                          <a:ea typeface="微软雅黑" panose="020B0503020204020204" pitchFamily="34" charset="-122"/>
                          <a:cs typeface="+mn-cs"/>
                        </a:rPr>
                        <a:t>x</a:t>
                      </a: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tc>
                  <a:txBody>
                    <a:bodyPr/>
                    <a:lstStyle/>
                    <a:p>
                      <a:pPr algn="ctr" rtl="0" fontAlgn="ctr"/>
                      <a:r>
                        <a:rPr lang="zh-CN" altLang="en-US" sz="1600" u="none" strike="noStrike" dirty="0">
                          <a:effectLst/>
                          <a:latin typeface="微软雅黑" panose="020B0503020204020204" pitchFamily="34" charset="-122"/>
                          <a:ea typeface="微软雅黑" panose="020B0503020204020204" pitchFamily="34" charset="-122"/>
                        </a:rPr>
                        <a:t>√</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467" marR="8467" marT="8467" marB="0" anchor="ctr">
                    <a:solidFill>
                      <a:schemeClr val="accent5">
                        <a:lumMod val="20000"/>
                        <a:lumOff val="80000"/>
                      </a:schemeClr>
                    </a:solidFill>
                  </a:tcPr>
                </a:tc>
                <a:extLst>
                  <a:ext uri="{0D108BD9-81ED-4DB2-BD59-A6C34878D82A}">
                    <a16:rowId xmlns:a16="http://schemas.microsoft.com/office/drawing/2014/main" val="557131983"/>
                  </a:ext>
                </a:extLst>
              </a:tr>
            </a:tbl>
          </a:graphicData>
        </a:graphic>
      </p:graphicFrame>
      <p:sp>
        <p:nvSpPr>
          <p:cNvPr id="5" name="内容占位符 1">
            <a:extLst>
              <a:ext uri="{FF2B5EF4-FFF2-40B4-BE49-F238E27FC236}">
                <a16:creationId xmlns:a16="http://schemas.microsoft.com/office/drawing/2014/main" id="{B43862F7-104A-492D-8A07-9F2DB1FF5D5B}"/>
              </a:ext>
            </a:extLst>
          </p:cNvPr>
          <p:cNvSpPr txBox="1">
            <a:spLocks/>
          </p:cNvSpPr>
          <p:nvPr/>
        </p:nvSpPr>
        <p:spPr>
          <a:xfrm>
            <a:off x="2" y="-24045"/>
            <a:ext cx="10432823" cy="744751"/>
          </a:xfrm>
          <a:prstGeom prst="rect">
            <a:avLst/>
          </a:prstGeom>
        </p:spPr>
        <p:txBody>
          <a:bodyPr/>
          <a:lstStyle>
            <a:lvl1pPr marL="0" indent="0" algn="l" defTabSz="685783"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Alibaba Sans" panose="020B0503020203040204" pitchFamily="34" charset="0"/>
                <a:ea typeface="+mn-ea"/>
                <a:cs typeface="Alibaba Sans" panose="020B0503020203040204" pitchFamily="34" charset="0"/>
              </a:defRPr>
            </a:lvl1pPr>
            <a:lvl2pPr marL="514337"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28"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20"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12"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kumimoji="1" lang="en-US" altLang="zh-CN" sz="2133" b="1" dirty="0">
                <a:solidFill>
                  <a:srgbClr val="FFFFFF"/>
                </a:solidFill>
                <a:latin typeface="Arial" panose="020B0604020202020204" pitchFamily="34" charset="0"/>
                <a:cs typeface="Arial" panose="020B0604020202020204" pitchFamily="34" charset="0"/>
              </a:rPr>
              <a:t>New GGS Package and Price Offer-Pakistan</a:t>
            </a:r>
            <a:endParaRPr kumimoji="1" lang="zh-CN" altLang="en-US" sz="2133" b="1" dirty="0">
              <a:solidFill>
                <a:srgbClr val="FFFFFF"/>
              </a:solidFill>
              <a:latin typeface="Arial" panose="020B0604020202020204" pitchFamily="34" charset="0"/>
              <a:cs typeface="Arial" panose="020B0604020202020204" pitchFamily="34" charset="0"/>
            </a:endParaRPr>
          </a:p>
        </p:txBody>
      </p:sp>
      <p:sp>
        <p:nvSpPr>
          <p:cNvPr id="30" name="iṩlïḋe">
            <a:extLst>
              <a:ext uri="{FF2B5EF4-FFF2-40B4-BE49-F238E27FC236}">
                <a16:creationId xmlns:a16="http://schemas.microsoft.com/office/drawing/2014/main" id="{EC22D0F2-A07D-4951-BA79-7142A43535C7}"/>
              </a:ext>
            </a:extLst>
          </p:cNvPr>
          <p:cNvSpPr/>
          <p:nvPr/>
        </p:nvSpPr>
        <p:spPr>
          <a:xfrm>
            <a:off x="10068292" y="7131292"/>
            <a:ext cx="4934377" cy="1621168"/>
          </a:xfrm>
          <a:prstGeom prst="roundRect">
            <a:avLst>
              <a:gd name="adj" fmla="val 8275"/>
            </a:avLst>
          </a:prstGeom>
          <a:solidFill>
            <a:schemeClr val="bg1"/>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08"/>
            <a:endParaRPr lang="zh-CN" altLang="en-US" sz="2667" b="1" dirty="0">
              <a:solidFill>
                <a:prstClr val="white"/>
              </a:solidFill>
              <a:latin typeface="Arial" panose="020B0604020202020204" pitchFamily="34" charset="0"/>
              <a:cs typeface="Arial" panose="020B0604020202020204" pitchFamily="34" charset="0"/>
            </a:endParaRPr>
          </a:p>
        </p:txBody>
      </p:sp>
      <p:grpSp>
        <p:nvGrpSpPr>
          <p:cNvPr id="31" name="iṥlïḋe">
            <a:extLst>
              <a:ext uri="{FF2B5EF4-FFF2-40B4-BE49-F238E27FC236}">
                <a16:creationId xmlns:a16="http://schemas.microsoft.com/office/drawing/2014/main" id="{E18FBEAF-3546-4E65-A138-822BBCB9490A}"/>
              </a:ext>
            </a:extLst>
          </p:cNvPr>
          <p:cNvGrpSpPr/>
          <p:nvPr/>
        </p:nvGrpSpPr>
        <p:grpSpPr>
          <a:xfrm>
            <a:off x="10041778" y="7252922"/>
            <a:ext cx="4758255" cy="1418571"/>
            <a:chOff x="6590120" y="3485645"/>
            <a:chExt cx="4543219" cy="1098069"/>
          </a:xfrm>
        </p:grpSpPr>
        <p:grpSp>
          <p:nvGrpSpPr>
            <p:cNvPr id="32" name="ïṥḻiḋè">
              <a:extLst>
                <a:ext uri="{FF2B5EF4-FFF2-40B4-BE49-F238E27FC236}">
                  <a16:creationId xmlns:a16="http://schemas.microsoft.com/office/drawing/2014/main" id="{0C8677AB-44C8-47BA-B8D1-9FA48B56BE21}"/>
                </a:ext>
              </a:extLst>
            </p:cNvPr>
            <p:cNvGrpSpPr/>
            <p:nvPr/>
          </p:nvGrpSpPr>
          <p:grpSpPr>
            <a:xfrm>
              <a:off x="6590120" y="3771763"/>
              <a:ext cx="225060" cy="231707"/>
              <a:chOff x="-843558" y="3936551"/>
              <a:chExt cx="225060" cy="231707"/>
            </a:xfrm>
          </p:grpSpPr>
          <p:sp>
            <p:nvSpPr>
              <p:cNvPr id="35" name="íṡlïḑê">
                <a:extLst>
                  <a:ext uri="{FF2B5EF4-FFF2-40B4-BE49-F238E27FC236}">
                    <a16:creationId xmlns:a16="http://schemas.microsoft.com/office/drawing/2014/main" id="{B7504CE1-E08A-4A59-BE7F-3679995CE3D2}"/>
                  </a:ext>
                </a:extLst>
              </p:cNvPr>
              <p:cNvSpPr/>
              <p:nvPr/>
            </p:nvSpPr>
            <p:spPr bwMode="auto">
              <a:xfrm>
                <a:off x="-787351" y="3962697"/>
                <a:ext cx="168853" cy="205561"/>
              </a:xfrm>
              <a:custGeom>
                <a:avLst/>
                <a:gdLst>
                  <a:gd name="connsiteX0" fmla="*/ 283816 w 438150"/>
                  <a:gd name="connsiteY0" fmla="*/ 621 h 533400"/>
                  <a:gd name="connsiteX1" fmla="*/ 286102 w 438150"/>
                  <a:gd name="connsiteY1" fmla="*/ 716 h 533400"/>
                  <a:gd name="connsiteX2" fmla="*/ 286102 w 438150"/>
                  <a:gd name="connsiteY2" fmla="*/ 124446 h 533400"/>
                  <a:gd name="connsiteX3" fmla="*/ 286197 w 438150"/>
                  <a:gd name="connsiteY3" fmla="*/ 126160 h 533400"/>
                  <a:gd name="connsiteX4" fmla="*/ 314677 w 438150"/>
                  <a:gd name="connsiteY4" fmla="*/ 153021 h 533400"/>
                  <a:gd name="connsiteX5" fmla="*/ 314677 w 438150"/>
                  <a:gd name="connsiteY5" fmla="*/ 153021 h 533400"/>
                  <a:gd name="connsiteX6" fmla="*/ 438407 w 438150"/>
                  <a:gd name="connsiteY6" fmla="*/ 153021 h 533400"/>
                  <a:gd name="connsiteX7" fmla="*/ 438502 w 438150"/>
                  <a:gd name="connsiteY7" fmla="*/ 155307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3816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50098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534 w 438150"/>
                  <a:gd name="connsiteY34" fmla="*/ 133876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3816" y="621"/>
                    </a:moveTo>
                    <a:cubicBezTo>
                      <a:pt x="284578" y="621"/>
                      <a:pt x="285340" y="621"/>
                      <a:pt x="286102" y="716"/>
                    </a:cubicBezTo>
                    <a:lnTo>
                      <a:pt x="286102" y="124446"/>
                    </a:lnTo>
                    <a:lnTo>
                      <a:pt x="286197" y="126160"/>
                    </a:lnTo>
                    <a:cubicBezTo>
                      <a:pt x="287055" y="141115"/>
                      <a:pt x="299532" y="153021"/>
                      <a:pt x="314677" y="153021"/>
                    </a:cubicBezTo>
                    <a:lnTo>
                      <a:pt x="314677" y="153021"/>
                    </a:lnTo>
                    <a:lnTo>
                      <a:pt x="438407" y="153021"/>
                    </a:lnTo>
                    <a:cubicBezTo>
                      <a:pt x="438502" y="153783"/>
                      <a:pt x="438502" y="154545"/>
                      <a:pt x="438502" y="155307"/>
                    </a:cubicBezTo>
                    <a:lnTo>
                      <a:pt x="438502" y="505446"/>
                    </a:lnTo>
                    <a:cubicBezTo>
                      <a:pt x="438502" y="521257"/>
                      <a:pt x="425739" y="534021"/>
                      <a:pt x="409927" y="534021"/>
                    </a:cubicBezTo>
                    <a:lnTo>
                      <a:pt x="28927" y="534021"/>
                    </a:lnTo>
                    <a:cubicBezTo>
                      <a:pt x="13115" y="534021"/>
                      <a:pt x="352" y="521257"/>
                      <a:pt x="352" y="505446"/>
                    </a:cubicBezTo>
                    <a:lnTo>
                      <a:pt x="352" y="29196"/>
                    </a:lnTo>
                    <a:cubicBezTo>
                      <a:pt x="352" y="13385"/>
                      <a:pt x="13115" y="621"/>
                      <a:pt x="28927" y="621"/>
                    </a:cubicBezTo>
                    <a:lnTo>
                      <a:pt x="283816"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14677" y="133971"/>
                    </a:lnTo>
                    <a:lnTo>
                      <a:pt x="313534" y="133876"/>
                    </a:lnTo>
                    <a:cubicBezTo>
                      <a:pt x="308772" y="133304"/>
                      <a:pt x="305152" y="129304"/>
                      <a:pt x="305152" y="124446"/>
                    </a:cubicBezTo>
                    <a:lnTo>
                      <a:pt x="305152" y="124446"/>
                    </a:lnTo>
                    <a:lnTo>
                      <a:pt x="305152" y="10146"/>
                    </a:lnTo>
                    <a:lnTo>
                      <a:pt x="428977" y="13397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endParaRPr lang="zh-CN" altLang="en-US" sz="2400">
                  <a:solidFill>
                    <a:prstClr val="black"/>
                  </a:solidFill>
                  <a:latin typeface="Arial" panose="020B0604020202020204" pitchFamily="34" charset="0"/>
                  <a:cs typeface="Arial" panose="020B0604020202020204" pitchFamily="34" charset="0"/>
                </a:endParaRPr>
              </a:p>
            </p:txBody>
          </p:sp>
          <p:sp>
            <p:nvSpPr>
              <p:cNvPr id="36" name="îś1îḍê">
                <a:extLst>
                  <a:ext uri="{FF2B5EF4-FFF2-40B4-BE49-F238E27FC236}">
                    <a16:creationId xmlns:a16="http://schemas.microsoft.com/office/drawing/2014/main" id="{BE5338B1-A893-4CF3-A316-3E2B4CB46A9B}"/>
                  </a:ext>
                </a:extLst>
              </p:cNvPr>
              <p:cNvSpPr/>
              <p:nvPr/>
            </p:nvSpPr>
            <p:spPr bwMode="auto">
              <a:xfrm>
                <a:off x="-843558" y="3936551"/>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endParaRPr lang="zh-CN" altLang="en-US" sz="2400">
                  <a:solidFill>
                    <a:prstClr val="black"/>
                  </a:solidFill>
                  <a:latin typeface="Arial" panose="020B0604020202020204" pitchFamily="34" charset="0"/>
                  <a:cs typeface="Arial" panose="020B0604020202020204" pitchFamily="34" charset="0"/>
                </a:endParaRPr>
              </a:p>
            </p:txBody>
          </p:sp>
        </p:grpSp>
        <p:sp>
          <p:nvSpPr>
            <p:cNvPr id="33" name="îṧļíḓè">
              <a:extLst>
                <a:ext uri="{FF2B5EF4-FFF2-40B4-BE49-F238E27FC236}">
                  <a16:creationId xmlns:a16="http://schemas.microsoft.com/office/drawing/2014/main" id="{DFDA0D41-959A-4B85-9A43-E6C1AF7B45E1}"/>
                </a:ext>
              </a:extLst>
            </p:cNvPr>
            <p:cNvSpPr txBox="1"/>
            <p:nvPr/>
          </p:nvSpPr>
          <p:spPr>
            <a:xfrm>
              <a:off x="6984030" y="3797672"/>
              <a:ext cx="4149309" cy="7860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ct val="150000"/>
                </a:lnSpc>
                <a:defRPr/>
              </a:pPr>
              <a:r>
                <a:rPr lang="en-US" altLang="zh-CN" sz="1333" dirty="0">
                  <a:solidFill>
                    <a:prstClr val="black"/>
                  </a:solidFill>
                  <a:latin typeface="Arial" panose="020B0604020202020204" pitchFamily="34" charset="0"/>
                  <a:cs typeface="Arial" panose="020B0604020202020204" pitchFamily="34" charset="0"/>
                </a:rPr>
                <a:t>Provided by </a:t>
              </a:r>
              <a:r>
                <a:rPr lang="en-US" altLang="zh-CN" sz="1333" dirty="0" err="1">
                  <a:solidFill>
                    <a:prstClr val="black"/>
                  </a:solidFill>
                  <a:latin typeface="Arial" panose="020B0604020202020204" pitchFamily="34" charset="0"/>
                  <a:cs typeface="Arial" panose="020B0604020202020204" pitchFamily="34" charset="0"/>
                </a:rPr>
                <a:t>Alibaba.com</a:t>
              </a:r>
              <a:r>
                <a:rPr lang="en-US" altLang="zh-CN" sz="1333" dirty="0">
                  <a:solidFill>
                    <a:prstClr val="black"/>
                  </a:solidFill>
                  <a:latin typeface="Arial" panose="020B0604020202020204" pitchFamily="34" charset="0"/>
                  <a:cs typeface="Arial" panose="020B0604020202020204" pitchFamily="34" charset="0"/>
                </a:rPr>
                <a:t>-certified service providers to support suppliers with </a:t>
              </a:r>
              <a:r>
                <a:rPr lang="en-US" altLang="zh-CN" sz="1333" b="1" dirty="0">
                  <a:solidFill>
                    <a:schemeClr val="accent5"/>
                  </a:solidFill>
                  <a:latin typeface="Arial" panose="020B0604020202020204" pitchFamily="34" charset="0"/>
                  <a:cs typeface="Arial" panose="020B0604020202020204" pitchFamily="34" charset="0"/>
                </a:rPr>
                <a:t>product postings, mini-sites, KWA presets and showcase setups</a:t>
              </a:r>
              <a:r>
                <a:rPr lang="en-US" altLang="zh-CN" sz="1333" dirty="0">
                  <a:solidFill>
                    <a:schemeClr val="accent5"/>
                  </a:solidFill>
                  <a:latin typeface="Arial" panose="020B0604020202020204" pitchFamily="34" charset="0"/>
                  <a:cs typeface="Arial" panose="020B0604020202020204" pitchFamily="34" charset="0"/>
                </a:rPr>
                <a:t>.</a:t>
              </a:r>
            </a:p>
          </p:txBody>
        </p:sp>
        <p:sp>
          <p:nvSpPr>
            <p:cNvPr id="34" name="íSľîḍé">
              <a:extLst>
                <a:ext uri="{FF2B5EF4-FFF2-40B4-BE49-F238E27FC236}">
                  <a16:creationId xmlns:a16="http://schemas.microsoft.com/office/drawing/2014/main" id="{C9CC867A-52E3-4519-B6B4-6225689B8394}"/>
                </a:ext>
              </a:extLst>
            </p:cNvPr>
            <p:cNvSpPr txBox="1"/>
            <p:nvPr/>
          </p:nvSpPr>
          <p:spPr>
            <a:xfrm>
              <a:off x="6971722" y="3485645"/>
              <a:ext cx="2699468" cy="5162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altLang="zh-CN" sz="1867" b="1" dirty="0">
                  <a:solidFill>
                    <a:prstClr val="black">
                      <a:lumMod val="85000"/>
                      <a:lumOff val="15000"/>
                    </a:prstClr>
                  </a:solidFill>
                  <a:latin typeface="Arial" panose="020B0604020202020204" pitchFamily="34" charset="0"/>
                  <a:cs typeface="Arial" panose="020B0604020202020204" pitchFamily="34" charset="0"/>
                </a:rPr>
                <a:t>Free onboarding s</a:t>
              </a:r>
              <a:r>
                <a:rPr lang="en-US" altLang="zh-CN" sz="1867" b="1" dirty="0" err="1">
                  <a:solidFill>
                    <a:prstClr val="black">
                      <a:lumMod val="85000"/>
                      <a:lumOff val="15000"/>
                    </a:prstClr>
                  </a:solidFill>
                  <a:latin typeface="Arial" panose="020B0604020202020204" pitchFamily="34" charset="0"/>
                  <a:cs typeface="Arial" panose="020B0604020202020204" pitchFamily="34" charset="0"/>
                </a:rPr>
                <a:t>ervice</a:t>
              </a:r>
              <a:endParaRPr lang="en-US" altLang="zh-CN" sz="1867" b="1" dirty="0">
                <a:solidFill>
                  <a:prstClr val="black">
                    <a:lumMod val="85000"/>
                    <a:lumOff val="15000"/>
                  </a:prstClr>
                </a:solidFill>
                <a:latin typeface="Arial" panose="020B0604020202020204" pitchFamily="34" charset="0"/>
                <a:cs typeface="Arial" panose="020B0604020202020204" pitchFamily="34" charset="0"/>
              </a:endParaRPr>
            </a:p>
          </p:txBody>
        </p:sp>
      </p:grpSp>
      <p:sp>
        <p:nvSpPr>
          <p:cNvPr id="37" name="íṣḷïḑe">
            <a:extLst>
              <a:ext uri="{FF2B5EF4-FFF2-40B4-BE49-F238E27FC236}">
                <a16:creationId xmlns:a16="http://schemas.microsoft.com/office/drawing/2014/main" id="{1B532C25-8442-456B-95E8-A77E5DCBCB6F}"/>
              </a:ext>
            </a:extLst>
          </p:cNvPr>
          <p:cNvSpPr/>
          <p:nvPr/>
        </p:nvSpPr>
        <p:spPr>
          <a:xfrm>
            <a:off x="9582363" y="7436205"/>
            <a:ext cx="541517" cy="585807"/>
          </a:xfrm>
          <a:prstGeom prst="ellipse">
            <a:avLst/>
          </a:prstGeom>
          <a:solidFill>
            <a:schemeClr val="accent5"/>
          </a:solidFill>
          <a:ln w="12700" cap="rnd">
            <a:noFill/>
            <a:prstDash val="solid"/>
            <a:round/>
            <a:headEnd/>
            <a:tailEnd/>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08">
              <a:defRPr/>
            </a:pPr>
            <a:endParaRPr lang="zh-CN" altLang="en-US" sz="2667" b="1" dirty="0">
              <a:solidFill>
                <a:prstClr val="white"/>
              </a:solidFill>
              <a:latin typeface="Arial" panose="020B0604020202020204" pitchFamily="34" charset="0"/>
              <a:cs typeface="Arial" panose="020B0604020202020204" pitchFamily="34" charset="0"/>
            </a:endParaRPr>
          </a:p>
        </p:txBody>
      </p:sp>
      <p:sp>
        <p:nvSpPr>
          <p:cNvPr id="38" name="iSļîďé">
            <a:extLst>
              <a:ext uri="{FF2B5EF4-FFF2-40B4-BE49-F238E27FC236}">
                <a16:creationId xmlns:a16="http://schemas.microsoft.com/office/drawing/2014/main" id="{76F01D89-E0F6-4A56-9853-B48B29531C75}"/>
              </a:ext>
            </a:extLst>
          </p:cNvPr>
          <p:cNvSpPr/>
          <p:nvPr/>
        </p:nvSpPr>
        <p:spPr>
          <a:xfrm>
            <a:off x="9810574" y="7656027"/>
            <a:ext cx="195567" cy="242043"/>
          </a:xfrm>
          <a:custGeom>
            <a:avLst/>
            <a:gdLst>
              <a:gd name="T0" fmla="*/ 5204 w 6300"/>
              <a:gd name="T1" fmla="*/ 4432 h 6181"/>
              <a:gd name="T2" fmla="*/ 3924 w 6300"/>
              <a:gd name="T3" fmla="*/ 3151 h 6181"/>
              <a:gd name="T4" fmla="*/ 4963 w 6300"/>
              <a:gd name="T5" fmla="*/ 2112 h 6181"/>
              <a:gd name="T6" fmla="*/ 5932 w 6300"/>
              <a:gd name="T7" fmla="*/ 1837 h 6181"/>
              <a:gd name="T8" fmla="*/ 6179 w 6300"/>
              <a:gd name="T9" fmla="*/ 773 h 6181"/>
              <a:gd name="T10" fmla="*/ 5690 w 6300"/>
              <a:gd name="T11" fmla="*/ 1262 h 6181"/>
              <a:gd name="T12" fmla="*/ 5051 w 6300"/>
              <a:gd name="T13" fmla="*/ 1250 h 6181"/>
              <a:gd name="T14" fmla="*/ 5038 w 6300"/>
              <a:gd name="T15" fmla="*/ 611 h 6181"/>
              <a:gd name="T16" fmla="*/ 5527 w 6300"/>
              <a:gd name="T17" fmla="*/ 122 h 6181"/>
              <a:gd name="T18" fmla="*/ 4463 w 6300"/>
              <a:gd name="T19" fmla="*/ 368 h 6181"/>
              <a:gd name="T20" fmla="*/ 4189 w 6300"/>
              <a:gd name="T21" fmla="*/ 1338 h 6181"/>
              <a:gd name="T22" fmla="*/ 3150 w 6300"/>
              <a:gd name="T23" fmla="*/ 2376 h 6181"/>
              <a:gd name="T24" fmla="*/ 2111 w 6300"/>
              <a:gd name="T25" fmla="*/ 1338 h 6181"/>
              <a:gd name="T26" fmla="*/ 1837 w 6300"/>
              <a:gd name="T27" fmla="*/ 368 h 6181"/>
              <a:gd name="T28" fmla="*/ 773 w 6300"/>
              <a:gd name="T29" fmla="*/ 122 h 6181"/>
              <a:gd name="T30" fmla="*/ 1261 w 6300"/>
              <a:gd name="T31" fmla="*/ 611 h 6181"/>
              <a:gd name="T32" fmla="*/ 1249 w 6300"/>
              <a:gd name="T33" fmla="*/ 1250 h 6181"/>
              <a:gd name="T34" fmla="*/ 610 w 6300"/>
              <a:gd name="T35" fmla="*/ 1262 h 6181"/>
              <a:gd name="T36" fmla="*/ 122 w 6300"/>
              <a:gd name="T37" fmla="*/ 773 h 6181"/>
              <a:gd name="T38" fmla="*/ 368 w 6300"/>
              <a:gd name="T39" fmla="*/ 1838 h 6181"/>
              <a:gd name="T40" fmla="*/ 1338 w 6300"/>
              <a:gd name="T41" fmla="*/ 2112 h 6181"/>
              <a:gd name="T42" fmla="*/ 2376 w 6300"/>
              <a:gd name="T43" fmla="*/ 3150 h 6181"/>
              <a:gd name="T44" fmla="*/ 1096 w 6300"/>
              <a:gd name="T45" fmla="*/ 4430 h 6181"/>
              <a:gd name="T46" fmla="*/ 448 w 6300"/>
              <a:gd name="T47" fmla="*/ 4670 h 6181"/>
              <a:gd name="T48" fmla="*/ 448 w 6300"/>
              <a:gd name="T49" fmla="*/ 5854 h 6181"/>
              <a:gd name="T50" fmla="*/ 1631 w 6300"/>
              <a:gd name="T51" fmla="*/ 5854 h 6181"/>
              <a:gd name="T52" fmla="*/ 1871 w 6300"/>
              <a:gd name="T53" fmla="*/ 5204 h 6181"/>
              <a:gd name="T54" fmla="*/ 3150 w 6300"/>
              <a:gd name="T55" fmla="*/ 3925 h 6181"/>
              <a:gd name="T56" fmla="*/ 4430 w 6300"/>
              <a:gd name="T57" fmla="*/ 5205 h 6181"/>
              <a:gd name="T58" fmla="*/ 4670 w 6300"/>
              <a:gd name="T59" fmla="*/ 5854 h 6181"/>
              <a:gd name="T60" fmla="*/ 5853 w 6300"/>
              <a:gd name="T61" fmla="*/ 5854 h 6181"/>
              <a:gd name="T62" fmla="*/ 5853 w 6300"/>
              <a:gd name="T63" fmla="*/ 4670 h 6181"/>
              <a:gd name="T64" fmla="*/ 5204 w 6300"/>
              <a:gd name="T65" fmla="*/ 4432 h 6181"/>
              <a:gd name="T66" fmla="*/ 1153 w 6300"/>
              <a:gd name="T67" fmla="*/ 5687 h 6181"/>
              <a:gd name="T68" fmla="*/ 727 w 6300"/>
              <a:gd name="T69" fmla="*/ 5573 h 6181"/>
              <a:gd name="T70" fmla="*/ 614 w 6300"/>
              <a:gd name="T71" fmla="*/ 5148 h 6181"/>
              <a:gd name="T72" fmla="*/ 925 w 6300"/>
              <a:gd name="T73" fmla="*/ 4836 h 6181"/>
              <a:gd name="T74" fmla="*/ 1350 w 6300"/>
              <a:gd name="T75" fmla="*/ 4950 h 6181"/>
              <a:gd name="T76" fmla="*/ 1464 w 6300"/>
              <a:gd name="T77" fmla="*/ 5375 h 6181"/>
              <a:gd name="T78" fmla="*/ 1153 w 6300"/>
              <a:gd name="T79" fmla="*/ 5687 h 6181"/>
              <a:gd name="T80" fmla="*/ 5573 w 6300"/>
              <a:gd name="T81" fmla="*/ 5574 h 6181"/>
              <a:gd name="T82" fmla="*/ 5147 w 6300"/>
              <a:gd name="T83" fmla="*/ 5688 h 6181"/>
              <a:gd name="T84" fmla="*/ 4836 w 6300"/>
              <a:gd name="T85" fmla="*/ 5376 h 6181"/>
              <a:gd name="T86" fmla="*/ 4949 w 6300"/>
              <a:gd name="T87" fmla="*/ 4951 h 6181"/>
              <a:gd name="T88" fmla="*/ 5375 w 6300"/>
              <a:gd name="T89" fmla="*/ 4837 h 6181"/>
              <a:gd name="T90" fmla="*/ 5687 w 6300"/>
              <a:gd name="T91" fmla="*/ 5148 h 6181"/>
              <a:gd name="T92" fmla="*/ 5573 w 6300"/>
              <a:gd name="T93" fmla="*/ 5574 h 6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0" h="6181">
                <a:moveTo>
                  <a:pt x="5204" y="4432"/>
                </a:moveTo>
                <a:lnTo>
                  <a:pt x="3924" y="3151"/>
                </a:lnTo>
                <a:lnTo>
                  <a:pt x="4963" y="2112"/>
                </a:lnTo>
                <a:cubicBezTo>
                  <a:pt x="5300" y="2191"/>
                  <a:pt x="5669" y="2101"/>
                  <a:pt x="5932" y="1837"/>
                </a:cubicBezTo>
                <a:cubicBezTo>
                  <a:pt x="6221" y="1549"/>
                  <a:pt x="6300" y="1135"/>
                  <a:pt x="6179" y="773"/>
                </a:cubicBezTo>
                <a:lnTo>
                  <a:pt x="5690" y="1262"/>
                </a:lnTo>
                <a:cubicBezTo>
                  <a:pt x="5516" y="1435"/>
                  <a:pt x="5231" y="1430"/>
                  <a:pt x="5051" y="1250"/>
                </a:cubicBezTo>
                <a:cubicBezTo>
                  <a:pt x="4871" y="1070"/>
                  <a:pt x="4865" y="784"/>
                  <a:pt x="5038" y="611"/>
                </a:cubicBezTo>
                <a:lnTo>
                  <a:pt x="5527" y="122"/>
                </a:lnTo>
                <a:cubicBezTo>
                  <a:pt x="5166" y="0"/>
                  <a:pt x="4752" y="80"/>
                  <a:pt x="4463" y="368"/>
                </a:cubicBezTo>
                <a:cubicBezTo>
                  <a:pt x="4200" y="631"/>
                  <a:pt x="4111" y="1000"/>
                  <a:pt x="4189" y="1338"/>
                </a:cubicBezTo>
                <a:lnTo>
                  <a:pt x="3150" y="2376"/>
                </a:lnTo>
                <a:lnTo>
                  <a:pt x="2111" y="1338"/>
                </a:lnTo>
                <a:cubicBezTo>
                  <a:pt x="2190" y="1000"/>
                  <a:pt x="2099" y="632"/>
                  <a:pt x="1837" y="368"/>
                </a:cubicBezTo>
                <a:cubicBezTo>
                  <a:pt x="1549" y="80"/>
                  <a:pt x="1135" y="1"/>
                  <a:pt x="773" y="122"/>
                </a:cubicBezTo>
                <a:lnTo>
                  <a:pt x="1261" y="611"/>
                </a:lnTo>
                <a:cubicBezTo>
                  <a:pt x="1435" y="784"/>
                  <a:pt x="1430" y="1070"/>
                  <a:pt x="1249" y="1250"/>
                </a:cubicBezTo>
                <a:cubicBezTo>
                  <a:pt x="1069" y="1430"/>
                  <a:pt x="784" y="1435"/>
                  <a:pt x="610" y="1262"/>
                </a:cubicBezTo>
                <a:lnTo>
                  <a:pt x="122" y="773"/>
                </a:lnTo>
                <a:cubicBezTo>
                  <a:pt x="0" y="1135"/>
                  <a:pt x="80" y="1549"/>
                  <a:pt x="368" y="1838"/>
                </a:cubicBezTo>
                <a:cubicBezTo>
                  <a:pt x="631" y="2101"/>
                  <a:pt x="999" y="2190"/>
                  <a:pt x="1338" y="2112"/>
                </a:cubicBezTo>
                <a:lnTo>
                  <a:pt x="2376" y="3150"/>
                </a:lnTo>
                <a:lnTo>
                  <a:pt x="1096" y="4430"/>
                </a:lnTo>
                <a:cubicBezTo>
                  <a:pt x="863" y="4414"/>
                  <a:pt x="625" y="4492"/>
                  <a:pt x="448" y="4670"/>
                </a:cubicBezTo>
                <a:cubicBezTo>
                  <a:pt x="120" y="4997"/>
                  <a:pt x="120" y="5527"/>
                  <a:pt x="448" y="5854"/>
                </a:cubicBezTo>
                <a:cubicBezTo>
                  <a:pt x="774" y="6180"/>
                  <a:pt x="1304" y="6180"/>
                  <a:pt x="1631" y="5854"/>
                </a:cubicBezTo>
                <a:cubicBezTo>
                  <a:pt x="1809" y="5676"/>
                  <a:pt x="1886" y="5437"/>
                  <a:pt x="1871" y="5204"/>
                </a:cubicBezTo>
                <a:lnTo>
                  <a:pt x="3150" y="3925"/>
                </a:lnTo>
                <a:lnTo>
                  <a:pt x="4430" y="5205"/>
                </a:lnTo>
                <a:cubicBezTo>
                  <a:pt x="4414" y="5438"/>
                  <a:pt x="4492" y="5676"/>
                  <a:pt x="4670" y="5854"/>
                </a:cubicBezTo>
                <a:cubicBezTo>
                  <a:pt x="4996" y="6181"/>
                  <a:pt x="5527" y="6181"/>
                  <a:pt x="5853" y="5854"/>
                </a:cubicBezTo>
                <a:cubicBezTo>
                  <a:pt x="6180" y="5527"/>
                  <a:pt x="6180" y="4997"/>
                  <a:pt x="5853" y="4670"/>
                </a:cubicBezTo>
                <a:cubicBezTo>
                  <a:pt x="5675" y="4493"/>
                  <a:pt x="5437" y="4415"/>
                  <a:pt x="5204" y="4432"/>
                </a:cubicBezTo>
                <a:close/>
                <a:moveTo>
                  <a:pt x="1153" y="5687"/>
                </a:moveTo>
                <a:lnTo>
                  <a:pt x="727" y="5573"/>
                </a:lnTo>
                <a:lnTo>
                  <a:pt x="614" y="5148"/>
                </a:lnTo>
                <a:lnTo>
                  <a:pt x="925" y="4836"/>
                </a:lnTo>
                <a:lnTo>
                  <a:pt x="1350" y="4950"/>
                </a:lnTo>
                <a:lnTo>
                  <a:pt x="1464" y="5375"/>
                </a:lnTo>
                <a:lnTo>
                  <a:pt x="1153" y="5687"/>
                </a:lnTo>
                <a:close/>
                <a:moveTo>
                  <a:pt x="5573" y="5574"/>
                </a:moveTo>
                <a:lnTo>
                  <a:pt x="5147" y="5688"/>
                </a:lnTo>
                <a:lnTo>
                  <a:pt x="4836" y="5376"/>
                </a:lnTo>
                <a:lnTo>
                  <a:pt x="4949" y="4951"/>
                </a:lnTo>
                <a:lnTo>
                  <a:pt x="5375" y="4837"/>
                </a:lnTo>
                <a:lnTo>
                  <a:pt x="5687" y="5148"/>
                </a:lnTo>
                <a:lnTo>
                  <a:pt x="5573" y="5574"/>
                </a:ln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fontScale="325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CN" altLang="en-US" sz="2667" b="1" dirty="0">
              <a:solidFill>
                <a:prstClr val="white"/>
              </a:solidFill>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C0A793A2-4C22-4A92-84A8-1810887B0FEA}"/>
              </a:ext>
            </a:extLst>
          </p:cNvPr>
          <p:cNvPicPr>
            <a:picLocks noChangeAspect="1"/>
          </p:cNvPicPr>
          <p:nvPr/>
        </p:nvPicPr>
        <p:blipFill>
          <a:blip r:embed="rId2"/>
          <a:stretch>
            <a:fillRect/>
          </a:stretch>
        </p:blipFill>
        <p:spPr>
          <a:xfrm>
            <a:off x="7430308" y="1352721"/>
            <a:ext cx="4553536" cy="5539679"/>
          </a:xfrm>
          <a:prstGeom prst="rect">
            <a:avLst/>
          </a:prstGeom>
        </p:spPr>
      </p:pic>
      <p:sp>
        <p:nvSpPr>
          <p:cNvPr id="6" name="文本框 5">
            <a:extLst>
              <a:ext uri="{FF2B5EF4-FFF2-40B4-BE49-F238E27FC236}">
                <a16:creationId xmlns:a16="http://schemas.microsoft.com/office/drawing/2014/main" id="{71621FB0-58FB-4C91-8F27-4332DF2CA3C2}"/>
              </a:ext>
            </a:extLst>
          </p:cNvPr>
          <p:cNvSpPr txBox="1"/>
          <p:nvPr/>
        </p:nvSpPr>
        <p:spPr>
          <a:xfrm>
            <a:off x="7961719" y="737855"/>
            <a:ext cx="3241288" cy="871905"/>
          </a:xfrm>
          <a:prstGeom prst="rect">
            <a:avLst/>
          </a:prstGeom>
          <a:noFill/>
        </p:spPr>
        <p:txBody>
          <a:bodyPr wrap="square" rtlCol="0">
            <a:spAutoFit/>
          </a:bodyPr>
          <a:lstStyle/>
          <a:p>
            <a:r>
              <a:rPr lang="en-US" altLang="zh-CN" sz="1333" b="1" dirty="0">
                <a:latin typeface="Arial" panose="020B0604020202020204" pitchFamily="34" charset="0"/>
                <a:cs typeface="Arial" panose="020B0604020202020204" pitchFamily="34" charset="0"/>
              </a:rPr>
              <a:t>Additional benefits for GGS Plus members</a:t>
            </a:r>
          </a:p>
          <a:p>
            <a:endParaRPr lang="zh-CN" altLang="en-US" sz="2400" dirty="0"/>
          </a:p>
        </p:txBody>
      </p:sp>
    </p:spTree>
    <p:extLst>
      <p:ext uri="{BB962C8B-B14F-4D97-AF65-F5344CB8AC3E}">
        <p14:creationId xmlns:p14="http://schemas.microsoft.com/office/powerpoint/2010/main" val="3648969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1">
            <a:extLst>
              <a:ext uri="{FF2B5EF4-FFF2-40B4-BE49-F238E27FC236}">
                <a16:creationId xmlns:a16="http://schemas.microsoft.com/office/drawing/2014/main" id="{52A52D6D-86CE-450D-9066-6538EB761B22}"/>
              </a:ext>
            </a:extLst>
          </p:cNvPr>
          <p:cNvSpPr txBox="1">
            <a:spLocks/>
          </p:cNvSpPr>
          <p:nvPr/>
        </p:nvSpPr>
        <p:spPr>
          <a:xfrm>
            <a:off x="0" y="86928"/>
            <a:ext cx="11116544" cy="1515721"/>
          </a:xfrm>
          <a:prstGeom prst="rect">
            <a:avLst/>
          </a:prstGeom>
        </p:spPr>
        <p:txBody>
          <a:bodyPr>
            <a:normAutofit/>
          </a:bodyPr>
          <a:lstStyle>
            <a:lvl1pPr marL="0" indent="0" algn="l" defTabSz="685783"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Alibaba Sans" panose="020B0503020203040204" pitchFamily="34" charset="0"/>
                <a:ea typeface="+mn-ea"/>
                <a:cs typeface="Alibaba Sans" panose="020B0503020203040204" pitchFamily="34" charset="0"/>
              </a:defRPr>
            </a:lvl1pPr>
            <a:lvl2pPr marL="514337"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28"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20"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12"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kumimoji="1" lang="en-US" altLang="zh-CN" sz="2133" b="1" dirty="0">
                <a:solidFill>
                  <a:srgbClr val="FFFFFF"/>
                </a:solidFill>
                <a:latin typeface="Arial" panose="020B0604020202020204" pitchFamily="34" charset="0"/>
                <a:cs typeface="Arial" panose="020B0604020202020204" pitchFamily="34" charset="0"/>
                <a:sym typeface="Alibaba Sans" panose="020B0503020203040204" pitchFamily="34" charset="0"/>
              </a:rPr>
              <a:t>Real-time performance analysis</a:t>
            </a:r>
            <a:endParaRPr kumimoji="1" lang="zh-CN" altLang="en-US" sz="2133" b="1" dirty="0">
              <a:solidFill>
                <a:srgbClr val="FFFFFF"/>
              </a:solidFill>
              <a:latin typeface="Arial" panose="020B0604020202020204" pitchFamily="34" charset="0"/>
              <a:cs typeface="Arial" panose="020B0604020202020204" pitchFamily="34" charset="0"/>
              <a:sym typeface="Alibaba Sans" panose="020B0503020203040204" pitchFamily="34" charset="0"/>
            </a:endParaRPr>
          </a:p>
        </p:txBody>
      </p:sp>
      <p:sp>
        <p:nvSpPr>
          <p:cNvPr id="4" name="矩形 3">
            <a:extLst>
              <a:ext uri="{FF2B5EF4-FFF2-40B4-BE49-F238E27FC236}">
                <a16:creationId xmlns:a16="http://schemas.microsoft.com/office/drawing/2014/main" id="{76893B06-AEC2-4E00-A274-4809BF9D62A9}"/>
              </a:ext>
            </a:extLst>
          </p:cNvPr>
          <p:cNvSpPr/>
          <p:nvPr/>
        </p:nvSpPr>
        <p:spPr>
          <a:xfrm>
            <a:off x="137943" y="1446648"/>
            <a:ext cx="6940243" cy="4893647"/>
          </a:xfrm>
          <a:prstGeom prst="rect">
            <a:avLst/>
          </a:prstGeom>
        </p:spPr>
        <p:txBody>
          <a:bodyPr wrap="square">
            <a:spAutoFit/>
          </a:bodyPr>
          <a:lstStyle/>
          <a:p>
            <a:pPr>
              <a:lnSpc>
                <a:spcPct val="130000"/>
              </a:lnSpc>
            </a:pPr>
            <a:r>
              <a:rPr lang="en-US" altLang="zh-CN" sz="2400" b="1"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My Alibaba analytics </a:t>
            </a:r>
            <a:r>
              <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is a powerful statistical analysis tool because</a:t>
            </a:r>
          </a:p>
          <a:p>
            <a:pPr>
              <a:lnSpc>
                <a:spcPct val="130000"/>
              </a:lnSpc>
            </a:pPr>
            <a:endPar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a:p>
            <a:pPr marL="609585" indent="-609585">
              <a:lnSpc>
                <a:spcPct val="130000"/>
              </a:lnSpc>
              <a:buFont typeface="+mj-lt"/>
              <a:buAutoNum type="arabicPeriod"/>
            </a:pPr>
            <a:r>
              <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It shows buyer behavior patterns</a:t>
            </a:r>
          </a:p>
          <a:p>
            <a:pPr marL="609585" indent="-609585">
              <a:lnSpc>
                <a:spcPct val="130000"/>
              </a:lnSpc>
              <a:buFont typeface="+mj-lt"/>
              <a:buAutoNum type="arabicPeriod"/>
            </a:pPr>
            <a:r>
              <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It provides business strategy insights</a:t>
            </a:r>
          </a:p>
          <a:p>
            <a:pPr marL="609585" indent="-609585">
              <a:lnSpc>
                <a:spcPct val="130000"/>
              </a:lnSpc>
              <a:buFont typeface="+mj-lt"/>
              <a:buAutoNum type="arabicPeriod"/>
            </a:pPr>
            <a:r>
              <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It gives valuable feedback on business performance and operations</a:t>
            </a:r>
          </a:p>
          <a:p>
            <a:pPr marL="609585" indent="-609585">
              <a:lnSpc>
                <a:spcPct val="130000"/>
              </a:lnSpc>
              <a:buFont typeface="+mj-lt"/>
              <a:buAutoNum type="arabicPeriod"/>
            </a:pPr>
            <a:r>
              <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It maximizes online exposure and return on investment (ROI)</a:t>
            </a:r>
          </a:p>
          <a:p>
            <a:pPr marL="609585" indent="-609585">
              <a:lnSpc>
                <a:spcPct val="130000"/>
              </a:lnSpc>
              <a:buFont typeface="+mj-lt"/>
              <a:buAutoNum type="arabicPeriod"/>
            </a:pPr>
            <a:endParaRPr lang="en-US" altLang="zh-CN" sz="24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5" name="图片 4">
            <a:extLst>
              <a:ext uri="{FF2B5EF4-FFF2-40B4-BE49-F238E27FC236}">
                <a16:creationId xmlns:a16="http://schemas.microsoft.com/office/drawing/2014/main" id="{C3F60BEB-D221-4A53-9E83-C0BE98814D78}"/>
              </a:ext>
            </a:extLst>
          </p:cNvPr>
          <p:cNvPicPr/>
          <p:nvPr/>
        </p:nvPicPr>
        <p:blipFill>
          <a:blip r:embed="rId3"/>
          <a:stretch>
            <a:fillRect/>
          </a:stretch>
        </p:blipFill>
        <p:spPr>
          <a:xfrm>
            <a:off x="6835200" y="1353600"/>
            <a:ext cx="6049027" cy="4619741"/>
          </a:xfrm>
          <a:prstGeom prst="rect">
            <a:avLst/>
          </a:prstGeom>
          <a:ln>
            <a:solidFill>
              <a:schemeClr val="tx1">
                <a:lumMod val="50000"/>
                <a:lumOff val="50000"/>
              </a:schemeClr>
            </a:solidFill>
          </a:ln>
        </p:spPr>
      </p:pic>
    </p:spTree>
    <p:extLst>
      <p:ext uri="{BB962C8B-B14F-4D97-AF65-F5344CB8AC3E}">
        <p14:creationId xmlns:p14="http://schemas.microsoft.com/office/powerpoint/2010/main" val="71665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0C21C-A5D4-AE42-9B3A-63B6883BA820}"/>
              </a:ext>
            </a:extLst>
          </p:cNvPr>
          <p:cNvSpPr>
            <a:spLocks noGrp="1"/>
          </p:cNvSpPr>
          <p:nvPr>
            <p:ph type="title"/>
          </p:nvPr>
        </p:nvSpPr>
        <p:spPr/>
        <p:txBody>
          <a:bodyPr/>
          <a:lstStyle/>
          <a:p>
            <a:r>
              <a:rPr kumimoji="1" lang="en-US" altLang="zh-CN" dirty="0">
                <a:latin typeface="Arial" panose="020B0604020202020204" pitchFamily="34" charset="0"/>
              </a:rPr>
              <a:t>Centralized Scenario Traffic</a:t>
            </a:r>
            <a:endParaRPr kumimoji="1" lang="zh-CN" altLang="en-US" dirty="0">
              <a:latin typeface="Arial" panose="020B0604020202020204" pitchFamily="34" charset="0"/>
            </a:endParaRPr>
          </a:p>
        </p:txBody>
      </p:sp>
      <p:sp>
        <p:nvSpPr>
          <p:cNvPr id="3" name="灯片编号占位符 2">
            <a:extLst>
              <a:ext uri="{FF2B5EF4-FFF2-40B4-BE49-F238E27FC236}">
                <a16:creationId xmlns:a16="http://schemas.microsoft.com/office/drawing/2014/main" id="{F8341439-0043-6A48-BF2D-C976E5A54E15}"/>
              </a:ext>
            </a:extLst>
          </p:cNvPr>
          <p:cNvSpPr>
            <a:spLocks noGrp="1"/>
          </p:cNvSpPr>
          <p:nvPr>
            <p:ph type="sldNum" sz="quarter" idx="4294967295"/>
          </p:nvPr>
        </p:nvSpPr>
        <p:spPr>
          <a:xfrm>
            <a:off x="0" y="0"/>
            <a:ext cx="0" cy="0"/>
          </a:xfrm>
        </p:spPr>
        <p:txBody>
          <a:bodyPr/>
          <a:lstStyle/>
          <a:p>
            <a:pPr defTabSz="914377">
              <a:defRPr/>
            </a:pPr>
            <a:fld id="{5DD3DB80-B894-403A-B48E-6FDC1A72010E}" type="slidenum">
              <a:rPr lang="zh-CN" altLang="en-US" sz="1000">
                <a:solidFill>
                  <a:srgbClr val="000000">
                    <a:lumMod val="50000"/>
                    <a:lumOff val="50000"/>
                  </a:srgbClr>
                </a:solidFill>
                <a:latin typeface="Arial" panose="020B0604020202020204" pitchFamily="34" charset="0"/>
                <a:ea typeface="微软雅黑"/>
                <a:cs typeface="Arial" panose="020B0604020202020204" pitchFamily="34" charset="0"/>
              </a:rPr>
              <a:pPr defTabSz="914377">
                <a:defRPr/>
              </a:pPr>
              <a:t>17</a:t>
            </a:fld>
            <a:endParaRPr lang="zh-CN" altLang="en-US" sz="1000">
              <a:solidFill>
                <a:srgbClr val="000000">
                  <a:lumMod val="50000"/>
                  <a:lumOff val="50000"/>
                </a:srgbClr>
              </a:solidFill>
              <a:latin typeface="Arial" panose="020B0604020202020204" pitchFamily="34" charset="0"/>
              <a:ea typeface="微软雅黑"/>
              <a:cs typeface="Arial" panose="020B0604020202020204" pitchFamily="34" charset="0"/>
            </a:endParaRPr>
          </a:p>
        </p:txBody>
      </p:sp>
      <p:sp>
        <p:nvSpPr>
          <p:cNvPr id="13" name="灯片编号占位符 2">
            <a:extLst>
              <a:ext uri="{FF2B5EF4-FFF2-40B4-BE49-F238E27FC236}">
                <a16:creationId xmlns:a16="http://schemas.microsoft.com/office/drawing/2014/main" id="{656E00E5-864F-544E-B698-DBDB6D88BC5B}"/>
              </a:ext>
            </a:extLst>
          </p:cNvPr>
          <p:cNvSpPr txBox="1">
            <a:spLocks/>
          </p:cNvSpPr>
          <p:nvPr/>
        </p:nvSpPr>
        <p:spPr>
          <a:xfrm>
            <a:off x="8764343" y="6510287"/>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5DD3DB80-B894-403A-B48E-6FDC1A72010E}" type="slidenum">
              <a:rPr lang="zh-CN" altLang="en-US">
                <a:solidFill>
                  <a:srgbClr val="000000">
                    <a:lumMod val="50000"/>
                    <a:lumOff val="50000"/>
                  </a:srgbClr>
                </a:solidFill>
                <a:latin typeface="Arial" panose="020B0604020202020204" pitchFamily="34" charset="0"/>
                <a:ea typeface="微软雅黑"/>
                <a:cs typeface="Arial" panose="020B0604020202020204" pitchFamily="34" charset="0"/>
              </a:rPr>
              <a:pPr defTabSz="914377">
                <a:defRPr/>
              </a:pPr>
              <a:t>17</a:t>
            </a:fld>
            <a:endParaRPr lang="zh-CN" altLang="en-US">
              <a:solidFill>
                <a:srgbClr val="000000">
                  <a:lumMod val="50000"/>
                  <a:lumOff val="50000"/>
                </a:srgbClr>
              </a:solidFill>
              <a:latin typeface="Arial" panose="020B0604020202020204" pitchFamily="34" charset="0"/>
              <a:ea typeface="微软雅黑"/>
              <a:cs typeface="Arial" panose="020B0604020202020204" pitchFamily="34" charset="0"/>
            </a:endParaRPr>
          </a:p>
        </p:txBody>
      </p:sp>
      <p:pic>
        <p:nvPicPr>
          <p:cNvPr id="14" name="图片 13">
            <a:extLst>
              <a:ext uri="{FF2B5EF4-FFF2-40B4-BE49-F238E27FC236}">
                <a16:creationId xmlns:a16="http://schemas.microsoft.com/office/drawing/2014/main" id="{ADF63DA0-5CA4-5845-A6E5-F152B8F66A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70" b="14471"/>
          <a:stretch/>
        </p:blipFill>
        <p:spPr>
          <a:xfrm>
            <a:off x="8105934" y="2377882"/>
            <a:ext cx="1433436" cy="2892567"/>
          </a:xfrm>
          <a:prstGeom prst="rect">
            <a:avLst/>
          </a:prstGeom>
        </p:spPr>
      </p:pic>
      <p:pic>
        <p:nvPicPr>
          <p:cNvPr id="15" name="Picture 6">
            <a:extLst>
              <a:ext uri="{FF2B5EF4-FFF2-40B4-BE49-F238E27FC236}">
                <a16:creationId xmlns:a16="http://schemas.microsoft.com/office/drawing/2014/main" id="{B15B46CC-A380-B14B-AFAE-F96D79146D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558"/>
          <a:stretch/>
        </p:blipFill>
        <p:spPr bwMode="auto">
          <a:xfrm>
            <a:off x="9999999" y="2295949"/>
            <a:ext cx="1433436" cy="2984824"/>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567" descr="2018财年回顾">
            <a:extLst>
              <a:ext uri="{FF2B5EF4-FFF2-40B4-BE49-F238E27FC236}">
                <a16:creationId xmlns:a16="http://schemas.microsoft.com/office/drawing/2014/main" id="{750D86F8-D063-8B47-8CA2-23F6961A9DBD}"/>
              </a:ext>
            </a:extLst>
          </p:cNvPr>
          <p:cNvSpPr>
            <a:spLocks noChangeArrowheads="1"/>
          </p:cNvSpPr>
          <p:nvPr/>
        </p:nvSpPr>
        <p:spPr bwMode="auto">
          <a:xfrm>
            <a:off x="250078" y="1315842"/>
            <a:ext cx="2219476" cy="614961"/>
          </a:xfrm>
          <a:prstGeom prst="rect">
            <a:avLst/>
          </a:prstGeom>
          <a:noFill/>
          <a:ln>
            <a:noFill/>
          </a:ln>
        </p:spPr>
        <p:txBody>
          <a:bodyPr lIns="11899" tIns="11899" rIns="11899" bIns="11899">
            <a:spAutoFit/>
          </a:bodyPr>
          <a:lstStyle>
            <a:lvl1pPr defTabSz="500380">
              <a:defRPr sz="3000" b="1">
                <a:solidFill>
                  <a:srgbClr val="FFFFFF"/>
                </a:solidFill>
                <a:latin typeface="Helvetica Neue" charset="0"/>
                <a:ea typeface="Helvetica Neue" charset="0"/>
                <a:cs typeface="Helvetica Neue" charset="0"/>
                <a:sym typeface="Helvetica Neue" charset="0"/>
              </a:defRPr>
            </a:lvl1pPr>
            <a:lvl2pPr marL="742950" indent="-285750" defTabSz="500380">
              <a:defRPr sz="3000" b="1">
                <a:solidFill>
                  <a:srgbClr val="FFFFFF"/>
                </a:solidFill>
                <a:latin typeface="Helvetica Neue" charset="0"/>
                <a:ea typeface="Helvetica Neue" charset="0"/>
                <a:cs typeface="Helvetica Neue" charset="0"/>
                <a:sym typeface="Helvetica Neue" charset="0"/>
              </a:defRPr>
            </a:lvl2pPr>
            <a:lvl3pPr marL="1143000" indent="-228600" defTabSz="500380">
              <a:defRPr sz="3000" b="1">
                <a:solidFill>
                  <a:srgbClr val="FFFFFF"/>
                </a:solidFill>
                <a:latin typeface="Helvetica Neue" charset="0"/>
                <a:ea typeface="Helvetica Neue" charset="0"/>
                <a:cs typeface="Helvetica Neue" charset="0"/>
                <a:sym typeface="Helvetica Neue" charset="0"/>
              </a:defRPr>
            </a:lvl3pPr>
            <a:lvl4pPr marL="1600200" indent="-228600" defTabSz="500380">
              <a:defRPr sz="3000" b="1">
                <a:solidFill>
                  <a:srgbClr val="FFFFFF"/>
                </a:solidFill>
                <a:latin typeface="Helvetica Neue" charset="0"/>
                <a:ea typeface="Helvetica Neue" charset="0"/>
                <a:cs typeface="Helvetica Neue" charset="0"/>
                <a:sym typeface="Helvetica Neue" charset="0"/>
              </a:defRPr>
            </a:lvl4pPr>
            <a:lvl5pPr marL="2057400" indent="-228600" defTabSz="500380">
              <a:defRPr sz="3000" b="1">
                <a:solidFill>
                  <a:srgbClr val="FFFFFF"/>
                </a:solidFill>
                <a:latin typeface="Helvetica Neue" charset="0"/>
                <a:ea typeface="Helvetica Neue" charset="0"/>
                <a:cs typeface="Helvetica Neue" charset="0"/>
                <a:sym typeface="Helvetica Neue" charset="0"/>
              </a:defRPr>
            </a:lvl5pPr>
            <a:lvl6pPr marL="25146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6pPr>
            <a:lvl7pPr marL="29718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7pPr>
            <a:lvl8pPr marL="34290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8pPr>
            <a:lvl9pPr marL="38862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9pPr>
          </a:lstStyle>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SUPER</a:t>
            </a:r>
            <a:r>
              <a:rPr lang="zh-CN" altLang="en-US"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SEPTEMBER</a:t>
            </a:r>
          </a:p>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MARCH</a:t>
            </a:r>
            <a:r>
              <a:rPr lang="zh-CN" altLang="en-US"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EXPO</a:t>
            </a:r>
          </a:p>
        </p:txBody>
      </p:sp>
      <p:sp>
        <p:nvSpPr>
          <p:cNvPr id="17" name="Shape 567" descr="2018财年回顾">
            <a:extLst>
              <a:ext uri="{FF2B5EF4-FFF2-40B4-BE49-F238E27FC236}">
                <a16:creationId xmlns:a16="http://schemas.microsoft.com/office/drawing/2014/main" id="{507D9518-826C-6247-943D-F031FB5B2D44}"/>
              </a:ext>
            </a:extLst>
          </p:cNvPr>
          <p:cNvSpPr>
            <a:spLocks noChangeArrowheads="1"/>
          </p:cNvSpPr>
          <p:nvPr/>
        </p:nvSpPr>
        <p:spPr bwMode="auto">
          <a:xfrm>
            <a:off x="2350189" y="1321117"/>
            <a:ext cx="2219476" cy="614961"/>
          </a:xfrm>
          <a:prstGeom prst="rect">
            <a:avLst/>
          </a:prstGeom>
          <a:noFill/>
          <a:ln>
            <a:noFill/>
          </a:ln>
        </p:spPr>
        <p:txBody>
          <a:bodyPr lIns="11899" tIns="11899" rIns="11899" bIns="11899">
            <a:spAutoFit/>
          </a:bodyPr>
          <a:lstStyle>
            <a:lvl1pPr defTabSz="500380">
              <a:defRPr sz="3000" b="1">
                <a:solidFill>
                  <a:srgbClr val="FFFFFF"/>
                </a:solidFill>
                <a:latin typeface="Helvetica Neue" charset="0"/>
                <a:ea typeface="Helvetica Neue" charset="0"/>
                <a:cs typeface="Helvetica Neue" charset="0"/>
                <a:sym typeface="Helvetica Neue" charset="0"/>
              </a:defRPr>
            </a:lvl1pPr>
            <a:lvl2pPr marL="742950" indent="-285750" defTabSz="500380">
              <a:defRPr sz="3000" b="1">
                <a:solidFill>
                  <a:srgbClr val="FFFFFF"/>
                </a:solidFill>
                <a:latin typeface="Helvetica Neue" charset="0"/>
                <a:ea typeface="Helvetica Neue" charset="0"/>
                <a:cs typeface="Helvetica Neue" charset="0"/>
                <a:sym typeface="Helvetica Neue" charset="0"/>
              </a:defRPr>
            </a:lvl2pPr>
            <a:lvl3pPr marL="1143000" indent="-228600" defTabSz="500380">
              <a:defRPr sz="3000" b="1">
                <a:solidFill>
                  <a:srgbClr val="FFFFFF"/>
                </a:solidFill>
                <a:latin typeface="Helvetica Neue" charset="0"/>
                <a:ea typeface="Helvetica Neue" charset="0"/>
                <a:cs typeface="Helvetica Neue" charset="0"/>
                <a:sym typeface="Helvetica Neue" charset="0"/>
              </a:defRPr>
            </a:lvl3pPr>
            <a:lvl4pPr marL="1600200" indent="-228600" defTabSz="500380">
              <a:defRPr sz="3000" b="1">
                <a:solidFill>
                  <a:srgbClr val="FFFFFF"/>
                </a:solidFill>
                <a:latin typeface="Helvetica Neue" charset="0"/>
                <a:ea typeface="Helvetica Neue" charset="0"/>
                <a:cs typeface="Helvetica Neue" charset="0"/>
                <a:sym typeface="Helvetica Neue" charset="0"/>
              </a:defRPr>
            </a:lvl4pPr>
            <a:lvl5pPr marL="2057400" indent="-228600" defTabSz="500380">
              <a:defRPr sz="3000" b="1">
                <a:solidFill>
                  <a:srgbClr val="FFFFFF"/>
                </a:solidFill>
                <a:latin typeface="Helvetica Neue" charset="0"/>
                <a:ea typeface="Helvetica Neue" charset="0"/>
                <a:cs typeface="Helvetica Neue" charset="0"/>
                <a:sym typeface="Helvetica Neue" charset="0"/>
              </a:defRPr>
            </a:lvl5pPr>
            <a:lvl6pPr marL="25146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6pPr>
            <a:lvl7pPr marL="29718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7pPr>
            <a:lvl8pPr marL="34290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8pPr>
            <a:lvl9pPr marL="38862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9pPr>
          </a:lstStyle>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Online</a:t>
            </a:r>
          </a:p>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Trade Show</a:t>
            </a:r>
          </a:p>
        </p:txBody>
      </p:sp>
      <p:sp>
        <p:nvSpPr>
          <p:cNvPr id="18" name="Shape 567" descr="2018财年回顾">
            <a:extLst>
              <a:ext uri="{FF2B5EF4-FFF2-40B4-BE49-F238E27FC236}">
                <a16:creationId xmlns:a16="http://schemas.microsoft.com/office/drawing/2014/main" id="{24E5E7F8-B0D8-5140-8DCE-6B260303D425}"/>
              </a:ext>
            </a:extLst>
          </p:cNvPr>
          <p:cNvSpPr>
            <a:spLocks noChangeArrowheads="1"/>
          </p:cNvSpPr>
          <p:nvPr/>
        </p:nvSpPr>
        <p:spPr bwMode="auto">
          <a:xfrm>
            <a:off x="4101597" y="1362532"/>
            <a:ext cx="2219476" cy="614961"/>
          </a:xfrm>
          <a:prstGeom prst="rect">
            <a:avLst/>
          </a:prstGeom>
          <a:noFill/>
          <a:ln>
            <a:noFill/>
          </a:ln>
        </p:spPr>
        <p:txBody>
          <a:bodyPr lIns="11899" tIns="11899" rIns="11899" bIns="11899">
            <a:spAutoFit/>
          </a:bodyPr>
          <a:lstStyle>
            <a:lvl1pPr defTabSz="500380">
              <a:defRPr sz="3000" b="1">
                <a:solidFill>
                  <a:srgbClr val="FFFFFF"/>
                </a:solidFill>
                <a:latin typeface="Helvetica Neue" charset="0"/>
                <a:ea typeface="Helvetica Neue" charset="0"/>
                <a:cs typeface="Helvetica Neue" charset="0"/>
                <a:sym typeface="Helvetica Neue" charset="0"/>
              </a:defRPr>
            </a:lvl1pPr>
            <a:lvl2pPr marL="742950" indent="-285750" defTabSz="500380">
              <a:defRPr sz="3000" b="1">
                <a:solidFill>
                  <a:srgbClr val="FFFFFF"/>
                </a:solidFill>
                <a:latin typeface="Helvetica Neue" charset="0"/>
                <a:ea typeface="Helvetica Neue" charset="0"/>
                <a:cs typeface="Helvetica Neue" charset="0"/>
                <a:sym typeface="Helvetica Neue" charset="0"/>
              </a:defRPr>
            </a:lvl2pPr>
            <a:lvl3pPr marL="1143000" indent="-228600" defTabSz="500380">
              <a:defRPr sz="3000" b="1">
                <a:solidFill>
                  <a:srgbClr val="FFFFFF"/>
                </a:solidFill>
                <a:latin typeface="Helvetica Neue" charset="0"/>
                <a:ea typeface="Helvetica Neue" charset="0"/>
                <a:cs typeface="Helvetica Neue" charset="0"/>
                <a:sym typeface="Helvetica Neue" charset="0"/>
              </a:defRPr>
            </a:lvl3pPr>
            <a:lvl4pPr marL="1600200" indent="-228600" defTabSz="500380">
              <a:defRPr sz="3000" b="1">
                <a:solidFill>
                  <a:srgbClr val="FFFFFF"/>
                </a:solidFill>
                <a:latin typeface="Helvetica Neue" charset="0"/>
                <a:ea typeface="Helvetica Neue" charset="0"/>
                <a:cs typeface="Helvetica Neue" charset="0"/>
                <a:sym typeface="Helvetica Neue" charset="0"/>
              </a:defRPr>
            </a:lvl4pPr>
            <a:lvl5pPr marL="2057400" indent="-228600" defTabSz="500380">
              <a:defRPr sz="3000" b="1">
                <a:solidFill>
                  <a:srgbClr val="FFFFFF"/>
                </a:solidFill>
                <a:latin typeface="Helvetica Neue" charset="0"/>
                <a:ea typeface="Helvetica Neue" charset="0"/>
                <a:cs typeface="Helvetica Neue" charset="0"/>
                <a:sym typeface="Helvetica Neue" charset="0"/>
              </a:defRPr>
            </a:lvl5pPr>
            <a:lvl6pPr marL="25146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6pPr>
            <a:lvl7pPr marL="29718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7pPr>
            <a:lvl8pPr marL="34290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8pPr>
            <a:lvl9pPr marL="38862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9pPr>
          </a:lstStyle>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True View </a:t>
            </a:r>
          </a:p>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Short Video</a:t>
            </a:r>
          </a:p>
        </p:txBody>
      </p:sp>
      <p:sp>
        <p:nvSpPr>
          <p:cNvPr id="19" name="Shape 567" descr="2018财年回顾">
            <a:extLst>
              <a:ext uri="{FF2B5EF4-FFF2-40B4-BE49-F238E27FC236}">
                <a16:creationId xmlns:a16="http://schemas.microsoft.com/office/drawing/2014/main" id="{19B2BC45-BC7C-6044-806D-878A1258C8CC}"/>
              </a:ext>
            </a:extLst>
          </p:cNvPr>
          <p:cNvSpPr>
            <a:spLocks noChangeArrowheads="1"/>
          </p:cNvSpPr>
          <p:nvPr/>
        </p:nvSpPr>
        <p:spPr bwMode="auto">
          <a:xfrm>
            <a:off x="5853005" y="1389244"/>
            <a:ext cx="2219476" cy="319496"/>
          </a:xfrm>
          <a:prstGeom prst="rect">
            <a:avLst/>
          </a:prstGeom>
          <a:noFill/>
          <a:ln>
            <a:noFill/>
          </a:ln>
        </p:spPr>
        <p:txBody>
          <a:bodyPr lIns="11899" tIns="11899" rIns="11899" bIns="11899">
            <a:spAutoFit/>
          </a:bodyPr>
          <a:lstStyle>
            <a:lvl1pPr defTabSz="500380">
              <a:defRPr sz="3000" b="1">
                <a:solidFill>
                  <a:srgbClr val="FFFFFF"/>
                </a:solidFill>
                <a:latin typeface="Helvetica Neue" charset="0"/>
                <a:ea typeface="Helvetica Neue" charset="0"/>
                <a:cs typeface="Helvetica Neue" charset="0"/>
                <a:sym typeface="Helvetica Neue" charset="0"/>
              </a:defRPr>
            </a:lvl1pPr>
            <a:lvl2pPr marL="742950" indent="-285750" defTabSz="500380">
              <a:defRPr sz="3000" b="1">
                <a:solidFill>
                  <a:srgbClr val="FFFFFF"/>
                </a:solidFill>
                <a:latin typeface="Helvetica Neue" charset="0"/>
                <a:ea typeface="Helvetica Neue" charset="0"/>
                <a:cs typeface="Helvetica Neue" charset="0"/>
                <a:sym typeface="Helvetica Neue" charset="0"/>
              </a:defRPr>
            </a:lvl2pPr>
            <a:lvl3pPr marL="1143000" indent="-228600" defTabSz="500380">
              <a:defRPr sz="3000" b="1">
                <a:solidFill>
                  <a:srgbClr val="FFFFFF"/>
                </a:solidFill>
                <a:latin typeface="Helvetica Neue" charset="0"/>
                <a:ea typeface="Helvetica Neue" charset="0"/>
                <a:cs typeface="Helvetica Neue" charset="0"/>
                <a:sym typeface="Helvetica Neue" charset="0"/>
              </a:defRPr>
            </a:lvl3pPr>
            <a:lvl4pPr marL="1600200" indent="-228600" defTabSz="500380">
              <a:defRPr sz="3000" b="1">
                <a:solidFill>
                  <a:srgbClr val="FFFFFF"/>
                </a:solidFill>
                <a:latin typeface="Helvetica Neue" charset="0"/>
                <a:ea typeface="Helvetica Neue" charset="0"/>
                <a:cs typeface="Helvetica Neue" charset="0"/>
                <a:sym typeface="Helvetica Neue" charset="0"/>
              </a:defRPr>
            </a:lvl4pPr>
            <a:lvl5pPr marL="2057400" indent="-228600" defTabSz="500380">
              <a:defRPr sz="3000" b="1">
                <a:solidFill>
                  <a:srgbClr val="FFFFFF"/>
                </a:solidFill>
                <a:latin typeface="Helvetica Neue" charset="0"/>
                <a:ea typeface="Helvetica Neue" charset="0"/>
                <a:cs typeface="Helvetica Neue" charset="0"/>
                <a:sym typeface="Helvetica Neue" charset="0"/>
              </a:defRPr>
            </a:lvl5pPr>
            <a:lvl6pPr marL="25146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6pPr>
            <a:lvl7pPr marL="29718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7pPr>
            <a:lvl8pPr marL="34290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8pPr>
            <a:lvl9pPr marL="38862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9pPr>
          </a:lstStyle>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Category Events</a:t>
            </a:r>
          </a:p>
        </p:txBody>
      </p:sp>
      <p:sp>
        <p:nvSpPr>
          <p:cNvPr id="20" name="Shape 567" descr="2018财年回顾">
            <a:extLst>
              <a:ext uri="{FF2B5EF4-FFF2-40B4-BE49-F238E27FC236}">
                <a16:creationId xmlns:a16="http://schemas.microsoft.com/office/drawing/2014/main" id="{24997970-976A-B34A-8DA0-9FD060F4E106}"/>
              </a:ext>
            </a:extLst>
          </p:cNvPr>
          <p:cNvSpPr>
            <a:spLocks noChangeArrowheads="1"/>
          </p:cNvSpPr>
          <p:nvPr/>
        </p:nvSpPr>
        <p:spPr bwMode="auto">
          <a:xfrm>
            <a:off x="7711695" y="1388722"/>
            <a:ext cx="2219476" cy="614961"/>
          </a:xfrm>
          <a:prstGeom prst="rect">
            <a:avLst/>
          </a:prstGeom>
          <a:noFill/>
          <a:ln>
            <a:noFill/>
          </a:ln>
        </p:spPr>
        <p:txBody>
          <a:bodyPr lIns="11899" tIns="11899" rIns="11899" bIns="11899">
            <a:spAutoFit/>
          </a:bodyPr>
          <a:lstStyle>
            <a:lvl1pPr defTabSz="500380">
              <a:defRPr sz="3000" b="1">
                <a:solidFill>
                  <a:srgbClr val="FFFFFF"/>
                </a:solidFill>
                <a:latin typeface="Helvetica Neue" charset="0"/>
                <a:ea typeface="Helvetica Neue" charset="0"/>
                <a:cs typeface="Helvetica Neue" charset="0"/>
                <a:sym typeface="Helvetica Neue" charset="0"/>
              </a:defRPr>
            </a:lvl1pPr>
            <a:lvl2pPr marL="742950" indent="-285750" defTabSz="500380">
              <a:defRPr sz="3000" b="1">
                <a:solidFill>
                  <a:srgbClr val="FFFFFF"/>
                </a:solidFill>
                <a:latin typeface="Helvetica Neue" charset="0"/>
                <a:ea typeface="Helvetica Neue" charset="0"/>
                <a:cs typeface="Helvetica Neue" charset="0"/>
                <a:sym typeface="Helvetica Neue" charset="0"/>
              </a:defRPr>
            </a:lvl2pPr>
            <a:lvl3pPr marL="1143000" indent="-228600" defTabSz="500380">
              <a:defRPr sz="3000" b="1">
                <a:solidFill>
                  <a:srgbClr val="FFFFFF"/>
                </a:solidFill>
                <a:latin typeface="Helvetica Neue" charset="0"/>
                <a:ea typeface="Helvetica Neue" charset="0"/>
                <a:cs typeface="Helvetica Neue" charset="0"/>
                <a:sym typeface="Helvetica Neue" charset="0"/>
              </a:defRPr>
            </a:lvl3pPr>
            <a:lvl4pPr marL="1600200" indent="-228600" defTabSz="500380">
              <a:defRPr sz="3000" b="1">
                <a:solidFill>
                  <a:srgbClr val="FFFFFF"/>
                </a:solidFill>
                <a:latin typeface="Helvetica Neue" charset="0"/>
                <a:ea typeface="Helvetica Neue" charset="0"/>
                <a:cs typeface="Helvetica Neue" charset="0"/>
                <a:sym typeface="Helvetica Neue" charset="0"/>
              </a:defRPr>
            </a:lvl4pPr>
            <a:lvl5pPr marL="2057400" indent="-228600" defTabSz="500380">
              <a:defRPr sz="3000" b="1">
                <a:solidFill>
                  <a:srgbClr val="FFFFFF"/>
                </a:solidFill>
                <a:latin typeface="Helvetica Neue" charset="0"/>
                <a:ea typeface="Helvetica Neue" charset="0"/>
                <a:cs typeface="Helvetica Neue" charset="0"/>
                <a:sym typeface="Helvetica Neue" charset="0"/>
              </a:defRPr>
            </a:lvl5pPr>
            <a:lvl6pPr marL="25146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6pPr>
            <a:lvl7pPr marL="29718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7pPr>
            <a:lvl8pPr marL="34290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8pPr>
            <a:lvl9pPr marL="38862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9pPr>
          </a:lstStyle>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Category</a:t>
            </a:r>
          </a:p>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Front</a:t>
            </a:r>
            <a:r>
              <a:rPr lang="zh-CN" altLang="en-US"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Page </a:t>
            </a:r>
          </a:p>
        </p:txBody>
      </p:sp>
      <p:sp>
        <p:nvSpPr>
          <p:cNvPr id="21" name="Shape 567" descr="2018财年回顾">
            <a:extLst>
              <a:ext uri="{FF2B5EF4-FFF2-40B4-BE49-F238E27FC236}">
                <a16:creationId xmlns:a16="http://schemas.microsoft.com/office/drawing/2014/main" id="{475E90A3-F8E3-2B40-AECE-5C1A1ECD9D92}"/>
              </a:ext>
            </a:extLst>
          </p:cNvPr>
          <p:cNvSpPr>
            <a:spLocks noChangeArrowheads="1"/>
          </p:cNvSpPr>
          <p:nvPr/>
        </p:nvSpPr>
        <p:spPr bwMode="auto">
          <a:xfrm>
            <a:off x="9606979" y="1388720"/>
            <a:ext cx="2219476" cy="614961"/>
          </a:xfrm>
          <a:prstGeom prst="rect">
            <a:avLst/>
          </a:prstGeom>
          <a:noFill/>
          <a:ln>
            <a:noFill/>
          </a:ln>
        </p:spPr>
        <p:txBody>
          <a:bodyPr lIns="11899" tIns="11899" rIns="11899" bIns="11899">
            <a:spAutoFit/>
          </a:bodyPr>
          <a:lstStyle>
            <a:lvl1pPr defTabSz="500380">
              <a:defRPr sz="3000" b="1">
                <a:solidFill>
                  <a:srgbClr val="FFFFFF"/>
                </a:solidFill>
                <a:latin typeface="Helvetica Neue" charset="0"/>
                <a:ea typeface="Helvetica Neue" charset="0"/>
                <a:cs typeface="Helvetica Neue" charset="0"/>
                <a:sym typeface="Helvetica Neue" charset="0"/>
              </a:defRPr>
            </a:lvl1pPr>
            <a:lvl2pPr marL="742950" indent="-285750" defTabSz="500380">
              <a:defRPr sz="3000" b="1">
                <a:solidFill>
                  <a:srgbClr val="FFFFFF"/>
                </a:solidFill>
                <a:latin typeface="Helvetica Neue" charset="0"/>
                <a:ea typeface="Helvetica Neue" charset="0"/>
                <a:cs typeface="Helvetica Neue" charset="0"/>
                <a:sym typeface="Helvetica Neue" charset="0"/>
              </a:defRPr>
            </a:lvl2pPr>
            <a:lvl3pPr marL="1143000" indent="-228600" defTabSz="500380">
              <a:defRPr sz="3000" b="1">
                <a:solidFill>
                  <a:srgbClr val="FFFFFF"/>
                </a:solidFill>
                <a:latin typeface="Helvetica Neue" charset="0"/>
                <a:ea typeface="Helvetica Neue" charset="0"/>
                <a:cs typeface="Helvetica Neue" charset="0"/>
                <a:sym typeface="Helvetica Neue" charset="0"/>
              </a:defRPr>
            </a:lvl3pPr>
            <a:lvl4pPr marL="1600200" indent="-228600" defTabSz="500380">
              <a:defRPr sz="3000" b="1">
                <a:solidFill>
                  <a:srgbClr val="FFFFFF"/>
                </a:solidFill>
                <a:latin typeface="Helvetica Neue" charset="0"/>
                <a:ea typeface="Helvetica Neue" charset="0"/>
                <a:cs typeface="Helvetica Neue" charset="0"/>
                <a:sym typeface="Helvetica Neue" charset="0"/>
              </a:defRPr>
            </a:lvl4pPr>
            <a:lvl5pPr marL="2057400" indent="-228600" defTabSz="500380">
              <a:defRPr sz="3000" b="1">
                <a:solidFill>
                  <a:srgbClr val="FFFFFF"/>
                </a:solidFill>
                <a:latin typeface="Helvetica Neue" charset="0"/>
                <a:ea typeface="Helvetica Neue" charset="0"/>
                <a:cs typeface="Helvetica Neue" charset="0"/>
                <a:sym typeface="Helvetica Neue" charset="0"/>
              </a:defRPr>
            </a:lvl5pPr>
            <a:lvl6pPr marL="25146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6pPr>
            <a:lvl7pPr marL="29718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7pPr>
            <a:lvl8pPr marL="34290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8pPr>
            <a:lvl9pPr marL="3886200" indent="-228600" defTabSz="500380" eaLnBrk="0" fontAlgn="base" hangingPunct="0">
              <a:spcBef>
                <a:spcPct val="0"/>
              </a:spcBef>
              <a:spcAft>
                <a:spcPct val="0"/>
              </a:spcAft>
              <a:defRPr sz="3000" b="1">
                <a:solidFill>
                  <a:srgbClr val="FFFFFF"/>
                </a:solidFill>
                <a:latin typeface="Helvetica Neue" charset="0"/>
                <a:ea typeface="Helvetica Neue" charset="0"/>
                <a:cs typeface="Helvetica Neue" charset="0"/>
                <a:sym typeface="Helvetica Neue" charset="0"/>
              </a:defRPr>
            </a:lvl9pPr>
          </a:lstStyle>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Global Industry Hub</a:t>
            </a:r>
          </a:p>
          <a:p>
            <a:pPr algn="ctr" defTabSz="250184" hangingPunct="0">
              <a:lnSpc>
                <a:spcPct val="120000"/>
              </a:lnSpc>
              <a:defRPr/>
            </a:pPr>
            <a:r>
              <a:rPr lang="en-US" altLang="zh-CN" sz="1600" dirty="0">
                <a:solidFill>
                  <a:srgbClr val="0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Origin of the wall </a:t>
            </a:r>
          </a:p>
        </p:txBody>
      </p:sp>
      <p:pic>
        <p:nvPicPr>
          <p:cNvPr id="22" name="图片 2">
            <a:extLst>
              <a:ext uri="{FF2B5EF4-FFF2-40B4-BE49-F238E27FC236}">
                <a16:creationId xmlns:a16="http://schemas.microsoft.com/office/drawing/2014/main" id="{60985E4F-CBEF-4441-B692-53A8FDC0380B}"/>
              </a:ext>
            </a:extLst>
          </p:cNvPr>
          <p:cNvPicPr>
            <a:picLocks noChangeAspect="1"/>
          </p:cNvPicPr>
          <p:nvPr/>
        </p:nvPicPr>
        <p:blipFill rotWithShape="1">
          <a:blip r:embed="rId4"/>
          <a:srcRect b="21066"/>
          <a:stretch/>
        </p:blipFill>
        <p:spPr>
          <a:xfrm>
            <a:off x="2597174" y="2272477"/>
            <a:ext cx="1376463" cy="2984825"/>
          </a:xfrm>
          <a:prstGeom prst="rect">
            <a:avLst/>
          </a:prstGeom>
        </p:spPr>
      </p:pic>
      <p:pic>
        <p:nvPicPr>
          <p:cNvPr id="23" name="图片 6">
            <a:extLst>
              <a:ext uri="{FF2B5EF4-FFF2-40B4-BE49-F238E27FC236}">
                <a16:creationId xmlns:a16="http://schemas.microsoft.com/office/drawing/2014/main" id="{1D693DE9-9DB3-7F44-9F17-1A5B8150DDC2}"/>
              </a:ext>
            </a:extLst>
          </p:cNvPr>
          <p:cNvPicPr>
            <a:picLocks noChangeAspect="1"/>
          </p:cNvPicPr>
          <p:nvPr/>
        </p:nvPicPr>
        <p:blipFill rotWithShape="1">
          <a:blip r:embed="rId5"/>
          <a:srcRect b="60402"/>
          <a:stretch/>
        </p:blipFill>
        <p:spPr>
          <a:xfrm>
            <a:off x="6249745" y="2344538"/>
            <a:ext cx="1376463" cy="2925911"/>
          </a:xfrm>
          <a:prstGeom prst="rect">
            <a:avLst/>
          </a:prstGeom>
        </p:spPr>
      </p:pic>
      <p:pic>
        <p:nvPicPr>
          <p:cNvPr id="24" name="图片 7">
            <a:extLst>
              <a:ext uri="{FF2B5EF4-FFF2-40B4-BE49-F238E27FC236}">
                <a16:creationId xmlns:a16="http://schemas.microsoft.com/office/drawing/2014/main" id="{D651CDDB-7498-5D4C-B48F-D051A5C56D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5335"/>
          <a:stretch/>
        </p:blipFill>
        <p:spPr>
          <a:xfrm>
            <a:off x="4456713" y="2285624"/>
            <a:ext cx="1376463" cy="2984824"/>
          </a:xfrm>
          <a:prstGeom prst="rect">
            <a:avLst/>
          </a:prstGeom>
        </p:spPr>
      </p:pic>
      <p:pic>
        <p:nvPicPr>
          <p:cNvPr id="25" name="图片 9">
            <a:extLst>
              <a:ext uri="{FF2B5EF4-FFF2-40B4-BE49-F238E27FC236}">
                <a16:creationId xmlns:a16="http://schemas.microsoft.com/office/drawing/2014/main" id="{D522B8A5-128A-A142-A81F-303892193A50}"/>
              </a:ext>
            </a:extLst>
          </p:cNvPr>
          <p:cNvPicPr>
            <a:picLocks noChangeAspect="1"/>
          </p:cNvPicPr>
          <p:nvPr/>
        </p:nvPicPr>
        <p:blipFill rotWithShape="1">
          <a:blip r:embed="rId7"/>
          <a:srcRect b="36017"/>
          <a:stretch/>
        </p:blipFill>
        <p:spPr>
          <a:xfrm>
            <a:off x="740282" y="2272477"/>
            <a:ext cx="1373815" cy="2984825"/>
          </a:xfrm>
          <a:prstGeom prst="rect">
            <a:avLst/>
          </a:prstGeom>
        </p:spPr>
      </p:pic>
      <p:pic>
        <p:nvPicPr>
          <p:cNvPr id="26" name="手机遮罩.png" descr="手机遮罩.png">
            <a:extLst>
              <a:ext uri="{FF2B5EF4-FFF2-40B4-BE49-F238E27FC236}">
                <a16:creationId xmlns:a16="http://schemas.microsoft.com/office/drawing/2014/main" id="{843B0B96-DE90-CA4A-9880-4D144DF325B8}"/>
              </a:ext>
            </a:extLst>
          </p:cNvPr>
          <p:cNvPicPr>
            <a:picLocks noChangeAspect="1"/>
          </p:cNvPicPr>
          <p:nvPr/>
        </p:nvPicPr>
        <p:blipFill rotWithShape="1">
          <a:blip r:embed="rId8"/>
          <a:srcRect l="6068" t="33864" r="5593" b="20371"/>
          <a:stretch/>
        </p:blipFill>
        <p:spPr>
          <a:xfrm>
            <a:off x="669925" y="2176070"/>
            <a:ext cx="10836788" cy="3244645"/>
          </a:xfrm>
          <a:prstGeom prst="rect">
            <a:avLst/>
          </a:prstGeom>
          <a:ln w="12700">
            <a:miter lim="400000"/>
            <a:headEnd/>
            <a:tailEnd/>
          </a:ln>
        </p:spPr>
      </p:pic>
      <p:sp>
        <p:nvSpPr>
          <p:cNvPr id="27" name="矩形 26">
            <a:extLst>
              <a:ext uri="{FF2B5EF4-FFF2-40B4-BE49-F238E27FC236}">
                <a16:creationId xmlns:a16="http://schemas.microsoft.com/office/drawing/2014/main" id="{04881C1F-3DC5-784C-842A-F3448F231BE1}"/>
              </a:ext>
            </a:extLst>
          </p:cNvPr>
          <p:cNvSpPr/>
          <p:nvPr/>
        </p:nvSpPr>
        <p:spPr>
          <a:xfrm>
            <a:off x="672482" y="5516101"/>
            <a:ext cx="9731919" cy="369332"/>
          </a:xfrm>
          <a:prstGeom prst="rect">
            <a:avLst/>
          </a:prstGeom>
        </p:spPr>
        <p:txBody>
          <a:bodyPr wrap="square">
            <a:spAutoFit/>
          </a:bodyPr>
          <a:lstStyle/>
          <a:p>
            <a:pPr defTabSz="914377">
              <a:defRPr/>
            </a:pPr>
            <a:r>
              <a:rPr kumimoji="1" lang="en-US" altLang="zh-CN" b="1" dirty="0">
                <a:latin typeface="Arial" panose="020B0604020202020204" pitchFamily="34" charset="0"/>
                <a:ea typeface="微软雅黑"/>
                <a:cs typeface="Arial" panose="020B0604020202020204" pitchFamily="34" charset="0"/>
              </a:rPr>
              <a:t>During</a:t>
            </a:r>
            <a:r>
              <a:rPr kumimoji="1" lang="zh-CN" altLang="en-US" b="1" dirty="0">
                <a:latin typeface="Arial" panose="020B0604020202020204" pitchFamily="34" charset="0"/>
                <a:ea typeface="微软雅黑"/>
                <a:cs typeface="Arial" panose="020B0604020202020204" pitchFamily="34" charset="0"/>
              </a:rPr>
              <a:t> </a:t>
            </a:r>
            <a:r>
              <a:rPr kumimoji="1" lang="en-US" altLang="zh-CN" b="1" i="1" dirty="0">
                <a:solidFill>
                  <a:srgbClr val="C00000"/>
                </a:solidFill>
                <a:latin typeface="Arial" panose="020B0604020202020204" pitchFamily="34" charset="0"/>
                <a:ea typeface="微软雅黑"/>
                <a:cs typeface="Arial" panose="020B0604020202020204" pitchFamily="34" charset="0"/>
              </a:rPr>
              <a:t>SUPER</a:t>
            </a:r>
            <a:r>
              <a:rPr kumimoji="1" lang="zh-CN" altLang="en-US" b="1" i="1" dirty="0">
                <a:solidFill>
                  <a:srgbClr val="C00000"/>
                </a:solidFill>
                <a:latin typeface="Arial" panose="020B0604020202020204" pitchFamily="34" charset="0"/>
                <a:ea typeface="微软雅黑"/>
                <a:cs typeface="Arial" panose="020B0604020202020204" pitchFamily="34" charset="0"/>
              </a:rPr>
              <a:t> </a:t>
            </a:r>
            <a:r>
              <a:rPr kumimoji="1" lang="en-US" altLang="zh-CN" b="1" i="1" dirty="0">
                <a:solidFill>
                  <a:srgbClr val="C00000"/>
                </a:solidFill>
                <a:latin typeface="Arial" panose="020B0604020202020204" pitchFamily="34" charset="0"/>
                <a:ea typeface="微软雅黑"/>
                <a:cs typeface="Arial" panose="020B0604020202020204" pitchFamily="34" charset="0"/>
              </a:rPr>
              <a:t>SEPTEMBER</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of</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year</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2020</a:t>
            </a:r>
          </a:p>
        </p:txBody>
      </p:sp>
      <p:sp>
        <p:nvSpPr>
          <p:cNvPr id="4" name="矩形 3">
            <a:extLst>
              <a:ext uri="{FF2B5EF4-FFF2-40B4-BE49-F238E27FC236}">
                <a16:creationId xmlns:a16="http://schemas.microsoft.com/office/drawing/2014/main" id="{4A505484-C228-1F48-BF3D-5647DD13814D}"/>
              </a:ext>
            </a:extLst>
          </p:cNvPr>
          <p:cNvSpPr/>
          <p:nvPr/>
        </p:nvSpPr>
        <p:spPr>
          <a:xfrm>
            <a:off x="523886" y="5960877"/>
            <a:ext cx="11451719" cy="523220"/>
          </a:xfrm>
          <a:prstGeom prst="rect">
            <a:avLst/>
          </a:prstGeom>
        </p:spPr>
        <p:txBody>
          <a:bodyPr wrap="square">
            <a:spAutoFit/>
          </a:bodyPr>
          <a:lstStyle/>
          <a:p>
            <a:pPr defTabSz="914377">
              <a:defRPr/>
            </a:pPr>
            <a:r>
              <a:rPr kumimoji="1" lang="en-US" altLang="zh-CN" sz="2800" b="1" dirty="0">
                <a:solidFill>
                  <a:srgbClr val="C00000"/>
                </a:solidFill>
                <a:latin typeface="Arial" panose="020B0604020202020204" pitchFamily="34" charset="0"/>
                <a:ea typeface="微软雅黑"/>
                <a:cs typeface="Arial" panose="020B0604020202020204" pitchFamily="34" charset="0"/>
              </a:rPr>
              <a:t>128%</a:t>
            </a:r>
            <a:r>
              <a:rPr kumimoji="1" lang="zh-CN" altLang="en-US" sz="2800" b="1" dirty="0">
                <a:solidFill>
                  <a:srgbClr val="C00000"/>
                </a:solidFill>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growth</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of</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GMV</a:t>
            </a:r>
            <a:r>
              <a:rPr kumimoji="1" lang="zh-CN" altLang="en-US" b="1" dirty="0">
                <a:latin typeface="Arial" panose="020B0604020202020204" pitchFamily="34" charset="0"/>
                <a:ea typeface="微软雅黑"/>
                <a:cs typeface="Arial" panose="020B0604020202020204" pitchFamily="34" charset="0"/>
              </a:rPr>
              <a:t>        </a:t>
            </a:r>
            <a:r>
              <a:rPr kumimoji="1" lang="en-US" altLang="zh-CN" sz="2800" b="1" dirty="0">
                <a:solidFill>
                  <a:srgbClr val="C00000"/>
                </a:solidFill>
                <a:latin typeface="Arial" panose="020B0604020202020204" pitchFamily="34" charset="0"/>
                <a:ea typeface="微软雅黑"/>
                <a:cs typeface="Arial" panose="020B0604020202020204" pitchFamily="34" charset="0"/>
              </a:rPr>
              <a:t>133%</a:t>
            </a:r>
            <a:r>
              <a:rPr kumimoji="1" lang="zh-CN" altLang="en-US" sz="2800" b="1" dirty="0">
                <a:solidFill>
                  <a:srgbClr val="C00000"/>
                </a:solidFill>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growth</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of</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Transaction</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Orders</a:t>
            </a:r>
            <a:r>
              <a:rPr kumimoji="1" lang="zh-CN" altLang="en-US" b="1" dirty="0">
                <a:latin typeface="Arial" panose="020B0604020202020204" pitchFamily="34" charset="0"/>
                <a:ea typeface="微软雅黑"/>
                <a:cs typeface="Arial" panose="020B0604020202020204" pitchFamily="34" charset="0"/>
              </a:rPr>
              <a:t>       </a:t>
            </a:r>
            <a:r>
              <a:rPr kumimoji="1" lang="en-US" altLang="zh-CN" sz="2800" b="1" dirty="0">
                <a:solidFill>
                  <a:srgbClr val="C00000"/>
                </a:solidFill>
                <a:latin typeface="Arial" panose="020B0604020202020204" pitchFamily="34" charset="0"/>
                <a:ea typeface="微软雅黑"/>
                <a:cs typeface="Arial" panose="020B0604020202020204" pitchFamily="34" charset="0"/>
              </a:rPr>
              <a:t>83%</a:t>
            </a:r>
            <a:r>
              <a:rPr kumimoji="1" lang="zh-CN" altLang="en-US" sz="2800" b="1" dirty="0">
                <a:solidFill>
                  <a:srgbClr val="C00000"/>
                </a:solidFill>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growth</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of</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Paid</a:t>
            </a:r>
            <a:r>
              <a:rPr kumimoji="1" lang="zh-CN" altLang="en-US" b="1" dirty="0">
                <a:latin typeface="Arial" panose="020B0604020202020204" pitchFamily="34" charset="0"/>
                <a:ea typeface="微软雅黑"/>
                <a:cs typeface="Arial" panose="020B0604020202020204" pitchFamily="34" charset="0"/>
              </a:rPr>
              <a:t> </a:t>
            </a:r>
            <a:r>
              <a:rPr kumimoji="1" lang="en-US" altLang="zh-CN" b="1" dirty="0">
                <a:latin typeface="Arial" panose="020B0604020202020204" pitchFamily="34" charset="0"/>
                <a:ea typeface="微软雅黑"/>
                <a:cs typeface="Arial" panose="020B0604020202020204" pitchFamily="34" charset="0"/>
              </a:rPr>
              <a:t>Buyers</a:t>
            </a:r>
            <a:endParaRPr lang="zh-CN" altLang="en-US" b="1" dirty="0">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92871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364FD3-DAA4-0C47-AF34-1372CE203019}"/>
              </a:ext>
            </a:extLst>
          </p:cNvPr>
          <p:cNvSpPr>
            <a:spLocks noGrp="1"/>
          </p:cNvSpPr>
          <p:nvPr>
            <p:ph type="title"/>
          </p:nvPr>
        </p:nvSpPr>
        <p:spPr/>
        <p:txBody>
          <a:bodyPr>
            <a:normAutofit/>
          </a:bodyPr>
          <a:lstStyle/>
          <a:p>
            <a:r>
              <a:rPr kumimoji="1" lang="en" altLang="zh-CN" dirty="0">
                <a:latin typeface="Arial" panose="020B0604020202020204" pitchFamily="34" charset="0"/>
              </a:rPr>
              <a:t>Country Pavilion and global original source for Pakistan</a:t>
            </a:r>
            <a:endParaRPr kumimoji="1" lang="zh-CN" altLang="en-US" dirty="0">
              <a:latin typeface="Arial" panose="020B0604020202020204" pitchFamily="34" charset="0"/>
            </a:endParaRPr>
          </a:p>
        </p:txBody>
      </p:sp>
      <p:sp>
        <p:nvSpPr>
          <p:cNvPr id="3" name="矩形 2">
            <a:extLst>
              <a:ext uri="{FF2B5EF4-FFF2-40B4-BE49-F238E27FC236}">
                <a16:creationId xmlns:a16="http://schemas.microsoft.com/office/drawing/2014/main" id="{B69B0408-A2A6-8346-A026-0DD0FD65F4D7}"/>
              </a:ext>
            </a:extLst>
          </p:cNvPr>
          <p:cNvSpPr/>
          <p:nvPr/>
        </p:nvSpPr>
        <p:spPr>
          <a:xfrm>
            <a:off x="227094" y="1019622"/>
            <a:ext cx="11274343" cy="1169551"/>
          </a:xfrm>
          <a:prstGeom prst="rect">
            <a:avLst/>
          </a:prstGeom>
        </p:spPr>
        <p:txBody>
          <a:bodyPr wrap="square">
            <a:spAutoFit/>
          </a:bodyPr>
          <a:lstStyle/>
          <a:p>
            <a:pPr defTabSz="914377"/>
            <a:r>
              <a:rPr lang="en-US" altLang="zh-CN" sz="1400" dirty="0">
                <a:solidFill>
                  <a:srgbClr val="404040"/>
                </a:solidFill>
                <a:latin typeface="Arial" panose="020B0604020202020204" pitchFamily="34" charset="0"/>
                <a:cs typeface="Arial" panose="020B0604020202020204" pitchFamily="34" charset="0"/>
              </a:rPr>
              <a:t>The purpose for this program is help the buyer to find the country origin advantage products and suppliers to help the buyers</a:t>
            </a:r>
            <a:r>
              <a:rPr lang="zh-CN" altLang="en-US" sz="1400" dirty="0">
                <a:solidFill>
                  <a:srgbClr val="404040"/>
                </a:solidFill>
                <a:latin typeface="Arial" panose="020B0604020202020204" pitchFamily="34" charset="0"/>
                <a:cs typeface="Arial" panose="020B0604020202020204" pitchFamily="34" charset="0"/>
              </a:rPr>
              <a:t> </a:t>
            </a:r>
            <a:r>
              <a:rPr lang="en-US" altLang="zh-CN" sz="1400" dirty="0">
                <a:solidFill>
                  <a:srgbClr val="404040"/>
                </a:solidFill>
                <a:latin typeface="Arial" panose="020B0604020202020204" pitchFamily="34" charset="0"/>
                <a:cs typeface="Arial" panose="020B0604020202020204" pitchFamily="34" charset="0"/>
              </a:rPr>
              <a:t>get the  competitive business advantage globally and with the different contents guidance to help them </a:t>
            </a:r>
            <a:r>
              <a:rPr lang="en-US" altLang="zh-CN" sz="1400" dirty="0">
                <a:solidFill>
                  <a:srgbClr val="404040"/>
                </a:solidFill>
                <a:latin typeface="Arial" panose="020B0604020202020204" pitchFamily="34" charset="0"/>
                <a:cs typeface="Arial" panose="020B0604020202020204" pitchFamily="34" charset="0"/>
                <a:sym typeface="Microsoft Yahei"/>
              </a:rPr>
              <a:t>accurate drainage to match the needs of buyers and sellers.</a:t>
            </a:r>
          </a:p>
          <a:p>
            <a:pPr defTabSz="914377"/>
            <a:r>
              <a:rPr lang="en-US" altLang="zh-CN" sz="1400" dirty="0">
                <a:solidFill>
                  <a:srgbClr val="404040"/>
                </a:solidFill>
                <a:latin typeface="Arial" panose="020B0604020202020204" pitchFamily="34" charset="0"/>
                <a:cs typeface="Arial" panose="020B0604020202020204" pitchFamily="34" charset="0"/>
              </a:rPr>
              <a:t>Country</a:t>
            </a:r>
            <a:r>
              <a:rPr lang="zh-CN" altLang="en-US" sz="1400" dirty="0">
                <a:solidFill>
                  <a:srgbClr val="404040"/>
                </a:solidFill>
                <a:latin typeface="Arial" panose="020B0604020202020204" pitchFamily="34" charset="0"/>
                <a:cs typeface="Arial" panose="020B0604020202020204" pitchFamily="34" charset="0"/>
              </a:rPr>
              <a:t> </a:t>
            </a:r>
            <a:r>
              <a:rPr lang="en-US" altLang="zh-CN" sz="1400" dirty="0">
                <a:solidFill>
                  <a:srgbClr val="404040"/>
                </a:solidFill>
                <a:latin typeface="Arial" panose="020B0604020202020204" pitchFamily="34" charset="0"/>
                <a:cs typeface="Arial" panose="020B0604020202020204" pitchFamily="34" charset="0"/>
              </a:rPr>
              <a:t>Pavilion</a:t>
            </a:r>
            <a:r>
              <a:rPr lang="zh-CN" altLang="en-US" sz="1400" dirty="0">
                <a:solidFill>
                  <a:srgbClr val="404040"/>
                </a:solidFill>
                <a:latin typeface="Arial" panose="020B0604020202020204" pitchFamily="34" charset="0"/>
                <a:cs typeface="Arial" panose="020B0604020202020204" pitchFamily="34" charset="0"/>
              </a:rPr>
              <a:t> </a:t>
            </a:r>
            <a:r>
              <a:rPr lang="en-US" altLang="zh-CN" sz="1400" dirty="0">
                <a:solidFill>
                  <a:srgbClr val="404040"/>
                </a:solidFill>
                <a:latin typeface="Arial" panose="020B0604020202020204" pitchFamily="34" charset="0"/>
                <a:cs typeface="Arial" panose="020B0604020202020204" pitchFamily="34" charset="0"/>
              </a:rPr>
              <a:t>source and global original source is one of the centralized scenarios and help the buyer and sellers concentrate on the country origin advantage suppliers and products</a:t>
            </a:r>
          </a:p>
        </p:txBody>
      </p:sp>
      <p:sp>
        <p:nvSpPr>
          <p:cNvPr id="5" name="矩形 4">
            <a:extLst>
              <a:ext uri="{FF2B5EF4-FFF2-40B4-BE49-F238E27FC236}">
                <a16:creationId xmlns:a16="http://schemas.microsoft.com/office/drawing/2014/main" id="{5E5C97DF-2695-9046-A3C5-DE799F15BFA8}"/>
              </a:ext>
            </a:extLst>
          </p:cNvPr>
          <p:cNvSpPr/>
          <p:nvPr/>
        </p:nvSpPr>
        <p:spPr>
          <a:xfrm>
            <a:off x="2302213" y="2620059"/>
            <a:ext cx="2539478" cy="276999"/>
          </a:xfrm>
          <a:prstGeom prst="rect">
            <a:avLst/>
          </a:prstGeom>
        </p:spPr>
        <p:txBody>
          <a:bodyPr wrap="none">
            <a:spAutoFit/>
          </a:bodyPr>
          <a:lstStyle/>
          <a:p>
            <a:pPr defTabSz="914377"/>
            <a:r>
              <a:rPr lang="en-US" altLang="zh-CN" sz="1200" b="1" u="sng" dirty="0">
                <a:solidFill>
                  <a:srgbClr val="404040"/>
                </a:solidFill>
                <a:latin typeface="Arial" panose="020B0604020202020204" pitchFamily="34" charset="0"/>
                <a:cs typeface="Arial" panose="020B0604020202020204" pitchFamily="34" charset="0"/>
              </a:rPr>
              <a:t>Entrance of the country</a:t>
            </a:r>
            <a:r>
              <a:rPr lang="zh-CN" altLang="en-US" sz="1200" b="1" u="sng" dirty="0">
                <a:solidFill>
                  <a:srgbClr val="404040"/>
                </a:solidFill>
                <a:latin typeface="Arial" panose="020B0604020202020204" pitchFamily="34" charset="0"/>
                <a:cs typeface="Arial" panose="020B0604020202020204" pitchFamily="34" charset="0"/>
              </a:rPr>
              <a:t> </a:t>
            </a:r>
            <a:r>
              <a:rPr lang="en-US" altLang="zh-CN" sz="1200" b="1" u="sng" dirty="0">
                <a:solidFill>
                  <a:srgbClr val="404040"/>
                </a:solidFill>
                <a:latin typeface="Arial" panose="020B0604020202020204" pitchFamily="34" charset="0"/>
                <a:cs typeface="Arial" panose="020B0604020202020204" pitchFamily="34" charset="0"/>
              </a:rPr>
              <a:t>pavilion</a:t>
            </a:r>
            <a:endParaRPr lang="zh-CN" altLang="en-US" sz="1200" b="1"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272CBDFD-9F81-2244-B673-FD044CE7ED3E}"/>
              </a:ext>
            </a:extLst>
          </p:cNvPr>
          <p:cNvPicPr>
            <a:picLocks noChangeAspect="1"/>
          </p:cNvPicPr>
          <p:nvPr/>
        </p:nvPicPr>
        <p:blipFill rotWithShape="1">
          <a:blip r:embed="rId2"/>
          <a:srcRect l="12933" t="14078" r="12608"/>
          <a:stretch/>
        </p:blipFill>
        <p:spPr>
          <a:xfrm>
            <a:off x="1669565" y="3108878"/>
            <a:ext cx="3862593" cy="3312012"/>
          </a:xfrm>
          <a:prstGeom prst="rect">
            <a:avLst/>
          </a:prstGeom>
        </p:spPr>
      </p:pic>
      <p:pic>
        <p:nvPicPr>
          <p:cNvPr id="7" name="图片 6">
            <a:extLst>
              <a:ext uri="{FF2B5EF4-FFF2-40B4-BE49-F238E27FC236}">
                <a16:creationId xmlns:a16="http://schemas.microsoft.com/office/drawing/2014/main" id="{2F002E5F-56F8-7F4F-A7A5-010B360F1C3B}"/>
              </a:ext>
            </a:extLst>
          </p:cNvPr>
          <p:cNvPicPr>
            <a:picLocks noChangeAspect="1"/>
          </p:cNvPicPr>
          <p:nvPr/>
        </p:nvPicPr>
        <p:blipFill>
          <a:blip r:embed="rId3"/>
          <a:stretch>
            <a:fillRect/>
          </a:stretch>
        </p:blipFill>
        <p:spPr>
          <a:xfrm>
            <a:off x="5864265" y="3043933"/>
            <a:ext cx="3862593" cy="3569417"/>
          </a:xfrm>
          <a:prstGeom prst="rect">
            <a:avLst/>
          </a:prstGeom>
        </p:spPr>
      </p:pic>
      <p:sp>
        <p:nvSpPr>
          <p:cNvPr id="8" name="矩形 7">
            <a:extLst>
              <a:ext uri="{FF2B5EF4-FFF2-40B4-BE49-F238E27FC236}">
                <a16:creationId xmlns:a16="http://schemas.microsoft.com/office/drawing/2014/main" id="{BDF390BC-B26B-D448-8718-26DA8F8603A3}"/>
              </a:ext>
            </a:extLst>
          </p:cNvPr>
          <p:cNvSpPr/>
          <p:nvPr/>
        </p:nvSpPr>
        <p:spPr>
          <a:xfrm>
            <a:off x="6398981" y="2621561"/>
            <a:ext cx="2539478" cy="276999"/>
          </a:xfrm>
          <a:prstGeom prst="rect">
            <a:avLst/>
          </a:prstGeom>
        </p:spPr>
        <p:txBody>
          <a:bodyPr wrap="none">
            <a:spAutoFit/>
          </a:bodyPr>
          <a:lstStyle/>
          <a:p>
            <a:pPr defTabSz="914377"/>
            <a:r>
              <a:rPr lang="en-US" altLang="zh-CN" sz="1200" b="1" u="sng" dirty="0">
                <a:solidFill>
                  <a:srgbClr val="404040"/>
                </a:solidFill>
                <a:latin typeface="Arial" panose="020B0604020202020204" pitchFamily="34" charset="0"/>
                <a:cs typeface="Arial" panose="020B0604020202020204" pitchFamily="34" charset="0"/>
              </a:rPr>
              <a:t>Entrance of the country</a:t>
            </a:r>
            <a:r>
              <a:rPr lang="zh-CN" altLang="en-US" sz="1200" b="1" u="sng" dirty="0">
                <a:solidFill>
                  <a:srgbClr val="404040"/>
                </a:solidFill>
                <a:latin typeface="Arial" panose="020B0604020202020204" pitchFamily="34" charset="0"/>
                <a:cs typeface="Arial" panose="020B0604020202020204" pitchFamily="34" charset="0"/>
              </a:rPr>
              <a:t> </a:t>
            </a:r>
            <a:r>
              <a:rPr lang="en-US" altLang="zh-CN" sz="1200" b="1" u="sng" dirty="0">
                <a:solidFill>
                  <a:srgbClr val="404040"/>
                </a:solidFill>
                <a:latin typeface="Arial" panose="020B0604020202020204" pitchFamily="34" charset="0"/>
                <a:cs typeface="Arial" panose="020B0604020202020204" pitchFamily="34" charset="0"/>
              </a:rPr>
              <a:t>pavilion</a:t>
            </a:r>
            <a:endParaRPr lang="zh-CN"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975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形 2">
            <a:extLst>
              <a:ext uri="{FF2B5EF4-FFF2-40B4-BE49-F238E27FC236}">
                <a16:creationId xmlns:a16="http://schemas.microsoft.com/office/drawing/2014/main" id="{48509C35-BA21-4E8E-B6AD-B41722E0EB3F}"/>
              </a:ext>
            </a:extLst>
          </p:cNvPr>
          <p:cNvPicPr>
            <a:picLocks noChangeAspect="1"/>
          </p:cNvPicPr>
          <p:nvPr/>
        </p:nvPicPr>
        <p:blipFill rotWithShape="1">
          <a:blip r:embed="rId2"/>
          <a:srcRect l="707" t="87837" r="666" b="1151"/>
          <a:stretch/>
        </p:blipFill>
        <p:spPr>
          <a:xfrm>
            <a:off x="0" y="-109"/>
            <a:ext cx="12192000" cy="6858221"/>
          </a:xfrm>
          <a:custGeom>
            <a:avLst/>
            <a:gdLst>
              <a:gd name="connsiteX0" fmla="*/ 0 w 12192000"/>
              <a:gd name="connsiteY0" fmla="*/ 753 h 61423549"/>
              <a:gd name="connsiteX1" fmla="*/ 12192000 w 12192000"/>
              <a:gd name="connsiteY1" fmla="*/ 753 h 61423549"/>
              <a:gd name="connsiteX2" fmla="*/ 12192000 w 12192000"/>
              <a:gd name="connsiteY2" fmla="*/ 61424304 h 61423549"/>
              <a:gd name="connsiteX3" fmla="*/ 0 w 12192000"/>
              <a:gd name="connsiteY3" fmla="*/ 61424304 h 61423549"/>
            </a:gdLst>
            <a:ahLst/>
            <a:cxnLst>
              <a:cxn ang="0">
                <a:pos x="connsiteX0" y="connsiteY0"/>
              </a:cxn>
              <a:cxn ang="0">
                <a:pos x="connsiteX1" y="connsiteY1"/>
              </a:cxn>
              <a:cxn ang="0">
                <a:pos x="connsiteX2" y="connsiteY2"/>
              </a:cxn>
              <a:cxn ang="0">
                <a:pos x="connsiteX3" y="connsiteY3"/>
              </a:cxn>
            </a:cxnLst>
            <a:rect l="l" t="t" r="r" b="b"/>
            <a:pathLst>
              <a:path w="12192000" h="61423549">
                <a:moveTo>
                  <a:pt x="0" y="753"/>
                </a:moveTo>
                <a:lnTo>
                  <a:pt x="12192000" y="753"/>
                </a:lnTo>
                <a:lnTo>
                  <a:pt x="12192000" y="61424304"/>
                </a:lnTo>
                <a:lnTo>
                  <a:pt x="0" y="61424304"/>
                </a:lnTo>
                <a:close/>
              </a:path>
            </a:pathLst>
          </a:custGeom>
        </p:spPr>
      </p:pic>
      <p:sp>
        <p:nvSpPr>
          <p:cNvPr id="51" name="矩形 50">
            <a:extLst>
              <a:ext uri="{FF2B5EF4-FFF2-40B4-BE49-F238E27FC236}">
                <a16:creationId xmlns:a16="http://schemas.microsoft.com/office/drawing/2014/main" id="{2B09FFA5-CF5B-41C9-8DDB-0921FDF2DC39}"/>
              </a:ext>
            </a:extLst>
          </p:cNvPr>
          <p:cNvSpPr/>
          <p:nvPr/>
        </p:nvSpPr>
        <p:spPr>
          <a:xfrm>
            <a:off x="337579" y="1228351"/>
            <a:ext cx="5671336" cy="2604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微软雅黑"/>
              <a:ea typeface="微软雅黑"/>
            </a:endParaRPr>
          </a:p>
        </p:txBody>
      </p:sp>
      <p:sp>
        <p:nvSpPr>
          <p:cNvPr id="53" name="矩形 52">
            <a:extLst>
              <a:ext uri="{FF2B5EF4-FFF2-40B4-BE49-F238E27FC236}">
                <a16:creationId xmlns:a16="http://schemas.microsoft.com/office/drawing/2014/main" id="{282A4D48-01CB-41EA-9D5F-B04207BEFCFC}"/>
              </a:ext>
            </a:extLst>
          </p:cNvPr>
          <p:cNvSpPr/>
          <p:nvPr/>
        </p:nvSpPr>
        <p:spPr>
          <a:xfrm>
            <a:off x="6183087" y="1228351"/>
            <a:ext cx="5671336" cy="2604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微软雅黑"/>
              <a:ea typeface="微软雅黑"/>
            </a:endParaRPr>
          </a:p>
        </p:txBody>
      </p:sp>
      <p:sp>
        <p:nvSpPr>
          <p:cNvPr id="54" name="矩形 53">
            <a:extLst>
              <a:ext uri="{FF2B5EF4-FFF2-40B4-BE49-F238E27FC236}">
                <a16:creationId xmlns:a16="http://schemas.microsoft.com/office/drawing/2014/main" id="{58585031-DF30-4803-938B-44216C90E942}"/>
              </a:ext>
            </a:extLst>
          </p:cNvPr>
          <p:cNvSpPr/>
          <p:nvPr/>
        </p:nvSpPr>
        <p:spPr>
          <a:xfrm>
            <a:off x="337579" y="3987882"/>
            <a:ext cx="5671336" cy="2604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微软雅黑"/>
              <a:ea typeface="微软雅黑"/>
            </a:endParaRPr>
          </a:p>
        </p:txBody>
      </p:sp>
      <p:sp>
        <p:nvSpPr>
          <p:cNvPr id="55" name="矩形 54">
            <a:extLst>
              <a:ext uri="{FF2B5EF4-FFF2-40B4-BE49-F238E27FC236}">
                <a16:creationId xmlns:a16="http://schemas.microsoft.com/office/drawing/2014/main" id="{26FB0E2C-F81F-4D01-A3AC-6748EDFDDFAA}"/>
              </a:ext>
            </a:extLst>
          </p:cNvPr>
          <p:cNvSpPr/>
          <p:nvPr/>
        </p:nvSpPr>
        <p:spPr>
          <a:xfrm>
            <a:off x="6183087" y="3987882"/>
            <a:ext cx="5671336" cy="2604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微软雅黑"/>
              <a:ea typeface="微软雅黑"/>
            </a:endParaRPr>
          </a:p>
        </p:txBody>
      </p:sp>
      <p:pic>
        <p:nvPicPr>
          <p:cNvPr id="60" name="图片 59">
            <a:extLst>
              <a:ext uri="{FF2B5EF4-FFF2-40B4-BE49-F238E27FC236}">
                <a16:creationId xmlns:a16="http://schemas.microsoft.com/office/drawing/2014/main" id="{1A526552-20BE-4174-AE03-5FECA490D904}"/>
              </a:ext>
            </a:extLst>
          </p:cNvPr>
          <p:cNvPicPr>
            <a:picLocks/>
          </p:cNvPicPr>
          <p:nvPr/>
        </p:nvPicPr>
        <p:blipFill>
          <a:blip r:embed="rId3"/>
          <a:srcRect l="3279" t="7477" r="1967" b="25000"/>
          <a:stretch>
            <a:fillRect/>
          </a:stretch>
        </p:blipFill>
        <p:spPr>
          <a:xfrm>
            <a:off x="623665" y="4300235"/>
            <a:ext cx="1081588" cy="1081587"/>
          </a:xfrm>
          <a:custGeom>
            <a:avLst/>
            <a:gdLst>
              <a:gd name="connsiteX0" fmla="*/ 917575 w 1835150"/>
              <a:gd name="connsiteY0" fmla="*/ 0 h 1835150"/>
              <a:gd name="connsiteX1" fmla="*/ 1835150 w 1835150"/>
              <a:gd name="connsiteY1" fmla="*/ 917575 h 1835150"/>
              <a:gd name="connsiteX2" fmla="*/ 917575 w 1835150"/>
              <a:gd name="connsiteY2" fmla="*/ 1835150 h 1835150"/>
              <a:gd name="connsiteX3" fmla="*/ 0 w 1835150"/>
              <a:gd name="connsiteY3" fmla="*/ 917575 h 1835150"/>
              <a:gd name="connsiteX4" fmla="*/ 917575 w 1835150"/>
              <a:gd name="connsiteY4" fmla="*/ 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150" h="1835150">
                <a:moveTo>
                  <a:pt x="917575" y="0"/>
                </a:moveTo>
                <a:cubicBezTo>
                  <a:pt x="1424338" y="0"/>
                  <a:pt x="1835150" y="410815"/>
                  <a:pt x="1835150" y="917575"/>
                </a:cubicBezTo>
                <a:cubicBezTo>
                  <a:pt x="1835150" y="1424335"/>
                  <a:pt x="1424338" y="1835150"/>
                  <a:pt x="917575" y="1835150"/>
                </a:cubicBezTo>
                <a:cubicBezTo>
                  <a:pt x="410812" y="1835150"/>
                  <a:pt x="0" y="1424335"/>
                  <a:pt x="0" y="917575"/>
                </a:cubicBezTo>
                <a:cubicBezTo>
                  <a:pt x="0" y="410815"/>
                  <a:pt x="410812" y="0"/>
                  <a:pt x="917575" y="0"/>
                </a:cubicBezTo>
                <a:close/>
              </a:path>
            </a:pathLst>
          </a:custGeom>
          <a:solidFill>
            <a:srgbClr val="7C7C7C"/>
          </a:solidFill>
          <a:ln w="6350" cap="flat">
            <a:solidFill>
              <a:srgbClr val="014975"/>
            </a:solidFill>
            <a:prstDash val="solid"/>
            <a:miter/>
          </a:ln>
        </p:spPr>
      </p:pic>
      <p:pic>
        <p:nvPicPr>
          <p:cNvPr id="59" name="图片 58">
            <a:extLst>
              <a:ext uri="{FF2B5EF4-FFF2-40B4-BE49-F238E27FC236}">
                <a16:creationId xmlns:a16="http://schemas.microsoft.com/office/drawing/2014/main" id="{ABD32923-D1AC-4F99-8496-0EB9624665B7}"/>
              </a:ext>
            </a:extLst>
          </p:cNvPr>
          <p:cNvPicPr>
            <a:picLocks/>
          </p:cNvPicPr>
          <p:nvPr/>
        </p:nvPicPr>
        <p:blipFill>
          <a:blip r:embed="rId4"/>
          <a:srcRect l="13400" t="2730" r="14888" b="25558"/>
          <a:stretch>
            <a:fillRect/>
          </a:stretch>
        </p:blipFill>
        <p:spPr>
          <a:xfrm>
            <a:off x="6468275" y="4300235"/>
            <a:ext cx="1081588" cy="1081587"/>
          </a:xfrm>
          <a:custGeom>
            <a:avLst/>
            <a:gdLst>
              <a:gd name="connsiteX0" fmla="*/ 917575 w 1835150"/>
              <a:gd name="connsiteY0" fmla="*/ 0 h 1835150"/>
              <a:gd name="connsiteX1" fmla="*/ 1835150 w 1835150"/>
              <a:gd name="connsiteY1" fmla="*/ 917575 h 1835150"/>
              <a:gd name="connsiteX2" fmla="*/ 917575 w 1835150"/>
              <a:gd name="connsiteY2" fmla="*/ 1835150 h 1835150"/>
              <a:gd name="connsiteX3" fmla="*/ 0 w 1835150"/>
              <a:gd name="connsiteY3" fmla="*/ 917575 h 1835150"/>
              <a:gd name="connsiteX4" fmla="*/ 917575 w 1835150"/>
              <a:gd name="connsiteY4" fmla="*/ 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150" h="1835150">
                <a:moveTo>
                  <a:pt x="917575" y="0"/>
                </a:moveTo>
                <a:cubicBezTo>
                  <a:pt x="1424338" y="0"/>
                  <a:pt x="1835150" y="410815"/>
                  <a:pt x="1835150" y="917575"/>
                </a:cubicBezTo>
                <a:cubicBezTo>
                  <a:pt x="1835150" y="1424335"/>
                  <a:pt x="1424338" y="1835150"/>
                  <a:pt x="917575" y="1835150"/>
                </a:cubicBezTo>
                <a:cubicBezTo>
                  <a:pt x="410812" y="1835150"/>
                  <a:pt x="0" y="1424335"/>
                  <a:pt x="0" y="917575"/>
                </a:cubicBezTo>
                <a:cubicBezTo>
                  <a:pt x="0" y="410815"/>
                  <a:pt x="410812" y="0"/>
                  <a:pt x="917575" y="0"/>
                </a:cubicBezTo>
                <a:close/>
              </a:path>
            </a:pathLst>
          </a:custGeom>
          <a:solidFill>
            <a:srgbClr val="7C7C7C"/>
          </a:solidFill>
          <a:ln w="6350" cap="flat">
            <a:solidFill>
              <a:srgbClr val="014975"/>
            </a:solidFill>
            <a:prstDash val="solid"/>
            <a:miter/>
          </a:ln>
        </p:spPr>
      </p:pic>
      <p:pic>
        <p:nvPicPr>
          <p:cNvPr id="58" name="图片 57">
            <a:extLst>
              <a:ext uri="{FF2B5EF4-FFF2-40B4-BE49-F238E27FC236}">
                <a16:creationId xmlns:a16="http://schemas.microsoft.com/office/drawing/2014/main" id="{E5683AB1-BD26-4960-9FE1-43052013BFF5}"/>
              </a:ext>
            </a:extLst>
          </p:cNvPr>
          <p:cNvPicPr>
            <a:picLocks/>
          </p:cNvPicPr>
          <p:nvPr/>
        </p:nvPicPr>
        <p:blipFill>
          <a:blip r:embed="rId5"/>
          <a:srcRect l="4290" t="13710" r="330" b="8602"/>
          <a:stretch>
            <a:fillRect/>
          </a:stretch>
        </p:blipFill>
        <p:spPr>
          <a:xfrm>
            <a:off x="6468275" y="1540704"/>
            <a:ext cx="1081588" cy="1081587"/>
          </a:xfrm>
          <a:custGeom>
            <a:avLst/>
            <a:gdLst>
              <a:gd name="connsiteX0" fmla="*/ 917575 w 1835150"/>
              <a:gd name="connsiteY0" fmla="*/ 0 h 1835150"/>
              <a:gd name="connsiteX1" fmla="*/ 1835150 w 1835150"/>
              <a:gd name="connsiteY1" fmla="*/ 917575 h 1835150"/>
              <a:gd name="connsiteX2" fmla="*/ 917575 w 1835150"/>
              <a:gd name="connsiteY2" fmla="*/ 1835150 h 1835150"/>
              <a:gd name="connsiteX3" fmla="*/ 0 w 1835150"/>
              <a:gd name="connsiteY3" fmla="*/ 917575 h 1835150"/>
              <a:gd name="connsiteX4" fmla="*/ 917575 w 1835150"/>
              <a:gd name="connsiteY4" fmla="*/ 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150" h="1835150">
                <a:moveTo>
                  <a:pt x="917575" y="0"/>
                </a:moveTo>
                <a:cubicBezTo>
                  <a:pt x="1424338" y="0"/>
                  <a:pt x="1835150" y="410815"/>
                  <a:pt x="1835150" y="917575"/>
                </a:cubicBezTo>
                <a:cubicBezTo>
                  <a:pt x="1835150" y="1424335"/>
                  <a:pt x="1424338" y="1835150"/>
                  <a:pt x="917575" y="1835150"/>
                </a:cubicBezTo>
                <a:cubicBezTo>
                  <a:pt x="410812" y="1835150"/>
                  <a:pt x="0" y="1424335"/>
                  <a:pt x="0" y="917575"/>
                </a:cubicBezTo>
                <a:cubicBezTo>
                  <a:pt x="0" y="410815"/>
                  <a:pt x="410812" y="0"/>
                  <a:pt x="917575" y="0"/>
                </a:cubicBezTo>
                <a:close/>
              </a:path>
            </a:pathLst>
          </a:custGeom>
          <a:solidFill>
            <a:srgbClr val="7C7C7C"/>
          </a:solidFill>
          <a:ln w="6350" cap="flat">
            <a:solidFill>
              <a:srgbClr val="014975"/>
            </a:solidFill>
            <a:prstDash val="solid"/>
            <a:miter/>
          </a:ln>
        </p:spPr>
      </p:pic>
      <p:pic>
        <p:nvPicPr>
          <p:cNvPr id="7" name="图形 2">
            <a:extLst>
              <a:ext uri="{FF2B5EF4-FFF2-40B4-BE49-F238E27FC236}">
                <a16:creationId xmlns:a16="http://schemas.microsoft.com/office/drawing/2014/main" id="{BBB4A9F3-17B8-4EEF-B8E5-AAB79EAAF20F}"/>
              </a:ext>
            </a:extLst>
          </p:cNvPr>
          <p:cNvPicPr>
            <a:picLocks/>
          </p:cNvPicPr>
          <p:nvPr/>
        </p:nvPicPr>
        <p:blipFill>
          <a:blip r:embed="rId6"/>
          <a:stretch>
            <a:fillRect/>
          </a:stretch>
        </p:blipFill>
        <p:spPr>
          <a:xfrm>
            <a:off x="6821744" y="3279313"/>
            <a:ext cx="374651" cy="247649"/>
          </a:xfrm>
          <a:custGeom>
            <a:avLst/>
            <a:gdLst>
              <a:gd name="connsiteX0" fmla="*/ 1305 w 444500"/>
              <a:gd name="connsiteY0" fmla="*/ 8758 h 260349"/>
              <a:gd name="connsiteX1" fmla="*/ 445805 w 444500"/>
              <a:gd name="connsiteY1" fmla="*/ 8758 h 260349"/>
              <a:gd name="connsiteX2" fmla="*/ 445805 w 444500"/>
              <a:gd name="connsiteY2" fmla="*/ 269108 h 260349"/>
              <a:gd name="connsiteX3" fmla="*/ 1305 w 444500"/>
              <a:gd name="connsiteY3" fmla="*/ 269108 h 260349"/>
            </a:gdLst>
            <a:ahLst/>
            <a:cxnLst>
              <a:cxn ang="0">
                <a:pos x="connsiteX0" y="connsiteY0"/>
              </a:cxn>
              <a:cxn ang="0">
                <a:pos x="connsiteX1" y="connsiteY1"/>
              </a:cxn>
              <a:cxn ang="0">
                <a:pos x="connsiteX2" y="connsiteY2"/>
              </a:cxn>
              <a:cxn ang="0">
                <a:pos x="connsiteX3" y="connsiteY3"/>
              </a:cxn>
            </a:cxnLst>
            <a:rect l="l" t="t" r="r" b="b"/>
            <a:pathLst>
              <a:path w="444500" h="260349">
                <a:moveTo>
                  <a:pt x="1305" y="8758"/>
                </a:moveTo>
                <a:lnTo>
                  <a:pt x="445805" y="8758"/>
                </a:lnTo>
                <a:lnTo>
                  <a:pt x="445805" y="269108"/>
                </a:lnTo>
                <a:lnTo>
                  <a:pt x="1305" y="269108"/>
                </a:lnTo>
                <a:close/>
              </a:path>
            </a:pathLst>
          </a:custGeom>
        </p:spPr>
      </p:pic>
      <p:grpSp>
        <p:nvGrpSpPr>
          <p:cNvPr id="57" name="组合 56">
            <a:extLst>
              <a:ext uri="{FF2B5EF4-FFF2-40B4-BE49-F238E27FC236}">
                <a16:creationId xmlns:a16="http://schemas.microsoft.com/office/drawing/2014/main" id="{818C76DB-3587-48CD-A408-255DCAFEB938}"/>
              </a:ext>
            </a:extLst>
          </p:cNvPr>
          <p:cNvGrpSpPr>
            <a:grpSpLocks/>
          </p:cNvGrpSpPr>
          <p:nvPr/>
        </p:nvGrpSpPr>
        <p:grpSpPr>
          <a:xfrm>
            <a:off x="623665" y="1540704"/>
            <a:ext cx="1081588" cy="1081587"/>
            <a:chOff x="822657" y="7505701"/>
            <a:chExt cx="1835150" cy="1835149"/>
          </a:xfrm>
        </p:grpSpPr>
        <p:sp>
          <p:nvSpPr>
            <p:cNvPr id="12" name="图形 2">
              <a:extLst>
                <a:ext uri="{FF2B5EF4-FFF2-40B4-BE49-F238E27FC236}">
                  <a16:creationId xmlns:a16="http://schemas.microsoft.com/office/drawing/2014/main" id="{2C3B2AC7-1A15-47E9-8016-CADA82CAE647}"/>
                </a:ext>
              </a:extLst>
            </p:cNvPr>
            <p:cNvSpPr/>
            <p:nvPr/>
          </p:nvSpPr>
          <p:spPr>
            <a:xfrm>
              <a:off x="822657" y="7505701"/>
              <a:ext cx="1835150" cy="1835149"/>
            </a:xfrm>
            <a:custGeom>
              <a:avLst/>
              <a:gdLst>
                <a:gd name="connsiteX0" fmla="*/ 1835150 w 1835150"/>
                <a:gd name="connsiteY0" fmla="*/ 917575 h 1835149"/>
                <a:gd name="connsiteX1" fmla="*/ 917575 w 1835150"/>
                <a:gd name="connsiteY1" fmla="*/ 1835150 h 1835149"/>
                <a:gd name="connsiteX2" fmla="*/ 0 w 1835150"/>
                <a:gd name="connsiteY2" fmla="*/ 917575 h 1835149"/>
                <a:gd name="connsiteX3" fmla="*/ 917575 w 1835150"/>
                <a:gd name="connsiteY3" fmla="*/ 0 h 1835149"/>
                <a:gd name="connsiteX4" fmla="*/ 1835150 w 1835150"/>
                <a:gd name="connsiteY4" fmla="*/ 917575 h 183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150" h="1835149">
                  <a:moveTo>
                    <a:pt x="1835150" y="917575"/>
                  </a:moveTo>
                  <a:cubicBezTo>
                    <a:pt x="1835150" y="1424335"/>
                    <a:pt x="1424338" y="1835150"/>
                    <a:pt x="917575" y="1835150"/>
                  </a:cubicBezTo>
                  <a:cubicBezTo>
                    <a:pt x="410812" y="1835150"/>
                    <a:pt x="0" y="1424335"/>
                    <a:pt x="0" y="917575"/>
                  </a:cubicBezTo>
                  <a:cubicBezTo>
                    <a:pt x="0" y="410815"/>
                    <a:pt x="410812" y="0"/>
                    <a:pt x="917575" y="0"/>
                  </a:cubicBezTo>
                  <a:cubicBezTo>
                    <a:pt x="1424338" y="0"/>
                    <a:pt x="1835150" y="410815"/>
                    <a:pt x="1835150" y="917575"/>
                  </a:cubicBezTo>
                  <a:close/>
                </a:path>
              </a:pathLst>
            </a:custGeom>
            <a:solidFill>
              <a:srgbClr val="FFFFFF"/>
            </a:solidFill>
            <a:ln w="6350" cap="flat">
              <a:solidFill>
                <a:srgbClr val="014975"/>
              </a:solidFill>
              <a:prstDash val="solid"/>
              <a:miter/>
            </a:ln>
          </p:spPr>
          <p:txBody>
            <a:bodyPr rtlCol="0" anchor="ctr"/>
            <a:lstStyle/>
            <a:p>
              <a:pPr defTabSz="914377"/>
              <a:endParaRPr lang="zh-CN" altLang="en-US" sz="1600">
                <a:solidFill>
                  <a:prstClr val="black"/>
                </a:solidFill>
                <a:latin typeface="微软雅黑"/>
                <a:ea typeface="微软雅黑"/>
              </a:endParaRPr>
            </a:p>
          </p:txBody>
        </p:sp>
        <p:pic>
          <p:nvPicPr>
            <p:cNvPr id="13" name="图形 2">
              <a:extLst>
                <a:ext uri="{FF2B5EF4-FFF2-40B4-BE49-F238E27FC236}">
                  <a16:creationId xmlns:a16="http://schemas.microsoft.com/office/drawing/2014/main" id="{801A9000-A2F6-4285-BBDB-0A5F412EECB5}"/>
                </a:ext>
              </a:extLst>
            </p:cNvPr>
            <p:cNvPicPr>
              <a:picLocks noChangeAspect="1"/>
            </p:cNvPicPr>
            <p:nvPr/>
          </p:nvPicPr>
          <p:blipFill>
            <a:blip r:embed="rId7"/>
            <a:stretch>
              <a:fillRect/>
            </a:stretch>
          </p:blipFill>
          <p:spPr>
            <a:xfrm>
              <a:off x="1121107" y="7791451"/>
              <a:ext cx="1231900" cy="1231899"/>
            </a:xfrm>
            <a:custGeom>
              <a:avLst/>
              <a:gdLst>
                <a:gd name="connsiteX0" fmla="*/ 205 w 1231900"/>
                <a:gd name="connsiteY0" fmla="*/ 8241 h 1231899"/>
                <a:gd name="connsiteX1" fmla="*/ 1232105 w 1231900"/>
                <a:gd name="connsiteY1" fmla="*/ 8241 h 1231899"/>
                <a:gd name="connsiteX2" fmla="*/ 1232105 w 1231900"/>
                <a:gd name="connsiteY2" fmla="*/ 1240141 h 1231899"/>
                <a:gd name="connsiteX3" fmla="*/ 205 w 1231900"/>
                <a:gd name="connsiteY3" fmla="*/ 1240141 h 1231899"/>
              </a:gdLst>
              <a:ahLst/>
              <a:cxnLst>
                <a:cxn ang="0">
                  <a:pos x="connsiteX0" y="connsiteY0"/>
                </a:cxn>
                <a:cxn ang="0">
                  <a:pos x="connsiteX1" y="connsiteY1"/>
                </a:cxn>
                <a:cxn ang="0">
                  <a:pos x="connsiteX2" y="connsiteY2"/>
                </a:cxn>
                <a:cxn ang="0">
                  <a:pos x="connsiteX3" y="connsiteY3"/>
                </a:cxn>
              </a:cxnLst>
              <a:rect l="l" t="t" r="r" b="b"/>
              <a:pathLst>
                <a:path w="1231900" h="1231899">
                  <a:moveTo>
                    <a:pt x="205" y="8241"/>
                  </a:moveTo>
                  <a:lnTo>
                    <a:pt x="1232105" y="8241"/>
                  </a:lnTo>
                  <a:lnTo>
                    <a:pt x="1232105" y="1240141"/>
                  </a:lnTo>
                  <a:lnTo>
                    <a:pt x="205" y="1240141"/>
                  </a:lnTo>
                  <a:close/>
                </a:path>
              </a:pathLst>
            </a:custGeom>
          </p:spPr>
        </p:pic>
        <p:sp>
          <p:nvSpPr>
            <p:cNvPr id="14" name="图形 2">
              <a:extLst>
                <a:ext uri="{FF2B5EF4-FFF2-40B4-BE49-F238E27FC236}">
                  <a16:creationId xmlns:a16="http://schemas.microsoft.com/office/drawing/2014/main" id="{62F26250-A526-403A-9AE3-D9F86CA2C494}"/>
                </a:ext>
              </a:extLst>
            </p:cNvPr>
            <p:cNvSpPr/>
            <p:nvPr/>
          </p:nvSpPr>
          <p:spPr>
            <a:xfrm>
              <a:off x="822657" y="7505701"/>
              <a:ext cx="1835150" cy="1835149"/>
            </a:xfrm>
            <a:custGeom>
              <a:avLst/>
              <a:gdLst>
                <a:gd name="connsiteX0" fmla="*/ 917575 w 1835150"/>
                <a:gd name="connsiteY0" fmla="*/ 0 h 1835149"/>
                <a:gd name="connsiteX1" fmla="*/ 1835150 w 1835150"/>
                <a:gd name="connsiteY1" fmla="*/ 917575 h 1835149"/>
                <a:gd name="connsiteX2" fmla="*/ 917575 w 1835150"/>
                <a:gd name="connsiteY2" fmla="*/ 1835150 h 1835149"/>
                <a:gd name="connsiteX3" fmla="*/ 0 w 1835150"/>
                <a:gd name="connsiteY3" fmla="*/ 917575 h 1835149"/>
                <a:gd name="connsiteX4" fmla="*/ 917575 w 1835150"/>
                <a:gd name="connsiteY4" fmla="*/ 0 h 1835149"/>
                <a:gd name="connsiteX5" fmla="*/ 917575 w 1835150"/>
                <a:gd name="connsiteY5" fmla="*/ 6350 h 1835149"/>
                <a:gd name="connsiteX6" fmla="*/ 1828800 w 1835150"/>
                <a:gd name="connsiteY6" fmla="*/ 917575 h 1835149"/>
                <a:gd name="connsiteX7" fmla="*/ 917575 w 1835150"/>
                <a:gd name="connsiteY7" fmla="*/ 1828800 h 1835149"/>
                <a:gd name="connsiteX8" fmla="*/ 6350 w 1835150"/>
                <a:gd name="connsiteY8" fmla="*/ 917575 h 1835149"/>
                <a:gd name="connsiteX9" fmla="*/ 917575 w 1835150"/>
                <a:gd name="connsiteY9" fmla="*/ 6350 h 183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5150" h="1835149">
                  <a:moveTo>
                    <a:pt x="917575" y="0"/>
                  </a:moveTo>
                  <a:cubicBezTo>
                    <a:pt x="1424000" y="0"/>
                    <a:pt x="1835150" y="411163"/>
                    <a:pt x="1835150" y="917575"/>
                  </a:cubicBezTo>
                  <a:cubicBezTo>
                    <a:pt x="1835150" y="1423988"/>
                    <a:pt x="1424000" y="1835150"/>
                    <a:pt x="917575" y="1835150"/>
                  </a:cubicBezTo>
                  <a:cubicBezTo>
                    <a:pt x="411150" y="1835150"/>
                    <a:pt x="0" y="1423988"/>
                    <a:pt x="0" y="917575"/>
                  </a:cubicBezTo>
                  <a:cubicBezTo>
                    <a:pt x="0" y="411163"/>
                    <a:pt x="411150" y="0"/>
                    <a:pt x="917575" y="0"/>
                  </a:cubicBezTo>
                  <a:close/>
                  <a:moveTo>
                    <a:pt x="917575" y="6350"/>
                  </a:moveTo>
                  <a:cubicBezTo>
                    <a:pt x="1420495" y="6350"/>
                    <a:pt x="1828800" y="414654"/>
                    <a:pt x="1828800" y="917575"/>
                  </a:cubicBezTo>
                  <a:cubicBezTo>
                    <a:pt x="1828800" y="1420496"/>
                    <a:pt x="1420495" y="1828800"/>
                    <a:pt x="917575" y="1828800"/>
                  </a:cubicBezTo>
                  <a:cubicBezTo>
                    <a:pt x="414655" y="1828800"/>
                    <a:pt x="6350" y="1420496"/>
                    <a:pt x="6350" y="917575"/>
                  </a:cubicBezTo>
                  <a:cubicBezTo>
                    <a:pt x="6350" y="414654"/>
                    <a:pt x="414655" y="6350"/>
                    <a:pt x="917575" y="6350"/>
                  </a:cubicBezTo>
                  <a:close/>
                </a:path>
              </a:pathLst>
            </a:custGeom>
            <a:solidFill>
              <a:srgbClr val="7C7C7C"/>
            </a:solidFill>
            <a:ln w="6350" cap="flat">
              <a:noFill/>
              <a:prstDash val="solid"/>
              <a:miter/>
            </a:ln>
          </p:spPr>
          <p:txBody>
            <a:bodyPr rtlCol="0" anchor="ctr"/>
            <a:lstStyle/>
            <a:p>
              <a:pPr defTabSz="914377"/>
              <a:endParaRPr lang="zh-CN" altLang="en-US" sz="1600">
                <a:solidFill>
                  <a:prstClr val="black"/>
                </a:solidFill>
                <a:latin typeface="微软雅黑"/>
                <a:ea typeface="微软雅黑"/>
              </a:endParaRPr>
            </a:p>
          </p:txBody>
        </p:sp>
      </p:grpSp>
      <p:sp>
        <p:nvSpPr>
          <p:cNvPr id="17" name="图形 2">
            <a:extLst>
              <a:ext uri="{FF2B5EF4-FFF2-40B4-BE49-F238E27FC236}">
                <a16:creationId xmlns:a16="http://schemas.microsoft.com/office/drawing/2014/main" id="{8CBEC402-9A7E-4C7B-89EC-3DE762560F39}"/>
              </a:ext>
            </a:extLst>
          </p:cNvPr>
          <p:cNvSpPr txBox="1"/>
          <p:nvPr/>
        </p:nvSpPr>
        <p:spPr>
          <a:xfrm>
            <a:off x="758839" y="2934554"/>
            <a:ext cx="838371" cy="246221"/>
          </a:xfrm>
          <a:prstGeom prst="rect">
            <a:avLst/>
          </a:prstGeom>
          <a:noFill/>
        </p:spPr>
        <p:txBody>
          <a:bodyPr wrap="none" lIns="0" tIns="0" rIns="0" bIns="0" rtlCol="0">
            <a:spAutoFit/>
          </a:bodyPr>
          <a:lstStyle/>
          <a:p>
            <a:pPr algn="ctr" defTabSz="914377"/>
            <a:r>
              <a:rPr lang="zh-CN" altLang="en-US" sz="1600">
                <a:solidFill>
                  <a:srgbClr val="1F1F1F"/>
                </a:solidFill>
                <a:latin typeface="微软雅黑"/>
                <a:ea typeface="微软雅黑"/>
                <a:rtl val="0"/>
              </a:rPr>
              <a:t>Thailand</a:t>
            </a:r>
          </a:p>
        </p:txBody>
      </p:sp>
      <p:pic>
        <p:nvPicPr>
          <p:cNvPr id="18" name="图形 2">
            <a:extLst>
              <a:ext uri="{FF2B5EF4-FFF2-40B4-BE49-F238E27FC236}">
                <a16:creationId xmlns:a16="http://schemas.microsoft.com/office/drawing/2014/main" id="{23D2386C-C84D-488F-859C-F80E88042F79}"/>
              </a:ext>
            </a:extLst>
          </p:cNvPr>
          <p:cNvPicPr>
            <a:picLocks noChangeAspect="1"/>
          </p:cNvPicPr>
          <p:nvPr/>
        </p:nvPicPr>
        <p:blipFill>
          <a:blip r:embed="rId8"/>
          <a:stretch>
            <a:fillRect/>
          </a:stretch>
        </p:blipFill>
        <p:spPr>
          <a:xfrm>
            <a:off x="977293" y="3279313"/>
            <a:ext cx="374651" cy="247649"/>
          </a:xfrm>
          <a:custGeom>
            <a:avLst/>
            <a:gdLst>
              <a:gd name="connsiteX0" fmla="*/ 641 w 374650"/>
              <a:gd name="connsiteY0" fmla="*/ 8402 h 247649"/>
              <a:gd name="connsiteX1" fmla="*/ 375291 w 374650"/>
              <a:gd name="connsiteY1" fmla="*/ 8402 h 247649"/>
              <a:gd name="connsiteX2" fmla="*/ 375291 w 374650"/>
              <a:gd name="connsiteY2" fmla="*/ 256052 h 247649"/>
              <a:gd name="connsiteX3" fmla="*/ 641 w 374650"/>
              <a:gd name="connsiteY3" fmla="*/ 256052 h 247649"/>
            </a:gdLst>
            <a:ahLst/>
            <a:cxnLst>
              <a:cxn ang="0">
                <a:pos x="connsiteX0" y="connsiteY0"/>
              </a:cxn>
              <a:cxn ang="0">
                <a:pos x="connsiteX1" y="connsiteY1"/>
              </a:cxn>
              <a:cxn ang="0">
                <a:pos x="connsiteX2" y="connsiteY2"/>
              </a:cxn>
              <a:cxn ang="0">
                <a:pos x="connsiteX3" y="connsiteY3"/>
              </a:cxn>
            </a:cxnLst>
            <a:rect l="l" t="t" r="r" b="b"/>
            <a:pathLst>
              <a:path w="374650" h="247649">
                <a:moveTo>
                  <a:pt x="641" y="8402"/>
                </a:moveTo>
                <a:lnTo>
                  <a:pt x="375291" y="8402"/>
                </a:lnTo>
                <a:lnTo>
                  <a:pt x="375291" y="256052"/>
                </a:lnTo>
                <a:lnTo>
                  <a:pt x="641" y="256052"/>
                </a:lnTo>
                <a:close/>
              </a:path>
            </a:pathLst>
          </a:custGeom>
        </p:spPr>
      </p:pic>
      <p:sp>
        <p:nvSpPr>
          <p:cNvPr id="15" name="图形 2">
            <a:extLst>
              <a:ext uri="{FF2B5EF4-FFF2-40B4-BE49-F238E27FC236}">
                <a16:creationId xmlns:a16="http://schemas.microsoft.com/office/drawing/2014/main" id="{F46CAE5C-7AED-4CA2-B039-939C9CF8A2F7}"/>
              </a:ext>
            </a:extLst>
          </p:cNvPr>
          <p:cNvSpPr txBox="1"/>
          <p:nvPr/>
        </p:nvSpPr>
        <p:spPr>
          <a:xfrm>
            <a:off x="1980359" y="2994118"/>
            <a:ext cx="2337178" cy="246221"/>
          </a:xfrm>
          <a:prstGeom prst="rect">
            <a:avLst/>
          </a:prstGeom>
          <a:noFill/>
        </p:spPr>
        <p:txBody>
          <a:bodyPr wrap="none" lIns="0" tIns="0" rIns="0" bIns="0" rtlCol="0">
            <a:spAutoFit/>
          </a:bodyPr>
          <a:lstStyle/>
          <a:p>
            <a:pPr defTabSz="914377"/>
            <a:r>
              <a:rPr lang="zh-CN" altLang="en-US" sz="1600">
                <a:solidFill>
                  <a:srgbClr val="1F1F1F"/>
                </a:solidFill>
                <a:latin typeface="微软雅黑"/>
                <a:ea typeface="微软雅黑"/>
                <a:rtl val="0"/>
              </a:rPr>
              <a:t>Sahachol Food Supplies</a:t>
            </a:r>
          </a:p>
        </p:txBody>
      </p:sp>
      <p:sp>
        <p:nvSpPr>
          <p:cNvPr id="16" name="图形 2">
            <a:extLst>
              <a:ext uri="{FF2B5EF4-FFF2-40B4-BE49-F238E27FC236}">
                <a16:creationId xmlns:a16="http://schemas.microsoft.com/office/drawing/2014/main" id="{28227D0F-58E2-4955-A130-42E5ADE6796D}"/>
              </a:ext>
            </a:extLst>
          </p:cNvPr>
          <p:cNvSpPr txBox="1"/>
          <p:nvPr/>
        </p:nvSpPr>
        <p:spPr>
          <a:xfrm>
            <a:off x="1974930" y="3330990"/>
            <a:ext cx="1709122" cy="246221"/>
          </a:xfrm>
          <a:prstGeom prst="rect">
            <a:avLst/>
          </a:prstGeom>
          <a:noFill/>
        </p:spPr>
        <p:txBody>
          <a:bodyPr wrap="none" lIns="0" tIns="0" rIns="0" bIns="0" rtlCol="0">
            <a:spAutoFit/>
          </a:bodyPr>
          <a:lstStyle/>
          <a:p>
            <a:pPr defTabSz="914377"/>
            <a:r>
              <a:rPr lang="zh-CN" altLang="en-US" sz="1600">
                <a:solidFill>
                  <a:srgbClr val="1F1F1F"/>
                </a:solidFill>
                <a:latin typeface="微软雅黑"/>
                <a:ea typeface="微软雅黑"/>
                <a:rtl val="0"/>
              </a:rPr>
              <a:t>Food &amp; Beverage</a:t>
            </a:r>
          </a:p>
        </p:txBody>
      </p:sp>
      <p:sp>
        <p:nvSpPr>
          <p:cNvPr id="20" name="图形 2">
            <a:extLst>
              <a:ext uri="{FF2B5EF4-FFF2-40B4-BE49-F238E27FC236}">
                <a16:creationId xmlns:a16="http://schemas.microsoft.com/office/drawing/2014/main" id="{C8DE5C3B-D160-4A9E-9727-693FF37DB192}"/>
              </a:ext>
            </a:extLst>
          </p:cNvPr>
          <p:cNvSpPr txBox="1"/>
          <p:nvPr/>
        </p:nvSpPr>
        <p:spPr>
          <a:xfrm>
            <a:off x="1980359" y="1484424"/>
            <a:ext cx="3811388" cy="1184940"/>
          </a:xfrm>
          <a:prstGeom prst="rect">
            <a:avLst/>
          </a:prstGeom>
          <a:noFill/>
        </p:spPr>
        <p:txBody>
          <a:bodyPr wrap="square" lIns="0" tIns="0" rIns="0" bIns="0" rtlCol="0">
            <a:spAutoFit/>
          </a:bodyPr>
          <a:lstStyle/>
          <a:p>
            <a:pPr defTabSz="914377">
              <a:lnSpc>
                <a:spcPct val="110000"/>
              </a:lnSpc>
            </a:pPr>
            <a:r>
              <a:rPr lang="zh-CN" altLang="en-US" sz="1400" b="1">
                <a:solidFill>
                  <a:srgbClr val="014975"/>
                </a:solidFill>
                <a:latin typeface="微软雅黑"/>
                <a:ea typeface="微软雅黑"/>
                <a:rtl val="0"/>
              </a:rPr>
              <a:t>Alibaba.com is very open to our wholesale business world experience. This allows us to meet with foreign customers from all over the world and help us to have the opportunity to do business together.</a:t>
            </a:r>
          </a:p>
        </p:txBody>
      </p:sp>
      <p:pic>
        <p:nvPicPr>
          <p:cNvPr id="28" name="图形 2">
            <a:extLst>
              <a:ext uri="{FF2B5EF4-FFF2-40B4-BE49-F238E27FC236}">
                <a16:creationId xmlns:a16="http://schemas.microsoft.com/office/drawing/2014/main" id="{5DF8A809-B157-476B-9F24-4BEB4AEA6489}"/>
              </a:ext>
            </a:extLst>
          </p:cNvPr>
          <p:cNvPicPr>
            <a:picLocks/>
          </p:cNvPicPr>
          <p:nvPr/>
        </p:nvPicPr>
        <p:blipFill>
          <a:blip r:embed="rId9"/>
          <a:stretch>
            <a:fillRect/>
          </a:stretch>
        </p:blipFill>
        <p:spPr>
          <a:xfrm>
            <a:off x="977293" y="6038844"/>
            <a:ext cx="374651" cy="247649"/>
          </a:xfrm>
          <a:custGeom>
            <a:avLst/>
            <a:gdLst>
              <a:gd name="connsiteX0" fmla="*/ 623 w 412750"/>
              <a:gd name="connsiteY0" fmla="*/ 9108 h 241299"/>
              <a:gd name="connsiteX1" fmla="*/ 413373 w 412750"/>
              <a:gd name="connsiteY1" fmla="*/ 9108 h 241299"/>
              <a:gd name="connsiteX2" fmla="*/ 413373 w 412750"/>
              <a:gd name="connsiteY2" fmla="*/ 250408 h 241299"/>
              <a:gd name="connsiteX3" fmla="*/ 623 w 412750"/>
              <a:gd name="connsiteY3" fmla="*/ 250408 h 241299"/>
            </a:gdLst>
            <a:ahLst/>
            <a:cxnLst>
              <a:cxn ang="0">
                <a:pos x="connsiteX0" y="connsiteY0"/>
              </a:cxn>
              <a:cxn ang="0">
                <a:pos x="connsiteX1" y="connsiteY1"/>
              </a:cxn>
              <a:cxn ang="0">
                <a:pos x="connsiteX2" y="connsiteY2"/>
              </a:cxn>
              <a:cxn ang="0">
                <a:pos x="connsiteX3" y="connsiteY3"/>
              </a:cxn>
            </a:cxnLst>
            <a:rect l="l" t="t" r="r" b="b"/>
            <a:pathLst>
              <a:path w="412750" h="241299">
                <a:moveTo>
                  <a:pt x="623" y="9108"/>
                </a:moveTo>
                <a:lnTo>
                  <a:pt x="413373" y="9108"/>
                </a:lnTo>
                <a:lnTo>
                  <a:pt x="413373" y="250408"/>
                </a:lnTo>
                <a:lnTo>
                  <a:pt x="623" y="250408"/>
                </a:lnTo>
                <a:close/>
              </a:path>
            </a:pathLst>
          </a:custGeom>
        </p:spPr>
      </p:pic>
      <p:pic>
        <p:nvPicPr>
          <p:cNvPr id="38" name="图形 2">
            <a:extLst>
              <a:ext uri="{FF2B5EF4-FFF2-40B4-BE49-F238E27FC236}">
                <a16:creationId xmlns:a16="http://schemas.microsoft.com/office/drawing/2014/main" id="{16C3F593-02A2-4A25-89DF-282B49DB704D}"/>
              </a:ext>
            </a:extLst>
          </p:cNvPr>
          <p:cNvPicPr>
            <a:picLocks/>
          </p:cNvPicPr>
          <p:nvPr/>
        </p:nvPicPr>
        <p:blipFill>
          <a:blip r:embed="rId10"/>
          <a:stretch>
            <a:fillRect/>
          </a:stretch>
        </p:blipFill>
        <p:spPr>
          <a:xfrm>
            <a:off x="6821744" y="6038844"/>
            <a:ext cx="374651" cy="247649"/>
          </a:xfrm>
          <a:custGeom>
            <a:avLst/>
            <a:gdLst>
              <a:gd name="connsiteX0" fmla="*/ 1246 w 425450"/>
              <a:gd name="connsiteY0" fmla="*/ 9456 h 215899"/>
              <a:gd name="connsiteX1" fmla="*/ 426696 w 425450"/>
              <a:gd name="connsiteY1" fmla="*/ 9456 h 215899"/>
              <a:gd name="connsiteX2" fmla="*/ 426696 w 425450"/>
              <a:gd name="connsiteY2" fmla="*/ 225356 h 215899"/>
              <a:gd name="connsiteX3" fmla="*/ 1246 w 425450"/>
              <a:gd name="connsiteY3" fmla="*/ 225356 h 215899"/>
            </a:gdLst>
            <a:ahLst/>
            <a:cxnLst>
              <a:cxn ang="0">
                <a:pos x="connsiteX0" y="connsiteY0"/>
              </a:cxn>
              <a:cxn ang="0">
                <a:pos x="connsiteX1" y="connsiteY1"/>
              </a:cxn>
              <a:cxn ang="0">
                <a:pos x="connsiteX2" y="connsiteY2"/>
              </a:cxn>
              <a:cxn ang="0">
                <a:pos x="connsiteX3" y="connsiteY3"/>
              </a:cxn>
            </a:cxnLst>
            <a:rect l="l" t="t" r="r" b="b"/>
            <a:pathLst>
              <a:path w="425450" h="215899">
                <a:moveTo>
                  <a:pt x="1246" y="9456"/>
                </a:moveTo>
                <a:lnTo>
                  <a:pt x="426696" y="9456"/>
                </a:lnTo>
                <a:lnTo>
                  <a:pt x="426696" y="225356"/>
                </a:lnTo>
                <a:lnTo>
                  <a:pt x="1246" y="225356"/>
                </a:lnTo>
                <a:close/>
              </a:path>
            </a:pathLst>
          </a:custGeom>
        </p:spPr>
      </p:pic>
      <p:grpSp>
        <p:nvGrpSpPr>
          <p:cNvPr id="50" name="组合 49">
            <a:extLst>
              <a:ext uri="{FF2B5EF4-FFF2-40B4-BE49-F238E27FC236}">
                <a16:creationId xmlns:a16="http://schemas.microsoft.com/office/drawing/2014/main" id="{B58CC132-FFEB-4D5C-A3D7-81BC802500DD}"/>
              </a:ext>
            </a:extLst>
          </p:cNvPr>
          <p:cNvGrpSpPr/>
          <p:nvPr/>
        </p:nvGrpSpPr>
        <p:grpSpPr>
          <a:xfrm>
            <a:off x="0" y="267491"/>
            <a:ext cx="5349527" cy="629444"/>
            <a:chOff x="0" y="267490"/>
            <a:chExt cx="5349526" cy="629444"/>
          </a:xfrm>
        </p:grpSpPr>
        <p:sp>
          <p:nvSpPr>
            <p:cNvPr id="49" name="任意多边形: 形状 48">
              <a:extLst>
                <a:ext uri="{FF2B5EF4-FFF2-40B4-BE49-F238E27FC236}">
                  <a16:creationId xmlns:a16="http://schemas.microsoft.com/office/drawing/2014/main" id="{39264669-E1DE-44C9-BE54-D3572CE170EB}"/>
                </a:ext>
              </a:extLst>
            </p:cNvPr>
            <p:cNvSpPr/>
            <p:nvPr/>
          </p:nvSpPr>
          <p:spPr>
            <a:xfrm>
              <a:off x="167285" y="267490"/>
              <a:ext cx="5182241" cy="629444"/>
            </a:xfrm>
            <a:custGeom>
              <a:avLst/>
              <a:gdLst>
                <a:gd name="connsiteX0" fmla="*/ 0 w 5182241"/>
                <a:gd name="connsiteY0" fmla="*/ 0 h 629444"/>
                <a:gd name="connsiteX1" fmla="*/ 72201 w 5182241"/>
                <a:gd name="connsiteY1" fmla="*/ 0 h 629444"/>
                <a:gd name="connsiteX2" fmla="*/ 72201 w 5182241"/>
                <a:gd name="connsiteY2" fmla="*/ 64 h 629444"/>
                <a:gd name="connsiteX3" fmla="*/ 4864741 w 5182241"/>
                <a:gd name="connsiteY3" fmla="*/ 64 h 629444"/>
                <a:gd name="connsiteX4" fmla="*/ 5071116 w 5182241"/>
                <a:gd name="connsiteY4" fmla="*/ 167342 h 629444"/>
                <a:gd name="connsiteX5" fmla="*/ 5182241 w 5182241"/>
                <a:gd name="connsiteY5" fmla="*/ 629336 h 629444"/>
                <a:gd name="connsiteX6" fmla="*/ 72201 w 5182241"/>
                <a:gd name="connsiteY6" fmla="*/ 629336 h 629444"/>
                <a:gd name="connsiteX7" fmla="*/ 72201 w 5182241"/>
                <a:gd name="connsiteY7" fmla="*/ 629444 h 629444"/>
                <a:gd name="connsiteX8" fmla="*/ 0 w 5182241"/>
                <a:gd name="connsiteY8" fmla="*/ 629444 h 6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2241" h="629444">
                  <a:moveTo>
                    <a:pt x="0" y="0"/>
                  </a:moveTo>
                  <a:lnTo>
                    <a:pt x="72201" y="0"/>
                  </a:lnTo>
                  <a:lnTo>
                    <a:pt x="72201" y="64"/>
                  </a:lnTo>
                  <a:lnTo>
                    <a:pt x="4864741" y="64"/>
                  </a:lnTo>
                  <a:cubicBezTo>
                    <a:pt x="4952435" y="64"/>
                    <a:pt x="5025460" y="33655"/>
                    <a:pt x="5071116" y="167342"/>
                  </a:cubicBezTo>
                  <a:lnTo>
                    <a:pt x="5182241" y="629336"/>
                  </a:lnTo>
                  <a:lnTo>
                    <a:pt x="72201" y="629336"/>
                  </a:lnTo>
                  <a:lnTo>
                    <a:pt x="72201" y="629444"/>
                  </a:lnTo>
                  <a:lnTo>
                    <a:pt x="0" y="629444"/>
                  </a:lnTo>
                  <a:close/>
                </a:path>
              </a:pathLst>
            </a:custGeom>
            <a:solidFill>
              <a:srgbClr val="014975"/>
            </a:solidFill>
            <a:ln w="6350" cap="flat">
              <a:noFill/>
              <a:prstDash val="solid"/>
              <a:miter/>
            </a:ln>
          </p:spPr>
          <p:txBody>
            <a:bodyPr wrap="square" rtlCol="0" anchor="ctr">
              <a:noAutofit/>
            </a:bodyPr>
            <a:lstStyle/>
            <a:p>
              <a:pPr defTabSz="914377"/>
              <a:endParaRPr lang="zh-CN" altLang="en-US">
                <a:solidFill>
                  <a:prstClr val="black"/>
                </a:solidFill>
                <a:latin typeface="微软雅黑"/>
                <a:ea typeface="微软雅黑"/>
              </a:endParaRPr>
            </a:p>
          </p:txBody>
        </p:sp>
        <p:sp>
          <p:nvSpPr>
            <p:cNvPr id="46" name="图形 2">
              <a:extLst>
                <a:ext uri="{FF2B5EF4-FFF2-40B4-BE49-F238E27FC236}">
                  <a16:creationId xmlns:a16="http://schemas.microsoft.com/office/drawing/2014/main" id="{DC312F07-E55D-4FB7-A884-DD99050792C7}"/>
                </a:ext>
              </a:extLst>
            </p:cNvPr>
            <p:cNvSpPr/>
            <p:nvPr/>
          </p:nvSpPr>
          <p:spPr>
            <a:xfrm>
              <a:off x="0" y="267491"/>
              <a:ext cx="167284" cy="629443"/>
            </a:xfrm>
            <a:custGeom>
              <a:avLst/>
              <a:gdLst>
                <a:gd name="connsiteX0" fmla="*/ 0 w 167284"/>
                <a:gd name="connsiteY0" fmla="*/ 0 h 629443"/>
                <a:gd name="connsiteX1" fmla="*/ 167284 w 167284"/>
                <a:gd name="connsiteY1" fmla="*/ 0 h 629443"/>
                <a:gd name="connsiteX2" fmla="*/ 167284 w 167284"/>
                <a:gd name="connsiteY2" fmla="*/ 629444 h 629443"/>
                <a:gd name="connsiteX3" fmla="*/ 0 w 167284"/>
                <a:gd name="connsiteY3" fmla="*/ 629444 h 629443"/>
              </a:gdLst>
              <a:ahLst/>
              <a:cxnLst>
                <a:cxn ang="0">
                  <a:pos x="connsiteX0" y="connsiteY0"/>
                </a:cxn>
                <a:cxn ang="0">
                  <a:pos x="connsiteX1" y="connsiteY1"/>
                </a:cxn>
                <a:cxn ang="0">
                  <a:pos x="connsiteX2" y="connsiteY2"/>
                </a:cxn>
                <a:cxn ang="0">
                  <a:pos x="connsiteX3" y="connsiteY3"/>
                </a:cxn>
              </a:cxnLst>
              <a:rect l="l" t="t" r="r" b="b"/>
              <a:pathLst>
                <a:path w="167284" h="629443">
                  <a:moveTo>
                    <a:pt x="0" y="0"/>
                  </a:moveTo>
                  <a:lnTo>
                    <a:pt x="167284" y="0"/>
                  </a:lnTo>
                  <a:lnTo>
                    <a:pt x="167284" y="629444"/>
                  </a:lnTo>
                  <a:lnTo>
                    <a:pt x="0" y="629444"/>
                  </a:lnTo>
                  <a:close/>
                </a:path>
              </a:pathLst>
            </a:custGeom>
            <a:solidFill>
              <a:srgbClr val="FF7700"/>
            </a:solidFill>
            <a:ln w="6350" cap="flat">
              <a:noFill/>
              <a:prstDash val="solid"/>
              <a:miter/>
            </a:ln>
          </p:spPr>
          <p:txBody>
            <a:bodyPr rtlCol="0" anchor="ctr"/>
            <a:lstStyle/>
            <a:p>
              <a:pPr defTabSz="914377"/>
              <a:endParaRPr lang="zh-CN" altLang="en-US">
                <a:solidFill>
                  <a:prstClr val="black"/>
                </a:solidFill>
                <a:latin typeface="微软雅黑"/>
                <a:ea typeface="微软雅黑"/>
              </a:endParaRPr>
            </a:p>
          </p:txBody>
        </p:sp>
        <p:sp>
          <p:nvSpPr>
            <p:cNvPr id="47" name="图形 2">
              <a:extLst>
                <a:ext uri="{FF2B5EF4-FFF2-40B4-BE49-F238E27FC236}">
                  <a16:creationId xmlns:a16="http://schemas.microsoft.com/office/drawing/2014/main" id="{453E2853-00B9-4C31-9AD8-B4EAEE0A3E5B}"/>
                </a:ext>
              </a:extLst>
            </p:cNvPr>
            <p:cNvSpPr txBox="1"/>
            <p:nvPr/>
          </p:nvSpPr>
          <p:spPr>
            <a:xfrm>
              <a:off x="247457" y="367082"/>
              <a:ext cx="4832348" cy="400110"/>
            </a:xfrm>
            <a:prstGeom prst="rect">
              <a:avLst/>
            </a:prstGeom>
            <a:noFill/>
          </p:spPr>
          <p:txBody>
            <a:bodyPr wrap="none" rtlCol="0">
              <a:spAutoFit/>
            </a:bodyPr>
            <a:lstStyle/>
            <a:p>
              <a:pPr defTabSz="914377"/>
              <a:r>
                <a:rPr lang="en-US" altLang="zh-CN" sz="2000" dirty="0">
                  <a:solidFill>
                    <a:srgbClr val="FFFFFF"/>
                  </a:solidFill>
                  <a:latin typeface="微软雅黑"/>
                  <a:ea typeface="微软雅黑"/>
                  <a:rtl val="0"/>
                </a:rPr>
                <a:t>Learn from successful first-year sellers</a:t>
              </a:r>
            </a:p>
          </p:txBody>
        </p:sp>
      </p:grpSp>
      <p:sp>
        <p:nvSpPr>
          <p:cNvPr id="66" name="图形 2">
            <a:extLst>
              <a:ext uri="{FF2B5EF4-FFF2-40B4-BE49-F238E27FC236}">
                <a16:creationId xmlns:a16="http://schemas.microsoft.com/office/drawing/2014/main" id="{FC091DFA-17B5-43B4-97CC-9C2218E0D1D7}"/>
              </a:ext>
            </a:extLst>
          </p:cNvPr>
          <p:cNvSpPr txBox="1"/>
          <p:nvPr/>
        </p:nvSpPr>
        <p:spPr>
          <a:xfrm>
            <a:off x="772818" y="5694086"/>
            <a:ext cx="810415" cy="246221"/>
          </a:xfrm>
          <a:prstGeom prst="rect">
            <a:avLst/>
          </a:prstGeom>
          <a:noFill/>
        </p:spPr>
        <p:txBody>
          <a:bodyPr wrap="none" lIns="0" tIns="0" rIns="0" bIns="0" rtlCol="0">
            <a:spAutoFit/>
          </a:bodyPr>
          <a:lstStyle/>
          <a:p>
            <a:pPr algn="ctr" defTabSz="914377"/>
            <a:r>
              <a:rPr lang="en-US" altLang="zh-CN" sz="1600">
                <a:solidFill>
                  <a:srgbClr val="1F1F1F"/>
                </a:solidFill>
                <a:latin typeface="微软雅黑"/>
                <a:ea typeface="微软雅黑"/>
                <a:rtl val="0"/>
              </a:rPr>
              <a:t>Pakistan</a:t>
            </a:r>
          </a:p>
        </p:txBody>
      </p:sp>
      <p:sp>
        <p:nvSpPr>
          <p:cNvPr id="68" name="图形 2">
            <a:extLst>
              <a:ext uri="{FF2B5EF4-FFF2-40B4-BE49-F238E27FC236}">
                <a16:creationId xmlns:a16="http://schemas.microsoft.com/office/drawing/2014/main" id="{0ACB1D98-2A81-4B9F-823B-FEA285E215B3}"/>
              </a:ext>
            </a:extLst>
          </p:cNvPr>
          <p:cNvSpPr txBox="1"/>
          <p:nvPr/>
        </p:nvSpPr>
        <p:spPr>
          <a:xfrm>
            <a:off x="1980359" y="5753649"/>
            <a:ext cx="968214" cy="246221"/>
          </a:xfrm>
          <a:prstGeom prst="rect">
            <a:avLst/>
          </a:prstGeom>
          <a:noFill/>
        </p:spPr>
        <p:txBody>
          <a:bodyPr wrap="none" lIns="0" tIns="0" rIns="0" bIns="0" rtlCol="0">
            <a:spAutoFit/>
          </a:bodyPr>
          <a:lstStyle/>
          <a:p>
            <a:pPr defTabSz="914377"/>
            <a:r>
              <a:rPr lang="en-US" altLang="zh-CN" sz="1600">
                <a:solidFill>
                  <a:srgbClr val="1F1F1F"/>
                </a:solidFill>
                <a:latin typeface="微软雅黑"/>
                <a:ea typeface="微软雅黑"/>
                <a:rtl val="0"/>
              </a:rPr>
              <a:t>Haider Ali</a:t>
            </a:r>
          </a:p>
        </p:txBody>
      </p:sp>
      <p:sp>
        <p:nvSpPr>
          <p:cNvPr id="69" name="图形 2">
            <a:extLst>
              <a:ext uri="{FF2B5EF4-FFF2-40B4-BE49-F238E27FC236}">
                <a16:creationId xmlns:a16="http://schemas.microsoft.com/office/drawing/2014/main" id="{3A0EBA50-49FC-4FE1-9C85-492B7294C05E}"/>
              </a:ext>
            </a:extLst>
          </p:cNvPr>
          <p:cNvSpPr txBox="1"/>
          <p:nvPr/>
        </p:nvSpPr>
        <p:spPr>
          <a:xfrm>
            <a:off x="1974929" y="6090522"/>
            <a:ext cx="1328954" cy="246221"/>
          </a:xfrm>
          <a:prstGeom prst="rect">
            <a:avLst/>
          </a:prstGeom>
          <a:noFill/>
        </p:spPr>
        <p:txBody>
          <a:bodyPr wrap="none" lIns="0" tIns="0" rIns="0" bIns="0" rtlCol="0">
            <a:spAutoFit/>
          </a:bodyPr>
          <a:lstStyle/>
          <a:p>
            <a:pPr defTabSz="914377"/>
            <a:r>
              <a:rPr lang="en-US" altLang="zh-CN" sz="1600">
                <a:solidFill>
                  <a:srgbClr val="1F1F1F"/>
                </a:solidFill>
                <a:latin typeface="微软雅黑"/>
                <a:ea typeface="微软雅黑"/>
                <a:rtl val="0"/>
              </a:rPr>
              <a:t>Gifts &amp; Crafts</a:t>
            </a:r>
          </a:p>
        </p:txBody>
      </p:sp>
      <p:sp>
        <p:nvSpPr>
          <p:cNvPr id="70" name="图形 2">
            <a:extLst>
              <a:ext uri="{FF2B5EF4-FFF2-40B4-BE49-F238E27FC236}">
                <a16:creationId xmlns:a16="http://schemas.microsoft.com/office/drawing/2014/main" id="{BB79C01F-2186-4E35-B0E9-2D58B1A9EA15}"/>
              </a:ext>
            </a:extLst>
          </p:cNvPr>
          <p:cNvSpPr txBox="1"/>
          <p:nvPr/>
        </p:nvSpPr>
        <p:spPr>
          <a:xfrm>
            <a:off x="1980359" y="4243955"/>
            <a:ext cx="3811388" cy="1184940"/>
          </a:xfrm>
          <a:prstGeom prst="rect">
            <a:avLst/>
          </a:prstGeom>
          <a:noFill/>
        </p:spPr>
        <p:txBody>
          <a:bodyPr wrap="square" lIns="0" tIns="0" rIns="0" bIns="0" rtlCol="0">
            <a:spAutoFit/>
          </a:bodyPr>
          <a:lstStyle/>
          <a:p>
            <a:pPr defTabSz="914377">
              <a:lnSpc>
                <a:spcPct val="110000"/>
              </a:lnSpc>
            </a:pPr>
            <a:r>
              <a:rPr lang="en-US" altLang="zh-CN" sz="1400" b="1">
                <a:solidFill>
                  <a:srgbClr val="014975"/>
                </a:solidFill>
                <a:latin typeface="微软雅黑"/>
                <a:ea typeface="微软雅黑"/>
                <a:rtl val="0"/>
              </a:rPr>
              <a:t>Within 23days got a potential first order of FCL 20ft container, obtained 57 plus valid inquires within 90days, my company is getting 60-70% revenue growth on sales from Alibaba.com.</a:t>
            </a:r>
          </a:p>
        </p:txBody>
      </p:sp>
      <p:sp>
        <p:nvSpPr>
          <p:cNvPr id="79" name="图形 2">
            <a:extLst>
              <a:ext uri="{FF2B5EF4-FFF2-40B4-BE49-F238E27FC236}">
                <a16:creationId xmlns:a16="http://schemas.microsoft.com/office/drawing/2014/main" id="{7C0BFB43-623A-4E01-9A64-FB01B28890FF}"/>
              </a:ext>
            </a:extLst>
          </p:cNvPr>
          <p:cNvSpPr txBox="1"/>
          <p:nvPr/>
        </p:nvSpPr>
        <p:spPr>
          <a:xfrm>
            <a:off x="6765414" y="2934554"/>
            <a:ext cx="487313" cy="246221"/>
          </a:xfrm>
          <a:prstGeom prst="rect">
            <a:avLst/>
          </a:prstGeom>
          <a:noFill/>
        </p:spPr>
        <p:txBody>
          <a:bodyPr wrap="none" lIns="0" tIns="0" rIns="0" bIns="0" rtlCol="0">
            <a:spAutoFit/>
          </a:bodyPr>
          <a:lstStyle/>
          <a:p>
            <a:pPr algn="ctr" defTabSz="914377"/>
            <a:r>
              <a:rPr lang="en-US" altLang="zh-CN" sz="1600">
                <a:solidFill>
                  <a:srgbClr val="1F1F1F"/>
                </a:solidFill>
                <a:latin typeface="微软雅黑"/>
                <a:ea typeface="微软雅黑"/>
                <a:rtl val="0"/>
              </a:rPr>
              <a:t>India</a:t>
            </a:r>
          </a:p>
        </p:txBody>
      </p:sp>
      <p:sp>
        <p:nvSpPr>
          <p:cNvPr id="81" name="图形 2">
            <a:extLst>
              <a:ext uri="{FF2B5EF4-FFF2-40B4-BE49-F238E27FC236}">
                <a16:creationId xmlns:a16="http://schemas.microsoft.com/office/drawing/2014/main" id="{22B8E937-D86B-4403-8224-D50BBE3F374A}"/>
              </a:ext>
            </a:extLst>
          </p:cNvPr>
          <p:cNvSpPr txBox="1"/>
          <p:nvPr/>
        </p:nvSpPr>
        <p:spPr>
          <a:xfrm>
            <a:off x="7824970" y="2994118"/>
            <a:ext cx="1998945" cy="246221"/>
          </a:xfrm>
          <a:prstGeom prst="rect">
            <a:avLst/>
          </a:prstGeom>
          <a:noFill/>
        </p:spPr>
        <p:txBody>
          <a:bodyPr wrap="none" lIns="0" tIns="0" rIns="0" bIns="0" rtlCol="0">
            <a:spAutoFit/>
          </a:bodyPr>
          <a:lstStyle/>
          <a:p>
            <a:pPr defTabSz="914377"/>
            <a:r>
              <a:rPr lang="en-US" altLang="zh-CN" sz="1600">
                <a:solidFill>
                  <a:srgbClr val="1F1F1F"/>
                </a:solidFill>
                <a:latin typeface="微软雅黑"/>
                <a:ea typeface="微软雅黑"/>
                <a:rtl val="0"/>
              </a:rPr>
              <a:t>Fazlur Rehman Khan</a:t>
            </a:r>
          </a:p>
        </p:txBody>
      </p:sp>
      <p:sp>
        <p:nvSpPr>
          <p:cNvPr id="82" name="图形 2">
            <a:extLst>
              <a:ext uri="{FF2B5EF4-FFF2-40B4-BE49-F238E27FC236}">
                <a16:creationId xmlns:a16="http://schemas.microsoft.com/office/drawing/2014/main" id="{C38B7CC8-4E63-46E3-BA9B-05CDF4A452B3}"/>
              </a:ext>
            </a:extLst>
          </p:cNvPr>
          <p:cNvSpPr txBox="1"/>
          <p:nvPr/>
        </p:nvSpPr>
        <p:spPr>
          <a:xfrm>
            <a:off x="7819541" y="3330990"/>
            <a:ext cx="1834733" cy="246221"/>
          </a:xfrm>
          <a:prstGeom prst="rect">
            <a:avLst/>
          </a:prstGeom>
          <a:noFill/>
        </p:spPr>
        <p:txBody>
          <a:bodyPr wrap="none" lIns="0" tIns="0" rIns="0" bIns="0" rtlCol="0">
            <a:spAutoFit/>
          </a:bodyPr>
          <a:lstStyle/>
          <a:p>
            <a:pPr defTabSz="914377"/>
            <a:r>
              <a:rPr lang="en-US" altLang="zh-CN" sz="1600">
                <a:solidFill>
                  <a:srgbClr val="1F1F1F"/>
                </a:solidFill>
                <a:latin typeface="微软雅黑"/>
                <a:ea typeface="微软雅黑"/>
                <a:rtl val="0"/>
              </a:rPr>
              <a:t>Service Equipment</a:t>
            </a:r>
          </a:p>
        </p:txBody>
      </p:sp>
      <p:sp>
        <p:nvSpPr>
          <p:cNvPr id="83" name="图形 2">
            <a:extLst>
              <a:ext uri="{FF2B5EF4-FFF2-40B4-BE49-F238E27FC236}">
                <a16:creationId xmlns:a16="http://schemas.microsoft.com/office/drawing/2014/main" id="{7D884154-C191-4B34-B965-EA574EED904C}"/>
              </a:ext>
            </a:extLst>
          </p:cNvPr>
          <p:cNvSpPr txBox="1"/>
          <p:nvPr/>
        </p:nvSpPr>
        <p:spPr>
          <a:xfrm>
            <a:off x="7824970" y="1484424"/>
            <a:ext cx="3811388" cy="1184940"/>
          </a:xfrm>
          <a:prstGeom prst="rect">
            <a:avLst/>
          </a:prstGeom>
          <a:noFill/>
        </p:spPr>
        <p:txBody>
          <a:bodyPr wrap="square" lIns="0" tIns="0" rIns="0" bIns="0" rtlCol="0">
            <a:spAutoFit/>
          </a:bodyPr>
          <a:lstStyle/>
          <a:p>
            <a:pPr defTabSz="914377">
              <a:lnSpc>
                <a:spcPct val="110000"/>
              </a:lnSpc>
            </a:pPr>
            <a:r>
              <a:rPr lang="en-US" altLang="zh-CN" sz="1400" b="1">
                <a:solidFill>
                  <a:srgbClr val="014975"/>
                </a:solidFill>
                <a:latin typeface="微软雅黑"/>
                <a:ea typeface="微软雅黑"/>
                <a:rtl val="0"/>
              </a:rPr>
              <a:t>We mostly take part in training sessions and have acquired a lot of knowledge. We received our first inquiry within four days and our first order within 15 days afterjoining Alibaba.com.</a:t>
            </a:r>
          </a:p>
        </p:txBody>
      </p:sp>
      <p:sp>
        <p:nvSpPr>
          <p:cNvPr id="85" name="图形 2">
            <a:extLst>
              <a:ext uri="{FF2B5EF4-FFF2-40B4-BE49-F238E27FC236}">
                <a16:creationId xmlns:a16="http://schemas.microsoft.com/office/drawing/2014/main" id="{4050EC2A-A888-4900-8F94-EEBEA926F7E5}"/>
              </a:ext>
            </a:extLst>
          </p:cNvPr>
          <p:cNvSpPr txBox="1"/>
          <p:nvPr/>
        </p:nvSpPr>
        <p:spPr>
          <a:xfrm>
            <a:off x="6581872" y="5694086"/>
            <a:ext cx="854401" cy="246221"/>
          </a:xfrm>
          <a:prstGeom prst="rect">
            <a:avLst/>
          </a:prstGeom>
          <a:noFill/>
        </p:spPr>
        <p:txBody>
          <a:bodyPr wrap="none" lIns="0" tIns="0" rIns="0" bIns="0" rtlCol="0">
            <a:spAutoFit/>
          </a:bodyPr>
          <a:lstStyle/>
          <a:p>
            <a:pPr algn="ctr" defTabSz="914377"/>
            <a:r>
              <a:rPr lang="en-US" altLang="zh-CN" sz="1600">
                <a:solidFill>
                  <a:srgbClr val="1F1F1F"/>
                </a:solidFill>
                <a:latin typeface="微软雅黑"/>
                <a:ea typeface="微软雅黑"/>
                <a:rtl val="0"/>
              </a:rPr>
              <a:t>Malaysia</a:t>
            </a:r>
          </a:p>
        </p:txBody>
      </p:sp>
      <p:sp>
        <p:nvSpPr>
          <p:cNvPr id="86" name="图形 2">
            <a:extLst>
              <a:ext uri="{FF2B5EF4-FFF2-40B4-BE49-F238E27FC236}">
                <a16:creationId xmlns:a16="http://schemas.microsoft.com/office/drawing/2014/main" id="{2E0972F5-799B-446B-902B-8A54FA419031}"/>
              </a:ext>
            </a:extLst>
          </p:cNvPr>
          <p:cNvSpPr txBox="1"/>
          <p:nvPr/>
        </p:nvSpPr>
        <p:spPr>
          <a:xfrm>
            <a:off x="7824970" y="5753649"/>
            <a:ext cx="2783134" cy="246221"/>
          </a:xfrm>
          <a:prstGeom prst="rect">
            <a:avLst/>
          </a:prstGeom>
          <a:noFill/>
        </p:spPr>
        <p:txBody>
          <a:bodyPr wrap="none" lIns="0" tIns="0" rIns="0" bIns="0" rtlCol="0">
            <a:spAutoFit/>
          </a:bodyPr>
          <a:lstStyle/>
          <a:p>
            <a:pPr defTabSz="914377"/>
            <a:r>
              <a:rPr lang="en-US" altLang="zh-CN" sz="1600">
                <a:solidFill>
                  <a:srgbClr val="1F1F1F"/>
                </a:solidFill>
                <a:latin typeface="微软雅黑"/>
                <a:ea typeface="微软雅黑"/>
                <a:rtl val="0"/>
              </a:rPr>
              <a:t>Mountain Cat Frozen Durian</a:t>
            </a:r>
          </a:p>
        </p:txBody>
      </p:sp>
      <p:sp>
        <p:nvSpPr>
          <p:cNvPr id="87" name="图形 2">
            <a:extLst>
              <a:ext uri="{FF2B5EF4-FFF2-40B4-BE49-F238E27FC236}">
                <a16:creationId xmlns:a16="http://schemas.microsoft.com/office/drawing/2014/main" id="{0DA1764C-62F7-4C66-A163-CE380DA3758A}"/>
              </a:ext>
            </a:extLst>
          </p:cNvPr>
          <p:cNvSpPr txBox="1"/>
          <p:nvPr/>
        </p:nvSpPr>
        <p:spPr>
          <a:xfrm>
            <a:off x="7819540" y="6090522"/>
            <a:ext cx="1709122" cy="246221"/>
          </a:xfrm>
          <a:prstGeom prst="rect">
            <a:avLst/>
          </a:prstGeom>
          <a:noFill/>
        </p:spPr>
        <p:txBody>
          <a:bodyPr wrap="none" lIns="0" tIns="0" rIns="0" bIns="0" rtlCol="0">
            <a:spAutoFit/>
          </a:bodyPr>
          <a:lstStyle/>
          <a:p>
            <a:pPr defTabSz="914377"/>
            <a:r>
              <a:rPr lang="en-US" altLang="zh-CN" sz="1600">
                <a:solidFill>
                  <a:srgbClr val="1F1F1F"/>
                </a:solidFill>
                <a:latin typeface="微软雅黑"/>
                <a:ea typeface="微软雅黑"/>
                <a:rtl val="0"/>
              </a:rPr>
              <a:t>Food &amp; Beverage</a:t>
            </a:r>
          </a:p>
        </p:txBody>
      </p:sp>
      <p:sp>
        <p:nvSpPr>
          <p:cNvPr id="88" name="图形 2">
            <a:extLst>
              <a:ext uri="{FF2B5EF4-FFF2-40B4-BE49-F238E27FC236}">
                <a16:creationId xmlns:a16="http://schemas.microsoft.com/office/drawing/2014/main" id="{1B0FF0B9-7196-492E-8B5E-DFCCE0EB736E}"/>
              </a:ext>
            </a:extLst>
          </p:cNvPr>
          <p:cNvSpPr txBox="1"/>
          <p:nvPr/>
        </p:nvSpPr>
        <p:spPr>
          <a:xfrm>
            <a:off x="7824970" y="4243955"/>
            <a:ext cx="3811388" cy="1421928"/>
          </a:xfrm>
          <a:prstGeom prst="rect">
            <a:avLst/>
          </a:prstGeom>
          <a:noFill/>
        </p:spPr>
        <p:txBody>
          <a:bodyPr wrap="square" lIns="0" tIns="0" rIns="0" bIns="0" rtlCol="0">
            <a:spAutoFit/>
          </a:bodyPr>
          <a:lstStyle/>
          <a:p>
            <a:pPr defTabSz="914377">
              <a:lnSpc>
                <a:spcPct val="110000"/>
              </a:lnSpc>
            </a:pPr>
            <a:r>
              <a:rPr lang="en-US" altLang="zh-CN" sz="1400" b="1">
                <a:solidFill>
                  <a:srgbClr val="014975"/>
                </a:solidFill>
                <a:latin typeface="微软雅黑"/>
                <a:ea typeface="微软雅黑"/>
                <a:rtl val="0"/>
              </a:rPr>
              <a:t>We joined Alibaba.com in March 2021, and secured our first order in the second month worth USD 15,000 from a buyer in Hong Kong. We also received quality inquiries from Middle East, Indonesia, Singapore and China.</a:t>
            </a:r>
          </a:p>
        </p:txBody>
      </p:sp>
    </p:spTree>
    <p:extLst>
      <p:ext uri="{BB962C8B-B14F-4D97-AF65-F5344CB8AC3E}">
        <p14:creationId xmlns:p14="http://schemas.microsoft.com/office/powerpoint/2010/main" val="285871781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96" name="Google Shape;96;p20"/>
          <p:cNvPicPr preferRelativeResize="0">
            <a:picLocks noGrp="1"/>
          </p:cNvPicPr>
          <p:nvPr>
            <p:ph type="pic" idx="2"/>
          </p:nvPr>
        </p:nvPicPr>
        <p:blipFill rotWithShape="1">
          <a:blip r:embed="rId3">
            <a:alphaModFix/>
          </a:blip>
          <a:srcRect l="31670" r="31670"/>
          <a:stretch/>
        </p:blipFill>
        <p:spPr>
          <a:prstGeom prst="rect">
            <a:avLst/>
          </a:prstGeom>
          <a:noFill/>
          <a:ln>
            <a:noFill/>
          </a:ln>
        </p:spPr>
      </p:pic>
      <p:sp>
        <p:nvSpPr>
          <p:cNvPr id="94" name="Google Shape;94;p20"/>
          <p:cNvSpPr>
            <a:spLocks noGrp="1"/>
          </p:cNvSpPr>
          <p:nvPr>
            <p:ph type="body" idx="3"/>
          </p:nvPr>
        </p:nvSpPr>
        <p:spPr>
          <a:xfrm>
            <a:off x="4981227" y="4630173"/>
            <a:ext cx="6136653" cy="554707"/>
          </a:xfrm>
          <a:prstGeom prst="roundRect">
            <a:avLst>
              <a:gd name="adj" fmla="val 4771"/>
            </a:avLst>
          </a:prstGeom>
          <a:noFill/>
          <a:ln>
            <a:noFill/>
          </a:ln>
        </p:spPr>
        <p:txBody>
          <a:bodyPr spcFirstLastPara="1" vert="horz" wrap="square" lIns="288000" tIns="60933" rIns="121900" bIns="60933" rtlCol="0" anchor="ctr" anchorCtr="0">
            <a:normAutofit fontScale="77500" lnSpcReduction="20000"/>
          </a:bodyPr>
          <a:lstStyle/>
          <a:p>
            <a:r>
              <a:rPr lang="en" altLang="zh-CN" dirty="0" smtClean="0">
                <a:latin typeface="Arial" panose="020B0604020202020204" pitchFamily="34" charset="0"/>
                <a:cs typeface="Arial" panose="020B0604020202020204" pitchFamily="34" charset="0"/>
              </a:rPr>
              <a:t>Alpharex International Awards And Achievements</a:t>
            </a:r>
            <a:endParaRPr lang="zh-CN" altLang="en-US" dirty="0">
              <a:latin typeface="Arial" panose="020B0604020202020204" pitchFamily="34" charset="0"/>
              <a:cs typeface="Arial" panose="020B0604020202020204" pitchFamily="34" charset="0"/>
            </a:endParaRPr>
          </a:p>
        </p:txBody>
      </p:sp>
      <p:sp>
        <p:nvSpPr>
          <p:cNvPr id="4" name="文本占位符 3">
            <a:extLst>
              <a:ext uri="{FF2B5EF4-FFF2-40B4-BE49-F238E27FC236}">
                <a16:creationId xmlns:a16="http://schemas.microsoft.com/office/drawing/2014/main" id="{A966DA75-D23C-4043-97D7-6A45931D8B39}"/>
              </a:ext>
            </a:extLst>
          </p:cNvPr>
          <p:cNvSpPr>
            <a:spLocks noGrp="1"/>
          </p:cNvSpPr>
          <p:nvPr>
            <p:ph type="body" idx="4"/>
          </p:nvPr>
        </p:nvSpPr>
        <p:spPr>
          <a:xfrm>
            <a:off x="4981227" y="3663519"/>
            <a:ext cx="6136653" cy="554707"/>
          </a:xfrm>
        </p:spPr>
        <p:txBody>
          <a:bodyPr>
            <a:normAutofit fontScale="85000" lnSpcReduction="20000"/>
          </a:bodyPr>
          <a:lstStyle/>
          <a:p>
            <a:r>
              <a:rPr lang="en" altLang="zh-CN" dirty="0">
                <a:latin typeface="Arial" panose="020B0604020202020204" pitchFamily="34" charset="0"/>
                <a:cs typeface="Arial" panose="020B0604020202020204" pitchFamily="34" charset="0"/>
              </a:rPr>
              <a:t>Making the 1st Step with Alibaba.com</a:t>
            </a:r>
            <a:endParaRPr lang="zh-CN" altLang="en-US" dirty="0">
              <a:latin typeface="Arial" panose="020B0604020202020204" pitchFamily="34" charset="0"/>
              <a:cs typeface="Arial" panose="020B0604020202020204" pitchFamily="34" charset="0"/>
            </a:endParaRPr>
          </a:p>
        </p:txBody>
      </p:sp>
      <p:sp>
        <p:nvSpPr>
          <p:cNvPr id="5" name="文本占位符 4">
            <a:extLst>
              <a:ext uri="{FF2B5EF4-FFF2-40B4-BE49-F238E27FC236}">
                <a16:creationId xmlns:a16="http://schemas.microsoft.com/office/drawing/2014/main" id="{CC05FD13-89E3-C542-A602-38F1194B1E5F}"/>
              </a:ext>
            </a:extLst>
          </p:cNvPr>
          <p:cNvSpPr>
            <a:spLocks noGrp="1"/>
          </p:cNvSpPr>
          <p:nvPr>
            <p:ph type="body" idx="5"/>
          </p:nvPr>
        </p:nvSpPr>
        <p:spPr>
          <a:xfrm>
            <a:off x="4981227" y="2811145"/>
            <a:ext cx="6136653" cy="554707"/>
          </a:xfrm>
        </p:spPr>
        <p:txBody>
          <a:bodyPr>
            <a:normAutofit fontScale="85000" lnSpcReduction="20000"/>
          </a:bodyPr>
          <a:lstStyle/>
          <a:p>
            <a:r>
              <a:rPr lang="en" altLang="zh-CN" dirty="0">
                <a:latin typeface="Arial" panose="020B0604020202020204" pitchFamily="34" charset="0"/>
                <a:cs typeface="Arial" panose="020B0604020202020204" pitchFamily="34" charset="0"/>
              </a:rPr>
              <a:t>E-com Opportunities in the World and in Pakistan</a:t>
            </a:r>
            <a:endParaRPr lang="zh-CN" altLang="en-US" dirty="0">
              <a:latin typeface="Arial" panose="020B0604020202020204" pitchFamily="34" charset="0"/>
              <a:cs typeface="Arial" panose="020B0604020202020204" pitchFamily="34" charset="0"/>
            </a:endParaRPr>
          </a:p>
        </p:txBody>
      </p:sp>
      <p:sp>
        <p:nvSpPr>
          <p:cNvPr id="6" name="文本占位符 5">
            <a:extLst>
              <a:ext uri="{FF2B5EF4-FFF2-40B4-BE49-F238E27FC236}">
                <a16:creationId xmlns:a16="http://schemas.microsoft.com/office/drawing/2014/main" id="{CFC8CF29-723E-1246-A415-C7E3C2677E64}"/>
              </a:ext>
            </a:extLst>
          </p:cNvPr>
          <p:cNvSpPr>
            <a:spLocks noGrp="1"/>
          </p:cNvSpPr>
          <p:nvPr>
            <p:ph type="body" idx="6"/>
          </p:nvPr>
        </p:nvSpPr>
        <p:spPr>
          <a:xfrm>
            <a:off x="4981227" y="1896813"/>
            <a:ext cx="6136653" cy="554707"/>
          </a:xfrm>
        </p:spPr>
        <p:txBody>
          <a:bodyPr>
            <a:normAutofit fontScale="85000" lnSpcReduction="20000"/>
          </a:bodyPr>
          <a:lstStyle/>
          <a:p>
            <a:r>
              <a:rPr lang="en" altLang="zh-CN" dirty="0">
                <a:latin typeface="Arial" panose="020B0604020202020204" pitchFamily="34" charset="0"/>
                <a:cs typeface="Arial" panose="020B0604020202020204" pitchFamily="34" charset="0"/>
              </a:rPr>
              <a:t>About Alibaba Group and </a:t>
            </a:r>
            <a:r>
              <a:rPr lang="en" altLang="zh-CN" dirty="0" err="1">
                <a:latin typeface="Arial" panose="020B0604020202020204" pitchFamily="34" charset="0"/>
                <a:cs typeface="Arial" panose="020B0604020202020204" pitchFamily="34" charset="0"/>
              </a:rPr>
              <a:t>Alibaba.com</a:t>
            </a:r>
            <a:endParaRPr lang="zh-CN" altLang="en-US" dirty="0">
              <a:latin typeface="Arial" panose="020B0604020202020204" pitchFamily="34" charset="0"/>
              <a:cs typeface="Arial" panose="020B0604020202020204" pitchFamily="34" charset="0"/>
            </a:endParaRPr>
          </a:p>
        </p:txBody>
      </p:sp>
      <p:sp>
        <p:nvSpPr>
          <p:cNvPr id="95" name="Google Shape;95;p20"/>
          <p:cNvSpPr txBox="1">
            <a:spLocks noGrp="1"/>
          </p:cNvSpPr>
          <p:nvPr>
            <p:ph type="title"/>
          </p:nvPr>
        </p:nvSpPr>
        <p:spPr>
          <a:prstGeom prst="rect">
            <a:avLst/>
          </a:prstGeom>
          <a:noFill/>
          <a:ln>
            <a:noFill/>
          </a:ln>
        </p:spPr>
        <p:txBody>
          <a:bodyPr spcFirstLastPara="1" vert="horz" wrap="square" lIns="121900" tIns="60933" rIns="121900" bIns="60933" rtlCol="0" anchor="b" anchorCtr="0">
            <a:noAutofit/>
          </a:bodyPr>
          <a:lstStyle/>
          <a:p>
            <a:pPr>
              <a:buClr>
                <a:schemeClr val="dk1"/>
              </a:buClr>
            </a:pPr>
            <a:r>
              <a:rPr lang="th" dirty="0">
                <a:solidFill>
                  <a:schemeClr val="dk1"/>
                </a:solidFill>
                <a:latin typeface="Arial" panose="020B0604020202020204" pitchFamily="34" charset="0"/>
                <a:ea typeface="Arial"/>
                <a:cs typeface="Arial"/>
                <a:sym typeface="Arial"/>
              </a:rPr>
              <a:t>Main Menu</a:t>
            </a:r>
            <a:endParaRPr dirty="0">
              <a:solidFill>
                <a:schemeClr val="dk1"/>
              </a:solidFill>
              <a:latin typeface="Arial" panose="020B0604020202020204" pitchFamily="34" charset="0"/>
              <a:ea typeface="Arial"/>
              <a:cs typeface="Arial" panose="020B0604020202020204" pitchFamily="34" charset="0"/>
              <a:sym typeface="Arial"/>
            </a:endParaRPr>
          </a:p>
        </p:txBody>
      </p:sp>
      <p:sp>
        <p:nvSpPr>
          <p:cNvPr id="28" name="Text 6">
            <a:extLst>
              <a:ext uri="{FF2B5EF4-FFF2-40B4-BE49-F238E27FC236}">
                <a16:creationId xmlns:a16="http://schemas.microsoft.com/office/drawing/2014/main" id="{EA772CA0-8C43-E744-866E-A07657830653}"/>
              </a:ext>
            </a:extLst>
          </p:cNvPr>
          <p:cNvSpPr txBox="1"/>
          <p:nvPr/>
        </p:nvSpPr>
        <p:spPr>
          <a:xfrm>
            <a:off x="4401508" y="1777751"/>
            <a:ext cx="870751" cy="830997"/>
          </a:xfrm>
          <a:prstGeom prst="rect">
            <a:avLst/>
          </a:prstGeom>
          <a:noFill/>
        </p:spPr>
        <p:txBody>
          <a:bodyPr wrap="none" rtlCol="0">
            <a:spAutoFit/>
          </a:bodyPr>
          <a:lstStyle/>
          <a:p>
            <a:pPr defTabSz="1625031"/>
            <a:r>
              <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01</a:t>
            </a:r>
          </a:p>
        </p:txBody>
      </p:sp>
      <p:sp>
        <p:nvSpPr>
          <p:cNvPr id="29" name="Text 6">
            <a:extLst>
              <a:ext uri="{FF2B5EF4-FFF2-40B4-BE49-F238E27FC236}">
                <a16:creationId xmlns:a16="http://schemas.microsoft.com/office/drawing/2014/main" id="{9C27EA36-E889-6A41-846F-916CDA11299B}"/>
              </a:ext>
            </a:extLst>
          </p:cNvPr>
          <p:cNvSpPr txBox="1"/>
          <p:nvPr/>
        </p:nvSpPr>
        <p:spPr>
          <a:xfrm>
            <a:off x="4401506" y="2738425"/>
            <a:ext cx="870751" cy="830997"/>
          </a:xfrm>
          <a:prstGeom prst="rect">
            <a:avLst/>
          </a:prstGeom>
          <a:noFill/>
        </p:spPr>
        <p:txBody>
          <a:bodyPr wrap="none" rtlCol="0">
            <a:spAutoFit/>
          </a:bodyPr>
          <a:lstStyle/>
          <a:p>
            <a:pPr defTabSz="1625031"/>
            <a:r>
              <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0</a:t>
            </a:r>
            <a:r>
              <a:rPr lang="en-US"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2</a:t>
            </a:r>
            <a:endPar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endParaRPr>
          </a:p>
        </p:txBody>
      </p:sp>
      <p:sp>
        <p:nvSpPr>
          <p:cNvPr id="30" name="Text 6">
            <a:extLst>
              <a:ext uri="{FF2B5EF4-FFF2-40B4-BE49-F238E27FC236}">
                <a16:creationId xmlns:a16="http://schemas.microsoft.com/office/drawing/2014/main" id="{38F3FD0F-F3E6-6E4F-AC71-7747454FDD87}"/>
              </a:ext>
            </a:extLst>
          </p:cNvPr>
          <p:cNvSpPr txBox="1"/>
          <p:nvPr/>
        </p:nvSpPr>
        <p:spPr>
          <a:xfrm>
            <a:off x="4401508" y="3652639"/>
            <a:ext cx="870751" cy="830997"/>
          </a:xfrm>
          <a:prstGeom prst="rect">
            <a:avLst/>
          </a:prstGeom>
          <a:noFill/>
        </p:spPr>
        <p:txBody>
          <a:bodyPr wrap="none" rtlCol="0">
            <a:spAutoFit/>
          </a:bodyPr>
          <a:lstStyle/>
          <a:p>
            <a:pPr defTabSz="1625031"/>
            <a:r>
              <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0</a:t>
            </a:r>
            <a:r>
              <a:rPr lang="en-US"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3</a:t>
            </a:r>
            <a:endPar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endParaRPr>
          </a:p>
        </p:txBody>
      </p:sp>
      <p:sp>
        <p:nvSpPr>
          <p:cNvPr id="34" name="Text 6">
            <a:extLst>
              <a:ext uri="{FF2B5EF4-FFF2-40B4-BE49-F238E27FC236}">
                <a16:creationId xmlns:a16="http://schemas.microsoft.com/office/drawing/2014/main" id="{8C772A16-149D-4F4C-B8C8-7F8ABE97062A}"/>
              </a:ext>
            </a:extLst>
          </p:cNvPr>
          <p:cNvSpPr txBox="1"/>
          <p:nvPr/>
        </p:nvSpPr>
        <p:spPr>
          <a:xfrm>
            <a:off x="4401505" y="4566854"/>
            <a:ext cx="870751" cy="830997"/>
          </a:xfrm>
          <a:prstGeom prst="rect">
            <a:avLst/>
          </a:prstGeom>
          <a:noFill/>
        </p:spPr>
        <p:txBody>
          <a:bodyPr wrap="none" rtlCol="0">
            <a:spAutoFit/>
          </a:bodyPr>
          <a:lstStyle/>
          <a:p>
            <a:pPr defTabSz="1625031"/>
            <a:r>
              <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0</a:t>
            </a:r>
            <a:r>
              <a:rPr lang="en-US"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rPr>
              <a:t>4</a:t>
            </a:r>
            <a:endParaRPr lang="ru-RU" sz="4800" dirty="0">
              <a:solidFill>
                <a:srgbClr val="FF6700"/>
              </a:solidFill>
              <a:latin typeface="Arial" panose="020B0604020202020204" pitchFamily="34" charset="0"/>
              <a:ea typeface="阿里巴巴普惠体" panose="00020600040101010101" pitchFamily="18" charset="-122"/>
              <a:cs typeface="Arial" panose="020B0604020202020204" pitchFamily="34" charset="0"/>
              <a:sym typeface="Helvetica Neue"/>
            </a:endParaRPr>
          </a:p>
        </p:txBody>
      </p:sp>
    </p:spTree>
    <p:extLst>
      <p:ext uri="{BB962C8B-B14F-4D97-AF65-F5344CB8AC3E}">
        <p14:creationId xmlns:p14="http://schemas.microsoft.com/office/powerpoint/2010/main" val="4129401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3">
            <a:alphaModFix/>
          </a:blip>
          <a:srcRect t="7841" r="67" b="7841"/>
          <a:stretch/>
        </p:blipFill>
        <p:spPr>
          <a:xfrm>
            <a:off x="0" y="-1"/>
            <a:ext cx="12192000" cy="6858001"/>
          </a:xfrm>
          <a:prstGeom prst="rect">
            <a:avLst/>
          </a:prstGeom>
          <a:noFill/>
          <a:ln>
            <a:noFill/>
          </a:ln>
        </p:spPr>
      </p:pic>
      <p:sp>
        <p:nvSpPr>
          <p:cNvPr id="103" name="Google Shape;103;p21"/>
          <p:cNvSpPr/>
          <p:nvPr/>
        </p:nvSpPr>
        <p:spPr>
          <a:xfrm>
            <a:off x="0" y="0"/>
            <a:ext cx="12192000" cy="6858000"/>
          </a:xfrm>
          <a:prstGeom prst="rect">
            <a:avLst/>
          </a:prstGeom>
          <a:solidFill>
            <a:schemeClr val="dk1">
              <a:alpha val="53725"/>
            </a:schemeClr>
          </a:solidFill>
          <a:ln>
            <a:noFill/>
          </a:ln>
        </p:spPr>
        <p:txBody>
          <a:bodyPr spcFirstLastPara="1" wrap="square" lIns="121900" tIns="60933" rIns="121900" bIns="60933" anchor="ctr" anchorCtr="0">
            <a:noAutofit/>
          </a:bodyPr>
          <a:lstStyle/>
          <a:p>
            <a:pPr algn="ctr" defTabSz="1219170">
              <a:buClr>
                <a:srgbClr val="000000"/>
              </a:buClr>
              <a:defRPr/>
            </a:pPr>
            <a:endParaRPr sz="2400" kern="0">
              <a:solidFill>
                <a:srgbClr val="FFFFFF"/>
              </a:solidFill>
              <a:latin typeface="Arial" panose="020B0604020202020204" pitchFamily="34" charset="0"/>
              <a:cs typeface="Arial" panose="020B0604020202020204" pitchFamily="34" charset="0"/>
              <a:sym typeface="Arial"/>
            </a:endParaRPr>
          </a:p>
        </p:txBody>
      </p:sp>
      <p:sp>
        <p:nvSpPr>
          <p:cNvPr id="106" name="Google Shape;106;p21"/>
          <p:cNvSpPr txBox="1">
            <a:spLocks noGrp="1"/>
          </p:cNvSpPr>
          <p:nvPr>
            <p:ph type="subTitle" idx="1"/>
          </p:nvPr>
        </p:nvSpPr>
        <p:spPr>
          <a:xfrm>
            <a:off x="1343634" y="1517721"/>
            <a:ext cx="4895849" cy="627063"/>
          </a:xfrm>
          <a:prstGeom prst="rect">
            <a:avLst/>
          </a:prstGeom>
          <a:noFill/>
          <a:ln>
            <a:noFill/>
          </a:ln>
        </p:spPr>
        <p:txBody>
          <a:bodyPr spcFirstLastPara="1" vert="horz" wrap="square" lIns="121900" tIns="60933" rIns="121900" bIns="60933" rtlCol="0" anchor="t" anchorCtr="0">
            <a:noAutofit/>
          </a:bodyPr>
          <a:lstStyle/>
          <a:p>
            <a:pPr defTabSz="914264">
              <a:spcBef>
                <a:spcPts val="999"/>
              </a:spcBef>
            </a:pPr>
            <a:r>
              <a:rPr lang="en-US" sz="3199" dirty="0" smtClean="0">
                <a:solidFill>
                  <a:schemeClr val="bg1"/>
                </a:solidFill>
                <a:latin typeface="Arial" panose="020B0604020202020204" pitchFamily="34" charset="0"/>
                <a:cs typeface="Arial" panose="020B0604020202020204" pitchFamily="34" charset="0"/>
                <a:sym typeface="Arial"/>
              </a:rPr>
              <a:t>Fourth </a:t>
            </a:r>
            <a:r>
              <a:rPr lang="en-US" altLang="zh-CN" sz="3200" dirty="0">
                <a:latin typeface="Arial" panose="020B0604020202020204" pitchFamily="34" charset="0"/>
                <a:cs typeface="Arial" panose="020B0604020202020204" pitchFamily="34" charset="0"/>
              </a:rPr>
              <a:t>Session</a:t>
            </a:r>
            <a:endParaRPr sz="3199" dirty="0">
              <a:solidFill>
                <a:schemeClr val="bg1"/>
              </a:solidFill>
              <a:latin typeface="Arial" panose="020B0604020202020204" pitchFamily="34" charset="0"/>
              <a:cs typeface="Arial" panose="020B0604020202020204" pitchFamily="34" charset="0"/>
              <a:sym typeface="Arial"/>
            </a:endParaRPr>
          </a:p>
        </p:txBody>
      </p:sp>
      <p:sp>
        <p:nvSpPr>
          <p:cNvPr id="104" name="Google Shape;104;p21"/>
          <p:cNvSpPr txBox="1">
            <a:spLocks noGrp="1"/>
          </p:cNvSpPr>
          <p:nvPr>
            <p:ph type="ctrTitle"/>
          </p:nvPr>
        </p:nvSpPr>
        <p:spPr>
          <a:xfrm>
            <a:off x="1343634" y="2741675"/>
            <a:ext cx="8591777" cy="1045452"/>
          </a:xfrm>
          <a:prstGeom prst="rect">
            <a:avLst/>
          </a:prstGeom>
          <a:noFill/>
          <a:ln>
            <a:noFill/>
          </a:ln>
        </p:spPr>
        <p:txBody>
          <a:bodyPr spcFirstLastPara="1" vert="horz" wrap="square" lIns="121900" tIns="60933" rIns="121900" bIns="60933" rtlCol="0" anchor="t" anchorCtr="0">
            <a:normAutofit fontScale="90000"/>
          </a:bodyPr>
          <a:lstStyle/>
          <a:p>
            <a:pPr lvl="0"/>
            <a:r>
              <a:rPr lang="en-US" altLang="zh-CN" sz="5333" dirty="0" err="1" smtClean="0">
                <a:solidFill>
                  <a:schemeClr val="bg1"/>
                </a:solidFill>
                <a:latin typeface="Arial" panose="020B0604020202020204" pitchFamily="34" charset="0"/>
                <a:cs typeface="Arial" panose="020B0604020202020204" pitchFamily="34" charset="0"/>
              </a:rPr>
              <a:t>Alpharex</a:t>
            </a:r>
            <a:r>
              <a:rPr lang="en-US" altLang="zh-CN" sz="5333" dirty="0" smtClean="0">
                <a:solidFill>
                  <a:schemeClr val="bg1"/>
                </a:solidFill>
                <a:latin typeface="Arial" panose="020B0604020202020204" pitchFamily="34" charset="0"/>
                <a:cs typeface="Arial" panose="020B0604020202020204" pitchFamily="34" charset="0"/>
              </a:rPr>
              <a:t> International Achievements </a:t>
            </a:r>
            <a:endParaRPr lang="ru-RU" sz="5333" dirty="0">
              <a:solidFill>
                <a:schemeClr val="bg1"/>
              </a:solidFill>
              <a:latin typeface="Arial" panose="020B0604020202020204" pitchFamily="34" charset="0"/>
              <a:cs typeface="Arial" panose="020B0604020202020204" pitchFamily="34" charset="0"/>
              <a:sym typeface="Arial"/>
            </a:endParaRPr>
          </a:p>
        </p:txBody>
      </p:sp>
      <p:sp>
        <p:nvSpPr>
          <p:cNvPr id="105" name="Google Shape;105;p21"/>
          <p:cNvSpPr/>
          <p:nvPr/>
        </p:nvSpPr>
        <p:spPr>
          <a:xfrm rot="10800000" flipH="1">
            <a:off x="1421937" y="2316481"/>
            <a:ext cx="5629108" cy="51851"/>
          </a:xfrm>
          <a:prstGeom prst="rect">
            <a:avLst/>
          </a:prstGeom>
          <a:solidFill>
            <a:schemeClr val="accent5"/>
          </a:solidFill>
          <a:ln>
            <a:noFill/>
          </a:ln>
        </p:spPr>
        <p:txBody>
          <a:bodyPr spcFirstLastPara="1" wrap="square" lIns="121900" tIns="60933" rIns="121900" bIns="60933" anchor="ctr" anchorCtr="0">
            <a:noAutofit/>
          </a:bodyPr>
          <a:lstStyle/>
          <a:p>
            <a:pPr algn="ctr" defTabSz="1219170">
              <a:buClr>
                <a:srgbClr val="000000"/>
              </a:buClr>
              <a:defRPr/>
            </a:pPr>
            <a:endParaRPr kern="0">
              <a:solidFill>
                <a:srgbClr val="FF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336998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3">
            <a:alphaModFix/>
          </a:blip>
          <a:srcRect t="7841" r="67" b="7841"/>
          <a:stretch/>
        </p:blipFill>
        <p:spPr>
          <a:xfrm>
            <a:off x="0" y="-1"/>
            <a:ext cx="12192000" cy="6858001"/>
          </a:xfrm>
          <a:prstGeom prst="rect">
            <a:avLst/>
          </a:prstGeom>
          <a:noFill/>
          <a:ln>
            <a:noFill/>
          </a:ln>
        </p:spPr>
      </p:pic>
      <p:sp>
        <p:nvSpPr>
          <p:cNvPr id="103" name="Google Shape;103;p21"/>
          <p:cNvSpPr/>
          <p:nvPr/>
        </p:nvSpPr>
        <p:spPr>
          <a:xfrm>
            <a:off x="0" y="0"/>
            <a:ext cx="12192000" cy="6858000"/>
          </a:xfrm>
          <a:prstGeom prst="rect">
            <a:avLst/>
          </a:prstGeom>
          <a:solidFill>
            <a:schemeClr val="dk1">
              <a:alpha val="53725"/>
            </a:schemeClr>
          </a:solidFill>
          <a:ln>
            <a:noFill/>
          </a:ln>
        </p:spPr>
        <p:txBody>
          <a:bodyPr spcFirstLastPara="1" wrap="square" lIns="121900" tIns="60933" rIns="121900" bIns="60933" anchor="ctr" anchorCtr="0">
            <a:noAutofit/>
          </a:bodyPr>
          <a:lstStyle/>
          <a:p>
            <a:pPr algn="ctr" defTabSz="1219170">
              <a:buClr>
                <a:srgbClr val="000000"/>
              </a:buClr>
              <a:defRPr/>
            </a:pPr>
            <a:endParaRPr sz="2400" kern="0">
              <a:solidFill>
                <a:srgbClr val="FFFFFF"/>
              </a:solidFill>
              <a:latin typeface="Arial" panose="020B0604020202020204" pitchFamily="34" charset="0"/>
              <a:cs typeface="Arial" panose="020B0604020202020204" pitchFamily="34" charset="0"/>
              <a:sym typeface="Arial"/>
            </a:endParaRPr>
          </a:p>
        </p:txBody>
      </p:sp>
      <p:sp>
        <p:nvSpPr>
          <p:cNvPr id="104" name="Google Shape;104;p21"/>
          <p:cNvSpPr txBox="1">
            <a:spLocks noGrp="1"/>
          </p:cNvSpPr>
          <p:nvPr>
            <p:ph type="ctrTitle"/>
          </p:nvPr>
        </p:nvSpPr>
        <p:spPr>
          <a:xfrm>
            <a:off x="385691" y="245218"/>
            <a:ext cx="11138652" cy="1045452"/>
          </a:xfrm>
          <a:prstGeom prst="rect">
            <a:avLst/>
          </a:prstGeom>
          <a:noFill/>
          <a:ln>
            <a:noFill/>
          </a:ln>
        </p:spPr>
        <p:txBody>
          <a:bodyPr spcFirstLastPara="1" vert="horz" wrap="square" lIns="121900" tIns="60933" rIns="121900" bIns="60933" rtlCol="0" anchor="t" anchorCtr="0">
            <a:normAutofit fontScale="90000"/>
          </a:bodyPr>
          <a:lstStyle/>
          <a:p>
            <a:pPr lvl="0"/>
            <a:r>
              <a:rPr lang="en-US" altLang="zh-CN" sz="5333" dirty="0" err="1" smtClean="0">
                <a:solidFill>
                  <a:schemeClr val="bg1"/>
                </a:solidFill>
                <a:latin typeface="Arial" panose="020B0604020202020204" pitchFamily="34" charset="0"/>
                <a:cs typeface="Arial" panose="020B0604020202020204" pitchFamily="34" charset="0"/>
              </a:rPr>
              <a:t>Alpharex</a:t>
            </a:r>
            <a:r>
              <a:rPr lang="en-US" altLang="zh-CN" sz="5333" dirty="0" smtClean="0">
                <a:solidFill>
                  <a:schemeClr val="bg1"/>
                </a:solidFill>
                <a:latin typeface="Arial" panose="020B0604020202020204" pitchFamily="34" charset="0"/>
                <a:cs typeface="Arial" panose="020B0604020202020204" pitchFamily="34" charset="0"/>
              </a:rPr>
              <a:t> International Achievements </a:t>
            </a:r>
            <a:endParaRPr lang="ru-RU" sz="5333" dirty="0">
              <a:solidFill>
                <a:schemeClr val="bg1"/>
              </a:solidFill>
              <a:latin typeface="Arial" panose="020B0604020202020204" pitchFamily="34" charset="0"/>
              <a:cs typeface="Arial" panose="020B0604020202020204" pitchFamily="34" charset="0"/>
              <a:sym typeface="Arial"/>
            </a:endParaRPr>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a:stretch>
            <a:fillRect/>
          </a:stretch>
        </p:blipFill>
        <p:spPr>
          <a:xfrm>
            <a:off x="816279" y="2001309"/>
            <a:ext cx="10277475" cy="4467225"/>
          </a:xfrm>
          <a:prstGeom prst="rect">
            <a:avLst/>
          </a:prstGeom>
        </p:spPr>
      </p:pic>
    </p:spTree>
    <p:extLst>
      <p:ext uri="{BB962C8B-B14F-4D97-AF65-F5344CB8AC3E}">
        <p14:creationId xmlns:p14="http://schemas.microsoft.com/office/powerpoint/2010/main" val="2721809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2DA002-41B9-4704-A46A-B78CE08E9433}"/>
              </a:ext>
            </a:extLst>
          </p:cNvPr>
          <p:cNvSpPr>
            <a:spLocks noGrp="1"/>
          </p:cNvSpPr>
          <p:nvPr>
            <p:ph type="title"/>
          </p:nvPr>
        </p:nvSpPr>
        <p:spPr/>
        <p:txBody>
          <a:bodyPr/>
          <a:lstStyle/>
          <a:p>
            <a:endParaRPr lang="zh-CN" altLang="en-US"/>
          </a:p>
        </p:txBody>
      </p:sp>
      <p:pic>
        <p:nvPicPr>
          <p:cNvPr id="4" name="Picture 3"/>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787658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62EDD0-FA53-4ACC-90E7-B84F8D6DF17A}"/>
              </a:ext>
            </a:extLst>
          </p:cNvPr>
          <p:cNvSpPr>
            <a:spLocks noGrp="1"/>
          </p:cNvSpPr>
          <p:nvPr>
            <p:ph type="title"/>
          </p:nvPr>
        </p:nvSpPr>
        <p:spPr/>
        <p:txBody>
          <a:bodyPr/>
          <a:lstStyle/>
          <a:p>
            <a:r>
              <a:rPr kumimoji="1" lang="en-US" altLang="zh-CN" dirty="0">
                <a:latin typeface="Arial" panose="020B0604020202020204" pitchFamily="34" charset="0"/>
              </a:rPr>
              <a:t>FAQ Time</a:t>
            </a:r>
            <a:endParaRPr kumimoji="1" lang="zh-CN" altLang="en-US" dirty="0">
              <a:latin typeface="Arial" panose="020B0604020202020204" pitchFamily="34" charset="0"/>
            </a:endParaRPr>
          </a:p>
        </p:txBody>
      </p:sp>
      <p:pic>
        <p:nvPicPr>
          <p:cNvPr id="3074" name="Picture 2" descr="https://gimg2.baidu.com/image_search/src=http%3A%2F%2Fbusinessmandarin.com.hk%2Fwp-content%2Fuploads%2F2016%2F11%2Ffaq_banner.jpg&amp;refer=http%3A%2F%2Fbusinessmandarin.com.hk&amp;app=2002&amp;size=f9999,10000&amp;q=a80&amp;n=0&amp;g=0n&amp;fmt=jpeg?sec=1629046306&amp;t=68cb3b752741786559bbf12fc509b0fb">
            <a:extLst>
              <a:ext uri="{FF2B5EF4-FFF2-40B4-BE49-F238E27FC236}">
                <a16:creationId xmlns:a16="http://schemas.microsoft.com/office/drawing/2014/main" id="{A99326B5-64FF-449D-BC02-85FAF1713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567"/>
            <a:ext cx="12192000" cy="4986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505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B2A526B8-1011-4B40-B191-D654EDFF644B}"/>
              </a:ext>
            </a:extLst>
          </p:cNvPr>
          <p:cNvPicPr>
            <a:picLocks noChangeAspect="1"/>
          </p:cNvPicPr>
          <p:nvPr/>
        </p:nvPicPr>
        <p:blipFill rotWithShape="1">
          <a:blip r:embed="rId4"/>
          <a:srcRect t="7841" r="68" b="7841"/>
          <a:stretch/>
        </p:blipFill>
        <p:spPr>
          <a:xfrm>
            <a:off x="824" y="463"/>
            <a:ext cx="12190355" cy="6857076"/>
          </a:xfrm>
          <a:prstGeom prst="rect">
            <a:avLst/>
          </a:prstGeom>
        </p:spPr>
      </p:pic>
      <p:sp>
        <p:nvSpPr>
          <p:cNvPr id="8" name="Rectangle 1"/>
          <p:cNvSpPr/>
          <p:nvPr/>
        </p:nvSpPr>
        <p:spPr>
          <a:xfrm>
            <a:off x="1" y="6627"/>
            <a:ext cx="12190355" cy="6857075"/>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ru-RU" sz="3999" b="1" dirty="0">
              <a:solidFill>
                <a:prstClr val="white"/>
              </a:solidFill>
              <a:latin typeface="Arial" panose="020B0604020202020204" pitchFamily="34" charset="0"/>
              <a:cs typeface="Arial" panose="020B0604020202020204" pitchFamily="34" charset="0"/>
              <a:sym typeface="Helvetica Neue"/>
            </a:endParaRPr>
          </a:p>
        </p:txBody>
      </p:sp>
      <p:sp>
        <p:nvSpPr>
          <p:cNvPr id="15" name="Title"/>
          <p:cNvSpPr>
            <a:spLocks noGrp="1"/>
          </p:cNvSpPr>
          <p:nvPr>
            <p:ph type="ctrTitle"/>
          </p:nvPr>
        </p:nvSpPr>
        <p:spPr/>
        <p:txBody>
          <a:bodyPr vert="horz" lIns="121920" tIns="60960" rIns="121920" bIns="60960" rtlCol="0" anchor="t">
            <a:normAutofit fontScale="90000"/>
          </a:bodyPr>
          <a:lstStyle/>
          <a:p>
            <a:r>
              <a:rPr lang="en-US" altLang="zh-CN" dirty="0">
                <a:latin typeface="Arial" panose="020B0604020202020204" pitchFamily="34" charset="0"/>
                <a:cs typeface="Arial" panose="020B0604020202020204" pitchFamily="34" charset="0"/>
              </a:rPr>
              <a:t>About Alibaba Group and </a:t>
            </a:r>
            <a:r>
              <a:rPr lang="en-US" altLang="zh-CN" dirty="0" err="1">
                <a:latin typeface="Arial" panose="020B0604020202020204" pitchFamily="34" charset="0"/>
                <a:cs typeface="Arial" panose="020B0604020202020204" pitchFamily="34" charset="0"/>
              </a:rPr>
              <a:t>Alibaba.com</a:t>
            </a:r>
            <a:endParaRPr lang="ru-RU" dirty="0">
              <a:latin typeface="Arial" panose="020B0604020202020204" pitchFamily="34" charset="0"/>
              <a:cs typeface="Arial" panose="020B0604020202020204" pitchFamily="34" charset="0"/>
            </a:endParaRPr>
          </a:p>
        </p:txBody>
      </p:sp>
      <p:sp>
        <p:nvSpPr>
          <p:cNvPr id="2" name="Text 1"/>
          <p:cNvSpPr>
            <a:spLocks noGrp="1"/>
          </p:cNvSpPr>
          <p:nvPr>
            <p:ph type="body" sz="quarter" idx="10"/>
          </p:nvPr>
        </p:nvSpPr>
        <p:spPr/>
        <p:txBody>
          <a:bodyPr/>
          <a:lstStyle/>
          <a:p>
            <a:r>
              <a:rPr lang="en-US" dirty="0">
                <a:latin typeface="Arial" panose="020B0604020202020204" pitchFamily="34" charset="0"/>
                <a:ea typeface="阿里巴巴普惠体" panose="00020600040101010101" pitchFamily="18" charset="-122"/>
                <a:cs typeface="Arial" panose="020B0604020202020204" pitchFamily="34" charset="0"/>
              </a:rPr>
              <a:t>First Session</a:t>
            </a:r>
            <a:endParaRPr lang="ru-RU" dirty="0">
              <a:latin typeface="Arial" panose="020B0604020202020204" pitchFamily="34" charset="0"/>
              <a:ea typeface="阿里巴巴普惠体" panose="00020600040101010101" pitchFamily="18" charset="-122"/>
              <a:cs typeface="Arial" panose="020B0604020202020204" pitchFamily="34" charset="0"/>
            </a:endParaRPr>
          </a:p>
        </p:txBody>
      </p:sp>
      <p:sp>
        <p:nvSpPr>
          <p:cNvPr id="11" name="Rectangle 2"/>
          <p:cNvSpPr/>
          <p:nvPr/>
        </p:nvSpPr>
        <p:spPr>
          <a:xfrm flipV="1">
            <a:off x="1422569" y="2316633"/>
            <a:ext cx="5628348" cy="518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ru-RU" sz="1400" b="1">
              <a:solidFill>
                <a:srgbClr val="FF0000"/>
              </a:solidFill>
              <a:latin typeface="Arial" panose="020B0604020202020204" pitchFamily="34" charset="0"/>
              <a:cs typeface="Arial" panose="020B0604020202020204" pitchFamily="34" charset="0"/>
              <a:sym typeface="Helvetica Neue"/>
            </a:endParaRPr>
          </a:p>
        </p:txBody>
      </p:sp>
    </p:spTree>
    <p:custDataLst>
      <p:tags r:id="rId1"/>
    </p:custDataLst>
    <p:extLst>
      <p:ext uri="{BB962C8B-B14F-4D97-AF65-F5344CB8AC3E}">
        <p14:creationId xmlns:p14="http://schemas.microsoft.com/office/powerpoint/2010/main" val="4011275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1193" y="2276776"/>
            <a:ext cx="2910703" cy="2903425"/>
          </a:xfrm>
          <a:prstGeom prst="rect">
            <a:avLst/>
          </a:prstGeom>
        </p:spPr>
      </p:pic>
      <p:grpSp>
        <p:nvGrpSpPr>
          <p:cNvPr id="8" name="组合 7"/>
          <p:cNvGrpSpPr/>
          <p:nvPr/>
        </p:nvGrpSpPr>
        <p:grpSpPr>
          <a:xfrm>
            <a:off x="412524" y="1937822"/>
            <a:ext cx="2610001" cy="3695487"/>
            <a:chOff x="825045" y="5474991"/>
            <a:chExt cx="3152086" cy="4203846"/>
          </a:xfrm>
        </p:grpSpPr>
        <p:sp>
          <p:nvSpPr>
            <p:cNvPr id="90" name="Rectangle 27">
              <a:extLst>
                <a:ext uri="{FF2B5EF4-FFF2-40B4-BE49-F238E27FC236}">
                  <a16:creationId xmlns:a16="http://schemas.microsoft.com/office/drawing/2014/main" id="{048977CD-404B-46AD-846E-C9D3786D1DEC}"/>
                </a:ext>
              </a:extLst>
            </p:cNvPr>
            <p:cNvSpPr/>
            <p:nvPr/>
          </p:nvSpPr>
          <p:spPr>
            <a:xfrm>
              <a:off x="825046" y="5474991"/>
              <a:ext cx="3152085" cy="1559079"/>
            </a:xfrm>
            <a:prstGeom prst="rect">
              <a:avLst/>
            </a:prstGeom>
            <a:solidFill>
              <a:sysClr val="window" lastClr="FFFFFF">
                <a:lumMod val="95000"/>
              </a:sysClr>
            </a:solidFill>
            <a:ln w="25400" cap="flat" cmpd="sng" algn="ctr">
              <a:noFill/>
              <a:prstDash val="solid"/>
            </a:ln>
            <a:effectLst/>
          </p:spPr>
          <p:txBody>
            <a:bodyPr rtlCol="0" anchor="ctr"/>
            <a:lstStyle/>
            <a:p>
              <a:pPr algn="ctr" defTabSz="457189">
                <a:defRPr/>
              </a:pPr>
              <a:endParaRPr lang="en-US" sz="900">
                <a:solidFill>
                  <a:prstClr val="white"/>
                </a:solidFill>
                <a:latin typeface="Arial" panose="020B0604020202020204" pitchFamily="34" charset="0"/>
                <a:cs typeface="Arial" panose="020B0604020202020204" pitchFamily="34" charset="0"/>
              </a:endParaRPr>
            </a:p>
          </p:txBody>
        </p:sp>
        <p:sp>
          <p:nvSpPr>
            <p:cNvPr id="91" name="Rectangle 8">
              <a:extLst>
                <a:ext uri="{FF2B5EF4-FFF2-40B4-BE49-F238E27FC236}">
                  <a16:creationId xmlns:a16="http://schemas.microsoft.com/office/drawing/2014/main" id="{36D4D32B-5EB0-4706-AABE-1973BBA78210}"/>
                </a:ext>
              </a:extLst>
            </p:cNvPr>
            <p:cNvSpPr/>
            <p:nvPr/>
          </p:nvSpPr>
          <p:spPr>
            <a:xfrm>
              <a:off x="825045" y="7245388"/>
              <a:ext cx="3152084" cy="2433449"/>
            </a:xfrm>
            <a:prstGeom prst="rect">
              <a:avLst/>
            </a:prstGeom>
            <a:solidFill>
              <a:srgbClr val="FF7503"/>
            </a:solidFill>
            <a:ln w="25400" cap="flat" cmpd="sng" algn="ctr">
              <a:noFill/>
              <a:prstDash val="solid"/>
            </a:ln>
            <a:effectLst/>
          </p:spPr>
          <p:txBody>
            <a:bodyPr rtlCol="0" anchor="ctr"/>
            <a:lstStyle/>
            <a:p>
              <a:pPr algn="ctr" defTabSz="457189">
                <a:defRPr/>
              </a:pPr>
              <a:endParaRPr lang="en-US" sz="900">
                <a:solidFill>
                  <a:sysClr val="windowText" lastClr="000000"/>
                </a:solidFill>
                <a:latin typeface="Arial" panose="020B0604020202020204" pitchFamily="34" charset="0"/>
                <a:cs typeface="Arial" panose="020B0604020202020204" pitchFamily="34" charset="0"/>
              </a:endParaRPr>
            </a:p>
          </p:txBody>
        </p:sp>
        <p:grpSp>
          <p:nvGrpSpPr>
            <p:cNvPr id="92" name="Group 28">
              <a:extLst>
                <a:ext uri="{FF2B5EF4-FFF2-40B4-BE49-F238E27FC236}">
                  <a16:creationId xmlns:a16="http://schemas.microsoft.com/office/drawing/2014/main" id="{171E487A-3CE6-49A1-92BD-25108B423985}"/>
                </a:ext>
              </a:extLst>
            </p:cNvPr>
            <p:cNvGrpSpPr/>
            <p:nvPr/>
          </p:nvGrpSpPr>
          <p:grpSpPr>
            <a:xfrm>
              <a:off x="2122867" y="5799283"/>
              <a:ext cx="1361353" cy="894954"/>
              <a:chOff x="2131217" y="2332957"/>
              <a:chExt cx="1361353" cy="894954"/>
            </a:xfrm>
          </p:grpSpPr>
          <p:sp>
            <p:nvSpPr>
              <p:cNvPr id="93" name="TextBox 18">
                <a:extLst>
                  <a:ext uri="{FF2B5EF4-FFF2-40B4-BE49-F238E27FC236}">
                    <a16:creationId xmlns:a16="http://schemas.microsoft.com/office/drawing/2014/main" id="{CAF2EE85-81C6-46E3-A220-C10E15EE5098}"/>
                  </a:ext>
                </a:extLst>
              </p:cNvPr>
              <p:cNvSpPr txBox="1"/>
              <p:nvPr/>
            </p:nvSpPr>
            <p:spPr>
              <a:xfrm>
                <a:off x="2131217" y="2545187"/>
                <a:ext cx="1361353" cy="682724"/>
              </a:xfrm>
              <a:prstGeom prst="rect">
                <a:avLst/>
              </a:prstGeom>
              <a:noFill/>
            </p:spPr>
            <p:txBody>
              <a:bodyPr wrap="none" rtlCol="0">
                <a:spAutoFit/>
              </a:bodyPr>
              <a:lstStyle/>
              <a:p>
                <a:pPr defTabSz="457189">
                  <a:defRPr/>
                </a:pPr>
                <a:r>
                  <a:rPr lang="en-US" sz="3300" dirty="0">
                    <a:solidFill>
                      <a:srgbClr val="FF7503"/>
                    </a:solidFill>
                    <a:latin typeface="Arial" panose="020B0604020202020204" pitchFamily="34" charset="0"/>
                    <a:cs typeface="Arial" panose="020B0604020202020204" pitchFamily="34" charset="0"/>
                  </a:rPr>
                  <a:t>1999</a:t>
                </a:r>
              </a:p>
            </p:txBody>
          </p:sp>
          <p:sp>
            <p:nvSpPr>
              <p:cNvPr id="94" name="TextBox 19">
                <a:extLst>
                  <a:ext uri="{FF2B5EF4-FFF2-40B4-BE49-F238E27FC236}">
                    <a16:creationId xmlns:a16="http://schemas.microsoft.com/office/drawing/2014/main" id="{C6201C2D-9BCF-4AD2-A289-9B87AAD136AD}"/>
                  </a:ext>
                </a:extLst>
              </p:cNvPr>
              <p:cNvSpPr txBox="1"/>
              <p:nvPr/>
            </p:nvSpPr>
            <p:spPr>
              <a:xfrm>
                <a:off x="2164897" y="2332957"/>
                <a:ext cx="1283916" cy="385126"/>
              </a:xfrm>
              <a:prstGeom prst="rect">
                <a:avLst/>
              </a:prstGeom>
              <a:noFill/>
            </p:spPr>
            <p:txBody>
              <a:bodyPr wrap="none" rtlCol="0" anchor="b">
                <a:spAutoFit/>
              </a:bodyPr>
              <a:lstStyle/>
              <a:p>
                <a:pPr defTabSz="457189">
                  <a:defRPr/>
                </a:pPr>
                <a:r>
                  <a:rPr lang="en-US" sz="1600" dirty="0">
                    <a:solidFill>
                      <a:prstClr val="black"/>
                    </a:solidFill>
                    <a:latin typeface="Arial" panose="020B0604020202020204" pitchFamily="34" charset="0"/>
                    <a:cs typeface="Arial" panose="020B0604020202020204" pitchFamily="34" charset="0"/>
                  </a:rPr>
                  <a:t>Started in</a:t>
                </a:r>
              </a:p>
            </p:txBody>
          </p:sp>
        </p:grpSp>
        <p:pic>
          <p:nvPicPr>
            <p:cNvPr id="95" name="Picture 25" descr="rocket2.png">
              <a:extLst>
                <a:ext uri="{FF2B5EF4-FFF2-40B4-BE49-F238E27FC236}">
                  <a16:creationId xmlns:a16="http://schemas.microsoft.com/office/drawing/2014/main" id="{D22EC099-5C5B-48E3-B3F9-6799FB4B3B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8750" y="5851798"/>
              <a:ext cx="997919" cy="885660"/>
            </a:xfrm>
            <a:prstGeom prst="rect">
              <a:avLst/>
            </a:prstGeom>
          </p:spPr>
        </p:pic>
      </p:grpSp>
      <p:sp>
        <p:nvSpPr>
          <p:cNvPr id="103" name="TextBox 20">
            <a:extLst>
              <a:ext uri="{FF2B5EF4-FFF2-40B4-BE49-F238E27FC236}">
                <a16:creationId xmlns:a16="http://schemas.microsoft.com/office/drawing/2014/main" id="{4C077912-1E78-451A-A091-6150995BEC80}"/>
              </a:ext>
            </a:extLst>
          </p:cNvPr>
          <p:cNvSpPr txBox="1"/>
          <p:nvPr/>
        </p:nvSpPr>
        <p:spPr>
          <a:xfrm>
            <a:off x="724490" y="3850768"/>
            <a:ext cx="655949" cy="600164"/>
          </a:xfrm>
          <a:prstGeom prst="rect">
            <a:avLst/>
          </a:prstGeom>
          <a:noFill/>
        </p:spPr>
        <p:txBody>
          <a:bodyPr wrap="none" rtlCol="0">
            <a:spAutoFit/>
          </a:bodyPr>
          <a:lstStyle/>
          <a:p>
            <a:pPr defTabSz="457189">
              <a:defRPr/>
            </a:pPr>
            <a:r>
              <a:rPr lang="en-US" sz="3300" dirty="0">
                <a:solidFill>
                  <a:prstClr val="white"/>
                </a:solidFill>
                <a:latin typeface="Arial" panose="020B0604020202020204" pitchFamily="34" charset="0"/>
                <a:cs typeface="Arial" panose="020B0604020202020204" pitchFamily="34" charset="0"/>
              </a:rPr>
              <a:t>18</a:t>
            </a:r>
          </a:p>
        </p:txBody>
      </p:sp>
      <p:sp>
        <p:nvSpPr>
          <p:cNvPr id="104" name="TextBox 21">
            <a:extLst>
              <a:ext uri="{FF2B5EF4-FFF2-40B4-BE49-F238E27FC236}">
                <a16:creationId xmlns:a16="http://schemas.microsoft.com/office/drawing/2014/main" id="{A584719F-6601-4D97-8B8A-2B66989F66C0}"/>
              </a:ext>
            </a:extLst>
          </p:cNvPr>
          <p:cNvSpPr txBox="1"/>
          <p:nvPr/>
        </p:nvSpPr>
        <p:spPr>
          <a:xfrm>
            <a:off x="1463763" y="3947447"/>
            <a:ext cx="1583764" cy="646331"/>
          </a:xfrm>
          <a:prstGeom prst="rect">
            <a:avLst/>
          </a:prstGeom>
          <a:noFill/>
        </p:spPr>
        <p:txBody>
          <a:bodyPr wrap="square" rtlCol="0">
            <a:spAutoFit/>
          </a:bodyPr>
          <a:lstStyle/>
          <a:p>
            <a:pPr defTabSz="457189">
              <a:defRPr/>
            </a:pPr>
            <a:r>
              <a:rPr lang="en-US" sz="1200" dirty="0">
                <a:solidFill>
                  <a:prstClr val="white"/>
                </a:solidFill>
                <a:latin typeface="Arial" panose="020B0604020202020204" pitchFamily="34" charset="0"/>
                <a:cs typeface="Arial" panose="020B0604020202020204" pitchFamily="34" charset="0"/>
              </a:rPr>
              <a:t>Founders based in </a:t>
            </a:r>
            <a:br>
              <a:rPr lang="en-US" sz="1200"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Jack Ma’s apartment</a:t>
            </a:r>
          </a:p>
        </p:txBody>
      </p:sp>
      <p:sp>
        <p:nvSpPr>
          <p:cNvPr id="105" name="TextBox 22">
            <a:extLst>
              <a:ext uri="{FF2B5EF4-FFF2-40B4-BE49-F238E27FC236}">
                <a16:creationId xmlns:a16="http://schemas.microsoft.com/office/drawing/2014/main" id="{D2F4A4E5-F80F-489B-81A5-E49B56CB4D59}"/>
              </a:ext>
            </a:extLst>
          </p:cNvPr>
          <p:cNvSpPr txBox="1"/>
          <p:nvPr/>
        </p:nvSpPr>
        <p:spPr>
          <a:xfrm>
            <a:off x="387517" y="4614552"/>
            <a:ext cx="960215" cy="523220"/>
          </a:xfrm>
          <a:prstGeom prst="rect">
            <a:avLst/>
          </a:prstGeom>
          <a:noFill/>
        </p:spPr>
        <p:txBody>
          <a:bodyPr wrap="square" rtlCol="0" anchor="ctr">
            <a:spAutoFit/>
          </a:bodyPr>
          <a:lstStyle/>
          <a:p>
            <a:pPr algn="r" defTabSz="457189">
              <a:spcAft>
                <a:spcPts val="400"/>
              </a:spcAft>
              <a:defRPr/>
            </a:pPr>
            <a:r>
              <a:rPr lang="en-US" sz="1400" b="1" dirty="0">
                <a:solidFill>
                  <a:prstClr val="white"/>
                </a:solidFill>
                <a:latin typeface="Arial" panose="020B0604020202020204" pitchFamily="34" charset="0"/>
                <a:cs typeface="Arial" panose="020B0604020202020204" pitchFamily="34" charset="0"/>
              </a:rPr>
              <a:t>Our mission</a:t>
            </a:r>
          </a:p>
        </p:txBody>
      </p:sp>
      <p:sp>
        <p:nvSpPr>
          <p:cNvPr id="106" name="TextBox 23">
            <a:extLst>
              <a:ext uri="{FF2B5EF4-FFF2-40B4-BE49-F238E27FC236}">
                <a16:creationId xmlns:a16="http://schemas.microsoft.com/office/drawing/2014/main" id="{CD9D9BC5-1AC5-4CC7-82B9-16CF07662303}"/>
              </a:ext>
            </a:extLst>
          </p:cNvPr>
          <p:cNvSpPr txBox="1"/>
          <p:nvPr/>
        </p:nvSpPr>
        <p:spPr>
          <a:xfrm>
            <a:off x="1494953" y="4622427"/>
            <a:ext cx="1574500" cy="646331"/>
          </a:xfrm>
          <a:prstGeom prst="rect">
            <a:avLst/>
          </a:prstGeom>
          <a:noFill/>
        </p:spPr>
        <p:txBody>
          <a:bodyPr wrap="square" rtlCol="0" anchor="ctr">
            <a:spAutoFit/>
          </a:bodyPr>
          <a:lstStyle/>
          <a:p>
            <a:pPr defTabSz="457189">
              <a:spcAft>
                <a:spcPts val="400"/>
              </a:spcAft>
              <a:defRPr/>
            </a:pPr>
            <a:r>
              <a:rPr lang="en-US" sz="1200" dirty="0">
                <a:solidFill>
                  <a:prstClr val="white"/>
                </a:solidFill>
                <a:latin typeface="Arial" panose="020B0604020202020204" pitchFamily="34" charset="0"/>
                <a:cs typeface="Arial" panose="020B0604020202020204" pitchFamily="34" charset="0"/>
              </a:rPr>
              <a:t>To make it easy to do business anywhere</a:t>
            </a:r>
          </a:p>
        </p:txBody>
      </p:sp>
      <p:cxnSp>
        <p:nvCxnSpPr>
          <p:cNvPr id="107" name="Straight Connector 24">
            <a:extLst>
              <a:ext uri="{FF2B5EF4-FFF2-40B4-BE49-F238E27FC236}">
                <a16:creationId xmlns:a16="http://schemas.microsoft.com/office/drawing/2014/main" id="{F4523FFA-7B45-4A81-B439-24231EA4F8EE}"/>
              </a:ext>
            </a:extLst>
          </p:cNvPr>
          <p:cNvCxnSpPr/>
          <p:nvPr/>
        </p:nvCxnSpPr>
        <p:spPr>
          <a:xfrm>
            <a:off x="1375587" y="4708852"/>
            <a:ext cx="0" cy="365760"/>
          </a:xfrm>
          <a:prstGeom prst="line">
            <a:avLst/>
          </a:prstGeom>
          <a:noFill/>
          <a:ln w="9525" cap="flat" cmpd="sng" algn="ctr">
            <a:solidFill>
              <a:sysClr val="window" lastClr="FFFFFF"/>
            </a:solidFill>
            <a:prstDash val="solid"/>
          </a:ln>
          <a:effectLst/>
        </p:spPr>
      </p:cxnSp>
      <p:cxnSp>
        <p:nvCxnSpPr>
          <p:cNvPr id="108" name="Straight Connector 35">
            <a:extLst>
              <a:ext uri="{FF2B5EF4-FFF2-40B4-BE49-F238E27FC236}">
                <a16:creationId xmlns:a16="http://schemas.microsoft.com/office/drawing/2014/main" id="{38FCB9B5-31A9-4F8C-B7B6-91A70AFA4013}"/>
              </a:ext>
            </a:extLst>
          </p:cNvPr>
          <p:cNvCxnSpPr>
            <a:cxnSpLocks/>
          </p:cNvCxnSpPr>
          <p:nvPr/>
        </p:nvCxnSpPr>
        <p:spPr>
          <a:xfrm>
            <a:off x="1365195" y="4022181"/>
            <a:ext cx="0" cy="211171"/>
          </a:xfrm>
          <a:prstGeom prst="line">
            <a:avLst/>
          </a:prstGeom>
          <a:noFill/>
          <a:ln w="9525" cap="flat" cmpd="sng" algn="ctr">
            <a:solidFill>
              <a:sysClr val="window" lastClr="FFFFFF"/>
            </a:solidFill>
            <a:prstDash val="solid"/>
          </a:ln>
          <a:effectLst/>
        </p:spPr>
      </p:cxnSp>
      <p:sp>
        <p:nvSpPr>
          <p:cNvPr id="116" name="Rectangle 6">
            <a:extLst>
              <a:ext uri="{FF2B5EF4-FFF2-40B4-BE49-F238E27FC236}">
                <a16:creationId xmlns:a16="http://schemas.microsoft.com/office/drawing/2014/main" id="{29EA56C2-E61C-4185-8757-F0D31D1D9697}"/>
              </a:ext>
            </a:extLst>
          </p:cNvPr>
          <p:cNvSpPr/>
          <p:nvPr/>
        </p:nvSpPr>
        <p:spPr>
          <a:xfrm>
            <a:off x="3213920" y="3494129"/>
            <a:ext cx="2610000" cy="2139179"/>
          </a:xfrm>
          <a:prstGeom prst="rect">
            <a:avLst/>
          </a:prstGeom>
          <a:solidFill>
            <a:srgbClr val="FF7503"/>
          </a:solidFill>
          <a:ln w="25400" cap="flat" cmpd="sng" algn="ctr">
            <a:noFill/>
            <a:prstDash val="solid"/>
          </a:ln>
          <a:effectLst/>
        </p:spPr>
        <p:txBody>
          <a:bodyPr rtlCol="0" anchor="ctr"/>
          <a:lstStyle/>
          <a:p>
            <a:pPr algn="ctr" defTabSz="457189">
              <a:defRPr/>
            </a:pPr>
            <a:endParaRPr lang="en-US" sz="900">
              <a:solidFill>
                <a:sysClr val="windowText" lastClr="000000"/>
              </a:solidFill>
              <a:latin typeface="Arial" panose="020B0604020202020204" pitchFamily="34" charset="0"/>
              <a:cs typeface="Arial" panose="020B0604020202020204" pitchFamily="34" charset="0"/>
            </a:endParaRPr>
          </a:p>
        </p:txBody>
      </p:sp>
      <p:sp>
        <p:nvSpPr>
          <p:cNvPr id="117" name="Rectangle 29">
            <a:extLst>
              <a:ext uri="{FF2B5EF4-FFF2-40B4-BE49-F238E27FC236}">
                <a16:creationId xmlns:a16="http://schemas.microsoft.com/office/drawing/2014/main" id="{295541A3-AA6E-48A2-B64E-23A62F1393A1}"/>
              </a:ext>
            </a:extLst>
          </p:cNvPr>
          <p:cNvSpPr/>
          <p:nvPr/>
        </p:nvSpPr>
        <p:spPr>
          <a:xfrm>
            <a:off x="3213919" y="1935368"/>
            <a:ext cx="2610000" cy="1402277"/>
          </a:xfrm>
          <a:prstGeom prst="rect">
            <a:avLst/>
          </a:prstGeom>
          <a:solidFill>
            <a:sysClr val="window" lastClr="FFFFFF">
              <a:lumMod val="95000"/>
            </a:sysClr>
          </a:solidFill>
          <a:ln w="25400" cap="flat" cmpd="sng" algn="ctr">
            <a:noFill/>
            <a:prstDash val="solid"/>
          </a:ln>
          <a:effectLst/>
        </p:spPr>
        <p:txBody>
          <a:bodyPr rtlCol="0" anchor="ctr"/>
          <a:lstStyle/>
          <a:p>
            <a:pPr algn="ctr" defTabSz="457189">
              <a:defRPr/>
            </a:pPr>
            <a:endParaRPr lang="en-US" sz="900">
              <a:solidFill>
                <a:prstClr val="white"/>
              </a:solidFill>
              <a:latin typeface="Arial" panose="020B0604020202020204" pitchFamily="34" charset="0"/>
              <a:cs typeface="Arial" panose="020B0604020202020204" pitchFamily="34" charset="0"/>
            </a:endParaRPr>
          </a:p>
        </p:txBody>
      </p:sp>
      <p:sp>
        <p:nvSpPr>
          <p:cNvPr id="118" name="TextBox 30">
            <a:extLst>
              <a:ext uri="{FF2B5EF4-FFF2-40B4-BE49-F238E27FC236}">
                <a16:creationId xmlns:a16="http://schemas.microsoft.com/office/drawing/2014/main" id="{E5393ACF-1F80-41F6-A26B-EDB79C3ACB8A}"/>
              </a:ext>
            </a:extLst>
          </p:cNvPr>
          <p:cNvSpPr txBox="1"/>
          <p:nvPr/>
        </p:nvSpPr>
        <p:spPr>
          <a:xfrm>
            <a:off x="3289485" y="2065642"/>
            <a:ext cx="1583731" cy="1015663"/>
          </a:xfrm>
          <a:prstGeom prst="rect">
            <a:avLst/>
          </a:prstGeom>
          <a:noFill/>
        </p:spPr>
        <p:txBody>
          <a:bodyPr wrap="square" rtlCol="0" anchor="b">
            <a:spAutoFit/>
          </a:bodyPr>
          <a:lstStyle/>
          <a:p>
            <a:pPr defTabSz="457189">
              <a:defRPr/>
            </a:pPr>
            <a:r>
              <a:rPr lang="en-US" sz="1200" dirty="0">
                <a:solidFill>
                  <a:prstClr val="black"/>
                </a:solidFill>
                <a:latin typeface="Arial" panose="020B0604020202020204" pitchFamily="34" charset="0"/>
                <a:cs typeface="Arial" panose="020B0604020202020204" pitchFamily="34" charset="0"/>
              </a:rPr>
              <a:t>One of the </a:t>
            </a:r>
            <a:r>
              <a:rPr lang="en-US" sz="1200" b="1" dirty="0">
                <a:solidFill>
                  <a:srgbClr val="FF7503"/>
                </a:solidFill>
                <a:latin typeface="Arial" panose="020B0604020202020204" pitchFamily="34" charset="0"/>
                <a:cs typeface="Arial" panose="020B0604020202020204" pitchFamily="34" charset="0"/>
              </a:rPr>
              <a:t>largest online and mobile commerce company </a:t>
            </a:r>
            <a:r>
              <a:rPr lang="en-US" sz="1200" dirty="0">
                <a:solidFill>
                  <a:prstClr val="black"/>
                </a:solidFill>
                <a:latin typeface="Arial" panose="020B0604020202020204" pitchFamily="34" charset="0"/>
                <a:cs typeface="Arial" panose="020B0604020202020204" pitchFamily="34" charset="0"/>
              </a:rPr>
              <a:t>in the world </a:t>
            </a:r>
          </a:p>
        </p:txBody>
      </p:sp>
      <p:pic>
        <p:nvPicPr>
          <p:cNvPr id="119" name="Picture 31" descr="world2.png">
            <a:extLst>
              <a:ext uri="{FF2B5EF4-FFF2-40B4-BE49-F238E27FC236}">
                <a16:creationId xmlns:a16="http://schemas.microsoft.com/office/drawing/2014/main" id="{02ADFE70-05A9-4359-B915-9C7F75FC27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1057" y="2293713"/>
            <a:ext cx="753467" cy="729259"/>
          </a:xfrm>
          <a:prstGeom prst="rect">
            <a:avLst/>
          </a:prstGeom>
        </p:spPr>
      </p:pic>
      <p:sp>
        <p:nvSpPr>
          <p:cNvPr id="120" name="TextBox 32">
            <a:extLst>
              <a:ext uri="{FF2B5EF4-FFF2-40B4-BE49-F238E27FC236}">
                <a16:creationId xmlns:a16="http://schemas.microsoft.com/office/drawing/2014/main" id="{6CF72AFA-2FD9-473D-9164-D3C3E6810220}"/>
              </a:ext>
            </a:extLst>
          </p:cNvPr>
          <p:cNvSpPr txBox="1"/>
          <p:nvPr/>
        </p:nvSpPr>
        <p:spPr>
          <a:xfrm>
            <a:off x="3445489" y="4287572"/>
            <a:ext cx="2119036" cy="507831"/>
          </a:xfrm>
          <a:prstGeom prst="rect">
            <a:avLst/>
          </a:prstGeom>
          <a:noFill/>
        </p:spPr>
        <p:txBody>
          <a:bodyPr wrap="square" rtlCol="0">
            <a:spAutoFit/>
          </a:bodyPr>
          <a:lstStyle/>
          <a:p>
            <a:pPr defTabSz="457189">
              <a:defRPr/>
            </a:pPr>
            <a:r>
              <a:rPr lang="en-US" sz="2700" dirty="0">
                <a:solidFill>
                  <a:prstClr val="white"/>
                </a:solidFill>
                <a:latin typeface="Arial" panose="020B0604020202020204" pitchFamily="34" charset="0"/>
                <a:cs typeface="Arial" panose="020B0604020202020204" pitchFamily="34" charset="0"/>
              </a:rPr>
              <a:t>180,000+</a:t>
            </a:r>
          </a:p>
        </p:txBody>
      </p:sp>
      <p:sp>
        <p:nvSpPr>
          <p:cNvPr id="121" name="TextBox 33">
            <a:extLst>
              <a:ext uri="{FF2B5EF4-FFF2-40B4-BE49-F238E27FC236}">
                <a16:creationId xmlns:a16="http://schemas.microsoft.com/office/drawing/2014/main" id="{3D15AD49-A941-4EE0-A272-37222924E331}"/>
              </a:ext>
            </a:extLst>
          </p:cNvPr>
          <p:cNvSpPr txBox="1"/>
          <p:nvPr/>
        </p:nvSpPr>
        <p:spPr>
          <a:xfrm>
            <a:off x="3513752" y="4995459"/>
            <a:ext cx="1789913" cy="461665"/>
          </a:xfrm>
          <a:prstGeom prst="rect">
            <a:avLst/>
          </a:prstGeom>
          <a:noFill/>
        </p:spPr>
        <p:txBody>
          <a:bodyPr wrap="square" rtlCol="0" anchor="b">
            <a:spAutoFit/>
          </a:bodyPr>
          <a:lstStyle/>
          <a:p>
            <a:pPr defTabSz="457189">
              <a:defRPr/>
            </a:pPr>
            <a:r>
              <a:rPr lang="en-US" sz="1200" dirty="0">
                <a:solidFill>
                  <a:prstClr val="white"/>
                </a:solidFill>
                <a:latin typeface="Arial" panose="020B0604020202020204" pitchFamily="34" charset="0"/>
                <a:cs typeface="Arial" panose="020B0604020202020204" pitchFamily="34" charset="0"/>
              </a:rPr>
              <a:t>brands currently active on Alibaba platforms</a:t>
            </a:r>
          </a:p>
        </p:txBody>
      </p:sp>
      <p:sp>
        <p:nvSpPr>
          <p:cNvPr id="122" name="TextBox 34">
            <a:extLst>
              <a:ext uri="{FF2B5EF4-FFF2-40B4-BE49-F238E27FC236}">
                <a16:creationId xmlns:a16="http://schemas.microsoft.com/office/drawing/2014/main" id="{85CAF0F2-BB54-4B85-856B-ABC93A070BB1}"/>
              </a:ext>
            </a:extLst>
          </p:cNvPr>
          <p:cNvSpPr txBox="1"/>
          <p:nvPr/>
        </p:nvSpPr>
        <p:spPr>
          <a:xfrm>
            <a:off x="3520699" y="3847193"/>
            <a:ext cx="2219483" cy="461665"/>
          </a:xfrm>
          <a:prstGeom prst="rect">
            <a:avLst/>
          </a:prstGeom>
          <a:noFill/>
        </p:spPr>
        <p:txBody>
          <a:bodyPr wrap="square" rtlCol="0" anchor="b">
            <a:spAutoFit/>
          </a:bodyPr>
          <a:lstStyle/>
          <a:p>
            <a:pPr defTabSz="457189">
              <a:defRPr/>
            </a:pPr>
            <a:r>
              <a:rPr lang="en-US" sz="1200" dirty="0">
                <a:solidFill>
                  <a:prstClr val="white"/>
                </a:solidFill>
                <a:latin typeface="Arial" panose="020B0604020202020204" pitchFamily="34" charset="0"/>
                <a:cs typeface="Arial" panose="020B0604020202020204" pitchFamily="34" charset="0"/>
              </a:rPr>
              <a:t>With more than </a:t>
            </a:r>
            <a:r>
              <a:rPr lang="en-US" sz="1200" b="1" dirty="0">
                <a:solidFill>
                  <a:prstClr val="white"/>
                </a:solidFill>
                <a:latin typeface="Arial" panose="020B0604020202020204" pitchFamily="34" charset="0"/>
                <a:cs typeface="Arial" panose="020B0604020202020204" pitchFamily="34" charset="0"/>
              </a:rPr>
              <a:t>ten million small businesses</a:t>
            </a:r>
            <a:r>
              <a:rPr lang="en-US" sz="1200" dirty="0">
                <a:solidFill>
                  <a:prstClr val="white"/>
                </a:solidFill>
                <a:latin typeface="Arial" panose="020B0604020202020204" pitchFamily="34" charset="0"/>
                <a:cs typeface="Arial" panose="020B0604020202020204" pitchFamily="34" charset="0"/>
              </a:rPr>
              <a:t> and</a:t>
            </a:r>
          </a:p>
        </p:txBody>
      </p:sp>
      <p:sp>
        <p:nvSpPr>
          <p:cNvPr id="129" name="Rectangle 13">
            <a:extLst>
              <a:ext uri="{FF2B5EF4-FFF2-40B4-BE49-F238E27FC236}">
                <a16:creationId xmlns:a16="http://schemas.microsoft.com/office/drawing/2014/main" id="{622D45FB-2098-47D8-9888-06AC04835DAC}"/>
              </a:ext>
            </a:extLst>
          </p:cNvPr>
          <p:cNvSpPr/>
          <p:nvPr/>
        </p:nvSpPr>
        <p:spPr>
          <a:xfrm>
            <a:off x="6043071" y="3490377"/>
            <a:ext cx="2609224" cy="2142932"/>
          </a:xfrm>
          <a:prstGeom prst="rect">
            <a:avLst/>
          </a:prstGeom>
          <a:solidFill>
            <a:srgbClr val="FF7503"/>
          </a:solidFill>
          <a:ln w="25400" cap="flat" cmpd="sng" algn="ctr">
            <a:noFill/>
            <a:prstDash val="solid"/>
          </a:ln>
          <a:effectLst/>
        </p:spPr>
        <p:txBody>
          <a:bodyPr rtlCol="0" anchor="ctr"/>
          <a:lstStyle/>
          <a:p>
            <a:pPr algn="ctr" defTabSz="457189">
              <a:defRPr/>
            </a:pPr>
            <a:endParaRPr lang="en-US" sz="900">
              <a:solidFill>
                <a:sysClr val="windowText" lastClr="000000"/>
              </a:solidFill>
              <a:latin typeface="Arial" panose="020B0604020202020204" pitchFamily="34" charset="0"/>
              <a:cs typeface="Arial" panose="020B0604020202020204" pitchFamily="34" charset="0"/>
            </a:endParaRPr>
          </a:p>
        </p:txBody>
      </p:sp>
      <p:sp>
        <p:nvSpPr>
          <p:cNvPr id="130" name="Rectangle 37">
            <a:extLst>
              <a:ext uri="{FF2B5EF4-FFF2-40B4-BE49-F238E27FC236}">
                <a16:creationId xmlns:a16="http://schemas.microsoft.com/office/drawing/2014/main" id="{976795FB-526A-48F5-94FA-ABEDCE976A00}"/>
              </a:ext>
            </a:extLst>
          </p:cNvPr>
          <p:cNvSpPr/>
          <p:nvPr/>
        </p:nvSpPr>
        <p:spPr>
          <a:xfrm>
            <a:off x="6043071" y="1935368"/>
            <a:ext cx="2609224" cy="1402277"/>
          </a:xfrm>
          <a:prstGeom prst="rect">
            <a:avLst/>
          </a:prstGeom>
          <a:solidFill>
            <a:sysClr val="window" lastClr="FFFFFF">
              <a:lumMod val="95000"/>
            </a:sysClr>
          </a:solidFill>
          <a:ln w="25400" cap="flat" cmpd="sng" algn="ctr">
            <a:noFill/>
            <a:prstDash val="solid"/>
          </a:ln>
          <a:effectLst/>
        </p:spPr>
        <p:txBody>
          <a:bodyPr rtlCol="0" anchor="ctr"/>
          <a:lstStyle/>
          <a:p>
            <a:pPr algn="ctr" defTabSz="457189">
              <a:defRPr/>
            </a:pPr>
            <a:endParaRPr lang="en-US" sz="900">
              <a:solidFill>
                <a:prstClr val="white"/>
              </a:solidFill>
              <a:latin typeface="Arial" panose="020B0604020202020204" pitchFamily="34" charset="0"/>
              <a:cs typeface="Arial" panose="020B0604020202020204" pitchFamily="34" charset="0"/>
            </a:endParaRPr>
          </a:p>
        </p:txBody>
      </p:sp>
      <p:sp>
        <p:nvSpPr>
          <p:cNvPr id="138" name="TextBox 38">
            <a:extLst>
              <a:ext uri="{FF2B5EF4-FFF2-40B4-BE49-F238E27FC236}">
                <a16:creationId xmlns:a16="http://schemas.microsoft.com/office/drawing/2014/main" id="{BE43C369-18EF-45B8-8CEA-132783FD2938}"/>
              </a:ext>
            </a:extLst>
          </p:cNvPr>
          <p:cNvSpPr txBox="1"/>
          <p:nvPr/>
        </p:nvSpPr>
        <p:spPr>
          <a:xfrm>
            <a:off x="6166546" y="4077181"/>
            <a:ext cx="2254143" cy="553998"/>
          </a:xfrm>
          <a:prstGeom prst="rect">
            <a:avLst/>
          </a:prstGeom>
          <a:noFill/>
        </p:spPr>
        <p:txBody>
          <a:bodyPr wrap="none" rtlCol="0">
            <a:spAutoFit/>
          </a:bodyPr>
          <a:lstStyle/>
          <a:p>
            <a:pPr defTabSz="457189">
              <a:defRPr/>
            </a:pPr>
            <a:r>
              <a:rPr lang="en-US" sz="3000" dirty="0">
                <a:solidFill>
                  <a:prstClr val="white"/>
                </a:solidFill>
                <a:latin typeface="Arial" panose="020B0604020202020204" pitchFamily="34" charset="0"/>
                <a:cs typeface="Arial" panose="020B0604020202020204" pitchFamily="34" charset="0"/>
              </a:rPr>
              <a:t>US$</a:t>
            </a:r>
            <a:r>
              <a:rPr lang="zh-CN" altLang="en-US" sz="3000" dirty="0">
                <a:solidFill>
                  <a:prstClr val="white"/>
                </a:solidFill>
                <a:latin typeface="Arial" panose="020B0604020202020204" pitchFamily="34" charset="0"/>
                <a:cs typeface="Arial" panose="020B0604020202020204" pitchFamily="34" charset="0"/>
              </a:rPr>
              <a:t> </a:t>
            </a:r>
            <a:r>
              <a:rPr lang="en-US" sz="3000" dirty="0">
                <a:solidFill>
                  <a:prstClr val="white"/>
                </a:solidFill>
                <a:latin typeface="Arial" panose="020B0604020202020204" pitchFamily="34" charset="0"/>
                <a:cs typeface="Arial" panose="020B0604020202020204" pitchFamily="34" charset="0"/>
              </a:rPr>
              <a:t>1trillion</a:t>
            </a:r>
          </a:p>
        </p:txBody>
      </p:sp>
      <p:sp>
        <p:nvSpPr>
          <p:cNvPr id="139" name="TextBox 39">
            <a:extLst>
              <a:ext uri="{FF2B5EF4-FFF2-40B4-BE49-F238E27FC236}">
                <a16:creationId xmlns:a16="http://schemas.microsoft.com/office/drawing/2014/main" id="{DCB03FA7-AD7D-453D-8148-BDB3213BD326}"/>
              </a:ext>
            </a:extLst>
          </p:cNvPr>
          <p:cNvSpPr txBox="1"/>
          <p:nvPr/>
        </p:nvSpPr>
        <p:spPr>
          <a:xfrm>
            <a:off x="6289110" y="4822483"/>
            <a:ext cx="2256895" cy="276999"/>
          </a:xfrm>
          <a:prstGeom prst="rect">
            <a:avLst/>
          </a:prstGeom>
          <a:noFill/>
        </p:spPr>
        <p:txBody>
          <a:bodyPr wrap="square" rtlCol="0" anchor="b">
            <a:spAutoFit/>
          </a:bodyPr>
          <a:lstStyle/>
          <a:p>
            <a:pPr defTabSz="457189">
              <a:defRPr/>
            </a:pPr>
            <a:r>
              <a:rPr lang="en-US" sz="1200" dirty="0">
                <a:solidFill>
                  <a:prstClr val="white"/>
                </a:solidFill>
                <a:latin typeface="Arial" panose="020B0604020202020204" pitchFamily="34" charset="0"/>
                <a:cs typeface="Arial" panose="020B0604020202020204" pitchFamily="34" charset="0"/>
              </a:rPr>
              <a:t>GMV* </a:t>
            </a:r>
          </a:p>
        </p:txBody>
      </p:sp>
      <p:sp>
        <p:nvSpPr>
          <p:cNvPr id="140" name="TextBox 40">
            <a:extLst>
              <a:ext uri="{FF2B5EF4-FFF2-40B4-BE49-F238E27FC236}">
                <a16:creationId xmlns:a16="http://schemas.microsoft.com/office/drawing/2014/main" id="{EEFA0F7D-2B83-420A-A34D-F1DD7756595E}"/>
              </a:ext>
            </a:extLst>
          </p:cNvPr>
          <p:cNvSpPr txBox="1"/>
          <p:nvPr/>
        </p:nvSpPr>
        <p:spPr>
          <a:xfrm>
            <a:off x="7026230" y="2230610"/>
            <a:ext cx="1650215" cy="646331"/>
          </a:xfrm>
          <a:prstGeom prst="rect">
            <a:avLst/>
          </a:prstGeom>
          <a:noFill/>
        </p:spPr>
        <p:txBody>
          <a:bodyPr wrap="square" rtlCol="0" anchor="b">
            <a:spAutoFit/>
          </a:bodyPr>
          <a:lstStyle/>
          <a:p>
            <a:pPr defTabSz="457189">
              <a:defRPr/>
            </a:pPr>
            <a:r>
              <a:rPr lang="en-US" sz="1200" dirty="0">
                <a:solidFill>
                  <a:prstClr val="black"/>
                </a:solidFill>
                <a:latin typeface="Arial" panose="020B0604020202020204" pitchFamily="34" charset="0"/>
                <a:cs typeface="Arial" panose="020B0604020202020204" pitchFamily="34" charset="0"/>
              </a:rPr>
              <a:t>Nearly </a:t>
            </a:r>
            <a:r>
              <a:rPr lang="en-US" sz="1200" b="1" dirty="0">
                <a:solidFill>
                  <a:srgbClr val="FF7503"/>
                </a:solidFill>
                <a:latin typeface="Arial" panose="020B0604020202020204" pitchFamily="34" charset="0"/>
                <a:cs typeface="Arial" panose="020B0604020202020204" pitchFamily="34" charset="0"/>
              </a:rPr>
              <a:t>960 million consumers </a:t>
            </a:r>
            <a:r>
              <a:rPr lang="en-US" sz="1200" dirty="0">
                <a:solidFill>
                  <a:prstClr val="black"/>
                </a:solidFill>
                <a:latin typeface="Arial" panose="020B0604020202020204" pitchFamily="34" charset="0"/>
                <a:cs typeface="Arial" panose="020B0604020202020204" pitchFamily="34" charset="0"/>
              </a:rPr>
              <a:t>shop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on our platforms</a:t>
            </a:r>
          </a:p>
        </p:txBody>
      </p:sp>
      <p:pic>
        <p:nvPicPr>
          <p:cNvPr id="141" name="Picture 41" descr="cart2.png">
            <a:extLst>
              <a:ext uri="{FF2B5EF4-FFF2-40B4-BE49-F238E27FC236}">
                <a16:creationId xmlns:a16="http://schemas.microsoft.com/office/drawing/2014/main" id="{4A02453F-8EC2-40FF-A169-DC82E89073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82818" y="2276775"/>
            <a:ext cx="770967" cy="746197"/>
          </a:xfrm>
          <a:prstGeom prst="rect">
            <a:avLst/>
          </a:prstGeom>
        </p:spPr>
      </p:pic>
      <p:sp>
        <p:nvSpPr>
          <p:cNvPr id="143" name="Rectangle 5">
            <a:extLst>
              <a:ext uri="{FF2B5EF4-FFF2-40B4-BE49-F238E27FC236}">
                <a16:creationId xmlns:a16="http://schemas.microsoft.com/office/drawing/2014/main" id="{77BF7B57-5F8C-4218-8EAB-B882BEBC8025}"/>
              </a:ext>
            </a:extLst>
          </p:cNvPr>
          <p:cNvSpPr/>
          <p:nvPr/>
        </p:nvSpPr>
        <p:spPr>
          <a:xfrm>
            <a:off x="392948" y="6576072"/>
            <a:ext cx="1588897" cy="177100"/>
          </a:xfrm>
          <a:prstGeom prst="rect">
            <a:avLst/>
          </a:prstGeom>
        </p:spPr>
        <p:txBody>
          <a:bodyPr wrap="none">
            <a:spAutoFit/>
          </a:bodyPr>
          <a:lstStyle/>
          <a:p>
            <a:pPr algn="ctr" defTabSz="412740" hangingPunct="0">
              <a:buClr>
                <a:srgbClr val="EC6300"/>
              </a:buClr>
              <a:defRPr/>
            </a:pPr>
            <a:r>
              <a:rPr lang="fr-FR" sz="551" b="1" cap="all" dirty="0">
                <a:solidFill>
                  <a:srgbClr val="FFFFFF">
                    <a:lumMod val="65000"/>
                  </a:srgbClr>
                </a:solidFill>
                <a:latin typeface="Arial" panose="020B0604020202020204" pitchFamily="34" charset="0"/>
                <a:cs typeface="Arial" panose="020B0604020202020204" pitchFamily="34" charset="0"/>
                <a:sym typeface="Helvetica Neue"/>
              </a:rPr>
              <a:t>* GMV – Gross Merchandise Volume</a:t>
            </a:r>
          </a:p>
        </p:txBody>
      </p:sp>
      <p:grpSp>
        <p:nvGrpSpPr>
          <p:cNvPr id="145" name="Graphic 1">
            <a:extLst>
              <a:ext uri="{FF2B5EF4-FFF2-40B4-BE49-F238E27FC236}">
                <a16:creationId xmlns:a16="http://schemas.microsoft.com/office/drawing/2014/main" id="{B599834F-96AA-47D0-BFB7-B2607C90C66C}"/>
              </a:ext>
            </a:extLst>
          </p:cNvPr>
          <p:cNvGrpSpPr/>
          <p:nvPr/>
        </p:nvGrpSpPr>
        <p:grpSpPr>
          <a:xfrm>
            <a:off x="437511" y="1208725"/>
            <a:ext cx="1743715" cy="230503"/>
            <a:chOff x="1569472" y="6502876"/>
            <a:chExt cx="9896475" cy="1171575"/>
          </a:xfrm>
          <a:solidFill>
            <a:srgbClr val="EC6300"/>
          </a:solidFill>
        </p:grpSpPr>
        <p:sp>
          <p:nvSpPr>
            <p:cNvPr id="146" name="Freeform: Shape 8">
              <a:extLst>
                <a:ext uri="{FF2B5EF4-FFF2-40B4-BE49-F238E27FC236}">
                  <a16:creationId xmlns:a16="http://schemas.microsoft.com/office/drawing/2014/main" id="{02A61005-9340-4281-9C91-7715AB9294EC}"/>
                </a:ext>
              </a:extLst>
            </p:cNvPr>
            <p:cNvSpPr/>
            <p:nvPr/>
          </p:nvSpPr>
          <p:spPr>
            <a:xfrm>
              <a:off x="8013000" y="6495729"/>
              <a:ext cx="847725" cy="942975"/>
            </a:xfrm>
            <a:custGeom>
              <a:avLst/>
              <a:gdLst>
                <a:gd name="connsiteX0" fmla="*/ 104719 w 847725"/>
                <a:gd name="connsiteY0" fmla="*/ 162310 h 942975"/>
                <a:gd name="connsiteX1" fmla="*/ 401804 w 847725"/>
                <a:gd name="connsiteY1" fmla="*/ 10005 h 942975"/>
                <a:gd name="connsiteX2" fmla="*/ 713367 w 847725"/>
                <a:gd name="connsiteY2" fmla="*/ 80490 h 942975"/>
                <a:gd name="connsiteX3" fmla="*/ 831382 w 847725"/>
                <a:gd name="connsiteY3" fmla="*/ 277943 h 942975"/>
                <a:gd name="connsiteX4" fmla="*/ 719463 w 847725"/>
                <a:gd name="connsiteY4" fmla="*/ 306518 h 942975"/>
                <a:gd name="connsiteX5" fmla="*/ 632595 w 847725"/>
                <a:gd name="connsiteY5" fmla="*/ 162691 h 942975"/>
                <a:gd name="connsiteX6" fmla="*/ 363037 w 847725"/>
                <a:gd name="connsiteY6" fmla="*/ 122876 h 942975"/>
                <a:gd name="connsiteX7" fmla="*/ 193968 w 847725"/>
                <a:gd name="connsiteY7" fmla="*/ 242415 h 942975"/>
                <a:gd name="connsiteX8" fmla="*/ 138438 w 847725"/>
                <a:gd name="connsiteY8" fmla="*/ 549406 h 942975"/>
                <a:gd name="connsiteX9" fmla="*/ 246261 w 847725"/>
                <a:gd name="connsiteY9" fmla="*/ 762766 h 942975"/>
                <a:gd name="connsiteX10" fmla="*/ 460954 w 847725"/>
                <a:gd name="connsiteY10" fmla="*/ 833441 h 942975"/>
                <a:gd name="connsiteX11" fmla="*/ 723463 w 847725"/>
                <a:gd name="connsiteY11" fmla="*/ 742668 h 942975"/>
                <a:gd name="connsiteX12" fmla="*/ 721558 w 847725"/>
                <a:gd name="connsiteY12" fmla="*/ 572075 h 942975"/>
                <a:gd name="connsiteX13" fmla="*/ 460859 w 847725"/>
                <a:gd name="connsiteY13" fmla="*/ 573694 h 942975"/>
                <a:gd name="connsiteX14" fmla="*/ 458858 w 847725"/>
                <a:gd name="connsiteY14" fmla="*/ 465205 h 942975"/>
                <a:gd name="connsiteX15" fmla="*/ 843573 w 847725"/>
                <a:gd name="connsiteY15" fmla="*/ 465205 h 942975"/>
                <a:gd name="connsiteX16" fmla="*/ 843573 w 847725"/>
                <a:gd name="connsiteY16" fmla="*/ 802961 h 942975"/>
                <a:gd name="connsiteX17" fmla="*/ 529058 w 847725"/>
                <a:gd name="connsiteY17" fmla="*/ 939550 h 942975"/>
                <a:gd name="connsiteX18" fmla="*/ 147867 w 847725"/>
                <a:gd name="connsiteY18" fmla="*/ 831822 h 942975"/>
                <a:gd name="connsiteX19" fmla="*/ 8326 w 847725"/>
                <a:gd name="connsiteY19" fmla="*/ 518354 h 942975"/>
                <a:gd name="connsiteX20" fmla="*/ 104719 w 847725"/>
                <a:gd name="connsiteY20" fmla="*/ 162310 h 942975"/>
                <a:gd name="connsiteX21" fmla="*/ 104719 w 847725"/>
                <a:gd name="connsiteY21" fmla="*/ 16231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725" h="942975">
                  <a:moveTo>
                    <a:pt x="104719" y="162310"/>
                  </a:moveTo>
                  <a:cubicBezTo>
                    <a:pt x="173680" y="68965"/>
                    <a:pt x="288552" y="19816"/>
                    <a:pt x="401804" y="10005"/>
                  </a:cubicBezTo>
                  <a:cubicBezTo>
                    <a:pt x="508960" y="-282"/>
                    <a:pt x="624594" y="15815"/>
                    <a:pt x="713367" y="80490"/>
                  </a:cubicBezTo>
                  <a:cubicBezTo>
                    <a:pt x="778041" y="126781"/>
                    <a:pt x="812045" y="202981"/>
                    <a:pt x="831382" y="277943"/>
                  </a:cubicBezTo>
                  <a:cubicBezTo>
                    <a:pt x="794043" y="287468"/>
                    <a:pt x="757372" y="299184"/>
                    <a:pt x="719463" y="306518"/>
                  </a:cubicBezTo>
                  <a:cubicBezTo>
                    <a:pt x="702984" y="252797"/>
                    <a:pt x="680315" y="196028"/>
                    <a:pt x="632595" y="162691"/>
                  </a:cubicBezTo>
                  <a:cubicBezTo>
                    <a:pt x="555061" y="107922"/>
                    <a:pt x="452953" y="101540"/>
                    <a:pt x="363037" y="122876"/>
                  </a:cubicBezTo>
                  <a:cubicBezTo>
                    <a:pt x="293981" y="138973"/>
                    <a:pt x="231211" y="181836"/>
                    <a:pt x="193968" y="242415"/>
                  </a:cubicBezTo>
                  <a:cubicBezTo>
                    <a:pt x="137485" y="333188"/>
                    <a:pt x="124722" y="445202"/>
                    <a:pt x="138438" y="549406"/>
                  </a:cubicBezTo>
                  <a:cubicBezTo>
                    <a:pt x="147963" y="629892"/>
                    <a:pt x="181776" y="710950"/>
                    <a:pt x="246261" y="762766"/>
                  </a:cubicBezTo>
                  <a:cubicBezTo>
                    <a:pt x="306458" y="810486"/>
                    <a:pt x="384468" y="834203"/>
                    <a:pt x="460954" y="833441"/>
                  </a:cubicBezTo>
                  <a:cubicBezTo>
                    <a:pt x="555728" y="835632"/>
                    <a:pt x="647739" y="797818"/>
                    <a:pt x="723463" y="742668"/>
                  </a:cubicBezTo>
                  <a:cubicBezTo>
                    <a:pt x="722701" y="685804"/>
                    <a:pt x="725654" y="628844"/>
                    <a:pt x="721558" y="572075"/>
                  </a:cubicBezTo>
                  <a:cubicBezTo>
                    <a:pt x="634595" y="574647"/>
                    <a:pt x="547727" y="571789"/>
                    <a:pt x="460859" y="573694"/>
                  </a:cubicBezTo>
                  <a:cubicBezTo>
                    <a:pt x="457621" y="537595"/>
                    <a:pt x="458287" y="501400"/>
                    <a:pt x="458858" y="465205"/>
                  </a:cubicBezTo>
                  <a:cubicBezTo>
                    <a:pt x="587065" y="465014"/>
                    <a:pt x="715272" y="465014"/>
                    <a:pt x="843573" y="465205"/>
                  </a:cubicBezTo>
                  <a:cubicBezTo>
                    <a:pt x="843573" y="577790"/>
                    <a:pt x="843478" y="690471"/>
                    <a:pt x="843573" y="802961"/>
                  </a:cubicBezTo>
                  <a:cubicBezTo>
                    <a:pt x="752896" y="874494"/>
                    <a:pt x="645073" y="927834"/>
                    <a:pt x="529058" y="939550"/>
                  </a:cubicBezTo>
                  <a:cubicBezTo>
                    <a:pt x="395041" y="954218"/>
                    <a:pt x="250833" y="922024"/>
                    <a:pt x="147867" y="831822"/>
                  </a:cubicBezTo>
                  <a:cubicBezTo>
                    <a:pt x="59094" y="753336"/>
                    <a:pt x="15851" y="634369"/>
                    <a:pt x="8326" y="518354"/>
                  </a:cubicBezTo>
                  <a:cubicBezTo>
                    <a:pt x="611" y="393958"/>
                    <a:pt x="30424" y="263941"/>
                    <a:pt x="104719" y="162310"/>
                  </a:cubicBezTo>
                  <a:lnTo>
                    <a:pt x="104719" y="162310"/>
                  </a:ln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47" name="Freeform: Shape 9">
              <a:extLst>
                <a:ext uri="{FF2B5EF4-FFF2-40B4-BE49-F238E27FC236}">
                  <a16:creationId xmlns:a16="http://schemas.microsoft.com/office/drawing/2014/main" id="{C627A1D0-360D-4CF7-B075-D923FAF23A20}"/>
                </a:ext>
              </a:extLst>
            </p:cNvPr>
            <p:cNvSpPr/>
            <p:nvPr/>
          </p:nvSpPr>
          <p:spPr>
            <a:xfrm>
              <a:off x="2863396" y="6505038"/>
              <a:ext cx="304800" cy="923925"/>
            </a:xfrm>
            <a:custGeom>
              <a:avLst/>
              <a:gdLst>
                <a:gd name="connsiteX0" fmla="*/ 7287 w 304800"/>
                <a:gd name="connsiteY0" fmla="*/ 7268 h 923925"/>
                <a:gd name="connsiteX1" fmla="*/ 301609 w 304800"/>
                <a:gd name="connsiteY1" fmla="*/ 7839 h 923925"/>
                <a:gd name="connsiteX2" fmla="*/ 299609 w 304800"/>
                <a:gd name="connsiteY2" fmla="*/ 917953 h 923925"/>
                <a:gd name="connsiteX3" fmla="*/ 7287 w 304800"/>
                <a:gd name="connsiteY3" fmla="*/ 916810 h 923925"/>
                <a:gd name="connsiteX4" fmla="*/ 7287 w 304800"/>
                <a:gd name="connsiteY4" fmla="*/ 7268 h 923925"/>
                <a:gd name="connsiteX5" fmla="*/ 7287 w 304800"/>
                <a:gd name="connsiteY5" fmla="*/ 7268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923925">
                  <a:moveTo>
                    <a:pt x="7287" y="7268"/>
                  </a:moveTo>
                  <a:cubicBezTo>
                    <a:pt x="105394" y="7553"/>
                    <a:pt x="203502" y="6506"/>
                    <a:pt x="301609" y="7839"/>
                  </a:cubicBezTo>
                  <a:cubicBezTo>
                    <a:pt x="299990" y="311115"/>
                    <a:pt x="303990" y="614677"/>
                    <a:pt x="299609" y="917953"/>
                  </a:cubicBezTo>
                  <a:cubicBezTo>
                    <a:pt x="202168" y="915667"/>
                    <a:pt x="104727" y="917858"/>
                    <a:pt x="7287" y="916810"/>
                  </a:cubicBezTo>
                  <a:cubicBezTo>
                    <a:pt x="7096" y="613629"/>
                    <a:pt x="7096" y="310448"/>
                    <a:pt x="7287" y="7268"/>
                  </a:cubicBezTo>
                  <a:lnTo>
                    <a:pt x="7287" y="7268"/>
                  </a:ln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48" name="Freeform: Shape 10">
              <a:extLst>
                <a:ext uri="{FF2B5EF4-FFF2-40B4-BE49-F238E27FC236}">
                  <a16:creationId xmlns:a16="http://schemas.microsoft.com/office/drawing/2014/main" id="{B6E0FD9D-7DF9-4E10-85DD-B9424BA5FDBC}"/>
                </a:ext>
              </a:extLst>
            </p:cNvPr>
            <p:cNvSpPr/>
            <p:nvPr/>
          </p:nvSpPr>
          <p:spPr>
            <a:xfrm>
              <a:off x="3331663" y="6505120"/>
              <a:ext cx="304800" cy="200025"/>
            </a:xfrm>
            <a:custGeom>
              <a:avLst/>
              <a:gdLst>
                <a:gd name="connsiteX0" fmla="*/ 7364 w 304800"/>
                <a:gd name="connsiteY0" fmla="*/ 7186 h 200025"/>
                <a:gd name="connsiteX1" fmla="*/ 301210 w 304800"/>
                <a:gd name="connsiteY1" fmla="*/ 7186 h 200025"/>
                <a:gd name="connsiteX2" fmla="*/ 301400 w 304800"/>
                <a:gd name="connsiteY2" fmla="*/ 195876 h 200025"/>
                <a:gd name="connsiteX3" fmla="*/ 7364 w 304800"/>
                <a:gd name="connsiteY3" fmla="*/ 195876 h 200025"/>
                <a:gd name="connsiteX4" fmla="*/ 7364 w 304800"/>
                <a:gd name="connsiteY4" fmla="*/ 7186 h 200025"/>
                <a:gd name="connsiteX5" fmla="*/ 7364 w 304800"/>
                <a:gd name="connsiteY5" fmla="*/ 718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200025">
                  <a:moveTo>
                    <a:pt x="7364" y="7186"/>
                  </a:moveTo>
                  <a:cubicBezTo>
                    <a:pt x="105376" y="7186"/>
                    <a:pt x="203388" y="7091"/>
                    <a:pt x="301210" y="7186"/>
                  </a:cubicBezTo>
                  <a:cubicBezTo>
                    <a:pt x="301686" y="70146"/>
                    <a:pt x="301496" y="133011"/>
                    <a:pt x="301400" y="195876"/>
                  </a:cubicBezTo>
                  <a:cubicBezTo>
                    <a:pt x="203388" y="195876"/>
                    <a:pt x="105376" y="195876"/>
                    <a:pt x="7364" y="195876"/>
                  </a:cubicBezTo>
                  <a:cubicBezTo>
                    <a:pt x="6983" y="133011"/>
                    <a:pt x="7173" y="70146"/>
                    <a:pt x="7364" y="7186"/>
                  </a:cubicBezTo>
                  <a:lnTo>
                    <a:pt x="7364" y="7186"/>
                  </a:ln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49" name="Freeform: Shape 11">
              <a:extLst>
                <a:ext uri="{FF2B5EF4-FFF2-40B4-BE49-F238E27FC236}">
                  <a16:creationId xmlns:a16="http://schemas.microsoft.com/office/drawing/2014/main" id="{4FAB5014-F91F-41EE-890D-E2369EA7CD00}"/>
                </a:ext>
              </a:extLst>
            </p:cNvPr>
            <p:cNvSpPr/>
            <p:nvPr/>
          </p:nvSpPr>
          <p:spPr>
            <a:xfrm>
              <a:off x="1562328" y="6504273"/>
              <a:ext cx="1266825" cy="923925"/>
            </a:xfrm>
            <a:custGeom>
              <a:avLst/>
              <a:gdLst>
                <a:gd name="connsiteX0" fmla="*/ 818007 w 1266825"/>
                <a:gd name="connsiteY0" fmla="*/ 9080 h 923925"/>
                <a:gd name="connsiteX1" fmla="*/ 495776 w 1266825"/>
                <a:gd name="connsiteY1" fmla="*/ 8033 h 923925"/>
                <a:gd name="connsiteX2" fmla="*/ 458819 w 1266825"/>
                <a:gd name="connsiteY2" fmla="*/ 42608 h 923925"/>
                <a:gd name="connsiteX3" fmla="*/ 7144 w 1266825"/>
                <a:gd name="connsiteY3" fmla="*/ 918051 h 923925"/>
                <a:gd name="connsiteX4" fmla="*/ 312896 w 1266825"/>
                <a:gd name="connsiteY4" fmla="*/ 918432 h 923925"/>
                <a:gd name="connsiteX5" fmla="*/ 387001 w 1266825"/>
                <a:gd name="connsiteY5" fmla="*/ 755840 h 923925"/>
                <a:gd name="connsiteX6" fmla="*/ 857631 w 1266825"/>
                <a:gd name="connsiteY6" fmla="*/ 756698 h 923925"/>
                <a:gd name="connsiteX7" fmla="*/ 921734 w 1266825"/>
                <a:gd name="connsiteY7" fmla="*/ 915956 h 923925"/>
                <a:gd name="connsiteX8" fmla="*/ 1265492 w 1266825"/>
                <a:gd name="connsiteY8" fmla="*/ 917289 h 923925"/>
                <a:gd name="connsiteX9" fmla="*/ 818007 w 1266825"/>
                <a:gd name="connsiteY9" fmla="*/ 9080 h 923925"/>
                <a:gd name="connsiteX10" fmla="*/ 479298 w 1266825"/>
                <a:gd name="connsiteY10" fmla="*/ 555053 h 923925"/>
                <a:gd name="connsiteX11" fmla="*/ 631031 w 1266825"/>
                <a:gd name="connsiteY11" fmla="*/ 232537 h 923925"/>
                <a:gd name="connsiteX12" fmla="*/ 772668 w 1266825"/>
                <a:gd name="connsiteY12" fmla="*/ 553720 h 923925"/>
                <a:gd name="connsiteX13" fmla="*/ 479298 w 1266825"/>
                <a:gd name="connsiteY13" fmla="*/ 555053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825" h="923925">
                  <a:moveTo>
                    <a:pt x="818007" y="9080"/>
                  </a:moveTo>
                  <a:cubicBezTo>
                    <a:pt x="710565" y="6699"/>
                    <a:pt x="603123" y="8414"/>
                    <a:pt x="495776" y="8033"/>
                  </a:cubicBezTo>
                  <a:cubicBezTo>
                    <a:pt x="472631" y="2032"/>
                    <a:pt x="468249" y="27845"/>
                    <a:pt x="458819" y="42608"/>
                  </a:cubicBezTo>
                  <a:cubicBezTo>
                    <a:pt x="308991" y="334835"/>
                    <a:pt x="155448" y="625157"/>
                    <a:pt x="7144" y="918051"/>
                  </a:cubicBezTo>
                  <a:cubicBezTo>
                    <a:pt x="109061" y="917861"/>
                    <a:pt x="210979" y="917099"/>
                    <a:pt x="312896" y="918432"/>
                  </a:cubicBezTo>
                  <a:cubicBezTo>
                    <a:pt x="339281" y="865092"/>
                    <a:pt x="361855" y="809847"/>
                    <a:pt x="387001" y="755840"/>
                  </a:cubicBezTo>
                  <a:cubicBezTo>
                    <a:pt x="543878" y="756507"/>
                    <a:pt x="700754" y="754888"/>
                    <a:pt x="857631" y="756698"/>
                  </a:cubicBezTo>
                  <a:cubicBezTo>
                    <a:pt x="877634" y="810323"/>
                    <a:pt x="902684" y="861949"/>
                    <a:pt x="921734" y="915956"/>
                  </a:cubicBezTo>
                  <a:cubicBezTo>
                    <a:pt x="1036225" y="919766"/>
                    <a:pt x="1150906" y="917289"/>
                    <a:pt x="1265492" y="917289"/>
                  </a:cubicBezTo>
                  <a:cubicBezTo>
                    <a:pt x="1117187" y="614204"/>
                    <a:pt x="966026" y="312452"/>
                    <a:pt x="818007" y="9080"/>
                  </a:cubicBezTo>
                  <a:close/>
                  <a:moveTo>
                    <a:pt x="479298" y="555053"/>
                  </a:moveTo>
                  <a:cubicBezTo>
                    <a:pt x="529590" y="447421"/>
                    <a:pt x="577120" y="338360"/>
                    <a:pt x="631031" y="232537"/>
                  </a:cubicBezTo>
                  <a:cubicBezTo>
                    <a:pt x="678942" y="339217"/>
                    <a:pt x="725234" y="446754"/>
                    <a:pt x="772668" y="553720"/>
                  </a:cubicBezTo>
                  <a:cubicBezTo>
                    <a:pt x="674942" y="556387"/>
                    <a:pt x="577025" y="553815"/>
                    <a:pt x="479298" y="555053"/>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0" name="Freeform: Shape 12">
              <a:extLst>
                <a:ext uri="{FF2B5EF4-FFF2-40B4-BE49-F238E27FC236}">
                  <a16:creationId xmlns:a16="http://schemas.microsoft.com/office/drawing/2014/main" id="{79F36CDB-1573-4E2D-8624-1C336F2788D4}"/>
                </a:ext>
              </a:extLst>
            </p:cNvPr>
            <p:cNvSpPr/>
            <p:nvPr/>
          </p:nvSpPr>
          <p:spPr>
            <a:xfrm>
              <a:off x="9008688" y="6744857"/>
              <a:ext cx="371475" cy="676275"/>
            </a:xfrm>
            <a:custGeom>
              <a:avLst/>
              <a:gdLst>
                <a:gd name="connsiteX0" fmla="*/ 202025 w 371475"/>
                <a:gd name="connsiteY0" fmla="*/ 16337 h 676275"/>
                <a:gd name="connsiteX1" fmla="*/ 366522 w 371475"/>
                <a:gd name="connsiteY1" fmla="*/ 42626 h 676275"/>
                <a:gd name="connsiteX2" fmla="*/ 327660 w 371475"/>
                <a:gd name="connsiteY2" fmla="*/ 147401 h 676275"/>
                <a:gd name="connsiteX3" fmla="*/ 188880 w 371475"/>
                <a:gd name="connsiteY3" fmla="*/ 140257 h 676275"/>
                <a:gd name="connsiteX4" fmla="*/ 121729 w 371475"/>
                <a:gd name="connsiteY4" fmla="*/ 300754 h 676275"/>
                <a:gd name="connsiteX5" fmla="*/ 118681 w 371475"/>
                <a:gd name="connsiteY5" fmla="*/ 678134 h 676275"/>
                <a:gd name="connsiteX6" fmla="*/ 9144 w 371475"/>
                <a:gd name="connsiteY6" fmla="*/ 678229 h 676275"/>
                <a:gd name="connsiteX7" fmla="*/ 7144 w 371475"/>
                <a:gd name="connsiteY7" fmla="*/ 23290 h 676275"/>
                <a:gd name="connsiteX8" fmla="*/ 107918 w 371475"/>
                <a:gd name="connsiteY8" fmla="*/ 22719 h 676275"/>
                <a:gd name="connsiteX9" fmla="*/ 107156 w 371475"/>
                <a:gd name="connsiteY9" fmla="*/ 114254 h 676275"/>
                <a:gd name="connsiteX10" fmla="*/ 202025 w 371475"/>
                <a:gd name="connsiteY10" fmla="*/ 16337 h 676275"/>
                <a:gd name="connsiteX11" fmla="*/ 202025 w 371475"/>
                <a:gd name="connsiteY11" fmla="*/ 16337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676275">
                  <a:moveTo>
                    <a:pt x="202025" y="16337"/>
                  </a:moveTo>
                  <a:cubicBezTo>
                    <a:pt x="257270" y="-5380"/>
                    <a:pt x="317563" y="14623"/>
                    <a:pt x="366522" y="42626"/>
                  </a:cubicBezTo>
                  <a:cubicBezTo>
                    <a:pt x="353187" y="77488"/>
                    <a:pt x="340137" y="112254"/>
                    <a:pt x="327660" y="147401"/>
                  </a:cubicBezTo>
                  <a:cubicBezTo>
                    <a:pt x="285083" y="127018"/>
                    <a:pt x="231457" y="112254"/>
                    <a:pt x="188880" y="140257"/>
                  </a:cubicBezTo>
                  <a:cubicBezTo>
                    <a:pt x="134969" y="173595"/>
                    <a:pt x="127635" y="243413"/>
                    <a:pt x="121729" y="300754"/>
                  </a:cubicBezTo>
                  <a:cubicBezTo>
                    <a:pt x="117443" y="426388"/>
                    <a:pt x="123254" y="552499"/>
                    <a:pt x="118681" y="678134"/>
                  </a:cubicBezTo>
                  <a:cubicBezTo>
                    <a:pt x="82105" y="676801"/>
                    <a:pt x="45625" y="676801"/>
                    <a:pt x="9144" y="678229"/>
                  </a:cubicBezTo>
                  <a:cubicBezTo>
                    <a:pt x="5048" y="460012"/>
                    <a:pt x="8858" y="241603"/>
                    <a:pt x="7144" y="23290"/>
                  </a:cubicBezTo>
                  <a:cubicBezTo>
                    <a:pt x="40671" y="22433"/>
                    <a:pt x="74295" y="22338"/>
                    <a:pt x="107918" y="22719"/>
                  </a:cubicBezTo>
                  <a:cubicBezTo>
                    <a:pt x="108204" y="53199"/>
                    <a:pt x="107918" y="83774"/>
                    <a:pt x="107156" y="114254"/>
                  </a:cubicBezTo>
                  <a:cubicBezTo>
                    <a:pt x="134778" y="78440"/>
                    <a:pt x="157067" y="33292"/>
                    <a:pt x="202025" y="16337"/>
                  </a:cubicBezTo>
                  <a:lnTo>
                    <a:pt x="202025" y="16337"/>
                  </a:ln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1" name="Freeform: Shape 13">
              <a:extLst>
                <a:ext uri="{FF2B5EF4-FFF2-40B4-BE49-F238E27FC236}">
                  <a16:creationId xmlns:a16="http://schemas.microsoft.com/office/drawing/2014/main" id="{1BE1E36E-55AA-44CC-AACC-2755AC683D22}"/>
                </a:ext>
              </a:extLst>
            </p:cNvPr>
            <p:cNvSpPr/>
            <p:nvPr/>
          </p:nvSpPr>
          <p:spPr>
            <a:xfrm>
              <a:off x="10166165" y="6759956"/>
              <a:ext cx="542925" cy="676275"/>
            </a:xfrm>
            <a:custGeom>
              <a:avLst/>
              <a:gdLst>
                <a:gd name="connsiteX0" fmla="*/ 7144 w 542925"/>
                <a:gd name="connsiteY0" fmla="*/ 8192 h 676275"/>
                <a:gd name="connsiteX1" fmla="*/ 120491 w 542925"/>
                <a:gd name="connsiteY1" fmla="*/ 8287 h 676275"/>
                <a:gd name="connsiteX2" fmla="*/ 120587 w 542925"/>
                <a:gd name="connsiteY2" fmla="*/ 402717 h 676275"/>
                <a:gd name="connsiteX3" fmla="*/ 163259 w 542925"/>
                <a:gd name="connsiteY3" fmla="*/ 547307 h 676275"/>
                <a:gd name="connsiteX4" fmla="*/ 412909 w 542925"/>
                <a:gd name="connsiteY4" fmla="*/ 469773 h 676275"/>
                <a:gd name="connsiteX5" fmla="*/ 426720 w 542925"/>
                <a:gd name="connsiteY5" fmla="*/ 352806 h 676275"/>
                <a:gd name="connsiteX6" fmla="*/ 426720 w 542925"/>
                <a:gd name="connsiteY6" fmla="*/ 7334 h 676275"/>
                <a:gd name="connsiteX7" fmla="*/ 539115 w 542925"/>
                <a:gd name="connsiteY7" fmla="*/ 7144 h 676275"/>
                <a:gd name="connsiteX8" fmla="*/ 539401 w 542925"/>
                <a:gd name="connsiteY8" fmla="*/ 661892 h 676275"/>
                <a:gd name="connsiteX9" fmla="*/ 436531 w 542925"/>
                <a:gd name="connsiteY9" fmla="*/ 661988 h 676275"/>
                <a:gd name="connsiteX10" fmla="*/ 436245 w 542925"/>
                <a:gd name="connsiteY10" fmla="*/ 574548 h 676275"/>
                <a:gd name="connsiteX11" fmla="*/ 308991 w 542925"/>
                <a:gd name="connsiteY11" fmla="*/ 666560 h 676275"/>
                <a:gd name="connsiteX12" fmla="*/ 59055 w 542925"/>
                <a:gd name="connsiteY12" fmla="*/ 613029 h 676275"/>
                <a:gd name="connsiteX13" fmla="*/ 7334 w 542925"/>
                <a:gd name="connsiteY13" fmla="*/ 451771 h 676275"/>
                <a:gd name="connsiteX14" fmla="*/ 7144 w 542925"/>
                <a:gd name="connsiteY14" fmla="*/ 8192 h 676275"/>
                <a:gd name="connsiteX15" fmla="*/ 7144 w 542925"/>
                <a:gd name="connsiteY15" fmla="*/ 819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925" h="676275">
                  <a:moveTo>
                    <a:pt x="7144" y="8192"/>
                  </a:moveTo>
                  <a:cubicBezTo>
                    <a:pt x="44863" y="6953"/>
                    <a:pt x="82677" y="6858"/>
                    <a:pt x="120491" y="8287"/>
                  </a:cubicBezTo>
                  <a:cubicBezTo>
                    <a:pt x="120111" y="139732"/>
                    <a:pt x="120015" y="271177"/>
                    <a:pt x="120587" y="402717"/>
                  </a:cubicBezTo>
                  <a:cubicBezTo>
                    <a:pt x="122206" y="452819"/>
                    <a:pt x="120968" y="511874"/>
                    <a:pt x="163259" y="547307"/>
                  </a:cubicBezTo>
                  <a:cubicBezTo>
                    <a:pt x="242031" y="614839"/>
                    <a:pt x="385191" y="569786"/>
                    <a:pt x="412909" y="469773"/>
                  </a:cubicBezTo>
                  <a:cubicBezTo>
                    <a:pt x="424625" y="432149"/>
                    <a:pt x="425958" y="392049"/>
                    <a:pt x="426720" y="352806"/>
                  </a:cubicBezTo>
                  <a:cubicBezTo>
                    <a:pt x="426720" y="237649"/>
                    <a:pt x="426720" y="122491"/>
                    <a:pt x="426720" y="7334"/>
                  </a:cubicBezTo>
                  <a:cubicBezTo>
                    <a:pt x="464058" y="7239"/>
                    <a:pt x="501587" y="7334"/>
                    <a:pt x="539115" y="7144"/>
                  </a:cubicBezTo>
                  <a:cubicBezTo>
                    <a:pt x="539877" y="225362"/>
                    <a:pt x="539401" y="443675"/>
                    <a:pt x="539401" y="661892"/>
                  </a:cubicBezTo>
                  <a:cubicBezTo>
                    <a:pt x="504920" y="662083"/>
                    <a:pt x="470726" y="661988"/>
                    <a:pt x="436531" y="661988"/>
                  </a:cubicBezTo>
                  <a:cubicBezTo>
                    <a:pt x="436436" y="632841"/>
                    <a:pt x="436531" y="603695"/>
                    <a:pt x="436245" y="574548"/>
                  </a:cubicBezTo>
                  <a:cubicBezTo>
                    <a:pt x="402337" y="615029"/>
                    <a:pt x="361283" y="652558"/>
                    <a:pt x="308991" y="666560"/>
                  </a:cubicBezTo>
                  <a:cubicBezTo>
                    <a:pt x="224219" y="690467"/>
                    <a:pt x="123540" y="676180"/>
                    <a:pt x="59055" y="613029"/>
                  </a:cubicBezTo>
                  <a:cubicBezTo>
                    <a:pt x="18955" y="569976"/>
                    <a:pt x="8192" y="508540"/>
                    <a:pt x="7334" y="451771"/>
                  </a:cubicBezTo>
                  <a:cubicBezTo>
                    <a:pt x="7144" y="303943"/>
                    <a:pt x="7715" y="156019"/>
                    <a:pt x="7144" y="8192"/>
                  </a:cubicBezTo>
                  <a:lnTo>
                    <a:pt x="7144" y="8192"/>
                  </a:ln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2" name="Freeform: Shape 14">
              <a:extLst>
                <a:ext uri="{FF2B5EF4-FFF2-40B4-BE49-F238E27FC236}">
                  <a16:creationId xmlns:a16="http://schemas.microsoft.com/office/drawing/2014/main" id="{3C6A5BCD-4BAB-4796-8D2A-148473B9A3C4}"/>
                </a:ext>
              </a:extLst>
            </p:cNvPr>
            <p:cNvSpPr/>
            <p:nvPr/>
          </p:nvSpPr>
          <p:spPr>
            <a:xfrm>
              <a:off x="3331669" y="6782149"/>
              <a:ext cx="304800" cy="638175"/>
            </a:xfrm>
            <a:custGeom>
              <a:avLst/>
              <a:gdLst>
                <a:gd name="connsiteX0" fmla="*/ 7452 w 304800"/>
                <a:gd name="connsiteY0" fmla="*/ 7144 h 638175"/>
                <a:gd name="connsiteX1" fmla="*/ 301299 w 304800"/>
                <a:gd name="connsiteY1" fmla="*/ 7144 h 638175"/>
                <a:gd name="connsiteX2" fmla="*/ 301489 w 304800"/>
                <a:gd name="connsiteY2" fmla="*/ 639604 h 638175"/>
                <a:gd name="connsiteX3" fmla="*/ 7357 w 304800"/>
                <a:gd name="connsiteY3" fmla="*/ 639794 h 638175"/>
                <a:gd name="connsiteX4" fmla="*/ 7452 w 304800"/>
                <a:gd name="connsiteY4" fmla="*/ 7144 h 638175"/>
                <a:gd name="connsiteX5" fmla="*/ 7452 w 304800"/>
                <a:gd name="connsiteY5" fmla="*/ 714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638175">
                  <a:moveTo>
                    <a:pt x="7452" y="7144"/>
                  </a:moveTo>
                  <a:cubicBezTo>
                    <a:pt x="105369" y="7144"/>
                    <a:pt x="203382" y="7144"/>
                    <a:pt x="301299" y="7144"/>
                  </a:cubicBezTo>
                  <a:cubicBezTo>
                    <a:pt x="301584" y="217932"/>
                    <a:pt x="301299" y="428815"/>
                    <a:pt x="301489" y="639604"/>
                  </a:cubicBezTo>
                  <a:cubicBezTo>
                    <a:pt x="203382" y="640080"/>
                    <a:pt x="105369" y="639604"/>
                    <a:pt x="7357" y="639794"/>
                  </a:cubicBezTo>
                  <a:cubicBezTo>
                    <a:pt x="6976" y="429006"/>
                    <a:pt x="7167" y="218123"/>
                    <a:pt x="7452" y="7144"/>
                  </a:cubicBezTo>
                  <a:lnTo>
                    <a:pt x="7452" y="7144"/>
                  </a:ln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3" name="Freeform: Shape 15">
              <a:extLst>
                <a:ext uri="{FF2B5EF4-FFF2-40B4-BE49-F238E27FC236}">
                  <a16:creationId xmlns:a16="http://schemas.microsoft.com/office/drawing/2014/main" id="{36847AE7-C358-426E-BAF4-1BE9CA131E8B}"/>
                </a:ext>
              </a:extLst>
            </p:cNvPr>
            <p:cNvSpPr/>
            <p:nvPr/>
          </p:nvSpPr>
          <p:spPr>
            <a:xfrm>
              <a:off x="10889875" y="6744691"/>
              <a:ext cx="581025" cy="933450"/>
            </a:xfrm>
            <a:custGeom>
              <a:avLst/>
              <a:gdLst>
                <a:gd name="connsiteX0" fmla="*/ 487109 w 581025"/>
                <a:gd name="connsiteY0" fmla="*/ 84226 h 933450"/>
                <a:gd name="connsiteX1" fmla="*/ 216694 w 581025"/>
                <a:gd name="connsiteY1" fmla="*/ 19932 h 933450"/>
                <a:gd name="connsiteX2" fmla="*/ 108966 w 581025"/>
                <a:gd name="connsiteY2" fmla="*/ 101847 h 933450"/>
                <a:gd name="connsiteX3" fmla="*/ 110299 w 581025"/>
                <a:gd name="connsiteY3" fmla="*/ 22599 h 933450"/>
                <a:gd name="connsiteX4" fmla="*/ 7144 w 581025"/>
                <a:gd name="connsiteY4" fmla="*/ 22599 h 933450"/>
                <a:gd name="connsiteX5" fmla="*/ 7144 w 581025"/>
                <a:gd name="connsiteY5" fmla="*/ 929665 h 933450"/>
                <a:gd name="connsiteX6" fmla="*/ 118776 w 581025"/>
                <a:gd name="connsiteY6" fmla="*/ 930331 h 933450"/>
                <a:gd name="connsiteX7" fmla="*/ 120301 w 581025"/>
                <a:gd name="connsiteY7" fmla="*/ 618578 h 933450"/>
                <a:gd name="connsiteX8" fmla="*/ 230981 w 581025"/>
                <a:gd name="connsiteY8" fmla="*/ 685634 h 933450"/>
                <a:gd name="connsiteX9" fmla="*/ 515588 w 581025"/>
                <a:gd name="connsiteY9" fmla="*/ 572191 h 933450"/>
                <a:gd name="connsiteX10" fmla="*/ 576072 w 581025"/>
                <a:gd name="connsiteY10" fmla="*/ 384454 h 933450"/>
                <a:gd name="connsiteX11" fmla="*/ 576072 w 581025"/>
                <a:gd name="connsiteY11" fmla="*/ 312730 h 933450"/>
                <a:gd name="connsiteX12" fmla="*/ 487109 w 581025"/>
                <a:gd name="connsiteY12" fmla="*/ 84226 h 933450"/>
                <a:gd name="connsiteX13" fmla="*/ 458629 w 581025"/>
                <a:gd name="connsiteY13" fmla="*/ 358450 h 933450"/>
                <a:gd name="connsiteX14" fmla="*/ 385858 w 581025"/>
                <a:gd name="connsiteY14" fmla="*/ 559428 h 933450"/>
                <a:gd name="connsiteX15" fmla="*/ 219551 w 581025"/>
                <a:gd name="connsiteY15" fmla="*/ 586574 h 933450"/>
                <a:gd name="connsiteX16" fmla="*/ 121348 w 581025"/>
                <a:gd name="connsiteY16" fmla="*/ 462178 h 933450"/>
                <a:gd name="connsiteX17" fmla="*/ 123539 w 581025"/>
                <a:gd name="connsiteY17" fmla="*/ 238912 h 933450"/>
                <a:gd name="connsiteX18" fmla="*/ 256604 w 581025"/>
                <a:gd name="connsiteY18" fmla="*/ 99942 h 933450"/>
                <a:gd name="connsiteX19" fmla="*/ 410527 w 581025"/>
                <a:gd name="connsiteY19" fmla="*/ 161569 h 933450"/>
                <a:gd name="connsiteX20" fmla="*/ 458629 w 581025"/>
                <a:gd name="connsiteY20" fmla="*/ 3584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1025" h="933450">
                  <a:moveTo>
                    <a:pt x="487109" y="84226"/>
                  </a:moveTo>
                  <a:cubicBezTo>
                    <a:pt x="419290" y="12788"/>
                    <a:pt x="309181" y="-9881"/>
                    <a:pt x="216694" y="19932"/>
                  </a:cubicBezTo>
                  <a:cubicBezTo>
                    <a:pt x="172498" y="34124"/>
                    <a:pt x="138398" y="67462"/>
                    <a:pt x="108966" y="101847"/>
                  </a:cubicBezTo>
                  <a:cubicBezTo>
                    <a:pt x="109728" y="75463"/>
                    <a:pt x="110014" y="49078"/>
                    <a:pt x="110299" y="22599"/>
                  </a:cubicBezTo>
                  <a:cubicBezTo>
                    <a:pt x="75819" y="22504"/>
                    <a:pt x="41434" y="22504"/>
                    <a:pt x="7144" y="22599"/>
                  </a:cubicBezTo>
                  <a:cubicBezTo>
                    <a:pt x="7144" y="325018"/>
                    <a:pt x="7144" y="627341"/>
                    <a:pt x="7144" y="929665"/>
                  </a:cubicBezTo>
                  <a:cubicBezTo>
                    <a:pt x="44291" y="929665"/>
                    <a:pt x="81534" y="929760"/>
                    <a:pt x="118776" y="930331"/>
                  </a:cubicBezTo>
                  <a:cubicBezTo>
                    <a:pt x="121539" y="826414"/>
                    <a:pt x="118776" y="722496"/>
                    <a:pt x="120301" y="618578"/>
                  </a:cubicBezTo>
                  <a:cubicBezTo>
                    <a:pt x="152971" y="646772"/>
                    <a:pt x="187928" y="675157"/>
                    <a:pt x="230981" y="685634"/>
                  </a:cubicBezTo>
                  <a:cubicBezTo>
                    <a:pt x="337089" y="712114"/>
                    <a:pt x="456057" y="663536"/>
                    <a:pt x="515588" y="572191"/>
                  </a:cubicBezTo>
                  <a:cubicBezTo>
                    <a:pt x="552831" y="516661"/>
                    <a:pt x="568928" y="450081"/>
                    <a:pt x="576072" y="384454"/>
                  </a:cubicBezTo>
                  <a:lnTo>
                    <a:pt x="576072" y="312730"/>
                  </a:lnTo>
                  <a:cubicBezTo>
                    <a:pt x="569119" y="230720"/>
                    <a:pt x="545592" y="145186"/>
                    <a:pt x="487109" y="84226"/>
                  </a:cubicBezTo>
                  <a:close/>
                  <a:moveTo>
                    <a:pt x="458629" y="358450"/>
                  </a:moveTo>
                  <a:cubicBezTo>
                    <a:pt x="458724" y="430459"/>
                    <a:pt x="442626" y="509993"/>
                    <a:pt x="385858" y="559428"/>
                  </a:cubicBezTo>
                  <a:cubicBezTo>
                    <a:pt x="341947" y="599909"/>
                    <a:pt x="274034" y="611149"/>
                    <a:pt x="219551" y="586574"/>
                  </a:cubicBezTo>
                  <a:cubicBezTo>
                    <a:pt x="170402" y="562571"/>
                    <a:pt x="134017" y="515232"/>
                    <a:pt x="121348" y="462178"/>
                  </a:cubicBezTo>
                  <a:cubicBezTo>
                    <a:pt x="103441" y="389311"/>
                    <a:pt x="103632" y="311492"/>
                    <a:pt x="123539" y="238912"/>
                  </a:cubicBezTo>
                  <a:cubicBezTo>
                    <a:pt x="142398" y="175761"/>
                    <a:pt x="190690" y="116230"/>
                    <a:pt x="256604" y="99942"/>
                  </a:cubicBezTo>
                  <a:cubicBezTo>
                    <a:pt x="314515" y="85559"/>
                    <a:pt x="375571" y="115372"/>
                    <a:pt x="410527" y="161569"/>
                  </a:cubicBezTo>
                  <a:cubicBezTo>
                    <a:pt x="453008" y="217385"/>
                    <a:pt x="460629" y="290537"/>
                    <a:pt x="458629" y="358450"/>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4" name="Freeform: Shape 16">
              <a:extLst>
                <a:ext uri="{FF2B5EF4-FFF2-40B4-BE49-F238E27FC236}">
                  <a16:creationId xmlns:a16="http://schemas.microsoft.com/office/drawing/2014/main" id="{E40602CB-8F8A-489D-863E-5DEEAD69A04F}"/>
                </a:ext>
              </a:extLst>
            </p:cNvPr>
            <p:cNvSpPr/>
            <p:nvPr/>
          </p:nvSpPr>
          <p:spPr>
            <a:xfrm>
              <a:off x="9408065" y="6744854"/>
              <a:ext cx="628650" cy="695325"/>
            </a:xfrm>
            <a:custGeom>
              <a:avLst/>
              <a:gdLst>
                <a:gd name="connsiteX0" fmla="*/ 621797 w 628650"/>
                <a:gd name="connsiteY0" fmla="*/ 319902 h 695325"/>
                <a:gd name="connsiteX1" fmla="*/ 525880 w 628650"/>
                <a:gd name="connsiteY1" fmla="*/ 85396 h 695325"/>
                <a:gd name="connsiteX2" fmla="*/ 249274 w 628650"/>
                <a:gd name="connsiteY2" fmla="*/ 13006 h 695325"/>
                <a:gd name="connsiteX3" fmla="*/ 45058 w 628650"/>
                <a:gd name="connsiteY3" fmla="*/ 161215 h 695325"/>
                <a:gd name="connsiteX4" fmla="*/ 10387 w 628650"/>
                <a:gd name="connsiteY4" fmla="*/ 418104 h 695325"/>
                <a:gd name="connsiteX5" fmla="*/ 154691 w 628650"/>
                <a:gd name="connsiteY5" fmla="*/ 654229 h 695325"/>
                <a:gd name="connsiteX6" fmla="*/ 552551 w 628650"/>
                <a:gd name="connsiteY6" fmla="*/ 588507 h 695325"/>
                <a:gd name="connsiteX7" fmla="*/ 621797 w 628650"/>
                <a:gd name="connsiteY7" fmla="*/ 319902 h 695325"/>
                <a:gd name="connsiteX8" fmla="*/ 441489 w 628650"/>
                <a:gd name="connsiteY8" fmla="*/ 546787 h 695325"/>
                <a:gd name="connsiteX9" fmla="*/ 199744 w 628650"/>
                <a:gd name="connsiteY9" fmla="*/ 558598 h 695325"/>
                <a:gd name="connsiteX10" fmla="*/ 128593 w 628650"/>
                <a:gd name="connsiteY10" fmla="*/ 418771 h 695325"/>
                <a:gd name="connsiteX11" fmla="*/ 144214 w 628650"/>
                <a:gd name="connsiteY11" fmla="*/ 221604 h 695325"/>
                <a:gd name="connsiteX12" fmla="*/ 274039 w 628650"/>
                <a:gd name="connsiteY12" fmla="*/ 105875 h 695325"/>
                <a:gd name="connsiteX13" fmla="*/ 438441 w 628650"/>
                <a:gd name="connsiteY13" fmla="*/ 152262 h 695325"/>
                <a:gd name="connsiteX14" fmla="*/ 505687 w 628650"/>
                <a:gd name="connsiteY14" fmla="*/ 348191 h 695325"/>
                <a:gd name="connsiteX15" fmla="*/ 441489 w 628650"/>
                <a:gd name="connsiteY15" fmla="*/ 546787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650" h="695325">
                  <a:moveTo>
                    <a:pt x="621797" y="319902"/>
                  </a:moveTo>
                  <a:cubicBezTo>
                    <a:pt x="620083" y="233796"/>
                    <a:pt x="591032" y="144451"/>
                    <a:pt x="525880" y="85396"/>
                  </a:cubicBezTo>
                  <a:cubicBezTo>
                    <a:pt x="453681" y="15578"/>
                    <a:pt x="345572" y="-4234"/>
                    <a:pt x="249274" y="13006"/>
                  </a:cubicBezTo>
                  <a:cubicBezTo>
                    <a:pt x="163454" y="27770"/>
                    <a:pt x="83825" y="82348"/>
                    <a:pt x="45058" y="161215"/>
                  </a:cubicBezTo>
                  <a:cubicBezTo>
                    <a:pt x="5625" y="240368"/>
                    <a:pt x="3053" y="331713"/>
                    <a:pt x="10387" y="418104"/>
                  </a:cubicBezTo>
                  <a:cubicBezTo>
                    <a:pt x="20103" y="512878"/>
                    <a:pt x="68776" y="607652"/>
                    <a:pt x="154691" y="654229"/>
                  </a:cubicBezTo>
                  <a:cubicBezTo>
                    <a:pt x="281088" y="722714"/>
                    <a:pt x="457968" y="701092"/>
                    <a:pt x="552551" y="588507"/>
                  </a:cubicBezTo>
                  <a:cubicBezTo>
                    <a:pt x="614653" y="514402"/>
                    <a:pt x="624274" y="412770"/>
                    <a:pt x="621797" y="319902"/>
                  </a:cubicBezTo>
                  <a:close/>
                  <a:moveTo>
                    <a:pt x="441489" y="546787"/>
                  </a:moveTo>
                  <a:cubicBezTo>
                    <a:pt x="380243" y="612510"/>
                    <a:pt x="267277" y="617177"/>
                    <a:pt x="199744" y="558598"/>
                  </a:cubicBezTo>
                  <a:cubicBezTo>
                    <a:pt x="158025" y="524118"/>
                    <a:pt x="135832" y="471635"/>
                    <a:pt x="128593" y="418771"/>
                  </a:cubicBezTo>
                  <a:cubicBezTo>
                    <a:pt x="119068" y="353239"/>
                    <a:pt x="121163" y="284278"/>
                    <a:pt x="144214" y="221604"/>
                  </a:cubicBezTo>
                  <a:cubicBezTo>
                    <a:pt x="165264" y="165216"/>
                    <a:pt x="214223" y="118353"/>
                    <a:pt x="274039" y="105875"/>
                  </a:cubicBezTo>
                  <a:cubicBezTo>
                    <a:pt x="331951" y="92445"/>
                    <a:pt x="396912" y="108923"/>
                    <a:pt x="438441" y="152262"/>
                  </a:cubicBezTo>
                  <a:cubicBezTo>
                    <a:pt x="491877" y="201696"/>
                    <a:pt x="505021" y="278563"/>
                    <a:pt x="505687" y="348191"/>
                  </a:cubicBezTo>
                  <a:cubicBezTo>
                    <a:pt x="504259" y="418009"/>
                    <a:pt x="493400" y="495257"/>
                    <a:pt x="441489" y="546787"/>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5" name="Freeform: Shape 17">
              <a:extLst>
                <a:ext uri="{FF2B5EF4-FFF2-40B4-BE49-F238E27FC236}">
                  <a16:creationId xmlns:a16="http://schemas.microsoft.com/office/drawing/2014/main" id="{CC5B4155-93DC-40F9-BAE2-7C09E8393FE8}"/>
                </a:ext>
              </a:extLst>
            </p:cNvPr>
            <p:cNvSpPr/>
            <p:nvPr/>
          </p:nvSpPr>
          <p:spPr>
            <a:xfrm>
              <a:off x="3778224" y="6505091"/>
              <a:ext cx="904875" cy="933450"/>
            </a:xfrm>
            <a:custGeom>
              <a:avLst/>
              <a:gdLst>
                <a:gd name="connsiteX0" fmla="*/ 898493 w 904875"/>
                <a:gd name="connsiteY0" fmla="*/ 559189 h 933450"/>
                <a:gd name="connsiteX1" fmla="*/ 776478 w 904875"/>
                <a:gd name="connsiteY1" fmla="*/ 330208 h 933450"/>
                <a:gd name="connsiteX2" fmla="*/ 311086 w 904875"/>
                <a:gd name="connsiteY2" fmla="*/ 369451 h 933450"/>
                <a:gd name="connsiteX3" fmla="*/ 311086 w 904875"/>
                <a:gd name="connsiteY3" fmla="*/ 7215 h 933450"/>
                <a:gd name="connsiteX4" fmla="*/ 16764 w 904875"/>
                <a:gd name="connsiteY4" fmla="*/ 7215 h 933450"/>
                <a:gd name="connsiteX5" fmla="*/ 16764 w 904875"/>
                <a:gd name="connsiteY5" fmla="*/ 833128 h 933450"/>
                <a:gd name="connsiteX6" fmla="*/ 7144 w 904875"/>
                <a:gd name="connsiteY6" fmla="*/ 916186 h 933450"/>
                <a:gd name="connsiteX7" fmla="*/ 303276 w 904875"/>
                <a:gd name="connsiteY7" fmla="*/ 916186 h 933450"/>
                <a:gd name="connsiteX8" fmla="*/ 311467 w 904875"/>
                <a:gd name="connsiteY8" fmla="*/ 820174 h 933450"/>
                <a:gd name="connsiteX9" fmla="*/ 604552 w 904875"/>
                <a:gd name="connsiteY9" fmla="*/ 932569 h 933450"/>
                <a:gd name="connsiteX10" fmla="*/ 832199 w 904875"/>
                <a:gd name="connsiteY10" fmla="*/ 825127 h 933450"/>
                <a:gd name="connsiteX11" fmla="*/ 898493 w 904875"/>
                <a:gd name="connsiteY11" fmla="*/ 559189 h 933450"/>
                <a:gd name="connsiteX12" fmla="*/ 562927 w 904875"/>
                <a:gd name="connsiteY12" fmla="*/ 732068 h 933450"/>
                <a:gd name="connsiteX13" fmla="*/ 341948 w 904875"/>
                <a:gd name="connsiteY13" fmla="*/ 724733 h 933450"/>
                <a:gd name="connsiteX14" fmla="*/ 316420 w 904875"/>
                <a:gd name="connsiteY14" fmla="*/ 538901 h 933450"/>
                <a:gd name="connsiteX15" fmla="*/ 422815 w 904875"/>
                <a:gd name="connsiteY15" fmla="*/ 426791 h 933450"/>
                <a:gd name="connsiteX16" fmla="*/ 550164 w 904875"/>
                <a:gd name="connsiteY16" fmla="*/ 458224 h 933450"/>
                <a:gd name="connsiteX17" fmla="*/ 602933 w 904875"/>
                <a:gd name="connsiteY17" fmla="*/ 588240 h 933450"/>
                <a:gd name="connsiteX18" fmla="*/ 562927 w 904875"/>
                <a:gd name="connsiteY18" fmla="*/ 73206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5" h="933450">
                  <a:moveTo>
                    <a:pt x="898493" y="559189"/>
                  </a:moveTo>
                  <a:cubicBezTo>
                    <a:pt x="889444" y="471083"/>
                    <a:pt x="848011" y="384310"/>
                    <a:pt x="776478" y="330208"/>
                  </a:cubicBezTo>
                  <a:cubicBezTo>
                    <a:pt x="639604" y="228195"/>
                    <a:pt x="430625" y="249055"/>
                    <a:pt x="311086" y="369451"/>
                  </a:cubicBezTo>
                  <a:cubicBezTo>
                    <a:pt x="311086" y="248674"/>
                    <a:pt x="311086" y="127897"/>
                    <a:pt x="311086" y="7215"/>
                  </a:cubicBezTo>
                  <a:cubicBezTo>
                    <a:pt x="212979" y="7120"/>
                    <a:pt x="114871" y="7120"/>
                    <a:pt x="16764" y="7215"/>
                  </a:cubicBezTo>
                  <a:cubicBezTo>
                    <a:pt x="16764" y="282583"/>
                    <a:pt x="16764" y="557951"/>
                    <a:pt x="16764" y="833128"/>
                  </a:cubicBezTo>
                  <a:cubicBezTo>
                    <a:pt x="16764" y="861036"/>
                    <a:pt x="12478" y="888849"/>
                    <a:pt x="7144" y="916186"/>
                  </a:cubicBezTo>
                  <a:cubicBezTo>
                    <a:pt x="105823" y="917329"/>
                    <a:pt x="204597" y="917329"/>
                    <a:pt x="303276" y="916186"/>
                  </a:cubicBezTo>
                  <a:cubicBezTo>
                    <a:pt x="309182" y="884468"/>
                    <a:pt x="312039" y="852464"/>
                    <a:pt x="311467" y="820174"/>
                  </a:cubicBezTo>
                  <a:cubicBezTo>
                    <a:pt x="383191" y="903613"/>
                    <a:pt x="496157" y="942951"/>
                    <a:pt x="604552" y="932569"/>
                  </a:cubicBezTo>
                  <a:cubicBezTo>
                    <a:pt x="690372" y="928092"/>
                    <a:pt x="776954" y="892754"/>
                    <a:pt x="832199" y="825127"/>
                  </a:cubicBezTo>
                  <a:cubicBezTo>
                    <a:pt x="894778" y="752927"/>
                    <a:pt x="909542" y="651391"/>
                    <a:pt x="898493" y="559189"/>
                  </a:cubicBezTo>
                  <a:close/>
                  <a:moveTo>
                    <a:pt x="562927" y="732068"/>
                  </a:moveTo>
                  <a:cubicBezTo>
                    <a:pt x="509016" y="798362"/>
                    <a:pt x="390525" y="796361"/>
                    <a:pt x="341948" y="724733"/>
                  </a:cubicBezTo>
                  <a:cubicBezTo>
                    <a:pt x="305276" y="671012"/>
                    <a:pt x="305086" y="600718"/>
                    <a:pt x="316420" y="538901"/>
                  </a:cubicBezTo>
                  <a:cubicBezTo>
                    <a:pt x="326041" y="484703"/>
                    <a:pt x="366808" y="435650"/>
                    <a:pt x="422815" y="426791"/>
                  </a:cubicBezTo>
                  <a:cubicBezTo>
                    <a:pt x="466725" y="418695"/>
                    <a:pt x="517303" y="425458"/>
                    <a:pt x="550164" y="458224"/>
                  </a:cubicBezTo>
                  <a:cubicBezTo>
                    <a:pt x="586931" y="490609"/>
                    <a:pt x="600837" y="540806"/>
                    <a:pt x="602933" y="588240"/>
                  </a:cubicBezTo>
                  <a:cubicBezTo>
                    <a:pt x="605218" y="638342"/>
                    <a:pt x="596170" y="692444"/>
                    <a:pt x="562927" y="732068"/>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6" name="Freeform: Shape 18">
              <a:extLst>
                <a:ext uri="{FF2B5EF4-FFF2-40B4-BE49-F238E27FC236}">
                  <a16:creationId xmlns:a16="http://schemas.microsoft.com/office/drawing/2014/main" id="{60B69395-2DB4-461E-B890-333E4525D6E7}"/>
                </a:ext>
              </a:extLst>
            </p:cNvPr>
            <p:cNvSpPr/>
            <p:nvPr/>
          </p:nvSpPr>
          <p:spPr>
            <a:xfrm>
              <a:off x="5745899" y="6504781"/>
              <a:ext cx="904875" cy="933450"/>
            </a:xfrm>
            <a:custGeom>
              <a:avLst/>
              <a:gdLst>
                <a:gd name="connsiteX0" fmla="*/ 808387 w 904875"/>
                <a:gd name="connsiteY0" fmla="*/ 360236 h 933450"/>
                <a:gd name="connsiteX1" fmla="*/ 501872 w 904875"/>
                <a:gd name="connsiteY1" fmla="*/ 271177 h 933450"/>
                <a:gd name="connsiteX2" fmla="*/ 310801 w 904875"/>
                <a:gd name="connsiteY2" fmla="*/ 367665 h 933450"/>
                <a:gd name="connsiteX3" fmla="*/ 310610 w 904875"/>
                <a:gd name="connsiteY3" fmla="*/ 49054 h 933450"/>
                <a:gd name="connsiteX4" fmla="*/ 306514 w 904875"/>
                <a:gd name="connsiteY4" fmla="*/ 8287 h 933450"/>
                <a:gd name="connsiteX5" fmla="*/ 16954 w 904875"/>
                <a:gd name="connsiteY5" fmla="*/ 7144 h 933450"/>
                <a:gd name="connsiteX6" fmla="*/ 15812 w 904875"/>
                <a:gd name="connsiteY6" fmla="*/ 833723 h 933450"/>
                <a:gd name="connsiteX7" fmla="*/ 7144 w 904875"/>
                <a:gd name="connsiteY7" fmla="*/ 917543 h 933450"/>
                <a:gd name="connsiteX8" fmla="*/ 303657 w 904875"/>
                <a:gd name="connsiteY8" fmla="*/ 915829 h 933450"/>
                <a:gd name="connsiteX9" fmla="*/ 310610 w 904875"/>
                <a:gd name="connsiteY9" fmla="*/ 823341 h 933450"/>
                <a:gd name="connsiteX10" fmla="*/ 486823 w 904875"/>
                <a:gd name="connsiteY10" fmla="*/ 925258 h 933450"/>
                <a:gd name="connsiteX11" fmla="*/ 772192 w 904875"/>
                <a:gd name="connsiteY11" fmla="*/ 878777 h 933450"/>
                <a:gd name="connsiteX12" fmla="*/ 895922 w 904875"/>
                <a:gd name="connsiteY12" fmla="*/ 676466 h 933450"/>
                <a:gd name="connsiteX13" fmla="*/ 808387 w 904875"/>
                <a:gd name="connsiteY13" fmla="*/ 360236 h 933450"/>
                <a:gd name="connsiteX14" fmla="*/ 558546 w 904875"/>
                <a:gd name="connsiteY14" fmla="*/ 735521 h 933450"/>
                <a:gd name="connsiteX15" fmla="*/ 334613 w 904875"/>
                <a:gd name="connsiteY15" fmla="*/ 715804 h 933450"/>
                <a:gd name="connsiteX16" fmla="*/ 316897 w 904875"/>
                <a:gd name="connsiteY16" fmla="*/ 531876 h 933450"/>
                <a:gd name="connsiteX17" fmla="*/ 417481 w 904875"/>
                <a:gd name="connsiteY17" fmla="*/ 428149 h 933450"/>
                <a:gd name="connsiteX18" fmla="*/ 556260 w 904875"/>
                <a:gd name="connsiteY18" fmla="*/ 465011 h 933450"/>
                <a:gd name="connsiteX19" fmla="*/ 602266 w 904875"/>
                <a:gd name="connsiteY19" fmla="*/ 598551 h 933450"/>
                <a:gd name="connsiteX20" fmla="*/ 558546 w 904875"/>
                <a:gd name="connsiteY20" fmla="*/ 735521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4875" h="933450">
                  <a:moveTo>
                    <a:pt x="808387" y="360236"/>
                  </a:moveTo>
                  <a:cubicBezTo>
                    <a:pt x="731520" y="277654"/>
                    <a:pt x="609981" y="253270"/>
                    <a:pt x="501872" y="271177"/>
                  </a:cubicBezTo>
                  <a:cubicBezTo>
                    <a:pt x="429101" y="280988"/>
                    <a:pt x="365093" y="320135"/>
                    <a:pt x="310801" y="367665"/>
                  </a:cubicBezTo>
                  <a:cubicBezTo>
                    <a:pt x="309658" y="261461"/>
                    <a:pt x="310229" y="155162"/>
                    <a:pt x="310610" y="49054"/>
                  </a:cubicBezTo>
                  <a:cubicBezTo>
                    <a:pt x="309086" y="35624"/>
                    <a:pt x="313468" y="20384"/>
                    <a:pt x="306514" y="8287"/>
                  </a:cubicBezTo>
                  <a:cubicBezTo>
                    <a:pt x="210026" y="5906"/>
                    <a:pt x="113443" y="8573"/>
                    <a:pt x="16954" y="7144"/>
                  </a:cubicBezTo>
                  <a:cubicBezTo>
                    <a:pt x="14383" y="282607"/>
                    <a:pt x="16859" y="558260"/>
                    <a:pt x="15812" y="833723"/>
                  </a:cubicBezTo>
                  <a:cubicBezTo>
                    <a:pt x="14954" y="861822"/>
                    <a:pt x="10858" y="889635"/>
                    <a:pt x="7144" y="917543"/>
                  </a:cubicBezTo>
                  <a:cubicBezTo>
                    <a:pt x="105918" y="916400"/>
                    <a:pt x="204788" y="919163"/>
                    <a:pt x="303657" y="915829"/>
                  </a:cubicBezTo>
                  <a:cubicBezTo>
                    <a:pt x="307467" y="885254"/>
                    <a:pt x="310324" y="854297"/>
                    <a:pt x="310610" y="823341"/>
                  </a:cubicBezTo>
                  <a:cubicBezTo>
                    <a:pt x="359378" y="871728"/>
                    <a:pt x="418147" y="912305"/>
                    <a:pt x="486823" y="925258"/>
                  </a:cubicBezTo>
                  <a:cubicBezTo>
                    <a:pt x="582835" y="944594"/>
                    <a:pt x="689420" y="934307"/>
                    <a:pt x="772192" y="878777"/>
                  </a:cubicBezTo>
                  <a:cubicBezTo>
                    <a:pt x="840391" y="833533"/>
                    <a:pt x="885349" y="757238"/>
                    <a:pt x="895922" y="676466"/>
                  </a:cubicBezTo>
                  <a:cubicBezTo>
                    <a:pt x="910590" y="565595"/>
                    <a:pt x="888683" y="442913"/>
                    <a:pt x="808387" y="360236"/>
                  </a:cubicBezTo>
                  <a:close/>
                  <a:moveTo>
                    <a:pt x="558546" y="735521"/>
                  </a:moveTo>
                  <a:cubicBezTo>
                    <a:pt x="501396" y="802100"/>
                    <a:pt x="377857" y="793909"/>
                    <a:pt x="334613" y="715804"/>
                  </a:cubicBezTo>
                  <a:cubicBezTo>
                    <a:pt x="303752" y="660273"/>
                    <a:pt x="302514" y="592455"/>
                    <a:pt x="316897" y="531876"/>
                  </a:cubicBezTo>
                  <a:cubicBezTo>
                    <a:pt x="328422" y="482537"/>
                    <a:pt x="365855" y="437388"/>
                    <a:pt x="417481" y="428149"/>
                  </a:cubicBezTo>
                  <a:cubicBezTo>
                    <a:pt x="465772" y="416909"/>
                    <a:pt x="521970" y="427006"/>
                    <a:pt x="556260" y="465011"/>
                  </a:cubicBezTo>
                  <a:cubicBezTo>
                    <a:pt x="590169" y="500348"/>
                    <a:pt x="600837" y="551117"/>
                    <a:pt x="602266" y="598551"/>
                  </a:cubicBezTo>
                  <a:cubicBezTo>
                    <a:pt x="602742" y="647033"/>
                    <a:pt x="591693" y="698468"/>
                    <a:pt x="558546" y="735521"/>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7" name="Freeform: Shape 19">
              <a:extLst>
                <a:ext uri="{FF2B5EF4-FFF2-40B4-BE49-F238E27FC236}">
                  <a16:creationId xmlns:a16="http://schemas.microsoft.com/office/drawing/2014/main" id="{0F8DBEFC-25A8-4F96-832C-818CC7CB74A3}"/>
                </a:ext>
              </a:extLst>
            </p:cNvPr>
            <p:cNvSpPr/>
            <p:nvPr/>
          </p:nvSpPr>
          <p:spPr>
            <a:xfrm>
              <a:off x="4766564" y="6765278"/>
              <a:ext cx="847725" cy="676275"/>
            </a:xfrm>
            <a:custGeom>
              <a:avLst/>
              <a:gdLst>
                <a:gd name="connsiteX0" fmla="*/ 833316 w 847725"/>
                <a:gd name="connsiteY0" fmla="*/ 573036 h 676275"/>
                <a:gd name="connsiteX1" fmla="*/ 833602 w 847725"/>
                <a:gd name="connsiteY1" fmla="*/ 250139 h 676275"/>
                <a:gd name="connsiteX2" fmla="*/ 800550 w 847725"/>
                <a:gd name="connsiteY2" fmla="*/ 126599 h 676275"/>
                <a:gd name="connsiteX3" fmla="*/ 635196 w 847725"/>
                <a:gd name="connsiteY3" fmla="*/ 25825 h 676275"/>
                <a:gd name="connsiteX4" fmla="*/ 313156 w 847725"/>
                <a:gd name="connsiteY4" fmla="*/ 14966 h 676275"/>
                <a:gd name="connsiteX5" fmla="*/ 104940 w 847725"/>
                <a:gd name="connsiteY5" fmla="*/ 91357 h 676275"/>
                <a:gd name="connsiteX6" fmla="*/ 49218 w 847725"/>
                <a:gd name="connsiteY6" fmla="*/ 216325 h 676275"/>
                <a:gd name="connsiteX7" fmla="*/ 321252 w 847725"/>
                <a:gd name="connsiteY7" fmla="*/ 217754 h 676275"/>
                <a:gd name="connsiteX8" fmla="*/ 363162 w 847725"/>
                <a:gd name="connsiteY8" fmla="*/ 162794 h 676275"/>
                <a:gd name="connsiteX9" fmla="*/ 502608 w 847725"/>
                <a:gd name="connsiteY9" fmla="*/ 158985 h 676275"/>
                <a:gd name="connsiteX10" fmla="*/ 555282 w 847725"/>
                <a:gd name="connsiteY10" fmla="*/ 256139 h 676275"/>
                <a:gd name="connsiteX11" fmla="*/ 185807 w 847725"/>
                <a:gd name="connsiteY11" fmla="*/ 294335 h 676275"/>
                <a:gd name="connsiteX12" fmla="*/ 25787 w 847725"/>
                <a:gd name="connsiteY12" fmla="*/ 403872 h 676275"/>
                <a:gd name="connsiteX13" fmla="*/ 61696 w 847725"/>
                <a:gd name="connsiteY13" fmla="*/ 610184 h 676275"/>
                <a:gd name="connsiteX14" fmla="*/ 312775 w 847725"/>
                <a:gd name="connsiteY14" fmla="*/ 671620 h 676275"/>
                <a:gd name="connsiteX15" fmla="*/ 557472 w 847725"/>
                <a:gd name="connsiteY15" fmla="*/ 570655 h 676275"/>
                <a:gd name="connsiteX16" fmla="*/ 570045 w 847725"/>
                <a:gd name="connsiteY16" fmla="*/ 655904 h 676275"/>
                <a:gd name="connsiteX17" fmla="*/ 844556 w 847725"/>
                <a:gd name="connsiteY17" fmla="*/ 656475 h 676275"/>
                <a:gd name="connsiteX18" fmla="*/ 833316 w 847725"/>
                <a:gd name="connsiteY18" fmla="*/ 573036 h 676275"/>
                <a:gd name="connsiteX19" fmla="*/ 522135 w 847725"/>
                <a:gd name="connsiteY19" fmla="*/ 487788 h 676275"/>
                <a:gd name="connsiteX20" fmla="*/ 390785 w 847725"/>
                <a:gd name="connsiteY20" fmla="*/ 530745 h 676275"/>
                <a:gd name="connsiteX21" fmla="*/ 308870 w 847725"/>
                <a:gd name="connsiteY21" fmla="*/ 474071 h 676275"/>
                <a:gd name="connsiteX22" fmla="*/ 357733 w 847725"/>
                <a:gd name="connsiteY22" fmla="*/ 403205 h 676275"/>
                <a:gd name="connsiteX23" fmla="*/ 552329 w 847725"/>
                <a:gd name="connsiteY23" fmla="*/ 384727 h 676275"/>
                <a:gd name="connsiteX24" fmla="*/ 522135 w 847725"/>
                <a:gd name="connsiteY24" fmla="*/ 487788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725" h="676275">
                  <a:moveTo>
                    <a:pt x="833316" y="573036"/>
                  </a:moveTo>
                  <a:cubicBezTo>
                    <a:pt x="833412" y="465404"/>
                    <a:pt x="833316" y="357676"/>
                    <a:pt x="833602" y="250139"/>
                  </a:cubicBezTo>
                  <a:cubicBezTo>
                    <a:pt x="834174" y="206990"/>
                    <a:pt x="824744" y="162794"/>
                    <a:pt x="800550" y="126599"/>
                  </a:cubicBezTo>
                  <a:cubicBezTo>
                    <a:pt x="764070" y="70116"/>
                    <a:pt x="698442" y="40970"/>
                    <a:pt x="635196" y="25825"/>
                  </a:cubicBezTo>
                  <a:cubicBezTo>
                    <a:pt x="529659" y="2393"/>
                    <a:pt x="420122" y="3727"/>
                    <a:pt x="313156" y="14966"/>
                  </a:cubicBezTo>
                  <a:cubicBezTo>
                    <a:pt x="239718" y="24491"/>
                    <a:pt x="161994" y="40970"/>
                    <a:pt x="104940" y="91357"/>
                  </a:cubicBezTo>
                  <a:cubicBezTo>
                    <a:pt x="68554" y="122504"/>
                    <a:pt x="55219" y="170510"/>
                    <a:pt x="49218" y="216325"/>
                  </a:cubicBezTo>
                  <a:cubicBezTo>
                    <a:pt x="139801" y="219754"/>
                    <a:pt x="230574" y="216992"/>
                    <a:pt x="321252" y="217754"/>
                  </a:cubicBezTo>
                  <a:cubicBezTo>
                    <a:pt x="330492" y="196418"/>
                    <a:pt x="339731" y="172224"/>
                    <a:pt x="363162" y="162794"/>
                  </a:cubicBezTo>
                  <a:cubicBezTo>
                    <a:pt x="406311" y="143744"/>
                    <a:pt x="458317" y="143840"/>
                    <a:pt x="502608" y="158985"/>
                  </a:cubicBezTo>
                  <a:cubicBezTo>
                    <a:pt x="542328" y="173558"/>
                    <a:pt x="555853" y="217468"/>
                    <a:pt x="555282" y="256139"/>
                  </a:cubicBezTo>
                  <a:cubicBezTo>
                    <a:pt x="431457" y="259378"/>
                    <a:pt x="306108" y="262521"/>
                    <a:pt x="185807" y="294335"/>
                  </a:cubicBezTo>
                  <a:cubicBezTo>
                    <a:pt x="122466" y="311004"/>
                    <a:pt x="57410" y="343579"/>
                    <a:pt x="25787" y="403872"/>
                  </a:cubicBezTo>
                  <a:cubicBezTo>
                    <a:pt x="-6598" y="470357"/>
                    <a:pt x="1879" y="561606"/>
                    <a:pt x="61696" y="610184"/>
                  </a:cubicBezTo>
                  <a:cubicBezTo>
                    <a:pt x="131038" y="667620"/>
                    <a:pt x="226574" y="673525"/>
                    <a:pt x="312775" y="671620"/>
                  </a:cubicBezTo>
                  <a:cubicBezTo>
                    <a:pt x="403167" y="671144"/>
                    <a:pt x="497370" y="641426"/>
                    <a:pt x="557472" y="570655"/>
                  </a:cubicBezTo>
                  <a:cubicBezTo>
                    <a:pt x="558996" y="599421"/>
                    <a:pt x="563283" y="627900"/>
                    <a:pt x="570045" y="655904"/>
                  </a:cubicBezTo>
                  <a:cubicBezTo>
                    <a:pt x="661485" y="657809"/>
                    <a:pt x="753021" y="656571"/>
                    <a:pt x="844556" y="656475"/>
                  </a:cubicBezTo>
                  <a:cubicBezTo>
                    <a:pt x="837793" y="629139"/>
                    <a:pt x="833030" y="601230"/>
                    <a:pt x="833316" y="573036"/>
                  </a:cubicBezTo>
                  <a:close/>
                  <a:moveTo>
                    <a:pt x="522135" y="487788"/>
                  </a:moveTo>
                  <a:cubicBezTo>
                    <a:pt x="489845" y="524459"/>
                    <a:pt x="437171" y="532650"/>
                    <a:pt x="390785" y="530745"/>
                  </a:cubicBezTo>
                  <a:cubicBezTo>
                    <a:pt x="356495" y="529031"/>
                    <a:pt x="314204" y="512743"/>
                    <a:pt x="308870" y="474071"/>
                  </a:cubicBezTo>
                  <a:cubicBezTo>
                    <a:pt x="303250" y="441591"/>
                    <a:pt x="327729" y="412254"/>
                    <a:pt x="357733" y="403205"/>
                  </a:cubicBezTo>
                  <a:cubicBezTo>
                    <a:pt x="420408" y="383584"/>
                    <a:pt x="487273" y="384632"/>
                    <a:pt x="552329" y="384727"/>
                  </a:cubicBezTo>
                  <a:cubicBezTo>
                    <a:pt x="549948" y="420541"/>
                    <a:pt x="547185" y="459594"/>
                    <a:pt x="522135" y="487788"/>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sp>
          <p:nvSpPr>
            <p:cNvPr id="158" name="Freeform: Shape 20">
              <a:extLst>
                <a:ext uri="{FF2B5EF4-FFF2-40B4-BE49-F238E27FC236}">
                  <a16:creationId xmlns:a16="http://schemas.microsoft.com/office/drawing/2014/main" id="{729447E8-7C39-4D17-AB18-4966EF4D2576}"/>
                </a:ext>
              </a:extLst>
            </p:cNvPr>
            <p:cNvSpPr/>
            <p:nvPr/>
          </p:nvSpPr>
          <p:spPr>
            <a:xfrm>
              <a:off x="6732614" y="6765417"/>
              <a:ext cx="847725" cy="676275"/>
            </a:xfrm>
            <a:custGeom>
              <a:avLst/>
              <a:gdLst>
                <a:gd name="connsiteX0" fmla="*/ 834084 w 847725"/>
                <a:gd name="connsiteY0" fmla="*/ 475266 h 676275"/>
                <a:gd name="connsiteX1" fmla="*/ 832655 w 847725"/>
                <a:gd name="connsiteY1" fmla="*/ 220853 h 676275"/>
                <a:gd name="connsiteX2" fmla="*/ 691400 w 847725"/>
                <a:gd name="connsiteY2" fmla="*/ 43116 h 676275"/>
                <a:gd name="connsiteX3" fmla="*/ 327735 w 847725"/>
                <a:gd name="connsiteY3" fmla="*/ 13303 h 676275"/>
                <a:gd name="connsiteX4" fmla="*/ 103517 w 847725"/>
                <a:gd name="connsiteY4" fmla="*/ 93123 h 676275"/>
                <a:gd name="connsiteX5" fmla="*/ 51510 w 847725"/>
                <a:gd name="connsiteY5" fmla="*/ 217995 h 676275"/>
                <a:gd name="connsiteX6" fmla="*/ 322687 w 847725"/>
                <a:gd name="connsiteY6" fmla="*/ 217138 h 676275"/>
                <a:gd name="connsiteX7" fmla="*/ 369550 w 847725"/>
                <a:gd name="connsiteY7" fmla="*/ 159607 h 676275"/>
                <a:gd name="connsiteX8" fmla="*/ 496423 w 847725"/>
                <a:gd name="connsiteY8" fmla="*/ 156464 h 676275"/>
                <a:gd name="connsiteX9" fmla="*/ 554049 w 847725"/>
                <a:gd name="connsiteY9" fmla="*/ 256381 h 676275"/>
                <a:gd name="connsiteX10" fmla="*/ 229627 w 847725"/>
                <a:gd name="connsiteY10" fmla="*/ 283718 h 676275"/>
                <a:gd name="connsiteX11" fmla="*/ 62750 w 847725"/>
                <a:gd name="connsiteY11" fmla="*/ 355822 h 676275"/>
                <a:gd name="connsiteX12" fmla="*/ 74751 w 847725"/>
                <a:gd name="connsiteY12" fmla="*/ 620617 h 676275"/>
                <a:gd name="connsiteX13" fmla="*/ 359549 w 847725"/>
                <a:gd name="connsiteY13" fmla="*/ 668242 h 676275"/>
                <a:gd name="connsiteX14" fmla="*/ 554526 w 847725"/>
                <a:gd name="connsiteY14" fmla="*/ 573945 h 676275"/>
                <a:gd name="connsiteX15" fmla="*/ 571671 w 847725"/>
                <a:gd name="connsiteY15" fmla="*/ 656717 h 676275"/>
                <a:gd name="connsiteX16" fmla="*/ 844752 w 847725"/>
                <a:gd name="connsiteY16" fmla="*/ 657003 h 676275"/>
                <a:gd name="connsiteX17" fmla="*/ 834084 w 847725"/>
                <a:gd name="connsiteY17" fmla="*/ 475266 h 676275"/>
                <a:gd name="connsiteX18" fmla="*/ 515282 w 847725"/>
                <a:gd name="connsiteY18" fmla="*/ 494887 h 676275"/>
                <a:gd name="connsiteX19" fmla="*/ 366216 w 847725"/>
                <a:gd name="connsiteY19" fmla="*/ 526891 h 676275"/>
                <a:gd name="connsiteX20" fmla="*/ 309066 w 847725"/>
                <a:gd name="connsiteY20" fmla="*/ 465074 h 676275"/>
                <a:gd name="connsiteX21" fmla="*/ 368216 w 847725"/>
                <a:gd name="connsiteY21" fmla="*/ 399828 h 676275"/>
                <a:gd name="connsiteX22" fmla="*/ 552906 w 847725"/>
                <a:gd name="connsiteY22" fmla="*/ 384397 h 676275"/>
                <a:gd name="connsiteX23" fmla="*/ 515282 w 847725"/>
                <a:gd name="connsiteY23" fmla="*/ 494887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7725" h="676275">
                  <a:moveTo>
                    <a:pt x="834084" y="475266"/>
                  </a:moveTo>
                  <a:cubicBezTo>
                    <a:pt x="833132" y="390493"/>
                    <a:pt x="836085" y="305530"/>
                    <a:pt x="832655" y="220853"/>
                  </a:cubicBezTo>
                  <a:cubicBezTo>
                    <a:pt x="828369" y="138843"/>
                    <a:pt x="767123" y="69596"/>
                    <a:pt x="691400" y="43116"/>
                  </a:cubicBezTo>
                  <a:cubicBezTo>
                    <a:pt x="575576" y="921"/>
                    <a:pt x="448989" y="3207"/>
                    <a:pt x="327735" y="13303"/>
                  </a:cubicBezTo>
                  <a:cubicBezTo>
                    <a:pt x="248964" y="22828"/>
                    <a:pt x="163715" y="37211"/>
                    <a:pt x="103517" y="93123"/>
                  </a:cubicBezTo>
                  <a:cubicBezTo>
                    <a:pt x="68084" y="124555"/>
                    <a:pt x="52463" y="171799"/>
                    <a:pt x="51510" y="217995"/>
                  </a:cubicBezTo>
                  <a:cubicBezTo>
                    <a:pt x="141807" y="217043"/>
                    <a:pt x="232295" y="218662"/>
                    <a:pt x="322687" y="217138"/>
                  </a:cubicBezTo>
                  <a:cubicBezTo>
                    <a:pt x="331260" y="193421"/>
                    <a:pt x="343737" y="168275"/>
                    <a:pt x="369550" y="159607"/>
                  </a:cubicBezTo>
                  <a:cubicBezTo>
                    <a:pt x="409555" y="144558"/>
                    <a:pt x="455465" y="145320"/>
                    <a:pt x="496423" y="156464"/>
                  </a:cubicBezTo>
                  <a:cubicBezTo>
                    <a:pt x="539190" y="168846"/>
                    <a:pt x="558145" y="215138"/>
                    <a:pt x="554049" y="256381"/>
                  </a:cubicBezTo>
                  <a:cubicBezTo>
                    <a:pt x="445464" y="258477"/>
                    <a:pt x="336308" y="262382"/>
                    <a:pt x="229627" y="283718"/>
                  </a:cubicBezTo>
                  <a:cubicBezTo>
                    <a:pt x="170192" y="296196"/>
                    <a:pt x="108946" y="314579"/>
                    <a:pt x="62750" y="355822"/>
                  </a:cubicBezTo>
                  <a:cubicBezTo>
                    <a:pt x="-13832" y="422592"/>
                    <a:pt x="-12689" y="563181"/>
                    <a:pt x="74751" y="620617"/>
                  </a:cubicBezTo>
                  <a:cubicBezTo>
                    <a:pt x="158000" y="675862"/>
                    <a:pt x="263441" y="676053"/>
                    <a:pt x="359549" y="668242"/>
                  </a:cubicBezTo>
                  <a:cubicBezTo>
                    <a:pt x="433748" y="661765"/>
                    <a:pt x="503757" y="628523"/>
                    <a:pt x="554526" y="573945"/>
                  </a:cubicBezTo>
                  <a:cubicBezTo>
                    <a:pt x="560717" y="601377"/>
                    <a:pt x="564622" y="629380"/>
                    <a:pt x="571671" y="656717"/>
                  </a:cubicBezTo>
                  <a:cubicBezTo>
                    <a:pt x="662730" y="656812"/>
                    <a:pt x="753598" y="656145"/>
                    <a:pt x="844752" y="657003"/>
                  </a:cubicBezTo>
                  <a:cubicBezTo>
                    <a:pt x="828274" y="597662"/>
                    <a:pt x="835513" y="535845"/>
                    <a:pt x="834084" y="475266"/>
                  </a:cubicBezTo>
                  <a:close/>
                  <a:moveTo>
                    <a:pt x="515282" y="494887"/>
                  </a:moveTo>
                  <a:cubicBezTo>
                    <a:pt x="475278" y="529939"/>
                    <a:pt x="416794" y="536797"/>
                    <a:pt x="366216" y="526891"/>
                  </a:cubicBezTo>
                  <a:cubicBezTo>
                    <a:pt x="336688" y="521843"/>
                    <a:pt x="307066" y="497268"/>
                    <a:pt x="309066" y="465074"/>
                  </a:cubicBezTo>
                  <a:cubicBezTo>
                    <a:pt x="307447" y="431070"/>
                    <a:pt x="338213" y="407543"/>
                    <a:pt x="368216" y="399828"/>
                  </a:cubicBezTo>
                  <a:cubicBezTo>
                    <a:pt x="428224" y="383826"/>
                    <a:pt x="491184" y="384588"/>
                    <a:pt x="552906" y="384397"/>
                  </a:cubicBezTo>
                  <a:cubicBezTo>
                    <a:pt x="550811" y="423450"/>
                    <a:pt x="545477" y="466693"/>
                    <a:pt x="515282" y="494887"/>
                  </a:cubicBezTo>
                  <a:close/>
                </a:path>
              </a:pathLst>
            </a:custGeom>
            <a:grpFill/>
            <a:ln w="9525" cap="flat">
              <a:noFill/>
              <a:prstDash val="solid"/>
              <a:miter/>
            </a:ln>
          </p:spPr>
          <p:txBody>
            <a:bodyPr rtlCol="0" anchor="ctr"/>
            <a:lstStyle/>
            <a:p>
              <a:pPr algn="ctr" defTabSz="412740" hangingPunct="0">
                <a:defRPr/>
              </a:pPr>
              <a:endParaRPr lang="en-US" sz="900" b="1">
                <a:solidFill>
                  <a:prstClr val="white"/>
                </a:solidFill>
                <a:latin typeface="Arial" panose="020B0604020202020204" pitchFamily="34" charset="0"/>
                <a:cs typeface="Arial" panose="020B0604020202020204" pitchFamily="34" charset="0"/>
                <a:sym typeface="Helvetica Neue"/>
              </a:endParaRPr>
            </a:p>
          </p:txBody>
        </p:sp>
      </p:grpSp>
      <p:sp>
        <p:nvSpPr>
          <p:cNvPr id="4" name="标题 3">
            <a:extLst>
              <a:ext uri="{FF2B5EF4-FFF2-40B4-BE49-F238E27FC236}">
                <a16:creationId xmlns:a16="http://schemas.microsoft.com/office/drawing/2014/main" id="{EF5C47F7-B8FD-FD42-84A0-4DDACA936CD7}"/>
              </a:ext>
            </a:extLst>
          </p:cNvPr>
          <p:cNvSpPr>
            <a:spLocks noGrp="1"/>
          </p:cNvSpPr>
          <p:nvPr>
            <p:ph type="title"/>
          </p:nvPr>
        </p:nvSpPr>
        <p:spPr>
          <a:xfrm>
            <a:off x="0" y="124273"/>
            <a:ext cx="9676085" cy="524211"/>
          </a:xfrm>
        </p:spPr>
        <p:txBody>
          <a:bodyPr>
            <a:normAutofit fontScale="90000"/>
          </a:bodyPr>
          <a:lstStyle/>
          <a:p>
            <a:r>
              <a:rPr lang="en" altLang="zh-CN" dirty="0">
                <a:latin typeface="Arial" panose="020B0604020202020204" pitchFamily="34" charset="0"/>
              </a:rPr>
              <a:t>Alibaba Group: One of the world’s largest online and mobile retail commerce company in the world</a:t>
            </a:r>
            <a:endParaRPr lang="zh-CN" altLang="en-US" dirty="0">
              <a:latin typeface="Arial" panose="020B0604020202020204" pitchFamily="34" charset="0"/>
            </a:endParaRPr>
          </a:p>
        </p:txBody>
      </p:sp>
    </p:spTree>
    <p:extLst>
      <p:ext uri="{BB962C8B-B14F-4D97-AF65-F5344CB8AC3E}">
        <p14:creationId xmlns:p14="http://schemas.microsoft.com/office/powerpoint/2010/main" val="1881734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Screen Shot 2017-01-05 at 12.04.0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7834" y="1879991"/>
            <a:ext cx="2317967" cy="779340"/>
          </a:xfrm>
          <a:prstGeom prst="rect">
            <a:avLst/>
          </a:prstGeom>
        </p:spPr>
      </p:pic>
      <p:pic>
        <p:nvPicPr>
          <p:cNvPr id="21" name="Picture 8" descr="Screen Shot 2017-01-05 at 12.04.04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0126" y="3977894"/>
            <a:ext cx="2317967" cy="1153823"/>
          </a:xfrm>
          <a:prstGeom prst="rect">
            <a:avLst/>
          </a:prstGeom>
        </p:spPr>
      </p:pic>
      <p:pic>
        <p:nvPicPr>
          <p:cNvPr id="22" name="Picture 8" descr="Screen Shot 2017-01-05 at 12.04.0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33221" y="4187719"/>
            <a:ext cx="2433387" cy="719381"/>
          </a:xfrm>
          <a:prstGeom prst="rect">
            <a:avLst/>
          </a:prstGeom>
        </p:spPr>
      </p:pic>
      <p:sp>
        <p:nvSpPr>
          <p:cNvPr id="38" name="Rectangle 8">
            <a:extLst>
              <a:ext uri="{FF2B5EF4-FFF2-40B4-BE49-F238E27FC236}">
                <a16:creationId xmlns:a16="http://schemas.microsoft.com/office/drawing/2014/main" id="{36D4D32B-5EB0-4706-AABE-1973BBA78210}"/>
              </a:ext>
            </a:extLst>
          </p:cNvPr>
          <p:cNvSpPr/>
          <p:nvPr/>
        </p:nvSpPr>
        <p:spPr>
          <a:xfrm>
            <a:off x="3213922" y="1719008"/>
            <a:ext cx="2151711" cy="1101307"/>
          </a:xfrm>
          <a:prstGeom prst="rect">
            <a:avLst/>
          </a:prstGeom>
          <a:solidFill>
            <a:srgbClr val="FF7503"/>
          </a:solidFill>
          <a:ln w="25400" cap="flat" cmpd="sng" algn="ctr">
            <a:noFill/>
            <a:prstDash val="solid"/>
          </a:ln>
          <a:effectLst/>
        </p:spPr>
        <p:txBody>
          <a:bodyPr rtlCol="0" anchor="ctr"/>
          <a:lstStyle/>
          <a:p>
            <a:pPr algn="ctr" defTabSz="457189">
              <a:defRPr/>
            </a:pPr>
            <a:r>
              <a:rPr lang="en-US" sz="2400" b="1" dirty="0">
                <a:solidFill>
                  <a:srgbClr val="FFFFFF">
                    <a:lumMod val="95000"/>
                  </a:srgbClr>
                </a:solidFill>
                <a:latin typeface="Arial" panose="020B0604020202020204" pitchFamily="34" charset="0"/>
                <a:cs typeface="Arial" panose="020B0604020202020204" pitchFamily="34" charset="0"/>
              </a:rPr>
              <a:t>Over 20 million</a:t>
            </a:r>
          </a:p>
          <a:p>
            <a:pPr algn="ctr" defTabSz="457189">
              <a:defRPr/>
            </a:pPr>
            <a:r>
              <a:rPr lang="en-US" sz="2400" b="1" dirty="0">
                <a:solidFill>
                  <a:srgbClr val="FFFFFF">
                    <a:lumMod val="95000"/>
                  </a:srgbClr>
                </a:solidFill>
                <a:latin typeface="Arial" panose="020B0604020202020204" pitchFamily="34" charset="0"/>
                <a:cs typeface="Arial" panose="020B0604020202020204" pitchFamily="34" charset="0"/>
              </a:rPr>
              <a:t> active buyers</a:t>
            </a:r>
          </a:p>
        </p:txBody>
      </p:sp>
      <p:sp>
        <p:nvSpPr>
          <p:cNvPr id="47" name="Rectangle 8">
            <a:extLst>
              <a:ext uri="{FF2B5EF4-FFF2-40B4-BE49-F238E27FC236}">
                <a16:creationId xmlns:a16="http://schemas.microsoft.com/office/drawing/2014/main" id="{36D4D32B-5EB0-4706-AABE-1973BBA78210}"/>
              </a:ext>
            </a:extLst>
          </p:cNvPr>
          <p:cNvSpPr/>
          <p:nvPr/>
        </p:nvSpPr>
        <p:spPr>
          <a:xfrm>
            <a:off x="3111234" y="4011117"/>
            <a:ext cx="2151711" cy="1101307"/>
          </a:xfrm>
          <a:prstGeom prst="rect">
            <a:avLst/>
          </a:prstGeom>
          <a:solidFill>
            <a:srgbClr val="FF7503"/>
          </a:solidFill>
          <a:ln w="25400" cap="flat" cmpd="sng" algn="ctr">
            <a:noFill/>
            <a:prstDash val="solid"/>
          </a:ln>
          <a:effectLst/>
        </p:spPr>
        <p:txBody>
          <a:bodyPr rtlCol="0" anchor="ctr"/>
          <a:lstStyle/>
          <a:p>
            <a:pPr algn="ctr" defTabSz="457189">
              <a:defRPr/>
            </a:pPr>
            <a:r>
              <a:rPr lang="en-US" sz="1600" b="1" dirty="0">
                <a:solidFill>
                  <a:srgbClr val="FFFFFF">
                    <a:lumMod val="95000"/>
                  </a:srgbClr>
                </a:solidFill>
                <a:latin typeface="Arial" panose="020B0604020202020204" pitchFamily="34" charset="0"/>
                <a:cs typeface="Arial" panose="020B0604020202020204" pitchFamily="34" charset="0"/>
              </a:rPr>
              <a:t>More than 190</a:t>
            </a:r>
          </a:p>
          <a:p>
            <a:pPr algn="ctr" defTabSz="457189">
              <a:defRPr/>
            </a:pPr>
            <a:r>
              <a:rPr lang="en-US" altLang="zh-CN" sz="1600" b="1" dirty="0">
                <a:solidFill>
                  <a:srgbClr val="FFFFFF">
                    <a:lumMod val="95000"/>
                  </a:srgbClr>
                </a:solidFill>
                <a:latin typeface="Arial" panose="020B0604020202020204" pitchFamily="34" charset="0"/>
                <a:cs typeface="Arial" panose="020B0604020202020204" pitchFamily="34" charset="0"/>
              </a:rPr>
              <a:t>countries</a:t>
            </a:r>
            <a:r>
              <a:rPr lang="en-US" sz="1600" b="1" dirty="0">
                <a:solidFill>
                  <a:srgbClr val="FFFFFF">
                    <a:lumMod val="95000"/>
                  </a:srgbClr>
                </a:solidFill>
                <a:latin typeface="Arial" panose="020B0604020202020204" pitchFamily="34" charset="0"/>
                <a:cs typeface="Arial" panose="020B0604020202020204" pitchFamily="34" charset="0"/>
              </a:rPr>
              <a:t> and regions</a:t>
            </a:r>
          </a:p>
        </p:txBody>
      </p:sp>
      <p:sp>
        <p:nvSpPr>
          <p:cNvPr id="49" name="Rectangle 8">
            <a:extLst>
              <a:ext uri="{FF2B5EF4-FFF2-40B4-BE49-F238E27FC236}">
                <a16:creationId xmlns:a16="http://schemas.microsoft.com/office/drawing/2014/main" id="{36D4D32B-5EB0-4706-AABE-1973BBA78210}"/>
              </a:ext>
            </a:extLst>
          </p:cNvPr>
          <p:cNvSpPr/>
          <p:nvPr/>
        </p:nvSpPr>
        <p:spPr>
          <a:xfrm>
            <a:off x="9363118" y="4021376"/>
            <a:ext cx="2151711" cy="1101307"/>
          </a:xfrm>
          <a:prstGeom prst="rect">
            <a:avLst/>
          </a:prstGeom>
          <a:solidFill>
            <a:srgbClr val="FF7503"/>
          </a:solidFill>
          <a:ln w="25400" cap="flat" cmpd="sng" algn="ctr">
            <a:noFill/>
            <a:prstDash val="solid"/>
          </a:ln>
          <a:effectLst/>
        </p:spPr>
        <p:txBody>
          <a:bodyPr rtlCol="0" anchor="ctr"/>
          <a:lstStyle/>
          <a:p>
            <a:pPr algn="ctr" defTabSz="457189">
              <a:defRPr/>
            </a:pPr>
            <a:r>
              <a:rPr lang="en-US" sz="2400" b="1" dirty="0">
                <a:solidFill>
                  <a:srgbClr val="FFFFFF">
                    <a:lumMod val="95000"/>
                  </a:srgbClr>
                </a:solidFill>
                <a:latin typeface="Arial" panose="020B0604020202020204" pitchFamily="34" charset="0"/>
                <a:cs typeface="Arial" panose="020B0604020202020204" pitchFamily="34" charset="0"/>
              </a:rPr>
              <a:t>Over 3</a:t>
            </a:r>
            <a:r>
              <a:rPr lang="en-US" altLang="zh-CN" sz="2400" b="1" dirty="0">
                <a:solidFill>
                  <a:srgbClr val="FFFFFF">
                    <a:lumMod val="95000"/>
                  </a:srgbClr>
                </a:solidFill>
                <a:latin typeface="Arial" panose="020B0604020202020204" pitchFamily="34" charset="0"/>
                <a:cs typeface="Arial" panose="020B0604020202020204" pitchFamily="34" charset="0"/>
              </a:rPr>
              <a:t>4</a:t>
            </a:r>
            <a:r>
              <a:rPr lang="en-US" sz="2400" b="1" dirty="0">
                <a:solidFill>
                  <a:srgbClr val="FFFFFF">
                    <a:lumMod val="95000"/>
                  </a:srgbClr>
                </a:solidFill>
                <a:latin typeface="Arial" panose="020B0604020202020204" pitchFamily="34" charset="0"/>
                <a:cs typeface="Arial" panose="020B0604020202020204" pitchFamily="34" charset="0"/>
              </a:rPr>
              <a:t>0,000</a:t>
            </a:r>
          </a:p>
          <a:p>
            <a:pPr algn="ctr" defTabSz="457189">
              <a:defRPr/>
            </a:pPr>
            <a:r>
              <a:rPr lang="en-US" sz="2400" b="1" dirty="0">
                <a:solidFill>
                  <a:srgbClr val="FFFFFF">
                    <a:lumMod val="95000"/>
                  </a:srgbClr>
                </a:solidFill>
                <a:latin typeface="Arial" panose="020B0604020202020204" pitchFamily="34" charset="0"/>
                <a:cs typeface="Arial" panose="020B0604020202020204" pitchFamily="34" charset="0"/>
              </a:rPr>
              <a:t>daily inquiries</a:t>
            </a:r>
          </a:p>
        </p:txBody>
      </p:sp>
      <p:pic>
        <p:nvPicPr>
          <p:cNvPr id="51" name="Picture 1" descr="Screen Shot 2017-01-05 at 12.15.52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96836" y="1801498"/>
            <a:ext cx="1906161" cy="936327"/>
          </a:xfrm>
          <a:prstGeom prst="rect">
            <a:avLst/>
          </a:prstGeom>
        </p:spPr>
      </p:pic>
      <p:sp>
        <p:nvSpPr>
          <p:cNvPr id="52" name="Rectangle 8">
            <a:extLst>
              <a:ext uri="{FF2B5EF4-FFF2-40B4-BE49-F238E27FC236}">
                <a16:creationId xmlns:a16="http://schemas.microsoft.com/office/drawing/2014/main" id="{36D4D32B-5EB0-4706-AABE-1973BBA78210}"/>
              </a:ext>
            </a:extLst>
          </p:cNvPr>
          <p:cNvSpPr/>
          <p:nvPr/>
        </p:nvSpPr>
        <p:spPr>
          <a:xfrm>
            <a:off x="9363118" y="1719008"/>
            <a:ext cx="2151711" cy="1101307"/>
          </a:xfrm>
          <a:prstGeom prst="rect">
            <a:avLst/>
          </a:prstGeom>
          <a:solidFill>
            <a:srgbClr val="FF7503"/>
          </a:solidFill>
          <a:ln w="25400" cap="flat" cmpd="sng" algn="ctr">
            <a:noFill/>
            <a:prstDash val="solid"/>
          </a:ln>
          <a:effectLst/>
        </p:spPr>
        <p:txBody>
          <a:bodyPr rtlCol="0" anchor="ctr"/>
          <a:lstStyle/>
          <a:p>
            <a:pPr algn="ctr" defTabSz="457189">
              <a:defRPr/>
            </a:pPr>
            <a:r>
              <a:rPr lang="en-US" sz="2400" b="1" dirty="0">
                <a:solidFill>
                  <a:srgbClr val="FFFFFF">
                    <a:lumMod val="95000"/>
                  </a:srgbClr>
                </a:solidFill>
                <a:latin typeface="Arial" panose="020B0604020202020204" pitchFamily="34" charset="0"/>
                <a:cs typeface="Arial" panose="020B0604020202020204" pitchFamily="34" charset="0"/>
              </a:rPr>
              <a:t>More than 150,000</a:t>
            </a:r>
          </a:p>
          <a:p>
            <a:pPr algn="ctr" defTabSz="457189">
              <a:defRPr/>
            </a:pPr>
            <a:r>
              <a:rPr lang="en-US" sz="2400" b="1" dirty="0">
                <a:solidFill>
                  <a:srgbClr val="FFFFFF">
                    <a:lumMod val="95000"/>
                  </a:srgbClr>
                </a:solidFill>
                <a:latin typeface="Arial" panose="020B0604020202020204" pitchFamily="34" charset="0"/>
                <a:cs typeface="Arial" panose="020B0604020202020204" pitchFamily="34" charset="0"/>
              </a:rPr>
              <a:t>global suppliers</a:t>
            </a:r>
          </a:p>
        </p:txBody>
      </p:sp>
      <p:sp>
        <p:nvSpPr>
          <p:cNvPr id="19" name="矩形 18">
            <a:extLst>
              <a:ext uri="{FF2B5EF4-FFF2-40B4-BE49-F238E27FC236}">
                <a16:creationId xmlns:a16="http://schemas.microsoft.com/office/drawing/2014/main" id="{BC64A725-6BFC-4ED6-A905-0F7AB216E9CC}"/>
              </a:ext>
            </a:extLst>
          </p:cNvPr>
          <p:cNvSpPr/>
          <p:nvPr/>
        </p:nvSpPr>
        <p:spPr>
          <a:xfrm>
            <a:off x="386015" y="5979605"/>
            <a:ext cx="10898212" cy="384721"/>
          </a:xfrm>
          <a:prstGeom prst="rect">
            <a:avLst/>
          </a:prstGeom>
        </p:spPr>
        <p:txBody>
          <a:bodyPr wrap="square">
            <a:spAutoFit/>
          </a:bodyPr>
          <a:lstStyle/>
          <a:p>
            <a:pPr defTabSz="728644">
              <a:lnSpc>
                <a:spcPct val="95000"/>
              </a:lnSpc>
              <a:tabLst>
                <a:tab pos="4279793" algn="l"/>
              </a:tabLst>
              <a:defRPr/>
            </a:pPr>
            <a:r>
              <a:rPr lang="en-US" altLang="zh-CN" sz="1000" dirty="0">
                <a:solidFill>
                  <a:prstClr val="black">
                    <a:alpha val="73903"/>
                  </a:prstClr>
                </a:solidFill>
                <a:latin typeface="Arial" panose="020B0604020202020204" pitchFamily="34" charset="0"/>
                <a:ea typeface="微软雅黑"/>
                <a:cs typeface="Arial" panose="020B0604020202020204" pitchFamily="34" charset="0"/>
                <a:sym typeface="Helvetica Neue"/>
              </a:rPr>
              <a:t>Notes: </a:t>
            </a:r>
          </a:p>
          <a:p>
            <a:pPr defTabSz="728644">
              <a:lnSpc>
                <a:spcPct val="95000"/>
              </a:lnSpc>
              <a:tabLst>
                <a:tab pos="4279793" algn="l"/>
              </a:tabLst>
              <a:defRPr/>
            </a:pPr>
            <a:r>
              <a:rPr lang="en-US" altLang="zh-CN" sz="1000" dirty="0">
                <a:solidFill>
                  <a:prstClr val="black">
                    <a:alpha val="73903"/>
                  </a:prstClr>
                </a:solidFill>
                <a:latin typeface="Arial" panose="020B0604020202020204" pitchFamily="34" charset="0"/>
                <a:ea typeface="微软雅黑"/>
                <a:cs typeface="Arial" panose="020B0604020202020204" pitchFamily="34" charset="0"/>
                <a:sym typeface="Helvetica Neue"/>
              </a:rPr>
              <a:t>(1) In the 12 months ended March 31, 2020, over 20 million buyers from approximately 190 countries had sourced business opportunities or completed transactions on Alibaba.com</a:t>
            </a:r>
            <a:endParaRPr lang="zh-CN" altLang="en-US" sz="1000" dirty="0">
              <a:solidFill>
                <a:prstClr val="black">
                  <a:alpha val="73903"/>
                </a:prstClr>
              </a:solidFill>
              <a:latin typeface="Arial" panose="020B0604020202020204" pitchFamily="34" charset="0"/>
              <a:ea typeface="微软雅黑"/>
              <a:cs typeface="Arial" panose="020B0604020202020204" pitchFamily="34" charset="0"/>
              <a:sym typeface="Helvetica Neue"/>
            </a:endParaRPr>
          </a:p>
        </p:txBody>
      </p:sp>
      <p:sp>
        <p:nvSpPr>
          <p:cNvPr id="4" name="标题 3">
            <a:extLst>
              <a:ext uri="{FF2B5EF4-FFF2-40B4-BE49-F238E27FC236}">
                <a16:creationId xmlns:a16="http://schemas.microsoft.com/office/drawing/2014/main" id="{1DB046AA-94AE-FD44-ADA2-30FBA7A7236E}"/>
              </a:ext>
            </a:extLst>
          </p:cNvPr>
          <p:cNvSpPr>
            <a:spLocks noGrp="1"/>
          </p:cNvSpPr>
          <p:nvPr>
            <p:ph type="title"/>
          </p:nvPr>
        </p:nvSpPr>
        <p:spPr/>
        <p:txBody>
          <a:bodyPr>
            <a:normAutofit/>
          </a:bodyPr>
          <a:lstStyle/>
          <a:p>
            <a:r>
              <a:rPr lang="en" altLang="zh-CN" dirty="0" err="1">
                <a:latin typeface="Arial" panose="020B0604020202020204" pitchFamily="34" charset="0"/>
              </a:rPr>
              <a:t>Alibaba.com</a:t>
            </a:r>
            <a:r>
              <a:rPr lang="en" altLang="zh-CN" dirty="0">
                <a:latin typeface="Arial" panose="020B0604020202020204" pitchFamily="34" charset="0"/>
              </a:rPr>
              <a:t>: A world-leading B2B e-Commerce marketplace</a:t>
            </a:r>
            <a:endParaRPr lang="zh-CN" altLang="en-US" dirty="0">
              <a:latin typeface="Arial" panose="020B0604020202020204" pitchFamily="34" charset="0"/>
            </a:endParaRPr>
          </a:p>
        </p:txBody>
      </p:sp>
    </p:spTree>
    <p:extLst>
      <p:ext uri="{BB962C8B-B14F-4D97-AF65-F5344CB8AC3E}">
        <p14:creationId xmlns:p14="http://schemas.microsoft.com/office/powerpoint/2010/main" val="4021747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客户体验">
            <a:extLst>
              <a:ext uri="{FF2B5EF4-FFF2-40B4-BE49-F238E27FC236}">
                <a16:creationId xmlns:a16="http://schemas.microsoft.com/office/drawing/2014/main" id="{C8DBC56A-9CCE-4E14-94B5-69C5CA1A9F77}"/>
              </a:ext>
            </a:extLst>
          </p:cNvPr>
          <p:cNvSpPr txBox="1"/>
          <p:nvPr/>
        </p:nvSpPr>
        <p:spPr>
          <a:xfrm>
            <a:off x="467518" y="-1533171"/>
            <a:ext cx="7307713" cy="594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027" tIns="44027" rIns="44027" bIns="44027" anchor="ctr"/>
          <a:lstStyle/>
          <a:p>
            <a:pPr algn="ctr" defTabSz="715414">
              <a:defRPr sz="4800">
                <a:solidFill>
                  <a:srgbClr val="FFFFFF"/>
                </a:solidFill>
                <a:latin typeface="Lantinghei SC Extralight"/>
                <a:ea typeface="Lantinghei SC Extralight"/>
                <a:cs typeface="Lantinghei SC Extralight"/>
                <a:sym typeface="Lantinghei SC Extralight"/>
              </a:defRPr>
            </a:pPr>
            <a:endParaRPr sz="2800" b="1" dirty="0">
              <a:solidFill>
                <a:srgbClr val="FF802F"/>
              </a:solidFill>
              <a:latin typeface="Arial" panose="020B0604020202020204" pitchFamily="34" charset="0"/>
              <a:ea typeface="微软雅黑" panose="020B0503020204020204" pitchFamily="34" charset="-122"/>
              <a:cs typeface="Arial" panose="020B0604020202020204" pitchFamily="34" charset="0"/>
              <a:sym typeface="Lantinghei SC Extralight"/>
            </a:endParaRPr>
          </a:p>
        </p:txBody>
      </p:sp>
      <p:sp>
        <p:nvSpPr>
          <p:cNvPr id="177" name="Rectangle 176"/>
          <p:cNvSpPr/>
          <p:nvPr/>
        </p:nvSpPr>
        <p:spPr>
          <a:xfrm>
            <a:off x="-824148" y="4796047"/>
            <a:ext cx="6043749" cy="2699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defTabSz="914377"/>
            <a:r>
              <a:rPr lang="en-US" sz="1100" dirty="0">
                <a:solidFill>
                  <a:prstClr val="white"/>
                </a:solidFill>
                <a:latin typeface="Arial" panose="020B0604020202020204" pitchFamily="34" charset="0"/>
                <a:cs typeface="Arial" panose="020B0604020202020204" pitchFamily="34" charset="0"/>
              </a:rPr>
              <a:t>Source: According to the number of active buyers sending inquiries on Alibaba.com</a:t>
            </a:r>
            <a:endParaRPr lang="en-MY" sz="1100" dirty="0">
              <a:solidFill>
                <a:prstClr val="white"/>
              </a:solidFill>
              <a:latin typeface="Arial" panose="020B0604020202020204" pitchFamily="34" charset="0"/>
              <a:cs typeface="Arial" panose="020B0604020202020204" pitchFamily="34" charset="0"/>
            </a:endParaRPr>
          </a:p>
        </p:txBody>
      </p:sp>
      <p:sp>
        <p:nvSpPr>
          <p:cNvPr id="4" name="标题 3">
            <a:extLst>
              <a:ext uri="{FF2B5EF4-FFF2-40B4-BE49-F238E27FC236}">
                <a16:creationId xmlns:a16="http://schemas.microsoft.com/office/drawing/2014/main" id="{10C3D3AA-E3FA-934D-BB9E-B6DA384EBB73}"/>
              </a:ext>
            </a:extLst>
          </p:cNvPr>
          <p:cNvSpPr>
            <a:spLocks noGrp="1"/>
          </p:cNvSpPr>
          <p:nvPr>
            <p:ph type="title"/>
          </p:nvPr>
        </p:nvSpPr>
        <p:spPr>
          <a:xfrm>
            <a:off x="69036" y="89221"/>
            <a:ext cx="10515600" cy="524211"/>
          </a:xfrm>
        </p:spPr>
        <p:txBody>
          <a:bodyPr>
            <a:normAutofit/>
          </a:bodyPr>
          <a:lstStyle/>
          <a:p>
            <a:r>
              <a:rPr lang="en" altLang="zh-CN" dirty="0">
                <a:latin typeface="Arial" panose="020B0604020202020204" pitchFamily="34" charset="0"/>
              </a:rPr>
              <a:t>TOP 10 Active Buyer Distribution in </a:t>
            </a:r>
            <a:r>
              <a:rPr lang="en" altLang="zh-CN" dirty="0" err="1">
                <a:latin typeface="Arial" panose="020B0604020202020204" pitchFamily="34" charset="0"/>
              </a:rPr>
              <a:t>Alibaba.com</a:t>
            </a:r>
            <a:endParaRPr lang="zh-CN" altLang="en-US" dirty="0">
              <a:latin typeface="Arial" panose="020B0604020202020204" pitchFamily="34" charset="0"/>
            </a:endParaRPr>
          </a:p>
        </p:txBody>
      </p:sp>
      <p:sp>
        <p:nvSpPr>
          <p:cNvPr id="35" name="Rectangle 8">
            <a:extLst>
              <a:ext uri="{FF2B5EF4-FFF2-40B4-BE49-F238E27FC236}">
                <a16:creationId xmlns:a16="http://schemas.microsoft.com/office/drawing/2014/main" id="{F9E8D9A5-2AA2-45DA-B48C-69B43CA0791D}"/>
              </a:ext>
            </a:extLst>
          </p:cNvPr>
          <p:cNvSpPr/>
          <p:nvPr/>
        </p:nvSpPr>
        <p:spPr>
          <a:xfrm>
            <a:off x="89284" y="1805907"/>
            <a:ext cx="4358645" cy="3964476"/>
          </a:xfrm>
          <a:prstGeom prst="rect">
            <a:avLst/>
          </a:prstGeom>
          <a:solidFill>
            <a:srgbClr val="FF7503"/>
          </a:solidFill>
          <a:ln w="25400" cap="flat" cmpd="sng" algn="ctr">
            <a:noFill/>
            <a:prstDash val="solid"/>
          </a:ln>
          <a:effectLst/>
        </p:spPr>
        <p:txBody>
          <a:bodyPr rtlCol="0" anchor="ctr"/>
          <a:lstStyle/>
          <a:p>
            <a:pPr defTabSz="609585">
              <a:defRPr/>
            </a:pPr>
            <a:endParaRPr lang="en-US" sz="1200" kern="0">
              <a:solidFill>
                <a:sysClr val="windowText" lastClr="000000"/>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36" name="24964691-hd.mov" descr="24964691-hd.mov">
            <a:extLst>
              <a:ext uri="{FF2B5EF4-FFF2-40B4-BE49-F238E27FC236}">
                <a16:creationId xmlns:a16="http://schemas.microsoft.com/office/drawing/2014/main" id="{440714D5-EFA2-4807-A1C4-0463439150B5}"/>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917529" y="1805907"/>
            <a:ext cx="7207849" cy="3964476"/>
          </a:xfrm>
          <a:prstGeom prst="rect">
            <a:avLst/>
          </a:prstGeom>
          <a:ln w="12700">
            <a:miter lim="400000"/>
          </a:ln>
        </p:spPr>
      </p:pic>
      <p:sp>
        <p:nvSpPr>
          <p:cNvPr id="38" name="矩形 37">
            <a:extLst>
              <a:ext uri="{FF2B5EF4-FFF2-40B4-BE49-F238E27FC236}">
                <a16:creationId xmlns:a16="http://schemas.microsoft.com/office/drawing/2014/main" id="{B95AF2B4-3D78-424A-964B-32B99A1B56D2}"/>
              </a:ext>
            </a:extLst>
          </p:cNvPr>
          <p:cNvSpPr/>
          <p:nvPr/>
        </p:nvSpPr>
        <p:spPr>
          <a:xfrm>
            <a:off x="699173" y="2047145"/>
            <a:ext cx="3480000" cy="3427220"/>
          </a:xfrm>
          <a:prstGeom prst="rect">
            <a:avLst/>
          </a:prstGeom>
        </p:spPr>
        <p:txBody>
          <a:bodyPr wrap="square">
            <a:spAutoFit/>
          </a:bodyPr>
          <a:lstStyle/>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United States</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India</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UK</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Australia</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Canada</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Russia</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Mexico</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Brazil</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Germany</a:t>
            </a:r>
          </a:p>
          <a:p>
            <a:pPr algn="r">
              <a:spcBef>
                <a:spcPts val="400"/>
              </a:spcBef>
            </a:pPr>
            <a:r>
              <a:rPr lang="en-US" altLang="zh-CN" sz="1867" kern="0" dirty="0">
                <a:solidFill>
                  <a:schemeClr val="bg1"/>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France</a:t>
            </a:r>
          </a:p>
        </p:txBody>
      </p:sp>
      <p:sp>
        <p:nvSpPr>
          <p:cNvPr id="42" name="矩形 41">
            <a:extLst>
              <a:ext uri="{FF2B5EF4-FFF2-40B4-BE49-F238E27FC236}">
                <a16:creationId xmlns:a16="http://schemas.microsoft.com/office/drawing/2014/main" id="{F8EB2004-5C53-4E39-986B-A4E1B89F0F26}"/>
              </a:ext>
            </a:extLst>
          </p:cNvPr>
          <p:cNvSpPr/>
          <p:nvPr/>
        </p:nvSpPr>
        <p:spPr>
          <a:xfrm>
            <a:off x="358331" y="2047146"/>
            <a:ext cx="2080844" cy="1261884"/>
          </a:xfrm>
          <a:prstGeom prst="rect">
            <a:avLst/>
          </a:prstGeom>
          <a:noFill/>
        </p:spPr>
        <p:txBody>
          <a:bodyPr wrap="square" rtlCol="0">
            <a:spAutoFit/>
          </a:bodyPr>
          <a:lstStyle/>
          <a:p>
            <a:pPr defTabSz="609585"/>
            <a:r>
              <a:rPr lang="en-US" altLang="zh-CN" sz="4400"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Top 10 </a:t>
            </a:r>
            <a:r>
              <a:rPr lang="en-US" altLang="zh-CN" sz="3200"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countries</a:t>
            </a:r>
            <a:endParaRPr lang="zh-CN" altLang="en-US" sz="3200"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cxnSp>
        <p:nvCxnSpPr>
          <p:cNvPr id="45" name="Straight Connector 24">
            <a:extLst>
              <a:ext uri="{FF2B5EF4-FFF2-40B4-BE49-F238E27FC236}">
                <a16:creationId xmlns:a16="http://schemas.microsoft.com/office/drawing/2014/main" id="{0C214D3B-2964-4DF8-BA4E-6A78A3EC88C8}"/>
              </a:ext>
            </a:extLst>
          </p:cNvPr>
          <p:cNvCxnSpPr>
            <a:cxnSpLocks/>
          </p:cNvCxnSpPr>
          <p:nvPr/>
        </p:nvCxnSpPr>
        <p:spPr>
          <a:xfrm flipH="1">
            <a:off x="2364530" y="2121318"/>
            <a:ext cx="1" cy="1144493"/>
          </a:xfrm>
          <a:prstGeom prst="line">
            <a:avLst/>
          </a:prstGeom>
          <a:noFill/>
          <a:ln w="9525" cap="flat" cmpd="sng" algn="ctr">
            <a:solidFill>
              <a:sysClr val="window" lastClr="FFFFFF"/>
            </a:solidFill>
            <a:prstDash val="solid"/>
          </a:ln>
          <a:effectLst/>
        </p:spPr>
      </p:cxnSp>
      <p:grpSp>
        <p:nvGrpSpPr>
          <p:cNvPr id="46" name="组合 45">
            <a:extLst>
              <a:ext uri="{FF2B5EF4-FFF2-40B4-BE49-F238E27FC236}">
                <a16:creationId xmlns:a16="http://schemas.microsoft.com/office/drawing/2014/main" id="{95814558-687E-434C-82F6-178863B402B9}"/>
              </a:ext>
            </a:extLst>
          </p:cNvPr>
          <p:cNvGrpSpPr/>
          <p:nvPr/>
        </p:nvGrpSpPr>
        <p:grpSpPr>
          <a:xfrm>
            <a:off x="5968300" y="2237938"/>
            <a:ext cx="5005137" cy="2727159"/>
            <a:chOff x="4430677" y="2646342"/>
            <a:chExt cx="6377870" cy="3041281"/>
          </a:xfrm>
        </p:grpSpPr>
        <p:sp>
          <p:nvSpPr>
            <p:cNvPr id="47" name="圆形">
              <a:extLst>
                <a:ext uri="{FF2B5EF4-FFF2-40B4-BE49-F238E27FC236}">
                  <a16:creationId xmlns:a16="http://schemas.microsoft.com/office/drawing/2014/main" id="{AFDB9F81-A539-4F4F-B4AC-A2232D317198}"/>
                </a:ext>
              </a:extLst>
            </p:cNvPr>
            <p:cNvSpPr/>
            <p:nvPr/>
          </p:nvSpPr>
          <p:spPr>
            <a:xfrm>
              <a:off x="5362314" y="3769670"/>
              <a:ext cx="136723"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nvGrpSpPr>
            <p:cNvPr id="49" name="成组">
              <a:extLst>
                <a:ext uri="{FF2B5EF4-FFF2-40B4-BE49-F238E27FC236}">
                  <a16:creationId xmlns:a16="http://schemas.microsoft.com/office/drawing/2014/main" id="{734B3EA0-231E-4030-897C-C95F20811178}"/>
                </a:ext>
              </a:extLst>
            </p:cNvPr>
            <p:cNvGrpSpPr/>
            <p:nvPr/>
          </p:nvGrpSpPr>
          <p:grpSpPr>
            <a:xfrm>
              <a:off x="5142755" y="2995248"/>
              <a:ext cx="575843" cy="845074"/>
              <a:chOff x="0" y="0"/>
              <a:chExt cx="972611" cy="1510937"/>
            </a:xfrm>
          </p:grpSpPr>
          <p:sp>
            <p:nvSpPr>
              <p:cNvPr id="103" name="Freeform 14">
                <a:extLst>
                  <a:ext uri="{FF2B5EF4-FFF2-40B4-BE49-F238E27FC236}">
                    <a16:creationId xmlns:a16="http://schemas.microsoft.com/office/drawing/2014/main" id="{D36B8436-4FC7-4195-9F56-91439B4BBDD0}"/>
                  </a:ext>
                </a:extLst>
              </p:cNvPr>
              <p:cNvSpPr/>
              <p:nvPr/>
            </p:nvSpPr>
            <p:spPr>
              <a:xfrm>
                <a:off x="0" y="0"/>
                <a:ext cx="972612" cy="1510938"/>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104" name="图像" descr="图像">
                <a:extLst>
                  <a:ext uri="{FF2B5EF4-FFF2-40B4-BE49-F238E27FC236}">
                    <a16:creationId xmlns:a16="http://schemas.microsoft.com/office/drawing/2014/main" id="{1D4DB351-7E7E-4A8E-A0F8-104D7D5EB1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185" y="202865"/>
                <a:ext cx="650241" cy="654760"/>
              </a:xfrm>
              <a:prstGeom prst="rect">
                <a:avLst/>
              </a:prstGeom>
              <a:ln w="3175" cap="flat">
                <a:noFill/>
                <a:miter lim="400000"/>
              </a:ln>
              <a:effectLst/>
            </p:spPr>
          </p:pic>
        </p:grpSp>
        <p:grpSp>
          <p:nvGrpSpPr>
            <p:cNvPr id="50" name="成组">
              <a:extLst>
                <a:ext uri="{FF2B5EF4-FFF2-40B4-BE49-F238E27FC236}">
                  <a16:creationId xmlns:a16="http://schemas.microsoft.com/office/drawing/2014/main" id="{804BEA63-381B-45F1-B4A6-120BA7EF264F}"/>
                </a:ext>
              </a:extLst>
            </p:cNvPr>
            <p:cNvGrpSpPr/>
            <p:nvPr/>
          </p:nvGrpSpPr>
          <p:grpSpPr>
            <a:xfrm>
              <a:off x="4430677" y="2646342"/>
              <a:ext cx="575844" cy="845073"/>
              <a:chOff x="0" y="0"/>
              <a:chExt cx="972611" cy="1510937"/>
            </a:xfrm>
          </p:grpSpPr>
          <p:sp>
            <p:nvSpPr>
              <p:cNvPr id="101" name="Freeform 14">
                <a:extLst>
                  <a:ext uri="{FF2B5EF4-FFF2-40B4-BE49-F238E27FC236}">
                    <a16:creationId xmlns:a16="http://schemas.microsoft.com/office/drawing/2014/main" id="{400BF4B0-E975-455F-A9B3-BF03872B2479}"/>
                  </a:ext>
                </a:extLst>
              </p:cNvPr>
              <p:cNvSpPr/>
              <p:nvPr/>
            </p:nvSpPr>
            <p:spPr>
              <a:xfrm>
                <a:off x="0" y="0"/>
                <a:ext cx="972612" cy="1510938"/>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102" name="image29.tif" descr="image29.tif">
                <a:extLst>
                  <a:ext uri="{FF2B5EF4-FFF2-40B4-BE49-F238E27FC236}">
                    <a16:creationId xmlns:a16="http://schemas.microsoft.com/office/drawing/2014/main" id="{7A654E01-F5F5-4ACA-9C27-5A9CFF1DC1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185" y="179941"/>
                <a:ext cx="650241" cy="650243"/>
              </a:xfrm>
              <a:prstGeom prst="rect">
                <a:avLst/>
              </a:prstGeom>
              <a:ln w="3175" cap="flat">
                <a:noFill/>
                <a:miter lim="400000"/>
              </a:ln>
              <a:effectLst/>
            </p:spPr>
          </p:pic>
        </p:grpSp>
        <p:sp>
          <p:nvSpPr>
            <p:cNvPr id="51" name="圆形">
              <a:extLst>
                <a:ext uri="{FF2B5EF4-FFF2-40B4-BE49-F238E27FC236}">
                  <a16:creationId xmlns:a16="http://schemas.microsoft.com/office/drawing/2014/main" id="{74AA8570-7E6D-4443-B37B-3FD918A6902B}"/>
                </a:ext>
              </a:extLst>
            </p:cNvPr>
            <p:cNvSpPr/>
            <p:nvPr/>
          </p:nvSpPr>
          <p:spPr>
            <a:xfrm>
              <a:off x="4636488" y="3410512"/>
              <a:ext cx="136723"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nvGrpSpPr>
            <p:cNvPr id="53" name="成组">
              <a:extLst>
                <a:ext uri="{FF2B5EF4-FFF2-40B4-BE49-F238E27FC236}">
                  <a16:creationId xmlns:a16="http://schemas.microsoft.com/office/drawing/2014/main" id="{39A5D947-4AF7-4434-8638-67EE2AC357ED}"/>
                </a:ext>
              </a:extLst>
            </p:cNvPr>
            <p:cNvGrpSpPr/>
            <p:nvPr/>
          </p:nvGrpSpPr>
          <p:grpSpPr>
            <a:xfrm>
              <a:off x="7664249" y="2936596"/>
              <a:ext cx="575843" cy="845073"/>
              <a:chOff x="0" y="0"/>
              <a:chExt cx="972611" cy="1510937"/>
            </a:xfrm>
          </p:grpSpPr>
          <p:sp>
            <p:nvSpPr>
              <p:cNvPr id="99" name="Freeform 14">
                <a:extLst>
                  <a:ext uri="{FF2B5EF4-FFF2-40B4-BE49-F238E27FC236}">
                    <a16:creationId xmlns:a16="http://schemas.microsoft.com/office/drawing/2014/main" id="{4CC1CCC2-DCBC-4286-B87E-C282F0665EFC}"/>
                  </a:ext>
                </a:extLst>
              </p:cNvPr>
              <p:cNvSpPr/>
              <p:nvPr/>
            </p:nvSpPr>
            <p:spPr>
              <a:xfrm>
                <a:off x="0" y="0"/>
                <a:ext cx="972612" cy="1510938"/>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100" name="oumeng.png" descr="oumeng.png">
                <a:extLst>
                  <a:ext uri="{FF2B5EF4-FFF2-40B4-BE49-F238E27FC236}">
                    <a16:creationId xmlns:a16="http://schemas.microsoft.com/office/drawing/2014/main" id="{D12657DD-1960-4456-A583-FCD96EE8DB7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61185" y="167325"/>
                <a:ext cx="650241" cy="650241"/>
              </a:xfrm>
              <a:prstGeom prst="rect">
                <a:avLst/>
              </a:prstGeom>
              <a:ln w="3175" cap="flat">
                <a:noFill/>
                <a:miter lim="400000"/>
              </a:ln>
              <a:effectLst/>
            </p:spPr>
          </p:pic>
        </p:grpSp>
        <p:grpSp>
          <p:nvGrpSpPr>
            <p:cNvPr id="54" name="成组">
              <a:extLst>
                <a:ext uri="{FF2B5EF4-FFF2-40B4-BE49-F238E27FC236}">
                  <a16:creationId xmlns:a16="http://schemas.microsoft.com/office/drawing/2014/main" id="{A08A23A3-A671-4109-A693-ADBFDD2E059A}"/>
                </a:ext>
              </a:extLst>
            </p:cNvPr>
            <p:cNvGrpSpPr/>
            <p:nvPr/>
          </p:nvGrpSpPr>
          <p:grpSpPr>
            <a:xfrm>
              <a:off x="9118273" y="3596072"/>
              <a:ext cx="477793" cy="701180"/>
              <a:chOff x="0" y="0"/>
              <a:chExt cx="807001" cy="1253665"/>
            </a:xfrm>
          </p:grpSpPr>
          <p:sp>
            <p:nvSpPr>
              <p:cNvPr id="97" name="Freeform 14">
                <a:extLst>
                  <a:ext uri="{FF2B5EF4-FFF2-40B4-BE49-F238E27FC236}">
                    <a16:creationId xmlns:a16="http://schemas.microsoft.com/office/drawing/2014/main" id="{714DB3AD-F85F-4127-9CE4-F3A8BE29394E}"/>
                  </a:ext>
                </a:extLst>
              </p:cNvPr>
              <p:cNvSpPr/>
              <p:nvPr/>
            </p:nvSpPr>
            <p:spPr>
              <a:xfrm>
                <a:off x="0" y="0"/>
                <a:ext cx="807002" cy="1253666"/>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98" name="图像" descr="图像">
                <a:extLst>
                  <a:ext uri="{FF2B5EF4-FFF2-40B4-BE49-F238E27FC236}">
                    <a16:creationId xmlns:a16="http://schemas.microsoft.com/office/drawing/2014/main" id="{ACA8BE6C-B6F8-46F7-BAB9-0E1A7BE4DF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740" y="125249"/>
                <a:ext cx="539522" cy="575386"/>
              </a:xfrm>
              <a:prstGeom prst="rect">
                <a:avLst/>
              </a:prstGeom>
              <a:ln w="3175" cap="flat">
                <a:noFill/>
                <a:miter lim="400000"/>
              </a:ln>
              <a:effectLst/>
            </p:spPr>
          </p:pic>
        </p:grpSp>
        <p:sp>
          <p:nvSpPr>
            <p:cNvPr id="56" name="圆形">
              <a:extLst>
                <a:ext uri="{FF2B5EF4-FFF2-40B4-BE49-F238E27FC236}">
                  <a16:creationId xmlns:a16="http://schemas.microsoft.com/office/drawing/2014/main" id="{53FAA148-6E39-4C21-8957-E98A05CEF276}"/>
                </a:ext>
              </a:extLst>
            </p:cNvPr>
            <p:cNvSpPr/>
            <p:nvPr/>
          </p:nvSpPr>
          <p:spPr>
            <a:xfrm>
              <a:off x="9310336" y="4179596"/>
              <a:ext cx="136724"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57" name="圆形">
              <a:extLst>
                <a:ext uri="{FF2B5EF4-FFF2-40B4-BE49-F238E27FC236}">
                  <a16:creationId xmlns:a16="http://schemas.microsoft.com/office/drawing/2014/main" id="{3CB7C1FA-D551-4FD6-968D-7DC9332F97FD}"/>
                </a:ext>
              </a:extLst>
            </p:cNvPr>
            <p:cNvSpPr/>
            <p:nvPr/>
          </p:nvSpPr>
          <p:spPr>
            <a:xfrm>
              <a:off x="9993763" y="4509838"/>
              <a:ext cx="136723"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58" name="圆形">
              <a:extLst>
                <a:ext uri="{FF2B5EF4-FFF2-40B4-BE49-F238E27FC236}">
                  <a16:creationId xmlns:a16="http://schemas.microsoft.com/office/drawing/2014/main" id="{B0FD8A3D-72BB-4C3E-B989-F3DD1C015CA5}"/>
                </a:ext>
              </a:extLst>
            </p:cNvPr>
            <p:cNvSpPr/>
            <p:nvPr/>
          </p:nvSpPr>
          <p:spPr>
            <a:xfrm>
              <a:off x="10529491" y="3705236"/>
              <a:ext cx="136724"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62" name="圆形">
              <a:extLst>
                <a:ext uri="{FF2B5EF4-FFF2-40B4-BE49-F238E27FC236}">
                  <a16:creationId xmlns:a16="http://schemas.microsoft.com/office/drawing/2014/main" id="{71562B29-D80E-4903-A525-8AEFFA4FCE76}"/>
                </a:ext>
              </a:extLst>
            </p:cNvPr>
            <p:cNvSpPr/>
            <p:nvPr/>
          </p:nvSpPr>
          <p:spPr>
            <a:xfrm>
              <a:off x="10477178" y="5408114"/>
              <a:ext cx="136723"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nvGrpSpPr>
            <p:cNvPr id="63" name="成组">
              <a:extLst>
                <a:ext uri="{FF2B5EF4-FFF2-40B4-BE49-F238E27FC236}">
                  <a16:creationId xmlns:a16="http://schemas.microsoft.com/office/drawing/2014/main" id="{469A64BC-6784-4F87-A2FC-2A17843B0481}"/>
                </a:ext>
              </a:extLst>
            </p:cNvPr>
            <p:cNvGrpSpPr/>
            <p:nvPr/>
          </p:nvGrpSpPr>
          <p:grpSpPr>
            <a:xfrm>
              <a:off x="9774204" y="3704728"/>
              <a:ext cx="575844" cy="845073"/>
              <a:chOff x="0" y="0"/>
              <a:chExt cx="972611" cy="1510937"/>
            </a:xfrm>
          </p:grpSpPr>
          <p:sp>
            <p:nvSpPr>
              <p:cNvPr id="95" name="Freeform 14">
                <a:extLst>
                  <a:ext uri="{FF2B5EF4-FFF2-40B4-BE49-F238E27FC236}">
                    <a16:creationId xmlns:a16="http://schemas.microsoft.com/office/drawing/2014/main" id="{AE7F2EC9-4F8A-43E0-BB9C-50577DDFA151}"/>
                  </a:ext>
                </a:extLst>
              </p:cNvPr>
              <p:cNvSpPr/>
              <p:nvPr/>
            </p:nvSpPr>
            <p:spPr>
              <a:xfrm>
                <a:off x="0" y="0"/>
                <a:ext cx="972612" cy="1510938"/>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96" name="圆形">
                <a:extLst>
                  <a:ext uri="{FF2B5EF4-FFF2-40B4-BE49-F238E27FC236}">
                    <a16:creationId xmlns:a16="http://schemas.microsoft.com/office/drawing/2014/main" id="{8E796CD7-7F98-47A1-A37B-A72BB94C95BF}"/>
                  </a:ext>
                </a:extLst>
              </p:cNvPr>
              <p:cNvSpPr/>
              <p:nvPr/>
            </p:nvSpPr>
            <p:spPr>
              <a:xfrm>
                <a:off x="161185" y="215152"/>
                <a:ext cx="650241" cy="650241"/>
              </a:xfrm>
              <a:prstGeom prst="ellipse">
                <a:avLst/>
              </a:prstGeom>
              <a:blipFill rotWithShape="1">
                <a:blip r:embed="rId9" cstate="email">
                  <a:extLst>
                    <a:ext uri="{28A0092B-C50C-407E-A947-70E740481C1C}">
                      <a14:useLocalDpi xmlns:a14="http://schemas.microsoft.com/office/drawing/2010/main"/>
                    </a:ext>
                  </a:extLst>
                </a:blip>
                <a:srcRect/>
                <a:stretch>
                  <a:fillRect/>
                </a:stretch>
              </a:blipFill>
              <a:ln w="3175" cap="flat">
                <a:noFill/>
                <a:miter lim="400000"/>
              </a:ln>
              <a:effectLst/>
            </p:spPr>
            <p:txBody>
              <a:bodyPr wrap="square" lIns="24824" tIns="24824" rIns="24824" bIns="24824" numCol="1" anchor="t">
                <a:noAutofit/>
              </a:bodyPr>
              <a:lstStyle/>
              <a:p>
                <a:pPr defTabSz="1757808">
                  <a:defRPr sz="4400" b="0">
                    <a:solidFill>
                      <a:srgbClr val="000000"/>
                    </a:solidFill>
                    <a:latin typeface="Calibri"/>
                    <a:ea typeface="Calibri"/>
                    <a:cs typeface="Calibri"/>
                    <a:sym typeface="Calibri"/>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sp>
          <p:nvSpPr>
            <p:cNvPr id="64" name="圆形">
              <a:extLst>
                <a:ext uri="{FF2B5EF4-FFF2-40B4-BE49-F238E27FC236}">
                  <a16:creationId xmlns:a16="http://schemas.microsoft.com/office/drawing/2014/main" id="{7F4BA4AA-55F4-4FAE-B45B-191E448A8B13}"/>
                </a:ext>
              </a:extLst>
            </p:cNvPr>
            <p:cNvSpPr/>
            <p:nvPr/>
          </p:nvSpPr>
          <p:spPr>
            <a:xfrm>
              <a:off x="8048125" y="4287464"/>
              <a:ext cx="136723" cy="129159"/>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nvGrpSpPr>
            <p:cNvPr id="65" name="成组">
              <a:extLst>
                <a:ext uri="{FF2B5EF4-FFF2-40B4-BE49-F238E27FC236}">
                  <a16:creationId xmlns:a16="http://schemas.microsoft.com/office/drawing/2014/main" id="{A3490349-C717-4585-8DBA-CD4A86A3130B}"/>
                </a:ext>
              </a:extLst>
            </p:cNvPr>
            <p:cNvGrpSpPr/>
            <p:nvPr/>
          </p:nvGrpSpPr>
          <p:grpSpPr>
            <a:xfrm>
              <a:off x="5797869" y="4805390"/>
              <a:ext cx="342106" cy="502053"/>
              <a:chOff x="0" y="0"/>
              <a:chExt cx="577822" cy="897638"/>
            </a:xfrm>
          </p:grpSpPr>
          <p:sp>
            <p:nvSpPr>
              <p:cNvPr id="92" name="Freeform 14">
                <a:extLst>
                  <a:ext uri="{FF2B5EF4-FFF2-40B4-BE49-F238E27FC236}">
                    <a16:creationId xmlns:a16="http://schemas.microsoft.com/office/drawing/2014/main" id="{8027397D-5A9A-4C40-B80F-74D79B091AEB}"/>
                  </a:ext>
                </a:extLst>
              </p:cNvPr>
              <p:cNvSpPr/>
              <p:nvPr/>
            </p:nvSpPr>
            <p:spPr>
              <a:xfrm>
                <a:off x="0" y="0"/>
                <a:ext cx="577823" cy="897639"/>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93" name="baxi-3.png" descr="baxi-3.png">
                <a:extLst>
                  <a:ext uri="{FF2B5EF4-FFF2-40B4-BE49-F238E27FC236}">
                    <a16:creationId xmlns:a16="http://schemas.microsoft.com/office/drawing/2014/main" id="{9C08E6AA-B845-4290-A428-B32D92BFD8D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128" y="127212"/>
                <a:ext cx="371567" cy="371566"/>
              </a:xfrm>
              <a:prstGeom prst="rect">
                <a:avLst/>
              </a:prstGeom>
              <a:ln w="3175" cap="flat">
                <a:noFill/>
                <a:miter lim="400000"/>
              </a:ln>
              <a:effectLst/>
            </p:spPr>
          </p:pic>
          <p:pic>
            <p:nvPicPr>
              <p:cNvPr id="94" name="baxi-3.png" descr="baxi-3.png">
                <a:extLst>
                  <a:ext uri="{FF2B5EF4-FFF2-40B4-BE49-F238E27FC236}">
                    <a16:creationId xmlns:a16="http://schemas.microsoft.com/office/drawing/2014/main" id="{EB0439FE-2BC8-4426-A801-21D4911613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127" y="127212"/>
                <a:ext cx="371567" cy="371567"/>
              </a:xfrm>
              <a:prstGeom prst="rect">
                <a:avLst/>
              </a:prstGeom>
              <a:ln w="3175" cap="flat">
                <a:noFill/>
                <a:miter lim="400000"/>
              </a:ln>
              <a:effectLst/>
            </p:spPr>
          </p:pic>
        </p:grpSp>
        <p:grpSp>
          <p:nvGrpSpPr>
            <p:cNvPr id="68" name="成组">
              <a:extLst>
                <a:ext uri="{FF2B5EF4-FFF2-40B4-BE49-F238E27FC236}">
                  <a16:creationId xmlns:a16="http://schemas.microsoft.com/office/drawing/2014/main" id="{1B4622ED-9D2D-4066-B869-2CD0CF82E1BF}"/>
                </a:ext>
              </a:extLst>
            </p:cNvPr>
            <p:cNvGrpSpPr/>
            <p:nvPr/>
          </p:nvGrpSpPr>
          <p:grpSpPr>
            <a:xfrm>
              <a:off x="10367612" y="4981822"/>
              <a:ext cx="355855" cy="522231"/>
              <a:chOff x="0" y="0"/>
              <a:chExt cx="601045" cy="933715"/>
            </a:xfrm>
          </p:grpSpPr>
          <p:sp>
            <p:nvSpPr>
              <p:cNvPr id="90" name="Freeform 14">
                <a:extLst>
                  <a:ext uri="{FF2B5EF4-FFF2-40B4-BE49-F238E27FC236}">
                    <a16:creationId xmlns:a16="http://schemas.microsoft.com/office/drawing/2014/main" id="{6B420F29-7714-4964-A803-65B3357B29EB}"/>
                  </a:ext>
                </a:extLst>
              </p:cNvPr>
              <p:cNvSpPr/>
              <p:nvPr/>
            </p:nvSpPr>
            <p:spPr>
              <a:xfrm>
                <a:off x="0" y="0"/>
                <a:ext cx="601046" cy="933716"/>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91" name="image48.tif" descr="image48.tif">
                <a:extLst>
                  <a:ext uri="{FF2B5EF4-FFF2-40B4-BE49-F238E27FC236}">
                    <a16:creationId xmlns:a16="http://schemas.microsoft.com/office/drawing/2014/main" id="{506AF30C-F5DE-455F-B695-B44AF22156F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6933" y="158142"/>
                <a:ext cx="367178" cy="367178"/>
              </a:xfrm>
              <a:prstGeom prst="rect">
                <a:avLst/>
              </a:prstGeom>
              <a:ln w="3175" cap="flat">
                <a:noFill/>
                <a:miter lim="400000"/>
              </a:ln>
              <a:effectLst/>
            </p:spPr>
          </p:pic>
        </p:grpSp>
        <p:grpSp>
          <p:nvGrpSpPr>
            <p:cNvPr id="69" name="成组">
              <a:extLst>
                <a:ext uri="{FF2B5EF4-FFF2-40B4-BE49-F238E27FC236}">
                  <a16:creationId xmlns:a16="http://schemas.microsoft.com/office/drawing/2014/main" id="{BFB2601C-0720-42CB-B14F-BB4DE8227E18}"/>
                </a:ext>
              </a:extLst>
            </p:cNvPr>
            <p:cNvGrpSpPr/>
            <p:nvPr/>
          </p:nvGrpSpPr>
          <p:grpSpPr>
            <a:xfrm>
              <a:off x="10466441" y="3266570"/>
              <a:ext cx="342106" cy="502053"/>
              <a:chOff x="0" y="0"/>
              <a:chExt cx="577822" cy="897638"/>
            </a:xfrm>
          </p:grpSpPr>
          <p:sp>
            <p:nvSpPr>
              <p:cNvPr id="87" name="Freeform 14">
                <a:extLst>
                  <a:ext uri="{FF2B5EF4-FFF2-40B4-BE49-F238E27FC236}">
                    <a16:creationId xmlns:a16="http://schemas.microsoft.com/office/drawing/2014/main" id="{BBFE7630-58EF-4BBE-AFCC-B6CDFE6619CE}"/>
                  </a:ext>
                </a:extLst>
              </p:cNvPr>
              <p:cNvSpPr/>
              <p:nvPr/>
            </p:nvSpPr>
            <p:spPr>
              <a:xfrm>
                <a:off x="0" y="0"/>
                <a:ext cx="577823" cy="897639"/>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89" name="图片 20" descr="图片 20">
                <a:extLst>
                  <a:ext uri="{FF2B5EF4-FFF2-40B4-BE49-F238E27FC236}">
                    <a16:creationId xmlns:a16="http://schemas.microsoft.com/office/drawing/2014/main" id="{843DA909-C3F2-4A5B-BFAA-7E1756F404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778" y="98246"/>
                <a:ext cx="456264" cy="456264"/>
              </a:xfrm>
              <a:prstGeom prst="rect">
                <a:avLst/>
              </a:prstGeom>
              <a:ln w="3175" cap="flat">
                <a:noFill/>
                <a:miter lim="400000"/>
              </a:ln>
              <a:effectLst/>
            </p:spPr>
          </p:pic>
        </p:grpSp>
        <p:grpSp>
          <p:nvGrpSpPr>
            <p:cNvPr id="70" name="成组">
              <a:extLst>
                <a:ext uri="{FF2B5EF4-FFF2-40B4-BE49-F238E27FC236}">
                  <a16:creationId xmlns:a16="http://schemas.microsoft.com/office/drawing/2014/main" id="{A57BED7B-455B-4C9C-BE1B-F38AD94587B1}"/>
                </a:ext>
              </a:extLst>
            </p:cNvPr>
            <p:cNvGrpSpPr/>
            <p:nvPr/>
          </p:nvGrpSpPr>
          <p:grpSpPr>
            <a:xfrm>
              <a:off x="5487226" y="4322673"/>
              <a:ext cx="296470" cy="435082"/>
              <a:chOff x="0" y="0"/>
              <a:chExt cx="500743" cy="777897"/>
            </a:xfrm>
          </p:grpSpPr>
          <p:sp>
            <p:nvSpPr>
              <p:cNvPr id="85" name="Freeform 14">
                <a:extLst>
                  <a:ext uri="{FF2B5EF4-FFF2-40B4-BE49-F238E27FC236}">
                    <a16:creationId xmlns:a16="http://schemas.microsoft.com/office/drawing/2014/main" id="{0670C4B4-EA2D-4100-B448-B538689F0AF5}"/>
                  </a:ext>
                </a:extLst>
              </p:cNvPr>
              <p:cNvSpPr/>
              <p:nvPr/>
            </p:nvSpPr>
            <p:spPr>
              <a:xfrm>
                <a:off x="0" y="0"/>
                <a:ext cx="500744" cy="777898"/>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86" name="圆形">
                <a:extLst>
                  <a:ext uri="{FF2B5EF4-FFF2-40B4-BE49-F238E27FC236}">
                    <a16:creationId xmlns:a16="http://schemas.microsoft.com/office/drawing/2014/main" id="{DC4219E7-906E-48D7-8DD7-3C89D4BC4026}"/>
                  </a:ext>
                </a:extLst>
              </p:cNvPr>
              <p:cNvSpPr/>
              <p:nvPr/>
            </p:nvSpPr>
            <p:spPr>
              <a:xfrm>
                <a:off x="52975" y="70757"/>
                <a:ext cx="371567" cy="371567"/>
              </a:xfrm>
              <a:prstGeom prst="ellipse">
                <a:avLst/>
              </a:prstGeom>
              <a:blipFill rotWithShape="1">
                <a:blip r:embed="rId13" cstate="email">
                  <a:extLst>
                    <a:ext uri="{28A0092B-C50C-407E-A947-70E740481C1C}">
                      <a14:useLocalDpi xmlns:a14="http://schemas.microsoft.com/office/drawing/2010/main"/>
                    </a:ext>
                  </a:extLst>
                </a:blip>
                <a:srcRect/>
                <a:stretch>
                  <a:fillRect/>
                </a:stretch>
              </a:blipFill>
              <a:ln w="3175" cap="flat">
                <a:noFill/>
                <a:miter lim="400000"/>
              </a:ln>
              <a:effectLst/>
            </p:spPr>
            <p:txBody>
              <a:bodyPr wrap="square" lIns="15291" tIns="15291" rIns="15291" bIns="15291" numCol="1" anchor="ctr">
                <a:noAutofit/>
              </a:bodyP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grpSp>
          <p:nvGrpSpPr>
            <p:cNvPr id="71" name="成组">
              <a:extLst>
                <a:ext uri="{FF2B5EF4-FFF2-40B4-BE49-F238E27FC236}">
                  <a16:creationId xmlns:a16="http://schemas.microsoft.com/office/drawing/2014/main" id="{ADF53F81-3927-4B9E-9DD2-3E3FFFD5EE3D}"/>
                </a:ext>
              </a:extLst>
            </p:cNvPr>
            <p:cNvGrpSpPr/>
            <p:nvPr/>
          </p:nvGrpSpPr>
          <p:grpSpPr>
            <a:xfrm>
              <a:off x="7945436" y="5017623"/>
              <a:ext cx="342105" cy="502053"/>
              <a:chOff x="0" y="0"/>
              <a:chExt cx="577822" cy="897638"/>
            </a:xfrm>
          </p:grpSpPr>
          <p:sp>
            <p:nvSpPr>
              <p:cNvPr id="82" name="Freeform 14">
                <a:extLst>
                  <a:ext uri="{FF2B5EF4-FFF2-40B4-BE49-F238E27FC236}">
                    <a16:creationId xmlns:a16="http://schemas.microsoft.com/office/drawing/2014/main" id="{B7C0594B-2DB1-4A14-939D-6BC9BF141D84}"/>
                  </a:ext>
                </a:extLst>
              </p:cNvPr>
              <p:cNvSpPr/>
              <p:nvPr/>
            </p:nvSpPr>
            <p:spPr>
              <a:xfrm>
                <a:off x="0" y="0"/>
                <a:ext cx="577823" cy="897639"/>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84" name="圆形">
                <a:extLst>
                  <a:ext uri="{FF2B5EF4-FFF2-40B4-BE49-F238E27FC236}">
                    <a16:creationId xmlns:a16="http://schemas.microsoft.com/office/drawing/2014/main" id="{F44E5CBF-D409-46B0-91DD-3F46B38748A6}"/>
                  </a:ext>
                </a:extLst>
              </p:cNvPr>
              <p:cNvSpPr/>
              <p:nvPr/>
            </p:nvSpPr>
            <p:spPr>
              <a:xfrm>
                <a:off x="85713" y="93233"/>
                <a:ext cx="406401" cy="406401"/>
              </a:xfrm>
              <a:prstGeom prst="ellipse">
                <a:avLst/>
              </a:prstGeom>
              <a:blipFill rotWithShape="1">
                <a:blip r:embed="rId14" cstate="email">
                  <a:extLst>
                    <a:ext uri="{28A0092B-C50C-407E-A947-70E740481C1C}">
                      <a14:useLocalDpi xmlns:a14="http://schemas.microsoft.com/office/drawing/2010/main"/>
                    </a:ext>
                  </a:extLst>
                </a:blip>
                <a:srcRect/>
                <a:stretch>
                  <a:fillRect/>
                </a:stretch>
              </a:blipFill>
              <a:ln w="3175" cap="flat">
                <a:noFill/>
                <a:miter lim="400000"/>
              </a:ln>
              <a:effectLst/>
            </p:spPr>
            <p:txBody>
              <a:bodyPr wrap="square" lIns="15291" tIns="15291" rIns="15291" bIns="15291" numCol="1" anchor="ctr">
                <a:noAutofit/>
              </a:bodyP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grpSp>
          <p:nvGrpSpPr>
            <p:cNvPr id="72" name="成组">
              <a:extLst>
                <a:ext uri="{FF2B5EF4-FFF2-40B4-BE49-F238E27FC236}">
                  <a16:creationId xmlns:a16="http://schemas.microsoft.com/office/drawing/2014/main" id="{2E35ECE3-33B9-409A-B292-5FF090C601B7}"/>
                </a:ext>
              </a:extLst>
            </p:cNvPr>
            <p:cNvGrpSpPr/>
            <p:nvPr/>
          </p:nvGrpSpPr>
          <p:grpSpPr>
            <a:xfrm>
              <a:off x="7959183" y="3902691"/>
              <a:ext cx="296470" cy="435081"/>
              <a:chOff x="0" y="0"/>
              <a:chExt cx="500743" cy="777897"/>
            </a:xfrm>
          </p:grpSpPr>
          <p:sp>
            <p:nvSpPr>
              <p:cNvPr id="78" name="Freeform 14">
                <a:extLst>
                  <a:ext uri="{FF2B5EF4-FFF2-40B4-BE49-F238E27FC236}">
                    <a16:creationId xmlns:a16="http://schemas.microsoft.com/office/drawing/2014/main" id="{D6D73209-07F3-4776-A266-CD2FB3F9423C}"/>
                  </a:ext>
                </a:extLst>
              </p:cNvPr>
              <p:cNvSpPr/>
              <p:nvPr/>
            </p:nvSpPr>
            <p:spPr>
              <a:xfrm>
                <a:off x="0" y="0"/>
                <a:ext cx="500744" cy="777898"/>
              </a:xfrm>
              <a:custGeom>
                <a:avLst/>
                <a:gdLst/>
                <a:ahLst/>
                <a:cxnLst>
                  <a:cxn ang="0">
                    <a:pos x="wd2" y="hd2"/>
                  </a:cxn>
                  <a:cxn ang="5400000">
                    <a:pos x="wd2" y="hd2"/>
                  </a:cxn>
                  <a:cxn ang="10800000">
                    <a:pos x="wd2" y="hd2"/>
                  </a:cxn>
                  <a:cxn ang="16200000">
                    <a:pos x="wd2" y="hd2"/>
                  </a:cxn>
                </a:cxnLst>
                <a:rect l="0" t="0" r="r" b="b"/>
                <a:pathLst>
                  <a:path w="21600" h="21600" extrusionOk="0">
                    <a:moveTo>
                      <a:pt x="21600" y="7292"/>
                    </a:moveTo>
                    <a:cubicBezTo>
                      <a:pt x="21600" y="3244"/>
                      <a:pt x="16800" y="0"/>
                      <a:pt x="10803" y="0"/>
                    </a:cubicBezTo>
                    <a:cubicBezTo>
                      <a:pt x="4800" y="0"/>
                      <a:pt x="0" y="3244"/>
                      <a:pt x="0" y="7292"/>
                    </a:cubicBezTo>
                    <a:cubicBezTo>
                      <a:pt x="0" y="9318"/>
                      <a:pt x="1203" y="11072"/>
                      <a:pt x="3002" y="12420"/>
                    </a:cubicBezTo>
                    <a:cubicBezTo>
                      <a:pt x="3002" y="12420"/>
                      <a:pt x="9402" y="16606"/>
                      <a:pt x="10605" y="21600"/>
                    </a:cubicBezTo>
                    <a:cubicBezTo>
                      <a:pt x="11002" y="21600"/>
                      <a:pt x="11002" y="21600"/>
                      <a:pt x="11002" y="21600"/>
                    </a:cubicBezTo>
                    <a:cubicBezTo>
                      <a:pt x="11200" y="21600"/>
                      <a:pt x="11200" y="21600"/>
                      <a:pt x="11200" y="21600"/>
                    </a:cubicBezTo>
                    <a:cubicBezTo>
                      <a:pt x="12403" y="16606"/>
                      <a:pt x="18605" y="12420"/>
                      <a:pt x="18605" y="12420"/>
                    </a:cubicBezTo>
                    <a:cubicBezTo>
                      <a:pt x="20602" y="11072"/>
                      <a:pt x="21600" y="9318"/>
                      <a:pt x="21600" y="7292"/>
                    </a:cubicBezTo>
                  </a:path>
                </a:pathLst>
              </a:custGeom>
              <a:solidFill>
                <a:srgbClr val="0E0E0E">
                  <a:alpha val="66056"/>
                </a:srgbClr>
              </a:solidFill>
              <a:ln w="3175" cap="flat">
                <a:noFill/>
                <a:miter lim="400000"/>
              </a:ln>
              <a:effectLst/>
            </p:spPr>
            <p:txBody>
              <a:bodyPr wrap="square" lIns="55735" tIns="55735" rIns="55735" bIns="55735" numCol="1" anchor="ctr">
                <a:noAutofit/>
              </a:bodyPr>
              <a:lstStyle/>
              <a:p>
                <a:pPr defTabSz="1560537">
                  <a:defRPr sz="4400" b="0">
                    <a:solidFill>
                      <a:srgbClr val="000000"/>
                    </a:solidFill>
                    <a:latin typeface="Open Sans"/>
                    <a:ea typeface="Open Sans"/>
                    <a:cs typeface="Open Sans"/>
                    <a:sym typeface="Open Sans"/>
                  </a:defRPr>
                </a:pPr>
                <a:endParaRPr sz="2933">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pic>
            <p:nvPicPr>
              <p:cNvPr id="79" name="aijiguoqi_EG.png" descr="aijiguoqi_EG.png">
                <a:extLst>
                  <a:ext uri="{FF2B5EF4-FFF2-40B4-BE49-F238E27FC236}">
                    <a16:creationId xmlns:a16="http://schemas.microsoft.com/office/drawing/2014/main" id="{3ED16FFB-6BDA-48DB-9694-CA86D9F324F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276" y="102253"/>
                <a:ext cx="348344" cy="348344"/>
              </a:xfrm>
              <a:prstGeom prst="rect">
                <a:avLst/>
              </a:prstGeom>
              <a:ln w="3175" cap="flat">
                <a:noFill/>
                <a:miter lim="400000"/>
              </a:ln>
              <a:effectLst/>
            </p:spPr>
          </p:pic>
        </p:grpSp>
        <p:sp>
          <p:nvSpPr>
            <p:cNvPr id="73" name="圆形">
              <a:extLst>
                <a:ext uri="{FF2B5EF4-FFF2-40B4-BE49-F238E27FC236}">
                  <a16:creationId xmlns:a16="http://schemas.microsoft.com/office/drawing/2014/main" id="{7423A3AB-E9E8-4BD7-BD03-CE386C5844B0}"/>
                </a:ext>
              </a:extLst>
            </p:cNvPr>
            <p:cNvSpPr/>
            <p:nvPr/>
          </p:nvSpPr>
          <p:spPr>
            <a:xfrm>
              <a:off x="5589006" y="4840546"/>
              <a:ext cx="136723" cy="123574"/>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74" name="圆形">
              <a:extLst>
                <a:ext uri="{FF2B5EF4-FFF2-40B4-BE49-F238E27FC236}">
                  <a16:creationId xmlns:a16="http://schemas.microsoft.com/office/drawing/2014/main" id="{70831E47-5ADE-4C5B-9799-34118287B004}"/>
                </a:ext>
              </a:extLst>
            </p:cNvPr>
            <p:cNvSpPr/>
            <p:nvPr/>
          </p:nvSpPr>
          <p:spPr>
            <a:xfrm>
              <a:off x="5922466" y="5367282"/>
              <a:ext cx="136723" cy="123574"/>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76" name="圆形">
              <a:extLst>
                <a:ext uri="{FF2B5EF4-FFF2-40B4-BE49-F238E27FC236}">
                  <a16:creationId xmlns:a16="http://schemas.microsoft.com/office/drawing/2014/main" id="{734C4262-9E32-4A34-BC9A-EA2D070A6BC1}"/>
                </a:ext>
              </a:extLst>
            </p:cNvPr>
            <p:cNvSpPr/>
            <p:nvPr/>
          </p:nvSpPr>
          <p:spPr>
            <a:xfrm>
              <a:off x="7885547" y="3768624"/>
              <a:ext cx="136723" cy="123574"/>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77" name="圆形">
              <a:extLst>
                <a:ext uri="{FF2B5EF4-FFF2-40B4-BE49-F238E27FC236}">
                  <a16:creationId xmlns:a16="http://schemas.microsoft.com/office/drawing/2014/main" id="{EFF04939-95F5-44D9-8222-694D69749963}"/>
                </a:ext>
              </a:extLst>
            </p:cNvPr>
            <p:cNvSpPr/>
            <p:nvPr/>
          </p:nvSpPr>
          <p:spPr>
            <a:xfrm>
              <a:off x="8074086" y="5564049"/>
              <a:ext cx="136723" cy="123574"/>
            </a:xfrm>
            <a:prstGeom prst="ellipse">
              <a:avLst/>
            </a:prstGeom>
            <a:gradFill>
              <a:gsLst>
                <a:gs pos="0">
                  <a:srgbClr val="FF5E08"/>
                </a:gs>
                <a:gs pos="100000">
                  <a:srgbClr val="FFCA6C"/>
                </a:gs>
              </a:gsLst>
              <a:lin ang="16200000"/>
            </a:gradFill>
            <a:ln w="3175">
              <a:miter lim="400000"/>
            </a:ln>
            <a:effectLst>
              <a:outerShdw dir="5400000" rotWithShape="0">
                <a:srgbClr val="000000">
                  <a:alpha val="95808"/>
                </a:srgbClr>
              </a:outerShdw>
            </a:effectLst>
          </p:spPr>
          <p:txBody>
            <a:bodyPr lIns="15291" tIns="15291" rIns="15291" bIns="15291" anchor="ctr"/>
            <a:lstStyle/>
            <a:p>
              <a:pPr>
                <a:defRPr b="0">
                  <a:latin typeface="+mn-lt"/>
                  <a:ea typeface="+mn-ea"/>
                  <a:cs typeface="+mn-cs"/>
                  <a:sym typeface="Helvetica Neue Medium"/>
                </a:defRPr>
              </a:pPr>
              <a:endParaRPr sz="120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grpSp>
      <p:sp>
        <p:nvSpPr>
          <p:cNvPr id="105" name="内容占位符 2">
            <a:extLst>
              <a:ext uri="{FF2B5EF4-FFF2-40B4-BE49-F238E27FC236}">
                <a16:creationId xmlns:a16="http://schemas.microsoft.com/office/drawing/2014/main" id="{5A8A0428-146F-4706-9CBE-8E4E93886CC5}"/>
              </a:ext>
            </a:extLst>
          </p:cNvPr>
          <p:cNvSpPr txBox="1">
            <a:spLocks/>
          </p:cNvSpPr>
          <p:nvPr/>
        </p:nvSpPr>
        <p:spPr>
          <a:xfrm>
            <a:off x="467518" y="974088"/>
            <a:ext cx="10867732" cy="1515721"/>
          </a:xfrm>
          <a:prstGeom prst="rect">
            <a:avLst/>
          </a:prstGeom>
        </p:spPr>
        <p:txBody>
          <a:bodyPr>
            <a:normAutofit/>
          </a:bodyPr>
          <a:lstStyle>
            <a:lvl1pPr marL="0" indent="0" algn="l" defTabSz="685783"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Alibaba Sans" panose="020B0503020203040204" pitchFamily="34" charset="0"/>
                <a:ea typeface="+mn-ea"/>
                <a:cs typeface="Alibaba Sans" panose="020B0503020203040204" pitchFamily="34" charset="0"/>
              </a:defRPr>
            </a:lvl1pPr>
            <a:lvl2pPr marL="514337"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28"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20"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12" indent="-171446" algn="l" defTabSz="685783"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altLang="zh-CN" sz="1600" b="1"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An enormous pool of qualified global buyers</a:t>
            </a:r>
          </a:p>
          <a:p>
            <a:pPr>
              <a:buClrTx/>
            </a:pPr>
            <a:endParaRPr lang="zh-CN" altLang="en-US" sz="1600" dirty="0">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Tree>
    <p:extLst>
      <p:ext uri="{BB962C8B-B14F-4D97-AF65-F5344CB8AC3E}">
        <p14:creationId xmlns:p14="http://schemas.microsoft.com/office/powerpoint/2010/main" val="3416931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
                                        </p:tgtEl>
                                      </p:cBhvr>
                                    </p:cmd>
                                  </p:childTnLst>
                                </p:cTn>
                              </p:par>
                            </p:childTnLst>
                          </p:cTn>
                        </p:par>
                      </p:childTnLst>
                    </p:cTn>
                  </p:par>
                </p:childTnLst>
              </p:cTn>
              <p:nextCondLst>
                <p:cond evt="onClick" delay="0">
                  <p:tgtEl>
                    <p:spTgt spid="36"/>
                  </p:tgtEl>
                </p:cond>
              </p:nextCondLst>
            </p:seq>
            <p:video>
              <p:cMediaNode vol="0" mute="1">
                <p:cTn id="7" fill="remove" display="0">
                  <p:stCondLst>
                    <p:cond delay="indefinite"/>
                  </p:stCondLst>
                </p:cTn>
                <p:tgtEl>
                  <p:spTgt spid="3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3">
            <a:alphaModFix/>
          </a:blip>
          <a:srcRect t="7841" r="67" b="7841"/>
          <a:stretch/>
        </p:blipFill>
        <p:spPr>
          <a:xfrm>
            <a:off x="0" y="-1"/>
            <a:ext cx="12192000" cy="6858001"/>
          </a:xfrm>
          <a:prstGeom prst="rect">
            <a:avLst/>
          </a:prstGeom>
          <a:noFill/>
          <a:ln>
            <a:noFill/>
          </a:ln>
        </p:spPr>
      </p:pic>
      <p:sp>
        <p:nvSpPr>
          <p:cNvPr id="103" name="Google Shape;103;p21"/>
          <p:cNvSpPr/>
          <p:nvPr/>
        </p:nvSpPr>
        <p:spPr>
          <a:xfrm>
            <a:off x="0" y="0"/>
            <a:ext cx="12192000" cy="6858000"/>
          </a:xfrm>
          <a:prstGeom prst="rect">
            <a:avLst/>
          </a:prstGeom>
          <a:solidFill>
            <a:schemeClr val="dk1">
              <a:alpha val="53725"/>
            </a:schemeClr>
          </a:solidFill>
          <a:ln>
            <a:noFill/>
          </a:ln>
        </p:spPr>
        <p:txBody>
          <a:bodyPr spcFirstLastPara="1" wrap="square" lIns="121900" tIns="60933" rIns="121900" bIns="60933" anchor="ctr" anchorCtr="0">
            <a:noAutofit/>
          </a:bodyPr>
          <a:lstStyle/>
          <a:p>
            <a:pPr algn="ctr" defTabSz="1219170">
              <a:buClr>
                <a:srgbClr val="000000"/>
              </a:buClr>
              <a:defRPr/>
            </a:pPr>
            <a:endParaRPr sz="2400" kern="0">
              <a:solidFill>
                <a:srgbClr val="FFFFFF"/>
              </a:solidFill>
              <a:latin typeface="Arial" panose="020B0604020202020204" pitchFamily="34" charset="0"/>
              <a:cs typeface="Arial" panose="020B0604020202020204" pitchFamily="34" charset="0"/>
              <a:sym typeface="Arial"/>
            </a:endParaRPr>
          </a:p>
        </p:txBody>
      </p:sp>
      <p:sp>
        <p:nvSpPr>
          <p:cNvPr id="106" name="Google Shape;106;p21"/>
          <p:cNvSpPr txBox="1">
            <a:spLocks noGrp="1"/>
          </p:cNvSpPr>
          <p:nvPr>
            <p:ph type="subTitle" idx="1"/>
          </p:nvPr>
        </p:nvSpPr>
        <p:spPr>
          <a:xfrm>
            <a:off x="1343634" y="1517721"/>
            <a:ext cx="4895849" cy="627063"/>
          </a:xfrm>
          <a:prstGeom prst="rect">
            <a:avLst/>
          </a:prstGeom>
          <a:noFill/>
          <a:ln>
            <a:noFill/>
          </a:ln>
        </p:spPr>
        <p:txBody>
          <a:bodyPr spcFirstLastPara="1" vert="horz" wrap="square" lIns="121900" tIns="60933" rIns="121900" bIns="60933" rtlCol="0" anchor="t" anchorCtr="0">
            <a:noAutofit/>
          </a:bodyPr>
          <a:lstStyle/>
          <a:p>
            <a:pPr defTabSz="914264">
              <a:spcBef>
                <a:spcPts val="999"/>
              </a:spcBef>
            </a:pPr>
            <a:r>
              <a:rPr lang="en-US" sz="3199" dirty="0">
                <a:solidFill>
                  <a:schemeClr val="bg1"/>
                </a:solidFill>
                <a:latin typeface="Arial" panose="020B0604020202020204" pitchFamily="34" charset="0"/>
                <a:cs typeface="Arial" panose="020B0604020202020204" pitchFamily="34" charset="0"/>
                <a:sym typeface="Arial"/>
              </a:rPr>
              <a:t>Second</a:t>
            </a:r>
            <a:r>
              <a:rPr lang="th" sz="3199" dirty="0">
                <a:solidFill>
                  <a:schemeClr val="bg1"/>
                </a:solidFill>
                <a:latin typeface="Arial" panose="020B0604020202020204" pitchFamily="34" charset="0"/>
                <a:sym typeface="Arial"/>
              </a:rPr>
              <a:t> Session</a:t>
            </a:r>
            <a:endParaRPr sz="3199" dirty="0">
              <a:solidFill>
                <a:schemeClr val="bg1"/>
              </a:solidFill>
              <a:latin typeface="Arial" panose="020B0604020202020204" pitchFamily="34" charset="0"/>
              <a:cs typeface="Arial" panose="020B0604020202020204" pitchFamily="34" charset="0"/>
              <a:sym typeface="Arial"/>
            </a:endParaRPr>
          </a:p>
        </p:txBody>
      </p:sp>
      <p:sp>
        <p:nvSpPr>
          <p:cNvPr id="104" name="Google Shape;104;p21"/>
          <p:cNvSpPr txBox="1">
            <a:spLocks noGrp="1"/>
          </p:cNvSpPr>
          <p:nvPr>
            <p:ph type="ctrTitle"/>
          </p:nvPr>
        </p:nvSpPr>
        <p:spPr>
          <a:xfrm>
            <a:off x="1343634" y="2741675"/>
            <a:ext cx="8591777" cy="1045452"/>
          </a:xfrm>
          <a:prstGeom prst="rect">
            <a:avLst/>
          </a:prstGeom>
          <a:noFill/>
          <a:ln>
            <a:noFill/>
          </a:ln>
        </p:spPr>
        <p:txBody>
          <a:bodyPr spcFirstLastPara="1" vert="horz" wrap="square" lIns="121900" tIns="60933" rIns="121900" bIns="60933" rtlCol="0" anchor="t" anchorCtr="0">
            <a:normAutofit fontScale="90000"/>
          </a:bodyPr>
          <a:lstStyle/>
          <a:p>
            <a:pPr lvl="0"/>
            <a:r>
              <a:rPr lang="en-US" altLang="zh-CN" sz="5333" dirty="0">
                <a:solidFill>
                  <a:schemeClr val="bg1"/>
                </a:solidFill>
                <a:latin typeface="Arial" panose="020B0604020202020204" pitchFamily="34" charset="0"/>
                <a:cs typeface="Arial" panose="020B0604020202020204" pitchFamily="34" charset="0"/>
              </a:rPr>
              <a:t>E-com Opportunities </a:t>
            </a:r>
            <a:br>
              <a:rPr lang="en-US" altLang="zh-CN" sz="5333" dirty="0">
                <a:solidFill>
                  <a:schemeClr val="bg1"/>
                </a:solidFill>
                <a:latin typeface="Arial" panose="020B0604020202020204" pitchFamily="34" charset="0"/>
                <a:cs typeface="Arial" panose="020B0604020202020204" pitchFamily="34" charset="0"/>
              </a:rPr>
            </a:br>
            <a:r>
              <a:rPr lang="en-US" altLang="zh-CN" sz="5333" dirty="0">
                <a:solidFill>
                  <a:schemeClr val="bg1"/>
                </a:solidFill>
                <a:latin typeface="Arial" panose="020B0604020202020204" pitchFamily="34" charset="0"/>
                <a:cs typeface="Arial" panose="020B0604020202020204" pitchFamily="34" charset="0"/>
              </a:rPr>
              <a:t>in the World </a:t>
            </a:r>
            <a:br>
              <a:rPr lang="en-US" altLang="zh-CN" sz="5333" dirty="0">
                <a:solidFill>
                  <a:schemeClr val="bg1"/>
                </a:solidFill>
                <a:latin typeface="Arial" panose="020B0604020202020204" pitchFamily="34" charset="0"/>
                <a:cs typeface="Arial" panose="020B0604020202020204" pitchFamily="34" charset="0"/>
              </a:rPr>
            </a:br>
            <a:r>
              <a:rPr lang="en-US" altLang="zh-CN" sz="5333" dirty="0">
                <a:solidFill>
                  <a:schemeClr val="bg1"/>
                </a:solidFill>
                <a:latin typeface="Arial" panose="020B0604020202020204" pitchFamily="34" charset="0"/>
                <a:cs typeface="Arial" panose="020B0604020202020204" pitchFamily="34" charset="0"/>
              </a:rPr>
              <a:t>and in Pakistan</a:t>
            </a:r>
            <a:endParaRPr lang="ru-RU" sz="5333" dirty="0">
              <a:solidFill>
                <a:schemeClr val="bg1"/>
              </a:solidFill>
              <a:latin typeface="Arial" panose="020B0604020202020204" pitchFamily="34" charset="0"/>
              <a:cs typeface="Arial" panose="020B0604020202020204" pitchFamily="34" charset="0"/>
              <a:sym typeface="Arial"/>
            </a:endParaRPr>
          </a:p>
        </p:txBody>
      </p:sp>
      <p:sp>
        <p:nvSpPr>
          <p:cNvPr id="105" name="Google Shape;105;p21"/>
          <p:cNvSpPr/>
          <p:nvPr/>
        </p:nvSpPr>
        <p:spPr>
          <a:xfrm rot="10800000" flipH="1">
            <a:off x="1421937" y="2316481"/>
            <a:ext cx="5629108" cy="51851"/>
          </a:xfrm>
          <a:prstGeom prst="rect">
            <a:avLst/>
          </a:prstGeom>
          <a:solidFill>
            <a:schemeClr val="accent5"/>
          </a:solidFill>
          <a:ln>
            <a:noFill/>
          </a:ln>
        </p:spPr>
        <p:txBody>
          <a:bodyPr spcFirstLastPara="1" wrap="square" lIns="121900" tIns="60933" rIns="121900" bIns="60933" anchor="ctr" anchorCtr="0">
            <a:noAutofit/>
          </a:bodyPr>
          <a:lstStyle/>
          <a:p>
            <a:pPr algn="ctr" defTabSz="1219170">
              <a:buClr>
                <a:srgbClr val="000000"/>
              </a:buClr>
              <a:defRPr/>
            </a:pPr>
            <a:endParaRPr kern="0">
              <a:solidFill>
                <a:srgbClr val="FF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31573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a:extLst>
              <a:ext uri="{FF2B5EF4-FFF2-40B4-BE49-F238E27FC236}">
                <a16:creationId xmlns:a16="http://schemas.microsoft.com/office/drawing/2014/main" id="{8451A330-94B3-46E8-9E45-40A4A357FCAB}"/>
              </a:ext>
            </a:extLst>
          </p:cNvPr>
          <p:cNvSpPr/>
          <p:nvPr/>
        </p:nvSpPr>
        <p:spPr>
          <a:xfrm>
            <a:off x="990202" y="1830905"/>
            <a:ext cx="947695" cy="550151"/>
          </a:xfrm>
          <a:prstGeom prst="rect">
            <a:avLst/>
          </a:prstGeom>
        </p:spPr>
        <p:txBody>
          <a:bodyPr wrap="none">
            <a:spAutoFit/>
          </a:bodyPr>
          <a:lstStyle/>
          <a:p>
            <a:pPr algn="ctr" defTabSz="328900" hangingPunct="0">
              <a:defRPr/>
            </a:pPr>
            <a:r>
              <a:rPr lang="en-US" altLang="zh-CN" sz="2975" b="1" dirty="0">
                <a:solidFill>
                  <a:srgbClr val="FF6700"/>
                </a:solidFill>
                <a:latin typeface="Arial" panose="020B0604020202020204" pitchFamily="34" charset="0"/>
                <a:ea typeface="微软雅黑"/>
                <a:cs typeface="Arial" panose="020B0604020202020204" pitchFamily="34" charset="0"/>
                <a:sym typeface="Lantinghei SC Demibold"/>
              </a:rPr>
              <a:t>39%</a:t>
            </a:r>
            <a:endParaRPr lang="zh-CN" altLang="en-US" sz="2975" b="1" dirty="0">
              <a:solidFill>
                <a:srgbClr val="FF6700"/>
              </a:solidFill>
              <a:latin typeface="Arial" panose="020B0604020202020204" pitchFamily="34" charset="0"/>
              <a:ea typeface="微软雅黑"/>
              <a:cs typeface="Arial" panose="020B0604020202020204" pitchFamily="34" charset="0"/>
              <a:sym typeface="Lantinghei SC Demibold"/>
            </a:endParaRPr>
          </a:p>
        </p:txBody>
      </p:sp>
      <p:sp>
        <p:nvSpPr>
          <p:cNvPr id="49" name="150万人">
            <a:extLst>
              <a:ext uri="{FF2B5EF4-FFF2-40B4-BE49-F238E27FC236}">
                <a16:creationId xmlns:a16="http://schemas.microsoft.com/office/drawing/2014/main" id="{9FBAA4FB-64F0-44C8-BFA9-4A6D2FFDF2C9}"/>
              </a:ext>
            </a:extLst>
          </p:cNvPr>
          <p:cNvSpPr txBox="1"/>
          <p:nvPr/>
        </p:nvSpPr>
        <p:spPr>
          <a:xfrm>
            <a:off x="489597" y="2325188"/>
            <a:ext cx="1988371" cy="65426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83" tIns="4883" rIns="4883" bIns="4883" anchor="ctr">
            <a:spAutoFit/>
          </a:bodyPr>
          <a:lstStyle/>
          <a:p>
            <a:pPr defTabSz="328900" hangingPunct="0">
              <a:defRPr sz="10000" b="0">
                <a:latin typeface="Futura"/>
                <a:ea typeface="Futura"/>
                <a:cs typeface="Futura"/>
                <a:sym typeface="Futura"/>
              </a:defRPr>
            </a:pPr>
            <a:r>
              <a:rPr lang="en-US" altLang="zh-CN" sz="1396" dirty="0">
                <a:solidFill>
                  <a:srgbClr val="FF6700"/>
                </a:solidFill>
                <a:latin typeface="Arial" panose="020B0604020202020204" pitchFamily="34" charset="0"/>
                <a:ea typeface="微软雅黑"/>
                <a:cs typeface="Arial" panose="020B0604020202020204" pitchFamily="34" charset="0"/>
              </a:rPr>
              <a:t>of manufacturers already have an e-Commerce site</a:t>
            </a:r>
          </a:p>
        </p:txBody>
      </p:sp>
      <p:sp>
        <p:nvSpPr>
          <p:cNvPr id="50" name="矩形 49">
            <a:extLst>
              <a:ext uri="{FF2B5EF4-FFF2-40B4-BE49-F238E27FC236}">
                <a16:creationId xmlns:a16="http://schemas.microsoft.com/office/drawing/2014/main" id="{A9FD6A5A-F64D-4635-8483-DA1B5533B71C}"/>
              </a:ext>
            </a:extLst>
          </p:cNvPr>
          <p:cNvSpPr/>
          <p:nvPr/>
        </p:nvSpPr>
        <p:spPr>
          <a:xfrm>
            <a:off x="990202" y="3046875"/>
            <a:ext cx="947695" cy="550151"/>
          </a:xfrm>
          <a:prstGeom prst="rect">
            <a:avLst/>
          </a:prstGeom>
        </p:spPr>
        <p:txBody>
          <a:bodyPr wrap="none">
            <a:spAutoFit/>
          </a:bodyPr>
          <a:lstStyle/>
          <a:p>
            <a:pPr algn="ctr" defTabSz="328900" hangingPunct="0">
              <a:defRPr/>
            </a:pPr>
            <a:r>
              <a:rPr lang="en-US" altLang="zh-CN" sz="2975" b="1" dirty="0">
                <a:solidFill>
                  <a:srgbClr val="FF6700"/>
                </a:solidFill>
                <a:latin typeface="Arial" panose="020B0604020202020204" pitchFamily="34" charset="0"/>
                <a:ea typeface="微软雅黑"/>
                <a:cs typeface="Arial" panose="020B0604020202020204" pitchFamily="34" charset="0"/>
                <a:sym typeface="Helvetica Neue"/>
              </a:rPr>
              <a:t>29%</a:t>
            </a:r>
            <a:endParaRPr lang="zh-CN" altLang="en-US" sz="2975" b="1" dirty="0">
              <a:solidFill>
                <a:srgbClr val="FF6700"/>
              </a:solidFill>
              <a:latin typeface="Arial" panose="020B0604020202020204" pitchFamily="34" charset="0"/>
              <a:ea typeface="微软雅黑"/>
              <a:cs typeface="Arial" panose="020B0604020202020204" pitchFamily="34" charset="0"/>
              <a:sym typeface="Helvetica Neue"/>
            </a:endParaRPr>
          </a:p>
        </p:txBody>
      </p:sp>
      <p:sp>
        <p:nvSpPr>
          <p:cNvPr id="51" name="矩形 50">
            <a:extLst>
              <a:ext uri="{FF2B5EF4-FFF2-40B4-BE49-F238E27FC236}">
                <a16:creationId xmlns:a16="http://schemas.microsoft.com/office/drawing/2014/main" id="{AB079018-25BA-44C5-BFDB-0B0CD2F54488}"/>
              </a:ext>
            </a:extLst>
          </p:cNvPr>
          <p:cNvSpPr/>
          <p:nvPr/>
        </p:nvSpPr>
        <p:spPr>
          <a:xfrm>
            <a:off x="569217" y="3707419"/>
            <a:ext cx="1672731" cy="951543"/>
          </a:xfrm>
          <a:prstGeom prst="rect">
            <a:avLst/>
          </a:prstGeom>
        </p:spPr>
        <p:txBody>
          <a:bodyPr wrap="square">
            <a:spAutoFit/>
          </a:bodyPr>
          <a:lstStyle/>
          <a:p>
            <a:pPr lvl="1" algn="ctr" defTabSz="328900" hangingPunct="0">
              <a:defRPr/>
            </a:pPr>
            <a:r>
              <a:rPr lang="en-US" altLang="zh-CN" sz="1396" dirty="0">
                <a:solidFill>
                  <a:srgbClr val="FF6700"/>
                </a:solidFill>
                <a:latin typeface="Arial" panose="020B0604020202020204" pitchFamily="34" charset="0"/>
                <a:ea typeface="Futura"/>
                <a:cs typeface="Arial" panose="020B0604020202020204" pitchFamily="34" charset="0"/>
              </a:rPr>
              <a:t>of small businesses sell online</a:t>
            </a:r>
          </a:p>
          <a:p>
            <a:pPr algn="ctr" defTabSz="328900" hangingPunct="0">
              <a:defRPr/>
            </a:pPr>
            <a:endParaRPr lang="zh-CN" altLang="en-US" sz="1396" dirty="0">
              <a:solidFill>
                <a:srgbClr val="FF6700"/>
              </a:solidFill>
              <a:latin typeface="Arial" panose="020B0604020202020204" pitchFamily="34" charset="0"/>
              <a:ea typeface="Futura"/>
              <a:cs typeface="Arial" panose="020B0604020202020204" pitchFamily="34" charset="0"/>
              <a:sym typeface="Helvetica Neue"/>
            </a:endParaRPr>
          </a:p>
        </p:txBody>
      </p:sp>
      <p:sp>
        <p:nvSpPr>
          <p:cNvPr id="52" name="矩形 51">
            <a:extLst>
              <a:ext uri="{FF2B5EF4-FFF2-40B4-BE49-F238E27FC236}">
                <a16:creationId xmlns:a16="http://schemas.microsoft.com/office/drawing/2014/main" id="{68C09EBB-09AD-454D-9B72-E968C25D3980}"/>
              </a:ext>
            </a:extLst>
          </p:cNvPr>
          <p:cNvSpPr/>
          <p:nvPr/>
        </p:nvSpPr>
        <p:spPr>
          <a:xfrm>
            <a:off x="797002" y="4333527"/>
            <a:ext cx="1170513" cy="550151"/>
          </a:xfrm>
          <a:prstGeom prst="rect">
            <a:avLst/>
          </a:prstGeom>
        </p:spPr>
        <p:txBody>
          <a:bodyPr wrap="none">
            <a:spAutoFit/>
          </a:bodyPr>
          <a:lstStyle/>
          <a:p>
            <a:pPr algn="ctr" defTabSz="328900" hangingPunct="0">
              <a:defRPr/>
            </a:pPr>
            <a:r>
              <a:rPr lang="en-US" altLang="zh-CN" sz="2975" b="1" dirty="0">
                <a:solidFill>
                  <a:srgbClr val="FF6700"/>
                </a:solidFill>
                <a:latin typeface="Arial" panose="020B0604020202020204" pitchFamily="34" charset="0"/>
                <a:ea typeface="微软雅黑"/>
                <a:cs typeface="Arial" panose="020B0604020202020204" pitchFamily="34" charset="0"/>
                <a:sym typeface="Helvetica Neue"/>
              </a:rPr>
              <a:t>&gt;90%</a:t>
            </a:r>
            <a:endParaRPr lang="zh-CN" altLang="en-US" sz="2975" b="1" dirty="0">
              <a:solidFill>
                <a:srgbClr val="FF6700"/>
              </a:solidFill>
              <a:latin typeface="Arial" panose="020B0604020202020204" pitchFamily="34" charset="0"/>
              <a:ea typeface="微软雅黑"/>
              <a:cs typeface="Arial" panose="020B0604020202020204" pitchFamily="34" charset="0"/>
              <a:sym typeface="Helvetica Neue"/>
            </a:endParaRPr>
          </a:p>
        </p:txBody>
      </p:sp>
      <p:sp>
        <p:nvSpPr>
          <p:cNvPr id="53" name="矩形 52">
            <a:extLst>
              <a:ext uri="{FF2B5EF4-FFF2-40B4-BE49-F238E27FC236}">
                <a16:creationId xmlns:a16="http://schemas.microsoft.com/office/drawing/2014/main" id="{38011560-AE32-434D-9AE2-4363140DC3EB}"/>
              </a:ext>
            </a:extLst>
          </p:cNvPr>
          <p:cNvSpPr/>
          <p:nvPr/>
        </p:nvSpPr>
        <p:spPr>
          <a:xfrm>
            <a:off x="484566" y="4935285"/>
            <a:ext cx="1706055" cy="951543"/>
          </a:xfrm>
          <a:prstGeom prst="rect">
            <a:avLst/>
          </a:prstGeom>
        </p:spPr>
        <p:txBody>
          <a:bodyPr wrap="square">
            <a:spAutoFit/>
          </a:bodyPr>
          <a:lstStyle/>
          <a:p>
            <a:pPr algn="ctr" defTabSz="328900" hangingPunct="0">
              <a:defRPr/>
            </a:pPr>
            <a:r>
              <a:rPr lang="en-US" altLang="zh-CN" sz="1396" dirty="0">
                <a:solidFill>
                  <a:srgbClr val="FF6700"/>
                </a:solidFill>
                <a:latin typeface="Arial" panose="020B0604020202020204" pitchFamily="34" charset="0"/>
                <a:ea typeface="Futura"/>
                <a:cs typeface="Arial" panose="020B0604020202020204" pitchFamily="34" charset="0"/>
              </a:rPr>
              <a:t>of B2B buyers make orders using their mobile phones</a:t>
            </a:r>
          </a:p>
        </p:txBody>
      </p:sp>
      <p:sp>
        <p:nvSpPr>
          <p:cNvPr id="54" name="Rectangle 8">
            <a:extLst>
              <a:ext uri="{FF2B5EF4-FFF2-40B4-BE49-F238E27FC236}">
                <a16:creationId xmlns:a16="http://schemas.microsoft.com/office/drawing/2014/main" id="{8ED69352-3F22-41C8-ACEA-6EB54815BECD}"/>
              </a:ext>
            </a:extLst>
          </p:cNvPr>
          <p:cNvSpPr/>
          <p:nvPr/>
        </p:nvSpPr>
        <p:spPr>
          <a:xfrm>
            <a:off x="327453" y="1034695"/>
            <a:ext cx="2137787" cy="506797"/>
          </a:xfrm>
          <a:prstGeom prst="rect">
            <a:avLst/>
          </a:prstGeom>
          <a:solidFill>
            <a:srgbClr val="FF6600"/>
          </a:solidFill>
          <a:ln w="25400" cap="flat" cmpd="sng" algn="ctr">
            <a:noFill/>
            <a:prstDash val="solid"/>
          </a:ln>
          <a:effectLst/>
        </p:spPr>
        <p:txBody>
          <a:bodyPr rtlCol="0" anchor="ctr"/>
          <a:lstStyle/>
          <a:p>
            <a:pPr algn="ctr" defTabSz="457178">
              <a:defRPr/>
            </a:pPr>
            <a:r>
              <a:rPr lang="en-US" sz="2400" b="1"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Global Selling/Buying </a:t>
            </a:r>
          </a:p>
        </p:txBody>
      </p:sp>
      <p:pic>
        <p:nvPicPr>
          <p:cNvPr id="55" name="图片 54">
            <a:extLst>
              <a:ext uri="{FF2B5EF4-FFF2-40B4-BE49-F238E27FC236}">
                <a16:creationId xmlns:a16="http://schemas.microsoft.com/office/drawing/2014/main" id="{23D51C11-FA38-49D5-9E05-74BE8944B8EF}"/>
              </a:ext>
            </a:extLst>
          </p:cNvPr>
          <p:cNvPicPr>
            <a:picLocks noChangeAspect="1"/>
          </p:cNvPicPr>
          <p:nvPr/>
        </p:nvPicPr>
        <p:blipFill>
          <a:blip r:embed="rId2"/>
          <a:stretch>
            <a:fillRect/>
          </a:stretch>
        </p:blipFill>
        <p:spPr>
          <a:xfrm>
            <a:off x="2696576" y="1629340"/>
            <a:ext cx="6636597" cy="4442457"/>
          </a:xfrm>
          <a:prstGeom prst="rect">
            <a:avLst/>
          </a:prstGeom>
        </p:spPr>
      </p:pic>
      <p:sp>
        <p:nvSpPr>
          <p:cNvPr id="56" name="Rectangle 8">
            <a:extLst>
              <a:ext uri="{FF2B5EF4-FFF2-40B4-BE49-F238E27FC236}">
                <a16:creationId xmlns:a16="http://schemas.microsoft.com/office/drawing/2014/main" id="{C10E179A-AC01-4658-87DC-18AA25F80E60}"/>
              </a:ext>
            </a:extLst>
          </p:cNvPr>
          <p:cNvSpPr/>
          <p:nvPr/>
        </p:nvSpPr>
        <p:spPr>
          <a:xfrm>
            <a:off x="2719704" y="1034694"/>
            <a:ext cx="6590341" cy="506797"/>
          </a:xfrm>
          <a:prstGeom prst="rect">
            <a:avLst/>
          </a:prstGeom>
          <a:solidFill>
            <a:srgbClr val="FF6600"/>
          </a:solidFill>
          <a:ln w="25400" cap="flat" cmpd="sng" algn="ctr">
            <a:noFill/>
            <a:prstDash val="solid"/>
          </a:ln>
          <a:effectLst/>
        </p:spPr>
        <p:txBody>
          <a:bodyPr rtlCol="0" anchor="ctr"/>
          <a:lstStyle/>
          <a:p>
            <a:pPr algn="ctr" defTabSz="457178">
              <a:defRPr/>
            </a:pPr>
            <a:r>
              <a:rPr lang="en-US" sz="2400" b="1"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Go-to-market sales model during COVID-19</a:t>
            </a:r>
          </a:p>
        </p:txBody>
      </p:sp>
      <p:sp>
        <p:nvSpPr>
          <p:cNvPr id="57" name="Rectangle 8">
            <a:extLst>
              <a:ext uri="{FF2B5EF4-FFF2-40B4-BE49-F238E27FC236}">
                <a16:creationId xmlns:a16="http://schemas.microsoft.com/office/drawing/2014/main" id="{B3037A68-8D00-49FC-BE09-590AF730E9BA}"/>
              </a:ext>
            </a:extLst>
          </p:cNvPr>
          <p:cNvSpPr/>
          <p:nvPr/>
        </p:nvSpPr>
        <p:spPr>
          <a:xfrm>
            <a:off x="9611201" y="1034694"/>
            <a:ext cx="1846735" cy="506797"/>
          </a:xfrm>
          <a:prstGeom prst="rect">
            <a:avLst/>
          </a:prstGeom>
          <a:solidFill>
            <a:srgbClr val="FF6600"/>
          </a:solidFill>
          <a:ln w="25400" cap="flat" cmpd="sng" algn="ctr">
            <a:noFill/>
            <a:prstDash val="solid"/>
          </a:ln>
          <a:effectLst/>
        </p:spPr>
        <p:txBody>
          <a:bodyPr rtlCol="0" anchor="ctr"/>
          <a:lstStyle/>
          <a:p>
            <a:pPr algn="ctr" defTabSz="457178">
              <a:defRPr/>
            </a:pPr>
            <a:r>
              <a:rPr lang="en-US" altLang="zh-CN" sz="2400" b="1"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rPr>
              <a:t>Behavior</a:t>
            </a:r>
            <a:endParaRPr lang="en-US" sz="2400" b="1" dirty="0">
              <a:solidFill>
                <a:prstClr val="white"/>
              </a:solidFill>
              <a:latin typeface="Arial" panose="020B0604020202020204" pitchFamily="34" charset="0"/>
              <a:ea typeface="阿里巴巴普惠体" panose="00020600040101010101" pitchFamily="18" charset="-122"/>
              <a:cs typeface="Arial" panose="020B0604020202020204" pitchFamily="34" charset="0"/>
              <a:sym typeface="Alibaba Sans" panose="020B0503020203040204" pitchFamily="34" charset="0"/>
            </a:endParaRPr>
          </a:p>
        </p:txBody>
      </p:sp>
      <p:sp>
        <p:nvSpPr>
          <p:cNvPr id="58" name="矩形: 圆角 57">
            <a:extLst>
              <a:ext uri="{FF2B5EF4-FFF2-40B4-BE49-F238E27FC236}">
                <a16:creationId xmlns:a16="http://schemas.microsoft.com/office/drawing/2014/main" id="{38AF1BEC-E3C6-435F-A58D-62A5251FE1BF}"/>
              </a:ext>
            </a:extLst>
          </p:cNvPr>
          <p:cNvSpPr/>
          <p:nvPr/>
        </p:nvSpPr>
        <p:spPr>
          <a:xfrm>
            <a:off x="275923" y="1630441"/>
            <a:ext cx="2258592" cy="4391521"/>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59" name="矩形: 圆角 58">
            <a:extLst>
              <a:ext uri="{FF2B5EF4-FFF2-40B4-BE49-F238E27FC236}">
                <a16:creationId xmlns:a16="http://schemas.microsoft.com/office/drawing/2014/main" id="{542042D8-6D3E-4667-8CF0-868200F1B5B6}"/>
              </a:ext>
            </a:extLst>
          </p:cNvPr>
          <p:cNvSpPr/>
          <p:nvPr/>
        </p:nvSpPr>
        <p:spPr>
          <a:xfrm>
            <a:off x="9636303" y="1664653"/>
            <a:ext cx="1846735" cy="434935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60" name="矩形 59">
            <a:extLst>
              <a:ext uri="{FF2B5EF4-FFF2-40B4-BE49-F238E27FC236}">
                <a16:creationId xmlns:a16="http://schemas.microsoft.com/office/drawing/2014/main" id="{E4EBE21E-6A58-4A72-95E6-108D6307A912}"/>
              </a:ext>
            </a:extLst>
          </p:cNvPr>
          <p:cNvSpPr/>
          <p:nvPr/>
        </p:nvSpPr>
        <p:spPr>
          <a:xfrm>
            <a:off x="9636303" y="1740099"/>
            <a:ext cx="1773820" cy="4247317"/>
          </a:xfrm>
          <a:prstGeom prst="rect">
            <a:avLst/>
          </a:prstGeom>
        </p:spPr>
        <p:txBody>
          <a:bodyPr wrap="square">
            <a:spAutoFit/>
          </a:bodyPr>
          <a:lstStyle/>
          <a:p>
            <a:pPr defTabSz="328900" hangingPunct="0">
              <a:defRPr/>
            </a:pPr>
            <a:r>
              <a:rPr lang="en-US" altLang="zh-CN" b="1" dirty="0">
                <a:solidFill>
                  <a:srgbClr val="FF6700"/>
                </a:solidFill>
                <a:latin typeface="Arial" panose="020B0604020202020204" pitchFamily="34" charset="0"/>
                <a:ea typeface="微软雅黑"/>
                <a:cs typeface="Arial" panose="020B0604020202020204" pitchFamily="34" charset="0"/>
                <a:sym typeface="Lantinghei SC Demibold"/>
              </a:rPr>
              <a:t>Remote sales</a:t>
            </a:r>
          </a:p>
          <a:p>
            <a:pPr marL="342891" indent="-342891" defTabSz="328900" hangingPunct="0">
              <a:buFont typeface="Wingdings" panose="05000000000000000000" pitchFamily="2" charset="2"/>
              <a:buChar char="Ø"/>
              <a:defRPr/>
            </a:pPr>
            <a:r>
              <a:rPr lang="en-US" altLang="zh-CN" dirty="0">
                <a:solidFill>
                  <a:srgbClr val="FF6700"/>
                </a:solidFill>
                <a:latin typeface="Arial" panose="020B0604020202020204" pitchFamily="34" charset="0"/>
                <a:ea typeface="微软雅黑"/>
                <a:cs typeface="Arial" panose="020B0604020202020204" pitchFamily="34" charset="0"/>
                <a:sym typeface="Lantinghei SC Demibold"/>
              </a:rPr>
              <a:t>Live streaming</a:t>
            </a:r>
          </a:p>
          <a:p>
            <a:pPr marL="342891" indent="-342891" defTabSz="328900" hangingPunct="0">
              <a:buFont typeface="Wingdings" panose="05000000000000000000" pitchFamily="2" charset="2"/>
              <a:buChar char="Ø"/>
              <a:defRPr/>
            </a:pPr>
            <a:endParaRPr lang="en-US" altLang="zh-CN" dirty="0">
              <a:solidFill>
                <a:srgbClr val="FF6700"/>
              </a:solidFill>
              <a:latin typeface="Arial" panose="020B0604020202020204" pitchFamily="34" charset="0"/>
              <a:ea typeface="微软雅黑"/>
              <a:cs typeface="Arial" panose="020B0604020202020204" pitchFamily="34" charset="0"/>
              <a:sym typeface="Lantinghei SC Demibold"/>
            </a:endParaRPr>
          </a:p>
          <a:p>
            <a:pPr marL="342891" indent="-342891" defTabSz="328900" hangingPunct="0">
              <a:buFont typeface="Wingdings" panose="05000000000000000000" pitchFamily="2" charset="2"/>
              <a:buChar char="Ø"/>
              <a:defRPr/>
            </a:pPr>
            <a:r>
              <a:rPr lang="en-US" altLang="zh-CN" dirty="0">
                <a:solidFill>
                  <a:srgbClr val="FF6700"/>
                </a:solidFill>
                <a:latin typeface="Arial" panose="020B0604020202020204" pitchFamily="34" charset="0"/>
                <a:ea typeface="微软雅黑"/>
                <a:cs typeface="Arial" panose="020B0604020202020204" pitchFamily="34" charset="0"/>
                <a:sym typeface="Lantinghei SC Demibold"/>
              </a:rPr>
              <a:t>Online tradeshow</a:t>
            </a:r>
          </a:p>
          <a:p>
            <a:pPr marL="342891" indent="-342891" defTabSz="328900" hangingPunct="0">
              <a:buFont typeface="Wingdings" panose="05000000000000000000" pitchFamily="2" charset="2"/>
              <a:buChar char="Ø"/>
              <a:defRPr/>
            </a:pPr>
            <a:endParaRPr lang="en-US" altLang="zh-CN" dirty="0">
              <a:solidFill>
                <a:srgbClr val="FF6700"/>
              </a:solidFill>
              <a:latin typeface="Arial" panose="020B0604020202020204" pitchFamily="34" charset="0"/>
              <a:ea typeface="微软雅黑"/>
              <a:cs typeface="Arial" panose="020B0604020202020204" pitchFamily="34" charset="0"/>
              <a:sym typeface="Lantinghei SC Demibold"/>
            </a:endParaRPr>
          </a:p>
          <a:p>
            <a:pPr marL="342891" indent="-342891" defTabSz="328900" hangingPunct="0">
              <a:buFont typeface="Wingdings" panose="05000000000000000000" pitchFamily="2" charset="2"/>
              <a:buChar char="Ø"/>
              <a:defRPr/>
            </a:pPr>
            <a:r>
              <a:rPr lang="en-US" altLang="zh-CN" dirty="0">
                <a:solidFill>
                  <a:srgbClr val="FF6700"/>
                </a:solidFill>
                <a:latin typeface="Arial" panose="020B0604020202020204" pitchFamily="34" charset="0"/>
                <a:ea typeface="微软雅黑"/>
                <a:cs typeface="Arial" panose="020B0604020202020204" pitchFamily="34" charset="0"/>
                <a:sym typeface="Lantinghei SC Demibold"/>
              </a:rPr>
              <a:t>Real-time live chat</a:t>
            </a:r>
          </a:p>
          <a:p>
            <a:pPr marL="342891" indent="-342891" defTabSz="328900" hangingPunct="0">
              <a:buFont typeface="Wingdings" panose="05000000000000000000" pitchFamily="2" charset="2"/>
              <a:buChar char="Ø"/>
              <a:defRPr/>
            </a:pPr>
            <a:endParaRPr lang="en-US" altLang="zh-CN" dirty="0">
              <a:solidFill>
                <a:srgbClr val="FF6700"/>
              </a:solidFill>
              <a:latin typeface="Arial" panose="020B0604020202020204" pitchFamily="34" charset="0"/>
              <a:ea typeface="微软雅黑"/>
              <a:cs typeface="Arial" panose="020B0604020202020204" pitchFamily="34" charset="0"/>
              <a:sym typeface="Lantinghei SC Demibold"/>
            </a:endParaRPr>
          </a:p>
          <a:p>
            <a:pPr marL="342891" indent="-342891" defTabSz="328900" hangingPunct="0">
              <a:buFont typeface="Wingdings" panose="05000000000000000000" pitchFamily="2" charset="2"/>
              <a:buChar char="Ø"/>
              <a:defRPr/>
            </a:pPr>
            <a:r>
              <a:rPr lang="en-US" altLang="zh-CN" dirty="0">
                <a:solidFill>
                  <a:srgbClr val="FF6700"/>
                </a:solidFill>
                <a:latin typeface="Arial" panose="020B0604020202020204" pitchFamily="34" charset="0"/>
                <a:ea typeface="微软雅黑"/>
                <a:cs typeface="Arial" panose="020B0604020202020204" pitchFamily="34" charset="0"/>
                <a:sym typeface="Lantinghei SC Demibold"/>
              </a:rPr>
              <a:t>Company video</a:t>
            </a:r>
          </a:p>
          <a:p>
            <a:pPr marL="342891" indent="-342891" defTabSz="328900" hangingPunct="0">
              <a:buFont typeface="Wingdings" panose="05000000000000000000" pitchFamily="2" charset="2"/>
              <a:buChar char="Ø"/>
              <a:defRPr/>
            </a:pPr>
            <a:endParaRPr lang="en-US" altLang="zh-CN" dirty="0">
              <a:solidFill>
                <a:srgbClr val="FF6700"/>
              </a:solidFill>
              <a:latin typeface="Arial" panose="020B0604020202020204" pitchFamily="34" charset="0"/>
              <a:ea typeface="微软雅黑"/>
              <a:cs typeface="Arial" panose="020B0604020202020204" pitchFamily="34" charset="0"/>
              <a:sym typeface="Lantinghei SC Demibold"/>
            </a:endParaRPr>
          </a:p>
          <a:p>
            <a:pPr marL="342891" indent="-342891" defTabSz="328900" hangingPunct="0">
              <a:buFont typeface="Wingdings" panose="05000000000000000000" pitchFamily="2" charset="2"/>
              <a:buChar char="Ø"/>
              <a:defRPr/>
            </a:pPr>
            <a:r>
              <a:rPr lang="en-US" altLang="zh-CN" dirty="0">
                <a:solidFill>
                  <a:srgbClr val="FF6700"/>
                </a:solidFill>
                <a:latin typeface="Arial" panose="020B0604020202020204" pitchFamily="34" charset="0"/>
                <a:ea typeface="微软雅黑"/>
                <a:cs typeface="Arial" panose="020B0604020202020204" pitchFamily="34" charset="0"/>
                <a:sym typeface="Lantinghei SC Demibold"/>
              </a:rPr>
              <a:t>Product video</a:t>
            </a:r>
          </a:p>
        </p:txBody>
      </p:sp>
      <p:sp>
        <p:nvSpPr>
          <p:cNvPr id="2" name="矩形 1">
            <a:extLst>
              <a:ext uri="{FF2B5EF4-FFF2-40B4-BE49-F238E27FC236}">
                <a16:creationId xmlns:a16="http://schemas.microsoft.com/office/drawing/2014/main" id="{1DD52C33-EA3E-4731-B78F-2A3A74202DDD}"/>
              </a:ext>
            </a:extLst>
          </p:cNvPr>
          <p:cNvSpPr/>
          <p:nvPr/>
        </p:nvSpPr>
        <p:spPr>
          <a:xfrm>
            <a:off x="2719704" y="5744962"/>
            <a:ext cx="1763624" cy="276999"/>
          </a:xfrm>
          <a:prstGeom prst="rect">
            <a:avLst/>
          </a:prstGeom>
        </p:spPr>
        <p:txBody>
          <a:bodyPr wrap="none">
            <a:spAutoFit/>
          </a:bodyPr>
          <a:lstStyle/>
          <a:p>
            <a:pPr defTabSz="914377">
              <a:defRPr/>
            </a:pPr>
            <a:r>
              <a:rPr lang="en-US" altLang="zh-CN" sz="1200" dirty="0">
                <a:solidFill>
                  <a:prstClr val="black">
                    <a:lumMod val="50000"/>
                    <a:lumOff val="50000"/>
                  </a:prstClr>
                </a:solidFill>
                <a:latin typeface="Arial" panose="020B0604020202020204" pitchFamily="34" charset="0"/>
                <a:ea typeface="宋体" panose="02010600030101010101" pitchFamily="2" charset="-122"/>
                <a:cs typeface="Arial" panose="020B0604020202020204" pitchFamily="34" charset="0"/>
              </a:rPr>
              <a:t>Data source: M</a:t>
            </a:r>
            <a:r>
              <a:rPr lang="zh-CN" altLang="en-US" sz="1200" dirty="0">
                <a:solidFill>
                  <a:prstClr val="black">
                    <a:lumMod val="50000"/>
                    <a:lumOff val="50000"/>
                  </a:prstClr>
                </a:solidFill>
                <a:latin typeface="Arial" panose="020B0604020202020204" pitchFamily="34" charset="0"/>
                <a:ea typeface="宋体" panose="02010600030101010101" pitchFamily="2" charset="-122"/>
                <a:cs typeface="Arial" panose="020B0604020202020204" pitchFamily="34" charset="0"/>
              </a:rPr>
              <a:t>cKinsey</a:t>
            </a:r>
          </a:p>
        </p:txBody>
      </p:sp>
      <p:sp>
        <p:nvSpPr>
          <p:cNvPr id="4" name="标题 3">
            <a:extLst>
              <a:ext uri="{FF2B5EF4-FFF2-40B4-BE49-F238E27FC236}">
                <a16:creationId xmlns:a16="http://schemas.microsoft.com/office/drawing/2014/main" id="{22BFE14F-8174-9D45-B715-E642C656A463}"/>
              </a:ext>
            </a:extLst>
          </p:cNvPr>
          <p:cNvSpPr>
            <a:spLocks noGrp="1"/>
          </p:cNvSpPr>
          <p:nvPr>
            <p:ph type="title"/>
          </p:nvPr>
        </p:nvSpPr>
        <p:spPr/>
        <p:txBody>
          <a:bodyPr>
            <a:normAutofit/>
          </a:bodyPr>
          <a:lstStyle/>
          <a:p>
            <a:r>
              <a:rPr lang="en" altLang="zh-CN" dirty="0">
                <a:latin typeface="Arial" panose="020B0604020202020204" pitchFamily="34" charset="0"/>
              </a:rPr>
              <a:t>Global trends: The world is going more digital after COVID-19</a:t>
            </a:r>
            <a:endParaRPr lang="zh-CN" altLang="en-US" dirty="0">
              <a:latin typeface="Arial" panose="020B0604020202020204" pitchFamily="34" charset="0"/>
            </a:endParaRPr>
          </a:p>
        </p:txBody>
      </p:sp>
    </p:spTree>
    <p:extLst>
      <p:ext uri="{BB962C8B-B14F-4D97-AF65-F5344CB8AC3E}">
        <p14:creationId xmlns:p14="http://schemas.microsoft.com/office/powerpoint/2010/main" val="4261360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15"/>
          <p:cNvSpPr/>
          <p:nvPr/>
        </p:nvSpPr>
        <p:spPr>
          <a:xfrm>
            <a:off x="8071752" y="2180269"/>
            <a:ext cx="3557805" cy="3011955"/>
          </a:xfrm>
          <a:prstGeom prst="roundRect">
            <a:avLst>
              <a:gd name="adj" fmla="val 6325"/>
            </a:avLst>
          </a:prstGeom>
          <a:noFill/>
          <a:ln w="12700">
            <a:miter lim="400000"/>
          </a:ln>
        </p:spPr>
        <p:txBody>
          <a:bodyPr lIns="4195" tIns="4195" rIns="4195" bIns="4195"/>
          <a:lstStyle/>
          <a:p>
            <a:pPr defTabSz="1278579" hangingPunct="0">
              <a:defRPr sz="4200" b="0">
                <a:solidFill>
                  <a:srgbClr val="000000"/>
                </a:solidFill>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20" name="Shape 214"/>
          <p:cNvSpPr/>
          <p:nvPr/>
        </p:nvSpPr>
        <p:spPr>
          <a:xfrm>
            <a:off x="4317099" y="2180269"/>
            <a:ext cx="3557804" cy="3011955"/>
          </a:xfrm>
          <a:prstGeom prst="roundRect">
            <a:avLst>
              <a:gd name="adj" fmla="val 6325"/>
            </a:avLst>
          </a:prstGeom>
          <a:noFill/>
          <a:ln w="12700">
            <a:miter lim="400000"/>
          </a:ln>
        </p:spPr>
        <p:txBody>
          <a:bodyPr lIns="4195" tIns="4195" rIns="4195" bIns="4195"/>
          <a:lstStyle/>
          <a:p>
            <a:pPr defTabSz="1278579" hangingPunct="0">
              <a:defRPr sz="4200" b="0">
                <a:solidFill>
                  <a:srgbClr val="000000"/>
                </a:solidFill>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19" name="Shape 213"/>
          <p:cNvSpPr/>
          <p:nvPr/>
        </p:nvSpPr>
        <p:spPr>
          <a:xfrm>
            <a:off x="562446" y="2180269"/>
            <a:ext cx="3557804" cy="3011955"/>
          </a:xfrm>
          <a:prstGeom prst="roundRect">
            <a:avLst>
              <a:gd name="adj" fmla="val 6325"/>
            </a:avLst>
          </a:prstGeom>
          <a:noFill/>
          <a:ln w="12700">
            <a:miter lim="400000"/>
          </a:ln>
        </p:spPr>
        <p:txBody>
          <a:bodyPr lIns="4195" tIns="4195" rIns="4195" bIns="4195"/>
          <a:lstStyle/>
          <a:p>
            <a:pPr defTabSz="1278579" hangingPunct="0">
              <a:defRPr sz="4200" b="0">
                <a:solidFill>
                  <a:srgbClr val="000000"/>
                </a:solidFill>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24" name="Shape 216"/>
          <p:cNvSpPr/>
          <p:nvPr/>
        </p:nvSpPr>
        <p:spPr>
          <a:xfrm>
            <a:off x="8487591" y="2854808"/>
            <a:ext cx="945333" cy="284491"/>
          </a:xfrm>
          <a:prstGeom prst="rect">
            <a:avLst/>
          </a:prstGeom>
          <a:ln w="12700">
            <a:miter lim="400000"/>
          </a:ln>
          <a:extLst>
            <a:ext uri="{C572A759-6A51-4108-AA02-DFA0A04FC94B}">
              <ma14:wrappingTextBoxFlag xmlns:ma14="http://schemas.microsoft.com/office/mac/drawingml/2011/main" xmlns="" val="1"/>
            </a:ext>
          </a:extLst>
        </p:spPr>
        <p:txBody>
          <a:bodyPr lIns="4195" tIns="4195" rIns="4195" bIns="4195"/>
          <a:lstStyle>
            <a:lvl1pPr algn="l" defTabSz="874785">
              <a:lnSpc>
                <a:spcPct val="110000"/>
              </a:lnSpc>
              <a:defRPr sz="2800" b="0">
                <a:latin typeface="Lantinghei SC Heavy"/>
                <a:ea typeface="Lantinghei SC Heavy"/>
                <a:cs typeface="Lantinghei SC Heavy"/>
                <a:sym typeface="Lantinghei SC Heavy"/>
              </a:defRPr>
            </a:lvl1pPr>
          </a:lstStyle>
          <a:p>
            <a:pPr defTabSz="437382" hangingPunct="0">
              <a:defRPr/>
            </a:pPr>
            <a:r>
              <a:rPr sz="1400" dirty="0">
                <a:latin typeface="Arial" panose="020B0604020202020204" pitchFamily="34" charset="0"/>
                <a:cs typeface="Arial" panose="020B0604020202020204" pitchFamily="34" charset="0"/>
              </a:rPr>
              <a:t>GMV </a:t>
            </a:r>
          </a:p>
        </p:txBody>
      </p:sp>
      <p:sp>
        <p:nvSpPr>
          <p:cNvPr id="25" name="Shape 217" descr="矩形"/>
          <p:cNvSpPr/>
          <p:nvPr/>
        </p:nvSpPr>
        <p:spPr>
          <a:xfrm>
            <a:off x="3186226" y="3627285"/>
            <a:ext cx="355297" cy="875551"/>
          </a:xfrm>
          <a:prstGeom prst="rect">
            <a:avLst/>
          </a:prstGeom>
          <a:gradFill>
            <a:gsLst>
              <a:gs pos="0">
                <a:srgbClr val="FF5E08"/>
              </a:gs>
              <a:gs pos="100000">
                <a:srgbClr val="FFCA6C"/>
              </a:gs>
            </a:gsLst>
            <a:lin ang="16200000"/>
          </a:gra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26" name="Shape 218" descr="矩形"/>
          <p:cNvSpPr/>
          <p:nvPr/>
        </p:nvSpPr>
        <p:spPr>
          <a:xfrm>
            <a:off x="2488169" y="3935310"/>
            <a:ext cx="355297" cy="567524"/>
          </a:xfrm>
          <a:prstGeom prst="rect">
            <a:avLst/>
          </a:prstGeom>
          <a:solidFill>
            <a:srgbClr val="5B85C6"/>
          </a:soli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27" name="Shape 219" descr="矩形"/>
          <p:cNvSpPr/>
          <p:nvPr/>
        </p:nvSpPr>
        <p:spPr>
          <a:xfrm>
            <a:off x="1790113" y="4166719"/>
            <a:ext cx="355297" cy="336116"/>
          </a:xfrm>
          <a:prstGeom prst="rect">
            <a:avLst/>
          </a:prstGeom>
          <a:solidFill>
            <a:srgbClr val="5B85C6"/>
          </a:soli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28" name="Shape 220"/>
          <p:cNvSpPr/>
          <p:nvPr/>
        </p:nvSpPr>
        <p:spPr>
          <a:xfrm>
            <a:off x="940597" y="4499997"/>
            <a:ext cx="2879515" cy="13699"/>
          </a:xfrm>
          <a:prstGeom prst="rect">
            <a:avLst/>
          </a:prstGeom>
          <a:solidFill>
            <a:srgbClr val="FFFFFF"/>
          </a:solidFill>
          <a:ln w="12700">
            <a:miter lim="400000"/>
          </a:ln>
        </p:spPr>
        <p:txBody>
          <a:bodyPr lIns="8601" tIns="8601" rIns="8601" bIns="8601" anchor="ctr"/>
          <a:lstStyle/>
          <a:p>
            <a:pPr algn="ctr" defTabSz="412740" hangingPunct="0">
              <a:defRPr sz="2600" b="0">
                <a:solidFill>
                  <a:srgbClr val="D5D5D6"/>
                </a:solidFill>
                <a:latin typeface="+mn-lt"/>
                <a:ea typeface="+mn-ea"/>
                <a:cs typeface="+mn-cs"/>
                <a:sym typeface="Helvetica Neue Medium"/>
              </a:defRPr>
            </a:pPr>
            <a:endParaRPr sz="1300">
              <a:latin typeface="Arial" panose="020B0604020202020204" pitchFamily="34" charset="0"/>
              <a:cs typeface="Arial" panose="020B0604020202020204" pitchFamily="34" charset="0"/>
              <a:sym typeface="Helvetica Neue Medium"/>
            </a:endParaRPr>
          </a:p>
        </p:txBody>
      </p:sp>
      <p:sp>
        <p:nvSpPr>
          <p:cNvPr id="29" name="Shape 221" descr="矩形 27"/>
          <p:cNvSpPr/>
          <p:nvPr/>
        </p:nvSpPr>
        <p:spPr>
          <a:xfrm>
            <a:off x="1646914" y="4545456"/>
            <a:ext cx="627133" cy="206313"/>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2018</a:t>
            </a:r>
            <a:endParaRPr sz="1200" dirty="0">
              <a:solidFill>
                <a:srgbClr val="000000"/>
              </a:solidFill>
              <a:latin typeface="Arial" panose="020B0604020202020204" pitchFamily="34" charset="0"/>
              <a:cs typeface="Arial" panose="020B0604020202020204" pitchFamily="34" charset="0"/>
            </a:endParaRPr>
          </a:p>
        </p:txBody>
      </p:sp>
      <p:sp>
        <p:nvSpPr>
          <p:cNvPr id="30" name="Shape 222" descr="矩形 27"/>
          <p:cNvSpPr/>
          <p:nvPr/>
        </p:nvSpPr>
        <p:spPr>
          <a:xfrm>
            <a:off x="2339551" y="4562442"/>
            <a:ext cx="627132" cy="190705"/>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2019</a:t>
            </a:r>
            <a:endParaRPr sz="1200" dirty="0">
              <a:solidFill>
                <a:srgbClr val="000000"/>
              </a:solidFill>
              <a:latin typeface="Arial" panose="020B0604020202020204" pitchFamily="34" charset="0"/>
              <a:cs typeface="Arial" panose="020B0604020202020204" pitchFamily="34" charset="0"/>
            </a:endParaRPr>
          </a:p>
        </p:txBody>
      </p:sp>
      <p:sp>
        <p:nvSpPr>
          <p:cNvPr id="31" name="Shape 223" descr="矩形 27"/>
          <p:cNvSpPr/>
          <p:nvPr/>
        </p:nvSpPr>
        <p:spPr>
          <a:xfrm>
            <a:off x="3080033" y="4562442"/>
            <a:ext cx="627132" cy="267135"/>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2020</a:t>
            </a:r>
            <a:endParaRPr sz="1200" dirty="0">
              <a:solidFill>
                <a:srgbClr val="000000"/>
              </a:solidFill>
              <a:latin typeface="Arial" panose="020B0604020202020204" pitchFamily="34" charset="0"/>
              <a:cs typeface="Arial" panose="020B0604020202020204" pitchFamily="34" charset="0"/>
            </a:endParaRPr>
          </a:p>
        </p:txBody>
      </p:sp>
      <p:sp>
        <p:nvSpPr>
          <p:cNvPr id="32" name="Shape 224"/>
          <p:cNvSpPr/>
          <p:nvPr/>
        </p:nvSpPr>
        <p:spPr>
          <a:xfrm rot="16200000">
            <a:off x="1879286" y="2387210"/>
            <a:ext cx="681911" cy="472871"/>
          </a:xfrm>
          <a:prstGeom prst="rightArrow">
            <a:avLst>
              <a:gd name="adj1" fmla="val 52577"/>
              <a:gd name="adj2" fmla="val 34474"/>
            </a:avLst>
          </a:prstGeom>
          <a:gradFill>
            <a:gsLst>
              <a:gs pos="0">
                <a:srgbClr val="FFAE3F">
                  <a:alpha val="0"/>
                </a:srgbClr>
              </a:gs>
              <a:gs pos="100000">
                <a:srgbClr val="FF7335">
                  <a:alpha val="35053"/>
                </a:srgbClr>
              </a:gs>
            </a:gsLst>
          </a:gradFill>
          <a:ln w="12700">
            <a:miter lim="400000"/>
          </a:ln>
        </p:spPr>
        <p:txBody>
          <a:bodyPr lIns="11611" tIns="11611" rIns="11611" bIns="11611" anchor="ctr"/>
          <a:lstStyle/>
          <a:p>
            <a:pPr algn="ctr" defTabSz="557199" hangingPunct="0">
              <a:defRPr sz="4200" b="0">
                <a:latin typeface="+mn-lt"/>
                <a:ea typeface="+mn-ea"/>
                <a:cs typeface="+mn-cs"/>
                <a:sym typeface="Helvetica Neue Medium"/>
              </a:defRPr>
            </a:pPr>
            <a:endParaRPr sz="2100">
              <a:latin typeface="Arial" panose="020B0604020202020204" pitchFamily="34" charset="0"/>
              <a:cs typeface="Arial" panose="020B0604020202020204" pitchFamily="34" charset="0"/>
              <a:sym typeface="Helvetica Neue Medium"/>
            </a:endParaRPr>
          </a:p>
        </p:txBody>
      </p:sp>
      <p:sp>
        <p:nvSpPr>
          <p:cNvPr id="33" name="Shape 225"/>
          <p:cNvSpPr/>
          <p:nvPr/>
        </p:nvSpPr>
        <p:spPr>
          <a:xfrm rot="16200000">
            <a:off x="5748718" y="2387210"/>
            <a:ext cx="681911" cy="472871"/>
          </a:xfrm>
          <a:prstGeom prst="rightArrow">
            <a:avLst>
              <a:gd name="adj1" fmla="val 52577"/>
              <a:gd name="adj2" fmla="val 34474"/>
            </a:avLst>
          </a:prstGeom>
          <a:gradFill>
            <a:gsLst>
              <a:gs pos="0">
                <a:srgbClr val="FFAE3F">
                  <a:alpha val="0"/>
                </a:srgbClr>
              </a:gs>
              <a:gs pos="100000">
                <a:srgbClr val="FF7335">
                  <a:alpha val="35053"/>
                </a:srgbClr>
              </a:gs>
            </a:gsLst>
          </a:gradFill>
          <a:ln w="12700">
            <a:miter lim="400000"/>
          </a:ln>
        </p:spPr>
        <p:txBody>
          <a:bodyPr lIns="11611" tIns="11611" rIns="11611" bIns="11611" anchor="ctr"/>
          <a:lstStyle/>
          <a:p>
            <a:pPr algn="ctr" defTabSz="557199" hangingPunct="0">
              <a:defRPr sz="4200" b="0">
                <a:latin typeface="+mn-lt"/>
                <a:ea typeface="+mn-ea"/>
                <a:cs typeface="+mn-cs"/>
                <a:sym typeface="Helvetica Neue Medium"/>
              </a:defRPr>
            </a:pPr>
            <a:endParaRPr sz="2100">
              <a:latin typeface="Arial" panose="020B0604020202020204" pitchFamily="34" charset="0"/>
              <a:cs typeface="Arial" panose="020B0604020202020204" pitchFamily="34" charset="0"/>
              <a:sym typeface="Helvetica Neue Medium"/>
            </a:endParaRPr>
          </a:p>
        </p:txBody>
      </p:sp>
      <p:sp>
        <p:nvSpPr>
          <p:cNvPr id="34" name="Shape 226"/>
          <p:cNvSpPr/>
          <p:nvPr/>
        </p:nvSpPr>
        <p:spPr>
          <a:xfrm rot="16200000">
            <a:off x="9732978" y="2387209"/>
            <a:ext cx="681911" cy="472871"/>
          </a:xfrm>
          <a:prstGeom prst="rightArrow">
            <a:avLst>
              <a:gd name="adj1" fmla="val 52577"/>
              <a:gd name="adj2" fmla="val 34474"/>
            </a:avLst>
          </a:prstGeom>
          <a:gradFill>
            <a:gsLst>
              <a:gs pos="0">
                <a:srgbClr val="FFAE3F">
                  <a:alpha val="0"/>
                </a:srgbClr>
              </a:gs>
              <a:gs pos="100000">
                <a:srgbClr val="FF7335">
                  <a:alpha val="35053"/>
                </a:srgbClr>
              </a:gs>
            </a:gsLst>
          </a:gradFill>
          <a:ln w="12700">
            <a:miter lim="400000"/>
          </a:ln>
        </p:spPr>
        <p:txBody>
          <a:bodyPr lIns="11611" tIns="11611" rIns="11611" bIns="11611" anchor="ctr"/>
          <a:lstStyle/>
          <a:p>
            <a:pPr algn="ctr" defTabSz="557199" hangingPunct="0">
              <a:defRPr sz="4200" b="0">
                <a:latin typeface="+mn-lt"/>
                <a:ea typeface="+mn-ea"/>
                <a:cs typeface="+mn-cs"/>
                <a:sym typeface="Helvetica Neue Medium"/>
              </a:defRPr>
            </a:pPr>
            <a:endParaRPr sz="2100">
              <a:latin typeface="Arial" panose="020B0604020202020204" pitchFamily="34" charset="0"/>
              <a:cs typeface="Arial" panose="020B0604020202020204" pitchFamily="34" charset="0"/>
              <a:sym typeface="Helvetica Neue Medium"/>
            </a:endParaRPr>
          </a:p>
        </p:txBody>
      </p:sp>
      <p:sp>
        <p:nvSpPr>
          <p:cNvPr id="35" name="Shape 227" descr="矩形 27"/>
          <p:cNvSpPr/>
          <p:nvPr/>
        </p:nvSpPr>
        <p:spPr>
          <a:xfrm>
            <a:off x="3147399" y="3374119"/>
            <a:ext cx="491931" cy="286519"/>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sz="1200">
                <a:solidFill>
                  <a:srgbClr val="000000"/>
                </a:solidFill>
                <a:latin typeface="Arial" panose="020B0604020202020204" pitchFamily="34" charset="0"/>
                <a:cs typeface="Arial" panose="020B0604020202020204" pitchFamily="34" charset="0"/>
              </a:rPr>
              <a:t>50%</a:t>
            </a:r>
          </a:p>
        </p:txBody>
      </p:sp>
      <p:sp>
        <p:nvSpPr>
          <p:cNvPr id="36" name="Shape 228" descr="矩形"/>
          <p:cNvSpPr/>
          <p:nvPr/>
        </p:nvSpPr>
        <p:spPr>
          <a:xfrm>
            <a:off x="6952518" y="3378923"/>
            <a:ext cx="355297" cy="1123911"/>
          </a:xfrm>
          <a:prstGeom prst="rect">
            <a:avLst/>
          </a:prstGeom>
          <a:gradFill>
            <a:gsLst>
              <a:gs pos="0">
                <a:srgbClr val="FF5E08"/>
              </a:gs>
              <a:gs pos="100000">
                <a:srgbClr val="FFCA6C"/>
              </a:gs>
            </a:gsLst>
            <a:lin ang="16200000"/>
          </a:gra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37" name="Shape 229" descr="矩形"/>
          <p:cNvSpPr/>
          <p:nvPr/>
        </p:nvSpPr>
        <p:spPr>
          <a:xfrm>
            <a:off x="6267161" y="3803296"/>
            <a:ext cx="355297" cy="699539"/>
          </a:xfrm>
          <a:prstGeom prst="rect">
            <a:avLst/>
          </a:prstGeom>
          <a:solidFill>
            <a:srgbClr val="5B85C6"/>
          </a:soli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39" name="Shape 230" descr="矩形"/>
          <p:cNvSpPr/>
          <p:nvPr/>
        </p:nvSpPr>
        <p:spPr>
          <a:xfrm>
            <a:off x="5556404" y="4166719"/>
            <a:ext cx="355297" cy="336116"/>
          </a:xfrm>
          <a:prstGeom prst="rect">
            <a:avLst/>
          </a:prstGeom>
          <a:solidFill>
            <a:srgbClr val="5B85C6"/>
          </a:soli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40" name="Shape 231"/>
          <p:cNvSpPr/>
          <p:nvPr/>
        </p:nvSpPr>
        <p:spPr>
          <a:xfrm>
            <a:off x="4706888" y="4499997"/>
            <a:ext cx="2879515" cy="13699"/>
          </a:xfrm>
          <a:prstGeom prst="rect">
            <a:avLst/>
          </a:prstGeom>
          <a:solidFill>
            <a:srgbClr val="FFFFFF"/>
          </a:solidFill>
          <a:ln w="12700">
            <a:miter lim="400000"/>
          </a:ln>
        </p:spPr>
        <p:txBody>
          <a:bodyPr lIns="8601" tIns="8601" rIns="8601" bIns="8601" anchor="ctr"/>
          <a:lstStyle/>
          <a:p>
            <a:pPr algn="ctr" defTabSz="412740" hangingPunct="0">
              <a:defRPr sz="2600" b="0">
                <a:solidFill>
                  <a:srgbClr val="D5D5D6"/>
                </a:solidFill>
                <a:latin typeface="+mn-lt"/>
                <a:ea typeface="+mn-ea"/>
                <a:cs typeface="+mn-cs"/>
                <a:sym typeface="Helvetica Neue Medium"/>
              </a:defRPr>
            </a:pPr>
            <a:endParaRPr sz="1300">
              <a:latin typeface="Arial" panose="020B0604020202020204" pitchFamily="34" charset="0"/>
              <a:cs typeface="Arial" panose="020B0604020202020204" pitchFamily="34" charset="0"/>
              <a:sym typeface="Helvetica Neue Medium"/>
            </a:endParaRPr>
          </a:p>
        </p:txBody>
      </p:sp>
      <p:sp>
        <p:nvSpPr>
          <p:cNvPr id="44" name="Shape 235" descr="矩形 27"/>
          <p:cNvSpPr/>
          <p:nvPr/>
        </p:nvSpPr>
        <p:spPr>
          <a:xfrm>
            <a:off x="6866897" y="3150568"/>
            <a:ext cx="521271" cy="206313"/>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sz="1200">
                <a:solidFill>
                  <a:srgbClr val="000000"/>
                </a:solidFill>
                <a:latin typeface="Arial" panose="020B0604020202020204" pitchFamily="34" charset="0"/>
                <a:cs typeface="Arial" panose="020B0604020202020204" pitchFamily="34" charset="0"/>
              </a:rPr>
              <a:t>65%</a:t>
            </a:r>
          </a:p>
        </p:txBody>
      </p:sp>
      <p:sp>
        <p:nvSpPr>
          <p:cNvPr id="45" name="Shape 236" descr="矩形"/>
          <p:cNvSpPr/>
          <p:nvPr/>
        </p:nvSpPr>
        <p:spPr>
          <a:xfrm>
            <a:off x="10719854" y="2738926"/>
            <a:ext cx="355297" cy="1763909"/>
          </a:xfrm>
          <a:prstGeom prst="rect">
            <a:avLst/>
          </a:prstGeom>
          <a:gradFill>
            <a:gsLst>
              <a:gs pos="0">
                <a:srgbClr val="FF5E08"/>
              </a:gs>
              <a:gs pos="100000">
                <a:srgbClr val="FFCA6C"/>
              </a:gs>
            </a:gsLst>
            <a:lin ang="16200000"/>
          </a:gra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46" name="Shape 237" descr="矩形"/>
          <p:cNvSpPr/>
          <p:nvPr/>
        </p:nvSpPr>
        <p:spPr>
          <a:xfrm>
            <a:off x="10021796" y="3626822"/>
            <a:ext cx="355297" cy="876476"/>
          </a:xfrm>
          <a:prstGeom prst="rect">
            <a:avLst/>
          </a:prstGeom>
          <a:solidFill>
            <a:srgbClr val="5B85C6"/>
          </a:soli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54" name="Shape 238"/>
          <p:cNvSpPr/>
          <p:nvPr/>
        </p:nvSpPr>
        <p:spPr>
          <a:xfrm>
            <a:off x="8474224" y="4499997"/>
            <a:ext cx="2879515" cy="13699"/>
          </a:xfrm>
          <a:prstGeom prst="rect">
            <a:avLst/>
          </a:prstGeom>
          <a:solidFill>
            <a:srgbClr val="FFFFFF"/>
          </a:solidFill>
          <a:ln w="12700">
            <a:miter lim="400000"/>
          </a:ln>
        </p:spPr>
        <p:txBody>
          <a:bodyPr lIns="8601" tIns="8601" rIns="8601" bIns="8601" anchor="ctr"/>
          <a:lstStyle/>
          <a:p>
            <a:pPr algn="ctr" defTabSz="412740" hangingPunct="0">
              <a:defRPr sz="2600" b="0">
                <a:solidFill>
                  <a:srgbClr val="D5D5D6"/>
                </a:solidFill>
                <a:latin typeface="+mn-lt"/>
                <a:ea typeface="+mn-ea"/>
                <a:cs typeface="+mn-cs"/>
                <a:sym typeface="Helvetica Neue Medium"/>
              </a:defRPr>
            </a:pPr>
            <a:endParaRPr sz="1300">
              <a:latin typeface="Arial" panose="020B0604020202020204" pitchFamily="34" charset="0"/>
              <a:cs typeface="Arial" panose="020B0604020202020204" pitchFamily="34" charset="0"/>
              <a:sym typeface="Helvetica Neue Medium"/>
            </a:endParaRPr>
          </a:p>
        </p:txBody>
      </p:sp>
      <p:sp>
        <p:nvSpPr>
          <p:cNvPr id="57" name="Shape 241" descr="矩形 27"/>
          <p:cNvSpPr/>
          <p:nvPr/>
        </p:nvSpPr>
        <p:spPr>
          <a:xfrm>
            <a:off x="10645227" y="2535034"/>
            <a:ext cx="491932" cy="206313"/>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sz="1200">
                <a:solidFill>
                  <a:srgbClr val="000000"/>
                </a:solidFill>
                <a:latin typeface="Arial" panose="020B0604020202020204" pitchFamily="34" charset="0"/>
                <a:cs typeface="Arial" panose="020B0604020202020204" pitchFamily="34" charset="0"/>
              </a:rPr>
              <a:t>160%</a:t>
            </a:r>
          </a:p>
        </p:txBody>
      </p:sp>
      <p:sp>
        <p:nvSpPr>
          <p:cNvPr id="58" name="Shape 242"/>
          <p:cNvSpPr/>
          <p:nvPr/>
        </p:nvSpPr>
        <p:spPr>
          <a:xfrm>
            <a:off x="904311" y="2709524"/>
            <a:ext cx="1844767" cy="1099725"/>
          </a:xfrm>
          <a:prstGeom prst="rect">
            <a:avLst/>
          </a:prstGeom>
          <a:ln w="12700">
            <a:miter lim="400000"/>
          </a:ln>
          <a:extLst>
            <a:ext uri="{C572A759-6A51-4108-AA02-DFA0A04FC94B}">
              <ma14:wrappingTextBoxFlag xmlns:ma14="http://schemas.microsoft.com/office/mac/drawingml/2011/main" xmlns="" val="1"/>
            </a:ext>
          </a:extLst>
        </p:spPr>
        <p:txBody>
          <a:bodyPr lIns="4195" tIns="4195" rIns="4195" bIns="4195"/>
          <a:lstStyle/>
          <a:p>
            <a:pPr defTabSz="1278579" hangingPunct="0">
              <a:lnSpc>
                <a:spcPct val="10000"/>
              </a:lnSpc>
              <a:defRPr sz="17200" b="0">
                <a:solidFill>
                  <a:srgbClr val="FFC152"/>
                </a:solidFill>
                <a:latin typeface="Lantinghei SC Heavy"/>
                <a:ea typeface="Lantinghei SC Heavy"/>
                <a:cs typeface="Lantinghei SC Heavy"/>
                <a:sym typeface="Lantinghei SC Heavy"/>
              </a:defRPr>
            </a:pPr>
            <a:r>
              <a:rPr sz="6000" dirty="0">
                <a:latin typeface="Arial" panose="020B0604020202020204" pitchFamily="34" charset="0"/>
                <a:ea typeface="Lantinghei SC Heavy"/>
                <a:cs typeface="Arial" panose="020B0604020202020204" pitchFamily="34" charset="0"/>
                <a:sym typeface="Lantinghei SC Heavy"/>
              </a:rPr>
              <a:t>50</a:t>
            </a:r>
            <a:r>
              <a:rPr sz="3000" dirty="0">
                <a:latin typeface="Arial" panose="020B0604020202020204" pitchFamily="34" charset="0"/>
                <a:ea typeface="Lantinghei SC Heavy"/>
                <a:cs typeface="Arial" panose="020B0604020202020204" pitchFamily="34" charset="0"/>
                <a:sym typeface="Lantinghei SC Heavy"/>
              </a:rPr>
              <a:t>%</a:t>
            </a:r>
          </a:p>
        </p:txBody>
      </p:sp>
      <p:sp>
        <p:nvSpPr>
          <p:cNvPr id="59" name="Shape 243"/>
          <p:cNvSpPr/>
          <p:nvPr/>
        </p:nvSpPr>
        <p:spPr>
          <a:xfrm>
            <a:off x="4683883" y="2709524"/>
            <a:ext cx="2013271" cy="1099725"/>
          </a:xfrm>
          <a:prstGeom prst="rect">
            <a:avLst/>
          </a:prstGeom>
          <a:ln w="12700">
            <a:miter lim="400000"/>
          </a:ln>
          <a:extLst>
            <a:ext uri="{C572A759-6A51-4108-AA02-DFA0A04FC94B}">
              <ma14:wrappingTextBoxFlag xmlns:ma14="http://schemas.microsoft.com/office/mac/drawingml/2011/main" xmlns="" val="1"/>
            </a:ext>
          </a:extLst>
        </p:spPr>
        <p:txBody>
          <a:bodyPr lIns="4195" tIns="4195" rIns="4195" bIns="4195"/>
          <a:lstStyle/>
          <a:p>
            <a:pPr defTabSz="1278579" hangingPunct="0">
              <a:lnSpc>
                <a:spcPct val="10000"/>
              </a:lnSpc>
              <a:defRPr sz="17200" b="0">
                <a:solidFill>
                  <a:srgbClr val="FFC152"/>
                </a:solidFill>
                <a:latin typeface="Lantinghei SC Heavy"/>
                <a:ea typeface="Lantinghei SC Heavy"/>
                <a:cs typeface="Lantinghei SC Heavy"/>
                <a:sym typeface="Lantinghei SC Heavy"/>
              </a:defRPr>
            </a:pPr>
            <a:r>
              <a:rPr sz="6000">
                <a:latin typeface="Arial" panose="020B0604020202020204" pitchFamily="34" charset="0"/>
                <a:ea typeface="Lantinghei SC Heavy"/>
                <a:cs typeface="Arial" panose="020B0604020202020204" pitchFamily="34" charset="0"/>
                <a:sym typeface="Lantinghei SC Heavy"/>
              </a:rPr>
              <a:t>65</a:t>
            </a:r>
            <a:r>
              <a:rPr sz="3000">
                <a:latin typeface="Arial" panose="020B0604020202020204" pitchFamily="34" charset="0"/>
                <a:ea typeface="Lantinghei SC Heavy"/>
                <a:cs typeface="Arial" panose="020B0604020202020204" pitchFamily="34" charset="0"/>
                <a:sym typeface="Lantinghei SC Heavy"/>
              </a:rPr>
              <a:t>%</a:t>
            </a:r>
          </a:p>
        </p:txBody>
      </p:sp>
      <p:sp>
        <p:nvSpPr>
          <p:cNvPr id="60" name="Shape 244"/>
          <p:cNvSpPr/>
          <p:nvPr/>
        </p:nvSpPr>
        <p:spPr>
          <a:xfrm>
            <a:off x="8456277" y="2709524"/>
            <a:ext cx="2013271" cy="1099725"/>
          </a:xfrm>
          <a:prstGeom prst="rect">
            <a:avLst/>
          </a:prstGeom>
          <a:ln w="12700">
            <a:miter lim="400000"/>
          </a:ln>
          <a:extLst>
            <a:ext uri="{C572A759-6A51-4108-AA02-DFA0A04FC94B}">
              <ma14:wrappingTextBoxFlag xmlns:ma14="http://schemas.microsoft.com/office/mac/drawingml/2011/main" xmlns="" val="1"/>
            </a:ext>
          </a:extLst>
        </p:spPr>
        <p:txBody>
          <a:bodyPr lIns="4195" tIns="4195" rIns="4195" bIns="4195"/>
          <a:lstStyle/>
          <a:p>
            <a:pPr defTabSz="1278579" hangingPunct="0">
              <a:lnSpc>
                <a:spcPct val="10000"/>
              </a:lnSpc>
              <a:defRPr sz="17200" b="0">
                <a:solidFill>
                  <a:srgbClr val="FFC152"/>
                </a:solidFill>
                <a:latin typeface="Lantinghei SC Heavy"/>
                <a:ea typeface="Lantinghei SC Heavy"/>
                <a:cs typeface="Lantinghei SC Heavy"/>
                <a:sym typeface="Lantinghei SC Heavy"/>
              </a:defRPr>
            </a:pPr>
            <a:r>
              <a:rPr sz="6000" dirty="0">
                <a:latin typeface="Arial" panose="020B0604020202020204" pitchFamily="34" charset="0"/>
                <a:ea typeface="Lantinghei SC Heavy"/>
                <a:cs typeface="Arial" panose="020B0604020202020204" pitchFamily="34" charset="0"/>
                <a:sym typeface="Lantinghei SC Heavy"/>
              </a:rPr>
              <a:t>160</a:t>
            </a:r>
            <a:r>
              <a:rPr sz="3000" dirty="0">
                <a:latin typeface="Arial" panose="020B0604020202020204" pitchFamily="34" charset="0"/>
                <a:ea typeface="Lantinghei SC Heavy"/>
                <a:cs typeface="Arial" panose="020B0604020202020204" pitchFamily="34" charset="0"/>
                <a:sym typeface="Lantinghei SC Heavy"/>
              </a:rPr>
              <a:t>%</a:t>
            </a:r>
          </a:p>
        </p:txBody>
      </p:sp>
      <p:sp>
        <p:nvSpPr>
          <p:cNvPr id="61" name="Shape 245" descr="矩形"/>
          <p:cNvSpPr/>
          <p:nvPr/>
        </p:nvSpPr>
        <p:spPr>
          <a:xfrm>
            <a:off x="9238909" y="3937783"/>
            <a:ext cx="355297" cy="562580"/>
          </a:xfrm>
          <a:prstGeom prst="rect">
            <a:avLst/>
          </a:prstGeom>
          <a:solidFill>
            <a:srgbClr val="5B85C6"/>
          </a:solidFill>
          <a:ln w="12700">
            <a:miter lim="400000"/>
          </a:ln>
        </p:spPr>
        <p:txBody>
          <a:bodyPr lIns="4297" tIns="4297" rIns="4297" bIns="4297" anchor="ctr"/>
          <a:lstStyle/>
          <a:p>
            <a:pPr defTabSz="1278579" hangingPunct="0">
              <a:defRPr sz="4200" b="0">
                <a:latin typeface="Calibri"/>
                <a:ea typeface="Calibri"/>
                <a:cs typeface="Calibri"/>
                <a:sym typeface="Calibri"/>
              </a:defRPr>
            </a:pPr>
            <a:endParaRPr sz="2100">
              <a:latin typeface="Arial" panose="020B0604020202020204" pitchFamily="34" charset="0"/>
              <a:ea typeface="Calibri"/>
              <a:cs typeface="Arial" panose="020B0604020202020204" pitchFamily="34" charset="0"/>
              <a:sym typeface="Calibri"/>
            </a:endParaRPr>
          </a:p>
        </p:txBody>
      </p:sp>
      <p:sp>
        <p:nvSpPr>
          <p:cNvPr id="63" name="Shape 248"/>
          <p:cNvSpPr/>
          <p:nvPr/>
        </p:nvSpPr>
        <p:spPr>
          <a:xfrm>
            <a:off x="889276" y="2852248"/>
            <a:ext cx="1106072" cy="26674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2800"/>
            </a:lvl1pPr>
          </a:lstStyle>
          <a:p>
            <a:pPr defTabSz="412740" hangingPunct="0">
              <a:defRPr/>
            </a:pPr>
            <a:r>
              <a:rPr lang="en-US" sz="1400" dirty="0">
                <a:latin typeface="Arial" panose="020B0604020202020204" pitchFamily="34" charset="0"/>
                <a:cs typeface="Arial" panose="020B0604020202020204" pitchFamily="34" charset="0"/>
                <a:sym typeface="Helvetica Neue"/>
              </a:rPr>
              <a:t>a</a:t>
            </a:r>
            <a:r>
              <a:rPr sz="1400" dirty="0">
                <a:latin typeface="Arial" panose="020B0604020202020204" pitchFamily="34" charset="0"/>
                <a:cs typeface="Arial" panose="020B0604020202020204" pitchFamily="34" charset="0"/>
                <a:sym typeface="Helvetica Neue"/>
              </a:rPr>
              <a:t>ctive </a:t>
            </a:r>
            <a:r>
              <a:rPr lang="en-US" sz="1400" dirty="0">
                <a:latin typeface="Arial" panose="020B0604020202020204" pitchFamily="34" charset="0"/>
                <a:cs typeface="Arial" panose="020B0604020202020204" pitchFamily="34" charset="0"/>
                <a:sym typeface="Helvetica Neue"/>
              </a:rPr>
              <a:t>b</a:t>
            </a:r>
            <a:r>
              <a:rPr sz="1400" dirty="0">
                <a:latin typeface="Arial" panose="020B0604020202020204" pitchFamily="34" charset="0"/>
                <a:cs typeface="Arial" panose="020B0604020202020204" pitchFamily="34" charset="0"/>
                <a:sym typeface="Helvetica Neue"/>
              </a:rPr>
              <a:t>uyers</a:t>
            </a:r>
          </a:p>
        </p:txBody>
      </p:sp>
      <p:sp>
        <p:nvSpPr>
          <p:cNvPr id="64" name="Shape 249"/>
          <p:cNvSpPr/>
          <p:nvPr/>
        </p:nvSpPr>
        <p:spPr>
          <a:xfrm>
            <a:off x="4688703" y="2870326"/>
            <a:ext cx="1261676" cy="26674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defRPr sz="2800"/>
            </a:lvl1pPr>
          </a:lstStyle>
          <a:p>
            <a:pPr defTabSz="412740" hangingPunct="0">
              <a:defRPr/>
            </a:pPr>
            <a:r>
              <a:rPr lang="en-US" sz="1400" dirty="0">
                <a:latin typeface="Arial" panose="020B0604020202020204" pitchFamily="34" charset="0"/>
                <a:cs typeface="Arial" panose="020B0604020202020204" pitchFamily="34" charset="0"/>
                <a:sym typeface="Helvetica Neue"/>
              </a:rPr>
              <a:t>paying b</a:t>
            </a:r>
            <a:r>
              <a:rPr sz="1400" dirty="0">
                <a:latin typeface="Arial" panose="020B0604020202020204" pitchFamily="34" charset="0"/>
                <a:cs typeface="Arial" panose="020B0604020202020204" pitchFamily="34" charset="0"/>
                <a:sym typeface="Helvetica Neue"/>
              </a:rPr>
              <a:t>uyers</a:t>
            </a:r>
          </a:p>
        </p:txBody>
      </p:sp>
      <p:sp>
        <p:nvSpPr>
          <p:cNvPr id="47" name="Shape 221" descr="矩形 27">
            <a:extLst>
              <a:ext uri="{FF2B5EF4-FFF2-40B4-BE49-F238E27FC236}">
                <a16:creationId xmlns:a16="http://schemas.microsoft.com/office/drawing/2014/main" id="{CB492E40-75C8-E44E-8F37-D1278905027C}"/>
              </a:ext>
            </a:extLst>
          </p:cNvPr>
          <p:cNvSpPr/>
          <p:nvPr/>
        </p:nvSpPr>
        <p:spPr>
          <a:xfrm>
            <a:off x="5412090" y="4554421"/>
            <a:ext cx="627133" cy="206313"/>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2018</a:t>
            </a:r>
            <a:endParaRPr sz="1200" dirty="0">
              <a:solidFill>
                <a:srgbClr val="000000"/>
              </a:solidFill>
              <a:latin typeface="Arial" panose="020B0604020202020204" pitchFamily="34" charset="0"/>
              <a:cs typeface="Arial" panose="020B0604020202020204" pitchFamily="34" charset="0"/>
            </a:endParaRPr>
          </a:p>
        </p:txBody>
      </p:sp>
      <p:sp>
        <p:nvSpPr>
          <p:cNvPr id="48" name="Shape 222" descr="矩形 27">
            <a:extLst>
              <a:ext uri="{FF2B5EF4-FFF2-40B4-BE49-F238E27FC236}">
                <a16:creationId xmlns:a16="http://schemas.microsoft.com/office/drawing/2014/main" id="{9CB7D701-DEF2-964C-AA30-405762D0B3E7}"/>
              </a:ext>
            </a:extLst>
          </p:cNvPr>
          <p:cNvSpPr/>
          <p:nvPr/>
        </p:nvSpPr>
        <p:spPr>
          <a:xfrm>
            <a:off x="6104727" y="4571408"/>
            <a:ext cx="627132" cy="190705"/>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2019</a:t>
            </a:r>
            <a:endParaRPr sz="1200" dirty="0">
              <a:solidFill>
                <a:srgbClr val="000000"/>
              </a:solidFill>
              <a:latin typeface="Arial" panose="020B0604020202020204" pitchFamily="34" charset="0"/>
              <a:cs typeface="Arial" panose="020B0604020202020204" pitchFamily="34" charset="0"/>
            </a:endParaRPr>
          </a:p>
        </p:txBody>
      </p:sp>
      <p:sp>
        <p:nvSpPr>
          <p:cNvPr id="49" name="Shape 223" descr="矩形 27">
            <a:extLst>
              <a:ext uri="{FF2B5EF4-FFF2-40B4-BE49-F238E27FC236}">
                <a16:creationId xmlns:a16="http://schemas.microsoft.com/office/drawing/2014/main" id="{9A255D12-EC10-D747-9E0D-3CBA57C06B96}"/>
              </a:ext>
            </a:extLst>
          </p:cNvPr>
          <p:cNvSpPr/>
          <p:nvPr/>
        </p:nvSpPr>
        <p:spPr>
          <a:xfrm>
            <a:off x="6845209" y="4571406"/>
            <a:ext cx="627132" cy="267135"/>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2020</a:t>
            </a:r>
            <a:endParaRPr sz="1200" dirty="0">
              <a:solidFill>
                <a:srgbClr val="000000"/>
              </a:solidFill>
              <a:latin typeface="Arial" panose="020B0604020202020204" pitchFamily="34" charset="0"/>
              <a:cs typeface="Arial" panose="020B0604020202020204" pitchFamily="34" charset="0"/>
            </a:endParaRPr>
          </a:p>
        </p:txBody>
      </p:sp>
      <p:sp>
        <p:nvSpPr>
          <p:cNvPr id="50" name="Shape 221" descr="矩形 27">
            <a:extLst>
              <a:ext uri="{FF2B5EF4-FFF2-40B4-BE49-F238E27FC236}">
                <a16:creationId xmlns:a16="http://schemas.microsoft.com/office/drawing/2014/main" id="{80501C1E-E358-AA45-9DF0-D036234D3AD3}"/>
              </a:ext>
            </a:extLst>
          </p:cNvPr>
          <p:cNvSpPr/>
          <p:nvPr/>
        </p:nvSpPr>
        <p:spPr>
          <a:xfrm>
            <a:off x="9114514" y="4554421"/>
            <a:ext cx="627133" cy="206313"/>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2018</a:t>
            </a:r>
            <a:endParaRPr sz="1200" dirty="0">
              <a:solidFill>
                <a:srgbClr val="000000"/>
              </a:solidFill>
              <a:latin typeface="Arial" panose="020B0604020202020204" pitchFamily="34" charset="0"/>
              <a:cs typeface="Arial" panose="020B0604020202020204" pitchFamily="34" charset="0"/>
            </a:endParaRPr>
          </a:p>
        </p:txBody>
      </p:sp>
      <p:sp>
        <p:nvSpPr>
          <p:cNvPr id="51" name="Shape 222" descr="矩形 27">
            <a:extLst>
              <a:ext uri="{FF2B5EF4-FFF2-40B4-BE49-F238E27FC236}">
                <a16:creationId xmlns:a16="http://schemas.microsoft.com/office/drawing/2014/main" id="{2D824512-4896-3A40-B5D3-EAF5E3C0453C}"/>
              </a:ext>
            </a:extLst>
          </p:cNvPr>
          <p:cNvSpPr/>
          <p:nvPr/>
        </p:nvSpPr>
        <p:spPr>
          <a:xfrm>
            <a:off x="9807151" y="4571408"/>
            <a:ext cx="627132" cy="190705"/>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2019</a:t>
            </a:r>
            <a:endParaRPr sz="1200" dirty="0">
              <a:solidFill>
                <a:srgbClr val="000000"/>
              </a:solidFill>
              <a:latin typeface="Arial" panose="020B0604020202020204" pitchFamily="34" charset="0"/>
              <a:cs typeface="Arial" panose="020B0604020202020204" pitchFamily="34" charset="0"/>
            </a:endParaRPr>
          </a:p>
        </p:txBody>
      </p:sp>
      <p:sp>
        <p:nvSpPr>
          <p:cNvPr id="52" name="Shape 223" descr="矩形 27">
            <a:extLst>
              <a:ext uri="{FF2B5EF4-FFF2-40B4-BE49-F238E27FC236}">
                <a16:creationId xmlns:a16="http://schemas.microsoft.com/office/drawing/2014/main" id="{05D407AD-F04C-1B42-9E26-E2330EA14C9F}"/>
              </a:ext>
            </a:extLst>
          </p:cNvPr>
          <p:cNvSpPr/>
          <p:nvPr/>
        </p:nvSpPr>
        <p:spPr>
          <a:xfrm>
            <a:off x="10547633" y="4571406"/>
            <a:ext cx="627132" cy="267135"/>
          </a:xfrm>
          <a:prstGeom prst="rect">
            <a:avLst/>
          </a:prstGeom>
          <a:ln w="12700">
            <a:miter lim="400000"/>
          </a:ln>
          <a:extLst>
            <a:ext uri="{C572A759-6A51-4108-AA02-DFA0A04FC94B}">
              <ma14:wrappingTextBoxFlag xmlns:ma14="http://schemas.microsoft.com/office/mac/drawingml/2011/main" xmlns="" val="1"/>
            </a:ext>
          </a:extLst>
        </p:spPr>
        <p:txBody>
          <a:bodyPr lIns="1631" tIns="1631" rIns="1631" bIns="1631"/>
          <a:lstStyle>
            <a:lvl1pPr defTabSz="1285874">
              <a:defRPr sz="2400" b="0">
                <a:solidFill>
                  <a:srgbClr val="D5D5D5"/>
                </a:solidFill>
                <a:latin typeface="Lantinghei SC Heavy"/>
                <a:ea typeface="Lantinghei SC Heavy"/>
                <a:cs typeface="Lantinghei SC Heavy"/>
                <a:sym typeface="Lantinghei SC Heavy"/>
              </a:defRPr>
            </a:lvl1pPr>
          </a:lstStyle>
          <a:p>
            <a:pPr algn="ctr" defTabSz="642921" hangingPunct="0">
              <a:defRPr/>
            </a:pPr>
            <a:r>
              <a:rPr lang="en-US" sz="1200" dirty="0">
                <a:solidFill>
                  <a:srgbClr val="000000"/>
                </a:solidFill>
                <a:latin typeface="Arial" panose="020B0604020202020204" pitchFamily="34" charset="0"/>
                <a:cs typeface="Arial" panose="020B0604020202020204" pitchFamily="34" charset="0"/>
              </a:rPr>
              <a:t>March 2020</a:t>
            </a:r>
            <a:endParaRPr sz="1200" dirty="0">
              <a:solidFill>
                <a:srgbClr val="000000"/>
              </a:solidFill>
              <a:latin typeface="Arial" panose="020B0604020202020204" pitchFamily="34" charset="0"/>
              <a:cs typeface="Arial" panose="020B0604020202020204" pitchFamily="34" charset="0"/>
            </a:endParaRPr>
          </a:p>
        </p:txBody>
      </p:sp>
      <p:sp>
        <p:nvSpPr>
          <p:cNvPr id="2" name="标题 1">
            <a:extLst>
              <a:ext uri="{FF2B5EF4-FFF2-40B4-BE49-F238E27FC236}">
                <a16:creationId xmlns:a16="http://schemas.microsoft.com/office/drawing/2014/main" id="{80789098-CEA6-FD4E-AA05-DA158A58D6AE}"/>
              </a:ext>
            </a:extLst>
          </p:cNvPr>
          <p:cNvSpPr>
            <a:spLocks noGrp="1"/>
          </p:cNvSpPr>
          <p:nvPr>
            <p:ph type="title"/>
          </p:nvPr>
        </p:nvSpPr>
        <p:spPr/>
        <p:txBody>
          <a:bodyPr>
            <a:normAutofit/>
          </a:bodyPr>
          <a:lstStyle/>
          <a:p>
            <a:r>
              <a:rPr lang="en" altLang="zh-CN" dirty="0" err="1">
                <a:latin typeface="Arial" panose="020B0604020202020204" pitchFamily="34" charset="0"/>
              </a:rPr>
              <a:t>Alibaba.com</a:t>
            </a:r>
            <a:r>
              <a:rPr lang="en" altLang="zh-CN" dirty="0">
                <a:latin typeface="Arial" panose="020B0604020202020204" pitchFamily="34" charset="0"/>
              </a:rPr>
              <a:t>: Global Business</a:t>
            </a:r>
            <a:r>
              <a:rPr lang="zh-CN" altLang="en-US" dirty="0">
                <a:latin typeface="Arial" panose="020B0604020202020204" pitchFamily="34" charset="0"/>
              </a:rPr>
              <a:t> </a:t>
            </a:r>
            <a:r>
              <a:rPr lang="en" altLang="zh-CN" dirty="0">
                <a:latin typeface="Arial" panose="020B0604020202020204" pitchFamily="34" charset="0"/>
              </a:rPr>
              <a:t>Growth in the past three years</a:t>
            </a:r>
            <a:endParaRPr lang="zh-CN" altLang="en-US" dirty="0">
              <a:latin typeface="Arial" panose="020B0604020202020204" pitchFamily="34" charset="0"/>
            </a:endParaRPr>
          </a:p>
        </p:txBody>
      </p:sp>
    </p:spTree>
    <p:extLst>
      <p:ext uri="{BB962C8B-B14F-4D97-AF65-F5344CB8AC3E}">
        <p14:creationId xmlns:p14="http://schemas.microsoft.com/office/powerpoint/2010/main" val="13637273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1401</Words>
  <Application>Microsoft Office PowerPoint</Application>
  <PresentationFormat>Widescreen</PresentationFormat>
  <Paragraphs>278</Paragraphs>
  <Slides>23</Slides>
  <Notes>10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23</vt:i4>
      </vt:variant>
    </vt:vector>
  </HeadingPairs>
  <TitlesOfParts>
    <vt:vector size="43" baseType="lpstr">
      <vt:lpstr>Microsoft YaHei</vt:lpstr>
      <vt:lpstr>Microsoft YaHei</vt:lpstr>
      <vt:lpstr>Microsoft YaHei</vt:lpstr>
      <vt:lpstr>宋体</vt:lpstr>
      <vt:lpstr>Alibaba Sans</vt:lpstr>
      <vt:lpstr>Alibaba Sans Light</vt:lpstr>
      <vt:lpstr>Alibaba Sans Medium</vt:lpstr>
      <vt:lpstr>Arial</vt:lpstr>
      <vt:lpstr>Calibri</vt:lpstr>
      <vt:lpstr>Calibri Light</vt:lpstr>
      <vt:lpstr>Futura</vt:lpstr>
      <vt:lpstr>Helvetica Neue</vt:lpstr>
      <vt:lpstr>Helvetica Neue Medium</vt:lpstr>
      <vt:lpstr>Lantinghei SC Demibold</vt:lpstr>
      <vt:lpstr>Lantinghei SC Extralight</vt:lpstr>
      <vt:lpstr>Lantinghei SC Heavy</vt:lpstr>
      <vt:lpstr>华文细黑</vt:lpstr>
      <vt:lpstr>Wingdings</vt:lpstr>
      <vt:lpstr>阿里巴巴普惠体</vt:lpstr>
      <vt:lpstr>Office Theme</vt:lpstr>
      <vt:lpstr>PowerPoint Presentation</vt:lpstr>
      <vt:lpstr>Main Menu</vt:lpstr>
      <vt:lpstr>About Alibaba Group and Alibaba.com</vt:lpstr>
      <vt:lpstr>Alibaba Group: One of the world’s largest online and mobile retail commerce company in the world</vt:lpstr>
      <vt:lpstr>Alibaba.com: A world-leading B2B e-Commerce marketplace</vt:lpstr>
      <vt:lpstr>TOP 10 Active Buyer Distribution in Alibaba.com</vt:lpstr>
      <vt:lpstr>E-com Opportunities  in the World  and in Pakistan</vt:lpstr>
      <vt:lpstr>Global trends: The world is going more digital after COVID-19</vt:lpstr>
      <vt:lpstr>Alibaba.com: Global Business Growth in the past three years</vt:lpstr>
      <vt:lpstr>PowerPoint Presentation</vt:lpstr>
      <vt:lpstr>PowerPoint Presentation</vt:lpstr>
      <vt:lpstr>PowerPoint Presentation</vt:lpstr>
      <vt:lpstr>Gold Supplier-Alibaba.com Premium Membership to expand your global biz</vt:lpstr>
      <vt:lpstr>PowerPoint Presentation</vt:lpstr>
      <vt:lpstr>PowerPoint Presentation</vt:lpstr>
      <vt:lpstr>PowerPoint Presentation</vt:lpstr>
      <vt:lpstr>Centralized Scenario Traffic</vt:lpstr>
      <vt:lpstr>Country Pavilion and global original source for Pakistan</vt:lpstr>
      <vt:lpstr>PowerPoint Presentation</vt:lpstr>
      <vt:lpstr>Alpharex International Achievements </vt:lpstr>
      <vt:lpstr>Alpharex International Achievements </vt:lpstr>
      <vt:lpstr>PowerPoint Presentation</vt:lpstr>
      <vt:lpstr>FAQ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Haseeb Butt</dc:creator>
  <cp:lastModifiedBy>hp</cp:lastModifiedBy>
  <cp:revision>5</cp:revision>
  <dcterms:created xsi:type="dcterms:W3CDTF">2021-07-29T06:10:37Z</dcterms:created>
  <dcterms:modified xsi:type="dcterms:W3CDTF">2022-10-17T04:17:05Z</dcterms:modified>
</cp:coreProperties>
</file>