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2" r:id="rId1"/>
    <p:sldMasterId id="2147483673" r:id="rId2"/>
  </p:sldMasterIdLst>
  <p:notesMasterIdLst>
    <p:notesMasterId r:id="rId8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32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329" r:id="rId23"/>
    <p:sldId id="330" r:id="rId24"/>
    <p:sldId id="331" r:id="rId25"/>
    <p:sldId id="332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324" r:id="rId42"/>
    <p:sldId id="325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26" r:id="rId54"/>
    <p:sldId id="300" r:id="rId55"/>
    <p:sldId id="301" r:id="rId56"/>
    <p:sldId id="302" r:id="rId57"/>
    <p:sldId id="328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</p:sldIdLst>
  <p:sldSz cx="9144000" cy="5184775"/>
  <p:notesSz cx="7010400" cy="9296400"/>
  <p:embeddedFontLst>
    <p:embeddedFont>
      <p:font typeface="Cabin" panose="020B0803050202020004" pitchFamily="34" charset="0"/>
      <p:regular r:id="rId81"/>
      <p:bold r:id="rId82"/>
      <p:italic r:id="rId83"/>
      <p:boldItalic r:id="rId84"/>
    </p:embeddedFont>
    <p:embeddedFont>
      <p:font typeface="Calibri" panose="020F0502020204030204" pitchFamily="34" charset="0"/>
      <p:regular r:id="rId85"/>
      <p:bold r:id="rId86"/>
      <p:italic r:id="rId87"/>
      <p:boldItalic r:id="rId88"/>
    </p:embeddedFont>
    <p:embeddedFont>
      <p:font typeface="Roboto" panose="02000000000000000000" pitchFamily="2" charset="0"/>
      <p:regular r:id="rId89"/>
      <p:bold r:id="rId90"/>
      <p:italic r:id="rId91"/>
      <p:boldItalic r:id="rId9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3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/>
    <p:restoredTop sz="94694"/>
  </p:normalViewPr>
  <p:slideViewPr>
    <p:cSldViewPr snapToGrid="0">
      <p:cViewPr varScale="1">
        <p:scale>
          <a:sx n="160" d="100"/>
          <a:sy n="160" d="100"/>
        </p:scale>
        <p:origin x="920" y="176"/>
      </p:cViewPr>
      <p:guideLst>
        <p:guide orient="horz" pos="163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font" Target="fonts/font10.fntdata"/><Relationship Id="rId95" Type="http://schemas.openxmlformats.org/officeDocument/2006/relationships/theme" Target="theme/theme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7.fntdata"/><Relationship Id="rId61" Type="http://schemas.openxmlformats.org/officeDocument/2006/relationships/slide" Target="slides/slide59.xml"/><Relationship Id="rId82" Type="http://schemas.openxmlformats.org/officeDocument/2006/relationships/font" Target="fonts/font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9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1800" y="696913"/>
            <a:ext cx="6146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bc8c3acc5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4bc8c3acc5_0_235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4bc8c3acc5_0_235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4bc8c3acc5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4bc8c3acc5_0_25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4bc8c3acc5_0_252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4bc8c3acc5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4bc8c3acc5_0_263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4bc8c3acc5_0_263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4bc8c3acc5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4bc8c3acc5_0_289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4bc8c3acc5_0_289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bc8c3acc5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4bc8c3acc5_0_295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4bc8c3acc5_0_295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bc8c3acc5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bc8c3acc5_0_301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4bc8c3acc5_0_301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4bc8c3acc5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4bc8c3acc5_0_307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4bc8c3acc5_0_307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4bc8c3acc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4bc8c3acc5_0_56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4bc8c3acc5_0_56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4bc8c3acc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4bc8c3acc5_0_277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4bc8c3acc5_0_277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bc8c3acc5_0_1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bc8c3acc5_0_1048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4bc8c3acc5_0_1048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bc8c3acc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bc8c3acc5_0_23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4bc8c3acc5_0_23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4bc8c3acc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4bc8c3acc5_0_43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4bc8c3acc5_0_43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4bc8c3acc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4bc8c3acc5_0_49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4bc8c3acc5_0_49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4bc8c3acc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4bc8c3acc5_0_63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4bc8c3acc5_0_63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bc8c3acc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4bc8c3acc5_0_69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4bc8c3acc5_0_69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4bc8c3acc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4bc8c3acc5_0_75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4bc8c3acc5_0_75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4bc8c3acc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4bc8c3acc5_0_8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4bc8c3acc5_0_82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4bc8c3acc5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4bc8c3acc5_0_97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g4bc8c3acc5_0_97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4bc8c3acc5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4bc8c3acc5_0_103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4bc8c3acc5_0_103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4bc8c3acc5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4bc8c3acc5_0_221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4bc8c3acc5_0_221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4bc8c3acc5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4bc8c3acc5_0_123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g4bc8c3acc5_0_123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bc8c3acc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bc8c3acc5_0_29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4bc8c3acc5_0_29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4bc8c3acc5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4bc8c3acc5_0_130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4bc8c3acc5_0_130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4bc8c3acc5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4bc8c3acc5_0_116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g4bc8c3acc5_0_116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4bc8c3acc5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4bc8c3acc5_0_137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4bc8c3acc5_0_137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4bc8c3acc5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4bc8c3acc5_0_146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g4bc8c3acc5_0_146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4bc8c3acc5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4bc8c3acc5_0_15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g4bc8c3acc5_0_152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4bc8c3acc5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4bc8c3acc5_0_159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g4bc8c3acc5_0_159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4bc8c3acc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4bc8c3acc5_0_166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g4bc8c3acc5_0_166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4bc8c3acc5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4bc8c3acc5_0_341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g4bc8c3acc5_0_341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4bc8c3acc5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4bc8c3acc5_0_376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4bc8c3acc5_0_376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4bc8c3acc5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4bc8c3acc5_0_384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g4bc8c3acc5_0_384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bf078b2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bf078b2ac_0_0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4bf078b2ac_0_0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4bc8c3acc5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4bc8c3acc5_0_17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g4bc8c3acc5_0_172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4bc8c3acc5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4bc8c3acc5_0_39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4bc8c3acc5_0_392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4bc8c3acc5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4bc8c3acc5_0_350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g4bc8c3acc5_0_350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4bc8c3acc5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4bc8c3acc5_0_195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g4bc8c3acc5_0_195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4bc8c3acc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4bc8c3acc5_0_178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g4bc8c3acc5_0_178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4bc8c3acc5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4bc8c3acc5_0_406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g4bc8c3acc5_0_406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4bc8c3acc5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4bc8c3acc5_0_415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4bc8c3acc5_0_415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4bc8c3acc5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4bc8c3acc5_0_329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g4bc8c3acc5_0_329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4bc8c3acc5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4bc8c3acc5_0_109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g4bc8c3acc5_0_109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4bc8c3acc5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4bc8c3acc5_0_869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g4bc8c3acc5_0_869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bc8c3acc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bc8c3acc5_0_313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4bc8c3acc5_0_313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4bc8c3acc5_0_8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4bc8c3acc5_0_885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g4bc8c3acc5_0_885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4bc8c3acc5_0_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4bc8c3acc5_0_877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g4bc8c3acc5_0_877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4bc8c3acc5_0_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4bc8c3acc5_0_860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g4bc8c3acc5_0_860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4bc8c3acc5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4bc8c3acc5_0_84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g4bc8c3acc5_0_842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4bc8c3acc5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4bc8c3acc5_0_851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g4bc8c3acc5_0_851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4bc8c3acc5_0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4bc8c3acc5_0_953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g4bc8c3acc5_0_953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4bc8c3acc5_0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4bc8c3acc5_0_96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g4bc8c3acc5_0_962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4bc8c3acc5_0_9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4bc8c3acc5_0_971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g4bc8c3acc5_0_971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4bc8c3acc5_0_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4bc8c3acc5_0_944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g4bc8c3acc5_0_944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4bc8c3acc5_0_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4bc8c3acc5_0_935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g4bc8c3acc5_0_935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bc8c3acc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4bc8c3acc5_0_16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4bc8c3acc5_0_16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4bc8c3acc5_0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4bc8c3acc5_0_918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g4bc8c3acc5_0_918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4bc8c3acc5_0_1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4bc8c3acc5_0_1005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g4bc8c3acc5_0_1005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4bc8c3acc5_0_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4bc8c3acc5_0_980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g4bc8c3acc5_0_980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4bc8c3acc5_0_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4bc8c3acc5_0_989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g4bc8c3acc5_0_989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72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4bc8c3acc5_0_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4bc8c3acc5_0_997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g4bc8c3acc5_0_997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73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4bc8c3acc5_0_1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4bc8c3acc5_0_1015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g4bc8c3acc5_0_1015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74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4bc8c3acc5_0_10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4bc8c3acc5_0_1023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g4bc8c3acc5_0_1023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4bc8c3acc5_0_1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4bc8c3acc5_0_1031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g4bc8c3acc5_0_1031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76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4" name="Google Shape;764;p11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/>
          </a:p>
        </p:txBody>
      </p:sp>
      <p:sp>
        <p:nvSpPr>
          <p:cNvPr id="765" name="Google Shape;765;p11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4bc8c3acc5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4bc8c3acc5_0_229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4bc8c3acc5_0_229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3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bc8c3acc5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6913"/>
            <a:ext cx="6146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bc8c3acc5_0_283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4bc8c3acc5_0_283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Photo">
  <p:cSld name="Cover - Full Phot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48561" y="1601787"/>
            <a:ext cx="38862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bin"/>
              <a:buNone/>
              <a:defRPr sz="2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48561" y="3135206"/>
            <a:ext cx="34290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600"/>
              <a:buNone/>
              <a:defRPr sz="1600">
                <a:solidFill>
                  <a:srgbClr val="002F6C"/>
                </a:solidFill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19" name="Google Shape;19;p2"/>
          <p:cNvCxnSpPr/>
          <p:nvPr/>
        </p:nvCxnSpPr>
        <p:spPr>
          <a:xfrm>
            <a:off x="746760" y="2973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20" name="Google Shape;2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7" y="-2"/>
            <a:ext cx="9147748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Right Photo">
  <p:cSld name="Red/Gray 1 Content + Right Photo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>
            <a:spLocks noGrp="1"/>
          </p:cNvSpPr>
          <p:nvPr>
            <p:ph type="pic" idx="2"/>
          </p:nvPr>
        </p:nvSpPr>
        <p:spPr>
          <a:xfrm>
            <a:off x="4572000" y="153988"/>
            <a:ext cx="4419600" cy="487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02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3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>
                <a:solidFill>
                  <a:srgbClr val="BA0C2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152400" y="4864207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ver - Full Red">
  <p:cSld name="3_Cover - Full Red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/>
          <p:nvPr/>
        </p:nvSpPr>
        <p:spPr>
          <a:xfrm>
            <a:off x="-3749" y="-1"/>
            <a:ext cx="9151498" cy="5198428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91" name="Google Shape;91;p13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ctrTitle"/>
          </p:nvPr>
        </p:nvSpPr>
        <p:spPr>
          <a:xfrm>
            <a:off x="206737" y="1601787"/>
            <a:ext cx="38862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206737" y="3135206"/>
            <a:ext cx="34290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95" name="Google Shape;95;p13"/>
          <p:cNvCxnSpPr/>
          <p:nvPr/>
        </p:nvCxnSpPr>
        <p:spPr>
          <a:xfrm>
            <a:off x="289979" y="2973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6" name="Google Shape;9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">
  <p:cSld name="Red/Gray 1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8" name="Google Shape;108;p15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3 Content">
  <p:cSld name="Red/Gray 3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02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02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02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>
                <a:solidFill>
                  <a:srgbClr val="BA0C2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5" name="Google Shape;115;p16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Full Red">
  <p:cSld name="Divider - Full Red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/>
          <p:nvPr/>
        </p:nvSpPr>
        <p:spPr>
          <a:xfrm>
            <a:off x="-7498" y="0"/>
            <a:ext cx="9151498" cy="5198428"/>
          </a:xfrm>
          <a:prstGeom prst="rect">
            <a:avLst/>
          </a:prstGeom>
          <a:solidFill>
            <a:srgbClr val="242C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19" name="Google Shape;119;p17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ctrTitle"/>
          </p:nvPr>
        </p:nvSpPr>
        <p:spPr>
          <a:xfrm>
            <a:off x="253772" y="1601787"/>
            <a:ext cx="38862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1"/>
          </p:nvPr>
        </p:nvSpPr>
        <p:spPr>
          <a:xfrm>
            <a:off x="253772" y="3135206"/>
            <a:ext cx="34290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 - Full Red">
  <p:cSld name="2_Cover - Full Red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ctrTitle"/>
          </p:nvPr>
        </p:nvSpPr>
        <p:spPr>
          <a:xfrm>
            <a:off x="206737" y="1601787"/>
            <a:ext cx="38862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subTitle" idx="1"/>
          </p:nvPr>
        </p:nvSpPr>
        <p:spPr>
          <a:xfrm>
            <a:off x="206737" y="3135206"/>
            <a:ext cx="34290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129" name="Google Shape;129;p18"/>
          <p:cNvCxnSpPr/>
          <p:nvPr/>
        </p:nvCxnSpPr>
        <p:spPr>
          <a:xfrm>
            <a:off x="289979" y="2973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0" name="Google Shape;13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Photo">
  <p:cSld name="Cover - Full Photo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9"/>
          <p:cNvPicPr preferRelativeResize="0"/>
          <p:nvPr/>
        </p:nvPicPr>
        <p:blipFill rotWithShape="1">
          <a:blip r:embed="rId2">
            <a:alphaModFix/>
          </a:blip>
          <a:srcRect b="2419"/>
          <a:stretch/>
        </p:blipFill>
        <p:spPr>
          <a:xfrm>
            <a:off x="0" y="690592"/>
            <a:ext cx="9147750" cy="449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 descr="title ba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ctrTitle"/>
          </p:nvPr>
        </p:nvSpPr>
        <p:spPr>
          <a:xfrm>
            <a:off x="248561" y="1601787"/>
            <a:ext cx="38862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bin"/>
              <a:buNone/>
              <a:defRPr sz="2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subTitle" idx="1"/>
          </p:nvPr>
        </p:nvSpPr>
        <p:spPr>
          <a:xfrm>
            <a:off x="248561" y="3135206"/>
            <a:ext cx="34290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600"/>
              <a:buNone/>
              <a:defRPr sz="1600">
                <a:solidFill>
                  <a:srgbClr val="002F6C"/>
                </a:solidFill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137" name="Google Shape;137;p19"/>
          <p:cNvCxnSpPr/>
          <p:nvPr/>
        </p:nvCxnSpPr>
        <p:spPr>
          <a:xfrm>
            <a:off x="746760" y="2973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138" name="Google Shape;13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747" y="-2"/>
            <a:ext cx="9147748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Red">
  <p:cSld name="Cover - Full Red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/>
          <p:nvPr/>
        </p:nvSpPr>
        <p:spPr>
          <a:xfrm>
            <a:off x="-3749" y="-1"/>
            <a:ext cx="9151498" cy="5198428"/>
          </a:xfrm>
          <a:prstGeom prst="rect">
            <a:avLst/>
          </a:prstGeom>
          <a:solidFill>
            <a:srgbClr val="B8022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41" name="Google Shape;141;p20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ctrTitle"/>
          </p:nvPr>
        </p:nvSpPr>
        <p:spPr>
          <a:xfrm>
            <a:off x="206737" y="1601787"/>
            <a:ext cx="38862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1"/>
          </p:nvPr>
        </p:nvSpPr>
        <p:spPr>
          <a:xfrm>
            <a:off x="206737" y="3135206"/>
            <a:ext cx="34290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145" name="Google Shape;145;p20"/>
          <p:cNvCxnSpPr/>
          <p:nvPr/>
        </p:nvCxnSpPr>
        <p:spPr>
          <a:xfrm>
            <a:off x="289979" y="2973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6" name="Google Shape;14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2 Content">
  <p:cSld name="Red/Gray 2 Conten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02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>
                <a:solidFill>
                  <a:srgbClr val="BA0C2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0" name="Google Shape;150;p21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Full Red">
  <p:cSld name="Divider - Full Red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7498" y="0"/>
            <a:ext cx="9151498" cy="5198428"/>
          </a:xfrm>
          <a:prstGeom prst="rect">
            <a:avLst/>
          </a:prstGeom>
          <a:solidFill>
            <a:srgbClr val="242C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3" name="Google Shape;23;p3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/>
          </p:nvPr>
        </p:nvSpPr>
        <p:spPr>
          <a:xfrm>
            <a:off x="253772" y="1601787"/>
            <a:ext cx="38862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253772" y="3135206"/>
            <a:ext cx="34290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ed/Gray 2 Content">
  <p:cSld name="4_Red/Gray 2 Conte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02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02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>
                <a:solidFill>
                  <a:srgbClr val="BA0C2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6" name="Google Shape;156;p22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Bottom Photo">
  <p:cSld name="Red/Gray 1 Content + Bottom Photo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>
            <a:spLocks noGrp="1"/>
          </p:cNvSpPr>
          <p:nvPr>
            <p:ph type="pic" idx="2"/>
          </p:nvPr>
        </p:nvSpPr>
        <p:spPr>
          <a:xfrm>
            <a:off x="152400" y="2592387"/>
            <a:ext cx="8839200" cy="24405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02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>
                <a:solidFill>
                  <a:srgbClr val="6C6463"/>
                </a:solidFill>
              </a:defRPr>
            </a:lvl1pPr>
            <a:lvl2pPr marL="914400" lvl="1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2pPr>
            <a:lvl3pPr marL="1371600" lvl="2" indent="-3429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>
                <a:solidFill>
                  <a:srgbClr val="6C6463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body" idx="3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>
                <a:solidFill>
                  <a:srgbClr val="BA0C2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6" name="Google Shape;166;p23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Right Photo">
  <p:cSld name="Red/Gray 1 Content + Right Photo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>
            <a:spLocks noGrp="1"/>
          </p:cNvSpPr>
          <p:nvPr>
            <p:ph type="pic" idx="2"/>
          </p:nvPr>
        </p:nvSpPr>
        <p:spPr>
          <a:xfrm>
            <a:off x="4572000" y="153988"/>
            <a:ext cx="4419600" cy="487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body" idx="1"/>
          </p:nvPr>
        </p:nvSpPr>
        <p:spPr>
          <a:xfrm>
            <a:off x="685800" y="1677987"/>
            <a:ext cx="36576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02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24"/>
          <p:cNvSpPr txBox="1">
            <a:spLocks noGrp="1"/>
          </p:cNvSpPr>
          <p:nvPr>
            <p:ph type="body" idx="3"/>
          </p:nvPr>
        </p:nvSpPr>
        <p:spPr>
          <a:xfrm rot="-5400000">
            <a:off x="7862312" y="1098609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title"/>
          </p:nvPr>
        </p:nvSpPr>
        <p:spPr>
          <a:xfrm>
            <a:off x="685800" y="678715"/>
            <a:ext cx="3657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>
                <a:solidFill>
                  <a:srgbClr val="BA0C2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dt" idx="10"/>
          </p:nvPr>
        </p:nvSpPr>
        <p:spPr>
          <a:xfrm>
            <a:off x="152400" y="4864207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ver - Full Red">
  <p:cSld name="3_Cover - Full Red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/>
          <p:nvPr/>
        </p:nvSpPr>
        <p:spPr>
          <a:xfrm>
            <a:off x="-3749" y="-1"/>
            <a:ext cx="9151498" cy="5198428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80" name="Google Shape;180;p26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6"/>
          <p:cNvSpPr txBox="1">
            <a:spLocks noGrp="1"/>
          </p:cNvSpPr>
          <p:nvPr>
            <p:ph type="ctrTitle"/>
          </p:nvPr>
        </p:nvSpPr>
        <p:spPr>
          <a:xfrm>
            <a:off x="206737" y="1601787"/>
            <a:ext cx="38862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6"/>
          <p:cNvSpPr txBox="1">
            <a:spLocks noGrp="1"/>
          </p:cNvSpPr>
          <p:nvPr>
            <p:ph type="subTitle" idx="1"/>
          </p:nvPr>
        </p:nvSpPr>
        <p:spPr>
          <a:xfrm>
            <a:off x="206737" y="3135206"/>
            <a:ext cx="34290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184" name="Google Shape;184;p26"/>
          <p:cNvCxnSpPr/>
          <p:nvPr/>
        </p:nvCxnSpPr>
        <p:spPr>
          <a:xfrm>
            <a:off x="289979" y="2973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5" name="Google Shape;18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">
  <p:cSld name="Red/Gray 1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" name="Google Shape;34;p4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 - Full Red">
  <p:cSld name="2_Cover - Full Red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206737" y="1601787"/>
            <a:ext cx="38862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206737" y="3135206"/>
            <a:ext cx="34290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41" name="Google Shape;41;p5"/>
          <p:cNvCxnSpPr/>
          <p:nvPr/>
        </p:nvCxnSpPr>
        <p:spPr>
          <a:xfrm>
            <a:off x="289979" y="2973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2" name="Google Shape;4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Full Red">
  <p:cSld name="Cover - Full Red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-3749" y="-1"/>
            <a:ext cx="9151498" cy="5198428"/>
          </a:xfrm>
          <a:prstGeom prst="rect">
            <a:avLst/>
          </a:prstGeom>
          <a:solidFill>
            <a:srgbClr val="B8022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5" name="Google Shape;45;p6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206737" y="1601787"/>
            <a:ext cx="38862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1"/>
          </p:nvPr>
        </p:nvSpPr>
        <p:spPr>
          <a:xfrm>
            <a:off x="206737" y="3135206"/>
            <a:ext cx="3429000" cy="120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49" name="Google Shape;49;p6"/>
          <p:cNvCxnSpPr/>
          <p:nvPr/>
        </p:nvCxnSpPr>
        <p:spPr>
          <a:xfrm>
            <a:off x="289979" y="2973387"/>
            <a:ext cx="32004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0" name="Google Shape;5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2 Content">
  <p:cSld name="Red/Gray 2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02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>
                <a:solidFill>
                  <a:srgbClr val="BA0C2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7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ed/Gray 2 Content">
  <p:cSld name="4_Red/Gray 2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38096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02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2"/>
          </p:nvPr>
        </p:nvSpPr>
        <p:spPr>
          <a:xfrm>
            <a:off x="4648200" y="1296987"/>
            <a:ext cx="38103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02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>
                <a:solidFill>
                  <a:srgbClr val="BA0C2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0" name="Google Shape;60;p8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3 Content">
  <p:cSld name="Red/Gray 3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686104" y="1296987"/>
            <a:ext cx="2514296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02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5943600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02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3"/>
          </p:nvPr>
        </p:nvSpPr>
        <p:spPr>
          <a:xfrm>
            <a:off x="3314548" y="1296987"/>
            <a:ext cx="251490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02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marL="914400" lvl="1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>
                <a:solidFill>
                  <a:srgbClr val="BA0C2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7" name="Google Shape;67;p9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Bottom Photo">
  <p:cSld name="Red/Gray 1 Content + Bottom Phot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>
            <a:spLocks noGrp="1"/>
          </p:cNvSpPr>
          <p:nvPr>
            <p:ph type="pic" idx="2"/>
          </p:nvPr>
        </p:nvSpPr>
        <p:spPr>
          <a:xfrm>
            <a:off x="152400" y="2592387"/>
            <a:ext cx="8839200" cy="24405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302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>
                <a:solidFill>
                  <a:srgbClr val="6C6463"/>
                </a:solidFill>
              </a:defRPr>
            </a:lvl1pPr>
            <a:lvl2pPr marL="914400" lvl="1" indent="-3302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2pPr>
            <a:lvl3pPr marL="1371600" lvl="2" indent="-342900" algn="l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>
                <a:solidFill>
                  <a:srgbClr val="6C6463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3"/>
          </p:nvPr>
        </p:nvSpPr>
        <p:spPr>
          <a:xfrm rot="-5400000">
            <a:off x="7862313" y="3537008"/>
            <a:ext cx="207391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>
                <a:solidFill>
                  <a:srgbClr val="BA0C2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7" name="Google Shape;77;p10" descr="title bas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09680"/>
            <a:ext cx="9147750" cy="88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48" y="-2"/>
            <a:ext cx="9151497" cy="81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52400" y="4864207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0" y="0"/>
            <a:ext cx="9144000" cy="5189384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Cabin"/>
              <a:buNone/>
              <a:defRPr sz="2400" b="0" i="0" u="none" strike="noStrike" cap="non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152400" y="4864207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1" name="Google Shape;101;p14"/>
          <p:cNvSpPr/>
          <p:nvPr/>
        </p:nvSpPr>
        <p:spPr>
          <a:xfrm>
            <a:off x="0" y="0"/>
            <a:ext cx="9144000" cy="5189384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>
            <a:spLocks noGrp="1"/>
          </p:cNvSpPr>
          <p:nvPr>
            <p:ph type="ctrTitle"/>
          </p:nvPr>
        </p:nvSpPr>
        <p:spPr>
          <a:xfrm>
            <a:off x="274450" y="1639575"/>
            <a:ext cx="4297500" cy="17022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40"/>
              <a:buFont typeface="Cabin"/>
              <a:buNone/>
            </a:pPr>
            <a:r>
              <a:rPr lang="en-US" sz="3600" b="1" dirty="0"/>
              <a:t>Digital Marketing &amp; Advertising for SMEs</a:t>
            </a:r>
            <a:endParaRPr sz="3600" b="1" dirty="0"/>
          </a:p>
        </p:txBody>
      </p:sp>
      <p:sp>
        <p:nvSpPr>
          <p:cNvPr id="192" name="Google Shape;192;p27"/>
          <p:cNvSpPr txBox="1"/>
          <p:nvPr/>
        </p:nvSpPr>
        <p:spPr>
          <a:xfrm>
            <a:off x="248550" y="835575"/>
            <a:ext cx="6624900" cy="460800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2400"/>
              <a:buFont typeface="Cabin"/>
              <a:buNone/>
            </a:pPr>
            <a:r>
              <a:rPr lang="en-US" sz="2400" i="0" u="none" strike="noStrike" cap="none" dirty="0">
                <a:solidFill>
                  <a:srgbClr val="002F6C"/>
                </a:solidFill>
                <a:latin typeface="Cabin"/>
                <a:ea typeface="Cabin"/>
                <a:cs typeface="Cabin"/>
                <a:sym typeface="Cabin"/>
              </a:rPr>
              <a:t>USAID Small and Medium Enterprise Activity</a:t>
            </a:r>
            <a:endParaRPr sz="24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248561" y="3549028"/>
            <a:ext cx="3429000" cy="1209781"/>
          </a:xfrm>
          <a:prstGeom prst="rect">
            <a:avLst/>
          </a:prstGeom>
          <a:noFill/>
          <a:ln>
            <a:noFill/>
          </a:ln>
          <a:effectLst>
            <a:outerShdw blurRad="254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002F6C"/>
              </a:buClr>
              <a:buSzPts val="1600"/>
              <a:buNone/>
            </a:pPr>
            <a:r>
              <a:rPr lang="en-US" sz="2400" b="1" dirty="0"/>
              <a:t>Usman Latif</a:t>
            </a: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002F6C"/>
              </a:buClr>
              <a:buSzPts val="1600"/>
              <a:buNone/>
            </a:pPr>
            <a:r>
              <a:rPr lang="en-US" sz="1800" b="1" dirty="0" err="1"/>
              <a:t>usmanlatif.com</a:t>
            </a:r>
            <a:endParaRPr lang="en-US" sz="1800" b="1" dirty="0"/>
          </a:p>
        </p:txBody>
      </p:sp>
      <p:cxnSp>
        <p:nvCxnSpPr>
          <p:cNvPr id="194" name="Google Shape;194;p27"/>
          <p:cNvCxnSpPr/>
          <p:nvPr/>
        </p:nvCxnSpPr>
        <p:spPr>
          <a:xfrm rot="10800000">
            <a:off x="100" y="1329800"/>
            <a:ext cx="6174300" cy="0"/>
          </a:xfrm>
          <a:prstGeom prst="straightConnector1">
            <a:avLst/>
          </a:prstGeom>
          <a:noFill/>
          <a:ln w="25400" cap="flat" cmpd="sng">
            <a:solidFill>
              <a:srgbClr val="BA0C2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5" name="Google Shape;19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4222" y="1487175"/>
            <a:ext cx="4148902" cy="290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6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6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3" name="Google Shape;283;p36"/>
          <p:cNvPicPr preferRelativeResize="0"/>
          <p:nvPr/>
        </p:nvPicPr>
        <p:blipFill rotWithShape="1">
          <a:blip r:embed="rId3">
            <a:alphaModFix/>
          </a:blip>
          <a:srcRect t="1276" b="1266"/>
          <a:stretch/>
        </p:blipFill>
        <p:spPr>
          <a:xfrm>
            <a:off x="816063" y="228600"/>
            <a:ext cx="305181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6"/>
          <p:cNvPicPr preferRelativeResize="0"/>
          <p:nvPr/>
        </p:nvPicPr>
        <p:blipFill rotWithShape="1">
          <a:blip r:embed="rId4">
            <a:alphaModFix/>
          </a:blip>
          <a:srcRect l="5555" r="5555"/>
          <a:stretch/>
        </p:blipFill>
        <p:spPr>
          <a:xfrm>
            <a:off x="5215075" y="228600"/>
            <a:ext cx="304038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6"/>
          <p:cNvPicPr preferRelativeResize="0"/>
          <p:nvPr/>
        </p:nvPicPr>
        <p:blipFill rotWithShape="1">
          <a:blip r:embed="rId5">
            <a:alphaModFix/>
          </a:blip>
          <a:srcRect l="15583" r="15583"/>
          <a:stretch/>
        </p:blipFill>
        <p:spPr>
          <a:xfrm>
            <a:off x="820200" y="2820898"/>
            <a:ext cx="3043533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 rotWithShape="1">
          <a:blip r:embed="rId6">
            <a:alphaModFix/>
          </a:blip>
          <a:srcRect t="3917" b="3917"/>
          <a:stretch/>
        </p:blipFill>
        <p:spPr>
          <a:xfrm>
            <a:off x="5213500" y="2820899"/>
            <a:ext cx="3043531" cy="228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"/>
          <p:cNvSpPr/>
          <p:nvPr/>
        </p:nvSpPr>
        <p:spPr>
          <a:xfrm>
            <a:off x="-75" y="4127650"/>
            <a:ext cx="923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7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4" name="Google Shape;29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276" y="77787"/>
            <a:ext cx="5379448" cy="502920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7"/>
          <p:cNvSpPr txBox="1"/>
          <p:nvPr/>
        </p:nvSpPr>
        <p:spPr>
          <a:xfrm rot="-5400000">
            <a:off x="-403500" y="2288400"/>
            <a:ext cx="25614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CD163F"/>
                </a:solidFill>
                <a:latin typeface="Cabin"/>
                <a:ea typeface="Cabin"/>
                <a:cs typeface="Cabin"/>
                <a:sym typeface="Cabin"/>
              </a:rPr>
              <a:t>2008</a:t>
            </a:r>
            <a:endParaRPr sz="4800" b="1">
              <a:solidFill>
                <a:srgbClr val="CD163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96" name="Google Shape;296;p37"/>
          <p:cNvSpPr txBox="1"/>
          <p:nvPr/>
        </p:nvSpPr>
        <p:spPr>
          <a:xfrm rot="-5400000">
            <a:off x="-509775" y="2354938"/>
            <a:ext cx="40116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D163F"/>
                </a:solidFill>
                <a:latin typeface="Cabin"/>
                <a:ea typeface="Cabin"/>
                <a:cs typeface="Cabin"/>
                <a:sym typeface="Cabin"/>
              </a:rPr>
              <a:t>Conversation Prism © Brian Solis &amp; Jess3</a:t>
            </a:r>
            <a:endParaRPr>
              <a:solidFill>
                <a:srgbClr val="CD163F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8"/>
          <p:cNvSpPr/>
          <p:nvPr/>
        </p:nvSpPr>
        <p:spPr>
          <a:xfrm>
            <a:off x="-75" y="4127650"/>
            <a:ext cx="923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8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38"/>
          <p:cNvGrpSpPr/>
          <p:nvPr/>
        </p:nvGrpSpPr>
        <p:grpSpPr>
          <a:xfrm>
            <a:off x="2094713" y="19883"/>
            <a:ext cx="4954550" cy="5184665"/>
            <a:chOff x="1464219" y="322375"/>
            <a:chExt cx="5549451" cy="5908450"/>
          </a:xfrm>
        </p:grpSpPr>
        <p:pic>
          <p:nvPicPr>
            <p:cNvPr id="305" name="Google Shape;305;p38"/>
            <p:cNvPicPr preferRelativeResize="0"/>
            <p:nvPr/>
          </p:nvPicPr>
          <p:blipFill rotWithShape="1">
            <a:blip r:embed="rId3">
              <a:alphaModFix/>
            </a:blip>
            <a:srcRect l="26577" r="3074"/>
            <a:stretch/>
          </p:blipFill>
          <p:spPr>
            <a:xfrm>
              <a:off x="1464245" y="322375"/>
              <a:ext cx="5549425" cy="5908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Google Shape;306;p38"/>
            <p:cNvSpPr/>
            <p:nvPr/>
          </p:nvSpPr>
          <p:spPr>
            <a:xfrm>
              <a:off x="1464219" y="387937"/>
              <a:ext cx="554100" cy="506400"/>
            </a:xfrm>
            <a:prstGeom prst="rect">
              <a:avLst/>
            </a:prstGeom>
            <a:solidFill>
              <a:srgbClr val="080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38"/>
          <p:cNvSpPr txBox="1"/>
          <p:nvPr/>
        </p:nvSpPr>
        <p:spPr>
          <a:xfrm rot="-5400000">
            <a:off x="-403500" y="2288400"/>
            <a:ext cx="25614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CD163F"/>
                </a:solidFill>
                <a:latin typeface="Cabin"/>
                <a:ea typeface="Cabin"/>
                <a:cs typeface="Cabin"/>
                <a:sym typeface="Cabin"/>
              </a:rPr>
              <a:t>2017</a:t>
            </a:r>
            <a:endParaRPr sz="4800" b="1">
              <a:solidFill>
                <a:srgbClr val="CD163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08" name="Google Shape;308;p38"/>
          <p:cNvSpPr txBox="1"/>
          <p:nvPr/>
        </p:nvSpPr>
        <p:spPr>
          <a:xfrm rot="-5400000">
            <a:off x="-509775" y="2354938"/>
            <a:ext cx="40116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D163F"/>
                </a:solidFill>
                <a:latin typeface="Cabin"/>
                <a:ea typeface="Cabin"/>
                <a:cs typeface="Cabin"/>
                <a:sym typeface="Cabin"/>
              </a:rPr>
              <a:t>Conversation Prism © Brian Solis &amp; Jess3</a:t>
            </a:r>
            <a:endParaRPr>
              <a:solidFill>
                <a:srgbClr val="CD163F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BBD17F9-6C94-5C4A-844F-1D1651E0A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68" y="72639"/>
            <a:ext cx="7268864" cy="50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83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9"/>
          <p:cNvSpPr txBox="1">
            <a:spLocks noGrp="1"/>
          </p:cNvSpPr>
          <p:nvPr>
            <p:ph type="ctrTitle"/>
          </p:nvPr>
        </p:nvSpPr>
        <p:spPr>
          <a:xfrm>
            <a:off x="253772" y="1601787"/>
            <a:ext cx="3886200" cy="120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55 Million</a:t>
            </a:r>
            <a:endParaRPr sz="4800" b="1"/>
          </a:p>
        </p:txBody>
      </p:sp>
      <p:sp>
        <p:nvSpPr>
          <p:cNvPr id="315" name="Google Shape;315;p39"/>
          <p:cNvSpPr txBox="1">
            <a:spLocks noGrp="1"/>
          </p:cNvSpPr>
          <p:nvPr>
            <p:ph type="subTitle" idx="1"/>
          </p:nvPr>
        </p:nvSpPr>
        <p:spPr>
          <a:xfrm>
            <a:off x="253775" y="3135200"/>
            <a:ext cx="4318200" cy="12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/>
              <a:t>Digitally Connected Consumers In Pakistan</a:t>
            </a:r>
            <a:endParaRPr sz="3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0"/>
          <p:cNvSpPr txBox="1">
            <a:spLocks noGrp="1"/>
          </p:cNvSpPr>
          <p:nvPr>
            <p:ph type="ctrTitle"/>
          </p:nvPr>
        </p:nvSpPr>
        <p:spPr>
          <a:xfrm>
            <a:off x="253772" y="1601787"/>
            <a:ext cx="3886200" cy="120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52 Million</a:t>
            </a:r>
            <a:endParaRPr sz="4800" b="1"/>
          </a:p>
        </p:txBody>
      </p:sp>
      <p:sp>
        <p:nvSpPr>
          <p:cNvPr id="322" name="Google Shape;322;p40"/>
          <p:cNvSpPr txBox="1">
            <a:spLocks noGrp="1"/>
          </p:cNvSpPr>
          <p:nvPr>
            <p:ph type="subTitle" idx="1"/>
          </p:nvPr>
        </p:nvSpPr>
        <p:spPr>
          <a:xfrm>
            <a:off x="253775" y="3135200"/>
            <a:ext cx="4318200" cy="12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/>
              <a:t>Smartphone Users In Pakistan</a:t>
            </a:r>
            <a:endParaRPr sz="3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1"/>
          <p:cNvSpPr txBox="1">
            <a:spLocks noGrp="1"/>
          </p:cNvSpPr>
          <p:nvPr>
            <p:ph type="ctrTitle"/>
          </p:nvPr>
        </p:nvSpPr>
        <p:spPr>
          <a:xfrm>
            <a:off x="253775" y="1601775"/>
            <a:ext cx="4318200" cy="120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93% Online Experiences</a:t>
            </a:r>
            <a:endParaRPr sz="4800" b="1"/>
          </a:p>
        </p:txBody>
      </p:sp>
      <p:sp>
        <p:nvSpPr>
          <p:cNvPr id="329" name="Google Shape;329;p41"/>
          <p:cNvSpPr txBox="1">
            <a:spLocks noGrp="1"/>
          </p:cNvSpPr>
          <p:nvPr>
            <p:ph type="subTitle" idx="1"/>
          </p:nvPr>
        </p:nvSpPr>
        <p:spPr>
          <a:xfrm>
            <a:off x="253775" y="3135200"/>
            <a:ext cx="4318200" cy="12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/>
              <a:t>Start With A Search Engine</a:t>
            </a:r>
            <a:endParaRPr sz="3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2"/>
          <p:cNvSpPr txBox="1">
            <a:spLocks noGrp="1"/>
          </p:cNvSpPr>
          <p:nvPr>
            <p:ph type="ctrTitle"/>
          </p:nvPr>
        </p:nvSpPr>
        <p:spPr>
          <a:xfrm>
            <a:off x="253775" y="1601775"/>
            <a:ext cx="4318200" cy="120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100B / month Google.</a:t>
            </a:r>
            <a:endParaRPr sz="4800" b="1"/>
          </a:p>
        </p:txBody>
      </p:sp>
      <p:sp>
        <p:nvSpPr>
          <p:cNvPr id="336" name="Google Shape;336;p42"/>
          <p:cNvSpPr txBox="1">
            <a:spLocks noGrp="1"/>
          </p:cNvSpPr>
          <p:nvPr>
            <p:ph type="subTitle" idx="1"/>
          </p:nvPr>
        </p:nvSpPr>
        <p:spPr>
          <a:xfrm>
            <a:off x="253775" y="3135200"/>
            <a:ext cx="4318200" cy="12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/>
              <a:t>15% Of Daily Queries Are New To Google</a:t>
            </a:r>
            <a:endParaRPr sz="3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3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43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4" name="Google Shape;34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4837" y="56975"/>
            <a:ext cx="6634325" cy="507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4"/>
          <p:cNvSpPr txBox="1">
            <a:spLocks noGrp="1"/>
          </p:cNvSpPr>
          <p:nvPr>
            <p:ph type="ctrTitle"/>
          </p:nvPr>
        </p:nvSpPr>
        <p:spPr>
          <a:xfrm>
            <a:off x="206725" y="1601775"/>
            <a:ext cx="8646000" cy="120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WHY DO WE NEED MARKETING?</a:t>
            </a:r>
            <a:endParaRPr sz="4800"/>
          </a:p>
        </p:txBody>
      </p:sp>
      <p:sp>
        <p:nvSpPr>
          <p:cNvPr id="351" name="Google Shape;351;p44"/>
          <p:cNvSpPr txBox="1">
            <a:spLocks noGrp="1"/>
          </p:cNvSpPr>
          <p:nvPr>
            <p:ph type="subTitle" idx="1"/>
          </p:nvPr>
        </p:nvSpPr>
        <p:spPr>
          <a:xfrm>
            <a:off x="206700" y="3135200"/>
            <a:ext cx="4365300" cy="12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/>
              <a:t>Importance of Marketing for SMEs or any business.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>
            <a:spLocks noGrp="1"/>
          </p:cNvSpPr>
          <p:nvPr>
            <p:ph type="subTitle" idx="1"/>
          </p:nvPr>
        </p:nvSpPr>
        <p:spPr>
          <a:xfrm>
            <a:off x="206723" y="3135200"/>
            <a:ext cx="3956100" cy="12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MARCOM TECHNOLOGIST &amp; GROWTH HACKER</a:t>
            </a:r>
            <a:endParaRPr sz="2400" dirty="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400" dirty="0"/>
              <a:t>visit: </a:t>
            </a:r>
            <a:r>
              <a:rPr lang="en-US" sz="2400" dirty="0" err="1"/>
              <a:t>www.usmanlatif.com</a:t>
            </a:r>
            <a:endParaRPr sz="2400" dirty="0"/>
          </a:p>
        </p:txBody>
      </p:sp>
      <p:sp>
        <p:nvSpPr>
          <p:cNvPr id="202" name="Google Shape;202;p28"/>
          <p:cNvSpPr txBox="1">
            <a:spLocks noGrp="1"/>
          </p:cNvSpPr>
          <p:nvPr>
            <p:ph type="ctrTitle"/>
          </p:nvPr>
        </p:nvSpPr>
        <p:spPr>
          <a:xfrm>
            <a:off x="206737" y="1601787"/>
            <a:ext cx="3886200" cy="120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USMAN LATIF</a:t>
            </a:r>
            <a:endParaRPr sz="4800"/>
          </a:p>
        </p:txBody>
      </p:sp>
      <p:pic>
        <p:nvPicPr>
          <p:cNvPr id="203" name="Google Shape;2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0149" y="1601778"/>
            <a:ext cx="2977875" cy="28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5"/>
          <p:cNvSpPr txBox="1">
            <a:spLocks noGrp="1"/>
          </p:cNvSpPr>
          <p:nvPr>
            <p:ph type="ctrTitle"/>
          </p:nvPr>
        </p:nvSpPr>
        <p:spPr>
          <a:xfrm>
            <a:off x="238350" y="1702138"/>
            <a:ext cx="8667300" cy="1780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Draw a Business Plan on Whiteboard</a:t>
            </a:r>
            <a:endParaRPr sz="4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A19A14C-9602-3049-A33A-91849FA69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9587"/>
            <a:ext cx="81280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12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F0BD1ED-496F-8042-AEEC-4AD256E5D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09587"/>
            <a:ext cx="81280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64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056B2E2-20BC-5847-8762-A1949F6AF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295"/>
            <a:ext cx="9144000" cy="433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79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4BD877E-1E1E-9342-95EA-93D075D24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295"/>
            <a:ext cx="9144000" cy="433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10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6"/>
          <p:cNvSpPr txBox="1">
            <a:spLocks noGrp="1"/>
          </p:cNvSpPr>
          <p:nvPr>
            <p:ph type="ctrTitle"/>
          </p:nvPr>
        </p:nvSpPr>
        <p:spPr>
          <a:xfrm>
            <a:off x="206725" y="1601775"/>
            <a:ext cx="8646000" cy="120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WHAT IS DIGITAL MARKETING?</a:t>
            </a:r>
            <a:endParaRPr sz="4800"/>
          </a:p>
        </p:txBody>
      </p:sp>
      <p:sp>
        <p:nvSpPr>
          <p:cNvPr id="364" name="Google Shape;364;p46"/>
          <p:cNvSpPr txBox="1">
            <a:spLocks noGrp="1"/>
          </p:cNvSpPr>
          <p:nvPr>
            <p:ph type="subTitle" idx="1"/>
          </p:nvPr>
        </p:nvSpPr>
        <p:spPr>
          <a:xfrm>
            <a:off x="206722" y="3135200"/>
            <a:ext cx="4365300" cy="12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/>
              <a:t>How does it work?</a:t>
            </a: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7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47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2" name="Google Shape;37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323" y="0"/>
            <a:ext cx="7449353" cy="518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8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48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0" name="Google Shape;38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496" y="0"/>
            <a:ext cx="6913008" cy="518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9"/>
          <p:cNvSpPr txBox="1">
            <a:spLocks noGrp="1"/>
          </p:cNvSpPr>
          <p:nvPr>
            <p:ph type="ctrTitle"/>
          </p:nvPr>
        </p:nvSpPr>
        <p:spPr>
          <a:xfrm>
            <a:off x="206725" y="1601775"/>
            <a:ext cx="8646000" cy="120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WHAT IS MARKETING?</a:t>
            </a:r>
            <a:endParaRPr sz="4800"/>
          </a:p>
        </p:txBody>
      </p:sp>
      <p:sp>
        <p:nvSpPr>
          <p:cNvPr id="387" name="Google Shape;387;p49"/>
          <p:cNvSpPr txBox="1">
            <a:spLocks noGrp="1"/>
          </p:cNvSpPr>
          <p:nvPr>
            <p:ph type="subTitle" idx="1"/>
          </p:nvPr>
        </p:nvSpPr>
        <p:spPr>
          <a:xfrm>
            <a:off x="206722" y="3135200"/>
            <a:ext cx="4365300" cy="12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/>
              <a:t>How does it work?</a:t>
            </a:r>
            <a:endParaRPr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0"/>
          <p:cNvSpPr txBox="1">
            <a:spLocks noGrp="1"/>
          </p:cNvSpPr>
          <p:nvPr>
            <p:ph type="ctrTitle"/>
          </p:nvPr>
        </p:nvSpPr>
        <p:spPr>
          <a:xfrm>
            <a:off x="253775" y="1376038"/>
            <a:ext cx="7813800" cy="243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The activity, set of institutions, and processes for creating, communicating, delivering, and exchanging offerings that have value for customers, clients, partners, and society at large.</a:t>
            </a:r>
            <a:endParaRPr sz="3000"/>
          </a:p>
        </p:txBody>
      </p:sp>
      <p:sp>
        <p:nvSpPr>
          <p:cNvPr id="394" name="Google Shape;394;p50"/>
          <p:cNvSpPr txBox="1">
            <a:spLocks noGrp="1"/>
          </p:cNvSpPr>
          <p:nvPr>
            <p:ph type="subTitle" idx="1"/>
          </p:nvPr>
        </p:nvSpPr>
        <p:spPr>
          <a:xfrm>
            <a:off x="4625425" y="4216679"/>
            <a:ext cx="3442200" cy="42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/>
              <a:t>American Marketing Association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>
            <a:spLocks noGrp="1"/>
          </p:cNvSpPr>
          <p:nvPr>
            <p:ph type="body" idx="1"/>
          </p:nvPr>
        </p:nvSpPr>
        <p:spPr>
          <a:xfrm>
            <a:off x="686100" y="1296982"/>
            <a:ext cx="3809700" cy="129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/>
              <a:t>MARCOM WORKS™</a:t>
            </a:r>
            <a:endParaRPr sz="3000" b="1" dirty="0"/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1800" b="1" dirty="0" err="1"/>
              <a:t>www.marcom.works</a:t>
            </a:r>
            <a:endParaRPr sz="1800" b="1" dirty="0"/>
          </a:p>
        </p:txBody>
      </p:sp>
      <p:sp>
        <p:nvSpPr>
          <p:cNvPr id="210" name="Google Shape;210;p29"/>
          <p:cNvSpPr txBox="1">
            <a:spLocks noGrp="1"/>
          </p:cNvSpPr>
          <p:nvPr>
            <p:ph type="body" idx="2"/>
          </p:nvPr>
        </p:nvSpPr>
        <p:spPr>
          <a:xfrm>
            <a:off x="4648200" y="1296982"/>
            <a:ext cx="3810300" cy="129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DIGITAL MARKETING PAKISTAN™</a:t>
            </a:r>
            <a:endParaRPr sz="3000" b="1"/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1800" b="1"/>
              <a:t>www.digitalmarketing.pk</a:t>
            </a:r>
            <a:endParaRPr sz="1800" b="1"/>
          </a:p>
        </p:txBody>
      </p:sp>
      <p:sp>
        <p:nvSpPr>
          <p:cNvPr id="211" name="Google Shape;211;p29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DO I DO?</a:t>
            </a:r>
            <a:endParaRPr/>
          </a:p>
        </p:txBody>
      </p:sp>
      <p:pic>
        <p:nvPicPr>
          <p:cNvPr id="212" name="Google Shape;21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950" y="2721500"/>
            <a:ext cx="3065980" cy="153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499" y="3005970"/>
            <a:ext cx="3809700" cy="964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1"/>
          <p:cNvSpPr txBox="1">
            <a:spLocks noGrp="1"/>
          </p:cNvSpPr>
          <p:nvPr>
            <p:ph type="ctrTitle"/>
          </p:nvPr>
        </p:nvSpPr>
        <p:spPr>
          <a:xfrm>
            <a:off x="253775" y="1376038"/>
            <a:ext cx="7813800" cy="243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The </a:t>
            </a:r>
            <a:r>
              <a:rPr lang="en-US" sz="3000">
                <a:highlight>
                  <a:srgbClr val="CD163F"/>
                </a:highlight>
              </a:rPr>
              <a:t>activity</a:t>
            </a:r>
            <a:r>
              <a:rPr lang="en-US" sz="3000"/>
              <a:t>, set of institutions, and processes for creating, </a:t>
            </a:r>
            <a:r>
              <a:rPr lang="en-US" sz="3000">
                <a:highlight>
                  <a:srgbClr val="CD163F"/>
                </a:highlight>
              </a:rPr>
              <a:t>communicating</a:t>
            </a:r>
            <a:r>
              <a:rPr lang="en-US" sz="3000"/>
              <a:t>, delivering, and exchanging </a:t>
            </a:r>
            <a:r>
              <a:rPr lang="en-US" sz="3000">
                <a:highlight>
                  <a:srgbClr val="CD163F"/>
                </a:highlight>
              </a:rPr>
              <a:t>offerings that have value</a:t>
            </a:r>
            <a:r>
              <a:rPr lang="en-US" sz="3000"/>
              <a:t> for </a:t>
            </a:r>
            <a:r>
              <a:rPr lang="en-US" sz="3000">
                <a:highlight>
                  <a:srgbClr val="CD163F"/>
                </a:highlight>
              </a:rPr>
              <a:t>customers</a:t>
            </a:r>
            <a:r>
              <a:rPr lang="en-US" sz="3000"/>
              <a:t>, clients, partners, and society at large.</a:t>
            </a:r>
            <a:endParaRPr sz="3000"/>
          </a:p>
        </p:txBody>
      </p:sp>
      <p:sp>
        <p:nvSpPr>
          <p:cNvPr id="401" name="Google Shape;401;p51"/>
          <p:cNvSpPr txBox="1">
            <a:spLocks noGrp="1"/>
          </p:cNvSpPr>
          <p:nvPr>
            <p:ph type="subTitle" idx="1"/>
          </p:nvPr>
        </p:nvSpPr>
        <p:spPr>
          <a:xfrm>
            <a:off x="4625425" y="4216679"/>
            <a:ext cx="3442200" cy="42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/>
              <a:t>American Marketing Association</a:t>
            </a:r>
            <a:endParaRPr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2"/>
          <p:cNvSpPr txBox="1">
            <a:spLocks noGrp="1"/>
          </p:cNvSpPr>
          <p:nvPr>
            <p:ph type="subTitle" idx="1"/>
          </p:nvPr>
        </p:nvSpPr>
        <p:spPr>
          <a:xfrm>
            <a:off x="206722" y="3135200"/>
            <a:ext cx="4365300" cy="12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/>
              <a:t>The role of communication in Digital Marketing?</a:t>
            </a:r>
            <a:endParaRPr sz="2400"/>
          </a:p>
        </p:txBody>
      </p:sp>
      <p:sp>
        <p:nvSpPr>
          <p:cNvPr id="408" name="Google Shape;408;p52"/>
          <p:cNvSpPr txBox="1">
            <a:spLocks noGrp="1"/>
          </p:cNvSpPr>
          <p:nvPr>
            <p:ph type="ctrTitle"/>
          </p:nvPr>
        </p:nvSpPr>
        <p:spPr>
          <a:xfrm>
            <a:off x="206725" y="1601775"/>
            <a:ext cx="8646000" cy="120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WHAT IS COMMUNICATION?</a:t>
            </a:r>
            <a:endParaRPr sz="4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3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53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6" name="Google Shape;416;p53"/>
          <p:cNvPicPr preferRelativeResize="0"/>
          <p:nvPr/>
        </p:nvPicPr>
        <p:blipFill rotWithShape="1">
          <a:blip r:embed="rId3">
            <a:alphaModFix/>
          </a:blip>
          <a:srcRect t="23328" b="22228"/>
          <a:stretch/>
        </p:blipFill>
        <p:spPr>
          <a:xfrm>
            <a:off x="171212" y="187725"/>
            <a:ext cx="8801576" cy="480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4"/>
          <p:cNvSpPr/>
          <p:nvPr/>
        </p:nvSpPr>
        <p:spPr>
          <a:xfrm>
            <a:off x="0" y="414528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54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4" name="Google Shape;42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0497" y="162850"/>
            <a:ext cx="5723006" cy="502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5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5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2" name="Google Shape;43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6373" y="0"/>
            <a:ext cx="5691255" cy="518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6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56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0" name="Google Shape;44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7620" y="0"/>
            <a:ext cx="5448760" cy="518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7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57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8" name="Google Shape;448;p57"/>
          <p:cNvPicPr preferRelativeResize="0"/>
          <p:nvPr/>
        </p:nvPicPr>
        <p:blipFill rotWithShape="1">
          <a:blip r:embed="rId3">
            <a:alphaModFix/>
          </a:blip>
          <a:srcRect l="4839" t="7076" r="13680" b="2434"/>
          <a:stretch/>
        </p:blipFill>
        <p:spPr>
          <a:xfrm>
            <a:off x="1559325" y="80550"/>
            <a:ext cx="6025350" cy="502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8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455" name="Google Shape;455;p58"/>
          <p:cNvSpPr txBox="1">
            <a:spLocks noGrp="1"/>
          </p:cNvSpPr>
          <p:nvPr>
            <p:ph type="title"/>
          </p:nvPr>
        </p:nvSpPr>
        <p:spPr>
          <a:xfrm>
            <a:off x="686100" y="682928"/>
            <a:ext cx="7772400" cy="973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Forms of Communication</a:t>
            </a:r>
            <a:endParaRPr sz="3600"/>
          </a:p>
        </p:txBody>
      </p:sp>
      <p:sp>
        <p:nvSpPr>
          <p:cNvPr id="456" name="Google Shape;456;p58"/>
          <p:cNvSpPr txBox="1">
            <a:spLocks noGrp="1"/>
          </p:cNvSpPr>
          <p:nvPr>
            <p:ph type="body" idx="1"/>
          </p:nvPr>
        </p:nvSpPr>
        <p:spPr>
          <a:xfrm>
            <a:off x="685800" y="1839402"/>
            <a:ext cx="7772400" cy="265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Interpersonal Communication</a:t>
            </a:r>
            <a:endParaRPr sz="360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Intra Personal Communication</a:t>
            </a:r>
            <a:endParaRPr sz="360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Group Communication</a:t>
            </a:r>
            <a:endParaRPr sz="360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Mass Communication</a:t>
            </a:r>
            <a:endParaRPr sz="36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9"/>
          <p:cNvSpPr txBox="1">
            <a:spLocks noGrp="1"/>
          </p:cNvSpPr>
          <p:nvPr>
            <p:ph type="ctrTitle"/>
          </p:nvPr>
        </p:nvSpPr>
        <p:spPr>
          <a:xfrm>
            <a:off x="206725" y="1601775"/>
            <a:ext cx="8646000" cy="120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DIGITAL MARKETING TECHNIQUES &amp; FUNNELS</a:t>
            </a:r>
            <a:endParaRPr sz="4800"/>
          </a:p>
        </p:txBody>
      </p:sp>
      <p:sp>
        <p:nvSpPr>
          <p:cNvPr id="463" name="Google Shape;463;p59"/>
          <p:cNvSpPr txBox="1">
            <a:spLocks noGrp="1"/>
          </p:cNvSpPr>
          <p:nvPr>
            <p:ph type="subTitle" idx="1"/>
          </p:nvPr>
        </p:nvSpPr>
        <p:spPr>
          <a:xfrm>
            <a:off x="206722" y="3135200"/>
            <a:ext cx="4365300" cy="12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/>
              <a:t>Understand digital marketing techniques and how can they all make a funnel together.</a:t>
            </a:r>
            <a:endParaRPr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0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0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1" name="Google Shape;47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262" y="141200"/>
            <a:ext cx="7655476" cy="490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>
            <a:spLocks noGrp="1"/>
          </p:cNvSpPr>
          <p:nvPr>
            <p:ph type="body" idx="1"/>
          </p:nvPr>
        </p:nvSpPr>
        <p:spPr>
          <a:xfrm>
            <a:off x="686100" y="1296982"/>
            <a:ext cx="3809700" cy="129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b="1"/>
              <a:t>LUMS</a:t>
            </a:r>
            <a:endParaRPr sz="1800" b="1"/>
          </a:p>
        </p:txBody>
      </p:sp>
      <p:sp>
        <p:nvSpPr>
          <p:cNvPr id="220" name="Google Shape;220;p30"/>
          <p:cNvSpPr txBox="1">
            <a:spLocks noGrp="1"/>
          </p:cNvSpPr>
          <p:nvPr>
            <p:ph type="body" idx="2"/>
          </p:nvPr>
        </p:nvSpPr>
        <p:spPr>
          <a:xfrm>
            <a:off x="4648200" y="1296982"/>
            <a:ext cx="3810300" cy="129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b="1"/>
              <a:t>DigiSkills.pk</a:t>
            </a:r>
            <a:endParaRPr sz="1800" b="1"/>
          </a:p>
        </p:txBody>
      </p:sp>
      <p:sp>
        <p:nvSpPr>
          <p:cNvPr id="221" name="Google Shape;221;p30"/>
          <p:cNvSpPr txBox="1">
            <a:spLocks noGrp="1"/>
          </p:cNvSpPr>
          <p:nvPr>
            <p:ph type="title"/>
          </p:nvPr>
        </p:nvSpPr>
        <p:spPr>
          <a:xfrm>
            <a:off x="686104" y="679217"/>
            <a:ext cx="7772400" cy="465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DO I DO?</a:t>
            </a:r>
            <a:endParaRPr/>
          </a:p>
        </p:txBody>
      </p:sp>
      <p:pic>
        <p:nvPicPr>
          <p:cNvPr id="222" name="Google Shape;22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052" y="2744827"/>
            <a:ext cx="1881800" cy="1539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p30"/>
          <p:cNvGrpSpPr/>
          <p:nvPr/>
        </p:nvGrpSpPr>
        <p:grpSpPr>
          <a:xfrm>
            <a:off x="4940595" y="3005498"/>
            <a:ext cx="3225499" cy="826328"/>
            <a:chOff x="4581725" y="3005500"/>
            <a:chExt cx="3879600" cy="993900"/>
          </a:xfrm>
        </p:grpSpPr>
        <p:sp>
          <p:nvSpPr>
            <p:cNvPr id="224" name="Google Shape;224;p30"/>
            <p:cNvSpPr/>
            <p:nvPr/>
          </p:nvSpPr>
          <p:spPr>
            <a:xfrm>
              <a:off x="4581725" y="3005500"/>
              <a:ext cx="3879600" cy="9939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5" name="Google Shape;225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42639" y="3103375"/>
              <a:ext cx="3757773" cy="798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E382F9C-39F8-8347-B093-C2893AAD1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66" y="58430"/>
            <a:ext cx="4843669" cy="506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5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B9AAB0-7175-6C4A-8ADF-C266A3B5D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84" y="72510"/>
            <a:ext cx="6988832" cy="50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123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1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1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9" name="Google Shape;479;p61" descr="png_Q309_CDJexhibit2-REV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275" y="83300"/>
            <a:ext cx="7577450" cy="501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2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62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7" name="Google Shape;48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175" y="95300"/>
            <a:ext cx="7883650" cy="499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3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63"/>
          <p:cNvSpPr/>
          <p:nvPr/>
        </p:nvSpPr>
        <p:spPr>
          <a:xfrm>
            <a:off x="-75" y="-762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5" name="Google Shape;495;p63" descr="160322-banner-digital-marketing-funne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0976" y="-13652"/>
            <a:ext cx="5982048" cy="5212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4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64"/>
          <p:cNvSpPr/>
          <p:nvPr/>
        </p:nvSpPr>
        <p:spPr>
          <a:xfrm>
            <a:off x="-75" y="-762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3" name="Google Shape;50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726" y="110176"/>
            <a:ext cx="8938549" cy="496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5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65"/>
          <p:cNvSpPr/>
          <p:nvPr/>
        </p:nvSpPr>
        <p:spPr>
          <a:xfrm>
            <a:off x="-75" y="-762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1" name="Google Shape;51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37" y="148963"/>
            <a:ext cx="8925726" cy="488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6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66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9" name="Google Shape;51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099" y="0"/>
            <a:ext cx="7527802" cy="518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7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67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7" name="Google Shape;527;p67"/>
          <p:cNvPicPr preferRelativeResize="0"/>
          <p:nvPr/>
        </p:nvPicPr>
        <p:blipFill rotWithShape="1">
          <a:blip r:embed="rId3">
            <a:alphaModFix/>
          </a:blip>
          <a:srcRect t="9918"/>
          <a:stretch/>
        </p:blipFill>
        <p:spPr>
          <a:xfrm>
            <a:off x="2264683" y="0"/>
            <a:ext cx="4614634" cy="518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8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68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5" name="Google Shape;53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275"/>
            <a:ext cx="8915106" cy="50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 rotWithShape="1">
          <a:blip r:embed="rId3">
            <a:alphaModFix/>
          </a:blip>
          <a:srcRect l="12443" t="6111" r="13179" b="54612"/>
          <a:stretch/>
        </p:blipFill>
        <p:spPr>
          <a:xfrm>
            <a:off x="3882223" y="349050"/>
            <a:ext cx="5186490" cy="1971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1"/>
          <p:cNvSpPr txBox="1"/>
          <p:nvPr/>
        </p:nvSpPr>
        <p:spPr>
          <a:xfrm>
            <a:off x="880125" y="763050"/>
            <a:ext cx="3002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38761D"/>
                </a:solidFill>
                <a:latin typeface="Cabin"/>
                <a:ea typeface="Cabin"/>
                <a:cs typeface="Cabin"/>
                <a:sym typeface="Cabin"/>
              </a:rPr>
              <a:t>DIGITAL GURU</a:t>
            </a:r>
            <a:endParaRPr sz="3000" b="1">
              <a:solidFill>
                <a:srgbClr val="38761D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38761D"/>
                </a:solidFill>
                <a:latin typeface="Cabin"/>
                <a:ea typeface="Cabin"/>
                <a:cs typeface="Cabin"/>
                <a:sym typeface="Cabin"/>
              </a:rPr>
              <a:t>GREEN BELT</a:t>
            </a:r>
            <a:endParaRPr sz="3000">
              <a:solidFill>
                <a:srgbClr val="38761D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33" name="Google Shape;23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489037" y="2246515"/>
            <a:ext cx="2046575" cy="69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5">
            <a:alphaModFix/>
          </a:blip>
          <a:srcRect l="13641" t="6166" r="11653" b="53318"/>
          <a:stretch/>
        </p:blipFill>
        <p:spPr>
          <a:xfrm>
            <a:off x="3882235" y="2453825"/>
            <a:ext cx="5035418" cy="197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1"/>
          <p:cNvSpPr txBox="1"/>
          <p:nvPr/>
        </p:nvSpPr>
        <p:spPr>
          <a:xfrm>
            <a:off x="880125" y="2867825"/>
            <a:ext cx="3002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2EB2FF"/>
                </a:solidFill>
                <a:latin typeface="Cabin"/>
                <a:ea typeface="Cabin"/>
                <a:cs typeface="Cabin"/>
                <a:sym typeface="Cabin"/>
              </a:rPr>
              <a:t>DIGITAL GURU</a:t>
            </a:r>
            <a:endParaRPr sz="3000" b="1">
              <a:solidFill>
                <a:srgbClr val="2EB2FF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2EB2FF"/>
                </a:solidFill>
                <a:latin typeface="Cabin"/>
                <a:ea typeface="Cabin"/>
                <a:cs typeface="Cabin"/>
                <a:sym typeface="Cabin"/>
              </a:rPr>
              <a:t>BLUE BELT</a:t>
            </a:r>
            <a:endParaRPr sz="3000" b="1">
              <a:solidFill>
                <a:srgbClr val="2EB2FF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9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69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3" name="Google Shape;543;p69" descr="1348775669_41781cc5d5b87e16732a1229f56dfe2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3466" y="-13653"/>
            <a:ext cx="4076588" cy="521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0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0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0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2" name="Google Shape;552;p70"/>
          <p:cNvPicPr preferRelativeResize="0"/>
          <p:nvPr/>
        </p:nvPicPr>
        <p:blipFill rotWithShape="1">
          <a:blip r:embed="rId3">
            <a:alphaModFix/>
          </a:blip>
          <a:srcRect t="1114" b="1124"/>
          <a:stretch/>
        </p:blipFill>
        <p:spPr>
          <a:xfrm>
            <a:off x="865812" y="13779"/>
            <a:ext cx="7412375" cy="5157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73A8F8D9-96F9-FD48-9EBA-9600929F7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8" y="269944"/>
            <a:ext cx="9031725" cy="464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376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1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1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1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1" name="Google Shape;56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5438" y="205826"/>
            <a:ext cx="4773124" cy="477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72"/>
          <p:cNvGrpSpPr/>
          <p:nvPr/>
        </p:nvGrpSpPr>
        <p:grpSpPr>
          <a:xfrm>
            <a:off x="1980285" y="-4951"/>
            <a:ext cx="5183430" cy="4889877"/>
            <a:chOff x="1959887" y="1714386"/>
            <a:chExt cx="5183430" cy="4889877"/>
          </a:xfrm>
        </p:grpSpPr>
        <p:sp>
          <p:nvSpPr>
            <p:cNvPr id="568" name="Google Shape;568;p72"/>
            <p:cNvSpPr/>
            <p:nvPr/>
          </p:nvSpPr>
          <p:spPr>
            <a:xfrm rot="-3280241">
              <a:off x="3905982" y="3692450"/>
              <a:ext cx="1323418" cy="1320838"/>
            </a:xfrm>
            <a:prstGeom prst="ellipse">
              <a:avLst/>
            </a:prstGeom>
            <a:solidFill>
              <a:srgbClr val="0043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569;p72"/>
            <p:cNvGrpSpPr/>
            <p:nvPr/>
          </p:nvGrpSpPr>
          <p:grpSpPr>
            <a:xfrm>
              <a:off x="4184863" y="3305917"/>
              <a:ext cx="2958454" cy="3298347"/>
              <a:chOff x="4184863" y="1520198"/>
              <a:chExt cx="2958454" cy="3298347"/>
            </a:xfrm>
          </p:grpSpPr>
          <p:sp>
            <p:nvSpPr>
              <p:cNvPr id="570" name="Google Shape;570;p72"/>
              <p:cNvSpPr/>
              <p:nvPr/>
            </p:nvSpPr>
            <p:spPr>
              <a:xfrm rot="-3280088">
                <a:off x="4136321" y="2563569"/>
                <a:ext cx="3184127" cy="1211606"/>
              </a:xfrm>
              <a:custGeom>
                <a:avLst/>
                <a:gdLst/>
                <a:ahLst/>
                <a:cxnLst/>
                <a:rect l="l" t="t" r="r" b="b"/>
                <a:pathLst>
                  <a:path w="492" h="187" extrusionOk="0">
                    <a:moveTo>
                      <a:pt x="457" y="0"/>
                    </a:moveTo>
                    <a:cubicBezTo>
                      <a:pt x="416" y="91"/>
                      <a:pt x="325" y="155"/>
                      <a:pt x="218" y="155"/>
                    </a:cubicBezTo>
                    <a:cubicBezTo>
                      <a:pt x="137" y="155"/>
                      <a:pt x="64" y="118"/>
                      <a:pt x="17" y="60"/>
                    </a:cubicBezTo>
                    <a:cubicBezTo>
                      <a:pt x="11" y="70"/>
                      <a:pt x="5" y="80"/>
                      <a:pt x="0" y="90"/>
                    </a:cubicBezTo>
                    <a:cubicBezTo>
                      <a:pt x="54" y="150"/>
                      <a:pt x="132" y="187"/>
                      <a:pt x="218" y="187"/>
                    </a:cubicBezTo>
                    <a:cubicBezTo>
                      <a:pt x="343" y="187"/>
                      <a:pt x="449" y="109"/>
                      <a:pt x="492" y="0"/>
                    </a:cubicBezTo>
                    <a:cubicBezTo>
                      <a:pt x="480" y="0"/>
                      <a:pt x="468" y="1"/>
                      <a:pt x="457" y="0"/>
                    </a:cubicBezTo>
                    <a:close/>
                  </a:path>
                </a:pathLst>
              </a:custGeom>
              <a:solidFill>
                <a:srgbClr val="00437B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72"/>
              <p:cNvSpPr/>
              <p:nvPr/>
            </p:nvSpPr>
            <p:spPr>
              <a:xfrm rot="-3280088">
                <a:off x="4100923" y="2460157"/>
                <a:ext cx="2729637" cy="1205146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94" extrusionOk="0">
                    <a:moveTo>
                      <a:pt x="262" y="39"/>
                    </a:moveTo>
                    <a:cubicBezTo>
                      <a:pt x="206" y="71"/>
                      <a:pt x="134" y="53"/>
                      <a:pt x="100" y="0"/>
                    </a:cubicBezTo>
                    <a:cubicBezTo>
                      <a:pt x="57" y="25"/>
                      <a:pt x="24" y="60"/>
                      <a:pt x="0" y="99"/>
                    </a:cubicBezTo>
                    <a:cubicBezTo>
                      <a:pt x="47" y="157"/>
                      <a:pt x="120" y="194"/>
                      <a:pt x="201" y="194"/>
                    </a:cubicBezTo>
                    <a:cubicBezTo>
                      <a:pt x="308" y="194"/>
                      <a:pt x="399" y="130"/>
                      <a:pt x="440" y="39"/>
                    </a:cubicBezTo>
                    <a:cubicBezTo>
                      <a:pt x="393" y="37"/>
                      <a:pt x="346" y="24"/>
                      <a:pt x="303" y="0"/>
                    </a:cubicBezTo>
                    <a:cubicBezTo>
                      <a:pt x="292" y="15"/>
                      <a:pt x="279" y="29"/>
                      <a:pt x="262" y="39"/>
                    </a:cubicBezTo>
                    <a:close/>
                  </a:path>
                </a:pathLst>
              </a:custGeom>
              <a:solidFill>
                <a:srgbClr val="CD163F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72"/>
              <p:cNvSpPr txBox="1"/>
              <p:nvPr/>
            </p:nvSpPr>
            <p:spPr>
              <a:xfrm rot="-3779206">
                <a:off x="4733052" y="2863735"/>
                <a:ext cx="1577952" cy="5632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Engage</a:t>
                </a:r>
                <a:endParaRPr sz="3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573" name="Google Shape;573;p72"/>
            <p:cNvGrpSpPr/>
            <p:nvPr/>
          </p:nvGrpSpPr>
          <p:grpSpPr>
            <a:xfrm>
              <a:off x="2857731" y="1714386"/>
              <a:ext cx="3293577" cy="3222916"/>
              <a:chOff x="2857731" y="-71332"/>
              <a:chExt cx="3293577" cy="3222916"/>
            </a:xfrm>
          </p:grpSpPr>
          <p:sp>
            <p:nvSpPr>
              <p:cNvPr id="574" name="Google Shape;574;p72"/>
              <p:cNvSpPr/>
              <p:nvPr/>
            </p:nvSpPr>
            <p:spPr>
              <a:xfrm rot="-3280089">
                <a:off x="3410337" y="297186"/>
                <a:ext cx="2188366" cy="248587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84" extrusionOk="0">
                    <a:moveTo>
                      <a:pt x="45" y="32"/>
                    </a:moveTo>
                    <a:cubicBezTo>
                      <a:pt x="189" y="32"/>
                      <a:pt x="306" y="148"/>
                      <a:pt x="306" y="292"/>
                    </a:cubicBezTo>
                    <a:cubicBezTo>
                      <a:pt x="306" y="325"/>
                      <a:pt x="300" y="355"/>
                      <a:pt x="289" y="384"/>
                    </a:cubicBezTo>
                    <a:cubicBezTo>
                      <a:pt x="301" y="384"/>
                      <a:pt x="312" y="384"/>
                      <a:pt x="324" y="383"/>
                    </a:cubicBezTo>
                    <a:cubicBezTo>
                      <a:pt x="333" y="354"/>
                      <a:pt x="338" y="324"/>
                      <a:pt x="338" y="292"/>
                    </a:cubicBezTo>
                    <a:cubicBezTo>
                      <a:pt x="338" y="131"/>
                      <a:pt x="207" y="0"/>
                      <a:pt x="45" y="0"/>
                    </a:cubicBezTo>
                    <a:cubicBezTo>
                      <a:pt x="30" y="0"/>
                      <a:pt x="15" y="1"/>
                      <a:pt x="0" y="3"/>
                    </a:cubicBezTo>
                    <a:cubicBezTo>
                      <a:pt x="6" y="13"/>
                      <a:pt x="12" y="23"/>
                      <a:pt x="18" y="33"/>
                    </a:cubicBezTo>
                    <a:cubicBezTo>
                      <a:pt x="27" y="32"/>
                      <a:pt x="36" y="32"/>
                      <a:pt x="45" y="32"/>
                    </a:cubicBezTo>
                    <a:close/>
                  </a:path>
                </a:pathLst>
              </a:custGeom>
              <a:solidFill>
                <a:srgbClr val="00437B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72"/>
              <p:cNvSpPr/>
              <p:nvPr/>
            </p:nvSpPr>
            <p:spPr>
              <a:xfrm rot="-3280088">
                <a:off x="3667674" y="581521"/>
                <a:ext cx="1790169" cy="218608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352" extrusionOk="0">
                    <a:moveTo>
                      <a:pt x="27" y="0"/>
                    </a:moveTo>
                    <a:cubicBezTo>
                      <a:pt x="18" y="0"/>
                      <a:pt x="9" y="0"/>
                      <a:pt x="0" y="1"/>
                    </a:cubicBezTo>
                    <a:cubicBezTo>
                      <a:pt x="21" y="43"/>
                      <a:pt x="34" y="90"/>
                      <a:pt x="35" y="140"/>
                    </a:cubicBezTo>
                    <a:cubicBezTo>
                      <a:pt x="74" y="142"/>
                      <a:pt x="111" y="163"/>
                      <a:pt x="132" y="200"/>
                    </a:cubicBezTo>
                    <a:cubicBezTo>
                      <a:pt x="153" y="236"/>
                      <a:pt x="153" y="279"/>
                      <a:pt x="136" y="315"/>
                    </a:cubicBezTo>
                    <a:cubicBezTo>
                      <a:pt x="179" y="339"/>
                      <a:pt x="225" y="351"/>
                      <a:pt x="271" y="352"/>
                    </a:cubicBezTo>
                    <a:cubicBezTo>
                      <a:pt x="282" y="323"/>
                      <a:pt x="288" y="293"/>
                      <a:pt x="288" y="260"/>
                    </a:cubicBezTo>
                    <a:cubicBezTo>
                      <a:pt x="288" y="116"/>
                      <a:pt x="171" y="0"/>
                      <a:pt x="27" y="0"/>
                    </a:cubicBezTo>
                    <a:close/>
                  </a:path>
                </a:pathLst>
              </a:custGeom>
              <a:solidFill>
                <a:srgbClr val="CD163F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72"/>
              <p:cNvSpPr txBox="1"/>
              <p:nvPr/>
            </p:nvSpPr>
            <p:spPr>
              <a:xfrm>
                <a:off x="3594152" y="1153119"/>
                <a:ext cx="1914900" cy="56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000">
                    <a:solidFill>
                      <a:srgbClr val="FFFFFF"/>
                    </a:solidFill>
                    <a:latin typeface="Cabin"/>
                    <a:ea typeface="Cabin"/>
                    <a:cs typeface="Cabin"/>
                    <a:sym typeface="Cabin"/>
                  </a:rPr>
                  <a:t>Educate</a:t>
                </a:r>
                <a:endParaRPr sz="3000">
                  <a:solidFill>
                    <a:srgbClr val="FFFFFF"/>
                  </a:solidFill>
                  <a:latin typeface="Cabin"/>
                  <a:ea typeface="Cabin"/>
                  <a:cs typeface="Cabin"/>
                  <a:sym typeface="Cabin"/>
                </a:endParaRPr>
              </a:p>
            </p:txBody>
          </p:sp>
        </p:grpSp>
        <p:grpSp>
          <p:nvGrpSpPr>
            <p:cNvPr id="577" name="Google Shape;577;p72"/>
            <p:cNvGrpSpPr/>
            <p:nvPr/>
          </p:nvGrpSpPr>
          <p:grpSpPr>
            <a:xfrm>
              <a:off x="1959887" y="3470389"/>
              <a:ext cx="3424433" cy="3122279"/>
              <a:chOff x="1959887" y="1684671"/>
              <a:chExt cx="3424433" cy="3122279"/>
            </a:xfrm>
          </p:grpSpPr>
          <p:sp>
            <p:nvSpPr>
              <p:cNvPr id="578" name="Google Shape;578;p72"/>
              <p:cNvSpPr/>
              <p:nvPr/>
            </p:nvSpPr>
            <p:spPr>
              <a:xfrm rot="-3280088">
                <a:off x="2859669" y="1740600"/>
                <a:ext cx="1624870" cy="3045726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70" extrusionOk="0">
                    <a:moveTo>
                      <a:pt x="32" y="286"/>
                    </a:moveTo>
                    <a:cubicBezTo>
                      <a:pt x="32" y="157"/>
                      <a:pt x="127" y="49"/>
                      <a:pt x="251" y="29"/>
                    </a:cubicBezTo>
                    <a:cubicBezTo>
                      <a:pt x="245" y="19"/>
                      <a:pt x="239" y="9"/>
                      <a:pt x="233" y="0"/>
                    </a:cubicBezTo>
                    <a:cubicBezTo>
                      <a:pt x="100" y="28"/>
                      <a:pt x="0" y="145"/>
                      <a:pt x="0" y="286"/>
                    </a:cubicBezTo>
                    <a:cubicBezTo>
                      <a:pt x="0" y="356"/>
                      <a:pt x="25" y="420"/>
                      <a:pt x="65" y="470"/>
                    </a:cubicBezTo>
                    <a:cubicBezTo>
                      <a:pt x="70" y="460"/>
                      <a:pt x="76" y="450"/>
                      <a:pt x="82" y="440"/>
                    </a:cubicBezTo>
                    <a:cubicBezTo>
                      <a:pt x="51" y="397"/>
                      <a:pt x="32" y="344"/>
                      <a:pt x="32" y="286"/>
                    </a:cubicBezTo>
                    <a:close/>
                  </a:path>
                </a:pathLst>
              </a:custGeom>
              <a:solidFill>
                <a:srgbClr val="00437B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72"/>
              <p:cNvSpPr/>
              <p:nvPr/>
            </p:nvSpPr>
            <p:spPr>
              <a:xfrm rot="-3280089">
                <a:off x="3037225" y="1789647"/>
                <a:ext cx="1575644" cy="2550423"/>
              </a:xfrm>
              <a:custGeom>
                <a:avLst/>
                <a:gdLst/>
                <a:ahLst/>
                <a:cxnLst/>
                <a:rect l="l" t="t" r="r" b="b"/>
                <a:pathLst>
                  <a:path w="254" h="411" extrusionOk="0">
                    <a:moveTo>
                      <a:pt x="152" y="311"/>
                    </a:moveTo>
                    <a:cubicBezTo>
                      <a:pt x="124" y="254"/>
                      <a:pt x="145" y="185"/>
                      <a:pt x="200" y="153"/>
                    </a:cubicBezTo>
                    <a:cubicBezTo>
                      <a:pt x="217" y="143"/>
                      <a:pt x="236" y="137"/>
                      <a:pt x="254" y="136"/>
                    </a:cubicBezTo>
                    <a:cubicBezTo>
                      <a:pt x="253" y="87"/>
                      <a:pt x="241" y="41"/>
                      <a:pt x="219" y="0"/>
                    </a:cubicBezTo>
                    <a:cubicBezTo>
                      <a:pt x="95" y="20"/>
                      <a:pt x="0" y="128"/>
                      <a:pt x="0" y="257"/>
                    </a:cubicBezTo>
                    <a:cubicBezTo>
                      <a:pt x="0" y="315"/>
                      <a:pt x="19" y="368"/>
                      <a:pt x="50" y="411"/>
                    </a:cubicBezTo>
                    <a:cubicBezTo>
                      <a:pt x="75" y="371"/>
                      <a:pt x="110" y="337"/>
                      <a:pt x="152" y="311"/>
                    </a:cubicBezTo>
                    <a:close/>
                  </a:path>
                </a:pathLst>
              </a:custGeom>
              <a:solidFill>
                <a:srgbClr val="CD163F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72"/>
              <p:cNvSpPr txBox="1"/>
              <p:nvPr/>
            </p:nvSpPr>
            <p:spPr>
              <a:xfrm rot="3725110" flipH="1">
                <a:off x="2866277" y="2863871"/>
                <a:ext cx="1577671" cy="5631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Earn</a:t>
                </a:r>
                <a:endParaRPr sz="3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3"/>
          <p:cNvSpPr txBox="1">
            <a:spLocks noGrp="1"/>
          </p:cNvSpPr>
          <p:nvPr>
            <p:ph type="ctrTitle"/>
          </p:nvPr>
        </p:nvSpPr>
        <p:spPr>
          <a:xfrm>
            <a:off x="206725" y="1601775"/>
            <a:ext cx="8646000" cy="120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INTRODUCTION TO THE MAIN DIGITAL MARKETING TECHNIQUES</a:t>
            </a:r>
            <a:endParaRPr sz="3600"/>
          </a:p>
        </p:txBody>
      </p:sp>
      <p:sp>
        <p:nvSpPr>
          <p:cNvPr id="587" name="Google Shape;587;p73"/>
          <p:cNvSpPr txBox="1">
            <a:spLocks noGrp="1"/>
          </p:cNvSpPr>
          <p:nvPr>
            <p:ph type="subTitle" idx="1"/>
          </p:nvPr>
        </p:nvSpPr>
        <p:spPr>
          <a:xfrm>
            <a:off x="206700" y="3135200"/>
            <a:ext cx="4365300" cy="12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/>
              <a:t>SEO, SEM, SMM, Email Marketing and Growth Hacking with Digital Marketing</a:t>
            </a:r>
            <a:endParaRPr sz="24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F67EF-040B-D443-B21A-A05E21365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66" y="69497"/>
            <a:ext cx="7186869" cy="504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018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4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74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5" name="Google Shape;595;p74"/>
          <p:cNvPicPr preferRelativeResize="0"/>
          <p:nvPr/>
        </p:nvPicPr>
        <p:blipFill rotWithShape="1">
          <a:blip r:embed="rId3">
            <a:alphaModFix/>
          </a:blip>
          <a:srcRect b="10370"/>
          <a:stretch/>
        </p:blipFill>
        <p:spPr>
          <a:xfrm>
            <a:off x="0" y="283295"/>
            <a:ext cx="9144000" cy="4618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5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75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3" name="Google Shape;60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13" y="520525"/>
            <a:ext cx="8863375" cy="414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6"/>
          <p:cNvSpPr txBox="1">
            <a:spLocks noGrp="1"/>
          </p:cNvSpPr>
          <p:nvPr>
            <p:ph type="subTitle" idx="1"/>
          </p:nvPr>
        </p:nvSpPr>
        <p:spPr>
          <a:xfrm>
            <a:off x="253776" y="3135200"/>
            <a:ext cx="4318200" cy="12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/>
              <a:t>A Stanford web credibility research, according to Kinesis Inc.</a:t>
            </a:r>
            <a:endParaRPr sz="1800"/>
          </a:p>
        </p:txBody>
      </p:sp>
      <p:sp>
        <p:nvSpPr>
          <p:cNvPr id="610" name="Google Shape;610;p76"/>
          <p:cNvSpPr txBox="1">
            <a:spLocks noGrp="1"/>
          </p:cNvSpPr>
          <p:nvPr>
            <p:ph type="ctrTitle"/>
          </p:nvPr>
        </p:nvSpPr>
        <p:spPr>
          <a:xfrm>
            <a:off x="253778" y="1601775"/>
            <a:ext cx="8409000" cy="120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“75% of consumers admit that they judge businesses’ credibility based on their website design.”</a:t>
            </a:r>
            <a:endParaRPr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>
            <a:spLocks noGrp="1"/>
          </p:cNvSpPr>
          <p:nvPr>
            <p:ph type="subTitle" idx="1"/>
          </p:nvPr>
        </p:nvSpPr>
        <p:spPr>
          <a:xfrm>
            <a:off x="631225" y="1395375"/>
            <a:ext cx="6746100" cy="3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US" sz="1800" dirty="0">
                <a:solidFill>
                  <a:srgbClr val="FFFFFF"/>
                </a:solidFill>
              </a:rPr>
              <a:t>Why Digital? - the state of digital media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US" sz="1800" dirty="0">
                <a:solidFill>
                  <a:srgbClr val="FFFFFF"/>
                </a:solidFill>
              </a:rPr>
              <a:t>Introduction to Communication and its role in marketing</a:t>
            </a:r>
            <a:endParaRPr dirty="0">
              <a:solidFill>
                <a:srgbClr val="FFFF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US" sz="1800" dirty="0">
                <a:solidFill>
                  <a:srgbClr val="FFFFFF"/>
                </a:solidFill>
              </a:rPr>
              <a:t>Digital Marketing Techniques &amp; Funnels</a:t>
            </a:r>
            <a:endParaRPr dirty="0">
              <a:solidFill>
                <a:srgbClr val="FFFF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US" sz="1800" dirty="0">
                <a:solidFill>
                  <a:srgbClr val="FFFFFF"/>
                </a:solidFill>
              </a:rPr>
              <a:t>Introduction to Main Techniques of Digital Marketing</a:t>
            </a:r>
            <a:endParaRPr sz="1800" dirty="0">
              <a:solidFill>
                <a:srgbClr val="FFFFFF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-US" sz="1800" dirty="0">
                <a:solidFill>
                  <a:srgbClr val="FFFFFF"/>
                </a:solidFill>
              </a:rPr>
              <a:t>Search Engine Optimization</a:t>
            </a:r>
            <a:endParaRPr sz="1800" dirty="0">
              <a:solidFill>
                <a:srgbClr val="FFFFFF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-US" sz="1800" dirty="0">
                <a:solidFill>
                  <a:srgbClr val="FFFFFF"/>
                </a:solidFill>
              </a:rPr>
              <a:t>Search Engine Marketing</a:t>
            </a:r>
            <a:endParaRPr sz="1800" dirty="0">
              <a:solidFill>
                <a:srgbClr val="FFFFFF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-US" sz="1800" dirty="0">
                <a:solidFill>
                  <a:srgbClr val="FFFFFF"/>
                </a:solidFill>
              </a:rPr>
              <a:t>Social Media Marketing</a:t>
            </a:r>
            <a:endParaRPr sz="1800" dirty="0">
              <a:solidFill>
                <a:srgbClr val="FFFFFF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-US" sz="1800" dirty="0">
                <a:solidFill>
                  <a:srgbClr val="FFFFFF"/>
                </a:solidFill>
              </a:rPr>
              <a:t>Email Marketing</a:t>
            </a:r>
            <a:endParaRPr sz="1800" dirty="0">
              <a:solidFill>
                <a:srgbClr val="FFFFFF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-US" sz="1800" dirty="0">
                <a:solidFill>
                  <a:srgbClr val="FFFFFF"/>
                </a:solidFill>
              </a:rPr>
              <a:t>Growth Hacking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US" sz="1800" dirty="0">
                <a:solidFill>
                  <a:srgbClr val="FFFFFF"/>
                </a:solidFill>
              </a:rPr>
              <a:t>A hands on Demo for Level 2 Training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242" name="Google Shape;242;p32"/>
          <p:cNvSpPr txBox="1">
            <a:spLocks noGrp="1"/>
          </p:cNvSpPr>
          <p:nvPr>
            <p:ph type="ctrTitle"/>
          </p:nvPr>
        </p:nvSpPr>
        <p:spPr>
          <a:xfrm>
            <a:off x="329971" y="978966"/>
            <a:ext cx="84855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Cabin"/>
              <a:buNone/>
            </a:pPr>
            <a:r>
              <a:rPr lang="en-US" sz="2160"/>
              <a:t>Agenda for Level 1 Training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7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77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8" name="Google Shape;61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1700" y="117163"/>
            <a:ext cx="6600600" cy="49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78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78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6" name="Google Shape;62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38" y="568050"/>
            <a:ext cx="8797125" cy="404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9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79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79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5" name="Google Shape;63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313" y="84875"/>
            <a:ext cx="7315374" cy="501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0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0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0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4" name="Google Shape;644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062" y="110025"/>
            <a:ext cx="6205875" cy="496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81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81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81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3" name="Google Shape;653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88" y="101425"/>
            <a:ext cx="8829024" cy="498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2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82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82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2" name="Google Shape;66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24" y="704738"/>
            <a:ext cx="8872951" cy="377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83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83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83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1" name="Google Shape;671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525" y="131663"/>
            <a:ext cx="8780950" cy="492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84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84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84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0" name="Google Shape;68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337" y="320025"/>
            <a:ext cx="8865327" cy="454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85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85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85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9" name="Google Shape;68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8325"/>
            <a:ext cx="8834000" cy="477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86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86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86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8" name="Google Shape;698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4362" y="50325"/>
            <a:ext cx="5375277" cy="508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>
            <a:spLocks noGrp="1"/>
          </p:cNvSpPr>
          <p:nvPr>
            <p:ph type="ctrTitle"/>
          </p:nvPr>
        </p:nvSpPr>
        <p:spPr>
          <a:xfrm>
            <a:off x="206725" y="1601775"/>
            <a:ext cx="8646000" cy="120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STRUCTURE OF THIS TRAINING</a:t>
            </a:r>
            <a:endParaRPr sz="4800"/>
          </a:p>
        </p:txBody>
      </p:sp>
      <p:sp>
        <p:nvSpPr>
          <p:cNvPr id="249" name="Google Shape;249;p33"/>
          <p:cNvSpPr txBox="1">
            <a:spLocks noGrp="1"/>
          </p:cNvSpPr>
          <p:nvPr>
            <p:ph type="subTitle" idx="1"/>
          </p:nvPr>
        </p:nvSpPr>
        <p:spPr>
          <a:xfrm>
            <a:off x="206700" y="3135200"/>
            <a:ext cx="4365300" cy="12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/>
              <a:t>What can you expect in this training and how are the three levels organized?</a:t>
            </a:r>
            <a:endParaRPr sz="24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87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87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87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7" name="Google Shape;70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00" y="259600"/>
            <a:ext cx="8886801" cy="4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88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88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88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6" name="Google Shape;71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649" y="39600"/>
            <a:ext cx="7792702" cy="51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89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89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89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5" name="Google Shape;72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12" y="170813"/>
            <a:ext cx="8872975" cy="48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90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90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90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4" name="Google Shape;734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075" y="1019762"/>
            <a:ext cx="8871851" cy="31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91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91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91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3" name="Google Shape;743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850" y="269062"/>
            <a:ext cx="8846300" cy="4646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92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92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92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2" name="Google Shape;752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340" y="453400"/>
            <a:ext cx="8901319" cy="427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93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93"/>
          <p:cNvSpPr/>
          <p:nvPr/>
        </p:nvSpPr>
        <p:spPr>
          <a:xfrm>
            <a:off x="-75" y="411480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93"/>
          <p:cNvSpPr/>
          <p:nvPr/>
        </p:nvSpPr>
        <p:spPr>
          <a:xfrm>
            <a:off x="-75" y="0"/>
            <a:ext cx="9144000" cy="111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1" name="Google Shape;76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937" y="474738"/>
            <a:ext cx="8894126" cy="423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94"/>
          <p:cNvSpPr/>
          <p:nvPr/>
        </p:nvSpPr>
        <p:spPr>
          <a:xfrm>
            <a:off x="-7498" y="0"/>
            <a:ext cx="9151498" cy="5198427"/>
          </a:xfrm>
          <a:prstGeom prst="rect">
            <a:avLst/>
          </a:prstGeom>
          <a:solidFill>
            <a:srgbClr val="242C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68" name="Google Shape;768;p94"/>
          <p:cNvSpPr txBox="1">
            <a:spLocks noGrp="1"/>
          </p:cNvSpPr>
          <p:nvPr>
            <p:ph type="dt" idx="4294967295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2/16/2018</a:t>
            </a:r>
            <a:endParaRPr/>
          </a:p>
        </p:txBody>
      </p:sp>
      <p:sp>
        <p:nvSpPr>
          <p:cNvPr id="769" name="Google Shape;769;p94"/>
          <p:cNvSpPr txBox="1">
            <a:spLocks noGrp="1"/>
          </p:cNvSpPr>
          <p:nvPr>
            <p:ph type="title"/>
          </p:nvPr>
        </p:nvSpPr>
        <p:spPr>
          <a:xfrm>
            <a:off x="1308300" y="1473050"/>
            <a:ext cx="6716100" cy="31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bin"/>
              <a:buNone/>
            </a:pPr>
            <a:r>
              <a:rPr lang="en-US" sz="3200">
                <a:solidFill>
                  <a:schemeClr val="lt1"/>
                </a:solidFill>
              </a:rPr>
              <a:t>USMAN LATIF</a:t>
            </a:r>
            <a:endParaRPr sz="3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bin"/>
              <a:buNone/>
            </a:pPr>
            <a:r>
              <a:rPr lang="en-US" sz="3200">
                <a:solidFill>
                  <a:schemeClr val="lt1"/>
                </a:solidFill>
              </a:rPr>
              <a:t>Marcom Works™</a:t>
            </a:r>
            <a:endParaRPr sz="3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bin"/>
              <a:buNone/>
            </a:pPr>
            <a:r>
              <a:rPr lang="en-US" sz="3200">
                <a:solidFill>
                  <a:schemeClr val="lt1"/>
                </a:solidFill>
              </a:rPr>
              <a:t>Digital Marketing Pakistan™</a:t>
            </a:r>
            <a:endParaRPr sz="3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bin"/>
              <a:buNone/>
            </a:pPr>
            <a:endParaRPr sz="3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bin"/>
              <a:buNone/>
            </a:pPr>
            <a:r>
              <a:rPr lang="en-US" sz="3200">
                <a:solidFill>
                  <a:schemeClr val="lt1"/>
                </a:solidFill>
              </a:rPr>
              <a:t>+92-312-4000551</a:t>
            </a:r>
            <a:endParaRPr sz="3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bin"/>
              <a:buNone/>
            </a:pPr>
            <a:r>
              <a:rPr lang="en-US" sz="3200">
                <a:solidFill>
                  <a:schemeClr val="lt1"/>
                </a:solidFill>
              </a:rPr>
              <a:t>usman@digitalmarketing.pk</a:t>
            </a:r>
            <a:endParaRPr sz="3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bin"/>
              <a:buNone/>
            </a:pPr>
            <a:r>
              <a:rPr lang="en-US" sz="3200">
                <a:solidFill>
                  <a:schemeClr val="lt1"/>
                </a:solidFill>
              </a:rPr>
              <a:t>usman.latif@marcom.works</a:t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770" name="Google Shape;770;p94" descr="title bas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4303770"/>
            <a:ext cx="9144000" cy="894657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94"/>
          <p:cNvSpPr txBox="1">
            <a:spLocks noGrp="1"/>
          </p:cNvSpPr>
          <p:nvPr>
            <p:ph type="title"/>
          </p:nvPr>
        </p:nvSpPr>
        <p:spPr>
          <a:xfrm>
            <a:off x="2810550" y="453731"/>
            <a:ext cx="35229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bin"/>
              <a:buNone/>
            </a:pPr>
            <a:r>
              <a:rPr lang="en-US" sz="3200">
                <a:solidFill>
                  <a:schemeClr val="lt1"/>
                </a:solidFill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dt" idx="10"/>
          </p:nvPr>
        </p:nvSpPr>
        <p:spPr>
          <a:xfrm>
            <a:off x="152400" y="4844639"/>
            <a:ext cx="2133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2/16/2018</a:t>
            </a:r>
            <a:endParaRPr/>
          </a:p>
        </p:txBody>
      </p:sp>
      <p:sp>
        <p:nvSpPr>
          <p:cNvPr id="256" name="Google Shape;256;p34"/>
          <p:cNvSpPr txBox="1">
            <a:spLocks noGrp="1"/>
          </p:cNvSpPr>
          <p:nvPr>
            <p:ph type="sldNum" idx="12"/>
          </p:nvPr>
        </p:nvSpPr>
        <p:spPr>
          <a:xfrm>
            <a:off x="6858000" y="4844639"/>
            <a:ext cx="21336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57" name="Google Shape;257;p34"/>
          <p:cNvSpPr txBox="1">
            <a:spLocks noGrp="1"/>
          </p:cNvSpPr>
          <p:nvPr>
            <p:ph type="title"/>
          </p:nvPr>
        </p:nvSpPr>
        <p:spPr>
          <a:xfrm>
            <a:off x="686104" y="895582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52970"/>
              </a:buClr>
              <a:buSzPts val="2400"/>
              <a:buFont typeface="Cabin"/>
              <a:buNone/>
            </a:pPr>
            <a:r>
              <a:rPr lang="en-US"/>
              <a:t>Main Structure of this Training</a:t>
            </a:r>
            <a:endParaRPr/>
          </a:p>
        </p:txBody>
      </p:sp>
      <p:grpSp>
        <p:nvGrpSpPr>
          <p:cNvPr id="258" name="Google Shape;258;p34"/>
          <p:cNvGrpSpPr/>
          <p:nvPr/>
        </p:nvGrpSpPr>
        <p:grpSpPr>
          <a:xfrm>
            <a:off x="-2931474" y="741120"/>
            <a:ext cx="11348108" cy="4312200"/>
            <a:chOff x="-3617274" y="-555868"/>
            <a:chExt cx="11348108" cy="4312200"/>
          </a:xfrm>
        </p:grpSpPr>
        <p:sp>
          <p:nvSpPr>
            <p:cNvPr id="259" name="Google Shape;259;p34"/>
            <p:cNvSpPr/>
            <p:nvPr/>
          </p:nvSpPr>
          <p:spPr>
            <a:xfrm>
              <a:off x="-3617274" y="-555868"/>
              <a:ext cx="4312200" cy="4312200"/>
            </a:xfrm>
            <a:prstGeom prst="blockArc">
              <a:avLst>
                <a:gd name="adj1" fmla="val 18900000"/>
                <a:gd name="adj2" fmla="val 2700000"/>
                <a:gd name="adj3" fmla="val 501"/>
              </a:avLst>
            </a:prstGeom>
            <a:noFill/>
            <a:ln w="25400" cap="flat" cmpd="sng">
              <a:solidFill>
                <a:srgbClr val="0025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446834" y="320040"/>
              <a:ext cx="7284000" cy="640200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4"/>
            <p:cNvSpPr txBox="1"/>
            <p:nvPr/>
          </p:nvSpPr>
          <p:spPr>
            <a:xfrm>
              <a:off x="446834" y="320040"/>
              <a:ext cx="72840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50" tIns="86350" rIns="86350" bIns="863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400"/>
                <a:buFont typeface="Cabin"/>
                <a:buNone/>
              </a:pPr>
              <a:r>
                <a:rPr lang="en-US" sz="2400" b="1">
                  <a:solidFill>
                    <a:srgbClr val="FFFFFF"/>
                  </a:solidFill>
                  <a:latin typeface="Cabin"/>
                  <a:ea typeface="Cabin"/>
                  <a:cs typeface="Cabin"/>
                  <a:sym typeface="Cabin"/>
                </a:rPr>
                <a:t>1- Communication &amp; its Role in Marketing</a:t>
              </a:r>
              <a:endParaRPr sz="2400" b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sp>
          <p:nvSpPr>
            <p:cNvPr id="262" name="Google Shape;262;p34"/>
            <p:cNvSpPr/>
            <p:nvPr/>
          </p:nvSpPr>
          <p:spPr>
            <a:xfrm>
              <a:off x="46784" y="240030"/>
              <a:ext cx="800100" cy="80010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4"/>
            <p:cNvSpPr/>
            <p:nvPr/>
          </p:nvSpPr>
          <p:spPr>
            <a:xfrm>
              <a:off x="679503" y="1280160"/>
              <a:ext cx="7051200" cy="640200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4"/>
            <p:cNvSpPr txBox="1"/>
            <p:nvPr/>
          </p:nvSpPr>
          <p:spPr>
            <a:xfrm>
              <a:off x="679503" y="1280160"/>
              <a:ext cx="70512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50" tIns="86350" rIns="86350" bIns="86350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400"/>
                <a:buFont typeface="Cabin"/>
                <a:buNone/>
              </a:pPr>
              <a:r>
                <a:rPr lang="en-US" sz="2400" b="1">
                  <a:solidFill>
                    <a:srgbClr val="FFFFFF"/>
                  </a:solidFill>
                  <a:latin typeface="Cabin"/>
                  <a:ea typeface="Cabin"/>
                  <a:cs typeface="Cabin"/>
                  <a:sym typeface="Cabin"/>
                </a:rPr>
                <a:t>2- Digital Marketing Funnels</a:t>
              </a:r>
              <a:endParaRPr/>
            </a:p>
          </p:txBody>
        </p:sp>
        <p:sp>
          <p:nvSpPr>
            <p:cNvPr id="265" name="Google Shape;265;p34"/>
            <p:cNvSpPr/>
            <p:nvPr/>
          </p:nvSpPr>
          <p:spPr>
            <a:xfrm>
              <a:off x="279453" y="1200150"/>
              <a:ext cx="800100" cy="80010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4"/>
            <p:cNvSpPr/>
            <p:nvPr/>
          </p:nvSpPr>
          <p:spPr>
            <a:xfrm>
              <a:off x="446834" y="2240280"/>
              <a:ext cx="7284000" cy="640200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4"/>
            <p:cNvSpPr txBox="1"/>
            <p:nvPr/>
          </p:nvSpPr>
          <p:spPr>
            <a:xfrm>
              <a:off x="446834" y="2240280"/>
              <a:ext cx="72840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50" tIns="86350" rIns="86350" bIns="86350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400"/>
                <a:buFont typeface="Cabin"/>
                <a:buNone/>
              </a:pPr>
              <a:r>
                <a:rPr lang="en-US" sz="2400" b="1">
                  <a:solidFill>
                    <a:srgbClr val="FFFFFF"/>
                  </a:solidFill>
                  <a:latin typeface="Cabin"/>
                  <a:ea typeface="Cabin"/>
                  <a:cs typeface="Cabin"/>
                  <a:sym typeface="Cabin"/>
                </a:rPr>
                <a:t>3- Basic Elements of Digital Marketing Strategy</a:t>
              </a:r>
              <a:endParaRPr/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46784" y="2160270"/>
              <a:ext cx="800100" cy="80010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5"/>
          <p:cNvSpPr txBox="1">
            <a:spLocks noGrp="1"/>
          </p:cNvSpPr>
          <p:nvPr>
            <p:ph type="ctrTitle"/>
          </p:nvPr>
        </p:nvSpPr>
        <p:spPr>
          <a:xfrm>
            <a:off x="206725" y="1601775"/>
            <a:ext cx="8646000" cy="1209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STATE OF DIGITAL MEDIA</a:t>
            </a:r>
            <a:endParaRPr sz="4800"/>
          </a:p>
        </p:txBody>
      </p:sp>
      <p:sp>
        <p:nvSpPr>
          <p:cNvPr id="275" name="Google Shape;275;p35"/>
          <p:cNvSpPr txBox="1">
            <a:spLocks noGrp="1"/>
          </p:cNvSpPr>
          <p:nvPr>
            <p:ph type="subTitle" idx="1"/>
          </p:nvPr>
        </p:nvSpPr>
        <p:spPr>
          <a:xfrm>
            <a:off x="206700" y="3135200"/>
            <a:ext cx="4365300" cy="12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/>
              <a:t>Digital Media and its importance.</a:t>
            </a:r>
            <a:endParaRPr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16.9-Template_12.7.2016">
  <a:themeElements>
    <a:clrScheme name="Custom 2">
      <a:dk1>
        <a:srgbClr val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6.9-Template_12.7.2016">
  <a:themeElements>
    <a:clrScheme name="Custom 2">
      <a:dk1>
        <a:srgbClr val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536</Words>
  <Application>Microsoft Macintosh PowerPoint</Application>
  <PresentationFormat>Custom</PresentationFormat>
  <Paragraphs>157</Paragraphs>
  <Slides>77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3" baseType="lpstr">
      <vt:lpstr>Cabin</vt:lpstr>
      <vt:lpstr>Calibri</vt:lpstr>
      <vt:lpstr>Arial</vt:lpstr>
      <vt:lpstr>Roboto</vt:lpstr>
      <vt:lpstr>1_16.9-Template_12.7.2016</vt:lpstr>
      <vt:lpstr>16.9-Template_12.7.2016</vt:lpstr>
      <vt:lpstr>Digital Marketing &amp; Advertising for SMEs</vt:lpstr>
      <vt:lpstr>USMAN LATIF</vt:lpstr>
      <vt:lpstr>WHAT DO I DO?</vt:lpstr>
      <vt:lpstr>WHAT DO I DO?</vt:lpstr>
      <vt:lpstr>PowerPoint Presentation</vt:lpstr>
      <vt:lpstr>Agenda for Level 1 Training</vt:lpstr>
      <vt:lpstr>STRUCTURE OF THIS TRAINING</vt:lpstr>
      <vt:lpstr>Main Structure of this Training</vt:lpstr>
      <vt:lpstr>STATE OF DIGITAL MEDIA</vt:lpstr>
      <vt:lpstr>PowerPoint Presentation</vt:lpstr>
      <vt:lpstr>PowerPoint Presentation</vt:lpstr>
      <vt:lpstr>PowerPoint Presentation</vt:lpstr>
      <vt:lpstr>PowerPoint Presentation</vt:lpstr>
      <vt:lpstr>55 Million</vt:lpstr>
      <vt:lpstr>52 Million</vt:lpstr>
      <vt:lpstr>93% Online Experiences</vt:lpstr>
      <vt:lpstr>100B / month Google.</vt:lpstr>
      <vt:lpstr>PowerPoint Presentation</vt:lpstr>
      <vt:lpstr>WHY DO WE NEED MARKETING?</vt:lpstr>
      <vt:lpstr>Draw a Business Plan on Whiteboard</vt:lpstr>
      <vt:lpstr>PowerPoint Presentation</vt:lpstr>
      <vt:lpstr>PowerPoint Presentation</vt:lpstr>
      <vt:lpstr>PowerPoint Presentation</vt:lpstr>
      <vt:lpstr>PowerPoint Presentation</vt:lpstr>
      <vt:lpstr>WHAT IS DIGITAL MARKETING?</vt:lpstr>
      <vt:lpstr>PowerPoint Presentation</vt:lpstr>
      <vt:lpstr>PowerPoint Presentation</vt:lpstr>
      <vt:lpstr>WHAT IS MARKETING?</vt:lpstr>
      <vt:lpstr>The activity, set of institutions, and processes for creating, communicating, delivering, and exchanging offerings that have value for customers, clients, partners, and society at large.</vt:lpstr>
      <vt:lpstr>The activity, set of institutions, and processes for creating, communicating, delivering, and exchanging offerings that have value for customers, clients, partners, and society at large.</vt:lpstr>
      <vt:lpstr>WHAT IS COMMUNICATION?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Forms of Communication</vt:lpstr>
      <vt:lpstr>DIGITAL MARKETING TECHNIQUES &amp; FUNNELS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 TO THE MAIN DIGITAL MARKETING TECHNIQUES</vt:lpstr>
      <vt:lpstr>PowerPoint Presentation</vt:lpstr>
      <vt:lpstr>PowerPoint Presentation</vt:lpstr>
      <vt:lpstr>PowerPoint Presentation</vt:lpstr>
      <vt:lpstr>“75% of consumers admit that they judge businesses’ credibility based on their website design.”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USMAN LATIF Marcom Works™ Digital Marketing Pakistan™  +92-312-4000551 usman@digitalmarketing.pk usman.latif@marcom.works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Marketing &amp; Advertising for SMEs</dc:title>
  <cp:lastModifiedBy>Usman Latif</cp:lastModifiedBy>
  <cp:revision>8</cp:revision>
  <dcterms:modified xsi:type="dcterms:W3CDTF">2021-06-15T03:10:01Z</dcterms:modified>
</cp:coreProperties>
</file>