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9" r:id="rId2"/>
    <p:sldId id="328" r:id="rId3"/>
    <p:sldId id="369" r:id="rId4"/>
    <p:sldId id="370" r:id="rId5"/>
    <p:sldId id="371" r:id="rId6"/>
    <p:sldId id="372" r:id="rId7"/>
    <p:sldId id="373" r:id="rId8"/>
    <p:sldId id="374" r:id="rId9"/>
    <p:sldId id="356" r:id="rId10"/>
    <p:sldId id="359" r:id="rId11"/>
    <p:sldId id="381" r:id="rId12"/>
    <p:sldId id="360" r:id="rId13"/>
    <p:sldId id="361" r:id="rId14"/>
    <p:sldId id="383" r:id="rId15"/>
    <p:sldId id="382" r:id="rId16"/>
    <p:sldId id="295" r:id="rId17"/>
    <p:sldId id="358" r:id="rId18"/>
    <p:sldId id="384" r:id="rId19"/>
    <p:sldId id="386" r:id="rId20"/>
    <p:sldId id="387" r:id="rId21"/>
    <p:sldId id="388" r:id="rId22"/>
    <p:sldId id="391" r:id="rId23"/>
    <p:sldId id="26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E6E"/>
    <a:srgbClr val="185852"/>
    <a:srgbClr val="BBD3D3"/>
    <a:srgbClr val="F9F9F9"/>
    <a:srgbClr val="103B27"/>
    <a:srgbClr val="03321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E958E-5CF5-471A-9E37-BB4E834B07B5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A196B-FFE2-4E65-9555-53F5B7848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7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54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3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83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A196B-FFE2-4E65-9555-53F5B78483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0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8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0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1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8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5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Adil Mukhtar - AD E-Commerce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FA65-9830-4AF4-A4A5-E6853380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6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659" y="1587789"/>
            <a:ext cx="8213745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TDAP’s</a:t>
            </a:r>
          </a:p>
          <a:p>
            <a:r>
              <a:rPr lang="en-US" sz="7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Initiatives on</a:t>
            </a:r>
          </a:p>
          <a:p>
            <a:endParaRPr lang="en-US" sz="4800" b="1" dirty="0" smtClean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66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E-Commerce</a:t>
            </a:r>
          </a:p>
          <a:p>
            <a:endParaRPr lang="en-US" sz="900" b="1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0575" y="4171950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</a:t>
            </a:fld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309153" y="2497168"/>
            <a:ext cx="2509101" cy="244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942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Phase 01</a:t>
            </a:r>
          </a:p>
          <a:p>
            <a:r>
              <a:rPr lang="en-US" sz="36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imparted in following Trade Bodies: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10100" y="2116465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10100" y="6254217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BBD3D3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10100" y="2355335"/>
            <a:ext cx="7135432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PTEA | 21-Oct-2021 </a:t>
            </a:r>
          </a:p>
          <a:p>
            <a:pPr algn="just">
              <a:lnSpc>
                <a:spcPct val="115000"/>
              </a:lnSpc>
              <a:spcBef>
                <a:spcPts val="105"/>
              </a:spcBef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Pakistan Textile Exporters Association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APBUMA 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22-Oct-2021</a:t>
            </a:r>
            <a:endParaRPr lang="en-US" b="1" spc="-40" dirty="0">
              <a:solidFill>
                <a:srgbClr val="185852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Pakistan </a:t>
            </a:r>
            <a:r>
              <a:rPr lang="en-US" spc="-40" dirty="0" err="1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Bedsheets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Upholstery Manufacturers Association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FCCI 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25-Oct-2021</a:t>
            </a:r>
            <a:endParaRPr lang="en-US" b="1" spc="-40" dirty="0">
              <a:solidFill>
                <a:srgbClr val="185852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Faisalabad Chamber of Commerce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Industry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FCSTI 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27-Oct-2021</a:t>
            </a:r>
            <a:endParaRPr lang="en-US" b="1" spc="-40" dirty="0">
              <a:solidFill>
                <a:srgbClr val="185852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Faisalabad Chamber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 Traders &amp; Industrialist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PHMA 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28-Oct-2021</a:t>
            </a:r>
            <a:endParaRPr lang="en-US" b="1" spc="-40" dirty="0">
              <a:solidFill>
                <a:srgbClr val="185852"/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Pakistan Hosiery Manufacturers Association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0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1E6E6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47613" y="179249"/>
            <a:ext cx="100248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Training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endParaRPr lang="en-US" sz="20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09887" y="1762862"/>
            <a:ext cx="94886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85852"/>
                </a:solidFill>
              </a:rPr>
              <a:t>1 – Though there is no official figure on </a:t>
            </a:r>
            <a:r>
              <a:rPr lang="en-US" sz="2400" b="1" dirty="0" smtClean="0">
                <a:solidFill>
                  <a:srgbClr val="FFC000"/>
                </a:solidFill>
              </a:rPr>
              <a:t>the number of companies</a:t>
            </a:r>
            <a:r>
              <a:rPr lang="en-US" sz="2400" b="1" dirty="0" smtClean="0">
                <a:solidFill>
                  <a:srgbClr val="185852"/>
                </a:solidFill>
              </a:rPr>
              <a:t>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registered on Amazon after May 2021 from Pakistan.</a:t>
            </a:r>
          </a:p>
          <a:p>
            <a:r>
              <a:rPr lang="en-US" sz="2400" b="1" dirty="0" smtClean="0">
                <a:solidFill>
                  <a:srgbClr val="185852"/>
                </a:solidFill>
              </a:rPr>
              <a:t>  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2 </a:t>
            </a:r>
            <a:r>
              <a:rPr lang="en-US" sz="2400" b="1" dirty="0" smtClean="0">
                <a:solidFill>
                  <a:srgbClr val="185852"/>
                </a:solidFill>
              </a:rPr>
              <a:t>–Many companies </a:t>
            </a:r>
            <a:r>
              <a:rPr lang="en-US" sz="2400" b="1" dirty="0" smtClean="0">
                <a:solidFill>
                  <a:srgbClr val="185852"/>
                </a:solidFill>
              </a:rPr>
              <a:t>from </a:t>
            </a:r>
            <a:r>
              <a:rPr lang="en-US" sz="2400" b="1" dirty="0" smtClean="0">
                <a:solidFill>
                  <a:srgbClr val="185852"/>
                </a:solidFill>
              </a:rPr>
              <a:t>Pakistan </a:t>
            </a:r>
            <a:r>
              <a:rPr lang="en-US" sz="2400" b="1" dirty="0" smtClean="0">
                <a:solidFill>
                  <a:srgbClr val="185852"/>
                </a:solidFill>
              </a:rPr>
              <a:t>have </a:t>
            </a:r>
            <a:r>
              <a:rPr lang="en-US" sz="2400" b="1" dirty="0" smtClean="0">
                <a:solidFill>
                  <a:srgbClr val="FFC000"/>
                </a:solidFill>
              </a:rPr>
              <a:t>registered</a:t>
            </a:r>
            <a:r>
              <a:rPr lang="en-US" sz="2400" b="1" dirty="0" smtClean="0">
                <a:solidFill>
                  <a:srgbClr val="185852"/>
                </a:solidFill>
              </a:rPr>
              <a:t>. </a:t>
            </a:r>
          </a:p>
          <a:p>
            <a:endParaRPr lang="en-US" sz="2400" b="1" dirty="0">
              <a:solidFill>
                <a:srgbClr val="185852"/>
              </a:solidFill>
            </a:endParaRPr>
          </a:p>
          <a:p>
            <a:r>
              <a:rPr lang="en-US" sz="2400" b="1" dirty="0" smtClean="0">
                <a:solidFill>
                  <a:srgbClr val="185852"/>
                </a:solidFill>
              </a:rPr>
              <a:t>                  3 - Many companies are in </a:t>
            </a:r>
            <a:r>
              <a:rPr lang="en-US" sz="2400" b="1" dirty="0" smtClean="0">
                <a:solidFill>
                  <a:srgbClr val="FFC000"/>
                </a:solidFill>
              </a:rPr>
              <a:t>process of verification  </a:t>
            </a:r>
            <a:r>
              <a:rPr lang="en-US" sz="2400" b="1" dirty="0" smtClean="0">
                <a:solidFill>
                  <a:srgbClr val="185852"/>
                </a:solidFill>
              </a:rPr>
              <a:t>by Amazon.</a:t>
            </a:r>
          </a:p>
          <a:p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4 </a:t>
            </a:r>
            <a:r>
              <a:rPr lang="en-US" sz="2400" b="1" dirty="0">
                <a:solidFill>
                  <a:srgbClr val="185852"/>
                </a:solidFill>
              </a:rPr>
              <a:t>– </a:t>
            </a:r>
            <a:r>
              <a:rPr lang="en-US" sz="2400" b="1" dirty="0" smtClean="0">
                <a:solidFill>
                  <a:srgbClr val="185852"/>
                </a:solidFill>
              </a:rPr>
              <a:t>MoC has requested Amazon to release the </a:t>
            </a:r>
            <a:r>
              <a:rPr lang="en-US" sz="2400" b="1" dirty="0" smtClean="0">
                <a:solidFill>
                  <a:srgbClr val="FFC000"/>
                </a:solidFill>
              </a:rPr>
              <a:t>official figure</a:t>
            </a:r>
            <a:r>
              <a:rPr lang="en-US" sz="2400" b="1" dirty="0" smtClean="0">
                <a:solidFill>
                  <a:srgbClr val="185852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185852"/>
                </a:solidFill>
              </a:rPr>
              <a:t>          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    </a:t>
            </a:r>
            <a:endParaRPr lang="en-US" sz="2400" b="1" dirty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1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3792" y="2656643"/>
            <a:ext cx="6514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between</a:t>
            </a:r>
          </a:p>
          <a:p>
            <a:r>
              <a:rPr lang="en-US" sz="48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TDAP </a:t>
            </a:r>
            <a:r>
              <a:rPr lang="en-US" sz="4800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 SMEDA</a:t>
            </a:r>
            <a:endParaRPr lang="en-US" sz="14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0575" y="4171950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3252" y="776073"/>
            <a:ext cx="101450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Pillar 3 of National E-Commerce Policy:</a:t>
            </a:r>
          </a:p>
          <a:p>
            <a:r>
              <a:rPr lang="en-US" sz="28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SME </a:t>
            </a:r>
            <a:r>
              <a:rPr lang="en-US" sz="28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youth empowerment through e-Commerce</a:t>
            </a:r>
            <a:endParaRPr lang="en-US" sz="16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594573" y="2656643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905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1E6E6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47613" y="179249"/>
            <a:ext cx="100248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between TDAP &amp; SMEDA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endParaRPr lang="en-US" sz="20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56096" y="1405751"/>
            <a:ext cx="1042132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85852"/>
                </a:solidFill>
              </a:rPr>
              <a:t>1 – </a:t>
            </a:r>
            <a:r>
              <a:rPr lang="en-US" sz="2400" b="1" dirty="0">
                <a:solidFill>
                  <a:srgbClr val="185852"/>
                </a:solidFill>
              </a:rPr>
              <a:t>TDAP and SMEDA have signed </a:t>
            </a:r>
            <a:r>
              <a:rPr lang="en-US" sz="2400" b="1" dirty="0" err="1">
                <a:solidFill>
                  <a:srgbClr val="FFC000"/>
                </a:solidFill>
              </a:rPr>
              <a:t>MoU</a:t>
            </a:r>
            <a:r>
              <a:rPr lang="en-US" sz="2400" b="1" dirty="0">
                <a:solidFill>
                  <a:srgbClr val="FFC000"/>
                </a:solidFill>
              </a:rPr>
              <a:t> on 17th September, 2020 </a:t>
            </a:r>
            <a:r>
              <a:rPr lang="en-US" sz="2400" b="1" dirty="0">
                <a:solidFill>
                  <a:srgbClr val="185852"/>
                </a:solidFill>
              </a:rPr>
              <a:t>to empower </a:t>
            </a:r>
            <a:r>
              <a:rPr lang="en-US" sz="2400" b="1" dirty="0" smtClean="0">
                <a:solidFill>
                  <a:srgbClr val="185852"/>
                </a:solidFill>
              </a:rPr>
              <a:t>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youth</a:t>
            </a:r>
            <a:r>
              <a:rPr lang="en-US" sz="2400" b="1" dirty="0">
                <a:solidFill>
                  <a:srgbClr val="185852"/>
                </a:solidFill>
              </a:rPr>
              <a:t>, SMEs and women entrepreneurs in promotion of their businesses.  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 smtClean="0">
                <a:solidFill>
                  <a:srgbClr val="185852"/>
                </a:solidFill>
              </a:rPr>
              <a:t> </a:t>
            </a:r>
            <a:endParaRPr lang="en-US" sz="2400" b="1" dirty="0">
              <a:solidFill>
                <a:srgbClr val="185852"/>
              </a:solidFill>
            </a:endParaRPr>
          </a:p>
          <a:p>
            <a:r>
              <a:rPr lang="en-US" sz="2400" b="1" dirty="0" smtClean="0">
                <a:solidFill>
                  <a:srgbClr val="185852"/>
                </a:solidFill>
              </a:rPr>
              <a:t>        2 </a:t>
            </a:r>
            <a:r>
              <a:rPr lang="en-US" sz="2400" b="1" dirty="0">
                <a:solidFill>
                  <a:srgbClr val="185852"/>
                </a:solidFill>
              </a:rPr>
              <a:t>– </a:t>
            </a:r>
            <a:r>
              <a:rPr lang="en-US" sz="2400" b="1" dirty="0" smtClean="0">
                <a:solidFill>
                  <a:srgbClr val="185852"/>
                </a:solidFill>
              </a:rPr>
              <a:t>SMEDA is yet to share the </a:t>
            </a:r>
            <a:r>
              <a:rPr lang="en-US" sz="2400" b="1" dirty="0" smtClean="0">
                <a:solidFill>
                  <a:srgbClr val="FFC000"/>
                </a:solidFill>
              </a:rPr>
              <a:t>project proposal</a:t>
            </a:r>
            <a:r>
              <a:rPr lang="en-US" sz="2400" b="1" dirty="0" smtClean="0">
                <a:solidFill>
                  <a:srgbClr val="185852"/>
                </a:solidFill>
              </a:rPr>
              <a:t> for the implementation of the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</a:t>
            </a:r>
            <a:r>
              <a:rPr lang="en-US" sz="2400" b="1" dirty="0" err="1" smtClean="0">
                <a:solidFill>
                  <a:srgbClr val="185852"/>
                </a:solidFill>
              </a:rPr>
              <a:t>MoU</a:t>
            </a:r>
            <a:r>
              <a:rPr lang="en-US" sz="2400" b="1" dirty="0" smtClean="0">
                <a:solidFill>
                  <a:srgbClr val="185852"/>
                </a:solidFill>
              </a:rPr>
              <a:t>.</a:t>
            </a:r>
          </a:p>
          <a:p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3 </a:t>
            </a:r>
            <a:r>
              <a:rPr lang="en-US" sz="2400" b="1" dirty="0">
                <a:solidFill>
                  <a:srgbClr val="185852"/>
                </a:solidFill>
              </a:rPr>
              <a:t>– </a:t>
            </a:r>
            <a:r>
              <a:rPr lang="en-US" sz="2400" b="1" dirty="0" smtClean="0">
                <a:solidFill>
                  <a:srgbClr val="185852"/>
                </a:solidFill>
              </a:rPr>
              <a:t>SMEDA has shared other proposals on </a:t>
            </a:r>
            <a:r>
              <a:rPr lang="en-US" sz="2400" b="1" dirty="0" smtClean="0">
                <a:solidFill>
                  <a:srgbClr val="FFC000"/>
                </a:solidFill>
              </a:rPr>
              <a:t>Export Readiness Program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and </a:t>
            </a:r>
            <a:r>
              <a:rPr lang="en-US" sz="2400" b="1" dirty="0" smtClean="0">
                <a:solidFill>
                  <a:srgbClr val="FFC000"/>
                </a:solidFill>
              </a:rPr>
              <a:t>e-</a:t>
            </a:r>
            <a:r>
              <a:rPr lang="en-US" sz="2400" b="1" dirty="0" err="1" smtClean="0">
                <a:solidFill>
                  <a:srgbClr val="FFC000"/>
                </a:solidFill>
              </a:rPr>
              <a:t>Tijarat</a:t>
            </a:r>
            <a:r>
              <a:rPr lang="en-US" sz="2400" b="1" dirty="0" smtClean="0">
                <a:solidFill>
                  <a:srgbClr val="FFC000"/>
                </a:solidFill>
              </a:rPr>
              <a:t> portal</a:t>
            </a:r>
            <a:r>
              <a:rPr lang="en-US" sz="2400" b="1" dirty="0" smtClean="0">
                <a:solidFill>
                  <a:srgbClr val="185852"/>
                </a:solidFill>
              </a:rPr>
              <a:t>.</a:t>
            </a:r>
          </a:p>
          <a:p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     4 </a:t>
            </a:r>
            <a:r>
              <a:rPr lang="en-US" sz="2400" b="1" dirty="0">
                <a:solidFill>
                  <a:srgbClr val="185852"/>
                </a:solidFill>
              </a:rPr>
              <a:t>– </a:t>
            </a:r>
            <a:r>
              <a:rPr lang="en-US" sz="2400" b="1" dirty="0" smtClean="0">
                <a:solidFill>
                  <a:srgbClr val="185852"/>
                </a:solidFill>
              </a:rPr>
              <a:t>However, no meeting could be arranged with SMEDA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         despite multiple requests.</a:t>
            </a:r>
            <a:endParaRPr lang="en-US" sz="2400" b="1" dirty="0" smtClean="0">
              <a:solidFill>
                <a:srgbClr val="FFC000"/>
              </a:solidFill>
            </a:endParaRPr>
          </a:p>
          <a:p>
            <a:r>
              <a:rPr lang="en-US" sz="2800" b="1" dirty="0" smtClean="0">
                <a:solidFill>
                  <a:srgbClr val="185852"/>
                </a:solidFill>
              </a:rPr>
              <a:t>                         </a:t>
            </a:r>
            <a:endParaRPr lang="en-US" sz="2400" b="1" dirty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5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1077" y="2105771"/>
            <a:ext cx="7865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Export Readiness Program</a:t>
            </a:r>
          </a:p>
          <a:p>
            <a:pPr algn="ctr"/>
            <a:r>
              <a:rPr lang="en-US" sz="28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en-US" sz="28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intervention aims to improve the export readiness of SMEs in promising sectors of the economy and improve their export prospects through comprehensive export coaching, business development &amp; handholding activities. </a:t>
            </a:r>
            <a:endParaRPr lang="en-US" sz="40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270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1E6E6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47613" y="179249"/>
            <a:ext cx="100248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Export Readiness Program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endParaRPr lang="en-US" sz="20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6248" y="1320730"/>
            <a:ext cx="1042132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85852"/>
                </a:solidFill>
              </a:rPr>
              <a:t>1 – Providing </a:t>
            </a:r>
            <a:r>
              <a:rPr lang="en-US" sz="2400" b="1" dirty="0">
                <a:solidFill>
                  <a:srgbClr val="185852"/>
                </a:solidFill>
              </a:rPr>
              <a:t>knowledge transfer and </a:t>
            </a:r>
            <a:r>
              <a:rPr lang="en-US" sz="2400" b="1" dirty="0">
                <a:solidFill>
                  <a:srgbClr val="FFC000"/>
                </a:solidFill>
              </a:rPr>
              <a:t>business information </a:t>
            </a:r>
            <a:r>
              <a:rPr lang="en-US" sz="2400" b="1" dirty="0">
                <a:solidFill>
                  <a:srgbClr val="185852"/>
                </a:solidFill>
              </a:rPr>
              <a:t>on markets,  </a:t>
            </a:r>
            <a:r>
              <a:rPr lang="en-US" sz="2400" b="1" dirty="0" smtClean="0">
                <a:solidFill>
                  <a:srgbClr val="185852"/>
                </a:solidFill>
              </a:rPr>
              <a:t>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marketing</a:t>
            </a:r>
            <a:r>
              <a:rPr lang="en-US" sz="2400" b="1" dirty="0">
                <a:solidFill>
                  <a:srgbClr val="185852"/>
                </a:solidFill>
              </a:rPr>
              <a:t>, technology trends, processes, project management, competition,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etc.       </a:t>
            </a:r>
          </a:p>
          <a:p>
            <a:endParaRPr lang="en-US" sz="2400" b="1" dirty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2 –Identifying </a:t>
            </a:r>
            <a:r>
              <a:rPr lang="en-US" sz="2400" b="1" dirty="0">
                <a:solidFill>
                  <a:srgbClr val="185852"/>
                </a:solidFill>
              </a:rPr>
              <a:t>and </a:t>
            </a:r>
            <a:r>
              <a:rPr lang="en-US" sz="2400" b="1" dirty="0">
                <a:solidFill>
                  <a:srgbClr val="FFC000"/>
                </a:solidFill>
              </a:rPr>
              <a:t>benchmarking </a:t>
            </a:r>
            <a:r>
              <a:rPr lang="en-US" sz="2400" b="1" dirty="0">
                <a:solidFill>
                  <a:srgbClr val="185852"/>
                </a:solidFill>
              </a:rPr>
              <a:t>strong suppliers/ services providers and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introduce </a:t>
            </a:r>
            <a:r>
              <a:rPr lang="en-US" sz="2400" b="1" dirty="0">
                <a:solidFill>
                  <a:srgbClr val="185852"/>
                </a:solidFill>
              </a:rPr>
              <a:t>them to potential </a:t>
            </a:r>
            <a:r>
              <a:rPr lang="en-US" sz="2400" b="1" dirty="0" smtClean="0">
                <a:solidFill>
                  <a:srgbClr val="185852"/>
                </a:solidFill>
              </a:rPr>
              <a:t>markets</a:t>
            </a:r>
          </a:p>
          <a:p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 smtClean="0">
                <a:solidFill>
                  <a:srgbClr val="185852"/>
                </a:solidFill>
              </a:rPr>
              <a:t>                       3 –Facilitating </a:t>
            </a:r>
            <a:r>
              <a:rPr lang="en-US" sz="2400" b="1" dirty="0">
                <a:solidFill>
                  <a:srgbClr val="185852"/>
                </a:solidFill>
              </a:rPr>
              <a:t>development of an </a:t>
            </a:r>
            <a:r>
              <a:rPr lang="en-US" sz="2400" b="1" dirty="0">
                <a:solidFill>
                  <a:srgbClr val="FFC000"/>
                </a:solidFill>
              </a:rPr>
              <a:t>integrated marketing plan </a:t>
            </a:r>
            <a:r>
              <a:rPr lang="en-US" sz="2400" b="1" dirty="0">
                <a:solidFill>
                  <a:srgbClr val="185852"/>
                </a:solidFill>
              </a:rPr>
              <a:t>for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participating companies</a:t>
            </a:r>
          </a:p>
          <a:p>
            <a:endParaRPr lang="en-US" sz="2400" b="1" dirty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                                4 – </a:t>
            </a:r>
            <a:r>
              <a:rPr lang="en-US" sz="2400" b="1" dirty="0" smtClean="0">
                <a:solidFill>
                  <a:srgbClr val="185852"/>
                </a:solidFill>
              </a:rPr>
              <a:t>Providing </a:t>
            </a:r>
            <a:r>
              <a:rPr lang="en-US" sz="2400" b="1" dirty="0">
                <a:solidFill>
                  <a:srgbClr val="FFC000"/>
                </a:solidFill>
              </a:rPr>
              <a:t>matchmaking</a:t>
            </a:r>
            <a:r>
              <a:rPr lang="en-US" sz="2400" b="1" dirty="0">
                <a:solidFill>
                  <a:srgbClr val="185852"/>
                </a:solidFill>
              </a:rPr>
              <a:t> and promotion opportunities</a:t>
            </a:r>
            <a:r>
              <a:rPr lang="en-US" sz="2800" b="1" dirty="0" smtClean="0">
                <a:solidFill>
                  <a:srgbClr val="185852"/>
                </a:solidFill>
              </a:rPr>
              <a:t>                         </a:t>
            </a:r>
            <a:endParaRPr lang="en-US" sz="2400" b="1" dirty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759" y="3230910"/>
            <a:ext cx="82137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TDAP’s</a:t>
            </a:r>
          </a:p>
          <a:p>
            <a:r>
              <a:rPr lang="en-US" sz="6000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B2B Portal</a:t>
            </a:r>
          </a:p>
          <a:p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0575" y="4171950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855" y="509705"/>
            <a:ext cx="111941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Pillar 9 of National E-Commerce Policy:</a:t>
            </a:r>
          </a:p>
          <a:p>
            <a:r>
              <a:rPr lang="en-US" sz="24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Global Connectivity and Participation in Multilateral </a:t>
            </a:r>
            <a:r>
              <a:rPr lang="en-US" sz="24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Negotiations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Transformation </a:t>
            </a:r>
            <a:r>
              <a:rPr lang="en-US" b="1" dirty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TDAP into a digitally savvy and services oriented organization </a:t>
            </a:r>
          </a:p>
          <a:p>
            <a:endParaRPr lang="en-US" sz="14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 descr="C:\Users\shaban\Desktop\TDAP_final logo2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8520206" y="2733589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10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1E6E6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47613" y="179249"/>
            <a:ext cx="100248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TDAP’s B2B Portal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endParaRPr lang="en-US" sz="20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17459" y="917661"/>
            <a:ext cx="1042132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185852"/>
                </a:solidFill>
              </a:rPr>
              <a:t>1 – </a:t>
            </a:r>
            <a:r>
              <a:rPr lang="en-US" sz="2400" b="1" dirty="0">
                <a:solidFill>
                  <a:srgbClr val="185852"/>
                </a:solidFill>
              </a:rPr>
              <a:t>An IT firm has been </a:t>
            </a:r>
            <a:r>
              <a:rPr lang="en-US" sz="2400" b="1" dirty="0">
                <a:solidFill>
                  <a:srgbClr val="FFC000"/>
                </a:solidFill>
              </a:rPr>
              <a:t>hired </a:t>
            </a:r>
            <a:r>
              <a:rPr lang="en-US" sz="2400" b="1" dirty="0">
                <a:solidFill>
                  <a:srgbClr val="1E6E6E"/>
                </a:solidFill>
              </a:rPr>
              <a:t>f</a:t>
            </a:r>
            <a:r>
              <a:rPr lang="en-US" sz="2400" b="1" dirty="0">
                <a:solidFill>
                  <a:srgbClr val="185852"/>
                </a:solidFill>
              </a:rPr>
              <a:t>or the development of TDAP’s B2B </a:t>
            </a:r>
            <a:r>
              <a:rPr lang="en-US" sz="2400" b="1" dirty="0" smtClean="0">
                <a:solidFill>
                  <a:srgbClr val="185852"/>
                </a:solidFill>
              </a:rPr>
              <a:t>Portal</a:t>
            </a:r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which aims to digitize the conventional matchmaking done by TDAP. </a:t>
            </a:r>
          </a:p>
          <a:p>
            <a:r>
              <a:rPr lang="en-US" sz="2400" b="1" dirty="0" smtClean="0">
                <a:solidFill>
                  <a:srgbClr val="185852"/>
                </a:solidFill>
              </a:rPr>
              <a:t>  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2 </a:t>
            </a:r>
            <a:r>
              <a:rPr lang="en-US" sz="2400" b="1" dirty="0">
                <a:solidFill>
                  <a:srgbClr val="185852"/>
                </a:solidFill>
              </a:rPr>
              <a:t>– This firm has been awarded the contract of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 smtClean="0">
                <a:solidFill>
                  <a:srgbClr val="185852"/>
                </a:solidFill>
              </a:rPr>
              <a:t>        </a:t>
            </a:r>
            <a:r>
              <a:rPr lang="en-US" sz="2400" b="1" dirty="0" smtClean="0">
                <a:solidFill>
                  <a:srgbClr val="FFC000"/>
                </a:solidFill>
              </a:rPr>
              <a:t>(a) Development (b) Maintenance (c) Modification &amp; (d) Hosting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of </a:t>
            </a:r>
            <a:r>
              <a:rPr lang="en-US" sz="2400" b="1" dirty="0">
                <a:solidFill>
                  <a:srgbClr val="185852"/>
                </a:solidFill>
              </a:rPr>
              <a:t>the portal for </a:t>
            </a:r>
            <a:r>
              <a:rPr lang="en-US" sz="2400" b="1" dirty="0">
                <a:solidFill>
                  <a:srgbClr val="FFC000"/>
                </a:solidFill>
              </a:rPr>
              <a:t>two years</a:t>
            </a:r>
            <a:r>
              <a:rPr lang="en-US" sz="2400" b="1" dirty="0">
                <a:solidFill>
                  <a:srgbClr val="185852"/>
                </a:solidFill>
              </a:rPr>
              <a:t>.         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3 </a:t>
            </a:r>
            <a:r>
              <a:rPr lang="en-US" sz="2400" b="1" dirty="0">
                <a:solidFill>
                  <a:srgbClr val="185852"/>
                </a:solidFill>
              </a:rPr>
              <a:t>– A </a:t>
            </a:r>
            <a:r>
              <a:rPr lang="en-US" sz="2400" b="1" dirty="0">
                <a:solidFill>
                  <a:srgbClr val="FFC000"/>
                </a:solidFill>
              </a:rPr>
              <a:t>Service Level Agreement (SLA) </a:t>
            </a:r>
            <a:r>
              <a:rPr lang="en-US" sz="2400" b="1" dirty="0">
                <a:solidFill>
                  <a:srgbClr val="185852"/>
                </a:solidFill>
              </a:rPr>
              <a:t>with the firm was signed on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</a:t>
            </a:r>
            <a:r>
              <a:rPr lang="en-US" sz="2400" b="1" dirty="0" smtClean="0">
                <a:solidFill>
                  <a:srgbClr val="FFC000"/>
                </a:solidFill>
              </a:rPr>
              <a:t>June </a:t>
            </a:r>
            <a:r>
              <a:rPr lang="en-US" sz="2400" b="1" dirty="0">
                <a:solidFill>
                  <a:srgbClr val="FFC000"/>
                </a:solidFill>
              </a:rPr>
              <a:t>30, 2021</a:t>
            </a:r>
            <a:r>
              <a:rPr lang="en-US" sz="2400" b="1" dirty="0">
                <a:solidFill>
                  <a:srgbClr val="185852"/>
                </a:solidFill>
              </a:rPr>
              <a:t>. </a:t>
            </a:r>
            <a:r>
              <a:rPr lang="en-US" sz="2400" b="1" dirty="0" smtClean="0">
                <a:solidFill>
                  <a:srgbClr val="185852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185852"/>
                </a:solidFill>
              </a:rPr>
              <a:t>          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     4 </a:t>
            </a:r>
            <a:r>
              <a:rPr lang="en-US" sz="2400" b="1" dirty="0">
                <a:solidFill>
                  <a:srgbClr val="185852"/>
                </a:solidFill>
              </a:rPr>
              <a:t>– The firm has started work on the development of portal and </a:t>
            </a:r>
            <a:endParaRPr lang="en-US" sz="2400" b="1" dirty="0" smtClean="0">
              <a:solidFill>
                <a:srgbClr val="185852"/>
              </a:solidFill>
            </a:endParaRP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        has </a:t>
            </a:r>
            <a:r>
              <a:rPr lang="en-US" sz="2400" b="1" dirty="0" smtClean="0">
                <a:solidFill>
                  <a:srgbClr val="FFC000"/>
                </a:solidFill>
              </a:rPr>
              <a:t>started onboarding companies </a:t>
            </a:r>
            <a:r>
              <a:rPr lang="en-US" sz="2400" b="1" dirty="0" smtClean="0">
                <a:solidFill>
                  <a:srgbClr val="185852"/>
                </a:solidFill>
              </a:rPr>
              <a:t>from Karachi. (A total of  </a:t>
            </a:r>
          </a:p>
          <a:p>
            <a:r>
              <a:rPr lang="en-US" sz="2400" b="1" dirty="0">
                <a:solidFill>
                  <a:srgbClr val="185852"/>
                </a:solidFill>
              </a:rPr>
              <a:t> </a:t>
            </a:r>
            <a:r>
              <a:rPr lang="en-US" sz="2400" b="1" dirty="0" smtClean="0">
                <a:solidFill>
                  <a:srgbClr val="185852"/>
                </a:solidFill>
              </a:rPr>
              <a:t>                                         1000 companies shall be on boarded)</a:t>
            </a:r>
          </a:p>
          <a:p>
            <a:endParaRPr lang="en-US" sz="2800" b="1" dirty="0" smtClean="0">
              <a:solidFill>
                <a:srgbClr val="185852"/>
              </a:solidFill>
            </a:endParaRPr>
          </a:p>
          <a:p>
            <a:r>
              <a:rPr lang="en-US" sz="2800" b="1" dirty="0" smtClean="0">
                <a:solidFill>
                  <a:srgbClr val="185852"/>
                </a:solidFill>
              </a:rPr>
              <a:t>                                      </a:t>
            </a:r>
            <a:r>
              <a:rPr lang="en-US" sz="2400" b="1" dirty="0" smtClean="0">
                <a:solidFill>
                  <a:srgbClr val="185852"/>
                </a:solidFill>
              </a:rPr>
              <a:t>5 – </a:t>
            </a:r>
            <a:r>
              <a:rPr lang="en-US" sz="2400" b="1" dirty="0">
                <a:solidFill>
                  <a:srgbClr val="185852"/>
                </a:solidFill>
              </a:rPr>
              <a:t>The portal shall be launched in </a:t>
            </a:r>
            <a:r>
              <a:rPr lang="en-US" sz="2400" b="1" dirty="0" smtClean="0">
                <a:solidFill>
                  <a:srgbClr val="FFC000"/>
                </a:solidFill>
              </a:rPr>
              <a:t>January, 2022.                     </a:t>
            </a:r>
          </a:p>
          <a:p>
            <a:r>
              <a:rPr lang="en-US" sz="2800" b="1" dirty="0" smtClean="0">
                <a:solidFill>
                  <a:srgbClr val="185852"/>
                </a:solidFill>
              </a:rPr>
              <a:t>                         </a:t>
            </a:r>
            <a:endParaRPr lang="en-US" sz="2400" b="1" dirty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2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64" t="13336" r="3709" b="7790"/>
          <a:stretch/>
        </p:blipFill>
        <p:spPr>
          <a:xfrm>
            <a:off x="0" y="0"/>
            <a:ext cx="123250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4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2905" y="2866132"/>
            <a:ext cx="76886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MoU</a:t>
            </a:r>
            <a:r>
              <a:rPr lang="en-US" sz="3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under Negotiation</a:t>
            </a:r>
            <a:endParaRPr lang="en-US" dirty="0" smtClean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Second draft shared by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Alibaba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Awaiting response on subscription fee reduction from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Alibaba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56268" y="2011924"/>
            <a:ext cx="641963" cy="641963"/>
          </a:xfrm>
          <a:prstGeom prst="ellips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rgbClr val="BBD3D3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51316" y="266794"/>
            <a:ext cx="8479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with </a:t>
            </a:r>
            <a:r>
              <a:rPr lang="en-US" sz="4800" b="1" dirty="0" err="1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Alibaba</a:t>
            </a:r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sz="3200" dirty="0" smtClean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E-Commerce</a:t>
            </a:r>
            <a:endParaRPr lang="en-US" dirty="0" smtClean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988533" y="293072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28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2886" y="2183044"/>
            <a:ext cx="84797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Training by TDAP</a:t>
            </a:r>
            <a:r>
              <a:rPr lang="en-US" sz="3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equip </a:t>
            </a:r>
            <a:r>
              <a:rPr lang="en-US" sz="28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Pakistani businesses with required skills and knowledge for selling on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40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5906" y="4060481"/>
            <a:ext cx="85737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High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fees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being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charged by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foreign companies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 </a:t>
            </a:r>
            <a:r>
              <a:rPr lang="en-US" sz="2400" dirty="0" smtClean="0">
                <a:solidFill>
                  <a:srgbClr val="00B05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TDAP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is conducting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these trainings free of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cost . . 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061397" y="43175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6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2905" y="2866132"/>
            <a:ext cx="76886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under discussion</a:t>
            </a:r>
            <a:endParaRPr lang="en-US" dirty="0" smtClean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First Session held.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Awaiting response fro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Ozon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5" name="Oval 4"/>
          <p:cNvSpPr/>
          <p:nvPr/>
        </p:nvSpPr>
        <p:spPr>
          <a:xfrm>
            <a:off x="4356268" y="2011924"/>
            <a:ext cx="641963" cy="641963"/>
          </a:xfrm>
          <a:prstGeom prst="ellips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rgbClr val="BBD3D3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20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51316" y="266794"/>
            <a:ext cx="9169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with </a:t>
            </a:r>
            <a:r>
              <a:rPr lang="en-US" sz="4800" b="1" dirty="0" err="1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Ozon</a:t>
            </a:r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sz="3200" dirty="0" smtClean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E-Commerce</a:t>
            </a:r>
            <a:endParaRPr lang="en-US" dirty="0" smtClean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988533" y="293072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91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2905" y="2866132"/>
            <a:ext cx="768868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MoU</a:t>
            </a:r>
            <a:r>
              <a:rPr lang="en-US" sz="3200" b="1" dirty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under Negotiation</a:t>
            </a:r>
            <a:endParaRPr lang="en-US" sz="3200" dirty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1st draft shared by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Solostocks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Agreement Reached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Awaiting final draft from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Solostocks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56268" y="2011924"/>
            <a:ext cx="641963" cy="641963"/>
          </a:xfrm>
          <a:prstGeom prst="ellips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rgbClr val="BBD3D3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51316" y="266794"/>
            <a:ext cx="9169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with </a:t>
            </a:r>
            <a:r>
              <a:rPr lang="en-US" sz="4800" b="1" dirty="0" err="1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Solostocks</a:t>
            </a:r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sz="3200" dirty="0" smtClean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E-Commerce</a:t>
            </a:r>
            <a:endParaRPr lang="en-US" dirty="0" smtClean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988533" y="293072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14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2905" y="2866132"/>
            <a:ext cx="768868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being planned</a:t>
            </a:r>
            <a:endParaRPr lang="en-US" dirty="0" smtClean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First Session held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56268" y="2011924"/>
            <a:ext cx="641963" cy="641963"/>
          </a:xfrm>
          <a:prstGeom prst="ellips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rgbClr val="BBD3D3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22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51316" y="266794"/>
            <a:ext cx="9169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 with JD.com 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sz="3200" dirty="0" smtClean="0">
                <a:solidFill>
                  <a:schemeClr val="accent4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E-Commerce</a:t>
            </a:r>
            <a:endParaRPr lang="en-US" dirty="0" smtClean="0">
              <a:solidFill>
                <a:schemeClr val="accent4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988533" y="2930723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35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0092" y="4190705"/>
            <a:ext cx="847976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Thank you.</a:t>
            </a:r>
          </a:p>
          <a:p>
            <a:endParaRPr lang="en-US" sz="1600" b="1" dirty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23</a:t>
            </a:fld>
            <a:endParaRPr lang="en-US"/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690092" y="2617076"/>
            <a:ext cx="1519708" cy="15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18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rot="16200000">
            <a:off x="6457950" y="1123949"/>
            <a:ext cx="6858000" cy="4610100"/>
          </a:xfrm>
          <a:prstGeom prst="rtTriangle">
            <a:avLst/>
          </a:prstGeom>
          <a:solidFill>
            <a:srgbClr val="1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2678" y="932191"/>
            <a:ext cx="84797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Modules</a:t>
            </a:r>
            <a:endParaRPr lang="en-US" sz="5400" b="1" dirty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90575" y="4171950"/>
            <a:ext cx="2171700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3</a:t>
            </a:fld>
            <a:endParaRPr lang="en-US"/>
          </a:p>
        </p:txBody>
      </p:sp>
      <p:pic>
        <p:nvPicPr>
          <p:cNvPr id="10" name="Picture 9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8461419" y="2601532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770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98197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01</a:t>
            </a:r>
          </a:p>
          <a:p>
            <a:r>
              <a:rPr lang="en-US" sz="36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Amazon Seller Registration procedure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36024" y="4997508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BBD3D3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08837" y="3079867"/>
            <a:ext cx="6444963" cy="1405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Introduction and Advantages of Ecommerce</a:t>
            </a:r>
            <a:r>
              <a:rPr lang="en-US" spc="-5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platforms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1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of Amazon: pros and cons of selling on Amazon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1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Step-by-Step Guide to Registration Process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1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Selling plans and options available with Amazon</a:t>
            </a:r>
            <a:endParaRPr lang="en-US" spc="-4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584100" y="2687663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02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02</a:t>
            </a:r>
          </a:p>
          <a:p>
            <a:r>
              <a:rPr lang="en-US" sz="36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Product Projection and Account Management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08837" y="5319480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BBD3D3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239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Guide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how to add New Products (Product Listing)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Manage Inventory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Write Product Detail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Display Page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Answers the Queries?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write Product Specification / Contents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Search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Engine Optimization for your Products</a:t>
            </a:r>
            <a:endParaRPr lang="en-US" spc="-40" dirty="0">
              <a:solidFill>
                <a:schemeClr val="accent3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558343" y="2848649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11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03</a:t>
            </a:r>
          </a:p>
          <a:p>
            <a:r>
              <a:rPr lang="en-US" sz="36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Payments Procedures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868" y="4353564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BBD3D3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13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Amazon fee structure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Processing Time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Payment/Deposit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 for the Sellers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SBP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Regulations</a:t>
            </a: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22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04</a:t>
            </a:r>
          </a:p>
          <a:p>
            <a:r>
              <a:rPr lang="en-US" sz="3600" b="1" dirty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Transport and Logistics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908837" y="2567226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11868" y="4353564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BBD3D3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08837" y="2743794"/>
            <a:ext cx="6888211" cy="1377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Logistics options available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Tracking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Shipments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Rate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Chart of different Logistic companies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FBA 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FBM Logistics Challenges and way forward</a:t>
            </a: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5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16200000">
            <a:off x="6457950" y="1123950"/>
            <a:ext cx="6858000" cy="4610100"/>
          </a:xfrm>
          <a:prstGeom prst="rtTriangle">
            <a:avLst/>
          </a:prstGeom>
          <a:solidFill>
            <a:srgbClr val="BBD3D3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389318" y="1218705"/>
            <a:ext cx="956792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>
                <a:solidFill>
                  <a:schemeClr val="accent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en-US" sz="66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Outcome &amp; Feedback</a:t>
            </a:r>
            <a:endParaRPr lang="en-US" sz="4400" b="1" dirty="0" smtClean="0">
              <a:solidFill>
                <a:srgbClr val="1E6E6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Companies are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able to </a:t>
            </a:r>
            <a:r>
              <a:rPr lang="en-US" sz="28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register </a:t>
            </a:r>
            <a:r>
              <a:rPr lang="en-US" sz="28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hassle </a:t>
            </a:r>
            <a:r>
              <a:rPr lang="en-US" sz="28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free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will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sell in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more engaging way.</a:t>
            </a:r>
          </a:p>
          <a:p>
            <a:pPr algn="r"/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endParaRPr lang="en-US" sz="4000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1400" y="3181866"/>
            <a:ext cx="5709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Feedback being sought from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participants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improvement . . 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C:\Users\shaban\Desktop\TDAP_final logo2.png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8899301" y="3147516"/>
            <a:ext cx="1519708" cy="147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58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7956" y="518248"/>
            <a:ext cx="10145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1E6E6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Phase 01</a:t>
            </a:r>
          </a:p>
          <a:p>
            <a:r>
              <a:rPr lang="en-US" sz="3600" b="1" dirty="0" smtClean="0">
                <a:solidFill>
                  <a:srgbClr val="BBD3D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imparted in following 6 cities:</a:t>
            </a:r>
            <a:endParaRPr lang="en-US" sz="2000" b="1" dirty="0" smtClean="0">
              <a:solidFill>
                <a:srgbClr val="BBD3D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10100" y="2116465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10100" y="6254217"/>
            <a:ext cx="5968813" cy="0"/>
          </a:xfrm>
          <a:prstGeom prst="line">
            <a:avLst/>
          </a:prstGeom>
          <a:ln w="28575">
            <a:solidFill>
              <a:schemeClr val="accent6"/>
            </a:solidFill>
            <a:prstDash val="lg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Right Triangle 14"/>
          <p:cNvSpPr/>
          <p:nvPr/>
        </p:nvSpPr>
        <p:spPr>
          <a:xfrm rot="5400000" flipH="1">
            <a:off x="-1123950" y="1123950"/>
            <a:ext cx="6858000" cy="4610100"/>
          </a:xfrm>
          <a:prstGeom prst="rtTriangle">
            <a:avLst/>
          </a:prstGeom>
          <a:solidFill>
            <a:srgbClr val="BBD3D3"/>
          </a:solidFill>
          <a:ln>
            <a:gradFill>
              <a:gsLst>
                <a:gs pos="25000">
                  <a:schemeClr val="accent1">
                    <a:lumMod val="5000"/>
                    <a:lumOff val="95000"/>
                  </a:schemeClr>
                </a:gs>
                <a:gs pos="69475">
                  <a:srgbClr val="B5D2EC"/>
                </a:gs>
                <a:gs pos="55195">
                  <a:srgbClr val="BBD5ED"/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FA65-9830-4AF4-A4A5-E6853380E3DA}" type="slidenum">
              <a:rPr lang="en-US" smtClean="0"/>
              <a:t>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10100" y="2198235"/>
            <a:ext cx="6888211" cy="4055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Karachi | 11-Aug-2021 (Virtual)</a:t>
            </a:r>
          </a:p>
          <a:p>
            <a:pPr algn="just">
              <a:lnSpc>
                <a:spcPct val="115000"/>
              </a:lnSpc>
              <a:spcBef>
                <a:spcPts val="105"/>
              </a:spcBef>
              <a:tabLst>
                <a:tab pos="978535" algn="l"/>
              </a:tabLst>
            </a:pP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Karachi Chamber of Commerce &amp; Industry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Mirpur 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1-Sep-2021</a:t>
            </a: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Mirpur Chamber of Commerce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Industry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smtClean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Rawalpindi 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2-Sep-2021</a:t>
            </a: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Rawalpindi Chamber of Commerce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Industry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Faisalabad | 4-Sep-2021</a:t>
            </a: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Faisalabad Chamber of Commerce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Industry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 err="1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Sahiwal</a:t>
            </a: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 7-Sep-2021</a:t>
            </a: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</a:t>
            </a:r>
            <a:r>
              <a:rPr lang="en-US" spc="-40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Sahiwal</a:t>
            </a: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Chamber of Commerce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Industry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78535" algn="l"/>
              </a:tabLst>
            </a:pPr>
            <a:r>
              <a:rPr lang="en-US" b="1" spc="-40" dirty="0">
                <a:solidFill>
                  <a:srgbClr val="185852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Sialkot | 9-Sep-2021</a:t>
            </a:r>
          </a:p>
          <a:p>
            <a:pPr marR="0" lvl="0" algn="just">
              <a:lnSpc>
                <a:spcPct val="115000"/>
              </a:lnSpc>
              <a:spcBef>
                <a:spcPts val="105"/>
              </a:spcBef>
              <a:spcAft>
                <a:spcPts val="0"/>
              </a:spcAft>
              <a:tabLst>
                <a:tab pos="978535" algn="l"/>
              </a:tabLst>
            </a:pPr>
            <a:r>
              <a:rPr lang="en-US" spc="-4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Hosted by Sialkot Chamber of Commerce </a:t>
            </a:r>
            <a:r>
              <a:rPr lang="en-US" spc="-4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 Industry</a:t>
            </a:r>
            <a:endParaRPr lang="en-US" spc="-4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:\Users\shaban\Desktop\TDAP_final logo2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475463" y="2334296"/>
            <a:ext cx="2223681" cy="218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61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900</Words>
  <Application>Microsoft Office PowerPoint</Application>
  <PresentationFormat>Widescreen</PresentationFormat>
  <Paragraphs>192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Segoe UI</vt:lpstr>
      <vt:lpstr>Segoe UI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Point</dc:creator>
  <cp:lastModifiedBy>Microsoft account</cp:lastModifiedBy>
  <cp:revision>101</cp:revision>
  <dcterms:created xsi:type="dcterms:W3CDTF">2021-02-28T21:28:03Z</dcterms:created>
  <dcterms:modified xsi:type="dcterms:W3CDTF">2021-12-01T07:58:54Z</dcterms:modified>
</cp:coreProperties>
</file>