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9" r:id="rId2"/>
    <p:sldId id="260" r:id="rId3"/>
    <p:sldId id="261" r:id="rId4"/>
    <p:sldId id="262" r:id="rId5"/>
    <p:sldId id="263" r:id="rId6"/>
    <p:sldId id="264" r:id="rId7"/>
    <p:sldId id="357" r:id="rId8"/>
    <p:sldId id="265" r:id="rId9"/>
    <p:sldId id="266" r:id="rId10"/>
    <p:sldId id="267" r:id="rId11"/>
    <p:sldId id="268" r:id="rId12"/>
    <p:sldId id="269" r:id="rId13"/>
    <p:sldId id="270" r:id="rId14"/>
    <p:sldId id="271" r:id="rId15"/>
    <p:sldId id="272" r:id="rId16"/>
    <p:sldId id="358" r:id="rId17"/>
    <p:sldId id="761" r:id="rId18"/>
    <p:sldId id="762" r:id="rId19"/>
    <p:sldId id="765" r:id="rId20"/>
    <p:sldId id="766" r:id="rId21"/>
    <p:sldId id="279" r:id="rId22"/>
    <p:sldId id="283" r:id="rId23"/>
    <p:sldId id="284" r:id="rId24"/>
    <p:sldId id="288" r:id="rId25"/>
    <p:sldId id="289" r:id="rId26"/>
    <p:sldId id="290" r:id="rId27"/>
    <p:sldId id="292" r:id="rId28"/>
    <p:sldId id="755" r:id="rId29"/>
    <p:sldId id="777" r:id="rId30"/>
    <p:sldId id="485" r:id="rId31"/>
    <p:sldId id="416" r:id="rId32"/>
    <p:sldId id="488" r:id="rId33"/>
    <p:sldId id="767" r:id="rId34"/>
    <p:sldId id="450" r:id="rId35"/>
    <p:sldId id="491" r:id="rId36"/>
    <p:sldId id="362" r:id="rId37"/>
    <p:sldId id="418" r:id="rId38"/>
    <p:sldId id="493" r:id="rId39"/>
    <p:sldId id="459" r:id="rId40"/>
    <p:sldId id="496" r:id="rId41"/>
    <p:sldId id="465" r:id="rId42"/>
    <p:sldId id="293" r:id="rId43"/>
    <p:sldId id="295" r:id="rId44"/>
    <p:sldId id="296" r:id="rId45"/>
    <p:sldId id="297"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q Ahmed Khan" initials="SAK" lastIdx="1" clrIdx="0">
    <p:extLst>
      <p:ext uri="{19B8F6BF-5375-455C-9EA6-DF929625EA0E}">
        <p15:presenceInfo xmlns:p15="http://schemas.microsoft.com/office/powerpoint/2012/main" userId="S-1-5-21-3541998895-876013306-1180375440-44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0925" autoAdjust="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1#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19B6C7-CBB6-48D9-ADE7-A6B5ECBC9A35}" type="doc">
      <dgm:prSet loTypeId="urn:microsoft.com/office/officeart/2005/8/layout/radial4#1" loCatId="relationship" qsTypeId="urn:microsoft.com/office/officeart/2005/8/quickstyle/simple2" qsCatId="simple" csTypeId="urn:microsoft.com/office/officeart/2005/8/colors/accent4_1#1" csCatId="accent1" phldr="1"/>
      <dgm:spPr/>
      <dgm:t>
        <a:bodyPr/>
        <a:lstStyle/>
        <a:p>
          <a:endParaRPr lang="en-US"/>
        </a:p>
      </dgm:t>
    </dgm:pt>
    <dgm:pt modelId="{E2AAE795-EF57-4E98-8631-0B692121D828}">
      <dgm:prSet phldrT="[Text]" phldr="0" custT="0"/>
      <dgm:spPr bwMode="white">
        <a:xfrm>
          <a:off x="3094441" y="3068929"/>
          <a:ext cx="2264612" cy="2264612"/>
        </a:xfrm>
        <a:prstGeom prst="ellipse">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lstStyle/>
        <a:p>
          <a:pPr>
            <a:lnSpc>
              <a:spcPct val="100000"/>
            </a:lnSpc>
            <a:spcBef>
              <a:spcPct val="0"/>
            </a:spcBef>
            <a:spcAft>
              <a:spcPct val="35000"/>
            </a:spcAft>
            <a:buNone/>
          </a:pPr>
          <a:r>
            <a:rPr lang="en-US" dirty="0">
              <a:solidFill>
                <a:sysClr val="windowText" lastClr="000000">
                  <a:hueOff val="0"/>
                  <a:satOff val="0"/>
                  <a:lumOff val="0"/>
                  <a:alphaOff val="0"/>
                </a:sysClr>
              </a:solidFill>
              <a:latin typeface="Calibri"/>
              <a:ea typeface="+mn-ea"/>
              <a:cs typeface="+mn-cs"/>
            </a:rPr>
            <a:t>Islamic Finance Industry</a:t>
          </a:r>
        </a:p>
      </dgm:t>
    </dgm:pt>
    <dgm:pt modelId="{10E6E96C-1E3F-4C2F-9F10-217862FD780C}" type="parTrans" cxnId="{C9673E0E-EEF1-43FF-BB52-056C25267807}">
      <dgm:prSet/>
      <dgm:spPr/>
      <dgm:t>
        <a:bodyPr/>
        <a:lstStyle/>
        <a:p>
          <a:endParaRPr lang="en-US"/>
        </a:p>
      </dgm:t>
    </dgm:pt>
    <dgm:pt modelId="{23FE1042-D4F0-4571-B6C5-4E01D848301F}" type="sibTrans" cxnId="{C9673E0E-EEF1-43FF-BB52-056C25267807}">
      <dgm:prSet/>
      <dgm:spPr/>
      <dgm:t>
        <a:bodyPr/>
        <a:lstStyle/>
        <a:p>
          <a:endParaRPr lang="en-US"/>
        </a:p>
      </dgm:t>
    </dgm:pt>
    <dgm:pt modelId="{6348DD4B-840A-4F89-A904-7FC150CEC0DC}">
      <dgm:prSet phldrT="[Text]" phldr="0" custT="0"/>
      <dgm:spPr bwMode="white">
        <a:xfrm>
          <a:off x="853" y="3567144"/>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lstStyle/>
        <a:p>
          <a:pPr>
            <a:lnSpc>
              <a:spcPct val="100000"/>
            </a:lnSpc>
            <a:spcBef>
              <a:spcPct val="0"/>
            </a:spcBef>
            <a:spcAft>
              <a:spcPct val="35000"/>
            </a:spcAft>
            <a:buNone/>
          </a:pPr>
          <a:r>
            <a:rPr lang="en-US" dirty="0">
              <a:solidFill>
                <a:sysClr val="windowText" lastClr="000000">
                  <a:hueOff val="0"/>
                  <a:satOff val="0"/>
                  <a:lumOff val="0"/>
                  <a:alphaOff val="0"/>
                </a:sysClr>
              </a:solidFill>
              <a:latin typeface="Calibri"/>
              <a:ea typeface="+mn-ea"/>
              <a:cs typeface="+mn-cs"/>
            </a:rPr>
            <a:t>Takaful Insurance Companies</a:t>
          </a:r>
        </a:p>
      </dgm:t>
    </dgm:pt>
    <dgm:pt modelId="{0E233BD5-9884-4F5D-9E97-1B5F02FFD0C8}" type="parTrans" cxnId="{2C783C25-B8FC-4A66-AE06-83F7E00793AC}">
      <dgm:prSet/>
      <dgm:spPr>
        <a:xfrm rot="10800000">
          <a:off x="793468" y="3878528"/>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31BC03A2-36B7-4DF3-98A2-0332B0F3298E}" type="sibTrans" cxnId="{2C783C25-B8FC-4A66-AE06-83F7E00793AC}">
      <dgm:prSet/>
      <dgm:spPr/>
      <dgm:t>
        <a:bodyPr/>
        <a:lstStyle/>
        <a:p>
          <a:endParaRPr lang="en-US"/>
        </a:p>
      </dgm:t>
    </dgm:pt>
    <dgm:pt modelId="{C5AFA8D8-9970-4F4A-9DBC-F5F6EF4E69CC}">
      <dgm:prSet phldr="0" custT="0"/>
      <dgm:spPr bwMode="white">
        <a:xfrm>
          <a:off x="656552" y="1549113"/>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nchor="ctr" anchorCtr="0"/>
        <a:lstStyle/>
        <a:p>
          <a:pPr algn="ctr">
            <a:lnSpc>
              <a:spcPct val="100000"/>
            </a:lnSpc>
            <a:spcBef>
              <a:spcPct val="0"/>
            </a:spcBef>
            <a:spcAft>
              <a:spcPct val="35000"/>
            </a:spcAft>
            <a:buNone/>
          </a:pPr>
          <a:r>
            <a:rPr lang="en-US">
              <a:solidFill>
                <a:sysClr val="windowText" lastClr="000000">
                  <a:hueOff val="0"/>
                  <a:satOff val="0"/>
                  <a:lumOff val="0"/>
                  <a:alphaOff val="0"/>
                </a:sysClr>
              </a:solidFill>
              <a:latin typeface="Calibri"/>
              <a:ea typeface="+mn-ea"/>
              <a:cs typeface="+mn-cs"/>
            </a:rPr>
            <a:t>Modaraba Companies</a:t>
          </a:r>
          <a:endParaRPr lang="en-US" dirty="0">
            <a:solidFill>
              <a:sysClr val="windowText" lastClr="000000">
                <a:hueOff val="0"/>
                <a:satOff val="0"/>
                <a:lumOff val="0"/>
                <a:alphaOff val="0"/>
              </a:sysClr>
            </a:solidFill>
            <a:latin typeface="Calibri"/>
            <a:ea typeface="+mn-ea"/>
            <a:cs typeface="+mn-cs"/>
          </a:endParaRPr>
        </a:p>
      </dgm:t>
    </dgm:pt>
    <dgm:pt modelId="{F06FE37B-D1AB-47BC-A4D8-589662C8A8FC}" type="parTrans" cxnId="{C5D59875-5137-4C2B-9C05-FAC9B45B80CB}">
      <dgm:prSet/>
      <dgm:spPr>
        <a:xfrm rot="12960000">
          <a:off x="1241527" y="2499543"/>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GB"/>
        </a:p>
      </dgm:t>
    </dgm:pt>
    <dgm:pt modelId="{21FFB52E-F919-4103-8CAE-20553610348E}" type="sibTrans" cxnId="{C5D59875-5137-4C2B-9C05-FAC9B45B80CB}">
      <dgm:prSet/>
      <dgm:spPr/>
      <dgm:t>
        <a:bodyPr/>
        <a:lstStyle/>
        <a:p>
          <a:endParaRPr lang="en-GB"/>
        </a:p>
      </dgm:t>
    </dgm:pt>
    <dgm:pt modelId="{76A171A4-C76E-42D3-AB19-4CFDD9463D3A}">
      <dgm:prSet phldrT="[Text]" phldr="0" custT="0"/>
      <dgm:spPr bwMode="white">
        <a:xfrm>
          <a:off x="2373191" y="301901"/>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lstStyle/>
        <a:p>
          <a:pPr>
            <a:lnSpc>
              <a:spcPct val="100000"/>
            </a:lnSpc>
            <a:spcBef>
              <a:spcPct val="0"/>
            </a:spcBef>
            <a:spcAft>
              <a:spcPct val="35000"/>
            </a:spcAft>
            <a:buNone/>
          </a:pPr>
          <a:r>
            <a:rPr lang="en-US" dirty="0">
              <a:solidFill>
                <a:sysClr val="windowText" lastClr="000000">
                  <a:hueOff val="0"/>
                  <a:satOff val="0"/>
                  <a:lumOff val="0"/>
                  <a:alphaOff val="0"/>
                </a:sysClr>
              </a:solidFill>
              <a:latin typeface="Calibri"/>
              <a:ea typeface="+mn-ea"/>
              <a:cs typeface="+mn-cs"/>
            </a:rPr>
            <a:t>Islamic Banks</a:t>
          </a:r>
        </a:p>
      </dgm:t>
    </dgm:pt>
    <dgm:pt modelId="{9B36E1CF-4484-43FA-8092-3B390A9EFAE6}" type="parTrans" cxnId="{5B16667C-6C16-4119-9310-6563E6A0F468}">
      <dgm:prSet/>
      <dgm:spPr>
        <a:xfrm rot="15120000">
          <a:off x="2414562" y="1647284"/>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795AADD0-BC42-4B97-A6CE-CAEE070B0743}" type="sibTrans" cxnId="{5B16667C-6C16-4119-9310-6563E6A0F468}">
      <dgm:prSet/>
      <dgm:spPr/>
      <dgm:t>
        <a:bodyPr/>
        <a:lstStyle/>
        <a:p>
          <a:endParaRPr lang="en-US"/>
        </a:p>
      </dgm:t>
    </dgm:pt>
    <dgm:pt modelId="{5B9437E5-5A0E-475F-9971-8D0BA4212AAB}">
      <dgm:prSet phldrT="[Text]" phldr="0" custT="0"/>
      <dgm:spPr bwMode="white">
        <a:xfrm>
          <a:off x="4495075" y="301901"/>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lstStyle/>
        <a:p>
          <a:pPr>
            <a:lnSpc>
              <a:spcPct val="100000"/>
            </a:lnSpc>
            <a:spcBef>
              <a:spcPct val="0"/>
            </a:spcBef>
            <a:spcAft>
              <a:spcPct val="35000"/>
            </a:spcAft>
            <a:buNone/>
          </a:pPr>
          <a:r>
            <a:rPr lang="en-US" dirty="0">
              <a:solidFill>
                <a:sysClr val="windowText" lastClr="000000">
                  <a:hueOff val="0"/>
                  <a:satOff val="0"/>
                  <a:lumOff val="0"/>
                  <a:alphaOff val="0"/>
                </a:sysClr>
              </a:solidFill>
              <a:latin typeface="Calibri"/>
              <a:ea typeface="+mn-ea"/>
              <a:cs typeface="+mn-cs"/>
            </a:rPr>
            <a:t>Islamic Asset Management Companies</a:t>
          </a:r>
        </a:p>
      </dgm:t>
    </dgm:pt>
    <dgm:pt modelId="{65BD2C9D-61F1-4383-A458-CD776C5EEAD2}" type="parTrans" cxnId="{6FA61076-5A8F-4D46-B14D-1EE8AB6F31A5}">
      <dgm:prSet/>
      <dgm:spPr>
        <a:xfrm rot="17280000">
          <a:off x="3864513" y="1647284"/>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 modelId="{5598244B-3BD9-4E0F-B997-DB6DC60AB491}" type="sibTrans" cxnId="{6FA61076-5A8F-4D46-B14D-1EE8AB6F31A5}">
      <dgm:prSet/>
      <dgm:spPr/>
      <dgm:t>
        <a:bodyPr/>
        <a:lstStyle/>
        <a:p>
          <a:endParaRPr lang="en-US"/>
        </a:p>
      </dgm:t>
    </dgm:pt>
    <dgm:pt modelId="{BE75C815-F190-417A-8752-CCD285BE62F4}">
      <dgm:prSet phldrT="[Text]" phldr="0" custT="0"/>
      <dgm:spPr>
        <a:xfrm>
          <a:off x="6211715" y="1549113"/>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lstStyle/>
        <a:p>
          <a:pPr>
            <a:lnSpc>
              <a:spcPct val="100000"/>
            </a:lnSpc>
            <a:spcBef>
              <a:spcPct val="0"/>
            </a:spcBef>
            <a:spcAft>
              <a:spcPct val="35000"/>
            </a:spcAft>
            <a:buNone/>
          </a:pPr>
          <a:r>
            <a:rPr lang="en-US" dirty="0">
              <a:solidFill>
                <a:sysClr val="windowText" lastClr="000000">
                  <a:hueOff val="0"/>
                  <a:satOff val="0"/>
                  <a:lumOff val="0"/>
                  <a:alphaOff val="0"/>
                </a:sysClr>
              </a:solidFill>
              <a:latin typeface="Calibri"/>
              <a:ea typeface="+mn-ea"/>
              <a:cs typeface="+mn-cs"/>
            </a:rPr>
            <a:t>Sukuk</a:t>
          </a:r>
        </a:p>
      </dgm:t>
    </dgm:pt>
    <dgm:pt modelId="{00400264-CB07-4137-BB9E-0C1A5A603FEB}" type="parTrans" cxnId="{DE63BD14-F785-4C25-9DA2-C788BB424084}">
      <dgm:prSet/>
      <dgm:spPr>
        <a:xfrm rot="19440000">
          <a:off x="5037548" y="2499543"/>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GB"/>
        </a:p>
      </dgm:t>
    </dgm:pt>
    <dgm:pt modelId="{26BEC4BD-405C-4B25-8E2A-1469B2AB3853}" type="sibTrans" cxnId="{DE63BD14-F785-4C25-9DA2-C788BB424084}">
      <dgm:prSet/>
      <dgm:spPr/>
      <dgm:t>
        <a:bodyPr/>
        <a:lstStyle/>
        <a:p>
          <a:endParaRPr lang="en-GB"/>
        </a:p>
      </dgm:t>
    </dgm:pt>
    <dgm:pt modelId="{CE8F31A3-94D3-42B1-83C8-200B2F33685A}">
      <dgm:prSet phldrT="[Text]" phldr="0" custT="0"/>
      <dgm:spPr>
        <a:xfrm>
          <a:off x="6867413" y="3567144"/>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ln>
        <a:effectLst>
          <a:outerShdw blurRad="40000" dist="20000" dir="5400000" rotWithShape="0">
            <a:srgbClr val="000000">
              <a:alpha val="38000"/>
            </a:srgbClr>
          </a:outerShdw>
        </a:effectLst>
      </dgm:spPr>
      <dgm:t>
        <a:bodyPr vert="horz" wrap="square"/>
        <a:lstStyle/>
        <a:p>
          <a:pPr>
            <a:lnSpc>
              <a:spcPct val="100000"/>
            </a:lnSpc>
            <a:spcBef>
              <a:spcPct val="0"/>
            </a:spcBef>
            <a:spcAft>
              <a:spcPct val="35000"/>
            </a:spcAft>
            <a:buNone/>
          </a:pPr>
          <a:r>
            <a:rPr lang="en-US" dirty="0">
              <a:solidFill>
                <a:sysClr val="windowText" lastClr="000000">
                  <a:hueOff val="0"/>
                  <a:satOff val="0"/>
                  <a:lumOff val="0"/>
                  <a:alphaOff val="0"/>
                </a:sysClr>
              </a:solidFill>
              <a:latin typeface="Calibri"/>
              <a:ea typeface="+mn-ea"/>
              <a:cs typeface="+mn-cs"/>
            </a:rPr>
            <a:t>Islamic Leasing  Companies</a:t>
          </a:r>
        </a:p>
      </dgm:t>
    </dgm:pt>
    <dgm:pt modelId="{4BE39ED1-48D5-4117-AC26-713E28751DF5}" type="parTrans" cxnId="{39B63938-88C3-4481-86F5-50C6762AE94C}">
      <dgm:prSet/>
      <dgm:spPr>
        <a:xfrm>
          <a:off x="5485607" y="3878528"/>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GB"/>
        </a:p>
      </dgm:t>
    </dgm:pt>
    <dgm:pt modelId="{D7D32886-A313-4A70-B30F-08C9F26CDDC2}" type="sibTrans" cxnId="{39B63938-88C3-4481-86F5-50C6762AE94C}">
      <dgm:prSet/>
      <dgm:spPr/>
      <dgm:t>
        <a:bodyPr/>
        <a:lstStyle/>
        <a:p>
          <a:endParaRPr lang="en-GB"/>
        </a:p>
      </dgm:t>
    </dgm:pt>
    <dgm:pt modelId="{747F9891-CEE1-43AB-8EE5-7E40216C913A}" type="pres">
      <dgm:prSet presAssocID="{AE19B6C7-CBB6-48D9-ADE7-A6B5ECBC9A35}" presName="cycle" presStyleCnt="0">
        <dgm:presLayoutVars>
          <dgm:chMax val="1"/>
          <dgm:dir/>
          <dgm:animLvl val="ctr"/>
          <dgm:resizeHandles val="exact"/>
        </dgm:presLayoutVars>
      </dgm:prSet>
      <dgm:spPr/>
    </dgm:pt>
    <dgm:pt modelId="{54453CD1-FF23-4524-943E-431778D0731A}" type="pres">
      <dgm:prSet presAssocID="{E2AAE795-EF57-4E98-8631-0B692121D828}" presName="centerShape" presStyleLbl="node0" presStyleIdx="0" presStyleCnt="1"/>
      <dgm:spPr/>
    </dgm:pt>
    <dgm:pt modelId="{9C58A270-6BFB-4A80-BD75-EC7DEC81C33A}" type="pres">
      <dgm:prSet presAssocID="{0E233BD5-9884-4F5D-9E97-1B5F02FFD0C8}" presName="parTrans" presStyleLbl="bgSibTrans2D1" presStyleIdx="0" presStyleCnt="6"/>
      <dgm:spPr/>
    </dgm:pt>
    <dgm:pt modelId="{E98795DF-0FF8-4985-995B-A03C42B6D83C}" type="pres">
      <dgm:prSet presAssocID="{6348DD4B-840A-4F89-A904-7FC150CEC0DC}" presName="node" presStyleLbl="node1" presStyleIdx="0" presStyleCnt="6">
        <dgm:presLayoutVars>
          <dgm:bulletEnabled val="1"/>
        </dgm:presLayoutVars>
      </dgm:prSet>
      <dgm:spPr/>
    </dgm:pt>
    <dgm:pt modelId="{E7652416-5058-461C-BB0F-9BC595768DA9}" type="pres">
      <dgm:prSet presAssocID="{F06FE37B-D1AB-47BC-A4D8-589662C8A8FC}" presName="parTrans" presStyleLbl="bgSibTrans2D1" presStyleIdx="1" presStyleCnt="6"/>
      <dgm:spPr/>
    </dgm:pt>
    <dgm:pt modelId="{1B2C73CC-7929-4888-9E95-26821FF98188}" type="pres">
      <dgm:prSet presAssocID="{C5AFA8D8-9970-4F4A-9DBC-F5F6EF4E69CC}" presName="node" presStyleLbl="node1" presStyleIdx="1" presStyleCnt="6">
        <dgm:presLayoutVars>
          <dgm:bulletEnabled val="1"/>
        </dgm:presLayoutVars>
      </dgm:prSet>
      <dgm:spPr/>
    </dgm:pt>
    <dgm:pt modelId="{C3FC8966-57FE-4C8D-8903-BE205CE2B0C7}" type="pres">
      <dgm:prSet presAssocID="{9B36E1CF-4484-43FA-8092-3B390A9EFAE6}" presName="parTrans" presStyleLbl="bgSibTrans2D1" presStyleIdx="2" presStyleCnt="6"/>
      <dgm:spPr/>
    </dgm:pt>
    <dgm:pt modelId="{8E6AB0A7-29E6-43B7-8986-94ED54DD84F2}" type="pres">
      <dgm:prSet presAssocID="{76A171A4-C76E-42D3-AB19-4CFDD9463D3A}" presName="node" presStyleLbl="node1" presStyleIdx="2" presStyleCnt="6">
        <dgm:presLayoutVars>
          <dgm:bulletEnabled val="1"/>
        </dgm:presLayoutVars>
      </dgm:prSet>
      <dgm:spPr/>
    </dgm:pt>
    <dgm:pt modelId="{BFA06A25-8FBD-462A-89DD-319C63D87AB3}" type="pres">
      <dgm:prSet presAssocID="{65BD2C9D-61F1-4383-A458-CD776C5EEAD2}" presName="parTrans" presStyleLbl="bgSibTrans2D1" presStyleIdx="3" presStyleCnt="6"/>
      <dgm:spPr/>
    </dgm:pt>
    <dgm:pt modelId="{BED05D0C-89EC-4FB5-B846-1333FE6AC185}" type="pres">
      <dgm:prSet presAssocID="{5B9437E5-5A0E-475F-9971-8D0BA4212AAB}" presName="node" presStyleLbl="node1" presStyleIdx="3" presStyleCnt="6">
        <dgm:presLayoutVars>
          <dgm:bulletEnabled val="1"/>
        </dgm:presLayoutVars>
      </dgm:prSet>
      <dgm:spPr/>
    </dgm:pt>
    <dgm:pt modelId="{5A802DFD-E29C-4FD2-9F85-0DE7127A67D0}" type="pres">
      <dgm:prSet presAssocID="{00400264-CB07-4137-BB9E-0C1A5A603FEB}" presName="parTrans" presStyleLbl="bgSibTrans2D1" presStyleIdx="4" presStyleCnt="6"/>
      <dgm:spPr/>
    </dgm:pt>
    <dgm:pt modelId="{B7A23FB9-E93E-4EA7-93CF-0B172D27CEE7}" type="pres">
      <dgm:prSet presAssocID="{BE75C815-F190-417A-8752-CCD285BE62F4}" presName="node" presStyleLbl="node1" presStyleIdx="4" presStyleCnt="6">
        <dgm:presLayoutVars>
          <dgm:bulletEnabled val="1"/>
        </dgm:presLayoutVars>
      </dgm:prSet>
      <dgm:spPr/>
    </dgm:pt>
    <dgm:pt modelId="{EEBC3008-8B8A-4F70-8E7B-556D0825DC3D}" type="pres">
      <dgm:prSet presAssocID="{4BE39ED1-48D5-4117-AC26-713E28751DF5}" presName="parTrans" presStyleLbl="bgSibTrans2D1" presStyleIdx="5" presStyleCnt="6"/>
      <dgm:spPr/>
    </dgm:pt>
    <dgm:pt modelId="{6E7D3E67-840C-44D9-AC1C-8BA480E2E4EC}" type="pres">
      <dgm:prSet presAssocID="{CE8F31A3-94D3-42B1-83C8-200B2F33685A}" presName="node" presStyleLbl="node1" presStyleIdx="5" presStyleCnt="6">
        <dgm:presLayoutVars>
          <dgm:bulletEnabled val="1"/>
        </dgm:presLayoutVars>
      </dgm:prSet>
      <dgm:spPr/>
    </dgm:pt>
  </dgm:ptLst>
  <dgm:cxnLst>
    <dgm:cxn modelId="{C9673E0E-EEF1-43FF-BB52-056C25267807}" srcId="{AE19B6C7-CBB6-48D9-ADE7-A6B5ECBC9A35}" destId="{E2AAE795-EF57-4E98-8631-0B692121D828}" srcOrd="0" destOrd="0" parTransId="{10E6E96C-1E3F-4C2F-9F10-217862FD780C}" sibTransId="{23FE1042-D4F0-4571-B6C5-4E01D848301F}"/>
    <dgm:cxn modelId="{DE63BD14-F785-4C25-9DA2-C788BB424084}" srcId="{E2AAE795-EF57-4E98-8631-0B692121D828}" destId="{BE75C815-F190-417A-8752-CCD285BE62F4}" srcOrd="4" destOrd="0" parTransId="{00400264-CB07-4137-BB9E-0C1A5A603FEB}" sibTransId="{26BEC4BD-405C-4B25-8E2A-1469B2AB3853}"/>
    <dgm:cxn modelId="{7D17BF1E-E04F-4F5C-9B57-B33F16433981}" type="presOf" srcId="{E2AAE795-EF57-4E98-8631-0B692121D828}" destId="{54453CD1-FF23-4524-943E-431778D0731A}" srcOrd="0" destOrd="0" presId="urn:microsoft.com/office/officeart/2005/8/layout/radial4#1"/>
    <dgm:cxn modelId="{2C783C25-B8FC-4A66-AE06-83F7E00793AC}" srcId="{E2AAE795-EF57-4E98-8631-0B692121D828}" destId="{6348DD4B-840A-4F89-A904-7FC150CEC0DC}" srcOrd="0" destOrd="0" parTransId="{0E233BD5-9884-4F5D-9E97-1B5F02FFD0C8}" sibTransId="{31BC03A2-36B7-4DF3-98A2-0332B0F3298E}"/>
    <dgm:cxn modelId="{E9D05230-ED80-4C79-ADDB-C9365D146C05}" type="presOf" srcId="{CE8F31A3-94D3-42B1-83C8-200B2F33685A}" destId="{6E7D3E67-840C-44D9-AC1C-8BA480E2E4EC}" srcOrd="0" destOrd="0" presId="urn:microsoft.com/office/officeart/2005/8/layout/radial4#1"/>
    <dgm:cxn modelId="{39B63938-88C3-4481-86F5-50C6762AE94C}" srcId="{E2AAE795-EF57-4E98-8631-0B692121D828}" destId="{CE8F31A3-94D3-42B1-83C8-200B2F33685A}" srcOrd="5" destOrd="0" parTransId="{4BE39ED1-48D5-4117-AC26-713E28751DF5}" sibTransId="{D7D32886-A313-4A70-B30F-08C9F26CDDC2}"/>
    <dgm:cxn modelId="{13C95B60-4250-4596-9B2D-E2163FD31FBB}" type="presOf" srcId="{BE75C815-F190-417A-8752-CCD285BE62F4}" destId="{B7A23FB9-E93E-4EA7-93CF-0B172D27CEE7}" srcOrd="0" destOrd="0" presId="urn:microsoft.com/office/officeart/2005/8/layout/radial4#1"/>
    <dgm:cxn modelId="{B224FE45-7B02-4F52-94F7-8BE8D4D3A60C}" type="presOf" srcId="{9B36E1CF-4484-43FA-8092-3B390A9EFAE6}" destId="{C3FC8966-57FE-4C8D-8903-BE205CE2B0C7}" srcOrd="0" destOrd="0" presId="urn:microsoft.com/office/officeart/2005/8/layout/radial4#1"/>
    <dgm:cxn modelId="{C5D59875-5137-4C2B-9C05-FAC9B45B80CB}" srcId="{E2AAE795-EF57-4E98-8631-0B692121D828}" destId="{C5AFA8D8-9970-4F4A-9DBC-F5F6EF4E69CC}" srcOrd="1" destOrd="0" parTransId="{F06FE37B-D1AB-47BC-A4D8-589662C8A8FC}" sibTransId="{21FFB52E-F919-4103-8CAE-20553610348E}"/>
    <dgm:cxn modelId="{6FA61076-5A8F-4D46-B14D-1EE8AB6F31A5}" srcId="{E2AAE795-EF57-4E98-8631-0B692121D828}" destId="{5B9437E5-5A0E-475F-9971-8D0BA4212AAB}" srcOrd="3" destOrd="0" parTransId="{65BD2C9D-61F1-4383-A458-CD776C5EEAD2}" sibTransId="{5598244B-3BD9-4E0F-B997-DB6DC60AB491}"/>
    <dgm:cxn modelId="{5B16667C-6C16-4119-9310-6563E6A0F468}" srcId="{E2AAE795-EF57-4E98-8631-0B692121D828}" destId="{76A171A4-C76E-42D3-AB19-4CFDD9463D3A}" srcOrd="2" destOrd="0" parTransId="{9B36E1CF-4484-43FA-8092-3B390A9EFAE6}" sibTransId="{795AADD0-BC42-4B97-A6CE-CAEE070B0743}"/>
    <dgm:cxn modelId="{0696E07C-7DB3-48D8-93A9-78D7E719AA00}" type="presOf" srcId="{76A171A4-C76E-42D3-AB19-4CFDD9463D3A}" destId="{8E6AB0A7-29E6-43B7-8986-94ED54DD84F2}" srcOrd="0" destOrd="0" presId="urn:microsoft.com/office/officeart/2005/8/layout/radial4#1"/>
    <dgm:cxn modelId="{5A5DFF8F-17A5-42EA-B0F2-CF27BF0CA4CB}" type="presOf" srcId="{F06FE37B-D1AB-47BC-A4D8-589662C8A8FC}" destId="{E7652416-5058-461C-BB0F-9BC595768DA9}" srcOrd="0" destOrd="0" presId="urn:microsoft.com/office/officeart/2005/8/layout/radial4#1"/>
    <dgm:cxn modelId="{CFB01499-8333-4ED2-A221-5E70D7D42830}" type="presOf" srcId="{6348DD4B-840A-4F89-A904-7FC150CEC0DC}" destId="{E98795DF-0FF8-4985-995B-A03C42B6D83C}" srcOrd="0" destOrd="0" presId="urn:microsoft.com/office/officeart/2005/8/layout/radial4#1"/>
    <dgm:cxn modelId="{682344B0-1694-4A9D-A868-2EBE75A30228}" type="presOf" srcId="{C5AFA8D8-9970-4F4A-9DBC-F5F6EF4E69CC}" destId="{1B2C73CC-7929-4888-9E95-26821FF98188}" srcOrd="0" destOrd="0" presId="urn:microsoft.com/office/officeart/2005/8/layout/radial4#1"/>
    <dgm:cxn modelId="{291D2FBB-728F-48EB-B69F-8408DB2708A1}" type="presOf" srcId="{0E233BD5-9884-4F5D-9E97-1B5F02FFD0C8}" destId="{9C58A270-6BFB-4A80-BD75-EC7DEC81C33A}" srcOrd="0" destOrd="0" presId="urn:microsoft.com/office/officeart/2005/8/layout/radial4#1"/>
    <dgm:cxn modelId="{86F93FBB-51F3-432D-B6F8-D9C62BDAAAE7}" type="presOf" srcId="{AE19B6C7-CBB6-48D9-ADE7-A6B5ECBC9A35}" destId="{747F9891-CEE1-43AB-8EE5-7E40216C913A}" srcOrd="0" destOrd="0" presId="urn:microsoft.com/office/officeart/2005/8/layout/radial4#1"/>
    <dgm:cxn modelId="{94242ED8-326A-49D4-9B77-344B56D6EEC9}" type="presOf" srcId="{5B9437E5-5A0E-475F-9971-8D0BA4212AAB}" destId="{BED05D0C-89EC-4FB5-B846-1333FE6AC185}" srcOrd="0" destOrd="0" presId="urn:microsoft.com/office/officeart/2005/8/layout/radial4#1"/>
    <dgm:cxn modelId="{D666C5DF-85B0-48E2-885E-F1C724DEBCB4}" type="presOf" srcId="{65BD2C9D-61F1-4383-A458-CD776C5EEAD2}" destId="{BFA06A25-8FBD-462A-89DD-319C63D87AB3}" srcOrd="0" destOrd="0" presId="urn:microsoft.com/office/officeart/2005/8/layout/radial4#1"/>
    <dgm:cxn modelId="{95B73CE0-7110-4D07-A2CD-A7036E3D6F8C}" type="presOf" srcId="{00400264-CB07-4137-BB9E-0C1A5A603FEB}" destId="{5A802DFD-E29C-4FD2-9F85-0DE7127A67D0}" srcOrd="0" destOrd="0" presId="urn:microsoft.com/office/officeart/2005/8/layout/radial4#1"/>
    <dgm:cxn modelId="{F0F066FB-8B4E-47E2-85B3-3D6247EA5BFD}" type="presOf" srcId="{4BE39ED1-48D5-4117-AC26-713E28751DF5}" destId="{EEBC3008-8B8A-4F70-8E7B-556D0825DC3D}" srcOrd="0" destOrd="0" presId="urn:microsoft.com/office/officeart/2005/8/layout/radial4#1"/>
    <dgm:cxn modelId="{8AADD53F-790F-44F8-906A-2396FA1F6592}" type="presParOf" srcId="{747F9891-CEE1-43AB-8EE5-7E40216C913A}" destId="{54453CD1-FF23-4524-943E-431778D0731A}" srcOrd="0" destOrd="0" presId="urn:microsoft.com/office/officeart/2005/8/layout/radial4#1"/>
    <dgm:cxn modelId="{247BCA12-223A-4F86-B2E9-344AF5781ECC}" type="presParOf" srcId="{747F9891-CEE1-43AB-8EE5-7E40216C913A}" destId="{9C58A270-6BFB-4A80-BD75-EC7DEC81C33A}" srcOrd="1" destOrd="0" presId="urn:microsoft.com/office/officeart/2005/8/layout/radial4#1"/>
    <dgm:cxn modelId="{24C44DB0-B12D-47DB-9E79-9E82CFD8F666}" type="presParOf" srcId="{747F9891-CEE1-43AB-8EE5-7E40216C913A}" destId="{E98795DF-0FF8-4985-995B-A03C42B6D83C}" srcOrd="2" destOrd="0" presId="urn:microsoft.com/office/officeart/2005/8/layout/radial4#1"/>
    <dgm:cxn modelId="{7477425E-BB72-4E98-AE4F-1EA3A13BBB77}" type="presParOf" srcId="{747F9891-CEE1-43AB-8EE5-7E40216C913A}" destId="{E7652416-5058-461C-BB0F-9BC595768DA9}" srcOrd="3" destOrd="0" presId="urn:microsoft.com/office/officeart/2005/8/layout/radial4#1"/>
    <dgm:cxn modelId="{2F44D0AB-F3AD-4E3E-A0B1-D9348E126FA1}" type="presParOf" srcId="{747F9891-CEE1-43AB-8EE5-7E40216C913A}" destId="{1B2C73CC-7929-4888-9E95-26821FF98188}" srcOrd="4" destOrd="0" presId="urn:microsoft.com/office/officeart/2005/8/layout/radial4#1"/>
    <dgm:cxn modelId="{8B6DAEFE-E724-481A-B73B-35DA8A50EDC7}" type="presParOf" srcId="{747F9891-CEE1-43AB-8EE5-7E40216C913A}" destId="{C3FC8966-57FE-4C8D-8903-BE205CE2B0C7}" srcOrd="5" destOrd="0" presId="urn:microsoft.com/office/officeart/2005/8/layout/radial4#1"/>
    <dgm:cxn modelId="{8B3C880D-0037-40EA-90B7-F8A9666369CD}" type="presParOf" srcId="{747F9891-CEE1-43AB-8EE5-7E40216C913A}" destId="{8E6AB0A7-29E6-43B7-8986-94ED54DD84F2}" srcOrd="6" destOrd="0" presId="urn:microsoft.com/office/officeart/2005/8/layout/radial4#1"/>
    <dgm:cxn modelId="{33347969-9799-46D3-B79E-07D2D479D158}" type="presParOf" srcId="{747F9891-CEE1-43AB-8EE5-7E40216C913A}" destId="{BFA06A25-8FBD-462A-89DD-319C63D87AB3}" srcOrd="7" destOrd="0" presId="urn:microsoft.com/office/officeart/2005/8/layout/radial4#1"/>
    <dgm:cxn modelId="{81DA5EE6-3EE5-4867-AEAA-88CBDF0C871D}" type="presParOf" srcId="{747F9891-CEE1-43AB-8EE5-7E40216C913A}" destId="{BED05D0C-89EC-4FB5-B846-1333FE6AC185}" srcOrd="8" destOrd="0" presId="urn:microsoft.com/office/officeart/2005/8/layout/radial4#1"/>
    <dgm:cxn modelId="{48963B74-619C-4348-B7D3-386B5664AB96}" type="presParOf" srcId="{747F9891-CEE1-43AB-8EE5-7E40216C913A}" destId="{5A802DFD-E29C-4FD2-9F85-0DE7127A67D0}" srcOrd="9" destOrd="0" presId="urn:microsoft.com/office/officeart/2005/8/layout/radial4#1"/>
    <dgm:cxn modelId="{7DEAD092-0166-40A2-BFFC-09398B8CE168}" type="presParOf" srcId="{747F9891-CEE1-43AB-8EE5-7E40216C913A}" destId="{B7A23FB9-E93E-4EA7-93CF-0B172D27CEE7}" srcOrd="10" destOrd="0" presId="urn:microsoft.com/office/officeart/2005/8/layout/radial4#1"/>
    <dgm:cxn modelId="{D12CC77C-147E-4DE8-B3F8-840204F08847}" type="presParOf" srcId="{747F9891-CEE1-43AB-8EE5-7E40216C913A}" destId="{EEBC3008-8B8A-4F70-8E7B-556D0825DC3D}" srcOrd="11" destOrd="0" presId="urn:microsoft.com/office/officeart/2005/8/layout/radial4#1"/>
    <dgm:cxn modelId="{1F6C1221-09C8-48A0-AD9B-B1B09EDD2CB7}" type="presParOf" srcId="{747F9891-CEE1-43AB-8EE5-7E40216C913A}" destId="{6E7D3E67-840C-44D9-AC1C-8BA480E2E4EC}" srcOrd="12" destOrd="0" presId="urn:microsoft.com/office/officeart/2005/8/layout/radial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53CD1-FF23-4524-943E-431778D0731A}">
      <dsp:nvSpPr>
        <dsp:cNvPr id="0" name=""/>
        <dsp:cNvSpPr/>
      </dsp:nvSpPr>
      <dsp:spPr bwMode="white">
        <a:xfrm>
          <a:off x="3094441" y="3068929"/>
          <a:ext cx="2264612" cy="2264612"/>
        </a:xfrm>
        <a:prstGeom prst="ellipse">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100000"/>
            </a:lnSpc>
            <a:spcBef>
              <a:spcPct val="0"/>
            </a:spcBef>
            <a:spcAft>
              <a:spcPct val="35000"/>
            </a:spcAft>
            <a:buNone/>
          </a:pPr>
          <a:r>
            <a:rPr lang="en-US" sz="3300" kern="1200" dirty="0">
              <a:solidFill>
                <a:sysClr val="windowText" lastClr="000000">
                  <a:hueOff val="0"/>
                  <a:satOff val="0"/>
                  <a:lumOff val="0"/>
                  <a:alphaOff val="0"/>
                </a:sysClr>
              </a:solidFill>
              <a:latin typeface="Calibri"/>
              <a:ea typeface="+mn-ea"/>
              <a:cs typeface="+mn-cs"/>
            </a:rPr>
            <a:t>Islamic Finance Industry</a:t>
          </a:r>
        </a:p>
      </dsp:txBody>
      <dsp:txXfrm>
        <a:off x="3426086" y="3400574"/>
        <a:ext cx="1601322" cy="1601322"/>
      </dsp:txXfrm>
    </dsp:sp>
    <dsp:sp modelId="{9C58A270-6BFB-4A80-BD75-EC7DEC81C33A}">
      <dsp:nvSpPr>
        <dsp:cNvPr id="0" name=""/>
        <dsp:cNvSpPr/>
      </dsp:nvSpPr>
      <dsp:spPr>
        <a:xfrm rot="10800000">
          <a:off x="793468" y="3878528"/>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98795DF-0FF8-4985-995B-A03C42B6D83C}">
      <dsp:nvSpPr>
        <dsp:cNvPr id="0" name=""/>
        <dsp:cNvSpPr/>
      </dsp:nvSpPr>
      <dsp:spPr bwMode="white">
        <a:xfrm>
          <a:off x="853" y="3567144"/>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Takaful Insurance Companies</a:t>
          </a:r>
        </a:p>
      </dsp:txBody>
      <dsp:txXfrm>
        <a:off x="37997" y="3604288"/>
        <a:ext cx="1510940" cy="1193894"/>
      </dsp:txXfrm>
    </dsp:sp>
    <dsp:sp modelId="{E7652416-5058-461C-BB0F-9BC595768DA9}">
      <dsp:nvSpPr>
        <dsp:cNvPr id="0" name=""/>
        <dsp:cNvSpPr/>
      </dsp:nvSpPr>
      <dsp:spPr>
        <a:xfrm rot="12960000">
          <a:off x="1241527" y="2499543"/>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B2C73CC-7929-4888-9E95-26821FF98188}">
      <dsp:nvSpPr>
        <dsp:cNvPr id="0" name=""/>
        <dsp:cNvSpPr/>
      </dsp:nvSpPr>
      <dsp:spPr bwMode="white">
        <a:xfrm>
          <a:off x="656552" y="1549113"/>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100000"/>
            </a:lnSpc>
            <a:spcBef>
              <a:spcPct val="0"/>
            </a:spcBef>
            <a:spcAft>
              <a:spcPct val="35000"/>
            </a:spcAft>
            <a:buNone/>
          </a:pPr>
          <a:r>
            <a:rPr lang="en-US" sz="2000" kern="1200">
              <a:solidFill>
                <a:sysClr val="windowText" lastClr="000000">
                  <a:hueOff val="0"/>
                  <a:satOff val="0"/>
                  <a:lumOff val="0"/>
                  <a:alphaOff val="0"/>
                </a:sysClr>
              </a:solidFill>
              <a:latin typeface="Calibri"/>
              <a:ea typeface="+mn-ea"/>
              <a:cs typeface="+mn-cs"/>
            </a:rPr>
            <a:t>Modaraba Companies</a:t>
          </a:r>
          <a:endParaRPr lang="en-US" sz="2000" kern="1200" dirty="0">
            <a:solidFill>
              <a:sysClr val="windowText" lastClr="000000">
                <a:hueOff val="0"/>
                <a:satOff val="0"/>
                <a:lumOff val="0"/>
                <a:alphaOff val="0"/>
              </a:sysClr>
            </a:solidFill>
            <a:latin typeface="Calibri"/>
            <a:ea typeface="+mn-ea"/>
            <a:cs typeface="+mn-cs"/>
          </a:endParaRPr>
        </a:p>
      </dsp:txBody>
      <dsp:txXfrm>
        <a:off x="693696" y="1586257"/>
        <a:ext cx="1510940" cy="1193894"/>
      </dsp:txXfrm>
    </dsp:sp>
    <dsp:sp modelId="{C3FC8966-57FE-4C8D-8903-BE205CE2B0C7}">
      <dsp:nvSpPr>
        <dsp:cNvPr id="0" name=""/>
        <dsp:cNvSpPr/>
      </dsp:nvSpPr>
      <dsp:spPr>
        <a:xfrm rot="15120000">
          <a:off x="2414562" y="1647284"/>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E6AB0A7-29E6-43B7-8986-94ED54DD84F2}">
      <dsp:nvSpPr>
        <dsp:cNvPr id="0" name=""/>
        <dsp:cNvSpPr/>
      </dsp:nvSpPr>
      <dsp:spPr bwMode="white">
        <a:xfrm>
          <a:off x="2373191" y="301901"/>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Islamic Banks</a:t>
          </a:r>
        </a:p>
      </dsp:txBody>
      <dsp:txXfrm>
        <a:off x="2410335" y="339045"/>
        <a:ext cx="1510940" cy="1193894"/>
      </dsp:txXfrm>
    </dsp:sp>
    <dsp:sp modelId="{BFA06A25-8FBD-462A-89DD-319C63D87AB3}">
      <dsp:nvSpPr>
        <dsp:cNvPr id="0" name=""/>
        <dsp:cNvSpPr/>
      </dsp:nvSpPr>
      <dsp:spPr>
        <a:xfrm rot="17280000">
          <a:off x="3864513" y="1647284"/>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ED05D0C-89EC-4FB5-B846-1333FE6AC185}">
      <dsp:nvSpPr>
        <dsp:cNvPr id="0" name=""/>
        <dsp:cNvSpPr/>
      </dsp:nvSpPr>
      <dsp:spPr bwMode="white">
        <a:xfrm>
          <a:off x="4495075" y="301901"/>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Islamic Asset Management Companies</a:t>
          </a:r>
        </a:p>
      </dsp:txBody>
      <dsp:txXfrm>
        <a:off x="4532219" y="339045"/>
        <a:ext cx="1510940" cy="1193894"/>
      </dsp:txXfrm>
    </dsp:sp>
    <dsp:sp modelId="{5A802DFD-E29C-4FD2-9F85-0DE7127A67D0}">
      <dsp:nvSpPr>
        <dsp:cNvPr id="0" name=""/>
        <dsp:cNvSpPr/>
      </dsp:nvSpPr>
      <dsp:spPr>
        <a:xfrm rot="19440000">
          <a:off x="5037548" y="2499543"/>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A23FB9-E93E-4EA7-93CF-0B172D27CEE7}">
      <dsp:nvSpPr>
        <dsp:cNvPr id="0" name=""/>
        <dsp:cNvSpPr/>
      </dsp:nvSpPr>
      <dsp:spPr>
        <a:xfrm>
          <a:off x="6211715" y="1549113"/>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Sukuk</a:t>
          </a:r>
        </a:p>
      </dsp:txBody>
      <dsp:txXfrm>
        <a:off x="6248859" y="1586257"/>
        <a:ext cx="1510940" cy="1193894"/>
      </dsp:txXfrm>
    </dsp:sp>
    <dsp:sp modelId="{EEBC3008-8B8A-4F70-8E7B-556D0825DC3D}">
      <dsp:nvSpPr>
        <dsp:cNvPr id="0" name=""/>
        <dsp:cNvSpPr/>
      </dsp:nvSpPr>
      <dsp:spPr>
        <a:xfrm>
          <a:off x="5485607" y="3878528"/>
          <a:ext cx="2174419" cy="645414"/>
        </a:xfrm>
        <a:prstGeom prst="leftArrow">
          <a:avLst>
            <a:gd name="adj1" fmla="val 60000"/>
            <a:gd name="adj2" fmla="val 50000"/>
          </a:avLst>
        </a:prstGeom>
        <a:solidFill>
          <a:srgbClr val="8064A2">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E7D3E67-840C-44D9-AC1C-8BA480E2E4EC}">
      <dsp:nvSpPr>
        <dsp:cNvPr id="0" name=""/>
        <dsp:cNvSpPr/>
      </dsp:nvSpPr>
      <dsp:spPr>
        <a:xfrm>
          <a:off x="6867413" y="3567144"/>
          <a:ext cx="1585228" cy="1268182"/>
        </a:xfrm>
        <a:prstGeom prst="roundRect">
          <a:avLst>
            <a:gd name="adj" fmla="val 10000"/>
          </a:avLst>
        </a:prstGeom>
        <a:solidFill>
          <a:sysClr val="window" lastClr="FFFFFF">
            <a:hueOff val="0"/>
            <a:satOff val="0"/>
            <a:lumOff val="0"/>
            <a:alphaOff val="0"/>
          </a:sysClr>
        </a:solidFill>
        <a:ln w="38100" cap="flat" cmpd="sng" algn="ctr">
          <a:solidFill>
            <a:srgbClr val="8064A2">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Islamic Leasing  Companies</a:t>
          </a:r>
        </a:p>
      </dsp:txBody>
      <dsp:txXfrm>
        <a:off x="6904557" y="3604288"/>
        <a:ext cx="1510940" cy="11938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9C166-49D5-451E-8317-EC66AECDEC94}" type="datetimeFigureOut">
              <a:rPr lang="en-US" smtClean="0"/>
              <a:pPr/>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951A6-2C64-488D-AF4A-763F279B45A5}" type="slidenum">
              <a:rPr lang="en-US" smtClean="0"/>
              <a:pPr/>
              <a:t>‹#›</a:t>
            </a:fld>
            <a:endParaRPr lang="en-US"/>
          </a:p>
        </p:txBody>
      </p:sp>
    </p:spTree>
    <p:extLst>
      <p:ext uri="{BB962C8B-B14F-4D97-AF65-F5344CB8AC3E}">
        <p14:creationId xmlns:p14="http://schemas.microsoft.com/office/powerpoint/2010/main" val="220308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dirty="0"/>
              <a:t>۔ المعجم الأوسط - (6 / 113):</a:t>
            </a:r>
          </a:p>
          <a:p>
            <a:pPr algn="r" rtl="1"/>
            <a:r>
              <a:rPr lang="ur-PK" dirty="0"/>
              <a:t>عن أبي بكر الصديق قال قال رسول الله صلى الله عليه و سلم لا يدخل الجنة جسد غذي من الحرام</a:t>
            </a:r>
          </a:p>
          <a:p>
            <a:pPr algn="r" rtl="1"/>
            <a:r>
              <a:rPr lang="en-US" dirty="0"/>
              <a:t>2</a:t>
            </a:r>
            <a:r>
              <a:rPr lang="ur-PK" dirty="0"/>
              <a:t>۔ </a:t>
            </a:r>
            <a:endParaRPr lang="en-US" dirty="0"/>
          </a:p>
          <a:p>
            <a:pPr algn="r" rtl="1"/>
            <a:r>
              <a:rPr lang="ur-PK" dirty="0"/>
              <a:t>3۔ سنن الترمذي - (5 / 220):</a:t>
            </a:r>
          </a:p>
          <a:p>
            <a:pPr algn="r" rtl="1"/>
            <a:r>
              <a:rPr lang="ur-PK" dirty="0"/>
              <a:t>عن أبي هريرة قال : قال رسول الله صلى الله عليه و سلم يا أيها الناس إن الله طيب ولايقبل إلا طيبا وإن الله أمر المؤمنين بما أمر به المرسلين فقال { يا أيها الرسل كلوا من الطيبات واعملوا صالحا إني بما تعملون عليم } وقال { يا أيها الذين آمنوا كلوا من طيبات ما رزقناكم } قال وذكر الرجل يطيل السفر أشعث أغبر يمد يده إلى السماء يا رب ومطعمه حرام ومشربه حرام وملبسه حرام وغذي بالحرام فأني يستجاب لذلك</a:t>
            </a:r>
            <a:endParaRPr lang="en-US" dirty="0"/>
          </a:p>
          <a:p>
            <a:endParaRPr lang="en-US" dirty="0"/>
          </a:p>
        </p:txBody>
      </p:sp>
      <p:sp>
        <p:nvSpPr>
          <p:cNvPr id="4" name="Slide Number Placeholder 3"/>
          <p:cNvSpPr>
            <a:spLocks noGrp="1"/>
          </p:cNvSpPr>
          <p:nvPr>
            <p:ph type="sldNum" sz="quarter" idx="10"/>
          </p:nvPr>
        </p:nvSpPr>
        <p:spPr/>
        <p:txBody>
          <a:bodyPr/>
          <a:lstStyle/>
          <a:p>
            <a:fld id="{D6D951A6-2C64-488D-AF4A-763F279B45A5}" type="slidenum">
              <a:rPr lang="en-US" smtClean="0"/>
              <a:pPr/>
              <a:t>6</a:t>
            </a:fld>
            <a:endParaRPr lang="en-US"/>
          </a:p>
        </p:txBody>
      </p:sp>
    </p:spTree>
    <p:extLst>
      <p:ext uri="{BB962C8B-B14F-4D97-AF65-F5344CB8AC3E}">
        <p14:creationId xmlns:p14="http://schemas.microsoft.com/office/powerpoint/2010/main" val="185095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7FB04F4-1A66-4DBC-A8E1-344F2C3AB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8F2AB3-FE54-4668-A78E-578C729636ED}" type="slidenum">
              <a:rPr lang="en-US" altLang="en-US" smtClean="0"/>
              <a:pPr>
                <a:spcBef>
                  <a:spcPct val="0"/>
                </a:spcBef>
              </a:pPr>
              <a:t>33</a:t>
            </a:fld>
            <a:endParaRPr lang="en-US" altLang="en-US"/>
          </a:p>
        </p:txBody>
      </p:sp>
      <p:sp>
        <p:nvSpPr>
          <p:cNvPr id="49155" name="Rectangle 2">
            <a:extLst>
              <a:ext uri="{FF2B5EF4-FFF2-40B4-BE49-F238E27FC236}">
                <a16:creationId xmlns:a16="http://schemas.microsoft.com/office/drawing/2014/main" id="{DF522EA6-B29E-4EA9-AE5A-84D82A09069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87DA4CB-D3DC-48C3-9208-0AB04703B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114300" lvl="1" eaLnBrk="1" hangingPunct="1">
              <a:tabLst>
                <a:tab pos="288925" algn="l"/>
              </a:tabLst>
            </a:pPr>
            <a:endParaRPr lang="en-US" altLang="en-US" sz="1400">
              <a:latin typeface="Book Antiqua" panose="0204060205030503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9D93517-4792-4178-AAF1-EE052D143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9A2D86-2B0E-4640-8A32-C48E102F2DA4}" type="slidenum">
              <a:rPr lang="en-US" altLang="en-US" smtClean="0"/>
              <a:pPr>
                <a:spcBef>
                  <a:spcPct val="0"/>
                </a:spcBef>
              </a:pPr>
              <a:t>36</a:t>
            </a:fld>
            <a:endParaRPr lang="en-US" altLang="en-US"/>
          </a:p>
        </p:txBody>
      </p:sp>
      <p:sp>
        <p:nvSpPr>
          <p:cNvPr id="63491" name="Rectangle 2">
            <a:extLst>
              <a:ext uri="{FF2B5EF4-FFF2-40B4-BE49-F238E27FC236}">
                <a16:creationId xmlns:a16="http://schemas.microsoft.com/office/drawing/2014/main" id="{75564DD9-325F-4BDE-89DF-15EC2A8A5D78}"/>
              </a:ext>
            </a:extLst>
          </p:cNvPr>
          <p:cNvSpPr>
            <a:spLocks noGrp="1" noRot="1" noChangeAspect="1" noChangeArrowheads="1" noTextEdit="1"/>
          </p:cNvSpPr>
          <p:nvPr>
            <p:ph type="sldImg"/>
          </p:nvPr>
        </p:nvSpPr>
        <p:spPr>
          <a:xfrm>
            <a:off x="360363" y="711200"/>
            <a:ext cx="6138862" cy="3454400"/>
          </a:xfrm>
          <a:solidFill>
            <a:srgbClr val="FFFFFF"/>
          </a:solidFill>
          <a:ln/>
        </p:spPr>
      </p:sp>
      <p:sp>
        <p:nvSpPr>
          <p:cNvPr id="63492" name="Rectangle 3">
            <a:extLst>
              <a:ext uri="{FF2B5EF4-FFF2-40B4-BE49-F238E27FC236}">
                <a16:creationId xmlns:a16="http://schemas.microsoft.com/office/drawing/2014/main" id="{7078E97C-D431-42A3-82DC-26130AAE9F77}"/>
              </a:ext>
            </a:extLst>
          </p:cNvPr>
          <p:cNvSpPr>
            <a:spLocks noGrp="1" noChangeArrowheads="1"/>
          </p:cNvSpPr>
          <p:nvPr>
            <p:ph type="body" idx="1"/>
          </p:nvPr>
        </p:nvSpPr>
        <p:spPr>
          <a:xfrm>
            <a:off x="914400" y="4368800"/>
            <a:ext cx="5029200" cy="4064000"/>
          </a:xfrm>
          <a:solidFill>
            <a:srgbClr val="FFFFFF"/>
          </a:solidFill>
          <a:ln>
            <a:solidFill>
              <a:srgbClr val="000000"/>
            </a:solidFill>
          </a:ln>
        </p:spPr>
        <p:txBody>
          <a:bodyPr lIns="89730" tIns="44865" rIns="89730" bIns="44865"/>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B676891-B547-4263-9F8A-D664D9427239}"/>
              </a:ext>
            </a:extLst>
          </p:cNvPr>
          <p:cNvSpPr>
            <a:spLocks noGrp="1" noRot="1" noChangeAspect="1" noChangeArrowheads="1" noTextEdit="1"/>
          </p:cNvSpPr>
          <p:nvPr>
            <p:ph type="sldImg"/>
          </p:nvPr>
        </p:nvSpPr>
        <p:spPr>
          <a:ln/>
        </p:spPr>
      </p:sp>
      <p:sp>
        <p:nvSpPr>
          <p:cNvPr id="76803" name="WordArt 3">
            <a:extLst>
              <a:ext uri="{FF2B5EF4-FFF2-40B4-BE49-F238E27FC236}">
                <a16:creationId xmlns:a16="http://schemas.microsoft.com/office/drawing/2014/main" id="{A9EF4D23-BDB4-496C-A431-522EDA0BC15C}"/>
              </a:ext>
            </a:extLst>
          </p:cNvPr>
          <p:cNvSpPr>
            <a:spLocks noChangeArrowheads="1" noChangeShapeType="1" noTextEdit="1"/>
          </p:cNvSpPr>
          <p:nvPr/>
        </p:nvSpPr>
        <p:spPr bwMode="auto">
          <a:xfrm>
            <a:off x="974725" y="4560888"/>
            <a:ext cx="5283200" cy="241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800" kern="10">
                <a:gradFill rotWithShape="1">
                  <a:gsLst>
                    <a:gs pos="0">
                      <a:schemeClr val="tx1"/>
                    </a:gs>
                    <a:gs pos="100000">
                      <a:srgbClr val="009900"/>
                    </a:gs>
                  </a:gsLst>
                  <a:lin ang="0" scaled="1"/>
                </a:gradFill>
                <a:latin typeface="Optimum"/>
              </a:rPr>
              <a:t>IJARAH AND IJARAH MUNTAHIA BITTAMLEEK</a:t>
            </a:r>
          </a:p>
        </p:txBody>
      </p:sp>
      <p:sp>
        <p:nvSpPr>
          <p:cNvPr id="76804" name="Text Box 4">
            <a:extLst>
              <a:ext uri="{FF2B5EF4-FFF2-40B4-BE49-F238E27FC236}">
                <a16:creationId xmlns:a16="http://schemas.microsoft.com/office/drawing/2014/main" id="{7DDBF23A-72EC-4FF1-A16E-7A5AD6AF2D38}"/>
              </a:ext>
            </a:extLst>
          </p:cNvPr>
          <p:cNvSpPr txBox="1">
            <a:spLocks noChangeArrowheads="1"/>
          </p:cNvSpPr>
          <p:nvPr/>
        </p:nvSpPr>
        <p:spPr bwMode="auto">
          <a:xfrm>
            <a:off x="652463" y="4879975"/>
            <a:ext cx="60102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97" tIns="49249" rIns="98497" bIns="49249">
            <a:spAutoFit/>
          </a:bodyPr>
          <a:lstStyle>
            <a:lvl1pPr defTabSz="984250">
              <a:defRPr sz="2400" b="1">
                <a:solidFill>
                  <a:schemeClr val="tx1"/>
                </a:solidFill>
                <a:latin typeface="Times New Roman" panose="02020603050405020304" pitchFamily="18" charset="0"/>
              </a:defRPr>
            </a:lvl1pPr>
            <a:lvl2pPr marL="742950" indent="-285750" defTabSz="984250">
              <a:defRPr sz="2400" b="1">
                <a:solidFill>
                  <a:schemeClr val="tx1"/>
                </a:solidFill>
                <a:latin typeface="Times New Roman" panose="02020603050405020304" pitchFamily="18" charset="0"/>
              </a:defRPr>
            </a:lvl2pPr>
            <a:lvl3pPr marL="1143000" indent="-228600" defTabSz="984250">
              <a:defRPr sz="2400" b="1">
                <a:solidFill>
                  <a:schemeClr val="tx1"/>
                </a:solidFill>
                <a:latin typeface="Times New Roman" panose="02020603050405020304" pitchFamily="18" charset="0"/>
              </a:defRPr>
            </a:lvl3pPr>
            <a:lvl4pPr marL="1600200" indent="-228600" defTabSz="984250">
              <a:defRPr sz="2400" b="1">
                <a:solidFill>
                  <a:schemeClr val="tx1"/>
                </a:solidFill>
                <a:latin typeface="Times New Roman" panose="02020603050405020304" pitchFamily="18" charset="0"/>
              </a:defRPr>
            </a:lvl4pPr>
            <a:lvl5pPr marL="2057400" indent="-228600" defTabSz="984250">
              <a:defRPr sz="2400" b="1">
                <a:solidFill>
                  <a:schemeClr val="tx1"/>
                </a:solidFill>
                <a:latin typeface="Times New Roman" panose="02020603050405020304" pitchFamily="18" charset="0"/>
              </a:defRPr>
            </a:lvl5pPr>
            <a:lvl6pPr marL="2514600" indent="-228600" defTabSz="98425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8425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8425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8425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ts val="1088"/>
              </a:lnSpc>
            </a:pPr>
            <a:r>
              <a:rPr lang="en-US" altLang="en-US" sz="1100">
                <a:latin typeface="Garamond" panose="02020404030301010803" pitchFamily="18" charset="0"/>
              </a:rPr>
              <a:t>The customer approaches the Bank with the request for financing</a:t>
            </a:r>
            <a:endParaRPr lang="en-US" altLang="en-US" sz="1100" b="0">
              <a:latin typeface="Garamond" panose="02020404030301010803" pitchFamily="18" charset="0"/>
            </a:endParaRPr>
          </a:p>
          <a:p>
            <a:pPr>
              <a:lnSpc>
                <a:spcPts val="1088"/>
              </a:lnSpc>
            </a:pPr>
            <a:r>
              <a:rPr lang="en-US" altLang="en-US" sz="1100" b="0">
                <a:latin typeface="Garamond" panose="02020404030301010803" pitchFamily="18" charset="0"/>
              </a:rPr>
              <a:t>The client approaches the Bank showing interest in purchase of the commodity.  He will present full description and detailed specification including the source of supply.</a:t>
            </a:r>
          </a:p>
          <a:p>
            <a:pPr>
              <a:lnSpc>
                <a:spcPts val="1088"/>
              </a:lnSpc>
            </a:pPr>
            <a:endParaRPr lang="en-US" altLang="en-US" sz="1100" b="0">
              <a:latin typeface="Garamond" panose="02020404030301010803" pitchFamily="18" charset="0"/>
            </a:endParaRPr>
          </a:p>
          <a:p>
            <a:pPr>
              <a:lnSpc>
                <a:spcPts val="1088"/>
              </a:lnSpc>
            </a:pPr>
            <a:r>
              <a:rPr lang="en-US" altLang="en-US" sz="1100" b="0">
                <a:latin typeface="Garamond" panose="02020404030301010803" pitchFamily="18" charset="0"/>
              </a:rPr>
              <a:t>The Bank will run a credit valuation, the same way its done in conventional banking.</a:t>
            </a:r>
          </a:p>
          <a:p>
            <a:pPr>
              <a:lnSpc>
                <a:spcPts val="1088"/>
              </a:lnSpc>
            </a:pPr>
            <a:endParaRPr lang="en-US" altLang="en-US" sz="1100" b="0">
              <a:latin typeface="Garamond" panose="02020404030301010803" pitchFamily="18" charset="0"/>
            </a:endParaRPr>
          </a:p>
          <a:p>
            <a:pPr>
              <a:lnSpc>
                <a:spcPts val="1088"/>
              </a:lnSpc>
            </a:pPr>
            <a:r>
              <a:rPr lang="en-US" altLang="en-US" sz="1100" b="0">
                <a:latin typeface="Garamond" panose="02020404030301010803" pitchFamily="18" charset="0"/>
              </a:rPr>
              <a:t>If the customer is a good risk, then the Murabaha margin (i.e. Bank’s profit on the market-up price) for him will have to be decided.  The margin will be quoted, most probably as a per annum flat rate based on the total cost of acquiring the commodity by the Bank including the price and all related expenses.</a:t>
            </a:r>
          </a:p>
          <a:p>
            <a:pPr>
              <a:lnSpc>
                <a:spcPts val="1088"/>
              </a:lnSpc>
            </a:pPr>
            <a:endParaRPr lang="en-US" altLang="en-US" sz="1100" b="0">
              <a:latin typeface="Garamond" panose="02020404030301010803" pitchFamily="18" charset="0"/>
            </a:endParaRPr>
          </a:p>
          <a:p>
            <a:pPr>
              <a:lnSpc>
                <a:spcPts val="1088"/>
              </a:lnSpc>
            </a:pPr>
            <a:r>
              <a:rPr lang="en-US" altLang="en-US" sz="1100" b="0">
                <a:latin typeface="Garamond" panose="02020404030301010803" pitchFamily="18" charset="0"/>
              </a:rPr>
              <a:t>If the customer agrees, he will be asked to sign a pledge agreement, committing him to buy such commodity once it is under the possession of the Bank.  As part of the Murabaha transaction, the client will asked to present some securities to the Bank at the time of signing the pledge.  These securities could be in the form of cash or any other liquid asset, equivalent to about 5% to 10% of the value of the deal.  </a:t>
            </a:r>
          </a:p>
          <a:p>
            <a:pPr>
              <a:lnSpc>
                <a:spcPts val="1088"/>
              </a:lnSpc>
            </a:pPr>
            <a:endParaRPr lang="en-US" altLang="en-US" sz="1100" b="0">
              <a:latin typeface="Garamond" panose="02020404030301010803" pitchFamily="18" charset="0"/>
            </a:endParaRPr>
          </a:p>
          <a:p>
            <a:pPr>
              <a:lnSpc>
                <a:spcPts val="1088"/>
              </a:lnSpc>
            </a:pPr>
            <a:r>
              <a:rPr lang="en-US" altLang="en-US" sz="1100">
                <a:latin typeface="Garamond" panose="02020404030301010803" pitchFamily="18" charset="0"/>
              </a:rPr>
              <a:t>The Bank purchases the item and makes payment to the vendor</a:t>
            </a:r>
          </a:p>
          <a:p>
            <a:pPr>
              <a:lnSpc>
                <a:spcPts val="1088"/>
              </a:lnSpc>
            </a:pPr>
            <a:r>
              <a:rPr lang="en-US" altLang="en-US" sz="1100" b="0">
                <a:latin typeface="Garamond" panose="02020404030301010803" pitchFamily="18" charset="0"/>
              </a:rPr>
              <a:t>The Bank will contact the vendor of the commodity specified by the customer and make arrangements for the acquisition.  The Bank will make the required payment to the vendor for receipt of the commodity. </a:t>
            </a:r>
          </a:p>
          <a:p>
            <a:pPr>
              <a:lnSpc>
                <a:spcPts val="1088"/>
              </a:lnSpc>
            </a:pPr>
            <a:endParaRPr lang="en-US" altLang="en-US" sz="1100">
              <a:latin typeface="Garamond" panose="02020404030301010803" pitchFamily="18" charset="0"/>
            </a:endParaRPr>
          </a:p>
          <a:p>
            <a:pPr>
              <a:lnSpc>
                <a:spcPts val="1088"/>
              </a:lnSpc>
            </a:pPr>
            <a:r>
              <a:rPr lang="en-US" altLang="en-US" sz="1100">
                <a:latin typeface="Garamond" panose="02020404030301010803" pitchFamily="18" charset="0"/>
              </a:rPr>
              <a:t>The Bank receives title of ownership from the vendor</a:t>
            </a:r>
            <a:endParaRPr lang="en-US" altLang="en-US" sz="1100" b="0">
              <a:latin typeface="Garamond" panose="02020404030301010803" pitchFamily="18" charset="0"/>
            </a:endParaRPr>
          </a:p>
          <a:p>
            <a:pPr>
              <a:lnSpc>
                <a:spcPts val="1088"/>
              </a:lnSpc>
            </a:pPr>
            <a:r>
              <a:rPr lang="en-US" altLang="en-US" sz="1100" b="0">
                <a:latin typeface="Garamond" panose="02020404030301010803" pitchFamily="18" charset="0"/>
              </a:rPr>
              <a:t>The Bank is only able to execute the Murabah deal when the commodity’s ownership is completely transferred over to the Bank from the vendor.  </a:t>
            </a:r>
          </a:p>
          <a:p>
            <a:pPr>
              <a:lnSpc>
                <a:spcPts val="1088"/>
              </a:lnSpc>
            </a:pPr>
            <a:endParaRPr lang="en-US" altLang="en-US" sz="1100" b="0">
              <a:latin typeface="Garamond" panose="02020404030301010803" pitchFamily="18" charset="0"/>
            </a:endParaRPr>
          </a:p>
          <a:p>
            <a:pPr>
              <a:lnSpc>
                <a:spcPts val="1088"/>
              </a:lnSpc>
            </a:pPr>
            <a:r>
              <a:rPr lang="en-US" altLang="en-US" sz="1100">
                <a:latin typeface="Garamond" panose="02020404030301010803" pitchFamily="18" charset="0"/>
              </a:rPr>
              <a:t>The customer makes payment up-front or on a deferred basis</a:t>
            </a:r>
          </a:p>
          <a:p>
            <a:pPr>
              <a:lnSpc>
                <a:spcPts val="1088"/>
              </a:lnSpc>
            </a:pPr>
            <a:r>
              <a:rPr lang="en-US" altLang="en-US" sz="1100" b="0">
                <a:latin typeface="Garamond" panose="02020404030301010803" pitchFamily="18" charset="0"/>
              </a:rPr>
              <a:t>The customer will either pay the Bank the whole amount of the Murabaha contract (including a mark-up) up-front of make payments on a deferred basis. </a:t>
            </a:r>
          </a:p>
          <a:p>
            <a:pPr>
              <a:lnSpc>
                <a:spcPts val="1088"/>
              </a:lnSpc>
            </a:pPr>
            <a:endParaRPr lang="en-US" altLang="en-US" sz="1100" b="0">
              <a:latin typeface="Garamond" panose="02020404030301010803" pitchFamily="18" charset="0"/>
            </a:endParaRPr>
          </a:p>
          <a:p>
            <a:pPr>
              <a:lnSpc>
                <a:spcPts val="1088"/>
              </a:lnSpc>
            </a:pPr>
            <a:r>
              <a:rPr lang="en-US" altLang="en-US" sz="1100">
                <a:latin typeface="Garamond" panose="02020404030301010803" pitchFamily="18" charset="0"/>
              </a:rPr>
              <a:t>The Bank transfers the title over to the customer upon payment</a:t>
            </a:r>
          </a:p>
          <a:p>
            <a:pPr>
              <a:lnSpc>
                <a:spcPts val="1088"/>
              </a:lnSpc>
            </a:pPr>
            <a:r>
              <a:rPr lang="en-US" altLang="en-US" sz="1100" b="0">
                <a:latin typeface="Garamond" panose="02020404030301010803" pitchFamily="18" charset="0"/>
              </a:rPr>
              <a:t>The Bank will transfer the ownership title of the commodity to the customer once the payment is received from the customer.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USP: Unique selling Point</a:t>
            </a:r>
          </a:p>
        </p:txBody>
      </p:sp>
      <p:sp>
        <p:nvSpPr>
          <p:cNvPr id="4" name="Slide Number Placeholder 3"/>
          <p:cNvSpPr>
            <a:spLocks noGrp="1"/>
          </p:cNvSpPr>
          <p:nvPr>
            <p:ph type="sldNum" sz="quarter" idx="10"/>
          </p:nvPr>
        </p:nvSpPr>
        <p:spPr/>
        <p:txBody>
          <a:bodyPr/>
          <a:lstStyle/>
          <a:p>
            <a:fld id="{D6D951A6-2C64-488D-AF4A-763F279B45A5}" type="slidenum">
              <a:rPr lang="en-US" smtClean="0"/>
              <a:pPr/>
              <a:t>44</a:t>
            </a:fld>
            <a:endParaRPr lang="en-US"/>
          </a:p>
        </p:txBody>
      </p:sp>
    </p:spTree>
    <p:extLst>
      <p:ext uri="{BB962C8B-B14F-4D97-AF65-F5344CB8AC3E}">
        <p14:creationId xmlns:p14="http://schemas.microsoft.com/office/powerpoint/2010/main" val="422414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951A6-2C64-488D-AF4A-763F279B45A5}" type="slidenum">
              <a:rPr lang="en-US" smtClean="0"/>
              <a:pPr/>
              <a:t>12</a:t>
            </a:fld>
            <a:endParaRPr lang="en-US"/>
          </a:p>
        </p:txBody>
      </p:sp>
    </p:spTree>
    <p:extLst>
      <p:ext uri="{BB962C8B-B14F-4D97-AF65-F5344CB8AC3E}">
        <p14:creationId xmlns:p14="http://schemas.microsoft.com/office/powerpoint/2010/main" val="309845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18</a:t>
            </a:fld>
            <a:endParaRPr lang="en-US"/>
          </a:p>
        </p:txBody>
      </p:sp>
    </p:spTree>
    <p:extLst>
      <p:ext uri="{BB962C8B-B14F-4D97-AF65-F5344CB8AC3E}">
        <p14:creationId xmlns:p14="http://schemas.microsoft.com/office/powerpoint/2010/main" val="22488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19</a:t>
            </a:fld>
            <a:endParaRPr lang="en-US"/>
          </a:p>
        </p:txBody>
      </p:sp>
    </p:spTree>
    <p:extLst>
      <p:ext uri="{BB962C8B-B14F-4D97-AF65-F5344CB8AC3E}">
        <p14:creationId xmlns:p14="http://schemas.microsoft.com/office/powerpoint/2010/main" val="63005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20</a:t>
            </a:fld>
            <a:endParaRPr lang="en-US"/>
          </a:p>
        </p:txBody>
      </p:sp>
    </p:spTree>
    <p:extLst>
      <p:ext uri="{BB962C8B-B14F-4D97-AF65-F5344CB8AC3E}">
        <p14:creationId xmlns:p14="http://schemas.microsoft.com/office/powerpoint/2010/main" val="24461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951A6-2C64-488D-AF4A-763F279B45A5}" type="slidenum">
              <a:rPr lang="en-US" smtClean="0"/>
              <a:pPr/>
              <a:t>23</a:t>
            </a:fld>
            <a:endParaRPr lang="en-US"/>
          </a:p>
        </p:txBody>
      </p:sp>
    </p:spTree>
    <p:extLst>
      <p:ext uri="{BB962C8B-B14F-4D97-AF65-F5344CB8AC3E}">
        <p14:creationId xmlns:p14="http://schemas.microsoft.com/office/powerpoint/2010/main" val="318220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87127" rtl="0" eaLnBrk="1" fontAlgn="auto" latinLnBrk="0" hangingPunct="1">
              <a:lnSpc>
                <a:spcPct val="100000"/>
              </a:lnSpc>
              <a:spcBef>
                <a:spcPts val="0"/>
              </a:spcBef>
              <a:spcAft>
                <a:spcPts val="0"/>
              </a:spcAft>
              <a:buClrTx/>
              <a:buSzTx/>
              <a:buFontTx/>
              <a:buNone/>
              <a:tabLst/>
              <a:defRPr/>
            </a:pPr>
            <a:fld id="{785D74A1-5235-4EC6-ABEA-7BF92E7F81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712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89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951A6-2C64-488D-AF4A-763F279B45A5}" type="slidenum">
              <a:rPr lang="en-US" smtClean="0"/>
              <a:pPr/>
              <a:t>30</a:t>
            </a:fld>
            <a:endParaRPr lang="en-US"/>
          </a:p>
        </p:txBody>
      </p:sp>
    </p:spTree>
    <p:extLst>
      <p:ext uri="{BB962C8B-B14F-4D97-AF65-F5344CB8AC3E}">
        <p14:creationId xmlns:p14="http://schemas.microsoft.com/office/powerpoint/2010/main" val="158294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FA01DCC-72E8-4F1A-BFFC-257D86B42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0798014-7C5E-4913-8B5D-A3501E8DBE01}" type="slidenum">
              <a:rPr lang="en-US" altLang="en-US" sz="1300" b="0" smtClean="0"/>
              <a:pPr/>
              <a:t>32</a:t>
            </a:fld>
            <a:endParaRPr lang="en-US" altLang="en-US" sz="1300" b="0"/>
          </a:p>
        </p:txBody>
      </p:sp>
      <p:sp>
        <p:nvSpPr>
          <p:cNvPr id="47107" name="Rectangle 2">
            <a:extLst>
              <a:ext uri="{FF2B5EF4-FFF2-40B4-BE49-F238E27FC236}">
                <a16:creationId xmlns:a16="http://schemas.microsoft.com/office/drawing/2014/main" id="{26AFA399-39FE-454C-A5EC-5B2B6A440A1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3B7B408-B315-48F5-A7BC-3C374F949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F4980F-44B5-4C17-82FC-B7729C90D9AA}"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152609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4980F-44B5-4C17-82FC-B7729C90D9AA}"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180990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4980F-44B5-4C17-82FC-B7729C90D9AA}"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31381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4980F-44B5-4C17-82FC-B7729C90D9AA}"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226426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4980F-44B5-4C17-82FC-B7729C90D9AA}"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71009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4980F-44B5-4C17-82FC-B7729C90D9AA}"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76416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4980F-44B5-4C17-82FC-B7729C90D9AA}"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209855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DF4980F-44B5-4C17-82FC-B7729C90D9AA}"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193368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4980F-44B5-4C17-82FC-B7729C90D9AA}"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324627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4980F-44B5-4C17-82FC-B7729C90D9AA}"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353185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4980F-44B5-4C17-82FC-B7729C90D9AA}"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D9BB7-1070-4A6B-ADDB-F59D60727925}" type="slidenum">
              <a:rPr lang="en-US" smtClean="0"/>
              <a:pPr/>
              <a:t>‹#›</a:t>
            </a:fld>
            <a:endParaRPr lang="en-US"/>
          </a:p>
        </p:txBody>
      </p:sp>
    </p:spTree>
    <p:extLst>
      <p:ext uri="{BB962C8B-B14F-4D97-AF65-F5344CB8AC3E}">
        <p14:creationId xmlns:p14="http://schemas.microsoft.com/office/powerpoint/2010/main" val="317397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4980F-44B5-4C17-82FC-B7729C90D9AA}" type="datetimeFigureOut">
              <a:rPr lang="en-US" smtClean="0"/>
              <a:pPr/>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D9BB7-1070-4A6B-ADDB-F59D60727925}" type="slidenum">
              <a:rPr lang="en-US" smtClean="0"/>
              <a:pPr/>
              <a:t>‹#›</a:t>
            </a:fld>
            <a:endParaRPr lang="en-US"/>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59525"/>
            <a:ext cx="12192000" cy="5915936"/>
          </a:xfrm>
          <a:prstGeom prst="rect">
            <a:avLst/>
          </a:prstGeom>
        </p:spPr>
      </p:pic>
      <p:pic>
        <p:nvPicPr>
          <p:cNvPr id="9" name="Picture 8"/>
          <p:cNvPicPr>
            <a:picLocks noChangeAspect="1"/>
          </p:cNvPicPr>
          <p:nvPr userDrawn="1"/>
        </p:nvPicPr>
        <p:blipFill>
          <a:blip r:embed="rId15" cstate="email">
            <a:extLst>
              <a:ext uri="{BEBA8EAE-BF5A-486C-A8C5-ECC9F3942E4B}">
                <a14:imgProps xmlns:a14="http://schemas.microsoft.com/office/drawing/2010/main">
                  <a14:imgLayer r:embed="rId16">
                    <a14:imgEffect>
                      <a14:brightnessContrast bright="-27000"/>
                    </a14:imgEffect>
                  </a14:imgLayer>
                </a14:imgProps>
              </a:ext>
              <a:ext uri="{28A0092B-C50C-407E-A947-70E740481C1C}">
                <a14:useLocalDpi xmlns:a14="http://schemas.microsoft.com/office/drawing/2010/main" val="0"/>
              </a:ext>
            </a:extLst>
          </a:blip>
          <a:stretch>
            <a:fillRect/>
          </a:stretch>
        </p:blipFill>
        <p:spPr>
          <a:xfrm>
            <a:off x="11733088" y="6482993"/>
            <a:ext cx="458911" cy="339033"/>
          </a:xfrm>
          <a:prstGeom prst="rect">
            <a:avLst/>
          </a:prstGeom>
          <a:effectLst>
            <a:outerShdw blurRad="50800" dist="50800" dir="5400000" algn="ctr" rotWithShape="0">
              <a:srgbClr val="000000">
                <a:alpha val="33000"/>
              </a:srgbClr>
            </a:outerShdw>
          </a:effectLst>
        </p:spPr>
      </p:pic>
      <p:pic>
        <p:nvPicPr>
          <p:cNvPr id="10" name="Picture 9"/>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1" name="Picture 10"/>
          <p:cNvPicPr>
            <a:picLocks noChangeAspect="1"/>
          </p:cNvPicPr>
          <p:nvPr userDrawn="1"/>
        </p:nvPicPr>
        <p:blipFill>
          <a:blip r:embed="rId15" cstate="email">
            <a:extLst>
              <a:ext uri="{BEBA8EAE-BF5A-486C-A8C5-ECC9F3942E4B}">
                <a14:imgProps xmlns:a14="http://schemas.microsoft.com/office/drawing/2010/main">
                  <a14:imgLayer r:embed="rId16">
                    <a14:imgEffect>
                      <a14:brightnessContrast bright="-27000"/>
                    </a14:imgEffect>
                  </a14:imgLayer>
                </a14:imgProps>
              </a:ext>
              <a:ext uri="{28A0092B-C50C-407E-A947-70E740481C1C}">
                <a14:useLocalDpi xmlns:a14="http://schemas.microsoft.com/office/drawing/2010/main" val="0"/>
              </a:ext>
            </a:extLst>
          </a:blip>
          <a:stretch>
            <a:fillRect/>
          </a:stretch>
        </p:blipFill>
        <p:spPr>
          <a:xfrm>
            <a:off x="11733088" y="6482993"/>
            <a:ext cx="458912" cy="339034"/>
          </a:xfrm>
          <a:prstGeom prst="rect">
            <a:avLst/>
          </a:prstGeom>
          <a:effectLst>
            <a:outerShdw blurRad="50800" dist="50800" dir="5400000" algn="ctr" rotWithShape="0">
              <a:srgbClr val="000000">
                <a:alpha val="0"/>
              </a:srgbClr>
            </a:outerShdw>
          </a:effec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293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hyperlink" Target="http://www.bing.com/images/search?q=iba+logo&amp;id=0AED8D29E7CBD5A5193731F25EC34CF03EA64F17&amp;FORM=IQFRBA" TargetMode="External"/><Relationship Id="rId5" Type="http://schemas.openxmlformats.org/officeDocument/2006/relationships/image" Target="../media/image33.jpeg"/><Relationship Id="rId4" Type="http://schemas.openxmlformats.org/officeDocument/2006/relationships/hyperlink" Target="http://www.bing.com/images/search?q=lums+logo&amp;id=3007E1DEB4BBB524B939C89AAE1BD015AD11EBC7&amp;FORM=IQFRB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38.gif"/><Relationship Id="rId5" Type="http://schemas.openxmlformats.org/officeDocument/2006/relationships/image" Target="../media/image3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544783" cy="1287319"/>
          </a:xfrm>
          <a:prstGeom prst="rect">
            <a:avLst/>
          </a:prstGeom>
        </p:spPr>
      </p:pic>
    </p:spTree>
    <p:extLst>
      <p:ext uri="{BB962C8B-B14F-4D97-AF65-F5344CB8AC3E}">
        <p14:creationId xmlns:p14="http://schemas.microsoft.com/office/powerpoint/2010/main" val="383811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2426928" y="2621399"/>
            <a:ext cx="8896746" cy="1569660"/>
          </a:xfrm>
          <a:prstGeom prst="snip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Objectives of Islamic Banking</a:t>
            </a:r>
          </a:p>
        </p:txBody>
      </p:sp>
      <p:sp>
        <p:nvSpPr>
          <p:cNvPr id="3" name="Rectangle 2"/>
          <p:cNvSpPr/>
          <p:nvPr/>
        </p:nvSpPr>
        <p:spPr>
          <a:xfrm>
            <a:off x="2331235" y="998428"/>
            <a:ext cx="10804358" cy="4678204"/>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accent5">
                    <a:lumMod val="50000"/>
                  </a:schemeClr>
                </a:solidFill>
                <a:latin typeface="Times New Roman" panose="02020603050405020304" pitchFamily="18" charset="0"/>
                <a:cs typeface="Times New Roman" panose="02020603050405020304" pitchFamily="18" charset="0"/>
              </a:rPr>
              <a:t>Equitable Distribution &amp; Circulation of  Wealth in the society</a:t>
            </a:r>
          </a:p>
          <a:p>
            <a:pPr marL="342900" indent="-342900">
              <a:buFont typeface="Wingdings" panose="05000000000000000000" pitchFamily="2" charset="2"/>
              <a:buChar char="Ø"/>
            </a:pPr>
            <a:r>
              <a:rPr lang="en-US" sz="2000" dirty="0">
                <a:solidFill>
                  <a:schemeClr val="accent5">
                    <a:lumMod val="50000"/>
                  </a:schemeClr>
                </a:solidFill>
                <a:latin typeface="Times New Roman" panose="02020603050405020304" pitchFamily="18" charset="0"/>
                <a:cs typeface="Times New Roman" panose="02020603050405020304" pitchFamily="18" charset="0"/>
              </a:rPr>
              <a:t>Avoid all Impermissible transactions:</a:t>
            </a:r>
            <a:r>
              <a:rPr lang="en-US" sz="2000" dirty="0">
                <a:solidFill>
                  <a:schemeClr val="accent5">
                    <a:lumMod val="50000"/>
                  </a:schemeClr>
                </a:solidFill>
                <a:latin typeface="Verdana" pitchFamily="34" charset="0"/>
                <a:cs typeface="+mj-cs"/>
              </a:rPr>
              <a:t>	</a:t>
            </a:r>
          </a:p>
          <a:p>
            <a:pPr lvl="1" algn="just">
              <a:lnSpc>
                <a:spcPct val="120000"/>
              </a:lnSpc>
              <a:spcBef>
                <a:spcPct val="50000"/>
              </a:spcBef>
            </a:pP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lvl="1" algn="just">
              <a:lnSpc>
                <a:spcPct val="120000"/>
              </a:lnSpc>
              <a:spcBef>
                <a:spcPct val="50000"/>
              </a:spcBef>
            </a:pP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lvl="1" algn="just">
              <a:lnSpc>
                <a:spcPct val="120000"/>
              </a:lnSpc>
              <a:spcBef>
                <a:spcPct val="50000"/>
              </a:spcBef>
            </a:pP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lvl="1" algn="just">
              <a:lnSpc>
                <a:spcPct val="120000"/>
              </a:lnSpc>
              <a:spcBef>
                <a:spcPct val="50000"/>
              </a:spcBef>
            </a:pP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lvl="1" algn="just">
              <a:lnSpc>
                <a:spcPct val="120000"/>
              </a:lnSpc>
              <a:spcBef>
                <a:spcPct val="50000"/>
              </a:spcBef>
            </a:pP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914400" lvl="1" indent="-457200">
              <a:lnSpc>
                <a:spcPct val="110000"/>
              </a:lnSpc>
            </a:pPr>
            <a:endParaRPr lang="en-US" sz="2000" dirty="0">
              <a:solidFill>
                <a:schemeClr val="accent5">
                  <a:lumMod val="50000"/>
                </a:schemeClr>
              </a:solidFill>
              <a:latin typeface="Verdana" pitchFamily="34" charset="0"/>
              <a:cs typeface="+mj-cs"/>
            </a:endParaRPr>
          </a:p>
          <a:p>
            <a:pPr marL="342900" indent="-342900">
              <a:lnSpc>
                <a:spcPct val="110000"/>
              </a:lnSpc>
              <a:buFont typeface="Wingdings" panose="05000000000000000000" pitchFamily="2" charset="2"/>
              <a:buChar char="Ø"/>
            </a:pPr>
            <a:r>
              <a:rPr lang="en-US" sz="2000" dirty="0">
                <a:solidFill>
                  <a:schemeClr val="accent5">
                    <a:lumMod val="50000"/>
                  </a:schemeClr>
                </a:solidFill>
                <a:latin typeface="Times New Roman" panose="02020603050405020304" pitchFamily="18" charset="0"/>
                <a:cs typeface="Times New Roman" panose="02020603050405020304" pitchFamily="18" charset="0"/>
              </a:rPr>
              <a:t>Promote participation based &amp; asset Backed Financing</a:t>
            </a:r>
          </a:p>
          <a:p>
            <a:pPr marL="342900" indent="-342900">
              <a:lnSpc>
                <a:spcPct val="110000"/>
              </a:lnSpc>
              <a:buFont typeface="Wingdings" panose="05000000000000000000" pitchFamily="2" charset="2"/>
              <a:buChar char="Ø"/>
            </a:pPr>
            <a:r>
              <a:rPr lang="en-US" sz="2000" dirty="0">
                <a:solidFill>
                  <a:schemeClr val="accent5">
                    <a:lumMod val="50000"/>
                  </a:schemeClr>
                </a:solidFill>
                <a:latin typeface="Times New Roman" panose="02020603050405020304" pitchFamily="18" charset="0"/>
                <a:cs typeface="Times New Roman" panose="02020603050405020304" pitchFamily="18" charset="0"/>
              </a:rPr>
              <a:t>Fulfilling halal Needs of Customer</a:t>
            </a:r>
          </a:p>
          <a:p>
            <a:pPr marL="342900" indent="-342900">
              <a:lnSpc>
                <a:spcPct val="110000"/>
              </a:lnSpc>
              <a:buFont typeface="Wingdings" panose="05000000000000000000" pitchFamily="2" charset="2"/>
              <a:buChar char="Ø"/>
            </a:pPr>
            <a:r>
              <a:rPr lang="en-US" sz="2000" dirty="0">
                <a:solidFill>
                  <a:schemeClr val="accent5">
                    <a:lumMod val="50000"/>
                  </a:schemeClr>
                </a:solidFill>
                <a:latin typeface="Times New Roman" panose="02020603050405020304" pitchFamily="18" charset="0"/>
                <a:cs typeface="Times New Roman" panose="02020603050405020304" pitchFamily="18" charset="0"/>
              </a:rPr>
              <a:t>Ensuring Sharia Compliance in all transactions</a:t>
            </a:r>
          </a:p>
        </p:txBody>
      </p:sp>
      <p:sp>
        <p:nvSpPr>
          <p:cNvPr id="4" name="Rectangle 3"/>
          <p:cNvSpPr/>
          <p:nvPr/>
        </p:nvSpPr>
        <p:spPr>
          <a:xfrm>
            <a:off x="6300644" y="2648393"/>
            <a:ext cx="3969489" cy="1569660"/>
          </a:xfrm>
          <a:prstGeom prst="rect">
            <a:avLst/>
          </a:prstGeom>
        </p:spPr>
        <p:txBody>
          <a:bodyPr wrap="square">
            <a:spAutoFit/>
          </a:bodyPr>
          <a:lstStyle/>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Sale of Unspecified Goods or Assets. </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Bonds etc.</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T-Bills etc.</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Conventional Mortgage</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Conventional REIT’s</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Insurance</a:t>
            </a:r>
          </a:p>
        </p:txBody>
      </p:sp>
      <p:sp>
        <p:nvSpPr>
          <p:cNvPr id="5" name="Rectangle 4"/>
          <p:cNvSpPr/>
          <p:nvPr/>
        </p:nvSpPr>
        <p:spPr>
          <a:xfrm>
            <a:off x="2932749" y="2648393"/>
            <a:ext cx="6096000" cy="1569660"/>
          </a:xfrm>
          <a:prstGeom prst="rect">
            <a:avLst/>
          </a:prstGeom>
        </p:spPr>
        <p:txBody>
          <a:bodyPr>
            <a:spAutoFit/>
          </a:bodyPr>
          <a:lstStyle/>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Any excess on principle in Loan</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Sale of Debt</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Future Sale </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Forward Sale</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Sale Without Possession or Risk</a:t>
            </a:r>
          </a:p>
          <a:p>
            <a:pPr marL="342900" indent="-342900" algn="just">
              <a:buBlip>
                <a:blip r:embed="rId3"/>
              </a:buBlip>
            </a:pPr>
            <a:r>
              <a:rPr lang="en-US" sz="1600" dirty="0">
                <a:solidFill>
                  <a:schemeClr val="accent5">
                    <a:lumMod val="50000"/>
                  </a:schemeClr>
                </a:solidFill>
                <a:latin typeface="Times New Roman" panose="02020603050405020304" pitchFamily="18" charset="0"/>
                <a:cs typeface="Times New Roman" panose="02020603050405020304" pitchFamily="18" charset="0"/>
              </a:rPr>
              <a:t>Sale without Ownership</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0133" y="2621399"/>
            <a:ext cx="1484332" cy="1569660"/>
          </a:xfrm>
          <a:prstGeom prst="rect">
            <a:avLst/>
          </a:prstGeom>
        </p:spPr>
      </p:pic>
      <p:sp>
        <p:nvSpPr>
          <p:cNvPr id="9" name="Rectangle 8"/>
          <p:cNvSpPr/>
          <p:nvPr/>
        </p:nvSpPr>
        <p:spPr>
          <a:xfrm>
            <a:off x="2629511" y="1915984"/>
            <a:ext cx="6702476" cy="430887"/>
          </a:xfrm>
          <a:prstGeom prst="rect">
            <a:avLst/>
          </a:prstGeom>
          <a:noFill/>
        </p:spPr>
        <p:txBody>
          <a:bodyPr wrap="none" lIns="91440" tIns="45720" rIns="91440" bIns="45720">
            <a:spAutoFit/>
          </a:bodyPr>
          <a:lstStyle/>
          <a:p>
            <a:pPr algn="ctr"/>
            <a:r>
              <a:rPr lang="en-US" sz="2200" dirty="0">
                <a:ln w="0"/>
                <a:solidFill>
                  <a:srgbClr val="C00000"/>
                </a:solidFill>
                <a:latin typeface="Times New Roman" panose="02020603050405020304" pitchFamily="18" charset="0"/>
                <a:cs typeface="Times New Roman" panose="02020603050405020304" pitchFamily="18" charset="0"/>
              </a:rPr>
              <a:t>Interest</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Riba</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rgbClr val="C00000"/>
                </a:solidFill>
                <a:latin typeface="Times New Roman" panose="02020603050405020304" pitchFamily="18" charset="0"/>
                <a:cs typeface="Times New Roman" panose="02020603050405020304" pitchFamily="18" charset="0"/>
              </a:rPr>
              <a:t>Gambling</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Qimar</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rgbClr val="C00000"/>
                </a:solidFill>
                <a:latin typeface="Times New Roman" panose="02020603050405020304" pitchFamily="18" charset="0"/>
                <a:cs typeface="Times New Roman" panose="02020603050405020304" pitchFamily="18" charset="0"/>
              </a:rPr>
              <a:t>Uncertainty</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Gharar</a:t>
            </a:r>
            <a:r>
              <a:rPr lang="en-US" sz="2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2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8730013" y="1883667"/>
            <a:ext cx="3232296" cy="463204"/>
          </a:xfrm>
          <a:prstGeom prst="rect">
            <a:avLst/>
          </a:prstGeom>
        </p:spPr>
        <p:txBody>
          <a:bodyPr wrap="square">
            <a:spAutoFit/>
          </a:bodyPr>
          <a:lstStyle/>
          <a:p>
            <a:pPr lvl="1" algn="just">
              <a:lnSpc>
                <a:spcPct val="120000"/>
              </a:lnSpc>
              <a:spcBef>
                <a:spcPct val="50000"/>
              </a:spcBef>
            </a:pPr>
            <a:r>
              <a:rPr lang="en-US" sz="22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Uqood-e-Fasida</a:t>
            </a:r>
          </a:p>
        </p:txBody>
      </p:sp>
      <p:sp>
        <p:nvSpPr>
          <p:cNvPr id="12" name="Rectangle 11"/>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182776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Distinguishing Features</a:t>
            </a:r>
          </a:p>
        </p:txBody>
      </p:sp>
      <p:pic>
        <p:nvPicPr>
          <p:cNvPr id="2050" name="Picture 2" descr="Image result for Conceptua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7575" y="952500"/>
            <a:ext cx="2168525"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7575" y="2661492"/>
            <a:ext cx="2168525" cy="15430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Business mode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43920" y="2707625"/>
            <a:ext cx="1515833" cy="1496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7575" y="4351433"/>
            <a:ext cx="2168525" cy="17941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6100" y="952500"/>
            <a:ext cx="8652244" cy="1562100"/>
          </a:xfrm>
          <a:prstGeom prst="rect">
            <a:avLst/>
          </a:prstGeom>
          <a:solidFill>
            <a:schemeClr val="accent5">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86098" y="2661491"/>
            <a:ext cx="8652244" cy="1562100"/>
          </a:xfrm>
          <a:prstGeom prst="rect">
            <a:avLst/>
          </a:prstGeom>
          <a:solidFill>
            <a:schemeClr val="accent5">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86098" y="4351433"/>
            <a:ext cx="8652244" cy="1794186"/>
          </a:xfrm>
          <a:prstGeom prst="rect">
            <a:avLst/>
          </a:prstGeom>
          <a:solidFill>
            <a:schemeClr val="accent5">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2287" y="1026763"/>
            <a:ext cx="8222512" cy="1231106"/>
          </a:xfrm>
          <a:prstGeom prst="rect">
            <a:avLst/>
          </a:prstGeom>
        </p:spPr>
        <p:txBody>
          <a:bodyPr wrap="square">
            <a:spAutoFit/>
          </a:bodyPr>
          <a:lstStyle/>
          <a:p>
            <a:pPr lvl="0"/>
            <a:r>
              <a:rPr lang="en-US" sz="2000" b="1" dirty="0">
                <a:solidFill>
                  <a:srgbClr val="C00000"/>
                </a:solidFill>
                <a:latin typeface="Times New Roman" panose="02020603050405020304" pitchFamily="18" charset="0"/>
                <a:cs typeface="Times New Roman" panose="02020603050405020304" pitchFamily="18" charset="0"/>
              </a:rPr>
              <a:t>Conceptual &amp; Socio-religious level </a:t>
            </a: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Islamic banks are not money lenders</a:t>
            </a: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cannot deal in interest &amp; non permissible industries/goods</a:t>
            </a: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Decision making has to be ethical and abide moral values</a:t>
            </a:r>
          </a:p>
        </p:txBody>
      </p:sp>
      <p:sp>
        <p:nvSpPr>
          <p:cNvPr id="6" name="Rectangle 5"/>
          <p:cNvSpPr/>
          <p:nvPr/>
        </p:nvSpPr>
        <p:spPr>
          <a:xfrm>
            <a:off x="3172287" y="2747792"/>
            <a:ext cx="7332681" cy="1200329"/>
          </a:xfrm>
          <a:prstGeom prst="rect">
            <a:avLst/>
          </a:prstGeom>
        </p:spPr>
        <p:txBody>
          <a:bodyPr wrap="square">
            <a:spAutoFit/>
          </a:bodyPr>
          <a:lstStyle/>
          <a:p>
            <a:pPr lvl="0"/>
            <a:r>
              <a:rPr lang="en-US" b="1" dirty="0">
                <a:solidFill>
                  <a:srgbClr val="C00000"/>
                </a:solidFill>
                <a:latin typeface="Times New Roman" panose="02020603050405020304" pitchFamily="18" charset="0"/>
                <a:cs typeface="Times New Roman" panose="02020603050405020304" pitchFamily="18" charset="0"/>
              </a:rPr>
              <a:t>Business model &amp; Governing framework</a:t>
            </a:r>
          </a:p>
          <a:p>
            <a:pPr lvl="0"/>
            <a:endParaRPr lang="en-US" b="1" dirty="0">
              <a:solidFill>
                <a:srgbClr val="C00000"/>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actively participates in trade and production process</a:t>
            </a: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Governing framework in terms of Sharia Advisor &amp;/or SSB  </a:t>
            </a:r>
          </a:p>
        </p:txBody>
      </p:sp>
      <p:sp>
        <p:nvSpPr>
          <p:cNvPr id="7" name="Rectangle 6"/>
          <p:cNvSpPr/>
          <p:nvPr/>
        </p:nvSpPr>
        <p:spPr>
          <a:xfrm>
            <a:off x="3172287" y="4509861"/>
            <a:ext cx="8418570" cy="1477328"/>
          </a:xfrm>
          <a:prstGeom prst="rect">
            <a:avLst/>
          </a:prstGeom>
        </p:spPr>
        <p:txBody>
          <a:bodyPr wrap="square">
            <a:spAutoFit/>
          </a:bodyPr>
          <a:lstStyle/>
          <a:p>
            <a:pPr lvl="0"/>
            <a:r>
              <a:rPr lang="en-US" b="1" dirty="0">
                <a:solidFill>
                  <a:srgbClr val="C00000"/>
                </a:solidFill>
                <a:latin typeface="Times New Roman" panose="02020603050405020304" pitchFamily="18" charset="0"/>
                <a:cs typeface="Times New Roman" panose="02020603050405020304" pitchFamily="18" charset="0"/>
              </a:rPr>
              <a:t>Product Level Implementation</a:t>
            </a:r>
            <a:endParaRPr lang="en-US" dirty="0">
              <a:solidFill>
                <a:srgbClr val="C00000"/>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usually asset backed &amp; involve trading/renting of asset &amp; participation on profit &amp; loss basis  </a:t>
            </a: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Implementation is not just a mere change of paper work and terms but it involves</a:t>
            </a:r>
          </a:p>
          <a:p>
            <a:pPr marL="285750" lvl="0" indent="-285750">
              <a:buFont typeface="Wingdings" panose="05000000000000000000" pitchFamily="2" charset="2"/>
              <a:buChar char="Ø"/>
            </a:pPr>
            <a:r>
              <a:rPr lang="en-US" dirty="0">
                <a:solidFill>
                  <a:schemeClr val="accent5">
                    <a:lumMod val="50000"/>
                  </a:schemeClr>
                </a:solidFill>
                <a:latin typeface="Times New Roman" panose="02020603050405020304" pitchFamily="18" charset="0"/>
                <a:cs typeface="Times New Roman" panose="02020603050405020304" pitchFamily="18" charset="0"/>
              </a:rPr>
              <a:t>clarity of roles of contracting parties </a:t>
            </a:r>
          </a:p>
        </p:txBody>
      </p:sp>
      <p:sp>
        <p:nvSpPr>
          <p:cNvPr id="14" name="Rectangle 13"/>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382053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2390"/>
            <a:ext cx="12192000" cy="6202906"/>
          </a:xfrm>
          <a:prstGeom prst="rect">
            <a:avLst/>
          </a:prstGeom>
        </p:spPr>
      </p:pic>
      <p:sp>
        <p:nvSpPr>
          <p:cNvPr id="3"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What distinguishes Islamic Banking</a:t>
            </a: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2903729"/>
            <a:ext cx="2016847" cy="1285499"/>
          </a:xfrm>
          <a:prstGeom prst="rect">
            <a:avLst/>
          </a:prstGeom>
        </p:spPr>
      </p:pic>
      <p:sp>
        <p:nvSpPr>
          <p:cNvPr id="6" name="Rectangle 5"/>
          <p:cNvSpPr/>
          <p:nvPr/>
        </p:nvSpPr>
        <p:spPr>
          <a:xfrm>
            <a:off x="388702" y="4080931"/>
            <a:ext cx="1239442" cy="523220"/>
          </a:xfrm>
          <a:prstGeom prst="rect">
            <a:avLst/>
          </a:prstGeom>
          <a:noFill/>
          <a:ln>
            <a:noFill/>
          </a:ln>
          <a:effectLst>
            <a:glow rad="139700">
              <a:schemeClr val="accent4">
                <a:satMod val="175000"/>
                <a:alpha val="40000"/>
              </a:schemeClr>
            </a:glow>
            <a:outerShdw blurRad="50800" dist="38100" dir="2700000" algn="tl" rotWithShape="0">
              <a:prstClr val="black">
                <a:alpha val="40000"/>
              </a:prstClr>
            </a:outerShdw>
          </a:effectLst>
        </p:spPr>
        <p:txBody>
          <a:bodyPr wrap="none" lIns="91440" tIns="45720" rIns="91440" bIns="45720">
            <a:spAutoFit/>
          </a:bodyPr>
          <a:lstStyle/>
          <a:p>
            <a:pPr algn="ctr"/>
            <a:r>
              <a:rPr lang="en-US" sz="2800" b="0" cap="none" spc="0" dirty="0">
                <a:ln w="0"/>
                <a:solidFill>
                  <a:schemeClr val="accent5">
                    <a:lumMod val="75000"/>
                  </a:schemeClr>
                </a:solidFill>
                <a:latin typeface="Times New Roman" panose="02020603050405020304" pitchFamily="18" charset="0"/>
                <a:cs typeface="Times New Roman" panose="02020603050405020304" pitchFamily="18" charset="0"/>
              </a:rPr>
              <a:t>Islamic</a:t>
            </a: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75153" y="2903729"/>
            <a:ext cx="2016847" cy="1285499"/>
          </a:xfrm>
          <a:prstGeom prst="rect">
            <a:avLst/>
          </a:prstGeom>
        </p:spPr>
      </p:pic>
      <p:sp>
        <p:nvSpPr>
          <p:cNvPr id="12" name="Rectangle 11"/>
          <p:cNvSpPr/>
          <p:nvPr/>
        </p:nvSpPr>
        <p:spPr>
          <a:xfrm>
            <a:off x="10263292" y="4116898"/>
            <a:ext cx="1840568" cy="461665"/>
          </a:xfrm>
          <a:prstGeom prst="rect">
            <a:avLst/>
          </a:prstGeom>
          <a:noFill/>
          <a:ln>
            <a:noFill/>
          </a:ln>
          <a:effectLst>
            <a:glow rad="139700">
              <a:schemeClr val="accent4">
                <a:satMod val="175000"/>
                <a:alpha val="40000"/>
              </a:schemeClr>
            </a:glow>
            <a:outerShdw blurRad="50800" dist="38100" dir="2700000" algn="tl" rotWithShape="0">
              <a:prstClr val="black">
                <a:alpha val="40000"/>
              </a:prstClr>
            </a:outerShdw>
          </a:effectLst>
        </p:spPr>
        <p:txBody>
          <a:bodyPr wrap="none" lIns="91440" tIns="45720" rIns="91440" bIns="45720">
            <a:spAutoFit/>
          </a:bodyPr>
          <a:lstStyle/>
          <a:p>
            <a:pPr algn="ctr"/>
            <a:r>
              <a:rPr lang="en-US" sz="2400" dirty="0">
                <a:ln w="0"/>
                <a:solidFill>
                  <a:srgbClr val="FF0000"/>
                </a:solidFill>
                <a:latin typeface="Times New Roman" panose="02020603050405020304" pitchFamily="18" charset="0"/>
                <a:cs typeface="Times New Roman" panose="02020603050405020304" pitchFamily="18" charset="0"/>
              </a:rPr>
              <a:t>Conventional</a:t>
            </a:r>
            <a:endParaRPr lang="en-US" sz="2400" b="0" cap="none" spc="0" dirty="0">
              <a:ln w="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2870791" y="1114185"/>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70791" y="2462219"/>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870791" y="3810253"/>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870791" y="5158287"/>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149163" y="1114185"/>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149163" y="2462219"/>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149163" y="3810253"/>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149163" y="5158287"/>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754372" y="3810253"/>
            <a:ext cx="742609" cy="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flipH="1">
            <a:off x="2473841" y="1594884"/>
            <a:ext cx="23140" cy="4210493"/>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2496981" y="1594884"/>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2496981" y="3012559"/>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2473841" y="4362894"/>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a:off x="2473841" y="5805377"/>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a:off x="9803848" y="3810253"/>
            <a:ext cx="742609" cy="0"/>
          </a:xfrm>
          <a:prstGeom prst="line">
            <a:avLst/>
          </a:prstGeom>
          <a:ln>
            <a:solidFill>
              <a:srgbClr val="FF0000"/>
            </a:solidFill>
            <a:prstDash val="dash"/>
          </a:ln>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flipH="1">
            <a:off x="9748209" y="1608987"/>
            <a:ext cx="23140" cy="4210493"/>
          </a:xfrm>
          <a:prstGeom prst="line">
            <a:avLst/>
          </a:prstGeom>
          <a:ln>
            <a:solidFill>
              <a:srgbClr val="C00000"/>
            </a:solidFill>
            <a:prstDash val="sysDash"/>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flipH="1">
            <a:off x="9303488" y="1608987"/>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p:nvPr/>
        </p:nvCxnSpPr>
        <p:spPr>
          <a:xfrm flipH="1">
            <a:off x="9303487" y="3004348"/>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flipH="1">
            <a:off x="9303486" y="4340628"/>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p:nvPr/>
        </p:nvCxnSpPr>
        <p:spPr>
          <a:xfrm flipH="1">
            <a:off x="9303485" y="5804255"/>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57" name="Rectangle 56"/>
          <p:cNvSpPr/>
          <p:nvPr/>
        </p:nvSpPr>
        <p:spPr>
          <a:xfrm>
            <a:off x="2941702" y="1243582"/>
            <a:ext cx="2980633" cy="369332"/>
          </a:xfrm>
          <a:prstGeom prst="rect">
            <a:avLst/>
          </a:prstGeom>
        </p:spPr>
        <p:txBody>
          <a:bodyPr wrap="square">
            <a:spAutoFit/>
          </a:bodyPr>
          <a:lstStyle/>
          <a:p>
            <a:pPr lvl="0"/>
            <a:r>
              <a:rPr lang="en-US" dirty="0">
                <a:solidFill>
                  <a:schemeClr val="accent5">
                    <a:lumMod val="50000"/>
                  </a:schemeClr>
                </a:solidFill>
                <a:latin typeface="Times New Roman" panose="02020603050405020304" pitchFamily="18" charset="0"/>
                <a:cs typeface="Times New Roman" panose="02020603050405020304" pitchFamily="18" charset="0"/>
              </a:rPr>
              <a:t>Transactions are asset-backed</a:t>
            </a:r>
          </a:p>
        </p:txBody>
      </p:sp>
      <p:sp>
        <p:nvSpPr>
          <p:cNvPr id="58" name="Rectangle 57"/>
          <p:cNvSpPr/>
          <p:nvPr/>
        </p:nvSpPr>
        <p:spPr>
          <a:xfrm>
            <a:off x="2994850" y="2588729"/>
            <a:ext cx="2874335" cy="923330"/>
          </a:xfrm>
          <a:prstGeom prst="rect">
            <a:avLst/>
          </a:prstGeom>
        </p:spPr>
        <p:txBody>
          <a:bodyPr wrap="square">
            <a:spAutoFit/>
          </a:bodyPr>
          <a:lstStyle/>
          <a:p>
            <a:pPr lvl="0"/>
            <a:r>
              <a:rPr lang="en-US" dirty="0">
                <a:solidFill>
                  <a:schemeClr val="accent5">
                    <a:lumMod val="50000"/>
                  </a:schemeClr>
                </a:solidFill>
                <a:latin typeface="Times New Roman" panose="02020603050405020304" pitchFamily="18" charset="0"/>
                <a:cs typeface="Times New Roman" panose="02020603050405020304" pitchFamily="18" charset="0"/>
              </a:rPr>
              <a:t>It is socially-responsible banking because it operates under Sharia restrictions</a:t>
            </a:r>
          </a:p>
        </p:txBody>
      </p:sp>
      <p:sp>
        <p:nvSpPr>
          <p:cNvPr id="59" name="Rectangle 58"/>
          <p:cNvSpPr/>
          <p:nvPr/>
        </p:nvSpPr>
        <p:spPr>
          <a:xfrm>
            <a:off x="2988924" y="4017462"/>
            <a:ext cx="2847871" cy="646331"/>
          </a:xfrm>
          <a:prstGeom prst="rect">
            <a:avLst/>
          </a:prstGeom>
        </p:spPr>
        <p:txBody>
          <a:bodyPr wrap="square">
            <a:spAutoFit/>
          </a:bodyPr>
          <a:lstStyle/>
          <a:p>
            <a:pPr lvl="0"/>
            <a:r>
              <a:rPr lang="en-US" dirty="0">
                <a:solidFill>
                  <a:schemeClr val="accent5">
                    <a:lumMod val="50000"/>
                  </a:schemeClr>
                </a:solidFill>
                <a:latin typeface="Times New Roman" panose="02020603050405020304" pitchFamily="18" charset="0"/>
                <a:cs typeface="Times New Roman" panose="02020603050405020304" pitchFamily="18" charset="0"/>
              </a:rPr>
              <a:t>Does not permit financing of prohibited goods / Industries</a:t>
            </a:r>
          </a:p>
        </p:txBody>
      </p:sp>
      <p:sp>
        <p:nvSpPr>
          <p:cNvPr id="60" name="Rectangle 59"/>
          <p:cNvSpPr/>
          <p:nvPr/>
        </p:nvSpPr>
        <p:spPr>
          <a:xfrm>
            <a:off x="2973578" y="5129375"/>
            <a:ext cx="3051535" cy="1200329"/>
          </a:xfrm>
          <a:prstGeom prst="rect">
            <a:avLst/>
          </a:prstGeom>
        </p:spPr>
        <p:txBody>
          <a:bodyPr wrap="square">
            <a:spAutoFit/>
          </a:bodyPr>
          <a:lstStyle/>
          <a:p>
            <a:pPr>
              <a:spcBef>
                <a:spcPct val="50000"/>
              </a:spcBef>
            </a:pPr>
            <a:r>
              <a:rPr lang="en-US" dirty="0">
                <a:solidFill>
                  <a:schemeClr val="accent5">
                    <a:lumMod val="50000"/>
                  </a:schemeClr>
                </a:solidFill>
                <a:latin typeface="Times New Roman" panose="02020603050405020304" pitchFamily="18" charset="0"/>
                <a:cs typeface="Times New Roman" panose="02020603050405020304" pitchFamily="18" charset="0"/>
              </a:rPr>
              <a:t>Ethics and moral values play a major role in investment decisions. Not a choice but a </a:t>
            </a:r>
            <a:r>
              <a:rPr lang="en-US" b="1" dirty="0">
                <a:solidFill>
                  <a:schemeClr val="accent5">
                    <a:lumMod val="50000"/>
                  </a:schemeClr>
                </a:solidFill>
                <a:latin typeface="Times New Roman" panose="02020603050405020304" pitchFamily="18" charset="0"/>
                <a:cs typeface="Times New Roman" panose="02020603050405020304" pitchFamily="18" charset="0"/>
              </a:rPr>
              <a:t>must</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6243586" y="1245238"/>
            <a:ext cx="2957121" cy="646331"/>
          </a:xfrm>
          <a:prstGeom prst="rect">
            <a:avLst/>
          </a:prstGeom>
        </p:spPr>
        <p:txBody>
          <a:bodyPr wrap="square">
            <a:spAutoFit/>
          </a:bodyPr>
          <a:lstStyle/>
          <a:p>
            <a:pPr lvl="0"/>
            <a:r>
              <a:rPr lang="en-US" dirty="0">
                <a:solidFill>
                  <a:schemeClr val="bg1"/>
                </a:solidFill>
                <a:latin typeface="Times New Roman" panose="02020603050405020304" pitchFamily="18" charset="0"/>
                <a:cs typeface="Times New Roman" panose="02020603050405020304" pitchFamily="18" charset="0"/>
              </a:rPr>
              <a:t>Transactions are money lending &amp; Riba based</a:t>
            </a:r>
          </a:p>
        </p:txBody>
      </p:sp>
      <p:sp>
        <p:nvSpPr>
          <p:cNvPr id="62" name="Rectangle 61"/>
          <p:cNvSpPr/>
          <p:nvPr/>
        </p:nvSpPr>
        <p:spPr>
          <a:xfrm>
            <a:off x="6198793" y="2542683"/>
            <a:ext cx="3071663" cy="923330"/>
          </a:xfrm>
          <a:prstGeom prst="rect">
            <a:avLst/>
          </a:prstGeom>
        </p:spPr>
        <p:txBody>
          <a:bodyPr wrap="square">
            <a:spAutoFit/>
          </a:bodyPr>
          <a:lstStyle/>
          <a:p>
            <a:pPr lvl="0"/>
            <a:r>
              <a:rPr lang="en-US" dirty="0">
                <a:solidFill>
                  <a:schemeClr val="bg1"/>
                </a:solidFill>
                <a:latin typeface="Times New Roman" panose="02020603050405020304" pitchFamily="18" charset="0"/>
                <a:cs typeface="Times New Roman" panose="02020603050405020304" pitchFamily="18" charset="0"/>
              </a:rPr>
              <a:t>Involve in many impermissible transactions like Short selling, Sale of Debt, Speculation etc.</a:t>
            </a:r>
          </a:p>
        </p:txBody>
      </p:sp>
      <p:sp>
        <p:nvSpPr>
          <p:cNvPr id="63" name="Rectangle 62"/>
          <p:cNvSpPr/>
          <p:nvPr/>
        </p:nvSpPr>
        <p:spPr>
          <a:xfrm>
            <a:off x="6250075" y="3878962"/>
            <a:ext cx="2962626" cy="923330"/>
          </a:xfrm>
          <a:prstGeom prst="rect">
            <a:avLst/>
          </a:prstGeom>
        </p:spPr>
        <p:txBody>
          <a:bodyPr wrap="square">
            <a:spAutoFit/>
          </a:bodyPr>
          <a:lstStyle/>
          <a:p>
            <a:pPr lvl="0"/>
            <a:r>
              <a:rPr lang="en-US" dirty="0">
                <a:solidFill>
                  <a:schemeClr val="bg1"/>
                </a:solidFill>
                <a:latin typeface="Times New Roman" panose="02020603050405020304" pitchFamily="18" charset="0"/>
                <a:cs typeface="Times New Roman" panose="02020603050405020304" pitchFamily="18" charset="0"/>
              </a:rPr>
              <a:t>Permit financing of prohibited goods &amp; Industries like alcohol, casinos etc.</a:t>
            </a:r>
          </a:p>
        </p:txBody>
      </p:sp>
      <p:sp>
        <p:nvSpPr>
          <p:cNvPr id="3072" name="Rectangle 3071"/>
          <p:cNvSpPr/>
          <p:nvPr/>
        </p:nvSpPr>
        <p:spPr>
          <a:xfrm>
            <a:off x="6334664" y="5515750"/>
            <a:ext cx="1896738" cy="369332"/>
          </a:xfrm>
          <a:prstGeom prst="rect">
            <a:avLst/>
          </a:prstGeom>
        </p:spPr>
        <p:txBody>
          <a:bodyPr wrap="none">
            <a:spAutoFit/>
          </a:bodyPr>
          <a:lstStyle/>
          <a:p>
            <a:pPr>
              <a:spcBef>
                <a:spcPct val="50000"/>
              </a:spcBef>
            </a:pPr>
            <a:r>
              <a:rPr lang="en-US" dirty="0">
                <a:solidFill>
                  <a:schemeClr val="bg1"/>
                </a:solidFill>
                <a:latin typeface="Times New Roman" panose="02020603050405020304" pitchFamily="18" charset="0"/>
                <a:cs typeface="Times New Roman" panose="02020603050405020304" pitchFamily="18" charset="0"/>
              </a:rPr>
              <a:t>A matter of choice</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10847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30"/>
            <a:ext cx="12192000" cy="6845870"/>
          </a:xfrm>
          <a:prstGeom prst="rect">
            <a:avLst/>
          </a:prstGeom>
        </p:spPr>
      </p:pic>
      <p:sp>
        <p:nvSpPr>
          <p:cNvPr id="6" name="Rectangle 5"/>
          <p:cNvSpPr/>
          <p:nvPr/>
        </p:nvSpPr>
        <p:spPr>
          <a:xfrm>
            <a:off x="0" y="1345021"/>
            <a:ext cx="12192000" cy="549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122274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custDataLst>
              <p:tags r:id="rId1"/>
            </p:custDataLst>
          </p:nvPr>
        </p:nvSpPr>
        <p:spPr>
          <a:xfrm>
            <a:off x="1791705" y="160987"/>
            <a:ext cx="9118951" cy="642964"/>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2800" b="1" cap="small" dirty="0">
                <a:solidFill>
                  <a:schemeClr val="accent5">
                    <a:lumMod val="75000"/>
                  </a:schemeClr>
                </a:solidFill>
                <a:latin typeface="Times New Roman" panose="02020603050405020304" pitchFamily="18" charset="0"/>
                <a:cs typeface="Times New Roman" panose="02020603050405020304" pitchFamily="18" charset="0"/>
              </a:rPr>
              <a:t>The basic Difference Between Conventional and Islamic Mode of Finance</a:t>
            </a:r>
          </a:p>
        </p:txBody>
      </p:sp>
      <p:sp>
        <p:nvSpPr>
          <p:cNvPr id="5" name="Rectangle 4"/>
          <p:cNvSpPr/>
          <p:nvPr/>
        </p:nvSpPr>
        <p:spPr>
          <a:xfrm>
            <a:off x="4863822" y="1371601"/>
            <a:ext cx="2613216" cy="523220"/>
          </a:xfrm>
          <a:prstGeom prst="rect">
            <a:avLst/>
          </a:prstGeom>
        </p:spPr>
        <p:txBody>
          <a:bodyPr wrap="none">
            <a:spAutoFit/>
          </a:bodyPr>
          <a:lstStyle/>
          <a:p>
            <a:pPr algn="ctr"/>
            <a:r>
              <a:rPr lang="en-US" sz="2800" b="1" cap="small" dirty="0">
                <a:solidFill>
                  <a:schemeClr val="bg1"/>
                </a:solidFill>
                <a:latin typeface="Times New Roman" panose="02020603050405020304" pitchFamily="18" charset="0"/>
                <a:cs typeface="Times New Roman" panose="02020603050405020304" pitchFamily="18" charset="0"/>
              </a:rPr>
              <a:t>Conventional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17" y="2840728"/>
            <a:ext cx="2362976" cy="136470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76870" y="2850973"/>
            <a:ext cx="1424495" cy="1299508"/>
          </a:xfrm>
          <a:prstGeom prst="rect">
            <a:avLst/>
          </a:prstGeom>
        </p:spPr>
      </p:pic>
      <p:cxnSp>
        <p:nvCxnSpPr>
          <p:cNvPr id="12" name="Straight Arrow Connector 11"/>
          <p:cNvCxnSpPr/>
          <p:nvPr/>
        </p:nvCxnSpPr>
        <p:spPr>
          <a:xfrm flipH="1" flipV="1">
            <a:off x="2828260" y="4010092"/>
            <a:ext cx="7793666" cy="10633"/>
          </a:xfrm>
          <a:prstGeom prst="straightConnector1">
            <a:avLst/>
          </a:prstGeom>
          <a:ln>
            <a:solidFill>
              <a:srgbClr val="FF0000"/>
            </a:solidFill>
            <a:prstDash val="dash"/>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2828260" y="3114563"/>
            <a:ext cx="7793666" cy="21470"/>
          </a:xfrm>
          <a:prstGeom prst="straightConnector1">
            <a:avLst/>
          </a:prstGeom>
          <a:ln>
            <a:solidFill>
              <a:srgbClr val="FF0000"/>
            </a:solidFill>
            <a:prstDash val="dash"/>
            <a:tailEnd type="triangle"/>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84985" y="2758713"/>
            <a:ext cx="956308" cy="733170"/>
          </a:xfrm>
          <a:prstGeom prst="rect">
            <a:avLst/>
          </a:prstGeom>
        </p:spPr>
      </p:pic>
      <p:sp>
        <p:nvSpPr>
          <p:cNvPr id="16" name="Rectangle 15"/>
          <p:cNvSpPr/>
          <p:nvPr/>
        </p:nvSpPr>
        <p:spPr>
          <a:xfrm>
            <a:off x="6884985" y="2299554"/>
            <a:ext cx="910827" cy="400110"/>
          </a:xfrm>
          <a:prstGeom prst="rect">
            <a:avLst/>
          </a:prstGeom>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Money</a:t>
            </a:r>
          </a:p>
        </p:txBody>
      </p:sp>
      <p:sp>
        <p:nvSpPr>
          <p:cNvPr id="17" name="Cloud Callout 16"/>
          <p:cNvSpPr/>
          <p:nvPr/>
        </p:nvSpPr>
        <p:spPr>
          <a:xfrm>
            <a:off x="10989117" y="2094614"/>
            <a:ext cx="887450" cy="574636"/>
          </a:xfrm>
          <a:prstGeom prst="cloudCallout">
            <a:avLst>
              <a:gd name="adj1" fmla="val -36408"/>
              <a:gd name="adj2" fmla="val 884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058380" y="2197266"/>
            <a:ext cx="748923" cy="369332"/>
          </a:xfrm>
          <a:prstGeom prst="rect">
            <a:avLst/>
          </a:prstGeom>
        </p:spPr>
        <p:txBody>
          <a:bodyPr wrap="none">
            <a:spAutoFit/>
          </a:bodyPr>
          <a:lstStyle/>
          <a:p>
            <a:r>
              <a:rPr lang="en-US" dirty="0">
                <a:solidFill>
                  <a:srgbClr val="FF0000"/>
                </a:solidFill>
                <a:latin typeface="Times New Roman" panose="02020603050405020304" pitchFamily="18" charset="0"/>
                <a:cs typeface="Times New Roman" panose="02020603050405020304" pitchFamily="18" charset="0"/>
              </a:rPr>
              <a:t>Client</a:t>
            </a:r>
          </a:p>
        </p:txBody>
      </p:sp>
      <p:pic>
        <p:nvPicPr>
          <p:cNvPr id="19" name="Pictur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323420" y="3654140"/>
            <a:ext cx="956308" cy="733170"/>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36341" y="3622605"/>
            <a:ext cx="956308" cy="733170"/>
          </a:xfrm>
          <a:prstGeom prst="rect">
            <a:avLst/>
          </a:prstGeom>
        </p:spPr>
      </p:pic>
      <p:sp>
        <p:nvSpPr>
          <p:cNvPr id="21" name="Rectangle 20"/>
          <p:cNvSpPr/>
          <p:nvPr/>
        </p:nvSpPr>
        <p:spPr>
          <a:xfrm>
            <a:off x="8446305" y="4270425"/>
            <a:ext cx="910827" cy="400110"/>
          </a:xfrm>
          <a:prstGeom prst="rect">
            <a:avLst/>
          </a:prstGeom>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Money</a:t>
            </a:r>
          </a:p>
        </p:txBody>
      </p:sp>
      <p:sp>
        <p:nvSpPr>
          <p:cNvPr id="22" name="Rectangle 21"/>
          <p:cNvSpPr/>
          <p:nvPr/>
        </p:nvSpPr>
        <p:spPr>
          <a:xfrm>
            <a:off x="5336341" y="4248075"/>
            <a:ext cx="910827" cy="400110"/>
          </a:xfrm>
          <a:prstGeom prst="rect">
            <a:avLst/>
          </a:prstGeom>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Money</a:t>
            </a:r>
          </a:p>
        </p:txBody>
      </p:sp>
      <p:sp>
        <p:nvSpPr>
          <p:cNvPr id="23" name="Rectangle 22"/>
          <p:cNvSpPr/>
          <p:nvPr/>
        </p:nvSpPr>
        <p:spPr>
          <a:xfrm>
            <a:off x="7103795" y="4116537"/>
            <a:ext cx="473206" cy="707886"/>
          </a:xfrm>
          <a:prstGeom prst="rect">
            <a:avLst/>
          </a:prstGeom>
        </p:spPr>
        <p:txBody>
          <a:bodyPr wrap="none">
            <a:spAutoFit/>
          </a:bodyPr>
          <a:lstStyle/>
          <a:p>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24" name="Rectangle 23"/>
          <p:cNvSpPr/>
          <p:nvPr/>
        </p:nvSpPr>
        <p:spPr>
          <a:xfrm>
            <a:off x="3411419" y="3776245"/>
            <a:ext cx="950901" cy="400110"/>
          </a:xfrm>
          <a:prstGeom prst="rect">
            <a:avLst/>
          </a:prstGeom>
          <a:solidFill>
            <a:schemeClr val="bg1">
              <a:lumMod val="95000"/>
            </a:schemeClr>
          </a:solidFill>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Interest</a:t>
            </a:r>
          </a:p>
        </p:txBody>
      </p:sp>
      <p:sp>
        <p:nvSpPr>
          <p:cNvPr id="25" name="Rectangle 24"/>
          <p:cNvSpPr/>
          <p:nvPr/>
        </p:nvSpPr>
        <p:spPr>
          <a:xfrm>
            <a:off x="8595121" y="2868664"/>
            <a:ext cx="712054" cy="400110"/>
          </a:xfrm>
          <a:prstGeom prst="rect">
            <a:avLst/>
          </a:prstGeom>
          <a:solidFill>
            <a:schemeClr val="bg1">
              <a:lumMod val="95000"/>
            </a:schemeClr>
          </a:solidFill>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Loan</a:t>
            </a:r>
          </a:p>
        </p:txBody>
      </p:sp>
    </p:spTree>
    <p:extLst>
      <p:ext uri="{BB962C8B-B14F-4D97-AF65-F5344CB8AC3E}">
        <p14:creationId xmlns:p14="http://schemas.microsoft.com/office/powerpoint/2010/main" val="221091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30"/>
            <a:ext cx="12192000" cy="6845870"/>
          </a:xfrm>
          <a:prstGeom prst="rect">
            <a:avLst/>
          </a:prstGeom>
        </p:spPr>
      </p:pic>
      <p:sp>
        <p:nvSpPr>
          <p:cNvPr id="6" name="Rectangle 5"/>
          <p:cNvSpPr/>
          <p:nvPr/>
        </p:nvSpPr>
        <p:spPr>
          <a:xfrm>
            <a:off x="0" y="1345021"/>
            <a:ext cx="12192000" cy="549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122274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custDataLst>
              <p:tags r:id="rId1"/>
            </p:custDataLst>
          </p:nvPr>
        </p:nvSpPr>
        <p:spPr>
          <a:xfrm>
            <a:off x="1791705" y="160987"/>
            <a:ext cx="9118951" cy="642964"/>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2800" b="1" cap="small" dirty="0">
                <a:solidFill>
                  <a:schemeClr val="accent5">
                    <a:lumMod val="75000"/>
                  </a:schemeClr>
                </a:solidFill>
                <a:latin typeface="Times New Roman" panose="02020603050405020304" pitchFamily="18" charset="0"/>
                <a:cs typeface="Times New Roman" panose="02020603050405020304" pitchFamily="18" charset="0"/>
              </a:rPr>
              <a:t>The basic Difference Between Conventional and Islamic Mode of Finance</a:t>
            </a:r>
          </a:p>
        </p:txBody>
      </p:sp>
      <p:sp>
        <p:nvSpPr>
          <p:cNvPr id="5" name="Rectangle 4"/>
          <p:cNvSpPr/>
          <p:nvPr/>
        </p:nvSpPr>
        <p:spPr>
          <a:xfrm>
            <a:off x="5433690" y="1371601"/>
            <a:ext cx="1473481" cy="523220"/>
          </a:xfrm>
          <a:prstGeom prst="rect">
            <a:avLst/>
          </a:prstGeom>
        </p:spPr>
        <p:txBody>
          <a:bodyPr wrap="none">
            <a:spAutoFit/>
          </a:bodyPr>
          <a:lstStyle/>
          <a:p>
            <a:pPr algn="ctr"/>
            <a:r>
              <a:rPr lang="en-US" sz="2800" b="1" cap="small" dirty="0">
                <a:solidFill>
                  <a:schemeClr val="bg1"/>
                </a:solidFill>
                <a:latin typeface="Times New Roman" panose="02020603050405020304" pitchFamily="18" charset="0"/>
                <a:cs typeface="Times New Roman" panose="02020603050405020304" pitchFamily="18" charset="0"/>
              </a:rPr>
              <a:t>Islamic</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17" y="2840728"/>
            <a:ext cx="2362976" cy="136470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76870" y="2850973"/>
            <a:ext cx="1424495" cy="1299508"/>
          </a:xfrm>
          <a:prstGeom prst="rect">
            <a:avLst/>
          </a:prstGeom>
        </p:spPr>
      </p:pic>
      <p:cxnSp>
        <p:nvCxnSpPr>
          <p:cNvPr id="12" name="Straight Arrow Connector 11"/>
          <p:cNvCxnSpPr/>
          <p:nvPr/>
        </p:nvCxnSpPr>
        <p:spPr>
          <a:xfrm flipH="1" flipV="1">
            <a:off x="2828260" y="4010092"/>
            <a:ext cx="7793666" cy="10633"/>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2828260" y="3114563"/>
            <a:ext cx="7793666" cy="21470"/>
          </a:xfrm>
          <a:prstGeom prst="straightConnector1">
            <a:avLst/>
          </a:prstGeom>
          <a:ln>
            <a:solidFill>
              <a:schemeClr val="accent5">
                <a:lumMod val="75000"/>
              </a:schemeClr>
            </a:solidFill>
            <a:prstDash val="dash"/>
            <a:tailEnd type="triangle"/>
          </a:ln>
        </p:spPr>
        <p:style>
          <a:lnRef idx="3">
            <a:schemeClr val="accent1"/>
          </a:lnRef>
          <a:fillRef idx="0">
            <a:schemeClr val="accent1"/>
          </a:fillRef>
          <a:effectRef idx="2">
            <a:schemeClr val="accent1"/>
          </a:effectRef>
          <a:fontRef idx="minor">
            <a:schemeClr val="tx1"/>
          </a:fontRef>
        </p:style>
      </p:cxnSp>
      <p:sp>
        <p:nvSpPr>
          <p:cNvPr id="17" name="Cloud Callout 16"/>
          <p:cNvSpPr/>
          <p:nvPr/>
        </p:nvSpPr>
        <p:spPr>
          <a:xfrm>
            <a:off x="10989117" y="2094614"/>
            <a:ext cx="887450" cy="574636"/>
          </a:xfrm>
          <a:prstGeom prst="cloudCallout">
            <a:avLst>
              <a:gd name="adj1" fmla="val -36408"/>
              <a:gd name="adj2" fmla="val 884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058380" y="2197266"/>
            <a:ext cx="748923" cy="369332"/>
          </a:xfrm>
          <a:prstGeom prst="rect">
            <a:avLst/>
          </a:prstGeom>
        </p:spPr>
        <p:txBody>
          <a:bodyPr wrap="none">
            <a:spAutoFit/>
          </a:bodyPr>
          <a:lstStyle/>
          <a:p>
            <a:r>
              <a:rPr lang="en-US" dirty="0">
                <a:solidFill>
                  <a:srgbClr val="FF0000"/>
                </a:solidFill>
                <a:latin typeface="Times New Roman" panose="02020603050405020304" pitchFamily="18" charset="0"/>
                <a:cs typeface="Times New Roman" panose="02020603050405020304" pitchFamily="18" charset="0"/>
              </a:rPr>
              <a:t>Client</a:t>
            </a:r>
          </a:p>
        </p:txBody>
      </p:sp>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69537" y="3622605"/>
            <a:ext cx="956308" cy="733170"/>
          </a:xfrm>
          <a:prstGeom prst="rect">
            <a:avLst/>
          </a:prstGeom>
        </p:spPr>
      </p:pic>
      <p:sp>
        <p:nvSpPr>
          <p:cNvPr id="21" name="Rectangle 20"/>
          <p:cNvSpPr/>
          <p:nvPr/>
        </p:nvSpPr>
        <p:spPr>
          <a:xfrm>
            <a:off x="9015018" y="4254572"/>
            <a:ext cx="910827" cy="400110"/>
          </a:xfrm>
          <a:prstGeom prst="rect">
            <a:avLst/>
          </a:prstGeom>
        </p:spPr>
        <p:txBody>
          <a:bodyPr wrap="none">
            <a:spAutoFit/>
          </a:bodyPr>
          <a:lstStyle/>
          <a:p>
            <a:r>
              <a:rPr lang="en-US" sz="2000" dirty="0">
                <a:solidFill>
                  <a:srgbClr val="FF0000"/>
                </a:solidFill>
                <a:latin typeface="Times New Roman" panose="02020603050405020304" pitchFamily="18" charset="0"/>
                <a:cs typeface="Times New Roman" panose="02020603050405020304" pitchFamily="18" charset="0"/>
              </a:rPr>
              <a:t>Money</a:t>
            </a:r>
          </a:p>
        </p:txBody>
      </p:sp>
      <p:sp>
        <p:nvSpPr>
          <p:cNvPr id="24" name="Rectangle 23"/>
          <p:cNvSpPr/>
          <p:nvPr/>
        </p:nvSpPr>
        <p:spPr>
          <a:xfrm>
            <a:off x="3496574" y="3776245"/>
            <a:ext cx="1316386" cy="400110"/>
          </a:xfrm>
          <a:prstGeom prst="rect">
            <a:avLst/>
          </a:prstGeom>
          <a:solidFill>
            <a:schemeClr val="bg1">
              <a:lumMod val="95000"/>
            </a:schemeClr>
          </a:solidFill>
        </p:spPr>
        <p:txBody>
          <a:bodyPr wrap="none">
            <a:spAutoFit/>
          </a:bodyPr>
          <a:lstStyle/>
          <a:p>
            <a:r>
              <a:rPr lang="en-US" sz="2000" dirty="0">
                <a:solidFill>
                  <a:schemeClr val="accent5">
                    <a:lumMod val="75000"/>
                  </a:schemeClr>
                </a:solidFill>
                <a:latin typeface="Times New Roman" panose="02020603050405020304" pitchFamily="18" charset="0"/>
                <a:cs typeface="Times New Roman" panose="02020603050405020304" pitchFamily="18" charset="0"/>
              </a:rPr>
              <a:t>Profit | Fee</a:t>
            </a:r>
          </a:p>
        </p:txBody>
      </p:sp>
      <p:sp>
        <p:nvSpPr>
          <p:cNvPr id="26" name="Rectangle 25"/>
          <p:cNvSpPr/>
          <p:nvPr/>
        </p:nvSpPr>
        <p:spPr>
          <a:xfrm>
            <a:off x="5871178" y="2858032"/>
            <a:ext cx="1901483" cy="400110"/>
          </a:xfrm>
          <a:prstGeom prst="rect">
            <a:avLst/>
          </a:prstGeom>
          <a:solidFill>
            <a:schemeClr val="bg1">
              <a:lumMod val="95000"/>
            </a:schemeClr>
          </a:solidFill>
        </p:spPr>
        <p:txBody>
          <a:bodyPr wrap="none">
            <a:spAutoFit/>
          </a:bodyPr>
          <a:lstStyle/>
          <a:p>
            <a:r>
              <a:rPr lang="en-US" sz="2000" dirty="0">
                <a:solidFill>
                  <a:schemeClr val="accent5">
                    <a:lumMod val="75000"/>
                  </a:schemeClr>
                </a:solidFill>
                <a:latin typeface="Times New Roman" panose="02020603050405020304" pitchFamily="18" charset="0"/>
                <a:cs typeface="Times New Roman" panose="02020603050405020304" pitchFamily="18" charset="0"/>
              </a:rPr>
              <a:t>Goods | Services</a:t>
            </a:r>
          </a:p>
        </p:txBody>
      </p:sp>
    </p:spTree>
    <p:extLst>
      <p:ext uri="{BB962C8B-B14F-4D97-AF65-F5344CB8AC3E}">
        <p14:creationId xmlns:p14="http://schemas.microsoft.com/office/powerpoint/2010/main" val="15900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custDataLst>
              <p:tags r:id="rId1"/>
            </p:custDataLst>
          </p:nvPr>
        </p:nvSpPr>
        <p:spPr>
          <a:xfrm>
            <a:off x="2466993" y="2374428"/>
            <a:ext cx="457885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b="1" cap="small" dirty="0">
                <a:solidFill>
                  <a:schemeClr val="accent6">
                    <a:lumMod val="75000"/>
                  </a:schemeClr>
                </a:solidFill>
                <a:latin typeface="Times New Roman" panose="02020603050405020304" pitchFamily="18" charset="0"/>
                <a:cs typeface="Times New Roman" panose="02020603050405020304" pitchFamily="18" charset="0"/>
              </a:rPr>
              <a:t>Islamic Banking</a:t>
            </a:r>
          </a:p>
        </p:txBody>
      </p:sp>
      <p:sp>
        <p:nvSpPr>
          <p:cNvPr id="4" name="Title 1"/>
          <p:cNvSpPr txBox="1">
            <a:spLocks/>
          </p:cNvSpPr>
          <p:nvPr>
            <p:custDataLst>
              <p:tags r:id="rId2"/>
            </p:custDataLst>
          </p:nvPr>
        </p:nvSpPr>
        <p:spPr>
          <a:xfrm>
            <a:off x="2417376" y="3023015"/>
            <a:ext cx="4628467"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200" b="1" cap="small" dirty="0">
                <a:solidFill>
                  <a:schemeClr val="accent5">
                    <a:lumMod val="75000"/>
                  </a:schemeClr>
                </a:solidFill>
                <a:latin typeface="Times New Roman" panose="02020603050405020304" pitchFamily="18" charset="0"/>
                <a:cs typeface="Times New Roman" panose="02020603050405020304" pitchFamily="18" charset="0"/>
              </a:rPr>
              <a:t>Inception </a:t>
            </a:r>
            <a:r>
              <a:rPr lang="en-US" sz="3200" b="1" cap="small" dirty="0">
                <a:solidFill>
                  <a:srgbClr val="C00000"/>
                </a:solidFill>
                <a:latin typeface="Times New Roman" panose="02020603050405020304" pitchFamily="18" charset="0"/>
                <a:cs typeface="Times New Roman" panose="02020603050405020304" pitchFamily="18" charset="0"/>
              </a:rPr>
              <a:t>&amp;</a:t>
            </a:r>
            <a:r>
              <a:rPr lang="en-US" sz="3200" b="1" cap="small" dirty="0">
                <a:solidFill>
                  <a:schemeClr val="accent5">
                    <a:lumMod val="75000"/>
                  </a:schemeClr>
                </a:solidFill>
                <a:latin typeface="Times New Roman" panose="02020603050405020304" pitchFamily="18" charset="0"/>
                <a:cs typeface="Times New Roman" panose="02020603050405020304" pitchFamily="18" charset="0"/>
              </a:rPr>
              <a:t> Today</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531088"/>
            <a:ext cx="2559140" cy="1435396"/>
          </a:xfrm>
          <a:prstGeom prst="rect">
            <a:avLst/>
          </a:prstGeom>
        </p:spPr>
      </p:pic>
    </p:spTree>
    <p:extLst>
      <p:ext uri="{BB962C8B-B14F-4D97-AF65-F5344CB8AC3E}">
        <p14:creationId xmlns:p14="http://schemas.microsoft.com/office/powerpoint/2010/main" val="133200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DA1327-A191-4F0D-8858-F1AC1B992C75}"/>
              </a:ext>
            </a:extLst>
          </p:cNvPr>
          <p:cNvPicPr>
            <a:picLocks noChangeAspect="1"/>
          </p:cNvPicPr>
          <p:nvPr/>
        </p:nvPicPr>
        <p:blipFill>
          <a:blip r:embed="rId3"/>
          <a:stretch>
            <a:fillRect/>
          </a:stretch>
        </p:blipFill>
        <p:spPr>
          <a:xfrm>
            <a:off x="123986" y="723900"/>
            <a:ext cx="12068014" cy="6134100"/>
          </a:xfrm>
          <a:prstGeom prst="rect">
            <a:avLst/>
          </a:prstGeom>
        </p:spPr>
      </p:pic>
      <p:sp>
        <p:nvSpPr>
          <p:cNvPr id="6" name="Title 1">
            <a:extLst>
              <a:ext uri="{FF2B5EF4-FFF2-40B4-BE49-F238E27FC236}">
                <a16:creationId xmlns:a16="http://schemas.microsoft.com/office/drawing/2014/main" id="{FDF0A4BD-446D-4607-A9C6-F6BF41A6541F}"/>
              </a:ext>
            </a:extLst>
          </p:cNvPr>
          <p:cNvSpPr txBox="1">
            <a:spLocks/>
          </p:cNvSpPr>
          <p:nvPr>
            <p:custDataLst>
              <p:tags r:id="rId1"/>
            </p:custDataLst>
          </p:nvPr>
        </p:nvSpPr>
        <p:spPr>
          <a:xfrm>
            <a:off x="3427468" y="0"/>
            <a:ext cx="8683016"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GB" sz="3600" b="1" cap="small" dirty="0">
                <a:solidFill>
                  <a:schemeClr val="accent5">
                    <a:lumMod val="75000"/>
                  </a:schemeClr>
                </a:solidFill>
                <a:latin typeface="Times New Roman" panose="02020603050405020304" pitchFamily="18" charset="0"/>
                <a:cs typeface="Times New Roman" panose="02020603050405020304" pitchFamily="18" charset="0"/>
              </a:rPr>
              <a:t>History Of Modern Islamic Banking</a:t>
            </a:r>
          </a:p>
        </p:txBody>
      </p:sp>
    </p:spTree>
    <p:extLst>
      <p:ext uri="{BB962C8B-B14F-4D97-AF65-F5344CB8AC3E}">
        <p14:creationId xmlns:p14="http://schemas.microsoft.com/office/powerpoint/2010/main" val="296105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副标题 2">
            <a:extLst>
              <a:ext uri="{FF2B5EF4-FFF2-40B4-BE49-F238E27FC236}">
                <a16:creationId xmlns:a16="http://schemas.microsoft.com/office/drawing/2014/main" id="{AA9AF7DF-C651-4695-AA6E-5DD893B3120F}"/>
              </a:ext>
            </a:extLst>
          </p:cNvPr>
          <p:cNvSpPr>
            <a:spLocks noGrp="1"/>
          </p:cNvSpPr>
          <p:nvPr/>
        </p:nvSpPr>
        <p:spPr>
          <a:xfrm>
            <a:off x="2631025" y="2773372"/>
            <a:ext cx="6929951" cy="1311257"/>
          </a:xfrm>
          <a:prstGeom prst="rect">
            <a:avLst/>
          </a:prstGeom>
        </p:spPr>
        <p:txBody>
          <a:bodyPr vert="horz" lIns="88062" tIns="44031" rIns="88062" bIns="44031" rtlCol="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1080" eaLnBrk="0" hangingPunct="0">
              <a:buClr>
                <a:srgbClr val="0000FF"/>
              </a:buClr>
            </a:pPr>
            <a:r>
              <a:rPr lang="en-GB" sz="4445" b="1" kern="0" dirty="0">
                <a:effectLst>
                  <a:outerShdw blurRad="38100" dist="38100" dir="2700000" algn="tl">
                    <a:srgbClr val="000000">
                      <a:alpha val="43137"/>
                    </a:srgbClr>
                  </a:outerShdw>
                </a:effectLst>
                <a:ea typeface="Verdana" pitchFamily="34" charset="0"/>
                <a:cs typeface="Verdana" pitchFamily="34" charset="0"/>
                <a:sym typeface="+mn-ea"/>
              </a:rPr>
              <a:t>GLOBAL ISLAMIC FINANCE INDUSTRY LANDSCAPE</a:t>
            </a:r>
            <a:endParaRPr lang="en-US" sz="4445" b="1" kern="0" dirty="0">
              <a:effectLst>
                <a:outerShdw blurRad="38100" dist="38100" dir="2700000" algn="tl">
                  <a:srgbClr val="000000">
                    <a:alpha val="43137"/>
                  </a:srgbClr>
                </a:outerShdw>
              </a:effectLst>
              <a:ea typeface="Verdana" pitchFamily="34" charset="0"/>
              <a:cs typeface="Verdana" pitchFamily="34" charset="0"/>
              <a:sym typeface="+mn-ea"/>
            </a:endParaRPr>
          </a:p>
        </p:txBody>
      </p:sp>
    </p:spTree>
    <p:extLst>
      <p:ext uri="{BB962C8B-B14F-4D97-AF65-F5344CB8AC3E}">
        <p14:creationId xmlns:p14="http://schemas.microsoft.com/office/powerpoint/2010/main" val="3144656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2426124" y="1667874"/>
            <a:ext cx="7779676" cy="3962144"/>
          </a:xfrm>
          <a:prstGeom prst="rect">
            <a:avLst/>
          </a:prstGeom>
          <a:noFill/>
          <a:ln w="9525">
            <a:noFill/>
            <a:miter lim="800000"/>
            <a:headEnd/>
            <a:tailEnd/>
          </a:ln>
        </p:spPr>
        <p:txBody>
          <a:bodyPr lIns="88048" tIns="44025" rIns="88048" bIns="44025"/>
          <a:lstStyle/>
          <a:p>
            <a:pPr marL="330676" indent="-330676" defTabSz="879726">
              <a:lnSpc>
                <a:spcPct val="90000"/>
              </a:lnSpc>
              <a:buFontTx/>
              <a:buChar char="•"/>
            </a:pPr>
            <a:endParaRPr lang="en-US" sz="1852" dirty="0"/>
          </a:p>
        </p:txBody>
      </p:sp>
      <p:sp>
        <p:nvSpPr>
          <p:cNvPr id="6" name="Title 1">
            <a:extLst>
              <a:ext uri="{FF2B5EF4-FFF2-40B4-BE49-F238E27FC236}">
                <a16:creationId xmlns:a16="http://schemas.microsoft.com/office/drawing/2014/main" id="{2517EF93-8EE5-4F2B-9011-9EDD20C362AB}"/>
              </a:ext>
            </a:extLst>
          </p:cNvPr>
          <p:cNvSpPr txBox="1">
            <a:spLocks/>
          </p:cNvSpPr>
          <p:nvPr>
            <p:custDataLst>
              <p:tags r:id="rId1"/>
            </p:custDataLst>
          </p:nvPr>
        </p:nvSpPr>
        <p:spPr>
          <a:xfrm>
            <a:off x="3427468" y="0"/>
            <a:ext cx="8683016"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GB" sz="3600" b="1" cap="small" dirty="0">
                <a:solidFill>
                  <a:schemeClr val="accent5">
                    <a:lumMod val="75000"/>
                  </a:schemeClr>
                </a:solidFill>
                <a:latin typeface="Times New Roman" panose="02020603050405020304" pitchFamily="18" charset="0"/>
                <a:cs typeface="Times New Roman" panose="02020603050405020304" pitchFamily="18" charset="0"/>
              </a:rPr>
              <a:t>Global Islamic Finance Industry</a:t>
            </a:r>
          </a:p>
        </p:txBody>
      </p:sp>
      <p:graphicFrame>
        <p:nvGraphicFramePr>
          <p:cNvPr id="11" name="Diagram 10">
            <a:extLst>
              <a:ext uri="{FF2B5EF4-FFF2-40B4-BE49-F238E27FC236}">
                <a16:creationId xmlns:a16="http://schemas.microsoft.com/office/drawing/2014/main" id="{9B9C2A77-EA1F-434C-9010-845FD6DB59AD}"/>
              </a:ext>
            </a:extLst>
          </p:cNvPr>
          <p:cNvGraphicFramePr/>
          <p:nvPr>
            <p:extLst>
              <p:ext uri="{D42A27DB-BD31-4B8C-83A1-F6EECF244321}">
                <p14:modId xmlns:p14="http://schemas.microsoft.com/office/powerpoint/2010/main" val="1824234436"/>
              </p:ext>
            </p:extLst>
          </p:nvPr>
        </p:nvGraphicFramePr>
        <p:xfrm>
          <a:off x="2124138" y="860173"/>
          <a:ext cx="8453496" cy="5635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496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2426124" y="1667874"/>
            <a:ext cx="7779676" cy="3962144"/>
          </a:xfrm>
          <a:prstGeom prst="rect">
            <a:avLst/>
          </a:prstGeom>
          <a:noFill/>
          <a:ln w="9525">
            <a:noFill/>
            <a:miter lim="800000"/>
            <a:headEnd/>
            <a:tailEnd/>
          </a:ln>
        </p:spPr>
        <p:txBody>
          <a:bodyPr lIns="88048" tIns="44025" rIns="88048" bIns="44025"/>
          <a:lstStyle/>
          <a:p>
            <a:pPr marL="330676" indent="-330676" defTabSz="879726">
              <a:lnSpc>
                <a:spcPct val="90000"/>
              </a:lnSpc>
              <a:buFontTx/>
              <a:buChar char="•"/>
            </a:pPr>
            <a:endParaRPr lang="en-US" sz="1852" dirty="0"/>
          </a:p>
        </p:txBody>
      </p:sp>
      <p:pic>
        <p:nvPicPr>
          <p:cNvPr id="10" name="Picture 9">
            <a:extLst>
              <a:ext uri="{FF2B5EF4-FFF2-40B4-BE49-F238E27FC236}">
                <a16:creationId xmlns:a16="http://schemas.microsoft.com/office/drawing/2014/main" id="{EA8ACCA4-28DE-4A69-BD71-65A34A78776B}"/>
              </a:ext>
            </a:extLst>
          </p:cNvPr>
          <p:cNvPicPr>
            <a:picLocks noChangeAspect="1"/>
          </p:cNvPicPr>
          <p:nvPr/>
        </p:nvPicPr>
        <p:blipFill rotWithShape="1">
          <a:blip r:embed="rId4"/>
          <a:srcRect l="1840" t="47413" r="470" b="9573"/>
          <a:stretch/>
        </p:blipFill>
        <p:spPr>
          <a:xfrm>
            <a:off x="712921" y="2200759"/>
            <a:ext cx="11340839" cy="2984019"/>
          </a:xfrm>
          <a:prstGeom prst="rect">
            <a:avLst/>
          </a:prstGeom>
        </p:spPr>
      </p:pic>
      <p:sp>
        <p:nvSpPr>
          <p:cNvPr id="8" name="Title 1">
            <a:extLst>
              <a:ext uri="{FF2B5EF4-FFF2-40B4-BE49-F238E27FC236}">
                <a16:creationId xmlns:a16="http://schemas.microsoft.com/office/drawing/2014/main" id="{0A050D8B-AC76-47FA-A1B4-D2C7DE87B6C2}"/>
              </a:ext>
            </a:extLst>
          </p:cNvPr>
          <p:cNvSpPr txBox="1">
            <a:spLocks/>
          </p:cNvSpPr>
          <p:nvPr>
            <p:custDataLst>
              <p:tags r:id="rId1"/>
            </p:custDataLst>
          </p:nvPr>
        </p:nvSpPr>
        <p:spPr>
          <a:xfrm>
            <a:off x="3370744" y="0"/>
            <a:ext cx="8683016"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GB" sz="3600" b="1" cap="small" dirty="0">
                <a:solidFill>
                  <a:schemeClr val="accent5">
                    <a:lumMod val="75000"/>
                  </a:schemeClr>
                </a:solidFill>
                <a:latin typeface="Times New Roman" panose="02020603050405020304" pitchFamily="18" charset="0"/>
                <a:cs typeface="Times New Roman" panose="02020603050405020304" pitchFamily="18" charset="0"/>
              </a:rPr>
              <a:t>Global Islamic Finance Industry</a:t>
            </a:r>
          </a:p>
        </p:txBody>
      </p:sp>
      <p:sp>
        <p:nvSpPr>
          <p:cNvPr id="11" name="TextBox 10">
            <a:extLst>
              <a:ext uri="{FF2B5EF4-FFF2-40B4-BE49-F238E27FC236}">
                <a16:creationId xmlns:a16="http://schemas.microsoft.com/office/drawing/2014/main" id="{5BF9EA90-B750-481C-990A-B4F7136D6E4D}"/>
              </a:ext>
            </a:extLst>
          </p:cNvPr>
          <p:cNvSpPr txBox="1"/>
          <p:nvPr/>
        </p:nvSpPr>
        <p:spPr>
          <a:xfrm>
            <a:off x="10050820" y="6353771"/>
            <a:ext cx="2152468" cy="491160"/>
          </a:xfrm>
          <a:prstGeom prst="rect">
            <a:avLst/>
          </a:prstGeom>
          <a:solidFill>
            <a:schemeClr val="bg1"/>
          </a:solidFill>
        </p:spPr>
        <p:txBody>
          <a:bodyPr wrap="square">
            <a:spAutoFit/>
          </a:bodyPr>
          <a:lstStyle/>
          <a:p>
            <a:r>
              <a:rPr lang="en-GB" sz="1296" b="1" i="1" dirty="0">
                <a:latin typeface="Cambria" panose="02040503050406030204" pitchFamily="18" charset="0"/>
                <a:ea typeface="Cambria" panose="02040503050406030204" pitchFamily="18" charset="0"/>
              </a:rPr>
              <a:t>Source: </a:t>
            </a:r>
            <a:r>
              <a:rPr lang="en-GB" sz="1296" i="1" dirty="0">
                <a:latin typeface="Cambria" panose="02040503050406030204" pitchFamily="18" charset="0"/>
                <a:ea typeface="Cambria" panose="02040503050406030204" pitchFamily="18" charset="0"/>
              </a:rPr>
              <a:t>Islamic Finance Development Report 2020 </a:t>
            </a:r>
          </a:p>
        </p:txBody>
      </p:sp>
    </p:spTree>
    <p:extLst>
      <p:ext uri="{BB962C8B-B14F-4D97-AF65-F5344CB8AC3E}">
        <p14:creationId xmlns:p14="http://schemas.microsoft.com/office/powerpoint/2010/main" val="294307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7524030" y="488208"/>
            <a:ext cx="345158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Growth</a:t>
            </a: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Future</a:t>
            </a:r>
            <a:endPar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1512554" y="5230358"/>
            <a:ext cx="3070072" cy="830997"/>
          </a:xfrm>
          <a:prstGeom prst="rect">
            <a:avLst/>
          </a:prstGeom>
          <a:noFill/>
        </p:spPr>
        <p:txBody>
          <a:bodyPr wrap="none" lIns="91440" tIns="45720" rIns="91440" bIns="45720">
            <a:spAutoFit/>
          </a:bodyPr>
          <a:lstStyle/>
          <a:p>
            <a:pPr algn="ct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Meezan Bank Limited</a:t>
            </a:r>
          </a:p>
        </p:txBody>
      </p:sp>
    </p:spTree>
    <p:extLst>
      <p:ext uri="{BB962C8B-B14F-4D97-AF65-F5344CB8AC3E}">
        <p14:creationId xmlns:p14="http://schemas.microsoft.com/office/powerpoint/2010/main" val="168623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2426124" y="1667874"/>
            <a:ext cx="7779676" cy="3962144"/>
          </a:xfrm>
          <a:prstGeom prst="rect">
            <a:avLst/>
          </a:prstGeom>
          <a:noFill/>
          <a:ln w="9525">
            <a:noFill/>
            <a:miter lim="800000"/>
            <a:headEnd/>
            <a:tailEnd/>
          </a:ln>
        </p:spPr>
        <p:txBody>
          <a:bodyPr lIns="88048" tIns="44025" rIns="88048" bIns="44025"/>
          <a:lstStyle/>
          <a:p>
            <a:pPr marL="330676" indent="-330676" defTabSz="879726">
              <a:lnSpc>
                <a:spcPct val="90000"/>
              </a:lnSpc>
              <a:buFontTx/>
              <a:buChar char="•"/>
            </a:pPr>
            <a:endParaRPr lang="en-US" sz="1852" dirty="0"/>
          </a:p>
        </p:txBody>
      </p:sp>
      <p:sp>
        <p:nvSpPr>
          <p:cNvPr id="11" name="TextBox 10">
            <a:extLst>
              <a:ext uri="{FF2B5EF4-FFF2-40B4-BE49-F238E27FC236}">
                <a16:creationId xmlns:a16="http://schemas.microsoft.com/office/drawing/2014/main" id="{5BF9EA90-B750-481C-990A-B4F7136D6E4D}"/>
              </a:ext>
            </a:extLst>
          </p:cNvPr>
          <p:cNvSpPr txBox="1"/>
          <p:nvPr/>
        </p:nvSpPr>
        <p:spPr>
          <a:xfrm>
            <a:off x="10035322" y="6351342"/>
            <a:ext cx="2152468" cy="491160"/>
          </a:xfrm>
          <a:prstGeom prst="rect">
            <a:avLst/>
          </a:prstGeom>
          <a:solidFill>
            <a:schemeClr val="bg1"/>
          </a:solidFill>
        </p:spPr>
        <p:txBody>
          <a:bodyPr wrap="square">
            <a:spAutoFit/>
          </a:bodyPr>
          <a:lstStyle/>
          <a:p>
            <a:r>
              <a:rPr lang="en-GB" sz="1296" b="1" i="1" dirty="0">
                <a:latin typeface="Cambria" panose="02040503050406030204" pitchFamily="18" charset="0"/>
                <a:ea typeface="Cambria" panose="02040503050406030204" pitchFamily="18" charset="0"/>
              </a:rPr>
              <a:t>Source: </a:t>
            </a:r>
            <a:r>
              <a:rPr lang="en-GB" sz="1296" i="1" dirty="0">
                <a:latin typeface="Cambria" panose="02040503050406030204" pitchFamily="18" charset="0"/>
                <a:ea typeface="Cambria" panose="02040503050406030204" pitchFamily="18" charset="0"/>
              </a:rPr>
              <a:t>Islamic Finance Development Report 2020 </a:t>
            </a:r>
          </a:p>
        </p:txBody>
      </p:sp>
      <p:sp>
        <p:nvSpPr>
          <p:cNvPr id="8" name="Rectangle 2">
            <a:extLst>
              <a:ext uri="{FF2B5EF4-FFF2-40B4-BE49-F238E27FC236}">
                <a16:creationId xmlns:a16="http://schemas.microsoft.com/office/drawing/2014/main" id="{DC85E3CC-0108-4079-8B7F-045396420DAB}"/>
              </a:ext>
            </a:extLst>
          </p:cNvPr>
          <p:cNvSpPr txBox="1">
            <a:spLocks noChangeArrowheads="1"/>
          </p:cNvSpPr>
          <p:nvPr/>
        </p:nvSpPr>
        <p:spPr bwMode="auto">
          <a:xfrm>
            <a:off x="697426" y="741063"/>
            <a:ext cx="11118598" cy="6171328"/>
          </a:xfrm>
          <a:prstGeom prst="rect">
            <a:avLst/>
          </a:prstGeom>
          <a:noFill/>
          <a:ln>
            <a:noFill/>
          </a:ln>
        </p:spPr>
        <p:txBody>
          <a:bodyPr wrap="square" lIns="84667" tIns="42334" rIns="84667" bIns="42334">
            <a:spAutoFit/>
          </a:bodyPr>
          <a:lstStyle>
            <a:defPPr>
              <a:defRPr lang="en-US"/>
            </a:defPPr>
            <a:lvl1pPr marL="342900" indent="-342900" algn="just">
              <a:lnSpc>
                <a:spcPct val="80000"/>
              </a:lnSpc>
              <a:buFont typeface="Arial" pitchFamily="34" charset="0"/>
              <a:buChar char="•"/>
              <a:defRPr sz="2000">
                <a:solidFill>
                  <a:srgbClr val="000099"/>
                </a:solidFill>
                <a:latin typeface="Verdana" pitchFamily="34" charset="0"/>
                <a:ea typeface="Verdana" pitchFamily="34" charset="0"/>
                <a:cs typeface="Verdana" pitchFamily="34" charset="0"/>
              </a:defRPr>
            </a:lvl1pPr>
          </a:lstStyle>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Total Asset size ~ US $2.88 Trillion</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1,562 Islamic financial institutions </a:t>
            </a:r>
            <a:r>
              <a:rPr lang="en-GB" altLang="ar-SA" dirty="0">
                <a:solidFill>
                  <a:schemeClr val="accent5">
                    <a:lumMod val="50000"/>
                  </a:schemeClr>
                </a:solidFill>
                <a:latin typeface="Times New Roman" panose="02020603050405020304" pitchFamily="18" charset="0"/>
                <a:ea typeface="+mn-ea"/>
                <a:cs typeface="Times New Roman" panose="02020603050405020304" pitchFamily="18" charset="0"/>
              </a:rPr>
              <a:t>including 526 ISLAMIC BANKs operating in 74 countries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46 countries with Islamic Finance Regulations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1,170 Shariah Scholars representing Islamic Financial Institutions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US 1.16 Billion CSR funds disbursed by Islamic Financial Institutions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972 Islamic Finance education providers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2,566 Islamic Finance research papers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$538 Billion value of outstanding Sukuk</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$140 Billion value of Islamic Funds</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336 Takaful companies across 47 countries; size of $51 Billion</a:t>
            </a:r>
          </a:p>
          <a:p>
            <a:pPr marL="609600" indent="-609600" algn="l">
              <a:lnSpc>
                <a:spcPct val="90000"/>
              </a:lnSpc>
              <a:buFont typeface="Wingdings" panose="05000000000000000000" pitchFamily="2" charset="2"/>
              <a:buChar char="Ø"/>
              <a:defRPr/>
            </a:pPr>
            <a:endPar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endParaRPr>
          </a:p>
          <a:p>
            <a:pPr marL="609600" indent="-609600" algn="l">
              <a:lnSpc>
                <a:spcPct val="90000"/>
              </a:lnSpc>
              <a:buFont typeface="Wingdings" panose="05000000000000000000" pitchFamily="2" charset="2"/>
              <a:buChar char="Ø"/>
              <a:defRPr/>
            </a:pPr>
            <a:r>
              <a:rPr lang="en-US" altLang="ar-SA" dirty="0">
                <a:solidFill>
                  <a:schemeClr val="accent5">
                    <a:lumMod val="50000"/>
                  </a:schemeClr>
                </a:solidFill>
                <a:latin typeface="Times New Roman" panose="02020603050405020304" pitchFamily="18" charset="0"/>
                <a:ea typeface="+mn-ea"/>
                <a:cs typeface="Times New Roman" panose="02020603050405020304" pitchFamily="18" charset="0"/>
              </a:rPr>
              <a:t>57 Shariah Standards issued for Islamic financial institutions ( by AAOIFI)</a:t>
            </a:r>
          </a:p>
          <a:p>
            <a:pPr marL="0" indent="0" defTabSz="451080">
              <a:buNone/>
              <a:defRPr/>
            </a:pPr>
            <a:endParaRPr lang="en-US" altLang="ar-SA" sz="2130" dirty="0">
              <a:solidFill>
                <a:prstClr val="black"/>
              </a:solidFill>
              <a:latin typeface="Calibri"/>
            </a:endParaRPr>
          </a:p>
        </p:txBody>
      </p:sp>
      <p:sp>
        <p:nvSpPr>
          <p:cNvPr id="10" name="Title 1">
            <a:extLst>
              <a:ext uri="{FF2B5EF4-FFF2-40B4-BE49-F238E27FC236}">
                <a16:creationId xmlns:a16="http://schemas.microsoft.com/office/drawing/2014/main" id="{C849025E-D18A-4FF7-92C4-4EC8B30491A1}"/>
              </a:ext>
            </a:extLst>
          </p:cNvPr>
          <p:cNvSpPr txBox="1">
            <a:spLocks/>
          </p:cNvSpPr>
          <p:nvPr>
            <p:custDataLst>
              <p:tags r:id="rId1"/>
            </p:custDataLst>
          </p:nvPr>
        </p:nvSpPr>
        <p:spPr>
          <a:xfrm>
            <a:off x="3370744" y="0"/>
            <a:ext cx="8683016"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GB" sz="3600" b="1" cap="small" dirty="0">
                <a:solidFill>
                  <a:schemeClr val="accent5">
                    <a:lumMod val="75000"/>
                  </a:schemeClr>
                </a:solidFill>
                <a:latin typeface="Times New Roman" panose="02020603050405020304" pitchFamily="18" charset="0"/>
                <a:cs typeface="Times New Roman" panose="02020603050405020304" pitchFamily="18" charset="0"/>
              </a:rPr>
              <a:t>Global Islamic Finance Industry</a:t>
            </a:r>
          </a:p>
        </p:txBody>
      </p:sp>
    </p:spTree>
    <p:extLst>
      <p:ext uri="{BB962C8B-B14F-4D97-AF65-F5344CB8AC3E}">
        <p14:creationId xmlns:p14="http://schemas.microsoft.com/office/powerpoint/2010/main" val="422953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27468" y="0"/>
            <a:ext cx="8683016"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Islamic Banking – </a:t>
            </a:r>
            <a:r>
              <a:rPr lang="en-US" sz="3600" b="1" cap="small" dirty="0">
                <a:solidFill>
                  <a:schemeClr val="accent6">
                    <a:lumMod val="75000"/>
                  </a:schemeClr>
                </a:solidFill>
                <a:latin typeface="Times New Roman" panose="02020603050405020304" pitchFamily="18" charset="0"/>
                <a:cs typeface="Times New Roman" panose="02020603050405020304" pitchFamily="18" charset="0"/>
              </a:rPr>
              <a:t>A Success History</a:t>
            </a:r>
          </a:p>
        </p:txBody>
      </p:sp>
      <p:sp>
        <p:nvSpPr>
          <p:cNvPr id="3" name="Rectangle 2"/>
          <p:cNvSpPr/>
          <p:nvPr/>
        </p:nvSpPr>
        <p:spPr>
          <a:xfrm>
            <a:off x="1814548" y="1613514"/>
            <a:ext cx="7987861" cy="3582519"/>
          </a:xfrm>
          <a:prstGeom prst="rect">
            <a:avLst/>
          </a:prstGeom>
        </p:spPr>
        <p:txBody>
          <a:bodyPr wrap="square">
            <a:spAutoFit/>
          </a:bodyPr>
          <a:lstStyle/>
          <a:p>
            <a:pPr marL="609600" indent="-609600">
              <a:lnSpc>
                <a:spcPct val="90000"/>
              </a:lnSpc>
              <a:buFont typeface="Wingdings" panose="05000000000000000000" pitchFamily="2" charset="2"/>
              <a:buChar char="v"/>
            </a:pPr>
            <a:r>
              <a:rPr lang="en-US" sz="2800" b="1" dirty="0">
                <a:solidFill>
                  <a:schemeClr val="accent5">
                    <a:lumMod val="50000"/>
                  </a:schemeClr>
                </a:solidFill>
                <a:latin typeface="Times New Roman" panose="02020603050405020304" pitchFamily="18" charset="0"/>
                <a:cs typeface="Times New Roman" panose="02020603050405020304" pitchFamily="18" charset="0"/>
              </a:rPr>
              <a:t>Different types of IFI have emerged globally</a:t>
            </a:r>
          </a:p>
          <a:p>
            <a:pPr marL="609600" indent="-609600">
              <a:lnSpc>
                <a:spcPct val="90000"/>
              </a:lnSpc>
              <a:buFont typeface="Wingdings" pitchFamily="2" charset="2"/>
              <a:buNone/>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Commercial Banks</a:t>
            </a: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Investment Banks</a:t>
            </a: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Units of conventional banks</a:t>
            </a: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Funds</a:t>
            </a: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House Financing Schemes</a:t>
            </a: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International Financial Market</a:t>
            </a:r>
          </a:p>
          <a:p>
            <a:pPr marL="609600" indent="-609600">
              <a:lnSpc>
                <a:spcPct val="90000"/>
              </a:lnSpc>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International Institutions of Islamic Banking</a:t>
            </a:r>
          </a:p>
        </p:txBody>
      </p:sp>
      <p:sp>
        <p:nvSpPr>
          <p:cNvPr id="5" name="Rectangle 4"/>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222809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3531475" y="0"/>
            <a:ext cx="8660525"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Global Bodies for Islamic Banking</a:t>
            </a:r>
          </a:p>
        </p:txBody>
      </p:sp>
      <p:pic>
        <p:nvPicPr>
          <p:cNvPr id="4" name="Picture 6" descr="AAOIFI"/>
          <p:cNvPicPr>
            <a:picLocks noChangeAspect="1" noChangeArrowheads="1"/>
          </p:cNvPicPr>
          <p:nvPr/>
        </p:nvPicPr>
        <p:blipFill>
          <a:blip r:embed="rId3" cstate="print"/>
          <a:srcRect/>
          <a:stretch>
            <a:fillRect/>
          </a:stretch>
        </p:blipFill>
        <p:spPr bwMode="auto">
          <a:xfrm>
            <a:off x="4577255" y="1279634"/>
            <a:ext cx="1219200" cy="1109663"/>
          </a:xfrm>
          <a:prstGeom prst="rect">
            <a:avLst/>
          </a:prstGeom>
          <a:noFill/>
        </p:spPr>
      </p:pic>
      <p:pic>
        <p:nvPicPr>
          <p:cNvPr id="5" name="Picture 7" descr="logo_ifsb2"/>
          <p:cNvPicPr>
            <a:picLocks noChangeAspect="1" noChangeArrowheads="1"/>
          </p:cNvPicPr>
          <p:nvPr/>
        </p:nvPicPr>
        <p:blipFill>
          <a:blip r:embed="rId4" cstate="print"/>
          <a:srcRect/>
          <a:stretch>
            <a:fillRect/>
          </a:stretch>
        </p:blipFill>
        <p:spPr bwMode="auto">
          <a:xfrm>
            <a:off x="4501055" y="2346434"/>
            <a:ext cx="1371600" cy="1104900"/>
          </a:xfrm>
          <a:prstGeom prst="rect">
            <a:avLst/>
          </a:prstGeom>
          <a:noFill/>
        </p:spPr>
      </p:pic>
      <p:pic>
        <p:nvPicPr>
          <p:cNvPr id="6" name="Picture 8" descr="iira_logo"/>
          <p:cNvPicPr>
            <a:picLocks noChangeAspect="1" noChangeArrowheads="1"/>
          </p:cNvPicPr>
          <p:nvPr/>
        </p:nvPicPr>
        <p:blipFill>
          <a:blip r:embed="rId5" cstate="print"/>
          <a:srcRect r="56364"/>
          <a:stretch>
            <a:fillRect/>
          </a:stretch>
        </p:blipFill>
        <p:spPr bwMode="auto">
          <a:xfrm>
            <a:off x="4539155" y="3489434"/>
            <a:ext cx="4343400" cy="798513"/>
          </a:xfrm>
          <a:prstGeom prst="rect">
            <a:avLst/>
          </a:prstGeom>
          <a:noFill/>
        </p:spPr>
      </p:pic>
      <p:pic>
        <p:nvPicPr>
          <p:cNvPr id="7" name="Picture 9" descr="CIBAFI"/>
          <p:cNvPicPr>
            <a:picLocks noChangeAspect="1" noChangeArrowheads="1"/>
          </p:cNvPicPr>
          <p:nvPr/>
        </p:nvPicPr>
        <p:blipFill>
          <a:blip r:embed="rId6" cstate="print"/>
          <a:srcRect/>
          <a:stretch>
            <a:fillRect/>
          </a:stretch>
        </p:blipFill>
        <p:spPr bwMode="auto">
          <a:xfrm>
            <a:off x="4577255" y="4632434"/>
            <a:ext cx="3733800" cy="873125"/>
          </a:xfrm>
          <a:prstGeom prst="rect">
            <a:avLst/>
          </a:prstGeom>
          <a:noFill/>
        </p:spPr>
      </p:pic>
      <p:sp>
        <p:nvSpPr>
          <p:cNvPr id="8" name="Rectangle 7"/>
          <p:cNvSpPr/>
          <p:nvPr/>
        </p:nvSpPr>
        <p:spPr>
          <a:xfrm>
            <a:off x="2572407" y="1504275"/>
            <a:ext cx="6096000" cy="3970318"/>
          </a:xfrm>
          <a:prstGeom prst="rect">
            <a:avLst/>
          </a:prstGeom>
        </p:spPr>
        <p:txBody>
          <a:bodyPr>
            <a:spAutoFit/>
          </a:bodyPr>
          <a:lstStyle/>
          <a:p>
            <a:pPr>
              <a:lnSpc>
                <a:spcPct val="90000"/>
              </a:lnSpc>
              <a:buFont typeface="Wingdings" pitchFamily="2" charset="2"/>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AAOIFI</a:t>
            </a:r>
          </a:p>
          <a:p>
            <a:pPr>
              <a:lnSpc>
                <a:spcPct val="90000"/>
              </a:lnSpc>
              <a:buFont typeface="Wingdings" pitchFamily="2" charset="2"/>
              <a:buNone/>
            </a:pPr>
            <a:endParaRPr lang="en-US" sz="400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IFSB</a:t>
            </a:r>
          </a:p>
          <a:p>
            <a:pPr>
              <a:lnSpc>
                <a:spcPct val="90000"/>
              </a:lnSpc>
              <a:buFont typeface="Wingdings" pitchFamily="2" charset="2"/>
              <a:buNone/>
            </a:pPr>
            <a:endParaRPr lang="en-US" sz="400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IIRA</a:t>
            </a:r>
          </a:p>
          <a:p>
            <a:pPr>
              <a:lnSpc>
                <a:spcPct val="90000"/>
              </a:lnSpc>
              <a:buFont typeface="Wingdings" pitchFamily="2" charset="2"/>
              <a:buNone/>
            </a:pPr>
            <a:endParaRPr lang="en-US" sz="400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CIBAFI</a:t>
            </a:r>
          </a:p>
        </p:txBody>
      </p:sp>
      <p:sp>
        <p:nvSpPr>
          <p:cNvPr id="10" name="Rectangle 9"/>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33748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 y="6388452"/>
            <a:ext cx="9577954" cy="4001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custDataLst>
              <p:tags r:id="rId1"/>
            </p:custDataLst>
          </p:nvPr>
        </p:nvSpPr>
        <p:spPr>
          <a:xfrm>
            <a:off x="0" y="110359"/>
            <a:ext cx="5171090" cy="1671144"/>
          </a:xfrm>
          <a:prstGeom prst="rect">
            <a:avLst/>
          </a:prstGeom>
          <a:solidFill>
            <a:schemeClr val="bg1">
              <a:lumMod val="95000"/>
              <a:alpha val="84000"/>
            </a:schemeClr>
          </a:solidFill>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Islamic Banking</a:t>
            </a:r>
          </a:p>
          <a:p>
            <a:pPr algn="ctr"/>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In</a:t>
            </a:r>
          </a:p>
          <a:p>
            <a:pPr algn="ctr"/>
            <a:r>
              <a:rPr lang="en-US" sz="3600" b="1" cap="small" dirty="0">
                <a:solidFill>
                  <a:schemeClr val="accent6">
                    <a:lumMod val="75000"/>
                  </a:schemeClr>
                </a:solidFill>
                <a:latin typeface="Times New Roman" panose="02020603050405020304" pitchFamily="18" charset="0"/>
                <a:cs typeface="Times New Roman" panose="02020603050405020304" pitchFamily="18" charset="0"/>
              </a:rPr>
              <a:t>Pakistan</a:t>
            </a:r>
          </a:p>
        </p:txBody>
      </p:sp>
      <p:sp>
        <p:nvSpPr>
          <p:cNvPr id="5" name="Rectangle 4"/>
          <p:cNvSpPr/>
          <p:nvPr/>
        </p:nvSpPr>
        <p:spPr>
          <a:xfrm>
            <a:off x="0" y="5087907"/>
            <a:ext cx="4587766" cy="1200329"/>
          </a:xfrm>
          <a:prstGeom prst="rect">
            <a:avLst/>
          </a:prstGeom>
        </p:spPr>
        <p:txBody>
          <a:bodyPr wrap="square">
            <a:spAutoFit/>
          </a:bodyPr>
          <a:lstStyle/>
          <a:p>
            <a:r>
              <a:rPr lang="en-US" i="1" dirty="0">
                <a:solidFill>
                  <a:schemeClr val="bg1"/>
                </a:solidFill>
                <a:latin typeface="Times New Roman" panose="02020603050405020304" pitchFamily="18" charset="0"/>
                <a:cs typeface="Times New Roman" panose="02020603050405020304" pitchFamily="18" charset="0"/>
              </a:rPr>
              <a:t>“We must work our destiny in our own way and present to the world an economic system based on true Islamic concept of equality of manhood and social justice.” </a:t>
            </a:r>
          </a:p>
        </p:txBody>
      </p:sp>
      <p:sp>
        <p:nvSpPr>
          <p:cNvPr id="7" name="Rectangle 6"/>
          <p:cNvSpPr/>
          <p:nvPr/>
        </p:nvSpPr>
        <p:spPr>
          <a:xfrm>
            <a:off x="0" y="6388452"/>
            <a:ext cx="9732936" cy="400110"/>
          </a:xfrm>
          <a:prstGeom prst="rect">
            <a:avLst/>
          </a:prstGeom>
        </p:spPr>
        <p:txBody>
          <a:bodyPr wrap="square">
            <a:spAutoFit/>
          </a:bodyPr>
          <a:lstStyle/>
          <a:p>
            <a:r>
              <a:rPr lang="en-US" dirty="0">
                <a:solidFill>
                  <a:schemeClr val="accent5">
                    <a:lumMod val="75000"/>
                  </a:schemeClr>
                </a:solidFill>
                <a:latin typeface="Times New Roman" panose="02020603050405020304" pitchFamily="18" charset="0"/>
                <a:cs typeface="Times New Roman" panose="02020603050405020304" pitchFamily="18" charset="0"/>
              </a:rPr>
              <a:t>Speech of </a:t>
            </a:r>
            <a:r>
              <a:rPr lang="en-US"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Quaid-e-Azam</a:t>
            </a:r>
            <a:r>
              <a:rPr lang="en-US" dirty="0">
                <a:solidFill>
                  <a:schemeClr val="accent5">
                    <a:lumMod val="75000"/>
                  </a:schemeClr>
                </a:solidFill>
                <a:latin typeface="Times New Roman" panose="02020603050405020304" pitchFamily="18" charset="0"/>
                <a:cs typeface="Times New Roman" panose="02020603050405020304" pitchFamily="18" charset="0"/>
              </a:rPr>
              <a:t> at the opening ceremony of State Bank of Pakistan, Karachi  July 1, 1948 </a:t>
            </a:r>
          </a:p>
        </p:txBody>
      </p:sp>
      <p:sp>
        <p:nvSpPr>
          <p:cNvPr id="9" name="Rectangle 8"/>
          <p:cNvSpPr/>
          <p:nvPr/>
        </p:nvSpPr>
        <p:spPr>
          <a:xfrm>
            <a:off x="0" y="0"/>
            <a:ext cx="5171090" cy="1103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4791052" y="0"/>
            <a:ext cx="447697" cy="153888"/>
          </a:xfrm>
          <a:prstGeom prst="rect">
            <a:avLst/>
          </a:prstGeom>
          <a:noFill/>
        </p:spPr>
        <p:txBody>
          <a:bodyPr wrap="square" lIns="91440" tIns="45720" rIns="91440" bIns="45720">
            <a:spAutoFit/>
          </a:bodyPr>
          <a:lstStyle/>
          <a:p>
            <a:pPr algn="ctr"/>
            <a:r>
              <a:rPr lang="en-US" sz="400" b="0" cap="none" spc="0" dirty="0">
                <a:ln w="0"/>
                <a:solidFill>
                  <a:schemeClr val="accent5">
                    <a:lumMod val="75000"/>
                  </a:schemeClr>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290421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152" y="1464183"/>
            <a:ext cx="9637987" cy="5226046"/>
          </a:xfrm>
          <a:prstGeom prst="rect">
            <a:avLst/>
          </a:prstGeom>
        </p:spPr>
        <p:txBody>
          <a:bodyPr wrap="square">
            <a:spAutoFit/>
          </a:bodyPr>
          <a:lstStyle/>
          <a:p>
            <a:pPr marL="609600" indent="-609600">
              <a:lnSpc>
                <a:spcPct val="8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Sharia Board established at SBP</a:t>
            </a:r>
          </a:p>
          <a:p>
            <a:pPr marL="609600" indent="-609600">
              <a:lnSpc>
                <a:spcPct val="80000"/>
              </a:lnSpc>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Islamic products available to all services offered by conventional banks to fulfill sharia compliant needs of clients</a:t>
            </a:r>
          </a:p>
          <a:p>
            <a:pPr marL="609600" indent="-609600">
              <a:lnSpc>
                <a:spcPct val="90000"/>
              </a:lnSpc>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Sharia compliant export refinance scheme launched</a:t>
            </a:r>
          </a:p>
          <a:p>
            <a:pPr marL="609600" indent="-609600">
              <a:lnSpc>
                <a:spcPct val="90000"/>
              </a:lnSpc>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Model agreements for products developed by IBD of SBP</a:t>
            </a:r>
          </a:p>
          <a:p>
            <a:pPr marL="609600" indent="-609600">
              <a:lnSpc>
                <a:spcPct val="90000"/>
              </a:lnSpc>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Sharia Audit/Compliance manuals have been developed</a:t>
            </a:r>
          </a:p>
          <a:p>
            <a:pPr marL="609600" indent="-609600">
              <a:lnSpc>
                <a:spcPct val="90000"/>
              </a:lnSpc>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Various training courses and degree programs at universities</a:t>
            </a:r>
          </a:p>
          <a:p>
            <a:pPr marL="609600" indent="-609600">
              <a:lnSpc>
                <a:spcPct val="90000"/>
              </a:lnSpc>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lnSpc>
                <a:spcPct val="90000"/>
              </a:lnSpc>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Tax laws are being rationalized to avoid double taxation of IFIs</a:t>
            </a:r>
          </a:p>
          <a:p>
            <a:pPr marL="609600" indent="-609600">
              <a:lnSpc>
                <a:spcPct val="90000"/>
              </a:lnSpc>
              <a:spcBef>
                <a:spcPct val="0"/>
              </a:spcBef>
              <a:buClrTx/>
              <a:buSzTx/>
              <a:buNone/>
            </a:pPr>
            <a:br>
              <a:rPr lang="en-US" sz="2000" b="1" dirty="0">
                <a:solidFill>
                  <a:schemeClr val="accent5">
                    <a:lumMod val="50000"/>
                  </a:schemeClr>
                </a:solidFill>
                <a:latin typeface="Times New Roman" panose="02020603050405020304" pitchFamily="18" charset="0"/>
                <a:cs typeface="Times New Roman" panose="02020603050405020304" pitchFamily="18" charset="0"/>
              </a:rPr>
            </a:b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itle 1"/>
          <p:cNvSpPr txBox="1">
            <a:spLocks/>
          </p:cNvSpPr>
          <p:nvPr>
            <p:custDataLst>
              <p:tags r:id="rId1"/>
            </p:custDataLst>
          </p:nvPr>
        </p:nvSpPr>
        <p:spPr>
          <a:xfrm>
            <a:off x="4272455"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Islamic Banking in </a:t>
            </a:r>
            <a:r>
              <a:rPr lang="en-US" sz="3600" b="1" cap="small" dirty="0">
                <a:solidFill>
                  <a:schemeClr val="accent6">
                    <a:lumMod val="75000"/>
                  </a:schemeClr>
                </a:solidFill>
                <a:latin typeface="Times New Roman" panose="02020603050405020304" pitchFamily="18" charset="0"/>
                <a:cs typeface="Times New Roman" panose="02020603050405020304" pitchFamily="18" charset="0"/>
              </a:rPr>
              <a:t>Pakistan</a:t>
            </a:r>
          </a:p>
        </p:txBody>
      </p:sp>
      <p:sp>
        <p:nvSpPr>
          <p:cNvPr id="6" name="Rectangle 5"/>
          <p:cNvSpPr/>
          <p:nvPr/>
        </p:nvSpPr>
        <p:spPr>
          <a:xfrm>
            <a:off x="6085780" y="863209"/>
            <a:ext cx="6106220" cy="461665"/>
          </a:xfrm>
          <a:prstGeom prst="rect">
            <a:avLst/>
          </a:prstGeom>
          <a:solidFill>
            <a:schemeClr val="accent6">
              <a:lumMod val="20000"/>
              <a:lumOff val="80000"/>
            </a:schemeClr>
          </a:solidFill>
        </p:spPr>
        <p:txBody>
          <a:bodyPr wrap="square">
            <a:spAutoFit/>
          </a:bodyPr>
          <a:lstStyle/>
          <a:p>
            <a:r>
              <a:rPr lang="en-US" sz="2400" b="1" dirty="0">
                <a:solidFill>
                  <a:schemeClr val="accent6">
                    <a:lumMod val="75000"/>
                  </a:schemeClr>
                </a:solidFill>
                <a:latin typeface="Times New Roman" panose="02020603050405020304" pitchFamily="18" charset="0"/>
                <a:cs typeface="Times New Roman" panose="02020603050405020304" pitchFamily="18" charset="0"/>
              </a:rPr>
              <a:t>Steps Taken for Promotion</a:t>
            </a:r>
          </a:p>
        </p:txBody>
      </p:sp>
      <p:sp>
        <p:nvSpPr>
          <p:cNvPr id="7" name="Rectangle 6"/>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107298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4272455"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Islamic Banking in </a:t>
            </a:r>
            <a:r>
              <a:rPr lang="en-US" sz="3600" b="1" cap="small" dirty="0">
                <a:solidFill>
                  <a:schemeClr val="accent6">
                    <a:lumMod val="75000"/>
                  </a:schemeClr>
                </a:solidFill>
                <a:latin typeface="Times New Roman" panose="02020603050405020304" pitchFamily="18" charset="0"/>
                <a:cs typeface="Times New Roman" panose="02020603050405020304" pitchFamily="18" charset="0"/>
              </a:rPr>
              <a:t>Pakistan</a:t>
            </a:r>
          </a:p>
        </p:txBody>
      </p:sp>
      <p:sp>
        <p:nvSpPr>
          <p:cNvPr id="4" name="Rectangle 3"/>
          <p:cNvSpPr/>
          <p:nvPr/>
        </p:nvSpPr>
        <p:spPr>
          <a:xfrm>
            <a:off x="1409546" y="1048149"/>
            <a:ext cx="10231822" cy="5288948"/>
          </a:xfrm>
          <a:prstGeom prst="rect">
            <a:avLst/>
          </a:prstGeom>
        </p:spPr>
        <p:txBody>
          <a:bodyPr wrap="square">
            <a:spAutoFit/>
          </a:bodyPr>
          <a:lstStyle/>
          <a:p>
            <a:pPr marL="965200" lvl="1" indent="-508000">
              <a:lnSpc>
                <a:spcPct val="130000"/>
              </a:lnSpc>
              <a:spcBef>
                <a:spcPct val="20000"/>
              </a:spcBef>
              <a:buClr>
                <a:srgbClr val="333399"/>
              </a:buClr>
              <a:buSzPct val="80000"/>
              <a:buFontTx/>
              <a:buChar char="•"/>
            </a:pPr>
            <a:r>
              <a:rPr lang="en-US" sz="2400" b="1" dirty="0">
                <a:solidFill>
                  <a:schemeClr val="accent5">
                    <a:lumMod val="50000"/>
                  </a:schemeClr>
                </a:solidFill>
                <a:latin typeface="Times New Roman" panose="02020603050405020304" pitchFamily="18" charset="0"/>
                <a:cs typeface="Times New Roman" panose="02020603050405020304" pitchFamily="18" charset="0"/>
              </a:rPr>
              <a:t>Full Fledged Islamic Banks – 5</a:t>
            </a:r>
          </a:p>
          <a:p>
            <a:pPr marL="1536700" lvl="2" indent="-457200">
              <a:lnSpc>
                <a:spcPct val="130000"/>
              </a:lnSpc>
              <a:spcBef>
                <a:spcPct val="20000"/>
              </a:spcBef>
              <a:buClr>
                <a:srgbClr val="333399"/>
              </a:buClr>
              <a:buSzPct val="65000"/>
              <a:buFont typeface="Wingdings"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Meezan Bank </a:t>
            </a:r>
          </a:p>
          <a:p>
            <a:pPr marL="1536700" lvl="2" indent="-457200">
              <a:lnSpc>
                <a:spcPct val="130000"/>
              </a:lnSpc>
              <a:spcBef>
                <a:spcPct val="20000"/>
              </a:spcBef>
              <a:buClr>
                <a:srgbClr val="333399"/>
              </a:buClr>
              <a:buSzPct val="65000"/>
              <a:buFont typeface="Wingdings"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Al-Baraka Bank Pakistan Limited</a:t>
            </a:r>
          </a:p>
          <a:p>
            <a:pPr marL="1536700" lvl="2" indent="-457200">
              <a:lnSpc>
                <a:spcPct val="130000"/>
              </a:lnSpc>
              <a:spcBef>
                <a:spcPct val="20000"/>
              </a:spcBef>
              <a:buClr>
                <a:srgbClr val="333399"/>
              </a:buClr>
              <a:buSzPct val="65000"/>
              <a:buFont typeface="Wingdings"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Dubai Islamic Bank</a:t>
            </a:r>
          </a:p>
          <a:p>
            <a:pPr marL="1536700" lvl="2" indent="-457200">
              <a:lnSpc>
                <a:spcPct val="130000"/>
              </a:lnSpc>
              <a:spcBef>
                <a:spcPct val="20000"/>
              </a:spcBef>
              <a:buClr>
                <a:srgbClr val="333399"/>
              </a:buClr>
              <a:buSzPct val="65000"/>
              <a:buFont typeface="Wingdings"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Bank Islami Pakistan</a:t>
            </a:r>
          </a:p>
          <a:p>
            <a:pPr marL="1536700" lvl="2" indent="-457200">
              <a:lnSpc>
                <a:spcPct val="130000"/>
              </a:lnSpc>
              <a:spcBef>
                <a:spcPct val="20000"/>
              </a:spcBef>
              <a:buClr>
                <a:srgbClr val="333399"/>
              </a:buClr>
              <a:buSzPct val="65000"/>
              <a:buFont typeface="Wingdings"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MCB Islamic (MIB)</a:t>
            </a:r>
          </a:p>
          <a:p>
            <a:pPr marL="965200" lvl="1" indent="-508000">
              <a:lnSpc>
                <a:spcPct val="130000"/>
              </a:lnSpc>
              <a:spcBef>
                <a:spcPct val="20000"/>
              </a:spcBef>
              <a:buClr>
                <a:srgbClr val="333399"/>
              </a:buClr>
              <a:buSzPct val="80000"/>
              <a:buFontTx/>
              <a:buChar char="•"/>
            </a:pPr>
            <a:r>
              <a:rPr lang="en-US" sz="2400" b="1" dirty="0">
                <a:solidFill>
                  <a:schemeClr val="accent5">
                    <a:lumMod val="50000"/>
                  </a:schemeClr>
                </a:solidFill>
                <a:latin typeface="Times New Roman" panose="02020603050405020304" pitchFamily="18" charset="0"/>
                <a:cs typeface="Times New Roman" panose="02020603050405020304" pitchFamily="18" charset="0"/>
              </a:rPr>
              <a:t>Many conventional banks operating Islamic Banking Branches</a:t>
            </a:r>
            <a:r>
              <a:rPr lang="en-US" sz="2400" dirty="0">
                <a:solidFill>
                  <a:schemeClr val="accent5">
                    <a:lumMod val="50000"/>
                  </a:schemeClr>
                </a:solidFill>
                <a:latin typeface="Times New Roman" panose="02020603050405020304" pitchFamily="18" charset="0"/>
                <a:cs typeface="Times New Roman" panose="02020603050405020304" pitchFamily="18" charset="0"/>
              </a:rPr>
              <a:t>: Bank of Khyber, Bank Alfalah, Habib Metro Bank, Bank Al Habib, Standard Chartered Bank,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Soneri</a:t>
            </a:r>
            <a:r>
              <a:rPr lang="en-US" sz="2400" dirty="0">
                <a:solidFill>
                  <a:schemeClr val="accent5">
                    <a:lumMod val="50000"/>
                  </a:schemeClr>
                </a:solidFill>
                <a:latin typeface="Times New Roman" panose="02020603050405020304" pitchFamily="18" charset="0"/>
                <a:cs typeface="Times New Roman" panose="02020603050405020304" pitchFamily="18" charset="0"/>
              </a:rPr>
              <a:t>, HBL, UBL, Askari, NBP, Faysal/RBS etc. (18) – as they have accepted the reality and difference of Islamic banking</a:t>
            </a:r>
            <a:r>
              <a:rPr lang="en-US" sz="2000" dirty="0">
                <a:solidFill>
                  <a:srgbClr val="000099"/>
                </a:solidFill>
                <a:latin typeface="Verdana" pitchFamily="34" charset="0"/>
              </a:rPr>
              <a:t>.</a:t>
            </a:r>
          </a:p>
        </p:txBody>
      </p:sp>
      <p:sp>
        <p:nvSpPr>
          <p:cNvPr id="6" name="Rectangle 5"/>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419095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4272455"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Islamic Banking in </a:t>
            </a:r>
            <a:r>
              <a:rPr lang="en-US" sz="3600" b="1" cap="small" dirty="0">
                <a:solidFill>
                  <a:schemeClr val="accent6">
                    <a:lumMod val="75000"/>
                  </a:schemeClr>
                </a:solidFill>
                <a:latin typeface="Times New Roman" panose="02020603050405020304" pitchFamily="18" charset="0"/>
                <a:cs typeface="Times New Roman" panose="02020603050405020304" pitchFamily="18" charset="0"/>
              </a:rPr>
              <a:t>Pakistan</a:t>
            </a:r>
          </a:p>
        </p:txBody>
      </p:sp>
      <p:sp>
        <p:nvSpPr>
          <p:cNvPr id="2" name="Rectangle 1"/>
          <p:cNvSpPr/>
          <p:nvPr/>
        </p:nvSpPr>
        <p:spPr>
          <a:xfrm>
            <a:off x="1788362" y="1406952"/>
            <a:ext cx="8438306" cy="3848554"/>
          </a:xfrm>
          <a:prstGeom prst="rect">
            <a:avLst/>
          </a:prstGeom>
        </p:spPr>
        <p:txBody>
          <a:bodyPr wrap="square">
            <a:spAutoFit/>
          </a:bodyPr>
          <a:lstStyle/>
          <a:p>
            <a:pPr marL="800100" lvl="1" indent="-342900">
              <a:lnSpc>
                <a:spcPct val="130000"/>
              </a:lnSpc>
              <a:spcBef>
                <a:spcPct val="50000"/>
              </a:spcBef>
              <a:buClr>
                <a:srgbClr val="333399"/>
              </a:buClr>
              <a:buFont typeface="Wingdings" panose="05000000000000000000" pitchFamily="2" charset="2"/>
              <a:buChar char="v"/>
              <a:tabLst>
                <a:tab pos="73977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Branch network of IB (including Windows) – </a:t>
            </a:r>
            <a:r>
              <a:rPr lang="en-US" sz="2400" b="1" dirty="0">
                <a:solidFill>
                  <a:schemeClr val="accent5">
                    <a:lumMod val="50000"/>
                  </a:schemeClr>
                </a:solidFill>
                <a:latin typeface="Times New Roman" panose="02020603050405020304" pitchFamily="18" charset="0"/>
                <a:cs typeface="Times New Roman" panose="02020603050405020304" pitchFamily="18" charset="0"/>
              </a:rPr>
              <a:t>5,145</a:t>
            </a:r>
          </a:p>
          <a:p>
            <a:pPr marL="800100" lvl="1" indent="-342900">
              <a:lnSpc>
                <a:spcPct val="130000"/>
              </a:lnSpc>
              <a:spcBef>
                <a:spcPct val="50000"/>
              </a:spcBef>
              <a:buClr>
                <a:srgbClr val="333399"/>
              </a:buClr>
              <a:buFont typeface="Wingdings" panose="05000000000000000000" pitchFamily="2" charset="2"/>
              <a:buChar char="v"/>
              <a:tabLst>
                <a:tab pos="73977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 Asset base of IB – Rs. </a:t>
            </a:r>
            <a:r>
              <a:rPr lang="en-US" sz="2400" b="1" dirty="0">
                <a:solidFill>
                  <a:schemeClr val="accent5">
                    <a:lumMod val="50000"/>
                  </a:schemeClr>
                </a:solidFill>
                <a:latin typeface="Times New Roman" panose="02020603050405020304" pitchFamily="18" charset="0"/>
                <a:cs typeface="Times New Roman" panose="02020603050405020304" pitchFamily="18" charset="0"/>
              </a:rPr>
              <a:t>4,797 Billion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pPr marL="800100" lvl="1" indent="-342900">
              <a:lnSpc>
                <a:spcPct val="130000"/>
              </a:lnSpc>
              <a:spcBef>
                <a:spcPct val="50000"/>
              </a:spcBef>
              <a:buClr>
                <a:srgbClr val="333399"/>
              </a:buClr>
              <a:buFont typeface="Wingdings" panose="05000000000000000000" pitchFamily="2" charset="2"/>
              <a:buChar char="v"/>
              <a:tabLst>
                <a:tab pos="73977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 Deposit base of IB – Rs. </a:t>
            </a:r>
            <a:r>
              <a:rPr lang="en-US" sz="2400" b="1" dirty="0">
                <a:solidFill>
                  <a:schemeClr val="accent5">
                    <a:lumMod val="50000"/>
                  </a:schemeClr>
                </a:solidFill>
                <a:latin typeface="Times New Roman" panose="02020603050405020304" pitchFamily="18" charset="0"/>
                <a:cs typeface="Times New Roman" panose="02020603050405020304" pitchFamily="18" charset="0"/>
              </a:rPr>
              <a:t>3,822 Billion </a:t>
            </a:r>
          </a:p>
          <a:p>
            <a:pPr marL="800100" lvl="1" indent="-342900">
              <a:lnSpc>
                <a:spcPct val="130000"/>
              </a:lnSpc>
              <a:spcBef>
                <a:spcPct val="50000"/>
              </a:spcBef>
              <a:buClr>
                <a:srgbClr val="333399"/>
              </a:buClr>
              <a:buFont typeface="Wingdings" panose="05000000000000000000" pitchFamily="2" charset="2"/>
              <a:buChar char="v"/>
              <a:tabLst>
                <a:tab pos="739775" algn="l"/>
              </a:tabLst>
            </a:pP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GB" sz="2400" dirty="0">
                <a:solidFill>
                  <a:schemeClr val="accent5">
                    <a:lumMod val="50000"/>
                  </a:schemeClr>
                </a:solidFill>
                <a:latin typeface="Times New Roman" panose="02020603050405020304" pitchFamily="18" charset="0"/>
                <a:cs typeface="Times New Roman" panose="02020603050405020304" pitchFamily="18" charset="0"/>
              </a:rPr>
              <a:t>Growth rate YoY of Asset base is around 32%</a:t>
            </a:r>
          </a:p>
          <a:p>
            <a:pPr marL="800100" lvl="1" indent="-342900">
              <a:lnSpc>
                <a:spcPct val="130000"/>
              </a:lnSpc>
              <a:spcBef>
                <a:spcPct val="50000"/>
              </a:spcBef>
              <a:buClr>
                <a:srgbClr val="333399"/>
              </a:buClr>
              <a:buFont typeface="Wingdings" panose="05000000000000000000" pitchFamily="2" charset="2"/>
              <a:buChar char="v"/>
              <a:tabLst>
                <a:tab pos="739775" algn="l"/>
              </a:tabLst>
            </a:pPr>
            <a:r>
              <a:rPr lang="en-GB" sz="2400" dirty="0">
                <a:solidFill>
                  <a:schemeClr val="accent5">
                    <a:lumMod val="50000"/>
                  </a:schemeClr>
                </a:solidFill>
                <a:latin typeface="Times New Roman" panose="02020603050405020304" pitchFamily="18" charset="0"/>
                <a:cs typeface="Times New Roman" panose="02020603050405020304" pitchFamily="18" charset="0"/>
              </a:rPr>
              <a:t> Growth rate YoY of Deposit base is around 29.7%</a:t>
            </a:r>
          </a:p>
          <a:p>
            <a:pPr marL="800100" lvl="1" indent="-342900">
              <a:lnSpc>
                <a:spcPct val="130000"/>
              </a:lnSpc>
              <a:spcBef>
                <a:spcPct val="50000"/>
              </a:spcBef>
              <a:buClr>
                <a:srgbClr val="333399"/>
              </a:buClr>
              <a:buFont typeface="Wingdings" panose="05000000000000000000" pitchFamily="2" charset="2"/>
              <a:buChar char="v"/>
              <a:tabLst>
                <a:tab pos="739775" algn="l"/>
              </a:tabLst>
            </a:pPr>
            <a:r>
              <a:rPr lang="en-GB" sz="2400" dirty="0">
                <a:solidFill>
                  <a:schemeClr val="accent5">
                    <a:lumMod val="50000"/>
                  </a:schemeClr>
                </a:solidFill>
                <a:latin typeface="Times New Roman" panose="02020603050405020304" pitchFamily="18" charset="0"/>
                <a:cs typeface="Times New Roman" panose="02020603050405020304" pitchFamily="18" charset="0"/>
              </a:rPr>
              <a:t> Share of IB in the overall Banking system stands at 18.7%</a:t>
            </a:r>
          </a:p>
        </p:txBody>
      </p:sp>
      <p:sp>
        <p:nvSpPr>
          <p:cNvPr id="5" name="Rectangle 4"/>
          <p:cNvSpPr/>
          <p:nvPr/>
        </p:nvSpPr>
        <p:spPr>
          <a:xfrm>
            <a:off x="7898524" y="6433271"/>
            <a:ext cx="4293476" cy="416524"/>
          </a:xfrm>
          <a:prstGeom prst="rect">
            <a:avLst/>
          </a:prstGeom>
          <a:solidFill>
            <a:schemeClr val="accent2">
              <a:lumMod val="20000"/>
              <a:lumOff val="80000"/>
            </a:schemeClr>
          </a:solidFill>
        </p:spPr>
        <p:txBody>
          <a:bodyPr wrap="square">
            <a:spAutoFit/>
          </a:bodyPr>
          <a:lstStyle/>
          <a:p>
            <a:pPr lvl="1">
              <a:lnSpc>
                <a:spcPct val="130000"/>
              </a:lnSpc>
              <a:spcBef>
                <a:spcPct val="20000"/>
              </a:spcBef>
              <a:buClr>
                <a:srgbClr val="333399"/>
              </a:buClr>
              <a:tabLst>
                <a:tab pos="739775" algn="l"/>
              </a:tabLst>
            </a:pPr>
            <a:r>
              <a:rPr lang="en-US" i="1" dirty="0">
                <a:solidFill>
                  <a:schemeClr val="accent6">
                    <a:lumMod val="75000"/>
                  </a:schemeClr>
                </a:solidFill>
                <a:latin typeface="Times New Roman" panose="02020603050405020304" pitchFamily="18" charset="0"/>
                <a:cs typeface="Times New Roman" panose="02020603050405020304" pitchFamily="18" charset="0"/>
              </a:rPr>
              <a:t>As of June, 2021; SBP IB Bulletin</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84117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4272455"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Uniqueness of Islamic Banks</a:t>
            </a:r>
            <a:endParaRPr lang="en-US" sz="3600" b="1" cap="small"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70081" y="1205098"/>
            <a:ext cx="8744607" cy="4401205"/>
          </a:xfrm>
          <a:prstGeom prst="rect">
            <a:avLst/>
          </a:prstGeom>
        </p:spPr>
        <p:txBody>
          <a:bodyPr wrap="square">
            <a:spAutoFit/>
          </a:bodyPr>
          <a:lstStyle/>
          <a:p>
            <a:pPr marL="609600" indent="-6096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Commingling between Finance &amp; Religion and ethics</a:t>
            </a:r>
          </a:p>
          <a:p>
            <a:pPr marL="609600" indent="-609600">
              <a:buFont typeface="Wingdings" panose="05000000000000000000" pitchFamily="2" charset="2"/>
              <a:buChar char="Ø"/>
            </a:pPr>
            <a:endParaRPr lang="en-US" altLang="ar-SA" sz="28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Sharia Supervisory Boards (SSB)/Sharia Advisor</a:t>
            </a:r>
          </a:p>
          <a:p>
            <a:endParaRPr lang="en-US" altLang="ar-SA" sz="2800" dirty="0">
              <a:solidFill>
                <a:schemeClr val="accent5">
                  <a:lumMod val="50000"/>
                </a:schemeClr>
              </a:solidFill>
              <a:latin typeface="Times New Roman" panose="02020603050405020304" pitchFamily="18" charset="0"/>
              <a:cs typeface="Times New Roman" panose="02020603050405020304" pitchFamily="18" charset="0"/>
            </a:endParaRPr>
          </a:p>
          <a:p>
            <a:pPr marL="1009650" lvl="2" indent="-609600">
              <a:buSzPct val="750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Studies Articles of associations and bylaws</a:t>
            </a:r>
          </a:p>
          <a:p>
            <a:pPr marL="1009650" lvl="2" indent="-609600">
              <a:buSzPct val="750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Approval of all contracts </a:t>
            </a:r>
          </a:p>
          <a:p>
            <a:pPr marL="1009650" lvl="2" indent="-609600">
              <a:buSzPct val="750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Contribute in designing new products</a:t>
            </a:r>
          </a:p>
          <a:p>
            <a:pPr marL="1009650" lvl="2" indent="-609600">
              <a:buSzPct val="750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Audit the actual implementations</a:t>
            </a:r>
          </a:p>
          <a:p>
            <a:pPr marL="1009650" lvl="2" indent="-609600">
              <a:buSzPct val="750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Issuance of Fatwas </a:t>
            </a:r>
          </a:p>
          <a:p>
            <a:pPr marL="1009650" lvl="2" indent="-609600">
              <a:buSzPct val="75000"/>
              <a:buFont typeface="Wingdings" panose="05000000000000000000" pitchFamily="2" charset="2"/>
              <a:buChar char="Ø"/>
            </a:pPr>
            <a:r>
              <a:rPr lang="en-US" altLang="ar-SA" sz="2800" dirty="0">
                <a:solidFill>
                  <a:schemeClr val="accent5">
                    <a:lumMod val="50000"/>
                  </a:schemeClr>
                </a:solidFill>
                <a:latin typeface="Times New Roman" panose="02020603050405020304" pitchFamily="18" charset="0"/>
                <a:cs typeface="Times New Roman" panose="02020603050405020304" pitchFamily="18" charset="0"/>
              </a:rPr>
              <a:t>Research - Training</a:t>
            </a:r>
          </a:p>
        </p:txBody>
      </p:sp>
      <p:sp>
        <p:nvSpPr>
          <p:cNvPr id="5" name="Rectangle 4"/>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94687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ontent Placeholder 3">
            <a:extLst>
              <a:ext uri="{FF2B5EF4-FFF2-40B4-BE49-F238E27FC236}">
                <a16:creationId xmlns:a16="http://schemas.microsoft.com/office/drawing/2014/main" id="{9494A01B-24C2-4D2F-8EB9-5DDB1BE5B78E}"/>
              </a:ext>
            </a:extLst>
          </p:cNvPr>
          <p:cNvGrpSpPr/>
          <p:nvPr/>
        </p:nvGrpSpPr>
        <p:grpSpPr>
          <a:xfrm>
            <a:off x="1957557" y="3410612"/>
            <a:ext cx="7925533" cy="2362074"/>
            <a:chOff x="457200" y="3809993"/>
            <a:chExt cx="8229598" cy="2452696"/>
          </a:xfrm>
        </p:grpSpPr>
        <p:sp>
          <p:nvSpPr>
            <p:cNvPr id="8" name="Freeform 3">
              <a:extLst>
                <a:ext uri="{FF2B5EF4-FFF2-40B4-BE49-F238E27FC236}">
                  <a16:creationId xmlns:a16="http://schemas.microsoft.com/office/drawing/2014/main" id="{D553E361-9BAC-40F9-A124-FE15B8F11F78}"/>
                </a:ext>
              </a:extLst>
            </p:cNvPr>
            <p:cNvSpPr/>
            <p:nvPr/>
          </p:nvSpPr>
          <p:spPr>
            <a:xfrm>
              <a:off x="476256" y="3809993"/>
              <a:ext cx="2571749" cy="1143000"/>
            </a:xfrm>
            <a:custGeom>
              <a:avLst/>
              <a:gdLst>
                <a:gd name="f0" fmla="val 10800000"/>
                <a:gd name="f1" fmla="val 5400000"/>
                <a:gd name="f2" fmla="val 180"/>
                <a:gd name="f3" fmla="val w"/>
                <a:gd name="f4" fmla="val h"/>
                <a:gd name="f5" fmla="val 0"/>
                <a:gd name="f6" fmla="val 2571749"/>
                <a:gd name="f7" fmla="val 1142998"/>
                <a:gd name="f8" fmla="val 190504"/>
                <a:gd name="f9" fmla="val 139979"/>
                <a:gd name="f10" fmla="val 20071"/>
                <a:gd name="f11" fmla="val 91524"/>
                <a:gd name="f12" fmla="val 55798"/>
                <a:gd name="f13" fmla="val 55797"/>
                <a:gd name="f14" fmla="val 139980"/>
                <a:gd name="f15" fmla="val 190505"/>
                <a:gd name="f16" fmla="val 2381245"/>
                <a:gd name="f17" fmla="val 2431770"/>
                <a:gd name="f18" fmla="val 2480225"/>
                <a:gd name="f19" fmla="val 2515952"/>
                <a:gd name="f20" fmla="val 2551678"/>
                <a:gd name="f21" fmla="val 952494"/>
                <a:gd name="f22" fmla="val 1003019"/>
                <a:gd name="f23" fmla="val 1051474"/>
                <a:gd name="f24" fmla="val 1087201"/>
                <a:gd name="f25" fmla="val 2480226"/>
                <a:gd name="f26" fmla="val 1122927"/>
                <a:gd name="f27" fmla="val 1051475"/>
                <a:gd name="f28" fmla="+- 0 0 -90"/>
                <a:gd name="f29" fmla="*/ f3 1 2571749"/>
                <a:gd name="f30" fmla="*/ f4 1 1142998"/>
                <a:gd name="f31" fmla="val f5"/>
                <a:gd name="f32" fmla="val f6"/>
                <a:gd name="f33" fmla="val f7"/>
                <a:gd name="f34" fmla="*/ f28 f0 1"/>
                <a:gd name="f35" fmla="+- f33 0 f31"/>
                <a:gd name="f36" fmla="+- f32 0 f31"/>
                <a:gd name="f37" fmla="*/ f34 1 f2"/>
                <a:gd name="f38" fmla="*/ f36 1 2571749"/>
                <a:gd name="f39" fmla="*/ f35 1 1142998"/>
                <a:gd name="f40" fmla="*/ 0 f36 1"/>
                <a:gd name="f41" fmla="*/ 190504 f35 1"/>
                <a:gd name="f42" fmla="*/ 55798 f36 1"/>
                <a:gd name="f43" fmla="*/ 55797 f35 1"/>
                <a:gd name="f44" fmla="*/ 190505 f36 1"/>
                <a:gd name="f45" fmla="*/ 0 f35 1"/>
                <a:gd name="f46" fmla="*/ 2381245 f36 1"/>
                <a:gd name="f47" fmla="*/ 2515952 f36 1"/>
                <a:gd name="f48" fmla="*/ 55798 f35 1"/>
                <a:gd name="f49" fmla="*/ 2571749 f36 1"/>
                <a:gd name="f50" fmla="*/ 190505 f35 1"/>
                <a:gd name="f51" fmla="*/ 952494 f35 1"/>
                <a:gd name="f52" fmla="*/ 1087201 f35 1"/>
                <a:gd name="f53" fmla="*/ 1142998 f35 1"/>
                <a:gd name="f54" fmla="*/ 190504 f36 1"/>
                <a:gd name="f55" fmla="*/ 55797 f36 1"/>
                <a:gd name="f56" fmla="+- f37 0 f1"/>
                <a:gd name="f57" fmla="*/ f40 1 2571749"/>
                <a:gd name="f58" fmla="*/ f41 1 1142998"/>
                <a:gd name="f59" fmla="*/ f42 1 2571749"/>
                <a:gd name="f60" fmla="*/ f43 1 1142998"/>
                <a:gd name="f61" fmla="*/ f44 1 2571749"/>
                <a:gd name="f62" fmla="*/ f45 1 1142998"/>
                <a:gd name="f63" fmla="*/ f46 1 2571749"/>
                <a:gd name="f64" fmla="*/ f47 1 2571749"/>
                <a:gd name="f65" fmla="*/ f48 1 1142998"/>
                <a:gd name="f66" fmla="*/ f49 1 2571749"/>
                <a:gd name="f67" fmla="*/ f50 1 1142998"/>
                <a:gd name="f68" fmla="*/ f51 1 1142998"/>
                <a:gd name="f69" fmla="*/ f52 1 1142998"/>
                <a:gd name="f70" fmla="*/ f53 1 1142998"/>
                <a:gd name="f71" fmla="*/ f54 1 2571749"/>
                <a:gd name="f72" fmla="*/ f55 1 2571749"/>
                <a:gd name="f73" fmla="*/ f31 1 f38"/>
                <a:gd name="f74" fmla="*/ f32 1 f38"/>
                <a:gd name="f75" fmla="*/ f31 1 f39"/>
                <a:gd name="f76" fmla="*/ f33 1 f39"/>
                <a:gd name="f77" fmla="*/ f57 1 f38"/>
                <a:gd name="f78" fmla="*/ f58 1 f39"/>
                <a:gd name="f79" fmla="*/ f59 1 f38"/>
                <a:gd name="f80" fmla="*/ f60 1 f39"/>
                <a:gd name="f81" fmla="*/ f61 1 f38"/>
                <a:gd name="f82" fmla="*/ f62 1 f39"/>
                <a:gd name="f83" fmla="*/ f63 1 f38"/>
                <a:gd name="f84" fmla="*/ f64 1 f38"/>
                <a:gd name="f85" fmla="*/ f65 1 f39"/>
                <a:gd name="f86" fmla="*/ f66 1 f38"/>
                <a:gd name="f87" fmla="*/ f67 1 f39"/>
                <a:gd name="f88" fmla="*/ f68 1 f39"/>
                <a:gd name="f89" fmla="*/ f69 1 f39"/>
                <a:gd name="f90" fmla="*/ f70 1 f39"/>
                <a:gd name="f91" fmla="*/ f71 1 f38"/>
                <a:gd name="f92" fmla="*/ f72 1 f38"/>
                <a:gd name="f93" fmla="*/ f73 f29 1"/>
                <a:gd name="f94" fmla="*/ f74 f29 1"/>
                <a:gd name="f95" fmla="*/ f76 f30 1"/>
                <a:gd name="f96" fmla="*/ f75 f30 1"/>
                <a:gd name="f97" fmla="*/ f77 f29 1"/>
                <a:gd name="f98" fmla="*/ f78 f30 1"/>
                <a:gd name="f99" fmla="*/ f79 f29 1"/>
                <a:gd name="f100" fmla="*/ f80 f30 1"/>
                <a:gd name="f101" fmla="*/ f81 f29 1"/>
                <a:gd name="f102" fmla="*/ f82 f30 1"/>
                <a:gd name="f103" fmla="*/ f83 f29 1"/>
                <a:gd name="f104" fmla="*/ f84 f29 1"/>
                <a:gd name="f105" fmla="*/ f85 f30 1"/>
                <a:gd name="f106" fmla="*/ f86 f29 1"/>
                <a:gd name="f107" fmla="*/ f87 f30 1"/>
                <a:gd name="f108" fmla="*/ f88 f30 1"/>
                <a:gd name="f109" fmla="*/ f89 f30 1"/>
                <a:gd name="f110" fmla="*/ f90 f30 1"/>
                <a:gd name="f111" fmla="*/ f91 f29 1"/>
                <a:gd name="f112" fmla="*/ f92 f29 1"/>
              </a:gdLst>
              <a:ahLst/>
              <a:cxnLst>
                <a:cxn ang="3cd4">
                  <a:pos x="hc" y="t"/>
                </a:cxn>
                <a:cxn ang="0">
                  <a:pos x="r" y="vc"/>
                </a:cxn>
                <a:cxn ang="cd4">
                  <a:pos x="hc" y="b"/>
                </a:cxn>
                <a:cxn ang="cd2">
                  <a:pos x="l" y="vc"/>
                </a:cxn>
                <a:cxn ang="f56">
                  <a:pos x="f97" y="f98"/>
                </a:cxn>
                <a:cxn ang="f56">
                  <a:pos x="f99" y="f100"/>
                </a:cxn>
                <a:cxn ang="f56">
                  <a:pos x="f101" y="f102"/>
                </a:cxn>
                <a:cxn ang="f56">
                  <a:pos x="f103" y="f102"/>
                </a:cxn>
                <a:cxn ang="f56">
                  <a:pos x="f104" y="f105"/>
                </a:cxn>
                <a:cxn ang="f56">
                  <a:pos x="f106" y="f107"/>
                </a:cxn>
                <a:cxn ang="f56">
                  <a:pos x="f106" y="f108"/>
                </a:cxn>
                <a:cxn ang="f56">
                  <a:pos x="f104" y="f109"/>
                </a:cxn>
                <a:cxn ang="f56">
                  <a:pos x="f103" y="f110"/>
                </a:cxn>
                <a:cxn ang="f56">
                  <a:pos x="f111" y="f110"/>
                </a:cxn>
                <a:cxn ang="f56">
                  <a:pos x="f112" y="f109"/>
                </a:cxn>
                <a:cxn ang="f56">
                  <a:pos x="f97" y="f108"/>
                </a:cxn>
                <a:cxn ang="f56">
                  <a:pos x="f97" y="f98"/>
                </a:cxn>
              </a:cxnLst>
              <a:rect l="f93" t="f96" r="f94" b="f95"/>
              <a:pathLst>
                <a:path w="2571749" h="1142998">
                  <a:moveTo>
                    <a:pt x="f5" y="f8"/>
                  </a:moveTo>
                  <a:cubicBezTo>
                    <a:pt x="f5" y="f9"/>
                    <a:pt x="f10" y="f11"/>
                    <a:pt x="f12" y="f13"/>
                  </a:cubicBezTo>
                  <a:cubicBezTo>
                    <a:pt x="f11" y="f10"/>
                    <a:pt x="f14" y="f5"/>
                    <a:pt x="f15" y="f5"/>
                  </a:cubicBezTo>
                  <a:lnTo>
                    <a:pt x="f16" y="f5"/>
                  </a:lnTo>
                  <a:cubicBezTo>
                    <a:pt x="f17" y="f5"/>
                    <a:pt x="f18" y="f10"/>
                    <a:pt x="f19" y="f12"/>
                  </a:cubicBezTo>
                  <a:cubicBezTo>
                    <a:pt x="f20" y="f11"/>
                    <a:pt x="f6" y="f14"/>
                    <a:pt x="f6" y="f15"/>
                  </a:cubicBezTo>
                  <a:lnTo>
                    <a:pt x="f6" y="f21"/>
                  </a:lnTo>
                  <a:cubicBezTo>
                    <a:pt x="f6" y="f22"/>
                    <a:pt x="f20" y="f23"/>
                    <a:pt x="f19" y="f24"/>
                  </a:cubicBezTo>
                  <a:cubicBezTo>
                    <a:pt x="f25" y="f26"/>
                    <a:pt x="f17" y="f7"/>
                    <a:pt x="f16" y="f7"/>
                  </a:cubicBezTo>
                  <a:lnTo>
                    <a:pt x="f8" y="f7"/>
                  </a:lnTo>
                  <a:cubicBezTo>
                    <a:pt x="f9" y="f7"/>
                    <a:pt x="f11" y="f26"/>
                    <a:pt x="f13" y="f24"/>
                  </a:cubicBezTo>
                  <a:cubicBezTo>
                    <a:pt x="f10" y="f27"/>
                    <a:pt x="f5" y="f22"/>
                    <a:pt x="f5" y="f21"/>
                  </a:cubicBezTo>
                  <a:lnTo>
                    <a:pt x="f5" y="f8"/>
                  </a:lnTo>
                  <a:close/>
                </a:path>
              </a:pathLst>
            </a:custGeom>
            <a:solidFill>
              <a:srgbClr val="93E2FF"/>
            </a:solidFill>
            <a:ln w="19046">
              <a:solidFill>
                <a:srgbClr val="FFFFFF"/>
              </a:solidFill>
              <a:prstDash val="solid"/>
            </a:ln>
          </p:spPr>
          <p:txBody>
            <a:bodyPr vert="horz" wrap="square" lIns="123452" tIns="123452" rIns="123452" bIns="123452" anchor="ctr" anchorCtr="1" compatLnSpc="1">
              <a:noAutofit/>
            </a:bodyPr>
            <a:lstStyle/>
            <a:p>
              <a:pPr algn="ctr" defTabSz="813334">
                <a:lnSpc>
                  <a:spcPct val="90000"/>
                </a:lnSpc>
                <a:spcAft>
                  <a:spcPts val="770"/>
                </a:spcAft>
                <a:defRPr sz="1800" b="0" i="0" u="none" strike="noStrike" kern="0" cap="none" spc="0" baseline="0">
                  <a:solidFill>
                    <a:srgbClr val="000000"/>
                  </a:solidFill>
                  <a:uFillTx/>
                </a:defRPr>
              </a:pPr>
              <a:r>
                <a:rPr lang="en-US" sz="1830" kern="0" dirty="0">
                  <a:solidFill>
                    <a:srgbClr val="000000"/>
                  </a:solidFill>
                  <a:latin typeface="Cambria" pitchFamily="18"/>
                </a:rPr>
                <a:t>Incubator for research on contemporary issues</a:t>
              </a:r>
            </a:p>
          </p:txBody>
        </p:sp>
        <p:sp>
          <p:nvSpPr>
            <p:cNvPr id="9" name="Freeform 4">
              <a:extLst>
                <a:ext uri="{FF2B5EF4-FFF2-40B4-BE49-F238E27FC236}">
                  <a16:creationId xmlns:a16="http://schemas.microsoft.com/office/drawing/2014/main" id="{7802D504-9705-4A6A-9A86-20BBC69906C9}"/>
                </a:ext>
              </a:extLst>
            </p:cNvPr>
            <p:cNvSpPr/>
            <p:nvPr/>
          </p:nvSpPr>
          <p:spPr>
            <a:xfrm>
              <a:off x="3286125" y="3809993"/>
              <a:ext cx="2571749" cy="1143000"/>
            </a:xfrm>
            <a:custGeom>
              <a:avLst/>
              <a:gdLst>
                <a:gd name="f0" fmla="val 10800000"/>
                <a:gd name="f1" fmla="val 5400000"/>
                <a:gd name="f2" fmla="val 180"/>
                <a:gd name="f3" fmla="val w"/>
                <a:gd name="f4" fmla="val h"/>
                <a:gd name="f5" fmla="val 0"/>
                <a:gd name="f6" fmla="val 2571749"/>
                <a:gd name="f7" fmla="val 1142998"/>
                <a:gd name="f8" fmla="val 190504"/>
                <a:gd name="f9" fmla="val 139979"/>
                <a:gd name="f10" fmla="val 20071"/>
                <a:gd name="f11" fmla="val 91524"/>
                <a:gd name="f12" fmla="val 55798"/>
                <a:gd name="f13" fmla="val 55797"/>
                <a:gd name="f14" fmla="val 139980"/>
                <a:gd name="f15" fmla="val 190505"/>
                <a:gd name="f16" fmla="val 2381245"/>
                <a:gd name="f17" fmla="val 2431770"/>
                <a:gd name="f18" fmla="val 2480225"/>
                <a:gd name="f19" fmla="val 2515952"/>
                <a:gd name="f20" fmla="val 2551678"/>
                <a:gd name="f21" fmla="val 952494"/>
                <a:gd name="f22" fmla="val 1003019"/>
                <a:gd name="f23" fmla="val 1051474"/>
                <a:gd name="f24" fmla="val 1087201"/>
                <a:gd name="f25" fmla="val 2480226"/>
                <a:gd name="f26" fmla="val 1122927"/>
                <a:gd name="f27" fmla="val 1051475"/>
                <a:gd name="f28" fmla="+- 0 0 -90"/>
                <a:gd name="f29" fmla="*/ f3 1 2571749"/>
                <a:gd name="f30" fmla="*/ f4 1 1142998"/>
                <a:gd name="f31" fmla="val f5"/>
                <a:gd name="f32" fmla="val f6"/>
                <a:gd name="f33" fmla="val f7"/>
                <a:gd name="f34" fmla="*/ f28 f0 1"/>
                <a:gd name="f35" fmla="+- f33 0 f31"/>
                <a:gd name="f36" fmla="+- f32 0 f31"/>
                <a:gd name="f37" fmla="*/ f34 1 f2"/>
                <a:gd name="f38" fmla="*/ f36 1 2571749"/>
                <a:gd name="f39" fmla="*/ f35 1 1142998"/>
                <a:gd name="f40" fmla="*/ 0 f36 1"/>
                <a:gd name="f41" fmla="*/ 190504 f35 1"/>
                <a:gd name="f42" fmla="*/ 55798 f36 1"/>
                <a:gd name="f43" fmla="*/ 55797 f35 1"/>
                <a:gd name="f44" fmla="*/ 190505 f36 1"/>
                <a:gd name="f45" fmla="*/ 0 f35 1"/>
                <a:gd name="f46" fmla="*/ 2381245 f36 1"/>
                <a:gd name="f47" fmla="*/ 2515952 f36 1"/>
                <a:gd name="f48" fmla="*/ 55798 f35 1"/>
                <a:gd name="f49" fmla="*/ 2571749 f36 1"/>
                <a:gd name="f50" fmla="*/ 190505 f35 1"/>
                <a:gd name="f51" fmla="*/ 952494 f35 1"/>
                <a:gd name="f52" fmla="*/ 1087201 f35 1"/>
                <a:gd name="f53" fmla="*/ 1142998 f35 1"/>
                <a:gd name="f54" fmla="*/ 190504 f36 1"/>
                <a:gd name="f55" fmla="*/ 55797 f36 1"/>
                <a:gd name="f56" fmla="+- f37 0 f1"/>
                <a:gd name="f57" fmla="*/ f40 1 2571749"/>
                <a:gd name="f58" fmla="*/ f41 1 1142998"/>
                <a:gd name="f59" fmla="*/ f42 1 2571749"/>
                <a:gd name="f60" fmla="*/ f43 1 1142998"/>
                <a:gd name="f61" fmla="*/ f44 1 2571749"/>
                <a:gd name="f62" fmla="*/ f45 1 1142998"/>
                <a:gd name="f63" fmla="*/ f46 1 2571749"/>
                <a:gd name="f64" fmla="*/ f47 1 2571749"/>
                <a:gd name="f65" fmla="*/ f48 1 1142998"/>
                <a:gd name="f66" fmla="*/ f49 1 2571749"/>
                <a:gd name="f67" fmla="*/ f50 1 1142998"/>
                <a:gd name="f68" fmla="*/ f51 1 1142998"/>
                <a:gd name="f69" fmla="*/ f52 1 1142998"/>
                <a:gd name="f70" fmla="*/ f53 1 1142998"/>
                <a:gd name="f71" fmla="*/ f54 1 2571749"/>
                <a:gd name="f72" fmla="*/ f55 1 2571749"/>
                <a:gd name="f73" fmla="*/ f31 1 f38"/>
                <a:gd name="f74" fmla="*/ f32 1 f38"/>
                <a:gd name="f75" fmla="*/ f31 1 f39"/>
                <a:gd name="f76" fmla="*/ f33 1 f39"/>
                <a:gd name="f77" fmla="*/ f57 1 f38"/>
                <a:gd name="f78" fmla="*/ f58 1 f39"/>
                <a:gd name="f79" fmla="*/ f59 1 f38"/>
                <a:gd name="f80" fmla="*/ f60 1 f39"/>
                <a:gd name="f81" fmla="*/ f61 1 f38"/>
                <a:gd name="f82" fmla="*/ f62 1 f39"/>
                <a:gd name="f83" fmla="*/ f63 1 f38"/>
                <a:gd name="f84" fmla="*/ f64 1 f38"/>
                <a:gd name="f85" fmla="*/ f65 1 f39"/>
                <a:gd name="f86" fmla="*/ f66 1 f38"/>
                <a:gd name="f87" fmla="*/ f67 1 f39"/>
                <a:gd name="f88" fmla="*/ f68 1 f39"/>
                <a:gd name="f89" fmla="*/ f69 1 f39"/>
                <a:gd name="f90" fmla="*/ f70 1 f39"/>
                <a:gd name="f91" fmla="*/ f71 1 f38"/>
                <a:gd name="f92" fmla="*/ f72 1 f38"/>
                <a:gd name="f93" fmla="*/ f73 f29 1"/>
                <a:gd name="f94" fmla="*/ f74 f29 1"/>
                <a:gd name="f95" fmla="*/ f76 f30 1"/>
                <a:gd name="f96" fmla="*/ f75 f30 1"/>
                <a:gd name="f97" fmla="*/ f77 f29 1"/>
                <a:gd name="f98" fmla="*/ f78 f30 1"/>
                <a:gd name="f99" fmla="*/ f79 f29 1"/>
                <a:gd name="f100" fmla="*/ f80 f30 1"/>
                <a:gd name="f101" fmla="*/ f81 f29 1"/>
                <a:gd name="f102" fmla="*/ f82 f30 1"/>
                <a:gd name="f103" fmla="*/ f83 f29 1"/>
                <a:gd name="f104" fmla="*/ f84 f29 1"/>
                <a:gd name="f105" fmla="*/ f85 f30 1"/>
                <a:gd name="f106" fmla="*/ f86 f29 1"/>
                <a:gd name="f107" fmla="*/ f87 f30 1"/>
                <a:gd name="f108" fmla="*/ f88 f30 1"/>
                <a:gd name="f109" fmla="*/ f89 f30 1"/>
                <a:gd name="f110" fmla="*/ f90 f30 1"/>
                <a:gd name="f111" fmla="*/ f91 f29 1"/>
                <a:gd name="f112" fmla="*/ f92 f29 1"/>
              </a:gdLst>
              <a:ahLst/>
              <a:cxnLst>
                <a:cxn ang="3cd4">
                  <a:pos x="hc" y="t"/>
                </a:cxn>
                <a:cxn ang="0">
                  <a:pos x="r" y="vc"/>
                </a:cxn>
                <a:cxn ang="cd4">
                  <a:pos x="hc" y="b"/>
                </a:cxn>
                <a:cxn ang="cd2">
                  <a:pos x="l" y="vc"/>
                </a:cxn>
                <a:cxn ang="f56">
                  <a:pos x="f97" y="f98"/>
                </a:cxn>
                <a:cxn ang="f56">
                  <a:pos x="f99" y="f100"/>
                </a:cxn>
                <a:cxn ang="f56">
                  <a:pos x="f101" y="f102"/>
                </a:cxn>
                <a:cxn ang="f56">
                  <a:pos x="f103" y="f102"/>
                </a:cxn>
                <a:cxn ang="f56">
                  <a:pos x="f104" y="f105"/>
                </a:cxn>
                <a:cxn ang="f56">
                  <a:pos x="f106" y="f107"/>
                </a:cxn>
                <a:cxn ang="f56">
                  <a:pos x="f106" y="f108"/>
                </a:cxn>
                <a:cxn ang="f56">
                  <a:pos x="f104" y="f109"/>
                </a:cxn>
                <a:cxn ang="f56">
                  <a:pos x="f103" y="f110"/>
                </a:cxn>
                <a:cxn ang="f56">
                  <a:pos x="f111" y="f110"/>
                </a:cxn>
                <a:cxn ang="f56">
                  <a:pos x="f112" y="f109"/>
                </a:cxn>
                <a:cxn ang="f56">
                  <a:pos x="f97" y="f108"/>
                </a:cxn>
                <a:cxn ang="f56">
                  <a:pos x="f97" y="f98"/>
                </a:cxn>
              </a:cxnLst>
              <a:rect l="f93" t="f96" r="f94" b="f95"/>
              <a:pathLst>
                <a:path w="2571749" h="1142998">
                  <a:moveTo>
                    <a:pt x="f5" y="f8"/>
                  </a:moveTo>
                  <a:cubicBezTo>
                    <a:pt x="f5" y="f9"/>
                    <a:pt x="f10" y="f11"/>
                    <a:pt x="f12" y="f13"/>
                  </a:cubicBezTo>
                  <a:cubicBezTo>
                    <a:pt x="f11" y="f10"/>
                    <a:pt x="f14" y="f5"/>
                    <a:pt x="f15" y="f5"/>
                  </a:cubicBezTo>
                  <a:lnTo>
                    <a:pt x="f16" y="f5"/>
                  </a:lnTo>
                  <a:cubicBezTo>
                    <a:pt x="f17" y="f5"/>
                    <a:pt x="f18" y="f10"/>
                    <a:pt x="f19" y="f12"/>
                  </a:cubicBezTo>
                  <a:cubicBezTo>
                    <a:pt x="f20" y="f11"/>
                    <a:pt x="f6" y="f14"/>
                    <a:pt x="f6" y="f15"/>
                  </a:cubicBezTo>
                  <a:lnTo>
                    <a:pt x="f6" y="f21"/>
                  </a:lnTo>
                  <a:cubicBezTo>
                    <a:pt x="f6" y="f22"/>
                    <a:pt x="f20" y="f23"/>
                    <a:pt x="f19" y="f24"/>
                  </a:cubicBezTo>
                  <a:cubicBezTo>
                    <a:pt x="f25" y="f26"/>
                    <a:pt x="f17" y="f7"/>
                    <a:pt x="f16" y="f7"/>
                  </a:cubicBezTo>
                  <a:lnTo>
                    <a:pt x="f8" y="f7"/>
                  </a:lnTo>
                  <a:cubicBezTo>
                    <a:pt x="f9" y="f7"/>
                    <a:pt x="f11" y="f26"/>
                    <a:pt x="f13" y="f24"/>
                  </a:cubicBezTo>
                  <a:cubicBezTo>
                    <a:pt x="f10" y="f27"/>
                    <a:pt x="f5" y="f22"/>
                    <a:pt x="f5" y="f21"/>
                  </a:cubicBezTo>
                  <a:lnTo>
                    <a:pt x="f5" y="f8"/>
                  </a:lnTo>
                  <a:close/>
                </a:path>
              </a:pathLst>
            </a:custGeom>
            <a:solidFill>
              <a:srgbClr val="FAC090"/>
            </a:solidFill>
            <a:ln w="19046">
              <a:solidFill>
                <a:srgbClr val="FFFFFF"/>
              </a:solidFill>
              <a:prstDash val="solid"/>
            </a:ln>
          </p:spPr>
          <p:txBody>
            <a:bodyPr vert="horz" wrap="square" lIns="123452" tIns="123452" rIns="123452" bIns="123452" anchor="ctr" anchorCtr="1" compatLnSpc="1">
              <a:noAutofit/>
            </a:bodyPr>
            <a:lstStyle/>
            <a:p>
              <a:pPr algn="ctr" defTabSz="813334">
                <a:lnSpc>
                  <a:spcPct val="90000"/>
                </a:lnSpc>
                <a:spcAft>
                  <a:spcPts val="770"/>
                </a:spcAft>
                <a:defRPr sz="1800" b="0" i="0" u="none" strike="noStrike" kern="0" cap="none" spc="0" baseline="0">
                  <a:solidFill>
                    <a:srgbClr val="000000"/>
                  </a:solidFill>
                  <a:uFillTx/>
                </a:defRPr>
              </a:pPr>
              <a:r>
                <a:rPr lang="en-US" sz="1830" kern="0">
                  <a:solidFill>
                    <a:srgbClr val="000000"/>
                  </a:solidFill>
                  <a:latin typeface="Cambria" pitchFamily="18"/>
                </a:rPr>
                <a:t>Comprehensive source of education, training and degree programs</a:t>
              </a:r>
            </a:p>
          </p:txBody>
        </p:sp>
        <p:sp>
          <p:nvSpPr>
            <p:cNvPr id="10" name="Freeform 5">
              <a:extLst>
                <a:ext uri="{FF2B5EF4-FFF2-40B4-BE49-F238E27FC236}">
                  <a16:creationId xmlns:a16="http://schemas.microsoft.com/office/drawing/2014/main" id="{E1A2EFF3-C70C-4842-89CE-C07316A01CA7}"/>
                </a:ext>
              </a:extLst>
            </p:cNvPr>
            <p:cNvSpPr/>
            <p:nvPr/>
          </p:nvSpPr>
          <p:spPr>
            <a:xfrm>
              <a:off x="6115049" y="3809993"/>
              <a:ext cx="2571749" cy="1143000"/>
            </a:xfrm>
            <a:custGeom>
              <a:avLst/>
              <a:gdLst>
                <a:gd name="f0" fmla="val 10800000"/>
                <a:gd name="f1" fmla="val 5400000"/>
                <a:gd name="f2" fmla="val 180"/>
                <a:gd name="f3" fmla="val w"/>
                <a:gd name="f4" fmla="val h"/>
                <a:gd name="f5" fmla="val 0"/>
                <a:gd name="f6" fmla="val 2571749"/>
                <a:gd name="f7" fmla="val 1142998"/>
                <a:gd name="f8" fmla="val 190504"/>
                <a:gd name="f9" fmla="val 139979"/>
                <a:gd name="f10" fmla="val 20071"/>
                <a:gd name="f11" fmla="val 91524"/>
                <a:gd name="f12" fmla="val 55798"/>
                <a:gd name="f13" fmla="val 55797"/>
                <a:gd name="f14" fmla="val 139980"/>
                <a:gd name="f15" fmla="val 190505"/>
                <a:gd name="f16" fmla="val 2381245"/>
                <a:gd name="f17" fmla="val 2431770"/>
                <a:gd name="f18" fmla="val 2480225"/>
                <a:gd name="f19" fmla="val 2515952"/>
                <a:gd name="f20" fmla="val 2551678"/>
                <a:gd name="f21" fmla="val 952494"/>
                <a:gd name="f22" fmla="val 1003019"/>
                <a:gd name="f23" fmla="val 1051474"/>
                <a:gd name="f24" fmla="val 1087201"/>
                <a:gd name="f25" fmla="val 2480226"/>
                <a:gd name="f26" fmla="val 1122927"/>
                <a:gd name="f27" fmla="val 1051475"/>
                <a:gd name="f28" fmla="+- 0 0 -90"/>
                <a:gd name="f29" fmla="*/ f3 1 2571749"/>
                <a:gd name="f30" fmla="*/ f4 1 1142998"/>
                <a:gd name="f31" fmla="val f5"/>
                <a:gd name="f32" fmla="val f6"/>
                <a:gd name="f33" fmla="val f7"/>
                <a:gd name="f34" fmla="*/ f28 f0 1"/>
                <a:gd name="f35" fmla="+- f33 0 f31"/>
                <a:gd name="f36" fmla="+- f32 0 f31"/>
                <a:gd name="f37" fmla="*/ f34 1 f2"/>
                <a:gd name="f38" fmla="*/ f36 1 2571749"/>
                <a:gd name="f39" fmla="*/ f35 1 1142998"/>
                <a:gd name="f40" fmla="*/ 0 f36 1"/>
                <a:gd name="f41" fmla="*/ 190504 f35 1"/>
                <a:gd name="f42" fmla="*/ 55798 f36 1"/>
                <a:gd name="f43" fmla="*/ 55797 f35 1"/>
                <a:gd name="f44" fmla="*/ 190505 f36 1"/>
                <a:gd name="f45" fmla="*/ 0 f35 1"/>
                <a:gd name="f46" fmla="*/ 2381245 f36 1"/>
                <a:gd name="f47" fmla="*/ 2515952 f36 1"/>
                <a:gd name="f48" fmla="*/ 55798 f35 1"/>
                <a:gd name="f49" fmla="*/ 2571749 f36 1"/>
                <a:gd name="f50" fmla="*/ 190505 f35 1"/>
                <a:gd name="f51" fmla="*/ 952494 f35 1"/>
                <a:gd name="f52" fmla="*/ 1087201 f35 1"/>
                <a:gd name="f53" fmla="*/ 1142998 f35 1"/>
                <a:gd name="f54" fmla="*/ 190504 f36 1"/>
                <a:gd name="f55" fmla="*/ 55797 f36 1"/>
                <a:gd name="f56" fmla="+- f37 0 f1"/>
                <a:gd name="f57" fmla="*/ f40 1 2571749"/>
                <a:gd name="f58" fmla="*/ f41 1 1142998"/>
                <a:gd name="f59" fmla="*/ f42 1 2571749"/>
                <a:gd name="f60" fmla="*/ f43 1 1142998"/>
                <a:gd name="f61" fmla="*/ f44 1 2571749"/>
                <a:gd name="f62" fmla="*/ f45 1 1142998"/>
                <a:gd name="f63" fmla="*/ f46 1 2571749"/>
                <a:gd name="f64" fmla="*/ f47 1 2571749"/>
                <a:gd name="f65" fmla="*/ f48 1 1142998"/>
                <a:gd name="f66" fmla="*/ f49 1 2571749"/>
                <a:gd name="f67" fmla="*/ f50 1 1142998"/>
                <a:gd name="f68" fmla="*/ f51 1 1142998"/>
                <a:gd name="f69" fmla="*/ f52 1 1142998"/>
                <a:gd name="f70" fmla="*/ f53 1 1142998"/>
                <a:gd name="f71" fmla="*/ f54 1 2571749"/>
                <a:gd name="f72" fmla="*/ f55 1 2571749"/>
                <a:gd name="f73" fmla="*/ f31 1 f38"/>
                <a:gd name="f74" fmla="*/ f32 1 f38"/>
                <a:gd name="f75" fmla="*/ f31 1 f39"/>
                <a:gd name="f76" fmla="*/ f33 1 f39"/>
                <a:gd name="f77" fmla="*/ f57 1 f38"/>
                <a:gd name="f78" fmla="*/ f58 1 f39"/>
                <a:gd name="f79" fmla="*/ f59 1 f38"/>
                <a:gd name="f80" fmla="*/ f60 1 f39"/>
                <a:gd name="f81" fmla="*/ f61 1 f38"/>
                <a:gd name="f82" fmla="*/ f62 1 f39"/>
                <a:gd name="f83" fmla="*/ f63 1 f38"/>
                <a:gd name="f84" fmla="*/ f64 1 f38"/>
                <a:gd name="f85" fmla="*/ f65 1 f39"/>
                <a:gd name="f86" fmla="*/ f66 1 f38"/>
                <a:gd name="f87" fmla="*/ f67 1 f39"/>
                <a:gd name="f88" fmla="*/ f68 1 f39"/>
                <a:gd name="f89" fmla="*/ f69 1 f39"/>
                <a:gd name="f90" fmla="*/ f70 1 f39"/>
                <a:gd name="f91" fmla="*/ f71 1 f38"/>
                <a:gd name="f92" fmla="*/ f72 1 f38"/>
                <a:gd name="f93" fmla="*/ f73 f29 1"/>
                <a:gd name="f94" fmla="*/ f74 f29 1"/>
                <a:gd name="f95" fmla="*/ f76 f30 1"/>
                <a:gd name="f96" fmla="*/ f75 f30 1"/>
                <a:gd name="f97" fmla="*/ f77 f29 1"/>
                <a:gd name="f98" fmla="*/ f78 f30 1"/>
                <a:gd name="f99" fmla="*/ f79 f29 1"/>
                <a:gd name="f100" fmla="*/ f80 f30 1"/>
                <a:gd name="f101" fmla="*/ f81 f29 1"/>
                <a:gd name="f102" fmla="*/ f82 f30 1"/>
                <a:gd name="f103" fmla="*/ f83 f29 1"/>
                <a:gd name="f104" fmla="*/ f84 f29 1"/>
                <a:gd name="f105" fmla="*/ f85 f30 1"/>
                <a:gd name="f106" fmla="*/ f86 f29 1"/>
                <a:gd name="f107" fmla="*/ f87 f30 1"/>
                <a:gd name="f108" fmla="*/ f88 f30 1"/>
                <a:gd name="f109" fmla="*/ f89 f30 1"/>
                <a:gd name="f110" fmla="*/ f90 f30 1"/>
                <a:gd name="f111" fmla="*/ f91 f29 1"/>
                <a:gd name="f112" fmla="*/ f92 f29 1"/>
              </a:gdLst>
              <a:ahLst/>
              <a:cxnLst>
                <a:cxn ang="3cd4">
                  <a:pos x="hc" y="t"/>
                </a:cxn>
                <a:cxn ang="0">
                  <a:pos x="r" y="vc"/>
                </a:cxn>
                <a:cxn ang="cd4">
                  <a:pos x="hc" y="b"/>
                </a:cxn>
                <a:cxn ang="cd2">
                  <a:pos x="l" y="vc"/>
                </a:cxn>
                <a:cxn ang="f56">
                  <a:pos x="f97" y="f98"/>
                </a:cxn>
                <a:cxn ang="f56">
                  <a:pos x="f99" y="f100"/>
                </a:cxn>
                <a:cxn ang="f56">
                  <a:pos x="f101" y="f102"/>
                </a:cxn>
                <a:cxn ang="f56">
                  <a:pos x="f103" y="f102"/>
                </a:cxn>
                <a:cxn ang="f56">
                  <a:pos x="f104" y="f105"/>
                </a:cxn>
                <a:cxn ang="f56">
                  <a:pos x="f106" y="f107"/>
                </a:cxn>
                <a:cxn ang="f56">
                  <a:pos x="f106" y="f108"/>
                </a:cxn>
                <a:cxn ang="f56">
                  <a:pos x="f104" y="f109"/>
                </a:cxn>
                <a:cxn ang="f56">
                  <a:pos x="f103" y="f110"/>
                </a:cxn>
                <a:cxn ang="f56">
                  <a:pos x="f111" y="f110"/>
                </a:cxn>
                <a:cxn ang="f56">
                  <a:pos x="f112" y="f109"/>
                </a:cxn>
                <a:cxn ang="f56">
                  <a:pos x="f97" y="f108"/>
                </a:cxn>
                <a:cxn ang="f56">
                  <a:pos x="f97" y="f98"/>
                </a:cxn>
              </a:cxnLst>
              <a:rect l="f93" t="f96" r="f94" b="f95"/>
              <a:pathLst>
                <a:path w="2571749" h="1142998">
                  <a:moveTo>
                    <a:pt x="f5" y="f8"/>
                  </a:moveTo>
                  <a:cubicBezTo>
                    <a:pt x="f5" y="f9"/>
                    <a:pt x="f10" y="f11"/>
                    <a:pt x="f12" y="f13"/>
                  </a:cubicBezTo>
                  <a:cubicBezTo>
                    <a:pt x="f11" y="f10"/>
                    <a:pt x="f14" y="f5"/>
                    <a:pt x="f15" y="f5"/>
                  </a:cubicBezTo>
                  <a:lnTo>
                    <a:pt x="f16" y="f5"/>
                  </a:lnTo>
                  <a:cubicBezTo>
                    <a:pt x="f17" y="f5"/>
                    <a:pt x="f18" y="f10"/>
                    <a:pt x="f19" y="f12"/>
                  </a:cubicBezTo>
                  <a:cubicBezTo>
                    <a:pt x="f20" y="f11"/>
                    <a:pt x="f6" y="f14"/>
                    <a:pt x="f6" y="f15"/>
                  </a:cubicBezTo>
                  <a:lnTo>
                    <a:pt x="f6" y="f21"/>
                  </a:lnTo>
                  <a:cubicBezTo>
                    <a:pt x="f6" y="f22"/>
                    <a:pt x="f20" y="f23"/>
                    <a:pt x="f19" y="f24"/>
                  </a:cubicBezTo>
                  <a:cubicBezTo>
                    <a:pt x="f25" y="f26"/>
                    <a:pt x="f17" y="f7"/>
                    <a:pt x="f16" y="f7"/>
                  </a:cubicBezTo>
                  <a:lnTo>
                    <a:pt x="f8" y="f7"/>
                  </a:lnTo>
                  <a:cubicBezTo>
                    <a:pt x="f9" y="f7"/>
                    <a:pt x="f11" y="f26"/>
                    <a:pt x="f13" y="f24"/>
                  </a:cubicBezTo>
                  <a:cubicBezTo>
                    <a:pt x="f10" y="f27"/>
                    <a:pt x="f5" y="f22"/>
                    <a:pt x="f5" y="f21"/>
                  </a:cubicBezTo>
                  <a:lnTo>
                    <a:pt x="f5" y="f8"/>
                  </a:lnTo>
                  <a:close/>
                </a:path>
              </a:pathLst>
            </a:custGeom>
            <a:solidFill>
              <a:srgbClr val="92D050"/>
            </a:solidFill>
            <a:ln w="19046">
              <a:solidFill>
                <a:srgbClr val="FFFFFF"/>
              </a:solidFill>
              <a:prstDash val="solid"/>
            </a:ln>
          </p:spPr>
          <p:txBody>
            <a:bodyPr vert="horz" wrap="square" lIns="123452" tIns="123452" rIns="123452" bIns="123452" anchor="ctr" anchorCtr="1" compatLnSpc="1">
              <a:noAutofit/>
            </a:bodyPr>
            <a:lstStyle/>
            <a:p>
              <a:pPr algn="ctr" defTabSz="813334">
                <a:lnSpc>
                  <a:spcPct val="90000"/>
                </a:lnSpc>
                <a:spcAft>
                  <a:spcPts val="770"/>
                </a:spcAft>
                <a:defRPr sz="1800" b="0" i="0" u="none" strike="noStrike" kern="0" cap="none" spc="0" baseline="0">
                  <a:solidFill>
                    <a:srgbClr val="000000"/>
                  </a:solidFill>
                  <a:uFillTx/>
                </a:defRPr>
              </a:pPr>
              <a:r>
                <a:rPr lang="en-US" sz="1830" kern="0">
                  <a:solidFill>
                    <a:srgbClr val="000000"/>
                  </a:solidFill>
                  <a:latin typeface="Cambria" pitchFamily="18"/>
                </a:rPr>
                <a:t>International orientation and collaboration</a:t>
              </a:r>
            </a:p>
          </p:txBody>
        </p:sp>
        <p:sp>
          <p:nvSpPr>
            <p:cNvPr id="11" name="Freeform 6">
              <a:extLst>
                <a:ext uri="{FF2B5EF4-FFF2-40B4-BE49-F238E27FC236}">
                  <a16:creationId xmlns:a16="http://schemas.microsoft.com/office/drawing/2014/main" id="{BD15FB28-1C5F-43AF-BEF8-B910BF13FB4A}"/>
                </a:ext>
              </a:extLst>
            </p:cNvPr>
            <p:cNvSpPr/>
            <p:nvPr/>
          </p:nvSpPr>
          <p:spPr>
            <a:xfrm>
              <a:off x="457200" y="5119689"/>
              <a:ext cx="2571749" cy="1143000"/>
            </a:xfrm>
            <a:custGeom>
              <a:avLst/>
              <a:gdLst>
                <a:gd name="f0" fmla="val 10800000"/>
                <a:gd name="f1" fmla="val 5400000"/>
                <a:gd name="f2" fmla="val 180"/>
                <a:gd name="f3" fmla="val w"/>
                <a:gd name="f4" fmla="val h"/>
                <a:gd name="f5" fmla="val 0"/>
                <a:gd name="f6" fmla="val 2571749"/>
                <a:gd name="f7" fmla="val 1142998"/>
                <a:gd name="f8" fmla="val 190504"/>
                <a:gd name="f9" fmla="val 139979"/>
                <a:gd name="f10" fmla="val 20071"/>
                <a:gd name="f11" fmla="val 91524"/>
                <a:gd name="f12" fmla="val 55798"/>
                <a:gd name="f13" fmla="val 55797"/>
                <a:gd name="f14" fmla="val 139980"/>
                <a:gd name="f15" fmla="val 190505"/>
                <a:gd name="f16" fmla="val 2381245"/>
                <a:gd name="f17" fmla="val 2431770"/>
                <a:gd name="f18" fmla="val 2480225"/>
                <a:gd name="f19" fmla="val 2515952"/>
                <a:gd name="f20" fmla="val 2551678"/>
                <a:gd name="f21" fmla="val 952494"/>
                <a:gd name="f22" fmla="val 1003019"/>
                <a:gd name="f23" fmla="val 1051474"/>
                <a:gd name="f24" fmla="val 1087201"/>
                <a:gd name="f25" fmla="val 2480226"/>
                <a:gd name="f26" fmla="val 1122927"/>
                <a:gd name="f27" fmla="val 1051475"/>
                <a:gd name="f28" fmla="+- 0 0 -90"/>
                <a:gd name="f29" fmla="*/ f3 1 2571749"/>
                <a:gd name="f30" fmla="*/ f4 1 1142998"/>
                <a:gd name="f31" fmla="val f5"/>
                <a:gd name="f32" fmla="val f6"/>
                <a:gd name="f33" fmla="val f7"/>
                <a:gd name="f34" fmla="*/ f28 f0 1"/>
                <a:gd name="f35" fmla="+- f33 0 f31"/>
                <a:gd name="f36" fmla="+- f32 0 f31"/>
                <a:gd name="f37" fmla="*/ f34 1 f2"/>
                <a:gd name="f38" fmla="*/ f36 1 2571749"/>
                <a:gd name="f39" fmla="*/ f35 1 1142998"/>
                <a:gd name="f40" fmla="*/ 0 f36 1"/>
                <a:gd name="f41" fmla="*/ 190504 f35 1"/>
                <a:gd name="f42" fmla="*/ 55798 f36 1"/>
                <a:gd name="f43" fmla="*/ 55797 f35 1"/>
                <a:gd name="f44" fmla="*/ 190505 f36 1"/>
                <a:gd name="f45" fmla="*/ 0 f35 1"/>
                <a:gd name="f46" fmla="*/ 2381245 f36 1"/>
                <a:gd name="f47" fmla="*/ 2515952 f36 1"/>
                <a:gd name="f48" fmla="*/ 55798 f35 1"/>
                <a:gd name="f49" fmla="*/ 2571749 f36 1"/>
                <a:gd name="f50" fmla="*/ 190505 f35 1"/>
                <a:gd name="f51" fmla="*/ 952494 f35 1"/>
                <a:gd name="f52" fmla="*/ 1087201 f35 1"/>
                <a:gd name="f53" fmla="*/ 1142998 f35 1"/>
                <a:gd name="f54" fmla="*/ 190504 f36 1"/>
                <a:gd name="f55" fmla="*/ 55797 f36 1"/>
                <a:gd name="f56" fmla="+- f37 0 f1"/>
                <a:gd name="f57" fmla="*/ f40 1 2571749"/>
                <a:gd name="f58" fmla="*/ f41 1 1142998"/>
                <a:gd name="f59" fmla="*/ f42 1 2571749"/>
                <a:gd name="f60" fmla="*/ f43 1 1142998"/>
                <a:gd name="f61" fmla="*/ f44 1 2571749"/>
                <a:gd name="f62" fmla="*/ f45 1 1142998"/>
                <a:gd name="f63" fmla="*/ f46 1 2571749"/>
                <a:gd name="f64" fmla="*/ f47 1 2571749"/>
                <a:gd name="f65" fmla="*/ f48 1 1142998"/>
                <a:gd name="f66" fmla="*/ f49 1 2571749"/>
                <a:gd name="f67" fmla="*/ f50 1 1142998"/>
                <a:gd name="f68" fmla="*/ f51 1 1142998"/>
                <a:gd name="f69" fmla="*/ f52 1 1142998"/>
                <a:gd name="f70" fmla="*/ f53 1 1142998"/>
                <a:gd name="f71" fmla="*/ f54 1 2571749"/>
                <a:gd name="f72" fmla="*/ f55 1 2571749"/>
                <a:gd name="f73" fmla="*/ f31 1 f38"/>
                <a:gd name="f74" fmla="*/ f32 1 f38"/>
                <a:gd name="f75" fmla="*/ f31 1 f39"/>
                <a:gd name="f76" fmla="*/ f33 1 f39"/>
                <a:gd name="f77" fmla="*/ f57 1 f38"/>
                <a:gd name="f78" fmla="*/ f58 1 f39"/>
                <a:gd name="f79" fmla="*/ f59 1 f38"/>
                <a:gd name="f80" fmla="*/ f60 1 f39"/>
                <a:gd name="f81" fmla="*/ f61 1 f38"/>
                <a:gd name="f82" fmla="*/ f62 1 f39"/>
                <a:gd name="f83" fmla="*/ f63 1 f38"/>
                <a:gd name="f84" fmla="*/ f64 1 f38"/>
                <a:gd name="f85" fmla="*/ f65 1 f39"/>
                <a:gd name="f86" fmla="*/ f66 1 f38"/>
                <a:gd name="f87" fmla="*/ f67 1 f39"/>
                <a:gd name="f88" fmla="*/ f68 1 f39"/>
                <a:gd name="f89" fmla="*/ f69 1 f39"/>
                <a:gd name="f90" fmla="*/ f70 1 f39"/>
                <a:gd name="f91" fmla="*/ f71 1 f38"/>
                <a:gd name="f92" fmla="*/ f72 1 f38"/>
                <a:gd name="f93" fmla="*/ f73 f29 1"/>
                <a:gd name="f94" fmla="*/ f74 f29 1"/>
                <a:gd name="f95" fmla="*/ f76 f30 1"/>
                <a:gd name="f96" fmla="*/ f75 f30 1"/>
                <a:gd name="f97" fmla="*/ f77 f29 1"/>
                <a:gd name="f98" fmla="*/ f78 f30 1"/>
                <a:gd name="f99" fmla="*/ f79 f29 1"/>
                <a:gd name="f100" fmla="*/ f80 f30 1"/>
                <a:gd name="f101" fmla="*/ f81 f29 1"/>
                <a:gd name="f102" fmla="*/ f82 f30 1"/>
                <a:gd name="f103" fmla="*/ f83 f29 1"/>
                <a:gd name="f104" fmla="*/ f84 f29 1"/>
                <a:gd name="f105" fmla="*/ f85 f30 1"/>
                <a:gd name="f106" fmla="*/ f86 f29 1"/>
                <a:gd name="f107" fmla="*/ f87 f30 1"/>
                <a:gd name="f108" fmla="*/ f88 f30 1"/>
                <a:gd name="f109" fmla="*/ f89 f30 1"/>
                <a:gd name="f110" fmla="*/ f90 f30 1"/>
                <a:gd name="f111" fmla="*/ f91 f29 1"/>
                <a:gd name="f112" fmla="*/ f92 f29 1"/>
              </a:gdLst>
              <a:ahLst/>
              <a:cxnLst>
                <a:cxn ang="3cd4">
                  <a:pos x="hc" y="t"/>
                </a:cxn>
                <a:cxn ang="0">
                  <a:pos x="r" y="vc"/>
                </a:cxn>
                <a:cxn ang="cd4">
                  <a:pos x="hc" y="b"/>
                </a:cxn>
                <a:cxn ang="cd2">
                  <a:pos x="l" y="vc"/>
                </a:cxn>
                <a:cxn ang="f56">
                  <a:pos x="f97" y="f98"/>
                </a:cxn>
                <a:cxn ang="f56">
                  <a:pos x="f99" y="f100"/>
                </a:cxn>
                <a:cxn ang="f56">
                  <a:pos x="f101" y="f102"/>
                </a:cxn>
                <a:cxn ang="f56">
                  <a:pos x="f103" y="f102"/>
                </a:cxn>
                <a:cxn ang="f56">
                  <a:pos x="f104" y="f105"/>
                </a:cxn>
                <a:cxn ang="f56">
                  <a:pos x="f106" y="f107"/>
                </a:cxn>
                <a:cxn ang="f56">
                  <a:pos x="f106" y="f108"/>
                </a:cxn>
                <a:cxn ang="f56">
                  <a:pos x="f104" y="f109"/>
                </a:cxn>
                <a:cxn ang="f56">
                  <a:pos x="f103" y="f110"/>
                </a:cxn>
                <a:cxn ang="f56">
                  <a:pos x="f111" y="f110"/>
                </a:cxn>
                <a:cxn ang="f56">
                  <a:pos x="f112" y="f109"/>
                </a:cxn>
                <a:cxn ang="f56">
                  <a:pos x="f97" y="f108"/>
                </a:cxn>
                <a:cxn ang="f56">
                  <a:pos x="f97" y="f98"/>
                </a:cxn>
              </a:cxnLst>
              <a:rect l="f93" t="f96" r="f94" b="f95"/>
              <a:pathLst>
                <a:path w="2571749" h="1142998">
                  <a:moveTo>
                    <a:pt x="f5" y="f8"/>
                  </a:moveTo>
                  <a:cubicBezTo>
                    <a:pt x="f5" y="f9"/>
                    <a:pt x="f10" y="f11"/>
                    <a:pt x="f12" y="f13"/>
                  </a:cubicBezTo>
                  <a:cubicBezTo>
                    <a:pt x="f11" y="f10"/>
                    <a:pt x="f14" y="f5"/>
                    <a:pt x="f15" y="f5"/>
                  </a:cubicBezTo>
                  <a:lnTo>
                    <a:pt x="f16" y="f5"/>
                  </a:lnTo>
                  <a:cubicBezTo>
                    <a:pt x="f17" y="f5"/>
                    <a:pt x="f18" y="f10"/>
                    <a:pt x="f19" y="f12"/>
                  </a:cubicBezTo>
                  <a:cubicBezTo>
                    <a:pt x="f20" y="f11"/>
                    <a:pt x="f6" y="f14"/>
                    <a:pt x="f6" y="f15"/>
                  </a:cubicBezTo>
                  <a:lnTo>
                    <a:pt x="f6" y="f21"/>
                  </a:lnTo>
                  <a:cubicBezTo>
                    <a:pt x="f6" y="f22"/>
                    <a:pt x="f20" y="f23"/>
                    <a:pt x="f19" y="f24"/>
                  </a:cubicBezTo>
                  <a:cubicBezTo>
                    <a:pt x="f25" y="f26"/>
                    <a:pt x="f17" y="f7"/>
                    <a:pt x="f16" y="f7"/>
                  </a:cubicBezTo>
                  <a:lnTo>
                    <a:pt x="f8" y="f7"/>
                  </a:lnTo>
                  <a:cubicBezTo>
                    <a:pt x="f9" y="f7"/>
                    <a:pt x="f11" y="f26"/>
                    <a:pt x="f13" y="f24"/>
                  </a:cubicBezTo>
                  <a:cubicBezTo>
                    <a:pt x="f10" y="f27"/>
                    <a:pt x="f5" y="f22"/>
                    <a:pt x="f5" y="f21"/>
                  </a:cubicBezTo>
                  <a:lnTo>
                    <a:pt x="f5" y="f8"/>
                  </a:lnTo>
                  <a:close/>
                </a:path>
              </a:pathLst>
            </a:custGeom>
            <a:solidFill>
              <a:srgbClr val="F25054"/>
            </a:solidFill>
            <a:ln w="19046">
              <a:solidFill>
                <a:srgbClr val="FFFFFF"/>
              </a:solidFill>
              <a:prstDash val="solid"/>
            </a:ln>
          </p:spPr>
          <p:txBody>
            <a:bodyPr vert="horz" wrap="square" lIns="123452" tIns="123452" rIns="123452" bIns="123452" anchor="ctr" anchorCtr="1" compatLnSpc="1">
              <a:noAutofit/>
            </a:bodyPr>
            <a:lstStyle/>
            <a:p>
              <a:pPr algn="ctr" defTabSz="813334">
                <a:lnSpc>
                  <a:spcPct val="90000"/>
                </a:lnSpc>
                <a:spcAft>
                  <a:spcPts val="770"/>
                </a:spcAft>
                <a:defRPr sz="1800" b="0" i="0" u="none" strike="noStrike" kern="0" cap="none" spc="0" baseline="0">
                  <a:solidFill>
                    <a:srgbClr val="000000"/>
                  </a:solidFill>
                  <a:uFillTx/>
                </a:defRPr>
              </a:pPr>
              <a:r>
                <a:rPr lang="en-US" sz="1830" kern="0">
                  <a:solidFill>
                    <a:srgbClr val="000000"/>
                  </a:solidFill>
                  <a:latin typeface="Cambria" pitchFamily="18"/>
                </a:rPr>
                <a:t>Mobilizing local and international expertise</a:t>
              </a:r>
            </a:p>
          </p:txBody>
        </p:sp>
        <p:sp>
          <p:nvSpPr>
            <p:cNvPr id="12" name="Freeform 7">
              <a:extLst>
                <a:ext uri="{FF2B5EF4-FFF2-40B4-BE49-F238E27FC236}">
                  <a16:creationId xmlns:a16="http://schemas.microsoft.com/office/drawing/2014/main" id="{FE565FEE-275B-47CC-91CF-186227C7B8D0}"/>
                </a:ext>
              </a:extLst>
            </p:cNvPr>
            <p:cNvSpPr/>
            <p:nvPr/>
          </p:nvSpPr>
          <p:spPr>
            <a:xfrm>
              <a:off x="3286125" y="5119689"/>
              <a:ext cx="2571749" cy="1143000"/>
            </a:xfrm>
            <a:custGeom>
              <a:avLst/>
              <a:gdLst>
                <a:gd name="f0" fmla="val 10800000"/>
                <a:gd name="f1" fmla="val 5400000"/>
                <a:gd name="f2" fmla="val 180"/>
                <a:gd name="f3" fmla="val w"/>
                <a:gd name="f4" fmla="val h"/>
                <a:gd name="f5" fmla="val 0"/>
                <a:gd name="f6" fmla="val 2571749"/>
                <a:gd name="f7" fmla="val 1142998"/>
                <a:gd name="f8" fmla="val 190504"/>
                <a:gd name="f9" fmla="val 139979"/>
                <a:gd name="f10" fmla="val 20071"/>
                <a:gd name="f11" fmla="val 91524"/>
                <a:gd name="f12" fmla="val 55798"/>
                <a:gd name="f13" fmla="val 55797"/>
                <a:gd name="f14" fmla="val 139980"/>
                <a:gd name="f15" fmla="val 190505"/>
                <a:gd name="f16" fmla="val 2381245"/>
                <a:gd name="f17" fmla="val 2431770"/>
                <a:gd name="f18" fmla="val 2480225"/>
                <a:gd name="f19" fmla="val 2515952"/>
                <a:gd name="f20" fmla="val 2551678"/>
                <a:gd name="f21" fmla="val 952494"/>
                <a:gd name="f22" fmla="val 1003019"/>
                <a:gd name="f23" fmla="val 1051474"/>
                <a:gd name="f24" fmla="val 1087201"/>
                <a:gd name="f25" fmla="val 2480226"/>
                <a:gd name="f26" fmla="val 1122927"/>
                <a:gd name="f27" fmla="val 1051475"/>
                <a:gd name="f28" fmla="+- 0 0 -90"/>
                <a:gd name="f29" fmla="*/ f3 1 2571749"/>
                <a:gd name="f30" fmla="*/ f4 1 1142998"/>
                <a:gd name="f31" fmla="val f5"/>
                <a:gd name="f32" fmla="val f6"/>
                <a:gd name="f33" fmla="val f7"/>
                <a:gd name="f34" fmla="*/ f28 f0 1"/>
                <a:gd name="f35" fmla="+- f33 0 f31"/>
                <a:gd name="f36" fmla="+- f32 0 f31"/>
                <a:gd name="f37" fmla="*/ f34 1 f2"/>
                <a:gd name="f38" fmla="*/ f36 1 2571749"/>
                <a:gd name="f39" fmla="*/ f35 1 1142998"/>
                <a:gd name="f40" fmla="*/ 0 f36 1"/>
                <a:gd name="f41" fmla="*/ 190504 f35 1"/>
                <a:gd name="f42" fmla="*/ 55798 f36 1"/>
                <a:gd name="f43" fmla="*/ 55797 f35 1"/>
                <a:gd name="f44" fmla="*/ 190505 f36 1"/>
                <a:gd name="f45" fmla="*/ 0 f35 1"/>
                <a:gd name="f46" fmla="*/ 2381245 f36 1"/>
                <a:gd name="f47" fmla="*/ 2515952 f36 1"/>
                <a:gd name="f48" fmla="*/ 55798 f35 1"/>
                <a:gd name="f49" fmla="*/ 2571749 f36 1"/>
                <a:gd name="f50" fmla="*/ 190505 f35 1"/>
                <a:gd name="f51" fmla="*/ 952494 f35 1"/>
                <a:gd name="f52" fmla="*/ 1087201 f35 1"/>
                <a:gd name="f53" fmla="*/ 1142998 f35 1"/>
                <a:gd name="f54" fmla="*/ 190504 f36 1"/>
                <a:gd name="f55" fmla="*/ 55797 f36 1"/>
                <a:gd name="f56" fmla="+- f37 0 f1"/>
                <a:gd name="f57" fmla="*/ f40 1 2571749"/>
                <a:gd name="f58" fmla="*/ f41 1 1142998"/>
                <a:gd name="f59" fmla="*/ f42 1 2571749"/>
                <a:gd name="f60" fmla="*/ f43 1 1142998"/>
                <a:gd name="f61" fmla="*/ f44 1 2571749"/>
                <a:gd name="f62" fmla="*/ f45 1 1142998"/>
                <a:gd name="f63" fmla="*/ f46 1 2571749"/>
                <a:gd name="f64" fmla="*/ f47 1 2571749"/>
                <a:gd name="f65" fmla="*/ f48 1 1142998"/>
                <a:gd name="f66" fmla="*/ f49 1 2571749"/>
                <a:gd name="f67" fmla="*/ f50 1 1142998"/>
                <a:gd name="f68" fmla="*/ f51 1 1142998"/>
                <a:gd name="f69" fmla="*/ f52 1 1142998"/>
                <a:gd name="f70" fmla="*/ f53 1 1142998"/>
                <a:gd name="f71" fmla="*/ f54 1 2571749"/>
                <a:gd name="f72" fmla="*/ f55 1 2571749"/>
                <a:gd name="f73" fmla="*/ f31 1 f38"/>
                <a:gd name="f74" fmla="*/ f32 1 f38"/>
                <a:gd name="f75" fmla="*/ f31 1 f39"/>
                <a:gd name="f76" fmla="*/ f33 1 f39"/>
                <a:gd name="f77" fmla="*/ f57 1 f38"/>
                <a:gd name="f78" fmla="*/ f58 1 f39"/>
                <a:gd name="f79" fmla="*/ f59 1 f38"/>
                <a:gd name="f80" fmla="*/ f60 1 f39"/>
                <a:gd name="f81" fmla="*/ f61 1 f38"/>
                <a:gd name="f82" fmla="*/ f62 1 f39"/>
                <a:gd name="f83" fmla="*/ f63 1 f38"/>
                <a:gd name="f84" fmla="*/ f64 1 f38"/>
                <a:gd name="f85" fmla="*/ f65 1 f39"/>
                <a:gd name="f86" fmla="*/ f66 1 f38"/>
                <a:gd name="f87" fmla="*/ f67 1 f39"/>
                <a:gd name="f88" fmla="*/ f68 1 f39"/>
                <a:gd name="f89" fmla="*/ f69 1 f39"/>
                <a:gd name="f90" fmla="*/ f70 1 f39"/>
                <a:gd name="f91" fmla="*/ f71 1 f38"/>
                <a:gd name="f92" fmla="*/ f72 1 f38"/>
                <a:gd name="f93" fmla="*/ f73 f29 1"/>
                <a:gd name="f94" fmla="*/ f74 f29 1"/>
                <a:gd name="f95" fmla="*/ f76 f30 1"/>
                <a:gd name="f96" fmla="*/ f75 f30 1"/>
                <a:gd name="f97" fmla="*/ f77 f29 1"/>
                <a:gd name="f98" fmla="*/ f78 f30 1"/>
                <a:gd name="f99" fmla="*/ f79 f29 1"/>
                <a:gd name="f100" fmla="*/ f80 f30 1"/>
                <a:gd name="f101" fmla="*/ f81 f29 1"/>
                <a:gd name="f102" fmla="*/ f82 f30 1"/>
                <a:gd name="f103" fmla="*/ f83 f29 1"/>
                <a:gd name="f104" fmla="*/ f84 f29 1"/>
                <a:gd name="f105" fmla="*/ f85 f30 1"/>
                <a:gd name="f106" fmla="*/ f86 f29 1"/>
                <a:gd name="f107" fmla="*/ f87 f30 1"/>
                <a:gd name="f108" fmla="*/ f88 f30 1"/>
                <a:gd name="f109" fmla="*/ f89 f30 1"/>
                <a:gd name="f110" fmla="*/ f90 f30 1"/>
                <a:gd name="f111" fmla="*/ f91 f29 1"/>
                <a:gd name="f112" fmla="*/ f92 f29 1"/>
              </a:gdLst>
              <a:ahLst/>
              <a:cxnLst>
                <a:cxn ang="3cd4">
                  <a:pos x="hc" y="t"/>
                </a:cxn>
                <a:cxn ang="0">
                  <a:pos x="r" y="vc"/>
                </a:cxn>
                <a:cxn ang="cd4">
                  <a:pos x="hc" y="b"/>
                </a:cxn>
                <a:cxn ang="cd2">
                  <a:pos x="l" y="vc"/>
                </a:cxn>
                <a:cxn ang="f56">
                  <a:pos x="f97" y="f98"/>
                </a:cxn>
                <a:cxn ang="f56">
                  <a:pos x="f99" y="f100"/>
                </a:cxn>
                <a:cxn ang="f56">
                  <a:pos x="f101" y="f102"/>
                </a:cxn>
                <a:cxn ang="f56">
                  <a:pos x="f103" y="f102"/>
                </a:cxn>
                <a:cxn ang="f56">
                  <a:pos x="f104" y="f105"/>
                </a:cxn>
                <a:cxn ang="f56">
                  <a:pos x="f106" y="f107"/>
                </a:cxn>
                <a:cxn ang="f56">
                  <a:pos x="f106" y="f108"/>
                </a:cxn>
                <a:cxn ang="f56">
                  <a:pos x="f104" y="f109"/>
                </a:cxn>
                <a:cxn ang="f56">
                  <a:pos x="f103" y="f110"/>
                </a:cxn>
                <a:cxn ang="f56">
                  <a:pos x="f111" y="f110"/>
                </a:cxn>
                <a:cxn ang="f56">
                  <a:pos x="f112" y="f109"/>
                </a:cxn>
                <a:cxn ang="f56">
                  <a:pos x="f97" y="f108"/>
                </a:cxn>
                <a:cxn ang="f56">
                  <a:pos x="f97" y="f98"/>
                </a:cxn>
              </a:cxnLst>
              <a:rect l="f93" t="f96" r="f94" b="f95"/>
              <a:pathLst>
                <a:path w="2571749" h="1142998">
                  <a:moveTo>
                    <a:pt x="f5" y="f8"/>
                  </a:moveTo>
                  <a:cubicBezTo>
                    <a:pt x="f5" y="f9"/>
                    <a:pt x="f10" y="f11"/>
                    <a:pt x="f12" y="f13"/>
                  </a:cubicBezTo>
                  <a:cubicBezTo>
                    <a:pt x="f11" y="f10"/>
                    <a:pt x="f14" y="f5"/>
                    <a:pt x="f15" y="f5"/>
                  </a:cubicBezTo>
                  <a:lnTo>
                    <a:pt x="f16" y="f5"/>
                  </a:lnTo>
                  <a:cubicBezTo>
                    <a:pt x="f17" y="f5"/>
                    <a:pt x="f18" y="f10"/>
                    <a:pt x="f19" y="f12"/>
                  </a:cubicBezTo>
                  <a:cubicBezTo>
                    <a:pt x="f20" y="f11"/>
                    <a:pt x="f6" y="f14"/>
                    <a:pt x="f6" y="f15"/>
                  </a:cubicBezTo>
                  <a:lnTo>
                    <a:pt x="f6" y="f21"/>
                  </a:lnTo>
                  <a:cubicBezTo>
                    <a:pt x="f6" y="f22"/>
                    <a:pt x="f20" y="f23"/>
                    <a:pt x="f19" y="f24"/>
                  </a:cubicBezTo>
                  <a:cubicBezTo>
                    <a:pt x="f25" y="f26"/>
                    <a:pt x="f17" y="f7"/>
                    <a:pt x="f16" y="f7"/>
                  </a:cubicBezTo>
                  <a:lnTo>
                    <a:pt x="f8" y="f7"/>
                  </a:lnTo>
                  <a:cubicBezTo>
                    <a:pt x="f9" y="f7"/>
                    <a:pt x="f11" y="f26"/>
                    <a:pt x="f13" y="f24"/>
                  </a:cubicBezTo>
                  <a:cubicBezTo>
                    <a:pt x="f10" y="f27"/>
                    <a:pt x="f5" y="f22"/>
                    <a:pt x="f5" y="f21"/>
                  </a:cubicBezTo>
                  <a:lnTo>
                    <a:pt x="f5" y="f8"/>
                  </a:lnTo>
                  <a:close/>
                </a:path>
              </a:pathLst>
            </a:custGeom>
            <a:solidFill>
              <a:srgbClr val="8064A2"/>
            </a:solidFill>
            <a:ln w="19046">
              <a:solidFill>
                <a:srgbClr val="FFFFFF"/>
              </a:solidFill>
              <a:prstDash val="solid"/>
            </a:ln>
          </p:spPr>
          <p:txBody>
            <a:bodyPr vert="horz" wrap="square" lIns="123452" tIns="123452" rIns="123452" bIns="123452" anchor="ctr" anchorCtr="1" compatLnSpc="1">
              <a:noAutofit/>
            </a:bodyPr>
            <a:lstStyle/>
            <a:p>
              <a:pPr algn="ctr" defTabSz="813334">
                <a:lnSpc>
                  <a:spcPct val="90000"/>
                </a:lnSpc>
                <a:spcAft>
                  <a:spcPts val="770"/>
                </a:spcAft>
                <a:defRPr sz="1800" b="0" i="0" u="none" strike="noStrike" kern="0" cap="none" spc="0" baseline="0">
                  <a:solidFill>
                    <a:srgbClr val="000000"/>
                  </a:solidFill>
                  <a:uFillTx/>
                </a:defRPr>
              </a:pPr>
              <a:r>
                <a:rPr lang="en-US" sz="1830" kern="0">
                  <a:solidFill>
                    <a:srgbClr val="000000"/>
                  </a:solidFill>
                  <a:latin typeface="Cambria" pitchFamily="18"/>
                </a:rPr>
                <a:t>Strong quality assurance network</a:t>
              </a:r>
            </a:p>
          </p:txBody>
        </p:sp>
        <p:sp>
          <p:nvSpPr>
            <p:cNvPr id="13" name="Freeform 8">
              <a:extLst>
                <a:ext uri="{FF2B5EF4-FFF2-40B4-BE49-F238E27FC236}">
                  <a16:creationId xmlns:a16="http://schemas.microsoft.com/office/drawing/2014/main" id="{5018222B-705C-468B-8A0B-6589483C93EE}"/>
                </a:ext>
              </a:extLst>
            </p:cNvPr>
            <p:cNvSpPr/>
            <p:nvPr/>
          </p:nvSpPr>
          <p:spPr>
            <a:xfrm>
              <a:off x="6115049" y="5119689"/>
              <a:ext cx="2571749" cy="1143000"/>
            </a:xfrm>
            <a:custGeom>
              <a:avLst/>
              <a:gdLst>
                <a:gd name="f0" fmla="val 10800000"/>
                <a:gd name="f1" fmla="val 5400000"/>
                <a:gd name="f2" fmla="val 180"/>
                <a:gd name="f3" fmla="val w"/>
                <a:gd name="f4" fmla="val h"/>
                <a:gd name="f5" fmla="val 0"/>
                <a:gd name="f6" fmla="val 2571749"/>
                <a:gd name="f7" fmla="val 1142998"/>
                <a:gd name="f8" fmla="val 190504"/>
                <a:gd name="f9" fmla="val 139979"/>
                <a:gd name="f10" fmla="val 20071"/>
                <a:gd name="f11" fmla="val 91524"/>
                <a:gd name="f12" fmla="val 55798"/>
                <a:gd name="f13" fmla="val 55797"/>
                <a:gd name="f14" fmla="val 139980"/>
                <a:gd name="f15" fmla="val 190505"/>
                <a:gd name="f16" fmla="val 2381245"/>
                <a:gd name="f17" fmla="val 2431770"/>
                <a:gd name="f18" fmla="val 2480225"/>
                <a:gd name="f19" fmla="val 2515952"/>
                <a:gd name="f20" fmla="val 2551678"/>
                <a:gd name="f21" fmla="val 952494"/>
                <a:gd name="f22" fmla="val 1003019"/>
                <a:gd name="f23" fmla="val 1051474"/>
                <a:gd name="f24" fmla="val 1087201"/>
                <a:gd name="f25" fmla="val 2480226"/>
                <a:gd name="f26" fmla="val 1122927"/>
                <a:gd name="f27" fmla="val 1051475"/>
                <a:gd name="f28" fmla="+- 0 0 -90"/>
                <a:gd name="f29" fmla="*/ f3 1 2571749"/>
                <a:gd name="f30" fmla="*/ f4 1 1142998"/>
                <a:gd name="f31" fmla="val f5"/>
                <a:gd name="f32" fmla="val f6"/>
                <a:gd name="f33" fmla="val f7"/>
                <a:gd name="f34" fmla="*/ f28 f0 1"/>
                <a:gd name="f35" fmla="+- f33 0 f31"/>
                <a:gd name="f36" fmla="+- f32 0 f31"/>
                <a:gd name="f37" fmla="*/ f34 1 f2"/>
                <a:gd name="f38" fmla="*/ f36 1 2571749"/>
                <a:gd name="f39" fmla="*/ f35 1 1142998"/>
                <a:gd name="f40" fmla="*/ 0 f36 1"/>
                <a:gd name="f41" fmla="*/ 190504 f35 1"/>
                <a:gd name="f42" fmla="*/ 55798 f36 1"/>
                <a:gd name="f43" fmla="*/ 55797 f35 1"/>
                <a:gd name="f44" fmla="*/ 190505 f36 1"/>
                <a:gd name="f45" fmla="*/ 0 f35 1"/>
                <a:gd name="f46" fmla="*/ 2381245 f36 1"/>
                <a:gd name="f47" fmla="*/ 2515952 f36 1"/>
                <a:gd name="f48" fmla="*/ 55798 f35 1"/>
                <a:gd name="f49" fmla="*/ 2571749 f36 1"/>
                <a:gd name="f50" fmla="*/ 190505 f35 1"/>
                <a:gd name="f51" fmla="*/ 952494 f35 1"/>
                <a:gd name="f52" fmla="*/ 1087201 f35 1"/>
                <a:gd name="f53" fmla="*/ 1142998 f35 1"/>
                <a:gd name="f54" fmla="*/ 190504 f36 1"/>
                <a:gd name="f55" fmla="*/ 55797 f36 1"/>
                <a:gd name="f56" fmla="+- f37 0 f1"/>
                <a:gd name="f57" fmla="*/ f40 1 2571749"/>
                <a:gd name="f58" fmla="*/ f41 1 1142998"/>
                <a:gd name="f59" fmla="*/ f42 1 2571749"/>
                <a:gd name="f60" fmla="*/ f43 1 1142998"/>
                <a:gd name="f61" fmla="*/ f44 1 2571749"/>
                <a:gd name="f62" fmla="*/ f45 1 1142998"/>
                <a:gd name="f63" fmla="*/ f46 1 2571749"/>
                <a:gd name="f64" fmla="*/ f47 1 2571749"/>
                <a:gd name="f65" fmla="*/ f48 1 1142998"/>
                <a:gd name="f66" fmla="*/ f49 1 2571749"/>
                <a:gd name="f67" fmla="*/ f50 1 1142998"/>
                <a:gd name="f68" fmla="*/ f51 1 1142998"/>
                <a:gd name="f69" fmla="*/ f52 1 1142998"/>
                <a:gd name="f70" fmla="*/ f53 1 1142998"/>
                <a:gd name="f71" fmla="*/ f54 1 2571749"/>
                <a:gd name="f72" fmla="*/ f55 1 2571749"/>
                <a:gd name="f73" fmla="*/ f31 1 f38"/>
                <a:gd name="f74" fmla="*/ f32 1 f38"/>
                <a:gd name="f75" fmla="*/ f31 1 f39"/>
                <a:gd name="f76" fmla="*/ f33 1 f39"/>
                <a:gd name="f77" fmla="*/ f57 1 f38"/>
                <a:gd name="f78" fmla="*/ f58 1 f39"/>
                <a:gd name="f79" fmla="*/ f59 1 f38"/>
                <a:gd name="f80" fmla="*/ f60 1 f39"/>
                <a:gd name="f81" fmla="*/ f61 1 f38"/>
                <a:gd name="f82" fmla="*/ f62 1 f39"/>
                <a:gd name="f83" fmla="*/ f63 1 f38"/>
                <a:gd name="f84" fmla="*/ f64 1 f38"/>
                <a:gd name="f85" fmla="*/ f65 1 f39"/>
                <a:gd name="f86" fmla="*/ f66 1 f38"/>
                <a:gd name="f87" fmla="*/ f67 1 f39"/>
                <a:gd name="f88" fmla="*/ f68 1 f39"/>
                <a:gd name="f89" fmla="*/ f69 1 f39"/>
                <a:gd name="f90" fmla="*/ f70 1 f39"/>
                <a:gd name="f91" fmla="*/ f71 1 f38"/>
                <a:gd name="f92" fmla="*/ f72 1 f38"/>
                <a:gd name="f93" fmla="*/ f73 f29 1"/>
                <a:gd name="f94" fmla="*/ f74 f29 1"/>
                <a:gd name="f95" fmla="*/ f76 f30 1"/>
                <a:gd name="f96" fmla="*/ f75 f30 1"/>
                <a:gd name="f97" fmla="*/ f77 f29 1"/>
                <a:gd name="f98" fmla="*/ f78 f30 1"/>
                <a:gd name="f99" fmla="*/ f79 f29 1"/>
                <a:gd name="f100" fmla="*/ f80 f30 1"/>
                <a:gd name="f101" fmla="*/ f81 f29 1"/>
                <a:gd name="f102" fmla="*/ f82 f30 1"/>
                <a:gd name="f103" fmla="*/ f83 f29 1"/>
                <a:gd name="f104" fmla="*/ f84 f29 1"/>
                <a:gd name="f105" fmla="*/ f85 f30 1"/>
                <a:gd name="f106" fmla="*/ f86 f29 1"/>
                <a:gd name="f107" fmla="*/ f87 f30 1"/>
                <a:gd name="f108" fmla="*/ f88 f30 1"/>
                <a:gd name="f109" fmla="*/ f89 f30 1"/>
                <a:gd name="f110" fmla="*/ f90 f30 1"/>
                <a:gd name="f111" fmla="*/ f91 f29 1"/>
                <a:gd name="f112" fmla="*/ f92 f29 1"/>
              </a:gdLst>
              <a:ahLst/>
              <a:cxnLst>
                <a:cxn ang="3cd4">
                  <a:pos x="hc" y="t"/>
                </a:cxn>
                <a:cxn ang="0">
                  <a:pos x="r" y="vc"/>
                </a:cxn>
                <a:cxn ang="cd4">
                  <a:pos x="hc" y="b"/>
                </a:cxn>
                <a:cxn ang="cd2">
                  <a:pos x="l" y="vc"/>
                </a:cxn>
                <a:cxn ang="f56">
                  <a:pos x="f97" y="f98"/>
                </a:cxn>
                <a:cxn ang="f56">
                  <a:pos x="f99" y="f100"/>
                </a:cxn>
                <a:cxn ang="f56">
                  <a:pos x="f101" y="f102"/>
                </a:cxn>
                <a:cxn ang="f56">
                  <a:pos x="f103" y="f102"/>
                </a:cxn>
                <a:cxn ang="f56">
                  <a:pos x="f104" y="f105"/>
                </a:cxn>
                <a:cxn ang="f56">
                  <a:pos x="f106" y="f107"/>
                </a:cxn>
                <a:cxn ang="f56">
                  <a:pos x="f106" y="f108"/>
                </a:cxn>
                <a:cxn ang="f56">
                  <a:pos x="f104" y="f109"/>
                </a:cxn>
                <a:cxn ang="f56">
                  <a:pos x="f103" y="f110"/>
                </a:cxn>
                <a:cxn ang="f56">
                  <a:pos x="f111" y="f110"/>
                </a:cxn>
                <a:cxn ang="f56">
                  <a:pos x="f112" y="f109"/>
                </a:cxn>
                <a:cxn ang="f56">
                  <a:pos x="f97" y="f108"/>
                </a:cxn>
                <a:cxn ang="f56">
                  <a:pos x="f97" y="f98"/>
                </a:cxn>
              </a:cxnLst>
              <a:rect l="f93" t="f96" r="f94" b="f95"/>
              <a:pathLst>
                <a:path w="2571749" h="1142998">
                  <a:moveTo>
                    <a:pt x="f5" y="f8"/>
                  </a:moveTo>
                  <a:cubicBezTo>
                    <a:pt x="f5" y="f9"/>
                    <a:pt x="f10" y="f11"/>
                    <a:pt x="f12" y="f13"/>
                  </a:cubicBezTo>
                  <a:cubicBezTo>
                    <a:pt x="f11" y="f10"/>
                    <a:pt x="f14" y="f5"/>
                    <a:pt x="f15" y="f5"/>
                  </a:cubicBezTo>
                  <a:lnTo>
                    <a:pt x="f16" y="f5"/>
                  </a:lnTo>
                  <a:cubicBezTo>
                    <a:pt x="f17" y="f5"/>
                    <a:pt x="f18" y="f10"/>
                    <a:pt x="f19" y="f12"/>
                  </a:cubicBezTo>
                  <a:cubicBezTo>
                    <a:pt x="f20" y="f11"/>
                    <a:pt x="f6" y="f14"/>
                    <a:pt x="f6" y="f15"/>
                  </a:cubicBezTo>
                  <a:lnTo>
                    <a:pt x="f6" y="f21"/>
                  </a:lnTo>
                  <a:cubicBezTo>
                    <a:pt x="f6" y="f22"/>
                    <a:pt x="f20" y="f23"/>
                    <a:pt x="f19" y="f24"/>
                  </a:cubicBezTo>
                  <a:cubicBezTo>
                    <a:pt x="f25" y="f26"/>
                    <a:pt x="f17" y="f7"/>
                    <a:pt x="f16" y="f7"/>
                  </a:cubicBezTo>
                  <a:lnTo>
                    <a:pt x="f8" y="f7"/>
                  </a:lnTo>
                  <a:cubicBezTo>
                    <a:pt x="f9" y="f7"/>
                    <a:pt x="f11" y="f26"/>
                    <a:pt x="f13" y="f24"/>
                  </a:cubicBezTo>
                  <a:cubicBezTo>
                    <a:pt x="f10" y="f27"/>
                    <a:pt x="f5" y="f22"/>
                    <a:pt x="f5" y="f21"/>
                  </a:cubicBezTo>
                  <a:lnTo>
                    <a:pt x="f5" y="f8"/>
                  </a:lnTo>
                  <a:close/>
                </a:path>
              </a:pathLst>
            </a:custGeom>
            <a:solidFill>
              <a:srgbClr val="5DD4FF"/>
            </a:solidFill>
            <a:ln w="19046">
              <a:solidFill>
                <a:srgbClr val="FFFFFF"/>
              </a:solidFill>
              <a:prstDash val="solid"/>
            </a:ln>
          </p:spPr>
          <p:txBody>
            <a:bodyPr vert="horz" wrap="square" lIns="123452" tIns="123452" rIns="123452" bIns="123452" anchor="ctr" anchorCtr="1" compatLnSpc="1">
              <a:noAutofit/>
            </a:bodyPr>
            <a:lstStyle/>
            <a:p>
              <a:pPr algn="ctr" defTabSz="813334">
                <a:lnSpc>
                  <a:spcPct val="90000"/>
                </a:lnSpc>
                <a:spcAft>
                  <a:spcPts val="770"/>
                </a:spcAft>
                <a:defRPr sz="1800" b="0" i="0" u="none" strike="noStrike" kern="0" cap="none" spc="0" baseline="0">
                  <a:solidFill>
                    <a:srgbClr val="000000"/>
                  </a:solidFill>
                  <a:uFillTx/>
                </a:defRPr>
              </a:pPr>
              <a:r>
                <a:rPr lang="en-US" sz="1830" kern="0" dirty="0">
                  <a:solidFill>
                    <a:srgbClr val="000000"/>
                  </a:solidFill>
                  <a:latin typeface="Cambria" pitchFamily="18"/>
                </a:rPr>
                <a:t>Innovation &amp; capacity building </a:t>
              </a:r>
            </a:p>
          </p:txBody>
        </p:sp>
      </p:grpSp>
      <p:pic>
        <p:nvPicPr>
          <p:cNvPr id="14" name="Picture 2" descr="http://tse1.mm.bing.net/th?id=OIP.Md2a6c1e932bd2f1ae48d4db07cf27c57o0&amp;w=138&amp;h=105&amp;c=7&amp;rs=1&amp;qlt=90&amp;pid=3.1&amp;rm=2">
            <a:hlinkClick r:id="rId4"/>
            <a:extLst>
              <a:ext uri="{FF2B5EF4-FFF2-40B4-BE49-F238E27FC236}">
                <a16:creationId xmlns:a16="http://schemas.microsoft.com/office/drawing/2014/main" id="{3B928A52-A79B-42A3-BF60-58138BE98305}"/>
              </a:ext>
            </a:extLst>
          </p:cNvPr>
          <p:cNvPicPr>
            <a:picLocks noChangeAspect="1"/>
          </p:cNvPicPr>
          <p:nvPr/>
        </p:nvPicPr>
        <p:blipFill>
          <a:blip r:embed="rId5" cstate="print"/>
          <a:srcRect/>
          <a:stretch>
            <a:fillRect/>
          </a:stretch>
        </p:blipFill>
        <p:spPr>
          <a:xfrm>
            <a:off x="3425248" y="2529997"/>
            <a:ext cx="1100769" cy="837543"/>
          </a:xfrm>
          <a:prstGeom prst="rect">
            <a:avLst/>
          </a:prstGeom>
          <a:noFill/>
          <a:ln>
            <a:noFill/>
          </a:ln>
        </p:spPr>
      </p:pic>
      <p:pic>
        <p:nvPicPr>
          <p:cNvPr id="15" name="Picture 4" descr="http://tse1.mm.bing.net/th?id=OIP.M4f980925015ee4b2a4d5af102a815b03o0&amp;w=133&amp;h=105&amp;c=7&amp;rs=1&amp;qlt=90&amp;pid=3.1&amp;rm=2">
            <a:hlinkClick r:id="rId6"/>
            <a:extLst>
              <a:ext uri="{FF2B5EF4-FFF2-40B4-BE49-F238E27FC236}">
                <a16:creationId xmlns:a16="http://schemas.microsoft.com/office/drawing/2014/main" id="{A135F696-A651-4708-8311-76471DECC1B0}"/>
              </a:ext>
            </a:extLst>
          </p:cNvPr>
          <p:cNvPicPr>
            <a:picLocks noChangeAspect="1"/>
          </p:cNvPicPr>
          <p:nvPr/>
        </p:nvPicPr>
        <p:blipFill>
          <a:blip r:embed="rId7" cstate="print"/>
          <a:srcRect/>
          <a:stretch>
            <a:fillRect/>
          </a:stretch>
        </p:blipFill>
        <p:spPr>
          <a:xfrm>
            <a:off x="6727554" y="2468201"/>
            <a:ext cx="1100769" cy="869025"/>
          </a:xfrm>
          <a:prstGeom prst="rect">
            <a:avLst/>
          </a:prstGeom>
          <a:noFill/>
          <a:ln>
            <a:noFill/>
          </a:ln>
        </p:spPr>
      </p:pic>
      <p:pic>
        <p:nvPicPr>
          <p:cNvPr id="16" name="Picture 6" descr="http://www.imsciences.edu.pk/images/logo.png">
            <a:extLst>
              <a:ext uri="{FF2B5EF4-FFF2-40B4-BE49-F238E27FC236}">
                <a16:creationId xmlns:a16="http://schemas.microsoft.com/office/drawing/2014/main" id="{7294BCA9-0B21-4981-AA92-29E27969C221}"/>
              </a:ext>
            </a:extLst>
          </p:cNvPr>
          <p:cNvPicPr>
            <a:picLocks noChangeAspect="1"/>
          </p:cNvPicPr>
          <p:nvPr/>
        </p:nvPicPr>
        <p:blipFill>
          <a:blip r:embed="rId8" cstate="print"/>
          <a:srcRect/>
          <a:stretch>
            <a:fillRect/>
          </a:stretch>
        </p:blipFill>
        <p:spPr>
          <a:xfrm>
            <a:off x="4672787" y="2688505"/>
            <a:ext cx="1908002" cy="648723"/>
          </a:xfrm>
          <a:prstGeom prst="rect">
            <a:avLst/>
          </a:prstGeom>
          <a:noFill/>
          <a:ln>
            <a:noFill/>
          </a:ln>
        </p:spPr>
      </p:pic>
      <p:sp>
        <p:nvSpPr>
          <p:cNvPr id="17" name="Rectangle 2">
            <a:extLst>
              <a:ext uri="{FF2B5EF4-FFF2-40B4-BE49-F238E27FC236}">
                <a16:creationId xmlns:a16="http://schemas.microsoft.com/office/drawing/2014/main" id="{E49DAD1F-E733-47E3-9CF2-E838A9668FC8}"/>
              </a:ext>
            </a:extLst>
          </p:cNvPr>
          <p:cNvSpPr>
            <a:spLocks noChangeArrowheads="1"/>
          </p:cNvSpPr>
          <p:nvPr/>
        </p:nvSpPr>
        <p:spPr bwMode="auto">
          <a:xfrm>
            <a:off x="857534" y="1488243"/>
            <a:ext cx="10945821" cy="1149889"/>
          </a:xfrm>
          <a:prstGeom prst="rect">
            <a:avLst/>
          </a:prstGeom>
          <a:noFill/>
          <a:ln w="9525">
            <a:noFill/>
            <a:miter lim="800000"/>
            <a:headEnd/>
            <a:tailEnd/>
          </a:ln>
        </p:spPr>
        <p:txBody>
          <a:bodyPr wrap="square" lIns="84667" tIns="42334" rIns="84667" bIns="42334">
            <a:spAutoFit/>
          </a:bodyPr>
          <a:lstStyle/>
          <a:p>
            <a:pPr marL="874447" lvl="1" indent="-423367">
              <a:lnSpc>
                <a:spcPct val="130000"/>
              </a:lnSpc>
              <a:spcBef>
                <a:spcPct val="50000"/>
              </a:spcBef>
              <a:buClr>
                <a:srgbClr val="333399"/>
              </a:buClr>
              <a:buFont typeface="Arial" panose="020B0604020202020204" pitchFamily="34" charset="0"/>
              <a:buChar char="•"/>
              <a:tabLst>
                <a:tab pos="712403" algn="l"/>
              </a:tabLst>
              <a:defRPr/>
            </a:pPr>
            <a:r>
              <a:rPr lang="en-GB" sz="2800" dirty="0">
                <a:solidFill>
                  <a:schemeClr val="accent5">
                    <a:lumMod val="50000"/>
                  </a:schemeClr>
                </a:solidFill>
                <a:latin typeface="Times New Roman" panose="02020603050405020304" pitchFamily="18" charset="0"/>
                <a:cs typeface="Times New Roman" panose="02020603050405020304" pitchFamily="18" charset="0"/>
              </a:rPr>
              <a:t> Research Infrastructure in Partnership with LUMS, IBA and IM Sciences</a:t>
            </a:r>
          </a:p>
        </p:txBody>
      </p:sp>
      <p:sp>
        <p:nvSpPr>
          <p:cNvPr id="19" name="Title 1">
            <a:extLst>
              <a:ext uri="{FF2B5EF4-FFF2-40B4-BE49-F238E27FC236}">
                <a16:creationId xmlns:a16="http://schemas.microsoft.com/office/drawing/2014/main" id="{843F36A5-5D12-4151-A49F-1E6C44B3F2BA}"/>
              </a:ext>
            </a:extLst>
          </p:cNvPr>
          <p:cNvSpPr txBox="1">
            <a:spLocks/>
          </p:cNvSpPr>
          <p:nvPr>
            <p:custDataLst>
              <p:tags r:id="rId1"/>
            </p:custDataLst>
          </p:nvPr>
        </p:nvSpPr>
        <p:spPr>
          <a:xfrm>
            <a:off x="2851688" y="0"/>
            <a:ext cx="9340312"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GB" sz="3100" b="1" cap="small" dirty="0">
                <a:solidFill>
                  <a:schemeClr val="accent5">
                    <a:lumMod val="75000"/>
                  </a:schemeClr>
                </a:solidFill>
                <a:latin typeface="Times New Roman" panose="02020603050405020304" pitchFamily="18" charset="0"/>
                <a:cs typeface="Times New Roman" panose="02020603050405020304" pitchFamily="18" charset="0"/>
              </a:rPr>
              <a:t>Centre of Excellence in Islamic Finance (CEIF)</a:t>
            </a:r>
          </a:p>
        </p:txBody>
      </p:sp>
    </p:spTree>
    <p:extLst>
      <p:ext uri="{BB962C8B-B14F-4D97-AF65-F5344CB8AC3E}">
        <p14:creationId xmlns:p14="http://schemas.microsoft.com/office/powerpoint/2010/main" val="51738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副标题 2">
            <a:extLst>
              <a:ext uri="{FF2B5EF4-FFF2-40B4-BE49-F238E27FC236}">
                <a16:creationId xmlns:a16="http://schemas.microsoft.com/office/drawing/2014/main" id="{AA9AF7DF-C651-4695-AA6E-5DD893B3120F}"/>
              </a:ext>
            </a:extLst>
          </p:cNvPr>
          <p:cNvSpPr>
            <a:spLocks noGrp="1"/>
          </p:cNvSpPr>
          <p:nvPr/>
        </p:nvSpPr>
        <p:spPr>
          <a:xfrm>
            <a:off x="2631025" y="2773372"/>
            <a:ext cx="6929951" cy="1311257"/>
          </a:xfrm>
          <a:prstGeom prst="rect">
            <a:avLst/>
          </a:prstGeom>
        </p:spPr>
        <p:txBody>
          <a:bodyPr vert="horz" lIns="88062" tIns="44031" rIns="88062" bIns="44031" rtlCol="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1080" eaLnBrk="0" hangingPunct="0">
              <a:buClr>
                <a:srgbClr val="0000FF"/>
              </a:buClr>
            </a:pPr>
            <a:r>
              <a:rPr lang="en-GB" sz="4445" b="1" kern="0" dirty="0">
                <a:effectLst>
                  <a:outerShdw blurRad="38100" dist="38100" dir="2700000" algn="tl">
                    <a:srgbClr val="000000">
                      <a:alpha val="43137"/>
                    </a:srgbClr>
                  </a:outerShdw>
                </a:effectLst>
                <a:ea typeface="Verdana" pitchFamily="34" charset="0"/>
                <a:cs typeface="Verdana" pitchFamily="34" charset="0"/>
                <a:sym typeface="+mn-ea"/>
              </a:rPr>
              <a:t>ISLAMIC FINANCING PRODUCTS</a:t>
            </a:r>
            <a:endParaRPr lang="en-US" sz="4445" b="1" kern="0" dirty="0">
              <a:effectLst>
                <a:outerShdw blurRad="38100" dist="38100" dir="2700000" algn="tl">
                  <a:srgbClr val="000000">
                    <a:alpha val="43137"/>
                  </a:srgbClr>
                </a:outerShdw>
              </a:effectLst>
              <a:ea typeface="Verdana" pitchFamily="34" charset="0"/>
              <a:cs typeface="Verdana" pitchFamily="34" charset="0"/>
              <a:sym typeface="+mn-ea"/>
            </a:endParaRPr>
          </a:p>
        </p:txBody>
      </p:sp>
    </p:spTree>
    <p:extLst>
      <p:ext uri="{BB962C8B-B14F-4D97-AF65-F5344CB8AC3E}">
        <p14:creationId xmlns:p14="http://schemas.microsoft.com/office/powerpoint/2010/main" val="1492602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Presentation outline</a:t>
            </a:r>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615344" y="1350012"/>
            <a:ext cx="404570" cy="382882"/>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615344" y="1905717"/>
            <a:ext cx="404570" cy="382882"/>
          </a:xfrm>
          <a:prstGeom prst="rect">
            <a:avLst/>
          </a:prstGeom>
        </p:spPr>
      </p:pic>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615344" y="2443168"/>
            <a:ext cx="404570" cy="382882"/>
          </a:xfrm>
          <a:prstGeom prst="rect">
            <a:avLst/>
          </a:prstGeom>
        </p:spPr>
      </p:pic>
      <p:pic>
        <p:nvPicPr>
          <p:cNvPr id="24"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626031" y="2998873"/>
            <a:ext cx="404570" cy="382882"/>
          </a:xfrm>
          <a:prstGeom prst="rect">
            <a:avLst/>
          </a:prstGeom>
        </p:spPr>
      </p:pic>
      <p:pic>
        <p:nvPicPr>
          <p:cNvPr id="25" name="Picture 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626031" y="3536324"/>
            <a:ext cx="404570" cy="382882"/>
          </a:xfrm>
          <a:prstGeom prst="rect">
            <a:avLst/>
          </a:prstGeom>
        </p:spPr>
      </p:pic>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647297" y="4092029"/>
            <a:ext cx="404570" cy="382882"/>
          </a:xfrm>
          <a:prstGeom prst="rect">
            <a:avLst/>
          </a:prstGeom>
        </p:spPr>
      </p:pic>
      <p:sp>
        <p:nvSpPr>
          <p:cNvPr id="2" name="Rectangle 1"/>
          <p:cNvSpPr/>
          <p:nvPr/>
        </p:nvSpPr>
        <p:spPr>
          <a:xfrm>
            <a:off x="3232593" y="1297488"/>
            <a:ext cx="8272075" cy="3231654"/>
          </a:xfrm>
          <a:prstGeom prst="rect">
            <a:avLst/>
          </a:prstGeom>
        </p:spPr>
        <p:txBody>
          <a:bodyPr wrap="square">
            <a:spAutoFit/>
          </a:bodyPr>
          <a:lstStyle/>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Importance of banking</a:t>
            </a:r>
          </a:p>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Why Islamic banking?</a:t>
            </a:r>
          </a:p>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What distinguishes Islamic banking from conventional banking?</a:t>
            </a:r>
          </a:p>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World wide position</a:t>
            </a:r>
          </a:p>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Islamic Banking today</a:t>
            </a:r>
          </a:p>
          <a:p>
            <a:pPr>
              <a:spcBef>
                <a:spcPct val="5000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The way forward </a:t>
            </a:r>
          </a:p>
        </p:txBody>
      </p:sp>
      <p:sp>
        <p:nvSpPr>
          <p:cNvPr id="11" name="Rectangle 10"/>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184479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6DA6B12-B82F-4B0C-A342-EA18A391B771}"/>
              </a:ext>
            </a:extLst>
          </p:cNvPr>
          <p:cNvSpPr>
            <a:spLocks noGrp="1" noChangeArrowheads="1"/>
          </p:cNvSpPr>
          <p:nvPr>
            <p:ph type="body" idx="1"/>
          </p:nvPr>
        </p:nvSpPr>
        <p:spPr bwMode="auto">
          <a:xfrm>
            <a:off x="2057400" y="771048"/>
            <a:ext cx="9243002"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buFont typeface="Wingdings" panose="05000000000000000000" pitchFamily="2" charset="2"/>
              <a:buChar char="Ø"/>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Islamic banking offers a wide range of solutions to meet long term, short term &amp; consumer financing and investment needs.</a:t>
            </a:r>
          </a:p>
          <a:p>
            <a:pPr eaLnBrk="1" hangingPunct="1">
              <a:buFontTx/>
              <a:buNone/>
            </a:pPr>
            <a:r>
              <a:rPr lang="en-US" altLang="en-US" sz="800" dirty="0">
                <a:solidFill>
                  <a:srgbClr val="000099"/>
                </a:solidFill>
                <a:latin typeface="Verdana" panose="020B0604030504040204" pitchFamily="34" charset="0"/>
              </a:rPr>
              <a:t> </a:t>
            </a:r>
          </a:p>
        </p:txBody>
      </p:sp>
      <p:sp>
        <p:nvSpPr>
          <p:cNvPr id="41988" name="Rectangle 8">
            <a:extLst>
              <a:ext uri="{FF2B5EF4-FFF2-40B4-BE49-F238E27FC236}">
                <a16:creationId xmlns:a16="http://schemas.microsoft.com/office/drawing/2014/main" id="{32190973-A89D-4260-A9D0-195C453709CF}"/>
              </a:ext>
            </a:extLst>
          </p:cNvPr>
          <p:cNvSpPr>
            <a:spLocks noChangeArrowheads="1"/>
          </p:cNvSpPr>
          <p:nvPr/>
        </p:nvSpPr>
        <p:spPr bwMode="auto">
          <a:xfrm>
            <a:off x="1828800" y="1990249"/>
            <a:ext cx="2895600" cy="4708981"/>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1" eaLnBrk="1" hangingPunct="1">
              <a:spcBef>
                <a:spcPct val="50000"/>
              </a:spcBef>
              <a:buFontTx/>
              <a:buChar char="–"/>
            </a:pPr>
            <a:r>
              <a:rPr lang="en-US" altLang="en-US" sz="1800" dirty="0">
                <a:solidFill>
                  <a:srgbClr val="000099"/>
                </a:solidFill>
                <a:latin typeface="Verdana" panose="020B0604030504040204" pitchFamily="34" charset="0"/>
              </a:rPr>
              <a:t> </a:t>
            </a:r>
            <a:r>
              <a:rPr lang="en-US" altLang="en-US" b="0" dirty="0">
                <a:solidFill>
                  <a:schemeClr val="accent5">
                    <a:lumMod val="50000"/>
                  </a:schemeClr>
                </a:solidFill>
                <a:cs typeface="Times New Roman" panose="02020603050405020304" pitchFamily="18" charset="0"/>
              </a:rPr>
              <a:t>Murabaha</a:t>
            </a:r>
          </a:p>
          <a:p>
            <a:pPr lvl="1" eaLnBrk="1" hangingPunct="1">
              <a:spcBef>
                <a:spcPct val="50000"/>
              </a:spcBef>
              <a:buFontTx/>
              <a:buChar char="–"/>
            </a:pPr>
            <a:r>
              <a:rPr lang="en-US" altLang="en-US" sz="1800" b="0" dirty="0">
                <a:solidFill>
                  <a:srgbClr val="000099"/>
                </a:solidFill>
                <a:latin typeface="Verdana" panose="020B0604030504040204" pitchFamily="34" charset="0"/>
              </a:rPr>
              <a:t> </a:t>
            </a:r>
            <a:r>
              <a:rPr lang="en-US" altLang="en-US" b="0" dirty="0">
                <a:solidFill>
                  <a:schemeClr val="accent5">
                    <a:lumMod val="50000"/>
                  </a:schemeClr>
                </a:solidFill>
                <a:cs typeface="Times New Roman" panose="02020603050405020304" pitchFamily="18" charset="0"/>
              </a:rPr>
              <a:t>Istisna/ Salam</a:t>
            </a:r>
          </a:p>
          <a:p>
            <a:pPr lvl="1" eaLnBrk="1" hangingPunct="1">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Tijarah</a:t>
            </a:r>
            <a:endParaRPr lang="en-US" altLang="en-US" b="0" dirty="0">
              <a:solidFill>
                <a:schemeClr val="accent5">
                  <a:lumMod val="50000"/>
                </a:schemeClr>
              </a:solidFill>
              <a:cs typeface="Times New Roman" panose="02020603050405020304" pitchFamily="18" charset="0"/>
            </a:endParaRPr>
          </a:p>
          <a:p>
            <a:pPr lvl="1" eaLnBrk="1" hangingPunct="1">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Musharakah</a:t>
            </a:r>
            <a:endParaRPr lang="en-US" altLang="en-US" b="0" dirty="0">
              <a:solidFill>
                <a:schemeClr val="accent5">
                  <a:lumMod val="50000"/>
                </a:schemeClr>
              </a:solidFill>
              <a:cs typeface="Times New Roman" panose="02020603050405020304" pitchFamily="18" charset="0"/>
            </a:endParaRPr>
          </a:p>
          <a:p>
            <a:pPr lvl="1" eaLnBrk="1" hangingPunct="1">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Mudarabah</a:t>
            </a:r>
            <a:endParaRPr lang="en-US" altLang="en-US" b="0" dirty="0">
              <a:solidFill>
                <a:schemeClr val="accent5">
                  <a:lumMod val="50000"/>
                </a:schemeClr>
              </a:solidFill>
              <a:cs typeface="Times New Roman" panose="02020603050405020304" pitchFamily="18" charset="0"/>
            </a:endParaRPr>
          </a:p>
          <a:p>
            <a:pPr lvl="1" eaLnBrk="1" hangingPunct="1">
              <a:spcBef>
                <a:spcPct val="50000"/>
              </a:spcBef>
              <a:buFontTx/>
              <a:buChar char="–"/>
            </a:pPr>
            <a:r>
              <a:rPr lang="en-US" altLang="en-US" b="0" dirty="0">
                <a:solidFill>
                  <a:schemeClr val="accent5">
                    <a:lumMod val="50000"/>
                  </a:schemeClr>
                </a:solidFill>
                <a:cs typeface="Times New Roman" panose="02020603050405020304" pitchFamily="18" charset="0"/>
              </a:rPr>
              <a:t> Diminishing </a:t>
            </a:r>
            <a:r>
              <a:rPr lang="en-US" altLang="en-US" b="0" dirty="0" err="1">
                <a:solidFill>
                  <a:schemeClr val="accent5">
                    <a:lumMod val="50000"/>
                  </a:schemeClr>
                </a:solidFill>
                <a:cs typeface="Times New Roman" panose="02020603050405020304" pitchFamily="18" charset="0"/>
              </a:rPr>
              <a:t>Musharakah</a:t>
            </a:r>
            <a:endParaRPr lang="en-US" altLang="en-US" b="0" dirty="0">
              <a:solidFill>
                <a:schemeClr val="accent5">
                  <a:lumMod val="50000"/>
                </a:schemeClr>
              </a:solidFill>
              <a:cs typeface="Times New Roman" panose="02020603050405020304" pitchFamily="18" charset="0"/>
            </a:endParaRPr>
          </a:p>
          <a:p>
            <a:pPr lvl="1" eaLnBrk="1" hangingPunct="1">
              <a:spcBef>
                <a:spcPct val="50000"/>
              </a:spcBef>
              <a:buFontTx/>
              <a:buChar char="–"/>
            </a:pPr>
            <a:r>
              <a:rPr lang="en-US" altLang="en-US" b="0" dirty="0">
                <a:solidFill>
                  <a:schemeClr val="accent5">
                    <a:lumMod val="50000"/>
                  </a:schemeClr>
                </a:solidFill>
                <a:cs typeface="Times New Roman" panose="02020603050405020304" pitchFamily="18" charset="0"/>
              </a:rPr>
              <a:t> Ijarah</a:t>
            </a:r>
          </a:p>
          <a:p>
            <a:pPr lvl="1" eaLnBrk="1" hangingPunct="1">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Wakalah</a:t>
            </a:r>
            <a:endParaRPr lang="en-US" altLang="en-US" b="0" dirty="0">
              <a:solidFill>
                <a:schemeClr val="accent5">
                  <a:lumMod val="50000"/>
                </a:schemeClr>
              </a:solidFill>
              <a:cs typeface="Times New Roman" panose="02020603050405020304" pitchFamily="18" charset="0"/>
            </a:endParaRPr>
          </a:p>
        </p:txBody>
      </p:sp>
      <p:sp>
        <p:nvSpPr>
          <p:cNvPr id="41989" name="Rectangle 9">
            <a:extLst>
              <a:ext uri="{FF2B5EF4-FFF2-40B4-BE49-F238E27FC236}">
                <a16:creationId xmlns:a16="http://schemas.microsoft.com/office/drawing/2014/main" id="{9854F25B-FE1E-4E3A-B2E1-4DCE1B0D1EF1}"/>
              </a:ext>
            </a:extLst>
          </p:cNvPr>
          <p:cNvSpPr>
            <a:spLocks noChangeArrowheads="1"/>
          </p:cNvSpPr>
          <p:nvPr/>
        </p:nvSpPr>
        <p:spPr bwMode="auto">
          <a:xfrm>
            <a:off x="4876800" y="1990248"/>
            <a:ext cx="2971800" cy="3600986"/>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Diminishing </a:t>
            </a:r>
            <a:r>
              <a:rPr lang="en-US" altLang="en-US" b="0" dirty="0" err="1">
                <a:solidFill>
                  <a:schemeClr val="accent5">
                    <a:lumMod val="50000"/>
                  </a:schemeClr>
                </a:solidFill>
                <a:cs typeface="Times New Roman" panose="02020603050405020304" pitchFamily="18" charset="0"/>
              </a:rPr>
              <a:t>Musharakah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Ijarah</a:t>
            </a: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Istisna</a:t>
            </a: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Wakalah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Musawamah</a:t>
            </a:r>
            <a:endParaRPr lang="en-US" altLang="en-US" b="0" dirty="0">
              <a:solidFill>
                <a:schemeClr val="accent5">
                  <a:lumMod val="50000"/>
                </a:schemeClr>
              </a:solidFill>
              <a:cs typeface="Times New Roman" panose="02020603050405020304" pitchFamily="18" charset="0"/>
            </a:endParaRPr>
          </a:p>
          <a:p>
            <a:pPr lvl="1" eaLnBrk="1" hangingPunct="1">
              <a:spcBef>
                <a:spcPct val="50000"/>
              </a:spcBef>
            </a:pPr>
            <a:endParaRPr lang="en-US" altLang="en-US" dirty="0">
              <a:solidFill>
                <a:srgbClr val="000099"/>
              </a:solidFill>
              <a:latin typeface="Verdana" panose="020B0604030504040204" pitchFamily="34" charset="0"/>
            </a:endParaRPr>
          </a:p>
        </p:txBody>
      </p:sp>
      <p:sp>
        <p:nvSpPr>
          <p:cNvPr id="41990" name="Rectangle 10">
            <a:extLst>
              <a:ext uri="{FF2B5EF4-FFF2-40B4-BE49-F238E27FC236}">
                <a16:creationId xmlns:a16="http://schemas.microsoft.com/office/drawing/2014/main" id="{324FE93A-00E8-4C0C-8F2D-5F38F8DD173A}"/>
              </a:ext>
            </a:extLst>
          </p:cNvPr>
          <p:cNvSpPr>
            <a:spLocks noChangeArrowheads="1"/>
          </p:cNvSpPr>
          <p:nvPr/>
        </p:nvSpPr>
        <p:spPr bwMode="auto">
          <a:xfrm>
            <a:off x="7924800" y="1990249"/>
            <a:ext cx="2438400" cy="156966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1" indent="-285750">
              <a:spcBef>
                <a:spcPct val="50000"/>
              </a:spcBef>
              <a:buFontTx/>
              <a:buChar char="–"/>
            </a:pPr>
            <a:r>
              <a:rPr lang="en-US" altLang="en-US" b="0" dirty="0" err="1">
                <a:solidFill>
                  <a:schemeClr val="accent5">
                    <a:lumMod val="50000"/>
                  </a:schemeClr>
                </a:solidFill>
                <a:cs typeface="Times New Roman" panose="02020603050405020304" pitchFamily="18" charset="0"/>
              </a:rPr>
              <a:t>Musharakah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Mudarabah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Wakalah</a:t>
            </a:r>
            <a:endParaRPr lang="en-US" altLang="en-US" b="0" dirty="0">
              <a:solidFill>
                <a:schemeClr val="accent5">
                  <a:lumMod val="50000"/>
                </a:schemeClr>
              </a:solidFill>
              <a:cs typeface="Times New Roman" panose="02020603050405020304" pitchFamily="18" charset="0"/>
            </a:endParaRPr>
          </a:p>
        </p:txBody>
      </p:sp>
      <p:sp>
        <p:nvSpPr>
          <p:cNvPr id="41991" name="Rectangle 11">
            <a:extLst>
              <a:ext uri="{FF2B5EF4-FFF2-40B4-BE49-F238E27FC236}">
                <a16:creationId xmlns:a16="http://schemas.microsoft.com/office/drawing/2014/main" id="{C85D42E9-4DC3-4DC3-8230-016054FF5262}"/>
              </a:ext>
            </a:extLst>
          </p:cNvPr>
          <p:cNvSpPr>
            <a:spLocks noChangeArrowheads="1"/>
          </p:cNvSpPr>
          <p:nvPr/>
        </p:nvSpPr>
        <p:spPr bwMode="auto">
          <a:xfrm>
            <a:off x="8001000" y="3960336"/>
            <a:ext cx="2362200" cy="249299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1" indent="-285750">
              <a:spcBef>
                <a:spcPct val="50000"/>
              </a:spcBef>
              <a:buFontTx/>
              <a:buChar char="–"/>
            </a:pPr>
            <a:r>
              <a:rPr lang="en-US" altLang="en-US" b="0" dirty="0" err="1">
                <a:solidFill>
                  <a:schemeClr val="accent5">
                    <a:lumMod val="50000"/>
                  </a:schemeClr>
                </a:solidFill>
                <a:cs typeface="Times New Roman" panose="02020603050405020304" pitchFamily="18" charset="0"/>
              </a:rPr>
              <a:t>Musharakah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err="1">
                <a:solidFill>
                  <a:schemeClr val="accent5">
                    <a:lumMod val="50000"/>
                  </a:schemeClr>
                </a:solidFill>
                <a:cs typeface="Times New Roman" panose="02020603050405020304" pitchFamily="18" charset="0"/>
              </a:rPr>
              <a:t>Mudarabah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a:t>
            </a:r>
            <a:r>
              <a:rPr lang="en-US" altLang="en-US" b="0" dirty="0" err="1">
                <a:solidFill>
                  <a:schemeClr val="accent5">
                    <a:lumMod val="50000"/>
                  </a:schemeClr>
                </a:solidFill>
                <a:cs typeface="Times New Roman" panose="02020603050405020304" pitchFamily="18" charset="0"/>
              </a:rPr>
              <a:t>Wakalah</a:t>
            </a:r>
            <a:endParaRPr lang="en-US" altLang="en-US" b="0" dirty="0">
              <a:solidFill>
                <a:schemeClr val="accent5">
                  <a:lumMod val="50000"/>
                </a:schemeClr>
              </a:solidFill>
              <a:cs typeface="Times New Roman" panose="02020603050405020304" pitchFamily="18" charset="0"/>
            </a:endParaRPr>
          </a:p>
          <a:p>
            <a:pPr lvl="1" indent="-285750">
              <a:spcBef>
                <a:spcPct val="50000"/>
              </a:spcBef>
              <a:buFontTx/>
              <a:buChar char="–"/>
            </a:pPr>
            <a:r>
              <a:rPr lang="en-US" altLang="en-US" b="0" dirty="0">
                <a:solidFill>
                  <a:schemeClr val="accent5">
                    <a:lumMod val="50000"/>
                  </a:schemeClr>
                </a:solidFill>
                <a:cs typeface="Times New Roman" panose="02020603050405020304" pitchFamily="18" charset="0"/>
              </a:rPr>
              <a:t> Credit Sale of Sukuk</a:t>
            </a:r>
          </a:p>
        </p:txBody>
      </p:sp>
      <p:sp>
        <p:nvSpPr>
          <p:cNvPr id="41992" name="Rectangle 12">
            <a:extLst>
              <a:ext uri="{FF2B5EF4-FFF2-40B4-BE49-F238E27FC236}">
                <a16:creationId xmlns:a16="http://schemas.microsoft.com/office/drawing/2014/main" id="{1D1C4252-6B7A-4FFF-8C1A-5B6F299E2FCE}"/>
              </a:ext>
            </a:extLst>
          </p:cNvPr>
          <p:cNvSpPr>
            <a:spLocks noChangeArrowheads="1"/>
          </p:cNvSpPr>
          <p:nvPr/>
        </p:nvSpPr>
        <p:spPr bwMode="auto">
          <a:xfrm>
            <a:off x="1905000" y="1533048"/>
            <a:ext cx="2819400" cy="46166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en-US" altLang="en-US" dirty="0">
                <a:solidFill>
                  <a:schemeClr val="bg1"/>
                </a:solidFill>
                <a:latin typeface="New times roman"/>
              </a:rPr>
              <a:t>Corporate Financing</a:t>
            </a:r>
          </a:p>
        </p:txBody>
      </p:sp>
      <p:sp>
        <p:nvSpPr>
          <p:cNvPr id="41993" name="Text Box 14">
            <a:extLst>
              <a:ext uri="{FF2B5EF4-FFF2-40B4-BE49-F238E27FC236}">
                <a16:creationId xmlns:a16="http://schemas.microsoft.com/office/drawing/2014/main" id="{85A39CF6-9A34-4B77-8359-05C8D94D91E4}"/>
              </a:ext>
            </a:extLst>
          </p:cNvPr>
          <p:cNvSpPr txBox="1">
            <a:spLocks noChangeArrowheads="1"/>
          </p:cNvSpPr>
          <p:nvPr/>
        </p:nvSpPr>
        <p:spPr bwMode="auto">
          <a:xfrm>
            <a:off x="1905000" y="442388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41994" name="Rectangle 18">
            <a:extLst>
              <a:ext uri="{FF2B5EF4-FFF2-40B4-BE49-F238E27FC236}">
                <a16:creationId xmlns:a16="http://schemas.microsoft.com/office/drawing/2014/main" id="{5E697222-3CCA-416D-ABCA-2325FA12E7C6}"/>
              </a:ext>
            </a:extLst>
          </p:cNvPr>
          <p:cNvSpPr>
            <a:spLocks noChangeArrowheads="1"/>
          </p:cNvSpPr>
          <p:nvPr/>
        </p:nvSpPr>
        <p:spPr bwMode="auto">
          <a:xfrm>
            <a:off x="7924800" y="1533049"/>
            <a:ext cx="2362200" cy="46166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spcBef>
                <a:spcPct val="50000"/>
              </a:spcBef>
            </a:pPr>
            <a:r>
              <a:rPr lang="en-US" altLang="en-US" dirty="0">
                <a:solidFill>
                  <a:schemeClr val="bg1"/>
                </a:solidFill>
                <a:latin typeface="New times roman"/>
              </a:rPr>
              <a:t>Investment</a:t>
            </a:r>
          </a:p>
        </p:txBody>
      </p:sp>
      <p:sp>
        <p:nvSpPr>
          <p:cNvPr id="41995" name="Rectangle 19">
            <a:extLst>
              <a:ext uri="{FF2B5EF4-FFF2-40B4-BE49-F238E27FC236}">
                <a16:creationId xmlns:a16="http://schemas.microsoft.com/office/drawing/2014/main" id="{2272EB94-D273-4BCF-8B59-2D4C98D95771}"/>
              </a:ext>
            </a:extLst>
          </p:cNvPr>
          <p:cNvSpPr>
            <a:spLocks noChangeArrowheads="1"/>
          </p:cNvSpPr>
          <p:nvPr/>
        </p:nvSpPr>
        <p:spPr bwMode="auto">
          <a:xfrm>
            <a:off x="8001000" y="3585389"/>
            <a:ext cx="2362200" cy="46166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1" eaLnBrk="1" hangingPunct="1">
              <a:spcBef>
                <a:spcPct val="50000"/>
              </a:spcBef>
            </a:pPr>
            <a:r>
              <a:rPr lang="en-US" altLang="en-US" dirty="0">
                <a:solidFill>
                  <a:schemeClr val="bg1"/>
                </a:solidFill>
                <a:latin typeface="New times roman"/>
              </a:rPr>
              <a:t>Inter bank</a:t>
            </a:r>
          </a:p>
        </p:txBody>
      </p:sp>
      <p:sp>
        <p:nvSpPr>
          <p:cNvPr id="41996" name="Rectangle 20">
            <a:extLst>
              <a:ext uri="{FF2B5EF4-FFF2-40B4-BE49-F238E27FC236}">
                <a16:creationId xmlns:a16="http://schemas.microsoft.com/office/drawing/2014/main" id="{591921E3-B8C4-41A8-883F-E42FB192E9D0}"/>
              </a:ext>
            </a:extLst>
          </p:cNvPr>
          <p:cNvSpPr>
            <a:spLocks noChangeArrowheads="1"/>
          </p:cNvSpPr>
          <p:nvPr/>
        </p:nvSpPr>
        <p:spPr bwMode="auto">
          <a:xfrm>
            <a:off x="4876800" y="1533049"/>
            <a:ext cx="2895600" cy="46166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spcBef>
                <a:spcPct val="50000"/>
              </a:spcBef>
            </a:pPr>
            <a:r>
              <a:rPr lang="en-US" altLang="en-US" dirty="0">
                <a:solidFill>
                  <a:schemeClr val="bg1"/>
                </a:solidFill>
                <a:latin typeface="New times roman"/>
              </a:rPr>
              <a:t>Consumer Financing</a:t>
            </a:r>
          </a:p>
        </p:txBody>
      </p:sp>
      <p:sp>
        <p:nvSpPr>
          <p:cNvPr id="17" name="Title 1">
            <a:extLst>
              <a:ext uri="{FF2B5EF4-FFF2-40B4-BE49-F238E27FC236}">
                <a16:creationId xmlns:a16="http://schemas.microsoft.com/office/drawing/2014/main" id="{6AAA4D56-6D76-4D87-809D-29E82D8235CA}"/>
              </a:ext>
            </a:extLst>
          </p:cNvPr>
          <p:cNvSpPr txBox="1">
            <a:spLocks/>
          </p:cNvSpPr>
          <p:nvPr>
            <p:custDataLst>
              <p:tags r:id="rId1"/>
            </p:custDataLst>
          </p:nvPr>
        </p:nvSpPr>
        <p:spPr>
          <a:xfrm>
            <a:off x="3575030"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General Islamic Financing Modes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1433555-3158-439F-B0B1-34CA06DE29BE}"/>
              </a:ext>
            </a:extLst>
          </p:cNvPr>
          <p:cNvSpPr>
            <a:spLocks noGrp="1" noChangeArrowheads="1"/>
          </p:cNvSpPr>
          <p:nvPr>
            <p:ph type="body" idx="1"/>
          </p:nvPr>
        </p:nvSpPr>
        <p:spPr bwMode="auto">
          <a:xfrm>
            <a:off x="2407404" y="95315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buFont typeface="Wingdings" panose="05000000000000000000" pitchFamily="2" charset="2"/>
              <a:buChar char="Ø"/>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Raw Material</a:t>
            </a:r>
          </a:p>
          <a:p>
            <a:pPr marL="609600" indent="-609600">
              <a:buFont typeface="Wingdings" panose="05000000000000000000" pitchFamily="2" charset="2"/>
              <a:buChar char="Ø"/>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Overheads / Utilities</a:t>
            </a:r>
          </a:p>
          <a:p>
            <a:pPr marL="609600" indent="-609600">
              <a:buFont typeface="Wingdings" panose="05000000000000000000" pitchFamily="2" charset="2"/>
              <a:buChar char="Ø"/>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Finished Goods</a:t>
            </a:r>
          </a:p>
          <a:p>
            <a:pPr marL="609600" indent="-609600">
              <a:buFont typeface="Wingdings" panose="05000000000000000000" pitchFamily="2" charset="2"/>
              <a:buChar char="Ø"/>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Trade receivable financing</a:t>
            </a:r>
          </a:p>
          <a:p>
            <a:pPr marL="609600" indent="-609600">
              <a:buFont typeface="Wingdings" panose="05000000000000000000" pitchFamily="2" charset="2"/>
              <a:buChar char="Ø"/>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Rental financing</a:t>
            </a:r>
          </a:p>
          <a:p>
            <a:pPr marL="609600" indent="-609600">
              <a:buFontTx/>
              <a:buAutoNum type="arabicPeriod"/>
            </a:pPr>
            <a:endParaRPr lang="en-US" altLang="en-US" sz="2000" dirty="0">
              <a:solidFill>
                <a:srgbClr val="000099"/>
              </a:solidFill>
              <a:latin typeface="Verdana" panose="020B0604030504040204" pitchFamily="34" charset="0"/>
            </a:endParaRPr>
          </a:p>
          <a:p>
            <a:pPr marL="0" indent="0">
              <a:buNone/>
            </a:pPr>
            <a:r>
              <a:rPr lang="en-US" altLang="en-US" sz="2400" b="1" u="sng" dirty="0">
                <a:solidFill>
                  <a:schemeClr val="accent5">
                    <a:lumMod val="50000"/>
                  </a:schemeClr>
                </a:solidFill>
                <a:latin typeface="Times New Roman" panose="02020603050405020304" pitchFamily="18" charset="0"/>
                <a:cs typeface="Times New Roman" panose="02020603050405020304" pitchFamily="18" charset="0"/>
              </a:rPr>
              <a:t>Islamic Banking solutions</a:t>
            </a:r>
          </a:p>
          <a:p>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Murabaha - for working capital/consumer goods</a:t>
            </a:r>
          </a:p>
          <a:p>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Salam/Istisna - for overheads, utilities &amp; receivable</a:t>
            </a:r>
          </a:p>
          <a:p>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Tijarah</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 for finished goods &amp; receivables</a:t>
            </a:r>
          </a:p>
          <a:p>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Lease &amp; Sub Lease – for rental financing</a:t>
            </a:r>
          </a:p>
          <a:p>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Transaction based </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Musharakah</a:t>
            </a: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a:t>
            </a:r>
            <a:r>
              <a:rPr lang="en-US" altLang="en-US" sz="2400" dirty="0" err="1">
                <a:solidFill>
                  <a:schemeClr val="accent5">
                    <a:lumMod val="50000"/>
                  </a:schemeClr>
                </a:solidFill>
                <a:latin typeface="Times New Roman" panose="02020603050405020304" pitchFamily="18" charset="0"/>
                <a:cs typeface="Times New Roman" panose="02020603050405020304" pitchFamily="18" charset="0"/>
              </a:rPr>
              <a:t>Mudarabah</a:t>
            </a:r>
            <a:endParaRPr lang="en-US" altLang="en-US" sz="24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altLang="en-US" sz="24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alt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609600"/>
            <a:endParaRPr lang="en-US" altLang="en-US" sz="2400" dirty="0"/>
          </a:p>
        </p:txBody>
      </p:sp>
      <p:sp>
        <p:nvSpPr>
          <p:cNvPr id="8" name="Title 1">
            <a:extLst>
              <a:ext uri="{FF2B5EF4-FFF2-40B4-BE49-F238E27FC236}">
                <a16:creationId xmlns:a16="http://schemas.microsoft.com/office/drawing/2014/main" id="{D01DAF1A-859C-4AD3-AFDC-6F924A56E437}"/>
              </a:ext>
            </a:extLst>
          </p:cNvPr>
          <p:cNvSpPr txBox="1">
            <a:spLocks/>
          </p:cNvSpPr>
          <p:nvPr>
            <p:custDataLst>
              <p:tags r:id="rId1"/>
            </p:custDataLst>
          </p:nvPr>
        </p:nvSpPr>
        <p:spPr>
          <a:xfrm>
            <a:off x="3575030"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Short Term Financing Needs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1">
            <a:extLst>
              <a:ext uri="{FF2B5EF4-FFF2-40B4-BE49-F238E27FC236}">
                <a16:creationId xmlns:a16="http://schemas.microsoft.com/office/drawing/2014/main" id="{0941426D-C3EF-4F13-9CDE-19506015712B}"/>
              </a:ext>
            </a:extLst>
          </p:cNvPr>
          <p:cNvSpPr>
            <a:spLocks noChangeArrowheads="1"/>
          </p:cNvSpPr>
          <p:nvPr/>
        </p:nvSpPr>
        <p:spPr bwMode="auto">
          <a:xfrm>
            <a:off x="2209800" y="1477964"/>
            <a:ext cx="7772400" cy="381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nSpc>
                <a:spcPct val="90000"/>
              </a:lnSpc>
              <a:spcBef>
                <a:spcPts val="1000"/>
              </a:spcBef>
            </a:pPr>
            <a:r>
              <a:rPr lang="en-US" altLang="en-US" b="0" dirty="0">
                <a:solidFill>
                  <a:schemeClr val="accent5">
                    <a:lumMod val="50000"/>
                  </a:schemeClr>
                </a:solidFill>
                <a:cs typeface="Times New Roman" panose="02020603050405020304" pitchFamily="18" charset="0"/>
              </a:rPr>
              <a:t>Murabaha is a particular kind of sale where the transaction is done on a “cost plus profit” basis i.e. the seller discloses the cost to the buyer and adds a certain profit to it to arrive at the final selling price.</a:t>
            </a:r>
          </a:p>
          <a:p>
            <a:pPr eaLnBrk="1" hangingPunct="1">
              <a:spcBef>
                <a:spcPct val="50000"/>
              </a:spcBef>
              <a:buFontTx/>
              <a:buChar char="•"/>
            </a:pPr>
            <a:endParaRPr lang="en-US" altLang="en-US" b="0" dirty="0">
              <a:solidFill>
                <a:srgbClr val="000099"/>
              </a:solidFill>
              <a:latin typeface="Verdana" panose="020B0604030504040204" pitchFamily="34" charset="0"/>
            </a:endParaRPr>
          </a:p>
          <a:p>
            <a:pPr marL="0" indent="0">
              <a:lnSpc>
                <a:spcPct val="90000"/>
              </a:lnSpc>
              <a:spcBef>
                <a:spcPts val="1000"/>
              </a:spcBef>
            </a:pPr>
            <a:r>
              <a:rPr lang="en-US" altLang="en-US" b="0" dirty="0">
                <a:solidFill>
                  <a:schemeClr val="accent5">
                    <a:lumMod val="50000"/>
                  </a:schemeClr>
                </a:solidFill>
                <a:cs typeface="Times New Roman" panose="02020603050405020304" pitchFamily="18" charset="0"/>
              </a:rPr>
              <a:t>Payment of Murabaha price may be:</a:t>
            </a:r>
          </a:p>
          <a:p>
            <a:pPr marL="609600" lvl="1" indent="-609600">
              <a:lnSpc>
                <a:spcPct val="90000"/>
              </a:lnSpc>
              <a:spcBef>
                <a:spcPts val="1000"/>
              </a:spcBef>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At spot</a:t>
            </a:r>
          </a:p>
          <a:p>
            <a:pPr marL="609600" lvl="1" indent="-609600">
              <a:lnSpc>
                <a:spcPct val="90000"/>
              </a:lnSpc>
              <a:spcBef>
                <a:spcPts val="1000"/>
              </a:spcBef>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In installments</a:t>
            </a:r>
          </a:p>
          <a:p>
            <a:pPr marL="609600" lvl="1" indent="-609600">
              <a:lnSpc>
                <a:spcPct val="90000"/>
              </a:lnSpc>
              <a:spcBef>
                <a:spcPts val="1000"/>
              </a:spcBef>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In lump sum after a certain time</a:t>
            </a:r>
          </a:p>
        </p:txBody>
      </p:sp>
      <p:sp>
        <p:nvSpPr>
          <p:cNvPr id="8" name="Title 1">
            <a:extLst>
              <a:ext uri="{FF2B5EF4-FFF2-40B4-BE49-F238E27FC236}">
                <a16:creationId xmlns:a16="http://schemas.microsoft.com/office/drawing/2014/main" id="{2CC755B0-3AE4-4CDF-9596-0E21DDE5524F}"/>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Murabaha</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EE7C902-878C-4691-AE4B-EA9D48A48F65}"/>
              </a:ext>
            </a:extLst>
          </p:cNvPr>
          <p:cNvSpPr>
            <a:spLocks noGrp="1" noChangeArrowheads="1"/>
          </p:cNvSpPr>
          <p:nvPr>
            <p:ph type="body" idx="1"/>
          </p:nvPr>
        </p:nvSpPr>
        <p:spPr>
          <a:xfrm>
            <a:off x="1828800" y="1600200"/>
            <a:ext cx="8610600" cy="4800600"/>
          </a:xfrm>
        </p:spPr>
        <p:txBody>
          <a:bodyPr/>
          <a:lstStyle/>
          <a:p>
            <a:pPr marL="533400" indent="-533400" algn="just">
              <a:spcBef>
                <a:spcPct val="0"/>
              </a:spcBef>
              <a:buFont typeface="Arial" panose="020B0604020202020204" pitchFamily="34" charset="0"/>
              <a:buNone/>
              <a:tabLst>
                <a:tab pos="466725" algn="l"/>
                <a:tab pos="911225" algn="l"/>
              </a:tabLst>
              <a:defRPr/>
            </a:pPr>
            <a:r>
              <a:rPr lang="en-US" altLang="en-US" dirty="0">
                <a:solidFill>
                  <a:schemeClr val="accent5">
                    <a:lumMod val="50000"/>
                  </a:schemeClr>
                </a:solidFill>
                <a:latin typeface="Times New Roman" panose="02020603050405020304" pitchFamily="18" charset="0"/>
                <a:cs typeface="Times New Roman" panose="02020603050405020304" pitchFamily="18" charset="0"/>
              </a:rPr>
              <a:t>Basic rules for </a:t>
            </a:r>
            <a:r>
              <a:rPr lang="en-US" altLang="en-US" dirty="0" err="1">
                <a:solidFill>
                  <a:schemeClr val="accent5">
                    <a:lumMod val="50000"/>
                  </a:schemeClr>
                </a:solidFill>
                <a:latin typeface="Times New Roman" panose="02020603050405020304" pitchFamily="18" charset="0"/>
                <a:cs typeface="Times New Roman" panose="02020603050405020304" pitchFamily="18" charset="0"/>
              </a:rPr>
              <a:t>Murabaha</a:t>
            </a:r>
            <a:r>
              <a:rPr lang="en-US" altLang="en-US" dirty="0">
                <a:solidFill>
                  <a:schemeClr val="accent5">
                    <a:lumMod val="50000"/>
                  </a:schemeClr>
                </a:solidFill>
                <a:latin typeface="Times New Roman" panose="02020603050405020304" pitchFamily="18" charset="0"/>
                <a:cs typeface="Times New Roman" panose="02020603050405020304" pitchFamily="18" charset="0"/>
              </a:rPr>
              <a:t> financing:</a:t>
            </a:r>
          </a:p>
          <a:p>
            <a:pPr marL="533400" indent="-533400" algn="just">
              <a:spcBef>
                <a:spcPct val="0"/>
              </a:spcBef>
              <a:buNone/>
              <a:tabLst>
                <a:tab pos="466725" algn="l"/>
                <a:tab pos="911225" algn="l"/>
              </a:tabLst>
              <a:defRPr/>
            </a:pPr>
            <a:endParaRPr lang="en-US" altLang="en-US" dirty="0">
              <a:solidFill>
                <a:srgbClr val="000099"/>
              </a:solidFill>
              <a:latin typeface="Verdana" panose="020B0604030504040204" pitchFamily="34" charset="0"/>
            </a:endParaRPr>
          </a:p>
          <a:p>
            <a:pPr marL="533400" indent="-533400" algn="just">
              <a:spcBef>
                <a:spcPct val="0"/>
              </a:spcBef>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Asset to be sold must exist.</a:t>
            </a:r>
          </a:p>
          <a:p>
            <a:pPr marL="533400" indent="-533400" algn="just">
              <a:spcBef>
                <a:spcPct val="0"/>
              </a:spcBef>
              <a:tabLst>
                <a:tab pos="466725" algn="l"/>
                <a:tab pos="911225" algn="l"/>
              </a:tabLst>
              <a:defRPr/>
            </a:pPr>
            <a:endParaRPr lang="en-US" alt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533400" indent="-533400" algn="just">
              <a:spcBef>
                <a:spcPct val="0"/>
              </a:spcBef>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Asset must be in the possession and ownership of seller</a:t>
            </a:r>
          </a:p>
          <a:p>
            <a:pPr marL="0" indent="0" algn="just">
              <a:spcBef>
                <a:spcPct val="0"/>
              </a:spcBef>
              <a:buNone/>
              <a:tabLst>
                <a:tab pos="466725" algn="l"/>
                <a:tab pos="911225" algn="l"/>
              </a:tabLst>
              <a:defRPr/>
            </a:pPr>
            <a:endParaRPr lang="en-US" alt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533400" indent="-533400" algn="just">
              <a:spcBef>
                <a:spcPct val="0"/>
              </a:spcBef>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Asset should be specified</a:t>
            </a:r>
          </a:p>
          <a:p>
            <a:pPr marL="533400" indent="-533400" algn="just">
              <a:spcBef>
                <a:spcPct val="50000"/>
              </a:spcBef>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Sale price should be determined.</a:t>
            </a:r>
          </a:p>
          <a:p>
            <a:pPr marL="533400" indent="-533400" algn="just">
              <a:spcBef>
                <a:spcPct val="50000"/>
              </a:spcBef>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Sale must be unconditional.</a:t>
            </a:r>
          </a:p>
          <a:p>
            <a:pPr marL="533400" indent="-533400" algn="just">
              <a:spcBef>
                <a:spcPct val="50000"/>
              </a:spcBef>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Should not be used for un-Islamic purpose.</a:t>
            </a:r>
          </a:p>
          <a:p>
            <a:pPr marL="533400" indent="-533400" algn="just">
              <a:spcBef>
                <a:spcPct val="0"/>
              </a:spcBef>
              <a:buNone/>
              <a:tabLst>
                <a:tab pos="466725" algn="l"/>
                <a:tab pos="911225" algn="l"/>
              </a:tabLst>
              <a:defRPr/>
            </a:pPr>
            <a:r>
              <a:rPr lang="en-US" altLang="en-US" sz="2400" dirty="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8" name="Title 1">
            <a:extLst>
              <a:ext uri="{FF2B5EF4-FFF2-40B4-BE49-F238E27FC236}">
                <a16:creationId xmlns:a16="http://schemas.microsoft.com/office/drawing/2014/main" id="{12D625CC-9DB1-4EDF-B3DF-073D38B9EFA7}"/>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Murabaha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wipe(left)">
                                      <p:cBhvr>
                                        <p:cTn id="12" dur="500"/>
                                        <p:tgtEl>
                                          <p:spTgt spid="15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wipe(left)">
                                      <p:cBhvr>
                                        <p:cTn id="17" dur="500"/>
                                        <p:tgtEl>
                                          <p:spTgt spid="1536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2">
                                            <p:txEl>
                                              <p:pRg st="6" end="6"/>
                                            </p:txEl>
                                          </p:spTgt>
                                        </p:tgtEl>
                                        <p:attrNameLst>
                                          <p:attrName>style.visibility</p:attrName>
                                        </p:attrNameLst>
                                      </p:cBhvr>
                                      <p:to>
                                        <p:strVal val="visible"/>
                                      </p:to>
                                    </p:set>
                                    <p:animEffect transition="in" filter="wipe(left)">
                                      <p:cBhvr>
                                        <p:cTn id="22" dur="500"/>
                                        <p:tgtEl>
                                          <p:spTgt spid="1536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2">
                                            <p:txEl>
                                              <p:pRg st="7" end="7"/>
                                            </p:txEl>
                                          </p:spTgt>
                                        </p:tgtEl>
                                        <p:attrNameLst>
                                          <p:attrName>style.visibility</p:attrName>
                                        </p:attrNameLst>
                                      </p:cBhvr>
                                      <p:to>
                                        <p:strVal val="visible"/>
                                      </p:to>
                                    </p:set>
                                    <p:animEffect transition="in" filter="wipe(left)">
                                      <p:cBhvr>
                                        <p:cTn id="27" dur="500"/>
                                        <p:tgtEl>
                                          <p:spTgt spid="15362">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2">
                                            <p:txEl>
                                              <p:pRg st="8" end="8"/>
                                            </p:txEl>
                                          </p:spTgt>
                                        </p:tgtEl>
                                        <p:attrNameLst>
                                          <p:attrName>style.visibility</p:attrName>
                                        </p:attrNameLst>
                                      </p:cBhvr>
                                      <p:to>
                                        <p:strVal val="visible"/>
                                      </p:to>
                                    </p:set>
                                    <p:animEffect transition="in" filter="wipe(left)">
                                      <p:cBhvr>
                                        <p:cTn id="32" dur="500"/>
                                        <p:tgtEl>
                                          <p:spTgt spid="1536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362">
                                            <p:txEl>
                                              <p:pRg st="9" end="9"/>
                                            </p:txEl>
                                          </p:spTgt>
                                        </p:tgtEl>
                                        <p:attrNameLst>
                                          <p:attrName>style.visibility</p:attrName>
                                        </p:attrNameLst>
                                      </p:cBhvr>
                                      <p:to>
                                        <p:strVal val="visible"/>
                                      </p:to>
                                    </p:set>
                                    <p:animEffect transition="in" filter="wipe(left)">
                                      <p:cBhvr>
                                        <p:cTn id="37" dur="500"/>
                                        <p:tgtEl>
                                          <p:spTgt spid="15362">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362">
                                            <p:txEl>
                                              <p:pRg st="10" end="10"/>
                                            </p:txEl>
                                          </p:spTgt>
                                        </p:tgtEl>
                                        <p:attrNameLst>
                                          <p:attrName>style.visibility</p:attrName>
                                        </p:attrNameLst>
                                      </p:cBhvr>
                                      <p:to>
                                        <p:strVal val="visible"/>
                                      </p:to>
                                    </p:set>
                                    <p:animEffect transition="in" filter="wipe(left)">
                                      <p:cBhvr>
                                        <p:cTn id="42" dur="500"/>
                                        <p:tgtEl>
                                          <p:spTgt spid="153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E5A2AC3-83F6-4382-839D-E5D321352BA2}"/>
              </a:ext>
            </a:extLst>
          </p:cNvPr>
          <p:cNvSpPr>
            <a:spLocks noChangeArrowheads="1"/>
          </p:cNvSpPr>
          <p:nvPr/>
        </p:nvSpPr>
        <p:spPr bwMode="auto">
          <a:xfrm>
            <a:off x="1981200" y="3048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marL="506413" indent="-506413" defTabSz="912813">
              <a:tabLst>
                <a:tab pos="449263" algn="l"/>
                <a:tab pos="520700" algn="l"/>
              </a:tabLst>
              <a:defRPr sz="2400" b="1">
                <a:solidFill>
                  <a:schemeClr val="tx1"/>
                </a:solidFill>
                <a:latin typeface="Times New Roman" panose="02020603050405020304" pitchFamily="18" charset="0"/>
              </a:defRPr>
            </a:lvl1pPr>
            <a:lvl2pPr marL="742950" indent="-285750" defTabSz="912813">
              <a:tabLst>
                <a:tab pos="449263" algn="l"/>
                <a:tab pos="520700" algn="l"/>
              </a:tabLst>
              <a:defRPr sz="2400" b="1">
                <a:solidFill>
                  <a:schemeClr val="tx1"/>
                </a:solidFill>
                <a:latin typeface="Times New Roman" panose="02020603050405020304" pitchFamily="18" charset="0"/>
              </a:defRPr>
            </a:lvl2pPr>
            <a:lvl3pPr marL="1143000" indent="-228600" defTabSz="912813">
              <a:tabLst>
                <a:tab pos="449263" algn="l"/>
                <a:tab pos="520700" algn="l"/>
              </a:tabLst>
              <a:defRPr sz="2400" b="1">
                <a:solidFill>
                  <a:schemeClr val="tx1"/>
                </a:solidFill>
                <a:latin typeface="Times New Roman" panose="02020603050405020304" pitchFamily="18" charset="0"/>
              </a:defRPr>
            </a:lvl3pPr>
            <a:lvl4pPr marL="1600200" indent="-228600" defTabSz="912813">
              <a:tabLst>
                <a:tab pos="449263" algn="l"/>
                <a:tab pos="520700" algn="l"/>
              </a:tabLst>
              <a:defRPr sz="2400" b="1">
                <a:solidFill>
                  <a:schemeClr val="tx1"/>
                </a:solidFill>
                <a:latin typeface="Times New Roman" panose="02020603050405020304" pitchFamily="18" charset="0"/>
              </a:defRPr>
            </a:lvl4pPr>
            <a:lvl5pPr marL="2057400" indent="-228600" defTabSz="912813">
              <a:tabLst>
                <a:tab pos="449263" algn="l"/>
                <a:tab pos="520700" algn="l"/>
              </a:tabLst>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tabLst>
                <a:tab pos="449263" algn="l"/>
                <a:tab pos="520700" algn="l"/>
              </a:tabLs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tabLst>
                <a:tab pos="449263" algn="l"/>
                <a:tab pos="520700" algn="l"/>
              </a:tabLs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tabLst>
                <a:tab pos="449263" algn="l"/>
                <a:tab pos="520700" algn="l"/>
              </a:tabLs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tabLst>
                <a:tab pos="449263" algn="l"/>
                <a:tab pos="520700" algn="l"/>
              </a:tabLst>
              <a:defRPr sz="2400" b="1">
                <a:solidFill>
                  <a:schemeClr val="tx1"/>
                </a:solidFill>
                <a:latin typeface="Times New Roman" panose="02020603050405020304" pitchFamily="18" charset="0"/>
              </a:defRPr>
            </a:lvl9pPr>
          </a:lstStyle>
          <a:p>
            <a:pPr algn="just" eaLnBrk="1" hangingPunct="1"/>
            <a:endParaRPr lang="en-US" altLang="en-US" b="0">
              <a:solidFill>
                <a:srgbClr val="000099"/>
              </a:solidFill>
              <a:latin typeface="Verdana" panose="020B0604030504040204" pitchFamily="34" charset="0"/>
            </a:endParaRPr>
          </a:p>
        </p:txBody>
      </p:sp>
      <p:grpSp>
        <p:nvGrpSpPr>
          <p:cNvPr id="50179" name="Group 16">
            <a:extLst>
              <a:ext uri="{FF2B5EF4-FFF2-40B4-BE49-F238E27FC236}">
                <a16:creationId xmlns:a16="http://schemas.microsoft.com/office/drawing/2014/main" id="{744ACAF2-76FF-41BA-BE9E-8297BC4118EE}"/>
              </a:ext>
            </a:extLst>
          </p:cNvPr>
          <p:cNvGrpSpPr>
            <a:grpSpLocks/>
          </p:cNvGrpSpPr>
          <p:nvPr/>
        </p:nvGrpSpPr>
        <p:grpSpPr bwMode="auto">
          <a:xfrm>
            <a:off x="2087106" y="5146731"/>
            <a:ext cx="1600200" cy="838200"/>
            <a:chOff x="4080" y="2450"/>
            <a:chExt cx="912" cy="670"/>
          </a:xfrm>
        </p:grpSpPr>
        <p:sp>
          <p:nvSpPr>
            <p:cNvPr id="50198" name="AutoShape 17">
              <a:extLst>
                <a:ext uri="{FF2B5EF4-FFF2-40B4-BE49-F238E27FC236}">
                  <a16:creationId xmlns:a16="http://schemas.microsoft.com/office/drawing/2014/main" id="{B3386F79-58F8-4B40-BE6E-8150D0C95158}"/>
                </a:ext>
              </a:extLst>
            </p:cNvPr>
            <p:cNvSpPr>
              <a:spLocks noChangeArrowheads="1"/>
            </p:cNvSpPr>
            <p:nvPr/>
          </p:nvSpPr>
          <p:spPr bwMode="auto">
            <a:xfrm flipH="1">
              <a:off x="4080" y="2450"/>
              <a:ext cx="912" cy="670"/>
            </a:xfrm>
            <a:prstGeom prst="cube">
              <a:avLst>
                <a:gd name="adj" fmla="val 25000"/>
              </a:avLst>
            </a:prstGeom>
            <a:solidFill>
              <a:srgbClr val="CC3300"/>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9" name="Text Box 18">
              <a:extLst>
                <a:ext uri="{FF2B5EF4-FFF2-40B4-BE49-F238E27FC236}">
                  <a16:creationId xmlns:a16="http://schemas.microsoft.com/office/drawing/2014/main" id="{35DA3BB9-483C-4660-871C-8DCEF4049D97}"/>
                </a:ext>
              </a:extLst>
            </p:cNvPr>
            <p:cNvSpPr txBox="1">
              <a:spLocks noChangeArrowheads="1"/>
            </p:cNvSpPr>
            <p:nvPr/>
          </p:nvSpPr>
          <p:spPr bwMode="auto">
            <a:xfrm>
              <a:off x="4272" y="2736"/>
              <a:ext cx="72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2000">
                  <a:solidFill>
                    <a:schemeClr val="bg1"/>
                  </a:solidFill>
                  <a:latin typeface="Optimum" pitchFamily="2" charset="0"/>
                </a:rPr>
                <a:t>Supplier</a:t>
              </a:r>
            </a:p>
          </p:txBody>
        </p:sp>
      </p:grpSp>
      <p:grpSp>
        <p:nvGrpSpPr>
          <p:cNvPr id="50180" name="Group 22">
            <a:extLst>
              <a:ext uri="{FF2B5EF4-FFF2-40B4-BE49-F238E27FC236}">
                <a16:creationId xmlns:a16="http://schemas.microsoft.com/office/drawing/2014/main" id="{66BAB33A-94F0-4702-992B-CF74C4AF9791}"/>
              </a:ext>
            </a:extLst>
          </p:cNvPr>
          <p:cNvGrpSpPr>
            <a:grpSpLocks/>
          </p:cNvGrpSpPr>
          <p:nvPr/>
        </p:nvGrpSpPr>
        <p:grpSpPr bwMode="auto">
          <a:xfrm>
            <a:off x="5439906" y="5146732"/>
            <a:ext cx="1462088" cy="1063625"/>
            <a:chOff x="4080" y="2450"/>
            <a:chExt cx="912" cy="670"/>
          </a:xfrm>
        </p:grpSpPr>
        <p:sp>
          <p:nvSpPr>
            <p:cNvPr id="50196" name="AutoShape 23">
              <a:extLst>
                <a:ext uri="{FF2B5EF4-FFF2-40B4-BE49-F238E27FC236}">
                  <a16:creationId xmlns:a16="http://schemas.microsoft.com/office/drawing/2014/main" id="{B17697B3-757E-47D3-99B4-24B42622F17A}"/>
                </a:ext>
              </a:extLst>
            </p:cNvPr>
            <p:cNvSpPr>
              <a:spLocks noChangeArrowheads="1"/>
            </p:cNvSpPr>
            <p:nvPr/>
          </p:nvSpPr>
          <p:spPr bwMode="auto">
            <a:xfrm flipH="1">
              <a:off x="4080" y="2450"/>
              <a:ext cx="912" cy="670"/>
            </a:xfrm>
            <a:prstGeom prst="cube">
              <a:avLst>
                <a:gd name="adj" fmla="val 25000"/>
              </a:avLst>
            </a:prstGeom>
            <a:solidFill>
              <a:srgbClr val="CC3300"/>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7" name="Text Box 24">
              <a:extLst>
                <a:ext uri="{FF2B5EF4-FFF2-40B4-BE49-F238E27FC236}">
                  <a16:creationId xmlns:a16="http://schemas.microsoft.com/office/drawing/2014/main" id="{D00ABFF5-FC31-4874-96E5-8CF7ADA78271}"/>
                </a:ext>
              </a:extLst>
            </p:cNvPr>
            <p:cNvSpPr txBox="1">
              <a:spLocks noChangeArrowheads="1"/>
            </p:cNvSpPr>
            <p:nvPr/>
          </p:nvSpPr>
          <p:spPr bwMode="auto">
            <a:xfrm>
              <a:off x="4272" y="273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1600">
                  <a:solidFill>
                    <a:schemeClr val="bg1"/>
                  </a:solidFill>
                  <a:latin typeface="Optimum" pitchFamily="2" charset="0"/>
                </a:rPr>
                <a:t>  </a:t>
              </a:r>
              <a:r>
                <a:rPr lang="en-US" altLang="en-US" sz="2000">
                  <a:solidFill>
                    <a:schemeClr val="bg1"/>
                  </a:solidFill>
                  <a:latin typeface="Optimum" pitchFamily="2" charset="0"/>
                </a:rPr>
                <a:t>Bank</a:t>
              </a:r>
            </a:p>
          </p:txBody>
        </p:sp>
      </p:grpSp>
      <p:grpSp>
        <p:nvGrpSpPr>
          <p:cNvPr id="50181" name="Group 25">
            <a:extLst>
              <a:ext uri="{FF2B5EF4-FFF2-40B4-BE49-F238E27FC236}">
                <a16:creationId xmlns:a16="http://schemas.microsoft.com/office/drawing/2014/main" id="{EDC69E3F-2982-4205-B2BA-41ABEBF458C2}"/>
              </a:ext>
            </a:extLst>
          </p:cNvPr>
          <p:cNvGrpSpPr>
            <a:grpSpLocks/>
          </p:cNvGrpSpPr>
          <p:nvPr/>
        </p:nvGrpSpPr>
        <p:grpSpPr bwMode="auto">
          <a:xfrm>
            <a:off x="9021306" y="5222932"/>
            <a:ext cx="1462088" cy="1063625"/>
            <a:chOff x="4080" y="2450"/>
            <a:chExt cx="912" cy="670"/>
          </a:xfrm>
        </p:grpSpPr>
        <p:sp>
          <p:nvSpPr>
            <p:cNvPr id="50194" name="AutoShape 26">
              <a:extLst>
                <a:ext uri="{FF2B5EF4-FFF2-40B4-BE49-F238E27FC236}">
                  <a16:creationId xmlns:a16="http://schemas.microsoft.com/office/drawing/2014/main" id="{EDDC680F-94B7-401B-87A1-3037C6DBA05A}"/>
                </a:ext>
              </a:extLst>
            </p:cNvPr>
            <p:cNvSpPr>
              <a:spLocks noChangeArrowheads="1"/>
            </p:cNvSpPr>
            <p:nvPr/>
          </p:nvSpPr>
          <p:spPr bwMode="auto">
            <a:xfrm flipH="1">
              <a:off x="4080" y="2450"/>
              <a:ext cx="912" cy="670"/>
            </a:xfrm>
            <a:prstGeom prst="cube">
              <a:avLst>
                <a:gd name="adj" fmla="val 25000"/>
              </a:avLst>
            </a:prstGeom>
            <a:solidFill>
              <a:srgbClr val="CC3300"/>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0195" name="Text Box 27">
              <a:extLst>
                <a:ext uri="{FF2B5EF4-FFF2-40B4-BE49-F238E27FC236}">
                  <a16:creationId xmlns:a16="http://schemas.microsoft.com/office/drawing/2014/main" id="{52B8BC19-F729-4E80-BDE8-BDB9D312AFC2}"/>
                </a:ext>
              </a:extLst>
            </p:cNvPr>
            <p:cNvSpPr txBox="1">
              <a:spLocks noChangeArrowheads="1"/>
            </p:cNvSpPr>
            <p:nvPr/>
          </p:nvSpPr>
          <p:spPr bwMode="auto">
            <a:xfrm>
              <a:off x="4272" y="2736"/>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spcBef>
                  <a:spcPct val="50000"/>
                </a:spcBef>
              </a:pPr>
              <a:r>
                <a:rPr lang="en-US" altLang="en-US" sz="2000">
                  <a:solidFill>
                    <a:schemeClr val="bg1"/>
                  </a:solidFill>
                  <a:latin typeface="Optimum" pitchFamily="2" charset="0"/>
                </a:rPr>
                <a:t>Client</a:t>
              </a:r>
            </a:p>
          </p:txBody>
        </p:sp>
      </p:grpSp>
      <p:sp>
        <p:nvSpPr>
          <p:cNvPr id="50183" name="Line 92">
            <a:extLst>
              <a:ext uri="{FF2B5EF4-FFF2-40B4-BE49-F238E27FC236}">
                <a16:creationId xmlns:a16="http://schemas.microsoft.com/office/drawing/2014/main" id="{22485CA0-F1A7-4748-BE04-59E014430CD0}"/>
              </a:ext>
            </a:extLst>
          </p:cNvPr>
          <p:cNvSpPr>
            <a:spLocks noChangeShapeType="1"/>
          </p:cNvSpPr>
          <p:nvPr/>
        </p:nvSpPr>
        <p:spPr bwMode="auto">
          <a:xfrm flipH="1">
            <a:off x="3687306" y="5451531"/>
            <a:ext cx="1828800" cy="0"/>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184" name="Text Box 93">
            <a:extLst>
              <a:ext uri="{FF2B5EF4-FFF2-40B4-BE49-F238E27FC236}">
                <a16:creationId xmlns:a16="http://schemas.microsoft.com/office/drawing/2014/main" id="{09CCA70F-F6F2-4AA7-BBD2-2184296C8F32}"/>
              </a:ext>
            </a:extLst>
          </p:cNvPr>
          <p:cNvSpPr txBox="1">
            <a:spLocks noChangeArrowheads="1"/>
          </p:cNvSpPr>
          <p:nvPr/>
        </p:nvSpPr>
        <p:spPr bwMode="auto">
          <a:xfrm>
            <a:off x="3458707" y="4765731"/>
            <a:ext cx="182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latin typeface="Bookman" pitchFamily="18" charset="0"/>
              </a:rPr>
              <a:t>1. Payment of Cost</a:t>
            </a:r>
          </a:p>
        </p:txBody>
      </p:sp>
      <p:sp>
        <p:nvSpPr>
          <p:cNvPr id="50185" name="Freeform 102">
            <a:extLst>
              <a:ext uri="{FF2B5EF4-FFF2-40B4-BE49-F238E27FC236}">
                <a16:creationId xmlns:a16="http://schemas.microsoft.com/office/drawing/2014/main" id="{38837695-4EB8-4EB4-913A-254846641D05}"/>
              </a:ext>
            </a:extLst>
          </p:cNvPr>
          <p:cNvSpPr>
            <a:spLocks/>
          </p:cNvSpPr>
          <p:nvPr/>
        </p:nvSpPr>
        <p:spPr bwMode="auto">
          <a:xfrm>
            <a:off x="3001506" y="5908731"/>
            <a:ext cx="6096000" cy="457200"/>
          </a:xfrm>
          <a:custGeom>
            <a:avLst/>
            <a:gdLst>
              <a:gd name="T0" fmla="*/ 0 w 3832"/>
              <a:gd name="T1" fmla="*/ 0 h 232"/>
              <a:gd name="T2" fmla="*/ 2147483646 w 3832"/>
              <a:gd name="T3" fmla="*/ 2147483646 h 232"/>
              <a:gd name="T4" fmla="*/ 2147483646 w 3832"/>
              <a:gd name="T5" fmla="*/ 2147483646 h 232"/>
              <a:gd name="T6" fmla="*/ 0 60000 65536"/>
              <a:gd name="T7" fmla="*/ 0 60000 65536"/>
              <a:gd name="T8" fmla="*/ 0 60000 65536"/>
              <a:gd name="T9" fmla="*/ 0 w 3832"/>
              <a:gd name="T10" fmla="*/ 0 h 232"/>
              <a:gd name="T11" fmla="*/ 3832 w 3832"/>
              <a:gd name="T12" fmla="*/ 232 h 232"/>
            </a:gdLst>
            <a:ahLst/>
            <a:cxnLst>
              <a:cxn ang="T6">
                <a:pos x="T0" y="T1"/>
              </a:cxn>
              <a:cxn ang="T7">
                <a:pos x="T2" y="T3"/>
              </a:cxn>
              <a:cxn ang="T8">
                <a:pos x="T4" y="T5"/>
              </a:cxn>
            </a:cxnLst>
            <a:rect l="T9" t="T10" r="T11" b="T12"/>
            <a:pathLst>
              <a:path w="3832" h="232">
                <a:moveTo>
                  <a:pt x="0" y="0"/>
                </a:moveTo>
                <a:lnTo>
                  <a:pt x="8" y="232"/>
                </a:lnTo>
                <a:lnTo>
                  <a:pt x="3832" y="223"/>
                </a:lnTo>
              </a:path>
            </a:pathLst>
          </a:custGeom>
          <a:noFill/>
          <a:ln w="5715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6" name="Text Box 104">
            <a:extLst>
              <a:ext uri="{FF2B5EF4-FFF2-40B4-BE49-F238E27FC236}">
                <a16:creationId xmlns:a16="http://schemas.microsoft.com/office/drawing/2014/main" id="{E1F55602-E11A-457A-BD64-80570B4AFB0C}"/>
              </a:ext>
            </a:extLst>
          </p:cNvPr>
          <p:cNvSpPr txBox="1">
            <a:spLocks noChangeArrowheads="1"/>
          </p:cNvSpPr>
          <p:nvPr/>
        </p:nvSpPr>
        <p:spPr bwMode="auto">
          <a:xfrm>
            <a:off x="3611107" y="6061131"/>
            <a:ext cx="1890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2. Delivery of goods</a:t>
            </a:r>
          </a:p>
        </p:txBody>
      </p:sp>
      <p:sp>
        <p:nvSpPr>
          <p:cNvPr id="50187" name="Line 108">
            <a:extLst>
              <a:ext uri="{FF2B5EF4-FFF2-40B4-BE49-F238E27FC236}">
                <a16:creationId xmlns:a16="http://schemas.microsoft.com/office/drawing/2014/main" id="{71A03A98-E8F8-4680-B8A1-34C5E2E9C58D}"/>
              </a:ext>
            </a:extLst>
          </p:cNvPr>
          <p:cNvSpPr>
            <a:spLocks noChangeShapeType="1"/>
          </p:cNvSpPr>
          <p:nvPr/>
        </p:nvSpPr>
        <p:spPr bwMode="auto">
          <a:xfrm flipH="1" flipV="1">
            <a:off x="6887706" y="5451531"/>
            <a:ext cx="2133600" cy="0"/>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188" name="Text Box 109">
            <a:extLst>
              <a:ext uri="{FF2B5EF4-FFF2-40B4-BE49-F238E27FC236}">
                <a16:creationId xmlns:a16="http://schemas.microsoft.com/office/drawing/2014/main" id="{2BB48E6B-D882-427F-9C7C-B84F283872A3}"/>
              </a:ext>
            </a:extLst>
          </p:cNvPr>
          <p:cNvSpPr txBox="1">
            <a:spLocks noChangeArrowheads="1"/>
          </p:cNvSpPr>
          <p:nvPr/>
        </p:nvSpPr>
        <p:spPr bwMode="auto">
          <a:xfrm>
            <a:off x="6887706" y="4689531"/>
            <a:ext cx="284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3. Payment of Murabaha price</a:t>
            </a:r>
          </a:p>
        </p:txBody>
      </p:sp>
      <p:graphicFrame>
        <p:nvGraphicFramePr>
          <p:cNvPr id="50189" name="Object 3">
            <a:extLst>
              <a:ext uri="{FF2B5EF4-FFF2-40B4-BE49-F238E27FC236}">
                <a16:creationId xmlns:a16="http://schemas.microsoft.com/office/drawing/2014/main" id="{9F479AE2-E7DE-4453-8D26-4DE2535FD503}"/>
              </a:ext>
            </a:extLst>
          </p:cNvPr>
          <p:cNvGraphicFramePr>
            <a:graphicFrameLocks noChangeAspect="1"/>
          </p:cNvGraphicFramePr>
          <p:nvPr>
            <p:extLst>
              <p:ext uri="{D42A27DB-BD31-4B8C-83A1-F6EECF244321}">
                <p14:modId xmlns:p14="http://schemas.microsoft.com/office/powerpoint/2010/main" val="2128144807"/>
              </p:ext>
            </p:extLst>
          </p:nvPr>
        </p:nvGraphicFramePr>
        <p:xfrm>
          <a:off x="2715756" y="1031931"/>
          <a:ext cx="7124700" cy="3314700"/>
        </p:xfrm>
        <a:graphic>
          <a:graphicData uri="http://schemas.openxmlformats.org/presentationml/2006/ole">
            <mc:AlternateContent xmlns:mc="http://schemas.openxmlformats.org/markup-compatibility/2006">
              <mc:Choice xmlns:v="urn:schemas-microsoft-com:vml" Requires="v">
                <p:oleObj name="Worksheet" r:id="rId3" imgW="3340100" imgH="1574800" progId="Excel.Sheet.8">
                  <p:embed/>
                </p:oleObj>
              </mc:Choice>
              <mc:Fallback>
                <p:oleObj name="Worksheet" r:id="rId3" imgW="3340100" imgH="1574800" progId="Excel.Sheet.8">
                  <p:embed/>
                  <p:pic>
                    <p:nvPicPr>
                      <p:cNvPr id="50189" name="Object 3">
                        <a:extLst>
                          <a:ext uri="{FF2B5EF4-FFF2-40B4-BE49-F238E27FC236}">
                            <a16:creationId xmlns:a16="http://schemas.microsoft.com/office/drawing/2014/main" id="{9F479AE2-E7DE-4453-8D26-4DE2535FD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756" y="1031931"/>
                        <a:ext cx="71247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 name="Title 1">
            <a:extLst>
              <a:ext uri="{FF2B5EF4-FFF2-40B4-BE49-F238E27FC236}">
                <a16:creationId xmlns:a16="http://schemas.microsoft.com/office/drawing/2014/main" id="{74E3EC9D-80BD-4C3E-879C-0FD7D6CB11BB}"/>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Murabaha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6562"/>
                                        </p:tgtEl>
                                        <p:attrNameLst>
                                          <p:attrName>style.visibility</p:attrName>
                                        </p:attrNameLst>
                                      </p:cBhvr>
                                      <p:to>
                                        <p:strVal val="visible"/>
                                      </p:to>
                                    </p:set>
                                    <p:animEffect transition="in" filter="wipe(left)">
                                      <p:cBhvr>
                                        <p:cTn id="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15E11C3-43FE-4E17-806C-2D341DE12ADE}"/>
              </a:ext>
            </a:extLst>
          </p:cNvPr>
          <p:cNvSpPr>
            <a:spLocks noGrp="1" noChangeArrowheads="1"/>
          </p:cNvSpPr>
          <p:nvPr>
            <p:ph type="body" idx="1"/>
          </p:nvPr>
        </p:nvSpPr>
        <p:spPr bwMode="auto">
          <a:xfrm>
            <a:off x="2057400" y="167640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lvl="1" indent="-609600">
              <a:spcBef>
                <a:spcPts val="1000"/>
              </a:spcBef>
              <a:buClr>
                <a:schemeClr val="tx1"/>
              </a:buClr>
              <a:buFont typeface="Wingdings" panose="05000000000000000000" pitchFamily="2" charset="2"/>
              <a:buChar char="Ø"/>
            </a:pPr>
            <a:r>
              <a:rPr lang="en-GB" altLang="en-US" dirty="0">
                <a:solidFill>
                  <a:schemeClr val="accent5">
                    <a:lumMod val="50000"/>
                  </a:schemeClr>
                </a:solidFill>
                <a:latin typeface="Times New Roman" panose="02020603050405020304" pitchFamily="18" charset="0"/>
                <a:cs typeface="Times New Roman" panose="02020603050405020304" pitchFamily="18" charset="0"/>
              </a:rPr>
              <a:t>It is an order to manufacturer to manufacture a specific commodity for the purchaser</a:t>
            </a:r>
          </a:p>
          <a:p>
            <a:pPr marL="609600" lvl="1" indent="-609600">
              <a:spcBef>
                <a:spcPts val="1000"/>
              </a:spcBef>
              <a:buClr>
                <a:schemeClr val="tx1"/>
              </a:buClr>
              <a:buFont typeface="Wingdings" panose="05000000000000000000" pitchFamily="2" charset="2"/>
              <a:buChar char="Ø"/>
            </a:pPr>
            <a:r>
              <a:rPr lang="en-GB" altLang="en-US" dirty="0">
                <a:solidFill>
                  <a:schemeClr val="accent5">
                    <a:lumMod val="50000"/>
                  </a:schemeClr>
                </a:solidFill>
                <a:latin typeface="Times New Roman" panose="02020603050405020304" pitchFamily="18" charset="0"/>
                <a:cs typeface="Times New Roman" panose="02020603050405020304" pitchFamily="18" charset="0"/>
              </a:rPr>
              <a:t>Manufacturer uses his own material</a:t>
            </a:r>
          </a:p>
          <a:p>
            <a:pPr marL="609600" lvl="1" indent="-609600">
              <a:spcBef>
                <a:spcPts val="1000"/>
              </a:spcBef>
              <a:buClr>
                <a:schemeClr val="tx1"/>
              </a:buClr>
              <a:buFont typeface="Wingdings" panose="05000000000000000000" pitchFamily="2" charset="2"/>
              <a:buChar char="Ø"/>
            </a:pPr>
            <a:r>
              <a:rPr lang="en-GB" altLang="en-US" dirty="0">
                <a:solidFill>
                  <a:schemeClr val="accent5">
                    <a:lumMod val="50000"/>
                  </a:schemeClr>
                </a:solidFill>
                <a:latin typeface="Times New Roman" panose="02020603050405020304" pitchFamily="18" charset="0"/>
                <a:cs typeface="Times New Roman" panose="02020603050405020304" pitchFamily="18" charset="0"/>
              </a:rPr>
              <a:t>Quality &amp; quantity should be agreed in absolute terms</a:t>
            </a:r>
          </a:p>
          <a:p>
            <a:pPr marL="609600" lvl="1" indent="-609600">
              <a:spcBef>
                <a:spcPts val="1000"/>
              </a:spcBef>
              <a:buClr>
                <a:schemeClr val="tx1"/>
              </a:buClr>
              <a:buFont typeface="Wingdings" panose="05000000000000000000" pitchFamily="2" charset="2"/>
              <a:buChar char="Ø"/>
            </a:pPr>
            <a:r>
              <a:rPr lang="en-GB" altLang="en-US" dirty="0">
                <a:solidFill>
                  <a:schemeClr val="accent5">
                    <a:lumMod val="50000"/>
                  </a:schemeClr>
                </a:solidFill>
                <a:latin typeface="Times New Roman" panose="02020603050405020304" pitchFamily="18" charset="0"/>
                <a:cs typeface="Times New Roman" panose="02020603050405020304" pitchFamily="18" charset="0"/>
              </a:rPr>
              <a:t>Purchase price should be fixed with mutual consent</a:t>
            </a:r>
          </a:p>
          <a:p>
            <a:pPr marL="609600" lvl="1" indent="-609600">
              <a:spcBef>
                <a:spcPts val="1000"/>
              </a:spcBef>
              <a:buClr>
                <a:schemeClr val="tx1"/>
              </a:buClr>
              <a:buFont typeface="Wingdings" panose="05000000000000000000" pitchFamily="2" charset="2"/>
              <a:buChar char="Ø"/>
            </a:pPr>
            <a:r>
              <a:rPr lang="en-US" altLang="en-US" dirty="0">
                <a:solidFill>
                  <a:schemeClr val="accent5">
                    <a:lumMod val="50000"/>
                  </a:schemeClr>
                </a:solidFill>
                <a:latin typeface="Times New Roman" panose="02020603050405020304" pitchFamily="18" charset="0"/>
                <a:cs typeface="Times New Roman" panose="02020603050405020304" pitchFamily="18" charset="0"/>
              </a:rPr>
              <a:t>Upon delivery of the specified items (Constructive possession through physical inspection), Bank can appoint the Customer as its agent to sell the goods to its buyers.</a:t>
            </a:r>
          </a:p>
          <a:p>
            <a:pPr marL="609600" lvl="1" indent="-609600">
              <a:spcBef>
                <a:spcPts val="1000"/>
              </a:spcBef>
              <a:buClr>
                <a:schemeClr val="tx1"/>
              </a:buClr>
              <a:buFont typeface="Wingdings" panose="05000000000000000000" pitchFamily="2" charset="2"/>
              <a:buChar char="Ø"/>
            </a:pPr>
            <a:endParaRPr lang="en-GB" alt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CE3FE856-9F4E-4E58-92F4-BB88CBE9B75D}"/>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Istisna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8E13BB9F-4519-4BB5-8C82-99C404D80BA3}"/>
              </a:ext>
            </a:extLst>
          </p:cNvPr>
          <p:cNvSpPr txBox="1">
            <a:spLocks noChangeArrowheads="1"/>
          </p:cNvSpPr>
          <p:nvPr/>
        </p:nvSpPr>
        <p:spPr bwMode="auto">
          <a:xfrm>
            <a:off x="3238500" y="1998664"/>
            <a:ext cx="5829300" cy="3373437"/>
          </a:xfrm>
          <a:prstGeom prst="rect">
            <a:avLst/>
          </a:prstGeom>
          <a:noFill/>
          <a:ln w="9525">
            <a:noFill/>
            <a:miter lim="800000"/>
            <a:headEnd/>
            <a:tailEnd/>
          </a:ln>
          <a:effectLst/>
        </p:spPr>
        <p:txBody>
          <a:bodyPr/>
          <a:lstStyle/>
          <a:p>
            <a:pPr marL="257175" indent="-257175">
              <a:lnSpc>
                <a:spcPct val="120000"/>
              </a:lnSpc>
              <a:spcBef>
                <a:spcPct val="20000"/>
              </a:spcBef>
              <a:buFontTx/>
              <a:buChar char="•"/>
              <a:defRPr/>
            </a:pPr>
            <a:endParaRPr lang="en-US" dirty="0">
              <a:solidFill>
                <a:srgbClr val="000099"/>
              </a:solidFill>
              <a:effectLst>
                <a:outerShdw blurRad="38100" dist="38100" dir="2700000" algn="tl">
                  <a:srgbClr val="C0C0C0"/>
                </a:outerShdw>
              </a:effectLst>
              <a:latin typeface="Garamond" pitchFamily="18" charset="0"/>
              <a:cs typeface="Times New Roman" pitchFamily="18" charset="0"/>
            </a:endParaRPr>
          </a:p>
        </p:txBody>
      </p:sp>
      <p:pic>
        <p:nvPicPr>
          <p:cNvPr id="62467" name="Picture 3">
            <a:extLst>
              <a:ext uri="{FF2B5EF4-FFF2-40B4-BE49-F238E27FC236}">
                <a16:creationId xmlns:a16="http://schemas.microsoft.com/office/drawing/2014/main" id="{EBD21D1E-6698-4610-A311-7C630B99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323" y="1371600"/>
            <a:ext cx="78073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9991F56A-8B05-4503-BF82-D0A25F4CCE4D}"/>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Istisna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4" descr="MM900188344[1]">
            <a:extLst>
              <a:ext uri="{FF2B5EF4-FFF2-40B4-BE49-F238E27FC236}">
                <a16:creationId xmlns:a16="http://schemas.microsoft.com/office/drawing/2014/main" id="{55614645-44E1-47F9-A85A-5572CB7A96B6}"/>
              </a:ext>
            </a:extLst>
          </p:cNvPr>
          <p:cNvPicPr>
            <a:picLocks noChangeAspect="1" noChangeArrowheads="1" noCrop="1"/>
          </p:cNvPicPr>
          <p:nvPr/>
        </p:nvPicPr>
        <p:blipFill>
          <a:blip r:embed="rId3">
            <a:lum bright="40000" contrast="-70000"/>
            <a:extLst>
              <a:ext uri="{28A0092B-C50C-407E-A947-70E740481C1C}">
                <a14:useLocalDpi xmlns:a14="http://schemas.microsoft.com/office/drawing/2010/main" val="0"/>
              </a:ext>
            </a:extLst>
          </a:blip>
          <a:srcRect/>
          <a:stretch>
            <a:fillRect/>
          </a:stretch>
        </p:blipFill>
        <p:spPr bwMode="auto">
          <a:xfrm>
            <a:off x="8001000" y="2286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a:extLst>
              <a:ext uri="{FF2B5EF4-FFF2-40B4-BE49-F238E27FC236}">
                <a16:creationId xmlns:a16="http://schemas.microsoft.com/office/drawing/2014/main" id="{2FBF9E54-3C55-467C-A85E-3DBB2008D579}"/>
              </a:ext>
            </a:extLst>
          </p:cNvPr>
          <p:cNvSpPr txBox="1">
            <a:spLocks noChangeArrowheads="1"/>
          </p:cNvSpPr>
          <p:nvPr/>
        </p:nvSpPr>
        <p:spPr bwMode="auto">
          <a:xfrm>
            <a:off x="21336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lvl="1" indent="-342900">
              <a:lnSpc>
                <a:spcPct val="90000"/>
              </a:lnSpc>
              <a:spcBef>
                <a:spcPts val="1000"/>
              </a:spcBef>
              <a:buClr>
                <a:schemeClr val="tx1"/>
              </a:buClr>
              <a:buFont typeface="Arial" panose="020B0604020202020204" pitchFamily="34" charset="0"/>
              <a:buChar char="•"/>
            </a:pPr>
            <a:r>
              <a:rPr lang="en-US" altLang="en-US" b="0" dirty="0">
                <a:solidFill>
                  <a:schemeClr val="accent5">
                    <a:lumMod val="50000"/>
                  </a:schemeClr>
                </a:solidFill>
                <a:cs typeface="Times New Roman" panose="02020603050405020304" pitchFamily="18" charset="0"/>
              </a:rPr>
              <a:t>Acquisition/replacement/expansion of fixed assets, plant &amp; machinery</a:t>
            </a:r>
          </a:p>
          <a:p>
            <a:pPr marL="342900" lvl="1" indent="-342900">
              <a:lnSpc>
                <a:spcPct val="90000"/>
              </a:lnSpc>
              <a:spcBef>
                <a:spcPts val="1000"/>
              </a:spcBef>
              <a:buClr>
                <a:schemeClr val="tx1"/>
              </a:buClr>
              <a:buFont typeface="Arial" panose="020B0604020202020204" pitchFamily="34" charset="0"/>
              <a:buChar char="•"/>
            </a:pPr>
            <a:r>
              <a:rPr lang="en-US" altLang="en-US" b="0" dirty="0">
                <a:solidFill>
                  <a:schemeClr val="accent5">
                    <a:lumMod val="50000"/>
                  </a:schemeClr>
                </a:solidFill>
                <a:cs typeface="Times New Roman" panose="02020603050405020304" pitchFamily="18" charset="0"/>
              </a:rPr>
              <a:t>Buying a car or house</a:t>
            </a:r>
          </a:p>
          <a:p>
            <a:pPr marL="342900" lvl="1" indent="-342900">
              <a:lnSpc>
                <a:spcPct val="90000"/>
              </a:lnSpc>
              <a:spcBef>
                <a:spcPts val="1000"/>
              </a:spcBef>
              <a:buClr>
                <a:schemeClr val="tx1"/>
              </a:buClr>
              <a:buFont typeface="Arial" panose="020B0604020202020204" pitchFamily="34" charset="0"/>
              <a:buChar char="•"/>
            </a:pPr>
            <a:r>
              <a:rPr lang="en-US" altLang="en-US" b="0" dirty="0">
                <a:solidFill>
                  <a:schemeClr val="accent5">
                    <a:lumMod val="50000"/>
                  </a:schemeClr>
                </a:solidFill>
                <a:cs typeface="Times New Roman" panose="02020603050405020304" pitchFamily="18" charset="0"/>
              </a:rPr>
              <a:t>New Project </a:t>
            </a:r>
          </a:p>
          <a:p>
            <a:pPr marL="342900" lvl="1" indent="-342900">
              <a:lnSpc>
                <a:spcPct val="90000"/>
              </a:lnSpc>
              <a:spcBef>
                <a:spcPts val="1000"/>
              </a:spcBef>
              <a:buClr>
                <a:schemeClr val="tx1"/>
              </a:buClr>
              <a:buFont typeface="Arial" panose="020B0604020202020204" pitchFamily="34" charset="0"/>
              <a:buChar char="•"/>
            </a:pPr>
            <a:r>
              <a:rPr lang="en-US" altLang="en-US" b="0" dirty="0">
                <a:solidFill>
                  <a:schemeClr val="accent5">
                    <a:lumMod val="50000"/>
                  </a:schemeClr>
                </a:solidFill>
                <a:cs typeface="Times New Roman" panose="02020603050405020304" pitchFamily="18" charset="0"/>
              </a:rPr>
              <a:t>Securitization</a:t>
            </a:r>
          </a:p>
          <a:p>
            <a:pPr>
              <a:spcBef>
                <a:spcPct val="20000"/>
              </a:spcBef>
            </a:pPr>
            <a:endParaRPr lang="en-US" altLang="en-US" b="0" dirty="0">
              <a:solidFill>
                <a:srgbClr val="000099"/>
              </a:solidFill>
              <a:latin typeface="Verdana" panose="020B0604030504040204" pitchFamily="34" charset="0"/>
            </a:endParaRPr>
          </a:p>
          <a:p>
            <a:r>
              <a:rPr lang="en-US" altLang="en-US" sz="2800" dirty="0">
                <a:solidFill>
                  <a:schemeClr val="accent5">
                    <a:lumMod val="50000"/>
                  </a:schemeClr>
                </a:solidFill>
                <a:cs typeface="Times New Roman" panose="02020603050405020304" pitchFamily="18" charset="0"/>
              </a:rPr>
              <a:t>Islamic Banking Solutions:</a:t>
            </a:r>
            <a:endParaRPr lang="en-US" altLang="en-US" dirty="0">
              <a:solidFill>
                <a:schemeClr val="accent5">
                  <a:lumMod val="50000"/>
                </a:schemeClr>
              </a:solidFill>
              <a:cs typeface="Times New Roman" panose="02020603050405020304" pitchFamily="18" charset="0"/>
            </a:endParaRPr>
          </a:p>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Ijarah</a:t>
            </a:r>
          </a:p>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Diminishing </a:t>
            </a:r>
            <a:r>
              <a:rPr lang="en-US" altLang="en-US" b="0" dirty="0" err="1">
                <a:solidFill>
                  <a:schemeClr val="accent5">
                    <a:lumMod val="50000"/>
                  </a:schemeClr>
                </a:solidFill>
                <a:cs typeface="Times New Roman" panose="02020603050405020304" pitchFamily="18" charset="0"/>
              </a:rPr>
              <a:t>Musharakah</a:t>
            </a:r>
            <a:endParaRPr lang="en-US" altLang="en-US" b="0" dirty="0">
              <a:solidFill>
                <a:schemeClr val="accent5">
                  <a:lumMod val="50000"/>
                </a:schemeClr>
              </a:solidFill>
              <a:cs typeface="Times New Roman" panose="02020603050405020304" pitchFamily="18" charset="0"/>
            </a:endParaRPr>
          </a:p>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Sukuk &amp; syndicated project financing</a:t>
            </a:r>
          </a:p>
          <a:p>
            <a:pPr>
              <a:spcBef>
                <a:spcPct val="20000"/>
              </a:spcBef>
            </a:pPr>
            <a:endParaRPr lang="en-US" altLang="en-US" b="0" dirty="0">
              <a:solidFill>
                <a:srgbClr val="000099"/>
              </a:solidFill>
              <a:latin typeface="Verdana" panose="020B0604030504040204" pitchFamily="34" charset="0"/>
            </a:endParaRPr>
          </a:p>
          <a:p>
            <a:pPr>
              <a:spcBef>
                <a:spcPct val="20000"/>
              </a:spcBef>
              <a:buFontTx/>
              <a:buChar char="•"/>
            </a:pPr>
            <a:endParaRPr lang="en-US" altLang="en-US" sz="3200" b="0" dirty="0"/>
          </a:p>
        </p:txBody>
      </p:sp>
      <p:sp>
        <p:nvSpPr>
          <p:cNvPr id="9" name="Title 1">
            <a:extLst>
              <a:ext uri="{FF2B5EF4-FFF2-40B4-BE49-F238E27FC236}">
                <a16:creationId xmlns:a16="http://schemas.microsoft.com/office/drawing/2014/main" id="{940EDBF5-14F4-4F7E-BC63-F83942CC85FF}"/>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Long Term Financing Needs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13B45148-2D74-4C62-B151-278CA7D99736}"/>
              </a:ext>
            </a:extLst>
          </p:cNvPr>
          <p:cNvSpPr txBox="1">
            <a:spLocks noChangeArrowheads="1"/>
          </p:cNvSpPr>
          <p:nvPr/>
        </p:nvSpPr>
        <p:spPr bwMode="auto">
          <a:xfrm>
            <a:off x="2362200" y="1295400"/>
            <a:ext cx="792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tabLst>
                <a:tab pos="171450" algn="l"/>
              </a:tabLst>
              <a:defRPr sz="2400" b="1">
                <a:solidFill>
                  <a:schemeClr val="tx1"/>
                </a:solidFill>
                <a:latin typeface="Times New Roman" panose="02020603050405020304" pitchFamily="18" charset="0"/>
              </a:defRPr>
            </a:lvl1pPr>
            <a:lvl2pPr marL="914400" indent="-457200">
              <a:tabLst>
                <a:tab pos="171450" algn="l"/>
              </a:tabLst>
              <a:defRPr sz="2400" b="1">
                <a:solidFill>
                  <a:schemeClr val="tx1"/>
                </a:solidFill>
                <a:latin typeface="Times New Roman" panose="02020603050405020304" pitchFamily="18" charset="0"/>
              </a:defRPr>
            </a:lvl2pPr>
            <a:lvl3pPr marL="1143000" indent="-228600">
              <a:tabLst>
                <a:tab pos="171450" algn="l"/>
              </a:tabLst>
              <a:defRPr sz="2400" b="1">
                <a:solidFill>
                  <a:schemeClr val="tx1"/>
                </a:solidFill>
                <a:latin typeface="Times New Roman" panose="02020603050405020304" pitchFamily="18" charset="0"/>
              </a:defRPr>
            </a:lvl3pPr>
            <a:lvl4pPr marL="1600200" indent="-228600">
              <a:tabLst>
                <a:tab pos="171450" algn="l"/>
              </a:tabLst>
              <a:defRPr sz="2400" b="1">
                <a:solidFill>
                  <a:schemeClr val="tx1"/>
                </a:solidFill>
                <a:latin typeface="Times New Roman" panose="02020603050405020304" pitchFamily="18" charset="0"/>
              </a:defRPr>
            </a:lvl4pPr>
            <a:lvl5pPr marL="2057400" indent="-228600">
              <a:tabLst>
                <a:tab pos="17145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7145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7145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7145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71450" algn="l"/>
              </a:tabLst>
              <a:defRPr sz="2400" b="1">
                <a:solidFill>
                  <a:schemeClr val="tx1"/>
                </a:solidFill>
                <a:latin typeface="Times New Roman" panose="02020603050405020304" pitchFamily="18" charset="0"/>
              </a:defRPr>
            </a:lvl9pPr>
          </a:lstStyle>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Ijarah means “To give something on rent”</a:t>
            </a:r>
          </a:p>
          <a:p>
            <a:pPr marL="609600" lvl="1" indent="-609600">
              <a:lnSpc>
                <a:spcPct val="90000"/>
              </a:lnSpc>
              <a:spcBef>
                <a:spcPts val="1000"/>
              </a:spcBef>
              <a:buClr>
                <a:schemeClr val="tx1"/>
              </a:buClr>
              <a:buFont typeface="Wingdings" panose="05000000000000000000" pitchFamily="2" charset="2"/>
              <a:buChar char="Ø"/>
            </a:pPr>
            <a:endParaRPr lang="en-US" altLang="en-US" b="0" dirty="0">
              <a:solidFill>
                <a:schemeClr val="accent5">
                  <a:lumMod val="50000"/>
                </a:schemeClr>
              </a:solidFill>
              <a:cs typeface="Times New Roman" panose="02020603050405020304" pitchFamily="18" charset="0"/>
            </a:endParaRPr>
          </a:p>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Ijarah is an Islamic alternative of Leasing.</a:t>
            </a:r>
          </a:p>
          <a:p>
            <a:pPr marL="609600" lvl="1" indent="-609600">
              <a:lnSpc>
                <a:spcPct val="90000"/>
              </a:lnSpc>
              <a:spcBef>
                <a:spcPts val="1000"/>
              </a:spcBef>
              <a:buClr>
                <a:schemeClr val="tx1"/>
              </a:buClr>
              <a:buFont typeface="Wingdings" panose="05000000000000000000" pitchFamily="2" charset="2"/>
              <a:buChar char="Ø"/>
            </a:pPr>
            <a:endParaRPr lang="en-US" altLang="en-US" b="0" dirty="0">
              <a:solidFill>
                <a:schemeClr val="accent5">
                  <a:lumMod val="50000"/>
                </a:schemeClr>
              </a:solidFill>
              <a:cs typeface="Times New Roman" panose="02020603050405020304" pitchFamily="18" charset="0"/>
            </a:endParaRPr>
          </a:p>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Leasing backed by an acceptable contract is an acceptable transaction under Shariah.</a:t>
            </a:r>
          </a:p>
          <a:p>
            <a:pPr marL="609600" lvl="1" indent="-609600">
              <a:lnSpc>
                <a:spcPct val="90000"/>
              </a:lnSpc>
              <a:spcBef>
                <a:spcPts val="1000"/>
              </a:spcBef>
              <a:buClr>
                <a:schemeClr val="tx1"/>
              </a:buClr>
              <a:buFont typeface="Wingdings" panose="05000000000000000000" pitchFamily="2" charset="2"/>
              <a:buChar char="Ø"/>
            </a:pPr>
            <a:endParaRPr lang="en-US" altLang="en-US" b="0" dirty="0">
              <a:solidFill>
                <a:schemeClr val="accent5">
                  <a:lumMod val="50000"/>
                </a:schemeClr>
              </a:solidFill>
              <a:cs typeface="Times New Roman" panose="02020603050405020304" pitchFamily="18" charset="0"/>
            </a:endParaRPr>
          </a:p>
          <a:p>
            <a:pPr marL="609600" lvl="1" indent="-609600">
              <a:lnSpc>
                <a:spcPct val="90000"/>
              </a:lnSpc>
              <a:spcBef>
                <a:spcPts val="1000"/>
              </a:spcBef>
              <a:buClr>
                <a:schemeClr val="tx1"/>
              </a:buClr>
              <a:buFont typeface="Wingdings" panose="05000000000000000000" pitchFamily="2" charset="2"/>
              <a:buChar char="Ø"/>
            </a:pPr>
            <a:r>
              <a:rPr lang="en-US" altLang="en-US" b="0" dirty="0">
                <a:solidFill>
                  <a:schemeClr val="accent5">
                    <a:lumMod val="50000"/>
                  </a:schemeClr>
                </a:solidFill>
                <a:cs typeface="Times New Roman" panose="02020603050405020304" pitchFamily="18" charset="0"/>
              </a:rPr>
              <a:t>Several characteristics of conventional agreements may not conform to Shariah thus making the transaction un-Islamic and thereby invoking a prohibition.</a:t>
            </a:r>
          </a:p>
          <a:p>
            <a:pPr marL="609600" lvl="1" indent="-609600">
              <a:lnSpc>
                <a:spcPct val="90000"/>
              </a:lnSpc>
              <a:spcBef>
                <a:spcPts val="1000"/>
              </a:spcBef>
              <a:buClr>
                <a:schemeClr val="tx1"/>
              </a:buClr>
              <a:buFont typeface="Wingdings" panose="05000000000000000000" pitchFamily="2" charset="2"/>
              <a:buChar char="Ø"/>
            </a:pPr>
            <a:endParaRPr lang="en-US" altLang="en-US" b="0" dirty="0">
              <a:solidFill>
                <a:schemeClr val="accent5">
                  <a:lumMod val="50000"/>
                </a:schemeClr>
              </a:solidFill>
              <a:cs typeface="Times New Roman" panose="02020603050405020304" pitchFamily="18" charset="0"/>
            </a:endParaRPr>
          </a:p>
        </p:txBody>
      </p:sp>
      <p:sp>
        <p:nvSpPr>
          <p:cNvPr id="8" name="Title 1">
            <a:extLst>
              <a:ext uri="{FF2B5EF4-FFF2-40B4-BE49-F238E27FC236}">
                <a16:creationId xmlns:a16="http://schemas.microsoft.com/office/drawing/2014/main" id="{F1EA4C54-F25F-44F6-A804-E34321644357}"/>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Ijarah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wipe(left)">
                                      <p:cBhvr>
                                        <p:cTn id="12" dur="500"/>
                                        <p:tgtEl>
                                          <p:spTgt spid="71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4" end="4"/>
                                            </p:txEl>
                                          </p:spTgt>
                                        </p:tgtEl>
                                        <p:attrNameLst>
                                          <p:attrName>style.visibility</p:attrName>
                                        </p:attrNameLst>
                                      </p:cBhvr>
                                      <p:to>
                                        <p:strVal val="visible"/>
                                      </p:to>
                                    </p:set>
                                    <p:animEffect transition="in" filter="wipe(left)">
                                      <p:cBhvr>
                                        <p:cTn id="17" dur="500"/>
                                        <p:tgtEl>
                                          <p:spTgt spid="71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6" end="6"/>
                                            </p:txEl>
                                          </p:spTgt>
                                        </p:tgtEl>
                                        <p:attrNameLst>
                                          <p:attrName>style.visibility</p:attrName>
                                        </p:attrNameLst>
                                      </p:cBhvr>
                                      <p:to>
                                        <p:strVal val="visible"/>
                                      </p:to>
                                    </p:set>
                                    <p:animEffect transition="in" filter="wipe(left)">
                                      <p:cBhvr>
                                        <p:cTn id="22" dur="500"/>
                                        <p:tgtEl>
                                          <p:spTgt spid="71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806" name="Group 41">
            <a:extLst>
              <a:ext uri="{FF2B5EF4-FFF2-40B4-BE49-F238E27FC236}">
                <a16:creationId xmlns:a16="http://schemas.microsoft.com/office/drawing/2014/main" id="{47BE07DE-C4A3-47E6-8594-2EBDCA501462}"/>
              </a:ext>
            </a:extLst>
          </p:cNvPr>
          <p:cNvGrpSpPr>
            <a:grpSpLocks/>
          </p:cNvGrpSpPr>
          <p:nvPr/>
        </p:nvGrpSpPr>
        <p:grpSpPr bwMode="auto">
          <a:xfrm>
            <a:off x="3048000" y="457200"/>
            <a:ext cx="7391400" cy="533400"/>
            <a:chOff x="1296" y="720"/>
            <a:chExt cx="4224" cy="324"/>
          </a:xfrm>
        </p:grpSpPr>
        <p:sp>
          <p:nvSpPr>
            <p:cNvPr id="75808" name="Text Box 42">
              <a:extLst>
                <a:ext uri="{FF2B5EF4-FFF2-40B4-BE49-F238E27FC236}">
                  <a16:creationId xmlns:a16="http://schemas.microsoft.com/office/drawing/2014/main" id="{760EC42B-ABAF-4AF5-8213-777BC520A893}"/>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endParaRPr lang="en-US" altLang="en-US" sz="1600">
                <a:solidFill>
                  <a:srgbClr val="D99821"/>
                </a:solidFill>
                <a:latin typeface="Arial" panose="020B0604020202020204" pitchFamily="34" charset="0"/>
              </a:endParaRPr>
            </a:p>
          </p:txBody>
        </p:sp>
        <p:sp>
          <p:nvSpPr>
            <p:cNvPr id="75809" name="Line 43">
              <a:extLst>
                <a:ext uri="{FF2B5EF4-FFF2-40B4-BE49-F238E27FC236}">
                  <a16:creationId xmlns:a16="http://schemas.microsoft.com/office/drawing/2014/main" id="{1B4461D2-AF70-400C-B470-2E6D43FE00E9}"/>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grpSp>
      <p:graphicFrame>
        <p:nvGraphicFramePr>
          <p:cNvPr id="75779" name="Object 1027">
            <a:extLst>
              <a:ext uri="{FF2B5EF4-FFF2-40B4-BE49-F238E27FC236}">
                <a16:creationId xmlns:a16="http://schemas.microsoft.com/office/drawing/2014/main" id="{FA417F8F-6ED9-4142-93FA-5649A0991091}"/>
              </a:ext>
            </a:extLst>
          </p:cNvPr>
          <p:cNvGraphicFramePr>
            <a:graphicFrameLocks noChangeAspect="1"/>
          </p:cNvGraphicFramePr>
          <p:nvPr/>
        </p:nvGraphicFramePr>
        <p:xfrm>
          <a:off x="2362200" y="1295400"/>
          <a:ext cx="7620000" cy="3181350"/>
        </p:xfrm>
        <a:graphic>
          <a:graphicData uri="http://schemas.openxmlformats.org/presentationml/2006/ole">
            <mc:AlternateContent xmlns:mc="http://schemas.openxmlformats.org/markup-compatibility/2006">
              <mc:Choice xmlns:v="urn:schemas-microsoft-com:vml" Requires="v">
                <p:oleObj name="Worksheet" r:id="rId4" imgW="3149600" imgH="1320800" progId="Excel.Sheet.8">
                  <p:embed/>
                </p:oleObj>
              </mc:Choice>
              <mc:Fallback>
                <p:oleObj name="Worksheet" r:id="rId4" imgW="3149600" imgH="1320800" progId="Excel.Sheet.8">
                  <p:embed/>
                  <p:pic>
                    <p:nvPicPr>
                      <p:cNvPr id="75779" name="Object 1027">
                        <a:extLst>
                          <a:ext uri="{FF2B5EF4-FFF2-40B4-BE49-F238E27FC236}">
                            <a16:creationId xmlns:a16="http://schemas.microsoft.com/office/drawing/2014/main" id="{FA417F8F-6ED9-4142-93FA-5649A0991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295400"/>
                        <a:ext cx="76200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75780" name="Group 47">
            <a:extLst>
              <a:ext uri="{FF2B5EF4-FFF2-40B4-BE49-F238E27FC236}">
                <a16:creationId xmlns:a16="http://schemas.microsoft.com/office/drawing/2014/main" id="{0B29C7C1-A0D7-4B6D-AEE7-E018B3744494}"/>
              </a:ext>
            </a:extLst>
          </p:cNvPr>
          <p:cNvGrpSpPr>
            <a:grpSpLocks/>
          </p:cNvGrpSpPr>
          <p:nvPr/>
        </p:nvGrpSpPr>
        <p:grpSpPr bwMode="auto">
          <a:xfrm>
            <a:off x="1981200" y="4449306"/>
            <a:ext cx="8153400" cy="2057400"/>
            <a:chOff x="288" y="576"/>
            <a:chExt cx="5136" cy="1296"/>
          </a:xfrm>
        </p:grpSpPr>
        <p:grpSp>
          <p:nvGrpSpPr>
            <p:cNvPr id="75781" name="Group 48">
              <a:extLst>
                <a:ext uri="{FF2B5EF4-FFF2-40B4-BE49-F238E27FC236}">
                  <a16:creationId xmlns:a16="http://schemas.microsoft.com/office/drawing/2014/main" id="{60179A75-7C64-4D99-9591-6AA3221FA936}"/>
                </a:ext>
              </a:extLst>
            </p:cNvPr>
            <p:cNvGrpSpPr>
              <a:grpSpLocks/>
            </p:cNvGrpSpPr>
            <p:nvPr/>
          </p:nvGrpSpPr>
          <p:grpSpPr bwMode="auto">
            <a:xfrm>
              <a:off x="3168" y="1296"/>
              <a:ext cx="1296" cy="576"/>
              <a:chOff x="3168" y="1296"/>
              <a:chExt cx="1296" cy="576"/>
            </a:xfrm>
          </p:grpSpPr>
          <p:sp>
            <p:nvSpPr>
              <p:cNvPr id="75804" name="AutoShape 49">
                <a:extLst>
                  <a:ext uri="{FF2B5EF4-FFF2-40B4-BE49-F238E27FC236}">
                    <a16:creationId xmlns:a16="http://schemas.microsoft.com/office/drawing/2014/main" id="{057FD81A-7A3F-40AA-91C0-BEB9182E5CB3}"/>
                  </a:ext>
                </a:extLst>
              </p:cNvPr>
              <p:cNvSpPr>
                <a:spLocks noChangeArrowheads="1"/>
              </p:cNvSpPr>
              <p:nvPr/>
            </p:nvSpPr>
            <p:spPr bwMode="auto">
              <a:xfrm flipH="1" flipV="1">
                <a:off x="3168" y="1296"/>
                <a:ext cx="129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71" y="9969"/>
                    </a:moveTo>
                    <a:cubicBezTo>
                      <a:pt x="16158" y="7099"/>
                      <a:pt x="13699" y="4969"/>
                      <a:pt x="10800" y="4969"/>
                    </a:cubicBezTo>
                    <a:cubicBezTo>
                      <a:pt x="7579" y="4969"/>
                      <a:pt x="4969" y="7579"/>
                      <a:pt x="4969" y="10800"/>
                    </a:cubicBezTo>
                    <a:cubicBezTo>
                      <a:pt x="4968" y="11933"/>
                      <a:pt x="5299" y="13042"/>
                      <a:pt x="5919" y="13991"/>
                    </a:cubicBezTo>
                    <a:lnTo>
                      <a:pt x="1761" y="16711"/>
                    </a:lnTo>
                    <a:cubicBezTo>
                      <a:pt x="612" y="14953"/>
                      <a:pt x="0" y="12899"/>
                      <a:pt x="0" y="10800"/>
                    </a:cubicBezTo>
                    <a:cubicBezTo>
                      <a:pt x="0" y="4835"/>
                      <a:pt x="4835" y="0"/>
                      <a:pt x="10800" y="0"/>
                    </a:cubicBezTo>
                    <a:cubicBezTo>
                      <a:pt x="16170" y="-1"/>
                      <a:pt x="20724" y="3945"/>
                      <a:pt x="21489" y="9260"/>
                    </a:cubicBezTo>
                    <a:lnTo>
                      <a:pt x="24162" y="8876"/>
                    </a:lnTo>
                    <a:lnTo>
                      <a:pt x="19770" y="14746"/>
                    </a:lnTo>
                    <a:lnTo>
                      <a:pt x="13899" y="10353"/>
                    </a:lnTo>
                    <a:lnTo>
                      <a:pt x="16571" y="9969"/>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75805" name="WordArt 50">
                <a:extLst>
                  <a:ext uri="{FF2B5EF4-FFF2-40B4-BE49-F238E27FC236}">
                    <a16:creationId xmlns:a16="http://schemas.microsoft.com/office/drawing/2014/main" id="{FAF2EDEC-2F88-4869-A6F0-15D266C88C9A}"/>
                  </a:ext>
                </a:extLst>
              </p:cNvPr>
              <p:cNvSpPr>
                <a:spLocks noChangeArrowheads="1" noChangeShapeType="1" noTextEdit="1"/>
              </p:cNvSpPr>
              <p:nvPr/>
            </p:nvSpPr>
            <p:spPr bwMode="auto">
              <a:xfrm>
                <a:off x="3312" y="1330"/>
                <a:ext cx="960" cy="480"/>
              </a:xfrm>
              <a:prstGeom prst="rect">
                <a:avLst/>
              </a:prstGeom>
            </p:spPr>
            <p:txBody>
              <a:bodyPr spcFirstLastPara="1" wrap="none" fromWordArt="1">
                <a:prstTxWarp prst="textArchDown">
                  <a:avLst>
                    <a:gd name="adj" fmla="val 557735"/>
                  </a:avLst>
                </a:prstTxWarp>
              </a:bodyPr>
              <a:lstStyle/>
              <a:p>
                <a:pPr algn="ctr"/>
                <a:r>
                  <a:rPr lang="en-GB" sz="1400" kern="10">
                    <a:ln w="9525">
                      <a:solidFill>
                        <a:schemeClr val="tx1"/>
                      </a:solidFill>
                      <a:round/>
                      <a:headEnd/>
                      <a:tailEnd/>
                    </a:ln>
                    <a:latin typeface="Optimum"/>
                  </a:rPr>
                  <a:t>Payment of Rental Fees</a:t>
                </a:r>
              </a:p>
            </p:txBody>
          </p:sp>
        </p:grpSp>
        <p:grpSp>
          <p:nvGrpSpPr>
            <p:cNvPr id="75782" name="Group 51">
              <a:extLst>
                <a:ext uri="{FF2B5EF4-FFF2-40B4-BE49-F238E27FC236}">
                  <a16:creationId xmlns:a16="http://schemas.microsoft.com/office/drawing/2014/main" id="{36DFCC3A-E896-47A6-858F-6DF67C21A235}"/>
                </a:ext>
              </a:extLst>
            </p:cNvPr>
            <p:cNvGrpSpPr>
              <a:grpSpLocks/>
            </p:cNvGrpSpPr>
            <p:nvPr/>
          </p:nvGrpSpPr>
          <p:grpSpPr bwMode="auto">
            <a:xfrm>
              <a:off x="3984" y="1152"/>
              <a:ext cx="1440" cy="336"/>
              <a:chOff x="3984" y="1152"/>
              <a:chExt cx="1440" cy="336"/>
            </a:xfrm>
          </p:grpSpPr>
          <p:sp>
            <p:nvSpPr>
              <p:cNvPr id="75802" name="AutoShape 52">
                <a:extLst>
                  <a:ext uri="{FF2B5EF4-FFF2-40B4-BE49-F238E27FC236}">
                    <a16:creationId xmlns:a16="http://schemas.microsoft.com/office/drawing/2014/main" id="{3A7F8E77-AE9A-4D53-A282-6EDD6973CD60}"/>
                  </a:ext>
                </a:extLst>
              </p:cNvPr>
              <p:cNvSpPr>
                <a:spLocks noChangeArrowheads="1"/>
              </p:cNvSpPr>
              <p:nvPr/>
            </p:nvSpPr>
            <p:spPr bwMode="auto">
              <a:xfrm flipH="1">
                <a:off x="3984" y="1152"/>
                <a:ext cx="1392" cy="336"/>
              </a:xfrm>
              <a:prstGeom prst="cube">
                <a:avLst>
                  <a:gd name="adj" fmla="val 25000"/>
                </a:avLst>
              </a:prstGeom>
              <a:solidFill>
                <a:srgbClr val="CC3300"/>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5803" name="Text Box 53">
                <a:extLst>
                  <a:ext uri="{FF2B5EF4-FFF2-40B4-BE49-F238E27FC236}">
                    <a16:creationId xmlns:a16="http://schemas.microsoft.com/office/drawing/2014/main" id="{CB4054FB-0162-44D5-8C70-DC8C86758797}"/>
                  </a:ext>
                </a:extLst>
              </p:cNvPr>
              <p:cNvSpPr txBox="1">
                <a:spLocks noChangeArrowheads="1"/>
              </p:cNvSpPr>
              <p:nvPr/>
            </p:nvSpPr>
            <p:spPr bwMode="auto">
              <a:xfrm>
                <a:off x="4128" y="1200"/>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Optimum" pitchFamily="2" charset="0"/>
                  </a:rPr>
                  <a:t>  CUSTOMER</a:t>
                </a:r>
              </a:p>
            </p:txBody>
          </p:sp>
        </p:grpSp>
        <p:grpSp>
          <p:nvGrpSpPr>
            <p:cNvPr id="75783" name="Group 54">
              <a:extLst>
                <a:ext uri="{FF2B5EF4-FFF2-40B4-BE49-F238E27FC236}">
                  <a16:creationId xmlns:a16="http://schemas.microsoft.com/office/drawing/2014/main" id="{03F2053F-CA66-4796-888A-E38EB586692C}"/>
                </a:ext>
              </a:extLst>
            </p:cNvPr>
            <p:cNvGrpSpPr>
              <a:grpSpLocks/>
            </p:cNvGrpSpPr>
            <p:nvPr/>
          </p:nvGrpSpPr>
          <p:grpSpPr bwMode="auto">
            <a:xfrm>
              <a:off x="2976" y="576"/>
              <a:ext cx="1392" cy="624"/>
              <a:chOff x="1296" y="816"/>
              <a:chExt cx="1392" cy="624"/>
            </a:xfrm>
          </p:grpSpPr>
          <p:sp>
            <p:nvSpPr>
              <p:cNvPr id="75800" name="AutoShape 55">
                <a:extLst>
                  <a:ext uri="{FF2B5EF4-FFF2-40B4-BE49-F238E27FC236}">
                    <a16:creationId xmlns:a16="http://schemas.microsoft.com/office/drawing/2014/main" id="{C76FA7C5-7840-477A-B48B-B56DE4A2B4C3}"/>
                  </a:ext>
                </a:extLst>
              </p:cNvPr>
              <p:cNvSpPr>
                <a:spLocks noChangeArrowheads="1"/>
              </p:cNvSpPr>
              <p:nvPr/>
            </p:nvSpPr>
            <p:spPr bwMode="auto">
              <a:xfrm>
                <a:off x="1296" y="816"/>
                <a:ext cx="1392"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50 h 21600"/>
                  <a:gd name="T20" fmla="*/ 18434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23" y="9138"/>
                    </a:moveTo>
                    <a:cubicBezTo>
                      <a:pt x="15590" y="6700"/>
                      <a:pt x="13345" y="5032"/>
                      <a:pt x="10800" y="5032"/>
                    </a:cubicBezTo>
                    <a:cubicBezTo>
                      <a:pt x="7614" y="5032"/>
                      <a:pt x="5032" y="7614"/>
                      <a:pt x="5032" y="10800"/>
                    </a:cubicBezTo>
                    <a:cubicBezTo>
                      <a:pt x="5031" y="11384"/>
                      <a:pt x="5120" y="11965"/>
                      <a:pt x="5295" y="12523"/>
                    </a:cubicBezTo>
                    <a:lnTo>
                      <a:pt x="493" y="14027"/>
                    </a:lnTo>
                    <a:cubicBezTo>
                      <a:pt x="166" y="12982"/>
                      <a:pt x="0" y="11894"/>
                      <a:pt x="0" y="10800"/>
                    </a:cubicBezTo>
                    <a:cubicBezTo>
                      <a:pt x="0" y="4835"/>
                      <a:pt x="4835" y="0"/>
                      <a:pt x="10800" y="0"/>
                    </a:cubicBezTo>
                    <a:cubicBezTo>
                      <a:pt x="15566" y="-1"/>
                      <a:pt x="19768" y="3124"/>
                      <a:pt x="21142" y="7688"/>
                    </a:cubicBezTo>
                    <a:lnTo>
                      <a:pt x="23727" y="6910"/>
                    </a:lnTo>
                    <a:lnTo>
                      <a:pt x="20235" y="13408"/>
                    </a:lnTo>
                    <a:lnTo>
                      <a:pt x="13737" y="9916"/>
                    </a:lnTo>
                    <a:lnTo>
                      <a:pt x="16323" y="9138"/>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75801" name="WordArt 56">
                <a:extLst>
                  <a:ext uri="{FF2B5EF4-FFF2-40B4-BE49-F238E27FC236}">
                    <a16:creationId xmlns:a16="http://schemas.microsoft.com/office/drawing/2014/main" id="{DEEB80BA-279C-45EE-A67E-FCCA684BD0F2}"/>
                  </a:ext>
                </a:extLst>
              </p:cNvPr>
              <p:cNvSpPr>
                <a:spLocks noChangeArrowheads="1" noChangeShapeType="1" noTextEdit="1"/>
              </p:cNvSpPr>
              <p:nvPr/>
            </p:nvSpPr>
            <p:spPr bwMode="auto">
              <a:xfrm>
                <a:off x="1650" y="888"/>
                <a:ext cx="672" cy="240"/>
              </a:xfrm>
              <a:prstGeom prst="rect">
                <a:avLst/>
              </a:prstGeom>
            </p:spPr>
            <p:txBody>
              <a:bodyPr spcFirstLastPara="1" wrap="none" fromWordArt="1">
                <a:prstTxWarp prst="textArchUp">
                  <a:avLst>
                    <a:gd name="adj" fmla="val 11121132"/>
                  </a:avLst>
                </a:prstTxWarp>
              </a:bodyPr>
              <a:lstStyle/>
              <a:p>
                <a:pPr algn="ctr"/>
                <a:r>
                  <a:rPr lang="en-GB" sz="1400" kern="10">
                    <a:ln w="9525">
                      <a:solidFill>
                        <a:schemeClr val="tx1"/>
                      </a:solidFill>
                      <a:round/>
                      <a:headEnd/>
                      <a:tailEnd/>
                    </a:ln>
                    <a:latin typeface="Optimum"/>
                  </a:rPr>
                  <a:t>Usufruct of asset</a:t>
                </a:r>
              </a:p>
            </p:txBody>
          </p:sp>
        </p:grpSp>
        <p:grpSp>
          <p:nvGrpSpPr>
            <p:cNvPr id="75784" name="Group 57">
              <a:extLst>
                <a:ext uri="{FF2B5EF4-FFF2-40B4-BE49-F238E27FC236}">
                  <a16:creationId xmlns:a16="http://schemas.microsoft.com/office/drawing/2014/main" id="{27BD23B5-C4B5-42F5-BA0A-3CA99E42985F}"/>
                </a:ext>
              </a:extLst>
            </p:cNvPr>
            <p:cNvGrpSpPr>
              <a:grpSpLocks/>
            </p:cNvGrpSpPr>
            <p:nvPr/>
          </p:nvGrpSpPr>
          <p:grpSpPr bwMode="auto">
            <a:xfrm>
              <a:off x="1296" y="1296"/>
              <a:ext cx="1296" cy="576"/>
              <a:chOff x="1296" y="1296"/>
              <a:chExt cx="1296" cy="576"/>
            </a:xfrm>
          </p:grpSpPr>
          <p:sp>
            <p:nvSpPr>
              <p:cNvPr id="75798" name="AutoShape 58">
                <a:extLst>
                  <a:ext uri="{FF2B5EF4-FFF2-40B4-BE49-F238E27FC236}">
                    <a16:creationId xmlns:a16="http://schemas.microsoft.com/office/drawing/2014/main" id="{7E472E33-B797-4A16-8A6F-E33E51D09CB0}"/>
                  </a:ext>
                </a:extLst>
              </p:cNvPr>
              <p:cNvSpPr>
                <a:spLocks noChangeArrowheads="1"/>
              </p:cNvSpPr>
              <p:nvPr/>
            </p:nvSpPr>
            <p:spPr bwMode="auto">
              <a:xfrm flipH="1" flipV="1">
                <a:off x="1296" y="1296"/>
                <a:ext cx="129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71" y="9969"/>
                    </a:moveTo>
                    <a:cubicBezTo>
                      <a:pt x="16158" y="7099"/>
                      <a:pt x="13699" y="4969"/>
                      <a:pt x="10800" y="4969"/>
                    </a:cubicBezTo>
                    <a:cubicBezTo>
                      <a:pt x="7579" y="4969"/>
                      <a:pt x="4969" y="7579"/>
                      <a:pt x="4969" y="10800"/>
                    </a:cubicBezTo>
                    <a:cubicBezTo>
                      <a:pt x="4968" y="11933"/>
                      <a:pt x="5299" y="13042"/>
                      <a:pt x="5919" y="13991"/>
                    </a:cubicBezTo>
                    <a:lnTo>
                      <a:pt x="1761" y="16711"/>
                    </a:lnTo>
                    <a:cubicBezTo>
                      <a:pt x="612" y="14953"/>
                      <a:pt x="0" y="12899"/>
                      <a:pt x="0" y="10800"/>
                    </a:cubicBezTo>
                    <a:cubicBezTo>
                      <a:pt x="0" y="4835"/>
                      <a:pt x="4835" y="0"/>
                      <a:pt x="10800" y="0"/>
                    </a:cubicBezTo>
                    <a:cubicBezTo>
                      <a:pt x="16170" y="-1"/>
                      <a:pt x="20724" y="3945"/>
                      <a:pt x="21489" y="9260"/>
                    </a:cubicBezTo>
                    <a:lnTo>
                      <a:pt x="24162" y="8876"/>
                    </a:lnTo>
                    <a:lnTo>
                      <a:pt x="19770" y="14746"/>
                    </a:lnTo>
                    <a:lnTo>
                      <a:pt x="13899" y="10353"/>
                    </a:lnTo>
                    <a:lnTo>
                      <a:pt x="16571" y="9969"/>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75799" name="WordArt 59">
                <a:extLst>
                  <a:ext uri="{FF2B5EF4-FFF2-40B4-BE49-F238E27FC236}">
                    <a16:creationId xmlns:a16="http://schemas.microsoft.com/office/drawing/2014/main" id="{9FFAA4F9-FDB6-47A9-BD7C-4CF8285377E6}"/>
                  </a:ext>
                </a:extLst>
              </p:cNvPr>
              <p:cNvSpPr>
                <a:spLocks noChangeArrowheads="1" noChangeShapeType="1" noTextEdit="1"/>
              </p:cNvSpPr>
              <p:nvPr/>
            </p:nvSpPr>
            <p:spPr bwMode="auto">
              <a:xfrm>
                <a:off x="1440" y="1330"/>
                <a:ext cx="960" cy="480"/>
              </a:xfrm>
              <a:prstGeom prst="rect">
                <a:avLst/>
              </a:prstGeom>
            </p:spPr>
            <p:txBody>
              <a:bodyPr spcFirstLastPara="1" wrap="none" fromWordArt="1">
                <a:prstTxWarp prst="textArchDown">
                  <a:avLst>
                    <a:gd name="adj" fmla="val 0"/>
                  </a:avLst>
                </a:prstTxWarp>
              </a:bodyPr>
              <a:lstStyle/>
              <a:p>
                <a:pPr algn="ctr"/>
                <a:r>
                  <a:rPr lang="en-GB" sz="1400" kern="10">
                    <a:ln w="9525">
                      <a:solidFill>
                        <a:schemeClr val="tx1"/>
                      </a:solidFill>
                      <a:round/>
                      <a:headEnd/>
                      <a:tailEnd/>
                    </a:ln>
                    <a:latin typeface="Optimum"/>
                  </a:rPr>
                  <a:t>1. Payment of Purchase Price</a:t>
                </a:r>
              </a:p>
            </p:txBody>
          </p:sp>
        </p:grpSp>
        <p:grpSp>
          <p:nvGrpSpPr>
            <p:cNvPr id="75785" name="Group 60">
              <a:extLst>
                <a:ext uri="{FF2B5EF4-FFF2-40B4-BE49-F238E27FC236}">
                  <a16:creationId xmlns:a16="http://schemas.microsoft.com/office/drawing/2014/main" id="{D645E085-8FCE-46C1-819D-F1FFF0198626}"/>
                </a:ext>
              </a:extLst>
            </p:cNvPr>
            <p:cNvGrpSpPr>
              <a:grpSpLocks/>
            </p:cNvGrpSpPr>
            <p:nvPr/>
          </p:nvGrpSpPr>
          <p:grpSpPr bwMode="auto">
            <a:xfrm>
              <a:off x="2160" y="1152"/>
              <a:ext cx="1392" cy="336"/>
              <a:chOff x="2160" y="1152"/>
              <a:chExt cx="1392" cy="336"/>
            </a:xfrm>
          </p:grpSpPr>
          <p:sp>
            <p:nvSpPr>
              <p:cNvPr id="75793" name="Rectangle 61">
                <a:extLst>
                  <a:ext uri="{FF2B5EF4-FFF2-40B4-BE49-F238E27FC236}">
                    <a16:creationId xmlns:a16="http://schemas.microsoft.com/office/drawing/2014/main" id="{B696507F-C65B-4719-99FE-CD42F65D5E16}"/>
                  </a:ext>
                </a:extLst>
              </p:cNvPr>
              <p:cNvSpPr>
                <a:spLocks noChangeArrowheads="1"/>
              </p:cNvSpPr>
              <p:nvPr/>
            </p:nvSpPr>
            <p:spPr bwMode="auto">
              <a:xfrm>
                <a:off x="2160" y="1244"/>
                <a:ext cx="1344" cy="244"/>
              </a:xfrm>
              <a:prstGeom prst="rect">
                <a:avLst/>
              </a:prstGeom>
              <a:solidFill>
                <a:srgbClr val="CC0000"/>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5794" name="AutoShape 62">
                <a:extLst>
                  <a:ext uri="{FF2B5EF4-FFF2-40B4-BE49-F238E27FC236}">
                    <a16:creationId xmlns:a16="http://schemas.microsoft.com/office/drawing/2014/main" id="{06D0A9B2-5400-49C5-91DB-FA1F154A4424}"/>
                  </a:ext>
                </a:extLst>
              </p:cNvPr>
              <p:cNvSpPr>
                <a:spLocks noChangeArrowheads="1"/>
              </p:cNvSpPr>
              <p:nvPr/>
            </p:nvSpPr>
            <p:spPr bwMode="auto">
              <a:xfrm flipV="1">
                <a:off x="2160" y="1152"/>
                <a:ext cx="1344"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86 w 21600"/>
                  <a:gd name="T13" fmla="*/ 2250 h 21600"/>
                  <a:gd name="T14" fmla="*/ 19414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755" y="21600"/>
                    </a:lnTo>
                    <a:lnTo>
                      <a:pt x="20845" y="21600"/>
                    </a:lnTo>
                    <a:lnTo>
                      <a:pt x="21600" y="0"/>
                    </a:lnTo>
                    <a:lnTo>
                      <a:pt x="0" y="0"/>
                    </a:lnTo>
                    <a:close/>
                  </a:path>
                </a:pathLst>
              </a:custGeom>
              <a:solidFill>
                <a:srgbClr val="CC6600"/>
              </a:solidFill>
              <a:ln w="9525">
                <a:solidFill>
                  <a:schemeClr val="tx1"/>
                </a:solidFill>
                <a:miter lim="800000"/>
                <a:headEnd/>
                <a:tailEnd/>
              </a:ln>
            </p:spPr>
            <p:txBody>
              <a:bodyPr wrap="none" anchor="ctr"/>
              <a:lstStyle/>
              <a:p>
                <a:endParaRPr lang="en-GB"/>
              </a:p>
            </p:txBody>
          </p:sp>
          <p:grpSp>
            <p:nvGrpSpPr>
              <p:cNvPr id="75795" name="Group 63">
                <a:extLst>
                  <a:ext uri="{FF2B5EF4-FFF2-40B4-BE49-F238E27FC236}">
                    <a16:creationId xmlns:a16="http://schemas.microsoft.com/office/drawing/2014/main" id="{4768B1D1-8FE1-4D19-B5FB-B8F660AFA71D}"/>
                  </a:ext>
                </a:extLst>
              </p:cNvPr>
              <p:cNvGrpSpPr>
                <a:grpSpLocks/>
              </p:cNvGrpSpPr>
              <p:nvPr/>
            </p:nvGrpSpPr>
            <p:grpSpPr bwMode="auto">
              <a:xfrm>
                <a:off x="2208" y="1213"/>
                <a:ext cx="1344" cy="231"/>
                <a:chOff x="2208" y="1248"/>
                <a:chExt cx="1344" cy="230"/>
              </a:xfrm>
            </p:grpSpPr>
            <p:sp>
              <p:nvSpPr>
                <p:cNvPr id="75796" name="Text Box 64">
                  <a:extLst>
                    <a:ext uri="{FF2B5EF4-FFF2-40B4-BE49-F238E27FC236}">
                      <a16:creationId xmlns:a16="http://schemas.microsoft.com/office/drawing/2014/main" id="{A3F3B05A-B12F-4FF5-AA20-ECC065C25ABF}"/>
                    </a:ext>
                  </a:extLst>
                </p:cNvPr>
                <p:cNvSpPr txBox="1">
                  <a:spLocks noChangeArrowheads="1"/>
                </p:cNvSpPr>
                <p:nvPr/>
              </p:nvSpPr>
              <p:spPr bwMode="auto">
                <a:xfrm>
                  <a:off x="2208" y="1248"/>
                  <a:ext cx="8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Optimum" pitchFamily="2" charset="0"/>
                    </a:rPr>
                    <a:t>ISLAMIC</a:t>
                  </a:r>
                </a:p>
              </p:txBody>
            </p:sp>
            <p:sp>
              <p:nvSpPr>
                <p:cNvPr id="75797" name="Text Box 65">
                  <a:extLst>
                    <a:ext uri="{FF2B5EF4-FFF2-40B4-BE49-F238E27FC236}">
                      <a16:creationId xmlns:a16="http://schemas.microsoft.com/office/drawing/2014/main" id="{A2433141-C73E-4177-BD3E-5989635F64D8}"/>
                    </a:ext>
                  </a:extLst>
                </p:cNvPr>
                <p:cNvSpPr txBox="1">
                  <a:spLocks noChangeArrowheads="1"/>
                </p:cNvSpPr>
                <p:nvPr/>
              </p:nvSpPr>
              <p:spPr bwMode="auto">
                <a:xfrm>
                  <a:off x="2928" y="1248"/>
                  <a:ext cx="62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Optimum" pitchFamily="2" charset="0"/>
                    </a:rPr>
                    <a:t>BANK</a:t>
                  </a:r>
                </a:p>
              </p:txBody>
            </p:sp>
          </p:grpSp>
        </p:grpSp>
        <p:grpSp>
          <p:nvGrpSpPr>
            <p:cNvPr id="75786" name="Group 66">
              <a:extLst>
                <a:ext uri="{FF2B5EF4-FFF2-40B4-BE49-F238E27FC236}">
                  <a16:creationId xmlns:a16="http://schemas.microsoft.com/office/drawing/2014/main" id="{CB9DE370-D744-42BA-A786-B961F605329A}"/>
                </a:ext>
              </a:extLst>
            </p:cNvPr>
            <p:cNvGrpSpPr>
              <a:grpSpLocks/>
            </p:cNvGrpSpPr>
            <p:nvPr/>
          </p:nvGrpSpPr>
          <p:grpSpPr bwMode="auto">
            <a:xfrm>
              <a:off x="1296" y="816"/>
              <a:ext cx="1392" cy="624"/>
              <a:chOff x="1296" y="816"/>
              <a:chExt cx="1392" cy="624"/>
            </a:xfrm>
          </p:grpSpPr>
          <p:sp>
            <p:nvSpPr>
              <p:cNvPr id="75791" name="AutoShape 67">
                <a:extLst>
                  <a:ext uri="{FF2B5EF4-FFF2-40B4-BE49-F238E27FC236}">
                    <a16:creationId xmlns:a16="http://schemas.microsoft.com/office/drawing/2014/main" id="{4F4E09C5-93D5-45C8-8788-7C9E6228C3DA}"/>
                  </a:ext>
                </a:extLst>
              </p:cNvPr>
              <p:cNvSpPr>
                <a:spLocks noChangeArrowheads="1"/>
              </p:cNvSpPr>
              <p:nvPr/>
            </p:nvSpPr>
            <p:spPr bwMode="auto">
              <a:xfrm>
                <a:off x="1296" y="816"/>
                <a:ext cx="1392"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50 h 21600"/>
                  <a:gd name="T20" fmla="*/ 18434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23" y="9138"/>
                    </a:moveTo>
                    <a:cubicBezTo>
                      <a:pt x="15590" y="6700"/>
                      <a:pt x="13345" y="5032"/>
                      <a:pt x="10800" y="5032"/>
                    </a:cubicBezTo>
                    <a:cubicBezTo>
                      <a:pt x="7614" y="5032"/>
                      <a:pt x="5032" y="7614"/>
                      <a:pt x="5032" y="10800"/>
                    </a:cubicBezTo>
                    <a:cubicBezTo>
                      <a:pt x="5031" y="11384"/>
                      <a:pt x="5120" y="11965"/>
                      <a:pt x="5295" y="12523"/>
                    </a:cubicBezTo>
                    <a:lnTo>
                      <a:pt x="493" y="14027"/>
                    </a:lnTo>
                    <a:cubicBezTo>
                      <a:pt x="166" y="12982"/>
                      <a:pt x="0" y="11894"/>
                      <a:pt x="0" y="10800"/>
                    </a:cubicBezTo>
                    <a:cubicBezTo>
                      <a:pt x="0" y="4835"/>
                      <a:pt x="4835" y="0"/>
                      <a:pt x="10800" y="0"/>
                    </a:cubicBezTo>
                    <a:cubicBezTo>
                      <a:pt x="15566" y="-1"/>
                      <a:pt x="19768" y="3124"/>
                      <a:pt x="21142" y="7688"/>
                    </a:cubicBezTo>
                    <a:lnTo>
                      <a:pt x="23727" y="6910"/>
                    </a:lnTo>
                    <a:lnTo>
                      <a:pt x="20235" y="13408"/>
                    </a:lnTo>
                    <a:lnTo>
                      <a:pt x="13737" y="9916"/>
                    </a:lnTo>
                    <a:lnTo>
                      <a:pt x="16323" y="9138"/>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75792" name="WordArt 68">
                <a:extLst>
                  <a:ext uri="{FF2B5EF4-FFF2-40B4-BE49-F238E27FC236}">
                    <a16:creationId xmlns:a16="http://schemas.microsoft.com/office/drawing/2014/main" id="{3ADFAD18-DE71-49D3-80A1-D0FC2A6E06D2}"/>
                  </a:ext>
                </a:extLst>
              </p:cNvPr>
              <p:cNvSpPr>
                <a:spLocks noChangeArrowheads="1" noChangeShapeType="1" noTextEdit="1"/>
              </p:cNvSpPr>
              <p:nvPr/>
            </p:nvSpPr>
            <p:spPr bwMode="auto">
              <a:xfrm>
                <a:off x="1650" y="888"/>
                <a:ext cx="672" cy="240"/>
              </a:xfrm>
              <a:prstGeom prst="rect">
                <a:avLst/>
              </a:prstGeom>
            </p:spPr>
            <p:txBody>
              <a:bodyPr spcFirstLastPara="1" wrap="none" fromWordArt="1">
                <a:prstTxWarp prst="textArchUp">
                  <a:avLst>
                    <a:gd name="adj" fmla="val 11121132"/>
                  </a:avLst>
                </a:prstTxWarp>
              </a:bodyPr>
              <a:lstStyle/>
              <a:p>
                <a:pPr algn="ctr"/>
                <a:r>
                  <a:rPr lang="en-GB" sz="1400" kern="10">
                    <a:ln w="9525">
                      <a:solidFill>
                        <a:schemeClr val="tx1"/>
                      </a:solidFill>
                      <a:round/>
                      <a:headEnd/>
                      <a:tailEnd/>
                    </a:ln>
                    <a:latin typeface="Optimum"/>
                  </a:rPr>
                  <a:t>2. Transfer of Title</a:t>
                </a:r>
              </a:p>
            </p:txBody>
          </p:sp>
        </p:grpSp>
        <p:grpSp>
          <p:nvGrpSpPr>
            <p:cNvPr id="75787" name="Group 69">
              <a:extLst>
                <a:ext uri="{FF2B5EF4-FFF2-40B4-BE49-F238E27FC236}">
                  <a16:creationId xmlns:a16="http://schemas.microsoft.com/office/drawing/2014/main" id="{745380AD-894C-410B-90B7-38C1FBF25D59}"/>
                </a:ext>
              </a:extLst>
            </p:cNvPr>
            <p:cNvGrpSpPr>
              <a:grpSpLocks/>
            </p:cNvGrpSpPr>
            <p:nvPr/>
          </p:nvGrpSpPr>
          <p:grpSpPr bwMode="auto">
            <a:xfrm>
              <a:off x="288" y="1152"/>
              <a:ext cx="1441" cy="336"/>
              <a:chOff x="288" y="1152"/>
              <a:chExt cx="1440" cy="336"/>
            </a:xfrm>
          </p:grpSpPr>
          <p:sp>
            <p:nvSpPr>
              <p:cNvPr id="75789" name="AutoShape 70">
                <a:extLst>
                  <a:ext uri="{FF2B5EF4-FFF2-40B4-BE49-F238E27FC236}">
                    <a16:creationId xmlns:a16="http://schemas.microsoft.com/office/drawing/2014/main" id="{DEC74DBB-45A3-41E2-BF59-A899A1980EE0}"/>
                  </a:ext>
                </a:extLst>
              </p:cNvPr>
              <p:cNvSpPr>
                <a:spLocks noChangeArrowheads="1"/>
              </p:cNvSpPr>
              <p:nvPr/>
            </p:nvSpPr>
            <p:spPr bwMode="auto">
              <a:xfrm>
                <a:off x="288" y="1152"/>
                <a:ext cx="1440" cy="336"/>
              </a:xfrm>
              <a:prstGeom prst="cube">
                <a:avLst>
                  <a:gd name="adj" fmla="val 25000"/>
                </a:avLst>
              </a:prstGeom>
              <a:solidFill>
                <a:srgbClr val="CC3300"/>
              </a:solidFill>
              <a:ln w="9525">
                <a:solidFill>
                  <a:schemeClr val="tx1"/>
                </a:solidFill>
                <a:miter lim="800000"/>
                <a:headEnd/>
                <a:tailEnd/>
              </a:ln>
            </p:spPr>
            <p:txBody>
              <a:bodyPr wrap="none" lIns="91430" tIns="45716" rIns="91430" bIns="45716" anchor="ct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en-US" altLang="en-US" sz="2000" b="0">
                  <a:latin typeface="Garamond" panose="02020404030301010803" pitchFamily="18" charset="0"/>
                </a:endParaRPr>
              </a:p>
            </p:txBody>
          </p:sp>
          <p:sp>
            <p:nvSpPr>
              <p:cNvPr id="75790" name="Text Box 71">
                <a:extLst>
                  <a:ext uri="{FF2B5EF4-FFF2-40B4-BE49-F238E27FC236}">
                    <a16:creationId xmlns:a16="http://schemas.microsoft.com/office/drawing/2014/main" id="{09CD70BB-1221-4752-92DE-00100548057B}"/>
                  </a:ext>
                </a:extLst>
              </p:cNvPr>
              <p:cNvSpPr txBox="1">
                <a:spLocks noChangeArrowheads="1"/>
              </p:cNvSpPr>
              <p:nvPr/>
            </p:nvSpPr>
            <p:spPr bwMode="auto">
              <a:xfrm>
                <a:off x="624" y="120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Optimum" pitchFamily="2" charset="0"/>
                  </a:rPr>
                  <a:t>VENDOR</a:t>
                </a:r>
              </a:p>
            </p:txBody>
          </p:sp>
        </p:grpSp>
        <p:pic>
          <p:nvPicPr>
            <p:cNvPr id="75788" name="Picture 14" descr="MM900188344[1]">
              <a:extLst>
                <a:ext uri="{FF2B5EF4-FFF2-40B4-BE49-F238E27FC236}">
                  <a16:creationId xmlns:a16="http://schemas.microsoft.com/office/drawing/2014/main" id="{51A40861-9FD9-4D7A-885B-89D38488E93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68" y="576"/>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itle 1">
            <a:extLst>
              <a:ext uri="{FF2B5EF4-FFF2-40B4-BE49-F238E27FC236}">
                <a16:creationId xmlns:a16="http://schemas.microsoft.com/office/drawing/2014/main" id="{1956E48A-0D10-4B75-AAA8-8ABF22AB0E82}"/>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Ijarah</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Importance of Banking</a:t>
            </a:r>
          </a:p>
        </p:txBody>
      </p:sp>
      <p:sp>
        <p:nvSpPr>
          <p:cNvPr id="3" name="Rectangle 2"/>
          <p:cNvSpPr/>
          <p:nvPr/>
        </p:nvSpPr>
        <p:spPr>
          <a:xfrm>
            <a:off x="1962150" y="1364040"/>
            <a:ext cx="8953500" cy="3970318"/>
          </a:xfrm>
          <a:prstGeom prst="rect">
            <a:avLst/>
          </a:prstGeom>
        </p:spPr>
        <p:txBody>
          <a:bodyPr wrap="square">
            <a:spAutoFit/>
          </a:bodyPr>
          <a:lstStyle/>
          <a:p>
            <a:pPr marL="457200" indent="-457200">
              <a:buClr>
                <a:srgbClr val="000099"/>
              </a:buClr>
              <a:buFont typeface="Wingdings"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Banking is the most important sector of the modern day economy.</a:t>
            </a:r>
          </a:p>
          <a:p>
            <a:pPr marL="457200" indent="-457200">
              <a:buClr>
                <a:srgbClr val="000099"/>
              </a:buClr>
              <a:buFont typeface="Wingdings" pitchFamily="2" charset="2"/>
              <a:buChar char="Ø"/>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Clr>
                <a:srgbClr val="000099"/>
              </a:buClr>
              <a:buFont typeface="Wingdings"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It provides an opportunity to the household with surplus capital to select the best mix of investments in terms of return and tenors &amp; security.</a:t>
            </a:r>
          </a:p>
          <a:p>
            <a:pPr marL="457200" indent="-457200">
              <a:buClr>
                <a:srgbClr val="000099"/>
              </a:buClr>
              <a:buFont typeface="Wingdings" pitchFamily="2" charset="2"/>
              <a:buChar char="Ø"/>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Clr>
                <a:srgbClr val="000099"/>
              </a:buClr>
              <a:buFont typeface="Wingdings"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It provides an opportunity to businesses and Governments to finance their activities through obtaining surplus funds.</a:t>
            </a:r>
          </a:p>
        </p:txBody>
      </p:sp>
      <p:sp>
        <p:nvSpPr>
          <p:cNvPr id="5" name="Rectangle 4"/>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245635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3FF5621-4D2C-448E-890B-60A9B44E46D1}"/>
              </a:ext>
            </a:extLst>
          </p:cNvPr>
          <p:cNvSpPr>
            <a:spLocks noGrp="1" noChangeArrowheads="1"/>
          </p:cNvSpPr>
          <p:nvPr>
            <p:ph type="body" idx="1"/>
          </p:nvPr>
        </p:nvSpPr>
        <p:spPr bwMode="auto">
          <a:xfrm>
            <a:off x="2209800" y="1295400"/>
            <a:ext cx="77724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lvl="1" indent="-609600">
              <a:spcBef>
                <a:spcPts val="1000"/>
              </a:spcBef>
              <a:buClr>
                <a:schemeClr val="tx1"/>
              </a:buClr>
              <a:buFont typeface="Wingdings" panose="05000000000000000000" pitchFamily="2" charset="2"/>
              <a:buChar char="Ø"/>
              <a:tabLst>
                <a:tab pos="171450" algn="l"/>
              </a:tabLst>
            </a:pPr>
            <a:r>
              <a:rPr lang="en-US" altLang="en-US" dirty="0">
                <a:solidFill>
                  <a:schemeClr val="accent5">
                    <a:lumMod val="50000"/>
                  </a:schemeClr>
                </a:solidFill>
                <a:latin typeface="Times New Roman" panose="02020603050405020304" pitchFamily="18" charset="0"/>
                <a:cs typeface="Times New Roman" panose="02020603050405020304" pitchFamily="18" charset="0"/>
              </a:rPr>
              <a:t>In Diminishing </a:t>
            </a:r>
            <a:r>
              <a:rPr lang="en-US" altLang="en-US" dirty="0" err="1">
                <a:solidFill>
                  <a:schemeClr val="accent5">
                    <a:lumMod val="50000"/>
                  </a:schemeClr>
                </a:solidFill>
                <a:latin typeface="Times New Roman" panose="02020603050405020304" pitchFamily="18" charset="0"/>
                <a:cs typeface="Times New Roman" panose="02020603050405020304" pitchFamily="18" charset="0"/>
              </a:rPr>
              <a:t>Musharakah</a:t>
            </a:r>
            <a:r>
              <a:rPr lang="en-US" altLang="en-US" dirty="0">
                <a:solidFill>
                  <a:schemeClr val="accent5">
                    <a:lumMod val="50000"/>
                  </a:schemeClr>
                </a:solidFill>
                <a:latin typeface="Times New Roman" panose="02020603050405020304" pitchFamily="18" charset="0"/>
                <a:cs typeface="Times New Roman" panose="02020603050405020304" pitchFamily="18" charset="0"/>
              </a:rPr>
              <a:t> the financier and the client participate either in joint ownership of a property or an equipment</a:t>
            </a:r>
          </a:p>
          <a:p>
            <a:pPr marL="609600" lvl="1" indent="-609600">
              <a:spcBef>
                <a:spcPts val="1000"/>
              </a:spcBef>
              <a:buClr>
                <a:schemeClr val="tx1"/>
              </a:buClr>
              <a:buFont typeface="Wingdings" panose="05000000000000000000" pitchFamily="2" charset="2"/>
              <a:buChar char="Ø"/>
              <a:tabLst>
                <a:tab pos="171450" algn="l"/>
              </a:tabLst>
            </a:pPr>
            <a:endParaRPr lang="en-US" altLang="en-US" dirty="0">
              <a:solidFill>
                <a:schemeClr val="accent5">
                  <a:lumMod val="50000"/>
                </a:schemeClr>
              </a:solidFill>
              <a:latin typeface="Times New Roman" panose="02020603050405020304" pitchFamily="18" charset="0"/>
              <a:cs typeface="Times New Roman" panose="02020603050405020304" pitchFamily="18" charset="0"/>
            </a:endParaRPr>
          </a:p>
          <a:p>
            <a:pPr marL="609600" lvl="1" indent="-609600">
              <a:spcBef>
                <a:spcPts val="1000"/>
              </a:spcBef>
              <a:buClr>
                <a:schemeClr val="tx1"/>
              </a:buClr>
              <a:buFont typeface="Wingdings" panose="05000000000000000000" pitchFamily="2" charset="2"/>
              <a:buChar char="Ø"/>
              <a:tabLst>
                <a:tab pos="171450" algn="l"/>
              </a:tabLst>
            </a:pPr>
            <a:r>
              <a:rPr lang="en-US" altLang="en-US" dirty="0">
                <a:solidFill>
                  <a:schemeClr val="accent5">
                    <a:lumMod val="50000"/>
                  </a:schemeClr>
                </a:solidFill>
                <a:latin typeface="Times New Roman" panose="02020603050405020304" pitchFamily="18" charset="0"/>
                <a:cs typeface="Times New Roman" panose="02020603050405020304" pitchFamily="18" charset="0"/>
              </a:rPr>
              <a:t>The share of the financier will be divided into a number of units</a:t>
            </a:r>
          </a:p>
          <a:p>
            <a:pPr marL="609600" lvl="1" indent="-609600">
              <a:spcBef>
                <a:spcPts val="1000"/>
              </a:spcBef>
              <a:buClr>
                <a:schemeClr val="tx1"/>
              </a:buClr>
              <a:buFont typeface="Wingdings" panose="05000000000000000000" pitchFamily="2" charset="2"/>
              <a:buChar char="Ø"/>
              <a:tabLst>
                <a:tab pos="171450" algn="l"/>
              </a:tabLst>
            </a:pPr>
            <a:endParaRPr lang="en-US" altLang="en-US" dirty="0">
              <a:solidFill>
                <a:schemeClr val="accent5">
                  <a:lumMod val="50000"/>
                </a:schemeClr>
              </a:solidFill>
              <a:latin typeface="Times New Roman" panose="02020603050405020304" pitchFamily="18" charset="0"/>
              <a:cs typeface="Times New Roman" panose="02020603050405020304" pitchFamily="18" charset="0"/>
            </a:endParaRPr>
          </a:p>
          <a:p>
            <a:pPr marL="609600" lvl="1" indent="-609600">
              <a:spcBef>
                <a:spcPts val="1000"/>
              </a:spcBef>
              <a:buClr>
                <a:schemeClr val="tx1"/>
              </a:buClr>
              <a:buFont typeface="Wingdings" panose="05000000000000000000" pitchFamily="2" charset="2"/>
              <a:buChar char="Ø"/>
              <a:tabLst>
                <a:tab pos="171450" algn="l"/>
              </a:tabLst>
            </a:pPr>
            <a:r>
              <a:rPr lang="en-US" altLang="en-US" dirty="0">
                <a:solidFill>
                  <a:schemeClr val="accent5">
                    <a:lumMod val="50000"/>
                  </a:schemeClr>
                </a:solidFill>
                <a:latin typeface="Times New Roman" panose="02020603050405020304" pitchFamily="18" charset="0"/>
                <a:cs typeface="Times New Roman" panose="02020603050405020304" pitchFamily="18" charset="0"/>
              </a:rPr>
              <a:t>The client will purchase these units one by one periodically until he is the sole owner of the property</a:t>
            </a:r>
          </a:p>
          <a:p>
            <a:pPr marL="609600" lvl="1" indent="-609600">
              <a:spcBef>
                <a:spcPts val="1000"/>
              </a:spcBef>
              <a:buClr>
                <a:schemeClr val="tx1"/>
              </a:buClr>
              <a:buFont typeface="Wingdings" panose="05000000000000000000" pitchFamily="2" charset="2"/>
              <a:buChar char="Ø"/>
              <a:tabLst>
                <a:tab pos="171450" algn="l"/>
              </a:tabLst>
            </a:pPr>
            <a:endParaRPr lang="en-US" altLang="en-US" dirty="0">
              <a:solidFill>
                <a:schemeClr val="accent5">
                  <a:lumMod val="50000"/>
                </a:schemeClr>
              </a:solidFill>
              <a:latin typeface="Times New Roman" panose="02020603050405020304" pitchFamily="18" charset="0"/>
              <a:cs typeface="Times New Roman" panose="02020603050405020304" pitchFamily="18" charset="0"/>
            </a:endParaRPr>
          </a:p>
          <a:p>
            <a:pPr marL="609600" lvl="1" indent="-609600">
              <a:spcBef>
                <a:spcPts val="1000"/>
              </a:spcBef>
              <a:buClr>
                <a:schemeClr val="tx1"/>
              </a:buClr>
              <a:buFont typeface="Wingdings" panose="05000000000000000000" pitchFamily="2" charset="2"/>
              <a:buChar char="Ø"/>
              <a:tabLst>
                <a:tab pos="171450" algn="l"/>
              </a:tabLst>
            </a:pPr>
            <a:r>
              <a:rPr lang="en-US" altLang="en-US" dirty="0">
                <a:solidFill>
                  <a:schemeClr val="accent5">
                    <a:lumMod val="50000"/>
                  </a:schemeClr>
                </a:solidFill>
                <a:latin typeface="Times New Roman" panose="02020603050405020304" pitchFamily="18" charset="0"/>
                <a:cs typeface="Times New Roman" panose="02020603050405020304" pitchFamily="18" charset="0"/>
              </a:rPr>
              <a:t>Client will also pay rental amount over the undivided portion of the asset owned by Bank</a:t>
            </a:r>
          </a:p>
        </p:txBody>
      </p:sp>
      <p:sp>
        <p:nvSpPr>
          <p:cNvPr id="8" name="Title 1">
            <a:extLst>
              <a:ext uri="{FF2B5EF4-FFF2-40B4-BE49-F238E27FC236}">
                <a16:creationId xmlns:a16="http://schemas.microsoft.com/office/drawing/2014/main" id="{C4840C0B-60FF-4603-8309-3496954CA39F}"/>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Diminishing </a:t>
            </a:r>
            <a:r>
              <a:rPr lang="en-US" sz="3600" b="1" cap="small" dirty="0" err="1">
                <a:solidFill>
                  <a:schemeClr val="accent5">
                    <a:lumMod val="75000"/>
                  </a:schemeClr>
                </a:solidFill>
                <a:latin typeface="Times New Roman" panose="02020603050405020304" pitchFamily="18" charset="0"/>
                <a:cs typeface="Times New Roman" panose="02020603050405020304" pitchFamily="18" charset="0"/>
              </a:rPr>
              <a:t>Musharakah</a:t>
            </a:r>
            <a:endParaRPr lang="en-US" sz="36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31">
            <a:extLst>
              <a:ext uri="{FF2B5EF4-FFF2-40B4-BE49-F238E27FC236}">
                <a16:creationId xmlns:a16="http://schemas.microsoft.com/office/drawing/2014/main" id="{4D023B60-706B-43F6-8386-D1CD39B44E74}"/>
              </a:ext>
            </a:extLst>
          </p:cNvPr>
          <p:cNvGrpSpPr>
            <a:grpSpLocks/>
          </p:cNvGrpSpPr>
          <p:nvPr/>
        </p:nvGrpSpPr>
        <p:grpSpPr bwMode="auto">
          <a:xfrm>
            <a:off x="1905000" y="4114800"/>
            <a:ext cx="8248650" cy="2514600"/>
            <a:chOff x="276" y="192"/>
            <a:chExt cx="5196" cy="1584"/>
          </a:xfrm>
        </p:grpSpPr>
        <p:grpSp>
          <p:nvGrpSpPr>
            <p:cNvPr id="79882" name="Group 6">
              <a:extLst>
                <a:ext uri="{FF2B5EF4-FFF2-40B4-BE49-F238E27FC236}">
                  <a16:creationId xmlns:a16="http://schemas.microsoft.com/office/drawing/2014/main" id="{F4E12336-E50F-42BF-9A8C-295B7B336804}"/>
                </a:ext>
              </a:extLst>
            </p:cNvPr>
            <p:cNvGrpSpPr>
              <a:grpSpLocks/>
            </p:cNvGrpSpPr>
            <p:nvPr/>
          </p:nvGrpSpPr>
          <p:grpSpPr bwMode="auto">
            <a:xfrm>
              <a:off x="4032" y="672"/>
              <a:ext cx="1440" cy="510"/>
              <a:chOff x="3600" y="1440"/>
              <a:chExt cx="1440" cy="639"/>
            </a:xfrm>
          </p:grpSpPr>
          <p:sp>
            <p:nvSpPr>
              <p:cNvPr id="79904" name="AutoShape 7">
                <a:extLst>
                  <a:ext uri="{FF2B5EF4-FFF2-40B4-BE49-F238E27FC236}">
                    <a16:creationId xmlns:a16="http://schemas.microsoft.com/office/drawing/2014/main" id="{1704D5BC-E966-4C28-83F7-F268630168A7}"/>
                  </a:ext>
                </a:extLst>
              </p:cNvPr>
              <p:cNvSpPr>
                <a:spLocks noChangeArrowheads="1"/>
              </p:cNvSpPr>
              <p:nvPr/>
            </p:nvSpPr>
            <p:spPr bwMode="auto">
              <a:xfrm flipH="1">
                <a:off x="3600" y="1440"/>
                <a:ext cx="1392" cy="576"/>
              </a:xfrm>
              <a:prstGeom prst="cube">
                <a:avLst>
                  <a:gd name="adj" fmla="val 25000"/>
                </a:avLst>
              </a:prstGeom>
              <a:solidFill>
                <a:srgbClr val="CC3300"/>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9905" name="Text Box 8">
                <a:extLst>
                  <a:ext uri="{FF2B5EF4-FFF2-40B4-BE49-F238E27FC236}">
                    <a16:creationId xmlns:a16="http://schemas.microsoft.com/office/drawing/2014/main" id="{EB965A46-342F-4620-8147-62981FA47B28}"/>
                  </a:ext>
                </a:extLst>
              </p:cNvPr>
              <p:cNvSpPr txBox="1">
                <a:spLocks noChangeArrowheads="1"/>
              </p:cNvSpPr>
              <p:nvPr/>
            </p:nvSpPr>
            <p:spPr bwMode="auto">
              <a:xfrm>
                <a:off x="3744" y="1555"/>
                <a:ext cx="1296"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solidFill>
                      <a:schemeClr val="bg1"/>
                    </a:solidFill>
                    <a:latin typeface="Optimum" pitchFamily="2" charset="0"/>
                    <a:cs typeface="Times New Roman" panose="02020603050405020304" pitchFamily="18" charset="0"/>
                  </a:rPr>
                  <a:t>  C</a:t>
                </a:r>
                <a:r>
                  <a:rPr lang="en-US" altLang="en-US" sz="2000">
                    <a:solidFill>
                      <a:schemeClr val="bg1"/>
                    </a:solidFill>
                    <a:latin typeface="Optimum" pitchFamily="2" charset="0"/>
                    <a:cs typeface="Times New Roman" panose="02020603050405020304" pitchFamily="18" charset="0"/>
                  </a:rPr>
                  <a:t>USTOMER</a:t>
                </a:r>
              </a:p>
            </p:txBody>
          </p:sp>
          <p:sp>
            <p:nvSpPr>
              <p:cNvPr id="79906" name="Text Box 9">
                <a:extLst>
                  <a:ext uri="{FF2B5EF4-FFF2-40B4-BE49-F238E27FC236}">
                    <a16:creationId xmlns:a16="http://schemas.microsoft.com/office/drawing/2014/main" id="{95A6AE55-42E4-4D80-8F0C-EF0FD89E0AC9}"/>
                  </a:ext>
                </a:extLst>
              </p:cNvPr>
              <p:cNvSpPr txBox="1">
                <a:spLocks noChangeArrowheads="1"/>
              </p:cNvSpPr>
              <p:nvPr/>
            </p:nvSpPr>
            <p:spPr bwMode="auto">
              <a:xfrm>
                <a:off x="4080" y="1766"/>
                <a:ext cx="72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endParaRPr lang="en-US" altLang="en-US" sz="2000" b="0">
                  <a:solidFill>
                    <a:schemeClr val="bg1"/>
                  </a:solidFill>
                  <a:latin typeface="Optimum" pitchFamily="2" charset="0"/>
                  <a:cs typeface="Times New Roman" panose="02020603050405020304" pitchFamily="18" charset="0"/>
                </a:endParaRPr>
              </a:p>
            </p:txBody>
          </p:sp>
        </p:grpSp>
        <p:grpSp>
          <p:nvGrpSpPr>
            <p:cNvPr id="79883" name="Group 10">
              <a:extLst>
                <a:ext uri="{FF2B5EF4-FFF2-40B4-BE49-F238E27FC236}">
                  <a16:creationId xmlns:a16="http://schemas.microsoft.com/office/drawing/2014/main" id="{5A0AEDE7-89BF-49E3-BB1B-1DD08A12ED4A}"/>
                </a:ext>
              </a:extLst>
            </p:cNvPr>
            <p:cNvGrpSpPr>
              <a:grpSpLocks/>
            </p:cNvGrpSpPr>
            <p:nvPr/>
          </p:nvGrpSpPr>
          <p:grpSpPr bwMode="auto">
            <a:xfrm>
              <a:off x="276" y="629"/>
              <a:ext cx="1441" cy="486"/>
              <a:chOff x="288" y="1152"/>
              <a:chExt cx="1440" cy="355"/>
            </a:xfrm>
          </p:grpSpPr>
          <p:sp>
            <p:nvSpPr>
              <p:cNvPr id="79900" name="AutoShape 11">
                <a:extLst>
                  <a:ext uri="{FF2B5EF4-FFF2-40B4-BE49-F238E27FC236}">
                    <a16:creationId xmlns:a16="http://schemas.microsoft.com/office/drawing/2014/main" id="{C85A7351-58AF-4F08-82B7-6E4EFEA63F76}"/>
                  </a:ext>
                </a:extLst>
              </p:cNvPr>
              <p:cNvSpPr>
                <a:spLocks noChangeArrowheads="1"/>
              </p:cNvSpPr>
              <p:nvPr/>
            </p:nvSpPr>
            <p:spPr bwMode="auto">
              <a:xfrm>
                <a:off x="288" y="1152"/>
                <a:ext cx="1440" cy="355"/>
              </a:xfrm>
              <a:prstGeom prst="cube">
                <a:avLst>
                  <a:gd name="adj" fmla="val 25000"/>
                </a:avLst>
              </a:prstGeom>
              <a:solidFill>
                <a:srgbClr val="CC3300"/>
              </a:solidFill>
              <a:ln w="9525">
                <a:solidFill>
                  <a:schemeClr val="tx1"/>
                </a:solidFill>
                <a:miter lim="800000"/>
                <a:headEnd/>
                <a:tailEnd/>
              </a:ln>
            </p:spPr>
            <p:txBody>
              <a:bodyPr wrap="none" lIns="91430" tIns="45716" rIns="91430" bIns="45716" anchor="ct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en-US" altLang="en-US" sz="2000" b="0">
                  <a:latin typeface="Garamond" panose="02020404030301010803" pitchFamily="18" charset="0"/>
                  <a:cs typeface="Times New Roman" panose="02020603050405020304" pitchFamily="18" charset="0"/>
                </a:endParaRPr>
              </a:p>
            </p:txBody>
          </p:sp>
          <p:grpSp>
            <p:nvGrpSpPr>
              <p:cNvPr id="79901" name="Group 12">
                <a:extLst>
                  <a:ext uri="{FF2B5EF4-FFF2-40B4-BE49-F238E27FC236}">
                    <a16:creationId xmlns:a16="http://schemas.microsoft.com/office/drawing/2014/main" id="{C40B89DA-DDE4-4774-BAB6-7F641BC2BC93}"/>
                  </a:ext>
                </a:extLst>
              </p:cNvPr>
              <p:cNvGrpSpPr>
                <a:grpSpLocks/>
              </p:cNvGrpSpPr>
              <p:nvPr/>
            </p:nvGrpSpPr>
            <p:grpSpPr bwMode="auto">
              <a:xfrm>
                <a:off x="336" y="1220"/>
                <a:ext cx="1344" cy="183"/>
                <a:chOff x="2208" y="1248"/>
                <a:chExt cx="1344" cy="183"/>
              </a:xfrm>
            </p:grpSpPr>
            <p:sp>
              <p:nvSpPr>
                <p:cNvPr id="79902" name="Text Box 13">
                  <a:extLst>
                    <a:ext uri="{FF2B5EF4-FFF2-40B4-BE49-F238E27FC236}">
                      <a16:creationId xmlns:a16="http://schemas.microsoft.com/office/drawing/2014/main" id="{888E1AE1-F78E-4F7D-870B-F633A15C7C2B}"/>
                    </a:ext>
                  </a:extLst>
                </p:cNvPr>
                <p:cNvSpPr txBox="1">
                  <a:spLocks noChangeArrowheads="1"/>
                </p:cNvSpPr>
                <p:nvPr/>
              </p:nvSpPr>
              <p:spPr bwMode="auto">
                <a:xfrm>
                  <a:off x="2208" y="1248"/>
                  <a:ext cx="81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2000">
                      <a:solidFill>
                        <a:schemeClr val="bg1"/>
                      </a:solidFill>
                      <a:latin typeface="Optimum" pitchFamily="2" charset="0"/>
                      <a:cs typeface="Times New Roman" panose="02020603050405020304" pitchFamily="18" charset="0"/>
                    </a:rPr>
                    <a:t>BANK</a:t>
                  </a:r>
                </a:p>
              </p:txBody>
            </p:sp>
            <p:sp>
              <p:nvSpPr>
                <p:cNvPr id="79903" name="Text Box 14">
                  <a:extLst>
                    <a:ext uri="{FF2B5EF4-FFF2-40B4-BE49-F238E27FC236}">
                      <a16:creationId xmlns:a16="http://schemas.microsoft.com/office/drawing/2014/main" id="{7DCEEC8B-5963-4058-AB69-6B8EF00906C0}"/>
                    </a:ext>
                  </a:extLst>
                </p:cNvPr>
                <p:cNvSpPr txBox="1">
                  <a:spLocks noChangeArrowheads="1"/>
                </p:cNvSpPr>
                <p:nvPr/>
              </p:nvSpPr>
              <p:spPr bwMode="auto">
                <a:xfrm>
                  <a:off x="2928" y="1248"/>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endParaRPr lang="en-US" altLang="en-US" sz="2000">
                    <a:solidFill>
                      <a:schemeClr val="bg1"/>
                    </a:solidFill>
                    <a:latin typeface="Optimum" pitchFamily="2" charset="0"/>
                    <a:cs typeface="Times New Roman" panose="02020603050405020304" pitchFamily="18" charset="0"/>
                  </a:endParaRPr>
                </a:p>
              </p:txBody>
            </p:sp>
          </p:grpSp>
        </p:grpSp>
        <p:grpSp>
          <p:nvGrpSpPr>
            <p:cNvPr id="79884" name="Group 15">
              <a:extLst>
                <a:ext uri="{FF2B5EF4-FFF2-40B4-BE49-F238E27FC236}">
                  <a16:creationId xmlns:a16="http://schemas.microsoft.com/office/drawing/2014/main" id="{DDA13BDA-9882-496F-BAFE-628C7836CEB4}"/>
                </a:ext>
              </a:extLst>
            </p:cNvPr>
            <p:cNvGrpSpPr>
              <a:grpSpLocks/>
            </p:cNvGrpSpPr>
            <p:nvPr/>
          </p:nvGrpSpPr>
          <p:grpSpPr bwMode="auto">
            <a:xfrm>
              <a:off x="1620" y="192"/>
              <a:ext cx="864" cy="1488"/>
              <a:chOff x="1632" y="864"/>
              <a:chExt cx="864" cy="912"/>
            </a:xfrm>
          </p:grpSpPr>
          <p:sp>
            <p:nvSpPr>
              <p:cNvPr id="79898" name="Freeform 16">
                <a:extLst>
                  <a:ext uri="{FF2B5EF4-FFF2-40B4-BE49-F238E27FC236}">
                    <a16:creationId xmlns:a16="http://schemas.microsoft.com/office/drawing/2014/main" id="{D927ED3F-96E5-4133-8917-0F15678AC392}"/>
                  </a:ext>
                </a:extLst>
              </p:cNvPr>
              <p:cNvSpPr>
                <a:spLocks/>
              </p:cNvSpPr>
              <p:nvPr/>
            </p:nvSpPr>
            <p:spPr bwMode="auto">
              <a:xfrm>
                <a:off x="1632" y="960"/>
                <a:ext cx="816" cy="816"/>
              </a:xfrm>
              <a:custGeom>
                <a:avLst/>
                <a:gdLst>
                  <a:gd name="T0" fmla="*/ 0 w 816"/>
                  <a:gd name="T1" fmla="*/ 528 h 816"/>
                  <a:gd name="T2" fmla="*/ 816 w 816"/>
                  <a:gd name="T3" fmla="*/ 816 h 816"/>
                  <a:gd name="T4" fmla="*/ 816 w 816"/>
                  <a:gd name="T5" fmla="*/ 0 h 816"/>
                  <a:gd name="T6" fmla="*/ 0 w 816"/>
                  <a:gd name="T7" fmla="*/ 288 h 816"/>
                  <a:gd name="T8" fmla="*/ 0 w 816"/>
                  <a:gd name="T9" fmla="*/ 528 h 816"/>
                  <a:gd name="T10" fmla="*/ 0 60000 65536"/>
                  <a:gd name="T11" fmla="*/ 0 60000 65536"/>
                  <a:gd name="T12" fmla="*/ 0 60000 65536"/>
                  <a:gd name="T13" fmla="*/ 0 60000 65536"/>
                  <a:gd name="T14" fmla="*/ 0 60000 65536"/>
                  <a:gd name="T15" fmla="*/ 0 w 816"/>
                  <a:gd name="T16" fmla="*/ 0 h 816"/>
                  <a:gd name="T17" fmla="*/ 816 w 816"/>
                  <a:gd name="T18" fmla="*/ 816 h 816"/>
                </a:gdLst>
                <a:ahLst/>
                <a:cxnLst>
                  <a:cxn ang="T10">
                    <a:pos x="T0" y="T1"/>
                  </a:cxn>
                  <a:cxn ang="T11">
                    <a:pos x="T2" y="T3"/>
                  </a:cxn>
                  <a:cxn ang="T12">
                    <a:pos x="T4" y="T5"/>
                  </a:cxn>
                  <a:cxn ang="T13">
                    <a:pos x="T6" y="T7"/>
                  </a:cxn>
                  <a:cxn ang="T14">
                    <a:pos x="T8" y="T9"/>
                  </a:cxn>
                </a:cxnLst>
                <a:rect l="T15" t="T16" r="T17" b="T18"/>
                <a:pathLst>
                  <a:path w="816" h="816">
                    <a:moveTo>
                      <a:pt x="0" y="528"/>
                    </a:moveTo>
                    <a:lnTo>
                      <a:pt x="816" y="816"/>
                    </a:lnTo>
                    <a:lnTo>
                      <a:pt x="816" y="0"/>
                    </a:lnTo>
                    <a:lnTo>
                      <a:pt x="0" y="288"/>
                    </a:lnTo>
                    <a:lnTo>
                      <a:pt x="0" y="528"/>
                    </a:lnTo>
                    <a:close/>
                  </a:path>
                </a:pathLst>
              </a:custGeom>
              <a:gradFill rotWithShape="0">
                <a:gsLst>
                  <a:gs pos="0">
                    <a:srgbClr val="FFD5D5"/>
                  </a:gs>
                  <a:gs pos="100000">
                    <a:schemeClr va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79899" name="Freeform 17">
                <a:extLst>
                  <a:ext uri="{FF2B5EF4-FFF2-40B4-BE49-F238E27FC236}">
                    <a16:creationId xmlns:a16="http://schemas.microsoft.com/office/drawing/2014/main" id="{4C1999B9-CB26-4D68-BC4E-7B3E07E60437}"/>
                  </a:ext>
                </a:extLst>
              </p:cNvPr>
              <p:cNvSpPr>
                <a:spLocks/>
              </p:cNvSpPr>
              <p:nvPr/>
            </p:nvSpPr>
            <p:spPr bwMode="auto">
              <a:xfrm>
                <a:off x="1632" y="864"/>
                <a:ext cx="864" cy="384"/>
              </a:xfrm>
              <a:custGeom>
                <a:avLst/>
                <a:gdLst>
                  <a:gd name="T0" fmla="*/ 864 w 864"/>
                  <a:gd name="T1" fmla="*/ 0 h 384"/>
                  <a:gd name="T2" fmla="*/ 96 w 864"/>
                  <a:gd name="T3" fmla="*/ 288 h 384"/>
                  <a:gd name="T4" fmla="*/ 0 w 864"/>
                  <a:gd name="T5" fmla="*/ 384 h 384"/>
                  <a:gd name="T6" fmla="*/ 816 w 864"/>
                  <a:gd name="T7" fmla="*/ 96 h 384"/>
                  <a:gd name="T8" fmla="*/ 864 w 864"/>
                  <a:gd name="T9" fmla="*/ 0 h 384"/>
                  <a:gd name="T10" fmla="*/ 0 60000 65536"/>
                  <a:gd name="T11" fmla="*/ 0 60000 65536"/>
                  <a:gd name="T12" fmla="*/ 0 60000 65536"/>
                  <a:gd name="T13" fmla="*/ 0 60000 65536"/>
                  <a:gd name="T14" fmla="*/ 0 60000 65536"/>
                  <a:gd name="T15" fmla="*/ 0 w 864"/>
                  <a:gd name="T16" fmla="*/ 0 h 384"/>
                  <a:gd name="T17" fmla="*/ 864 w 864"/>
                  <a:gd name="T18" fmla="*/ 384 h 384"/>
                </a:gdLst>
                <a:ahLst/>
                <a:cxnLst>
                  <a:cxn ang="T10">
                    <a:pos x="T0" y="T1"/>
                  </a:cxn>
                  <a:cxn ang="T11">
                    <a:pos x="T2" y="T3"/>
                  </a:cxn>
                  <a:cxn ang="T12">
                    <a:pos x="T4" y="T5"/>
                  </a:cxn>
                  <a:cxn ang="T13">
                    <a:pos x="T6" y="T7"/>
                  </a:cxn>
                  <a:cxn ang="T14">
                    <a:pos x="T8" y="T9"/>
                  </a:cxn>
                </a:cxnLst>
                <a:rect l="T15" t="T16" r="T17" b="T18"/>
                <a:pathLst>
                  <a:path w="864" h="384">
                    <a:moveTo>
                      <a:pt x="864" y="0"/>
                    </a:moveTo>
                    <a:lnTo>
                      <a:pt x="96" y="288"/>
                    </a:lnTo>
                    <a:lnTo>
                      <a:pt x="0" y="384"/>
                    </a:lnTo>
                    <a:lnTo>
                      <a:pt x="816" y="96"/>
                    </a:lnTo>
                    <a:lnTo>
                      <a:pt x="864" y="0"/>
                    </a:lnTo>
                    <a:close/>
                  </a:path>
                </a:pathLst>
              </a:custGeom>
              <a:gradFill rotWithShape="0">
                <a:gsLst>
                  <a:gs pos="0">
                    <a:srgbClr val="FFA3A3"/>
                  </a:gs>
                  <a:gs pos="100000">
                    <a:srgbClr val="99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79885" name="Group 18">
              <a:extLst>
                <a:ext uri="{FF2B5EF4-FFF2-40B4-BE49-F238E27FC236}">
                  <a16:creationId xmlns:a16="http://schemas.microsoft.com/office/drawing/2014/main" id="{D3FA3267-EB29-4B93-B571-675AE4F654BE}"/>
                </a:ext>
              </a:extLst>
            </p:cNvPr>
            <p:cNvGrpSpPr>
              <a:grpSpLocks/>
            </p:cNvGrpSpPr>
            <p:nvPr/>
          </p:nvGrpSpPr>
          <p:grpSpPr bwMode="auto">
            <a:xfrm>
              <a:off x="3204" y="192"/>
              <a:ext cx="864" cy="1488"/>
              <a:chOff x="3216" y="864"/>
              <a:chExt cx="864" cy="912"/>
            </a:xfrm>
          </p:grpSpPr>
          <p:sp>
            <p:nvSpPr>
              <p:cNvPr id="79896" name="Freeform 19">
                <a:extLst>
                  <a:ext uri="{FF2B5EF4-FFF2-40B4-BE49-F238E27FC236}">
                    <a16:creationId xmlns:a16="http://schemas.microsoft.com/office/drawing/2014/main" id="{0E341496-F0CF-4E9B-9F2B-1C75FA339D58}"/>
                  </a:ext>
                </a:extLst>
              </p:cNvPr>
              <p:cNvSpPr>
                <a:spLocks/>
              </p:cNvSpPr>
              <p:nvPr/>
            </p:nvSpPr>
            <p:spPr bwMode="auto">
              <a:xfrm flipH="1">
                <a:off x="3264" y="960"/>
                <a:ext cx="816" cy="816"/>
              </a:xfrm>
              <a:custGeom>
                <a:avLst/>
                <a:gdLst>
                  <a:gd name="T0" fmla="*/ 0 w 816"/>
                  <a:gd name="T1" fmla="*/ 528 h 816"/>
                  <a:gd name="T2" fmla="*/ 816 w 816"/>
                  <a:gd name="T3" fmla="*/ 816 h 816"/>
                  <a:gd name="T4" fmla="*/ 816 w 816"/>
                  <a:gd name="T5" fmla="*/ 0 h 816"/>
                  <a:gd name="T6" fmla="*/ 0 w 816"/>
                  <a:gd name="T7" fmla="*/ 288 h 816"/>
                  <a:gd name="T8" fmla="*/ 0 w 816"/>
                  <a:gd name="T9" fmla="*/ 528 h 816"/>
                  <a:gd name="T10" fmla="*/ 0 60000 65536"/>
                  <a:gd name="T11" fmla="*/ 0 60000 65536"/>
                  <a:gd name="T12" fmla="*/ 0 60000 65536"/>
                  <a:gd name="T13" fmla="*/ 0 60000 65536"/>
                  <a:gd name="T14" fmla="*/ 0 60000 65536"/>
                  <a:gd name="T15" fmla="*/ 0 w 816"/>
                  <a:gd name="T16" fmla="*/ 0 h 816"/>
                  <a:gd name="T17" fmla="*/ 816 w 816"/>
                  <a:gd name="T18" fmla="*/ 816 h 816"/>
                </a:gdLst>
                <a:ahLst/>
                <a:cxnLst>
                  <a:cxn ang="T10">
                    <a:pos x="T0" y="T1"/>
                  </a:cxn>
                  <a:cxn ang="T11">
                    <a:pos x="T2" y="T3"/>
                  </a:cxn>
                  <a:cxn ang="T12">
                    <a:pos x="T4" y="T5"/>
                  </a:cxn>
                  <a:cxn ang="T13">
                    <a:pos x="T6" y="T7"/>
                  </a:cxn>
                  <a:cxn ang="T14">
                    <a:pos x="T8" y="T9"/>
                  </a:cxn>
                </a:cxnLst>
                <a:rect l="T15" t="T16" r="T17" b="T18"/>
                <a:pathLst>
                  <a:path w="816" h="816">
                    <a:moveTo>
                      <a:pt x="0" y="528"/>
                    </a:moveTo>
                    <a:lnTo>
                      <a:pt x="816" y="816"/>
                    </a:lnTo>
                    <a:lnTo>
                      <a:pt x="816" y="0"/>
                    </a:lnTo>
                    <a:lnTo>
                      <a:pt x="0" y="288"/>
                    </a:lnTo>
                    <a:lnTo>
                      <a:pt x="0" y="528"/>
                    </a:lnTo>
                    <a:close/>
                  </a:path>
                </a:pathLst>
              </a:custGeom>
              <a:gradFill rotWithShape="0">
                <a:gsLst>
                  <a:gs pos="0">
                    <a:schemeClr val="hlink"/>
                  </a:gs>
                  <a:gs pos="100000">
                    <a:srgbClr val="FFD5D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79897" name="Freeform 20">
                <a:extLst>
                  <a:ext uri="{FF2B5EF4-FFF2-40B4-BE49-F238E27FC236}">
                    <a16:creationId xmlns:a16="http://schemas.microsoft.com/office/drawing/2014/main" id="{94C17D79-3A8B-40FD-8433-3E5DA310908E}"/>
                  </a:ext>
                </a:extLst>
              </p:cNvPr>
              <p:cNvSpPr>
                <a:spLocks/>
              </p:cNvSpPr>
              <p:nvPr/>
            </p:nvSpPr>
            <p:spPr bwMode="auto">
              <a:xfrm flipH="1">
                <a:off x="3216" y="864"/>
                <a:ext cx="864" cy="384"/>
              </a:xfrm>
              <a:custGeom>
                <a:avLst/>
                <a:gdLst>
                  <a:gd name="T0" fmla="*/ 864 w 864"/>
                  <a:gd name="T1" fmla="*/ 0 h 384"/>
                  <a:gd name="T2" fmla="*/ 96 w 864"/>
                  <a:gd name="T3" fmla="*/ 288 h 384"/>
                  <a:gd name="T4" fmla="*/ 0 w 864"/>
                  <a:gd name="T5" fmla="*/ 384 h 384"/>
                  <a:gd name="T6" fmla="*/ 816 w 864"/>
                  <a:gd name="T7" fmla="*/ 96 h 384"/>
                  <a:gd name="T8" fmla="*/ 864 w 864"/>
                  <a:gd name="T9" fmla="*/ 0 h 384"/>
                  <a:gd name="T10" fmla="*/ 0 60000 65536"/>
                  <a:gd name="T11" fmla="*/ 0 60000 65536"/>
                  <a:gd name="T12" fmla="*/ 0 60000 65536"/>
                  <a:gd name="T13" fmla="*/ 0 60000 65536"/>
                  <a:gd name="T14" fmla="*/ 0 60000 65536"/>
                  <a:gd name="T15" fmla="*/ 0 w 864"/>
                  <a:gd name="T16" fmla="*/ 0 h 384"/>
                  <a:gd name="T17" fmla="*/ 864 w 864"/>
                  <a:gd name="T18" fmla="*/ 384 h 384"/>
                </a:gdLst>
                <a:ahLst/>
                <a:cxnLst>
                  <a:cxn ang="T10">
                    <a:pos x="T0" y="T1"/>
                  </a:cxn>
                  <a:cxn ang="T11">
                    <a:pos x="T2" y="T3"/>
                  </a:cxn>
                  <a:cxn ang="T12">
                    <a:pos x="T4" y="T5"/>
                  </a:cxn>
                  <a:cxn ang="T13">
                    <a:pos x="T6" y="T7"/>
                  </a:cxn>
                  <a:cxn ang="T14">
                    <a:pos x="T8" y="T9"/>
                  </a:cxn>
                </a:cxnLst>
                <a:rect l="T15" t="T16" r="T17" b="T18"/>
                <a:pathLst>
                  <a:path w="864" h="384">
                    <a:moveTo>
                      <a:pt x="864" y="0"/>
                    </a:moveTo>
                    <a:lnTo>
                      <a:pt x="96" y="288"/>
                    </a:lnTo>
                    <a:lnTo>
                      <a:pt x="0" y="384"/>
                    </a:lnTo>
                    <a:lnTo>
                      <a:pt x="816" y="96"/>
                    </a:lnTo>
                    <a:lnTo>
                      <a:pt x="864" y="0"/>
                    </a:lnTo>
                    <a:close/>
                  </a:path>
                </a:pathLst>
              </a:custGeom>
              <a:gradFill rotWithShape="0">
                <a:gsLst>
                  <a:gs pos="0">
                    <a:srgbClr val="9999FF"/>
                  </a:gs>
                  <a:gs pos="100000">
                    <a:srgbClr val="FFA3A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79886" name="Group 21">
              <a:extLst>
                <a:ext uri="{FF2B5EF4-FFF2-40B4-BE49-F238E27FC236}">
                  <a16:creationId xmlns:a16="http://schemas.microsoft.com/office/drawing/2014/main" id="{661A7C0D-F7B5-4900-AEA3-390669BC10C5}"/>
                </a:ext>
              </a:extLst>
            </p:cNvPr>
            <p:cNvGrpSpPr>
              <a:grpSpLocks/>
            </p:cNvGrpSpPr>
            <p:nvPr/>
          </p:nvGrpSpPr>
          <p:grpSpPr bwMode="auto">
            <a:xfrm>
              <a:off x="2388" y="192"/>
              <a:ext cx="912" cy="1584"/>
              <a:chOff x="2400" y="864"/>
              <a:chExt cx="912" cy="912"/>
            </a:xfrm>
          </p:grpSpPr>
          <p:sp>
            <p:nvSpPr>
              <p:cNvPr id="79889" name="Rectangle 22">
                <a:extLst>
                  <a:ext uri="{FF2B5EF4-FFF2-40B4-BE49-F238E27FC236}">
                    <a16:creationId xmlns:a16="http://schemas.microsoft.com/office/drawing/2014/main" id="{702E2329-7A6A-4B39-A2B2-7313634A40E3}"/>
                  </a:ext>
                </a:extLst>
              </p:cNvPr>
              <p:cNvSpPr>
                <a:spLocks noChangeArrowheads="1"/>
              </p:cNvSpPr>
              <p:nvPr/>
            </p:nvSpPr>
            <p:spPr bwMode="auto">
              <a:xfrm>
                <a:off x="2448" y="960"/>
                <a:ext cx="816" cy="816"/>
              </a:xfrm>
              <a:prstGeom prst="rect">
                <a:avLst/>
              </a:prstGeom>
              <a:solidFill>
                <a:schemeClr val="accent2"/>
              </a:solidFill>
              <a:ln w="9525">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9890" name="Group 23">
                <a:extLst>
                  <a:ext uri="{FF2B5EF4-FFF2-40B4-BE49-F238E27FC236}">
                    <a16:creationId xmlns:a16="http://schemas.microsoft.com/office/drawing/2014/main" id="{946FE24C-9E23-452E-BD5F-9297163F4E50}"/>
                  </a:ext>
                </a:extLst>
              </p:cNvPr>
              <p:cNvGrpSpPr>
                <a:grpSpLocks/>
              </p:cNvGrpSpPr>
              <p:nvPr/>
            </p:nvGrpSpPr>
            <p:grpSpPr bwMode="auto">
              <a:xfrm>
                <a:off x="2400" y="864"/>
                <a:ext cx="912" cy="806"/>
                <a:chOff x="2400" y="864"/>
                <a:chExt cx="912" cy="806"/>
              </a:xfrm>
            </p:grpSpPr>
            <p:sp>
              <p:nvSpPr>
                <p:cNvPr id="79891" name="AutoShape 24">
                  <a:extLst>
                    <a:ext uri="{FF2B5EF4-FFF2-40B4-BE49-F238E27FC236}">
                      <a16:creationId xmlns:a16="http://schemas.microsoft.com/office/drawing/2014/main" id="{7122A169-3D37-4042-983F-4E567E24D086}"/>
                    </a:ext>
                  </a:extLst>
                </p:cNvPr>
                <p:cNvSpPr>
                  <a:spLocks noChangeArrowheads="1"/>
                </p:cNvSpPr>
                <p:nvPr/>
              </p:nvSpPr>
              <p:spPr bwMode="auto">
                <a:xfrm flipV="1">
                  <a:off x="2448" y="864"/>
                  <a:ext cx="81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71 w 21600"/>
                    <a:gd name="T13" fmla="*/ 2250 h 21600"/>
                    <a:gd name="T14" fmla="*/ 19429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755" y="21600"/>
                      </a:lnTo>
                      <a:lnTo>
                        <a:pt x="20845" y="21600"/>
                      </a:lnTo>
                      <a:lnTo>
                        <a:pt x="21600" y="0"/>
                      </a:lnTo>
                      <a:lnTo>
                        <a:pt x="0" y="0"/>
                      </a:lnTo>
                      <a:close/>
                    </a:path>
                  </a:pathLst>
                </a:custGeom>
                <a:solidFill>
                  <a:srgbClr val="6666FF"/>
                </a:solidFill>
                <a:ln w="9525">
                  <a:solidFill>
                    <a:schemeClr val="tx1"/>
                  </a:solidFill>
                  <a:miter lim="800000"/>
                  <a:headEnd/>
                  <a:tailEnd/>
                </a:ln>
              </p:spPr>
              <p:txBody>
                <a:bodyPr wrap="none" anchor="ctr"/>
                <a:lstStyle/>
                <a:p>
                  <a:endParaRPr lang="en-GB"/>
                </a:p>
              </p:txBody>
            </p:sp>
            <p:grpSp>
              <p:nvGrpSpPr>
                <p:cNvPr id="79892" name="Group 25">
                  <a:extLst>
                    <a:ext uri="{FF2B5EF4-FFF2-40B4-BE49-F238E27FC236}">
                      <a16:creationId xmlns:a16="http://schemas.microsoft.com/office/drawing/2014/main" id="{C6C4E399-49FB-4736-AA58-725934240217}"/>
                    </a:ext>
                  </a:extLst>
                </p:cNvPr>
                <p:cNvGrpSpPr>
                  <a:grpSpLocks/>
                </p:cNvGrpSpPr>
                <p:nvPr/>
              </p:nvGrpSpPr>
              <p:grpSpPr bwMode="auto">
                <a:xfrm>
                  <a:off x="2400" y="960"/>
                  <a:ext cx="912" cy="710"/>
                  <a:chOff x="2448" y="960"/>
                  <a:chExt cx="912" cy="710"/>
                </a:xfrm>
              </p:grpSpPr>
              <p:sp>
                <p:nvSpPr>
                  <p:cNvPr id="79893" name="Text Box 26">
                    <a:extLst>
                      <a:ext uri="{FF2B5EF4-FFF2-40B4-BE49-F238E27FC236}">
                        <a16:creationId xmlns:a16="http://schemas.microsoft.com/office/drawing/2014/main" id="{8C7D8415-3A75-4FB5-9119-F3EF3B5C4E07}"/>
                      </a:ext>
                    </a:extLst>
                  </p:cNvPr>
                  <p:cNvSpPr txBox="1">
                    <a:spLocks noChangeArrowheads="1"/>
                  </p:cNvSpPr>
                  <p:nvPr/>
                </p:nvSpPr>
                <p:spPr bwMode="auto">
                  <a:xfrm>
                    <a:off x="2448" y="960"/>
                    <a:ext cx="9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spcBef>
                        <a:spcPct val="50000"/>
                      </a:spcBef>
                    </a:pPr>
                    <a:r>
                      <a:rPr lang="en-US" altLang="en-US" sz="2000">
                        <a:solidFill>
                          <a:schemeClr val="bg1"/>
                        </a:solidFill>
                        <a:latin typeface="Garamond" panose="02020404030301010803" pitchFamily="18" charset="0"/>
                        <a:cs typeface="Times New Roman" panose="02020603050405020304" pitchFamily="18" charset="0"/>
                      </a:rPr>
                      <a:t>Joint Ownership</a:t>
                    </a:r>
                  </a:p>
                </p:txBody>
              </p:sp>
              <p:sp>
                <p:nvSpPr>
                  <p:cNvPr id="79894" name="Text Box 27">
                    <a:extLst>
                      <a:ext uri="{FF2B5EF4-FFF2-40B4-BE49-F238E27FC236}">
                        <a16:creationId xmlns:a16="http://schemas.microsoft.com/office/drawing/2014/main" id="{D200A224-569D-42CD-B0CA-8BDD28C9B15F}"/>
                      </a:ext>
                    </a:extLst>
                  </p:cNvPr>
                  <p:cNvSpPr txBox="1">
                    <a:spLocks noChangeArrowheads="1"/>
                  </p:cNvSpPr>
                  <p:nvPr/>
                </p:nvSpPr>
                <p:spPr bwMode="auto">
                  <a:xfrm>
                    <a:off x="2448" y="1152"/>
                    <a:ext cx="86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endParaRPr lang="en-US" altLang="en-US" sz="2000" baseline="30000">
                      <a:solidFill>
                        <a:schemeClr val="bg1"/>
                      </a:solidFill>
                      <a:latin typeface="Optimum" pitchFamily="2" charset="0"/>
                      <a:cs typeface="Times New Roman" panose="02020603050405020304" pitchFamily="18" charset="0"/>
                    </a:endParaRPr>
                  </a:p>
                </p:txBody>
              </p:sp>
              <p:sp>
                <p:nvSpPr>
                  <p:cNvPr id="79895" name="Text Box 28">
                    <a:extLst>
                      <a:ext uri="{FF2B5EF4-FFF2-40B4-BE49-F238E27FC236}">
                        <a16:creationId xmlns:a16="http://schemas.microsoft.com/office/drawing/2014/main" id="{768F4C92-1A3B-4F5E-B721-1D95B6E14F65}"/>
                      </a:ext>
                    </a:extLst>
                  </p:cNvPr>
                  <p:cNvSpPr txBox="1">
                    <a:spLocks noChangeArrowheads="1"/>
                  </p:cNvSpPr>
                  <p:nvPr/>
                </p:nvSpPr>
                <p:spPr bwMode="auto">
                  <a:xfrm>
                    <a:off x="2448" y="1526"/>
                    <a:ext cx="9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spcBef>
                        <a:spcPct val="50000"/>
                      </a:spcBef>
                    </a:pPr>
                    <a:r>
                      <a:rPr lang="en-US" altLang="en-US" sz="2000" b="0" i="1">
                        <a:solidFill>
                          <a:schemeClr val="bg1"/>
                        </a:solidFill>
                        <a:latin typeface="Optimum" pitchFamily="2" charset="0"/>
                        <a:cs typeface="Times New Roman" panose="02020603050405020304" pitchFamily="18" charset="0"/>
                      </a:rPr>
                      <a:t>Musharaka</a:t>
                    </a:r>
                    <a:endParaRPr lang="en-US" altLang="en-US" sz="2000" b="0">
                      <a:solidFill>
                        <a:schemeClr val="bg1"/>
                      </a:solidFill>
                      <a:latin typeface="Optimum" pitchFamily="2" charset="0"/>
                      <a:cs typeface="Times New Roman" panose="02020603050405020304" pitchFamily="18" charset="0"/>
                    </a:endParaRPr>
                  </a:p>
                </p:txBody>
              </p:sp>
            </p:grpSp>
          </p:grpSp>
        </p:grpSp>
        <p:sp>
          <p:nvSpPr>
            <p:cNvPr id="79887" name="AutoShape 29">
              <a:extLst>
                <a:ext uri="{FF2B5EF4-FFF2-40B4-BE49-F238E27FC236}">
                  <a16:creationId xmlns:a16="http://schemas.microsoft.com/office/drawing/2014/main" id="{975622DF-63CC-4387-BA0E-72956EDB55DA}"/>
                </a:ext>
              </a:extLst>
            </p:cNvPr>
            <p:cNvSpPr>
              <a:spLocks noChangeArrowheads="1"/>
            </p:cNvSpPr>
            <p:nvPr/>
          </p:nvSpPr>
          <p:spPr bwMode="auto">
            <a:xfrm>
              <a:off x="1668" y="799"/>
              <a:ext cx="2303" cy="386"/>
            </a:xfrm>
            <a:prstGeom prst="leftArrow">
              <a:avLst>
                <a:gd name="adj1" fmla="val 50000"/>
                <a:gd name="adj2" fmla="val 149158"/>
              </a:avLst>
            </a:prstGeom>
            <a:gradFill rotWithShape="0">
              <a:gsLst>
                <a:gs pos="0">
                  <a:srgbClr val="CC0000"/>
                </a:gs>
                <a:gs pos="100000">
                  <a:schemeClr val="accent2"/>
                </a:gs>
              </a:gsLst>
              <a:lin ang="0" scaled="1"/>
            </a:gradFill>
            <a:ln w="0">
              <a:solidFill>
                <a:schemeClr val="tx1"/>
              </a:solidFill>
              <a:miter lim="800000"/>
              <a:headEnd/>
              <a:tailEnd/>
            </a:ln>
          </p:spPr>
          <p:txBody>
            <a:bodyPr wrap="none" lIns="91430" tIns="45716" rIns="91430" bIns="45716" anchor="ct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800">
                  <a:solidFill>
                    <a:schemeClr val="bg1"/>
                  </a:solidFill>
                  <a:latin typeface="Optimum" pitchFamily="2" charset="0"/>
                  <a:cs typeface="Times New Roman" panose="02020603050405020304" pitchFamily="18" charset="0"/>
                </a:rPr>
                <a:t>Rent</a:t>
              </a:r>
            </a:p>
          </p:txBody>
        </p:sp>
        <p:sp>
          <p:nvSpPr>
            <p:cNvPr id="79888" name="AutoShape 30">
              <a:extLst>
                <a:ext uri="{FF2B5EF4-FFF2-40B4-BE49-F238E27FC236}">
                  <a16:creationId xmlns:a16="http://schemas.microsoft.com/office/drawing/2014/main" id="{033FAF69-622C-4249-8FD1-2B0832CFD8BE}"/>
                </a:ext>
              </a:extLst>
            </p:cNvPr>
            <p:cNvSpPr>
              <a:spLocks noChangeArrowheads="1"/>
            </p:cNvSpPr>
            <p:nvPr/>
          </p:nvSpPr>
          <p:spPr bwMode="auto">
            <a:xfrm flipH="1">
              <a:off x="1680" y="1104"/>
              <a:ext cx="2400" cy="288"/>
            </a:xfrm>
            <a:prstGeom prst="leftArrow">
              <a:avLst>
                <a:gd name="adj1" fmla="val 50000"/>
                <a:gd name="adj2" fmla="val 208333"/>
              </a:avLst>
            </a:prstGeom>
            <a:gradFill rotWithShape="0">
              <a:gsLst>
                <a:gs pos="0">
                  <a:schemeClr val="accent2"/>
                </a:gs>
                <a:gs pos="100000">
                  <a:srgbClr val="CC0000"/>
                </a:gs>
              </a:gsLst>
              <a:lin ang="0" scaled="1"/>
            </a:gradFill>
            <a:ln w="9525">
              <a:solidFill>
                <a:schemeClr val="tx1"/>
              </a:solidFill>
              <a:miter lim="800000"/>
              <a:headEnd/>
              <a:tailEnd/>
            </a:ln>
          </p:spPr>
          <p:txBody>
            <a:bodyPr wrap="none" lIns="91430" tIns="45716" rIns="91430" bIns="45716" anchor="ctr"/>
            <a:lstStyle>
              <a:lvl1pPr defTabSz="912813">
                <a:defRPr sz="2400" b="1">
                  <a:solidFill>
                    <a:schemeClr val="tx1"/>
                  </a:solidFill>
                  <a:latin typeface="Times New Roman" panose="02020603050405020304" pitchFamily="18" charset="0"/>
                </a:defRPr>
              </a:lvl1pPr>
              <a:lvl2pPr marL="742950" indent="-285750" defTabSz="912813">
                <a:defRPr sz="2400" b="1">
                  <a:solidFill>
                    <a:schemeClr val="tx1"/>
                  </a:solidFill>
                  <a:latin typeface="Times New Roman" panose="02020603050405020304" pitchFamily="18" charset="0"/>
                </a:defRPr>
              </a:lvl2pPr>
              <a:lvl3pPr marL="1143000" indent="-228600" defTabSz="912813">
                <a:defRPr sz="2400" b="1">
                  <a:solidFill>
                    <a:schemeClr val="tx1"/>
                  </a:solidFill>
                  <a:latin typeface="Times New Roman" panose="02020603050405020304" pitchFamily="18" charset="0"/>
                </a:defRPr>
              </a:lvl3pPr>
              <a:lvl4pPr marL="1600200" indent="-228600" defTabSz="912813">
                <a:defRPr sz="2400" b="1">
                  <a:solidFill>
                    <a:schemeClr val="tx1"/>
                  </a:solidFill>
                  <a:latin typeface="Times New Roman" panose="02020603050405020304" pitchFamily="18" charset="0"/>
                </a:defRPr>
              </a:lvl4pPr>
              <a:lvl5pPr marL="2057400" indent="-228600" defTabSz="912813">
                <a:defRPr sz="2400"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600">
                  <a:solidFill>
                    <a:schemeClr val="bg1"/>
                  </a:solidFill>
                  <a:latin typeface="Optimum" pitchFamily="2" charset="0"/>
                  <a:cs typeface="Times New Roman" panose="02020603050405020304" pitchFamily="18" charset="0"/>
                </a:rPr>
                <a:t>Gradual Transfer of Ownership</a:t>
              </a:r>
            </a:p>
          </p:txBody>
        </p:sp>
      </p:grpSp>
      <p:sp>
        <p:nvSpPr>
          <p:cNvPr id="79875" name="Text Box 32">
            <a:extLst>
              <a:ext uri="{FF2B5EF4-FFF2-40B4-BE49-F238E27FC236}">
                <a16:creationId xmlns:a16="http://schemas.microsoft.com/office/drawing/2014/main" id="{DCC34383-E24E-4452-995D-06479A7529DE}"/>
              </a:ext>
            </a:extLst>
          </p:cNvPr>
          <p:cNvSpPr txBox="1">
            <a:spLocks noChangeArrowheads="1"/>
          </p:cNvSpPr>
          <p:nvPr/>
        </p:nvSpPr>
        <p:spPr bwMode="auto">
          <a:xfrm>
            <a:off x="5334000" y="457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rPr>
              <a:t>Assets</a:t>
            </a:r>
          </a:p>
        </p:txBody>
      </p:sp>
      <p:graphicFrame>
        <p:nvGraphicFramePr>
          <p:cNvPr id="79876" name="Object 3">
            <a:extLst>
              <a:ext uri="{FF2B5EF4-FFF2-40B4-BE49-F238E27FC236}">
                <a16:creationId xmlns:a16="http://schemas.microsoft.com/office/drawing/2014/main" id="{E58A2E99-D0A5-4DEC-A2EE-8FEDF3E9B49A}"/>
              </a:ext>
            </a:extLst>
          </p:cNvPr>
          <p:cNvGraphicFramePr>
            <a:graphicFrameLocks noChangeAspect="1"/>
          </p:cNvGraphicFramePr>
          <p:nvPr/>
        </p:nvGraphicFramePr>
        <p:xfrm>
          <a:off x="2362200" y="1219201"/>
          <a:ext cx="7162800" cy="2867025"/>
        </p:xfrm>
        <a:graphic>
          <a:graphicData uri="http://schemas.openxmlformats.org/presentationml/2006/ole">
            <mc:AlternateContent xmlns:mc="http://schemas.openxmlformats.org/markup-compatibility/2006">
              <mc:Choice xmlns:v="urn:schemas-microsoft-com:vml" Requires="v">
                <p:oleObj name="Worksheet" r:id="rId3" imgW="3149600" imgH="1473200" progId="Excel.Sheet.8">
                  <p:embed/>
                </p:oleObj>
              </mc:Choice>
              <mc:Fallback>
                <p:oleObj name="Worksheet" r:id="rId3" imgW="3149600" imgH="1473200" progId="Excel.Sheet.8">
                  <p:embed/>
                  <p:pic>
                    <p:nvPicPr>
                      <p:cNvPr id="79876" name="Object 3">
                        <a:extLst>
                          <a:ext uri="{FF2B5EF4-FFF2-40B4-BE49-F238E27FC236}">
                            <a16:creationId xmlns:a16="http://schemas.microsoft.com/office/drawing/2014/main" id="{E58A2E99-D0A5-4DEC-A2EE-8FEDF3E9B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19201"/>
                        <a:ext cx="71628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 name="Title 1">
            <a:extLst>
              <a:ext uri="{FF2B5EF4-FFF2-40B4-BE49-F238E27FC236}">
                <a16:creationId xmlns:a16="http://schemas.microsoft.com/office/drawing/2014/main" id="{946605F9-1ED1-4D29-8AF4-672F1715473A}"/>
              </a:ext>
            </a:extLst>
          </p:cNvPr>
          <p:cNvSpPr txBox="1">
            <a:spLocks/>
          </p:cNvSpPr>
          <p:nvPr>
            <p:custDataLst>
              <p:tags r:id="rId1"/>
            </p:custDataLst>
          </p:nvPr>
        </p:nvSpPr>
        <p:spPr>
          <a:xfrm>
            <a:off x="3606026"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Diminishing </a:t>
            </a:r>
            <a:r>
              <a:rPr lang="en-US" sz="3600" b="1" cap="small" dirty="0" err="1">
                <a:solidFill>
                  <a:schemeClr val="accent5">
                    <a:lumMod val="75000"/>
                  </a:schemeClr>
                </a:solidFill>
                <a:latin typeface="Times New Roman" panose="02020603050405020304" pitchFamily="18" charset="0"/>
                <a:cs typeface="Times New Roman" panose="02020603050405020304" pitchFamily="18" charset="0"/>
              </a:rPr>
              <a:t>Musharakah</a:t>
            </a:r>
            <a:endParaRPr lang="en-US" sz="36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700" y="0"/>
            <a:ext cx="81153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427779" cy="6858000"/>
          </a:xfrm>
          <a:prstGeom prst="rect">
            <a:avLst/>
          </a:prstGeom>
        </p:spPr>
      </p:pic>
      <p:sp>
        <p:nvSpPr>
          <p:cNvPr id="4" name="Title 1"/>
          <p:cNvSpPr txBox="1">
            <a:spLocks/>
          </p:cNvSpPr>
          <p:nvPr>
            <p:custDataLst>
              <p:tags r:id="rId1"/>
            </p:custDataLst>
          </p:nvPr>
        </p:nvSpPr>
        <p:spPr>
          <a:xfrm>
            <a:off x="5265683" y="2846990"/>
            <a:ext cx="6926317"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6000" b="1" cap="small" dirty="0">
                <a:solidFill>
                  <a:schemeClr val="accent5">
                    <a:lumMod val="75000"/>
                  </a:schemeClr>
                </a:solidFill>
                <a:latin typeface="Times New Roman" panose="02020603050405020304" pitchFamily="18" charset="0"/>
                <a:cs typeface="Times New Roman" panose="02020603050405020304" pitchFamily="18" charset="0"/>
              </a:rPr>
              <a:t>The Way Forward</a:t>
            </a:r>
          </a:p>
        </p:txBody>
      </p:sp>
    </p:spTree>
    <p:extLst>
      <p:ext uri="{BB962C8B-B14F-4D97-AF65-F5344CB8AC3E}">
        <p14:creationId xmlns:p14="http://schemas.microsoft.com/office/powerpoint/2010/main" val="370086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931" y="1067673"/>
            <a:ext cx="9196552" cy="4401205"/>
          </a:xfrm>
          <a:prstGeom prst="rect">
            <a:avLst/>
          </a:prstGeom>
        </p:spPr>
        <p:txBody>
          <a:bodyPr wrap="square">
            <a:spAutoFit/>
          </a:bodyPr>
          <a:lstStyle/>
          <a:p>
            <a:pPr marL="457200" indent="-457200">
              <a:buClr>
                <a:srgbClr val="000099"/>
              </a:buClr>
              <a:buFont typeface="Wingdings" panose="05000000000000000000" pitchFamily="2" charset="2"/>
              <a:buChar char="v"/>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banking is a viable alternative </a:t>
            </a:r>
          </a:p>
          <a:p>
            <a:pPr marL="457200" indent="-457200">
              <a:buClr>
                <a:srgbClr val="000099"/>
              </a:buClr>
              <a:buFont typeface="Wingdings" panose="05000000000000000000" pitchFamily="2" charset="2"/>
              <a:buChar char="v"/>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Clr>
                <a:srgbClr val="000099"/>
              </a:buClr>
              <a:buFont typeface="Wingdings" panose="05000000000000000000" pitchFamily="2" charset="2"/>
              <a:buChar char="v"/>
            </a:pPr>
            <a:r>
              <a:rPr lang="en-US" sz="2800" dirty="0">
                <a:solidFill>
                  <a:schemeClr val="accent5">
                    <a:lumMod val="50000"/>
                  </a:schemeClr>
                </a:solidFill>
                <a:latin typeface="Times New Roman" panose="02020603050405020304" pitchFamily="18" charset="0"/>
                <a:cs typeface="Times New Roman" panose="02020603050405020304" pitchFamily="18" charset="0"/>
              </a:rPr>
              <a:t>Islamic alternates of Banking Products can be very effectively developed for all types of needs</a:t>
            </a:r>
          </a:p>
          <a:p>
            <a:pPr marL="457200" indent="-457200">
              <a:buClr>
                <a:srgbClr val="000099"/>
              </a:buClr>
              <a:buFont typeface="Wingdings" panose="05000000000000000000" pitchFamily="2" charset="2"/>
              <a:buChar char="v"/>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Clr>
                <a:srgbClr val="000099"/>
              </a:buClr>
              <a:buFont typeface="Wingdings" panose="05000000000000000000" pitchFamily="2" charset="2"/>
              <a:buChar char="v"/>
            </a:pPr>
            <a:r>
              <a:rPr lang="en-US" sz="2800" dirty="0">
                <a:solidFill>
                  <a:schemeClr val="accent5">
                    <a:lumMod val="50000"/>
                  </a:schemeClr>
                </a:solidFill>
                <a:latin typeface="Times New Roman" panose="02020603050405020304" pitchFamily="18" charset="0"/>
                <a:cs typeface="Times New Roman" panose="02020603050405020304" pitchFamily="18" charset="0"/>
              </a:rPr>
              <a:t>However, there is a need for proper research and development.</a:t>
            </a:r>
          </a:p>
          <a:p>
            <a:pPr marL="457200" indent="-457200">
              <a:buClr>
                <a:srgbClr val="000099"/>
              </a:buClr>
              <a:buFont typeface="Wingdings" panose="05000000000000000000" pitchFamily="2" charset="2"/>
              <a:buChar char="v"/>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Clr>
                <a:srgbClr val="000099"/>
              </a:buClr>
              <a:buFont typeface="Wingdings" panose="05000000000000000000" pitchFamily="2" charset="2"/>
              <a:buChar char="v"/>
            </a:pPr>
            <a:r>
              <a:rPr lang="en-US" sz="2800" dirty="0">
                <a:solidFill>
                  <a:schemeClr val="accent5">
                    <a:lumMod val="50000"/>
                  </a:schemeClr>
                </a:solidFill>
                <a:latin typeface="Times New Roman" panose="02020603050405020304" pitchFamily="18" charset="0"/>
                <a:cs typeface="Times New Roman" panose="02020603050405020304" pitchFamily="18" charset="0"/>
              </a:rPr>
              <a:t>Ulema, bankers and professionals need to coordinate more frequently. </a:t>
            </a:r>
          </a:p>
        </p:txBody>
      </p:sp>
      <p:sp>
        <p:nvSpPr>
          <p:cNvPr id="3" name="Title 1"/>
          <p:cNvSpPr txBox="1">
            <a:spLocks/>
          </p:cNvSpPr>
          <p:nvPr>
            <p:custDataLst>
              <p:tags r:id="rId1"/>
            </p:custDataLst>
          </p:nvPr>
        </p:nvSpPr>
        <p:spPr>
          <a:xfrm>
            <a:off x="5517931"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The Way Forward</a:t>
            </a:r>
            <a:endParaRPr lang="en-US" sz="3600" b="1" cap="small"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847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5517931" y="0"/>
            <a:ext cx="774087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cap="small" dirty="0">
                <a:solidFill>
                  <a:schemeClr val="accent5">
                    <a:lumMod val="75000"/>
                  </a:schemeClr>
                </a:solidFill>
                <a:latin typeface="Times New Roman" panose="02020603050405020304" pitchFamily="18" charset="0"/>
                <a:cs typeface="Times New Roman" panose="02020603050405020304" pitchFamily="18" charset="0"/>
              </a:rPr>
              <a:t>The Way Forward</a:t>
            </a:r>
            <a:endParaRPr lang="en-US" sz="3600" b="1" cap="small"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64829" y="1334236"/>
            <a:ext cx="9569668" cy="3416320"/>
          </a:xfrm>
          <a:prstGeom prst="rect">
            <a:avLst/>
          </a:prstGeom>
        </p:spPr>
        <p:txBody>
          <a:bodyPr wrap="square">
            <a:spAutoFit/>
          </a:bodyPr>
          <a:lstStyle/>
          <a:p>
            <a:pPr marL="609600" indent="-609600">
              <a:buFont typeface="Wingdings" panose="05000000000000000000" pitchFamily="2" charset="2"/>
              <a:buChar char="v"/>
            </a:pPr>
            <a:r>
              <a:rPr lang="en-US" sz="2800" b="1" dirty="0">
                <a:solidFill>
                  <a:schemeClr val="accent5">
                    <a:lumMod val="50000"/>
                  </a:schemeClr>
                </a:solidFill>
                <a:latin typeface="Times New Roman" panose="02020603050405020304" pitchFamily="18" charset="0"/>
                <a:cs typeface="Times New Roman" panose="02020603050405020304" pitchFamily="18" charset="0"/>
              </a:rPr>
              <a:t>We will have to change our attitudes</a:t>
            </a:r>
          </a:p>
          <a:p>
            <a:pPr marL="990600" lvl="1" indent="-533400"/>
            <a:endParaRPr lang="en-US" sz="2800" dirty="0">
              <a:solidFill>
                <a:srgbClr val="000099"/>
              </a:solidFill>
              <a:latin typeface="Times New Roman" panose="02020603050405020304" pitchFamily="18" charset="0"/>
              <a:cs typeface="Times New Roman" panose="02020603050405020304" pitchFamily="18" charset="0"/>
            </a:endParaRPr>
          </a:p>
          <a:p>
            <a:pPr marL="990600" lvl="1" indent="-533400">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IBIs can’t provide each and every financing solution like Prize Bond acceptance, facilitation to Insurance companies </a:t>
            </a:r>
          </a:p>
          <a:p>
            <a:pPr marL="990600" lvl="1" indent="-533400">
              <a:buFont typeface="Wingdings" panose="05000000000000000000" pitchFamily="2" charset="2"/>
              <a:buChar char="Ø"/>
            </a:pP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990600" lvl="1" indent="-533400">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Shariah compliance must be our USP</a:t>
            </a:r>
          </a:p>
          <a:p>
            <a:pPr lvl="1"/>
            <a:endParaRPr lang="en-US" sz="2400" dirty="0">
              <a:solidFill>
                <a:srgbClr val="000099"/>
              </a:solidFill>
              <a:latin typeface="Verdana" pitchFamily="34" charset="0"/>
            </a:endParaRPr>
          </a:p>
          <a:p>
            <a:pPr marL="990600" lvl="1" indent="-533400"/>
            <a:endParaRPr lang="en-US" sz="2400" dirty="0">
              <a:solidFill>
                <a:srgbClr val="000099"/>
              </a:solidFill>
              <a:latin typeface="Verdana" pitchFamily="34" charset="0"/>
            </a:endParaRPr>
          </a:p>
        </p:txBody>
      </p:sp>
      <p:sp>
        <p:nvSpPr>
          <p:cNvPr id="5" name="Rectangle 4"/>
          <p:cNvSpPr/>
          <p:nvPr/>
        </p:nvSpPr>
        <p:spPr>
          <a:xfrm>
            <a:off x="1993024" y="5181443"/>
            <a:ext cx="7049813" cy="461665"/>
          </a:xfrm>
          <a:prstGeom prst="rect">
            <a:avLst/>
          </a:prstGeom>
        </p:spPr>
        <p:txBody>
          <a:bodyPr wrap="square">
            <a:spAutoFit/>
          </a:bodyPr>
          <a:lstStyle/>
          <a:p>
            <a:pPr marL="990600" lvl="1" indent="-533400">
              <a:buFont typeface="Wingdings" pitchFamily="2" charset="2"/>
              <a:buNone/>
            </a:pPr>
            <a:r>
              <a:rPr lang="en-US" sz="2400" dirty="0">
                <a:solidFill>
                  <a:schemeClr val="accent5">
                    <a:lumMod val="50000"/>
                  </a:schemeClr>
                </a:solidFill>
                <a:latin typeface="Times New Roman" panose="02020603050405020304" pitchFamily="18" charset="0"/>
                <a:cs typeface="Times New Roman" panose="02020603050405020304" pitchFamily="18" charset="0"/>
              </a:rPr>
              <a:t>May Allah give us success in our efforts - </a:t>
            </a:r>
            <a:r>
              <a:rPr lang="en-US" sz="2400" dirty="0">
                <a:solidFill>
                  <a:schemeClr val="accent6">
                    <a:lumMod val="75000"/>
                  </a:schemeClr>
                </a:solidFill>
                <a:latin typeface="Times New Roman" panose="02020603050405020304" pitchFamily="18" charset="0"/>
                <a:cs typeface="Times New Roman" panose="02020603050405020304" pitchFamily="18" charset="0"/>
              </a:rPr>
              <a:t>Ameen</a:t>
            </a:r>
          </a:p>
        </p:txBody>
      </p:sp>
      <p:sp>
        <p:nvSpPr>
          <p:cNvPr id="7" name="Rectangle 6"/>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3140580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470" y="-1"/>
            <a:ext cx="7897868" cy="3358055"/>
          </a:xfrm>
          <a:prstGeom prst="rect">
            <a:avLst/>
          </a:prstGeom>
        </p:spPr>
      </p:pic>
      <p:sp>
        <p:nvSpPr>
          <p:cNvPr id="4" name="Rectangle 3"/>
          <p:cNvSpPr/>
          <p:nvPr/>
        </p:nvSpPr>
        <p:spPr>
          <a:xfrm>
            <a:off x="3476301" y="3429000"/>
            <a:ext cx="5649303" cy="1015663"/>
          </a:xfrm>
          <a:prstGeom prst="rect">
            <a:avLst/>
          </a:prstGeom>
          <a:noFill/>
        </p:spPr>
        <p:txBody>
          <a:bodyPr wrap="none" lIns="91440" tIns="45720" rIns="91440" bIns="45720">
            <a:spAutoFit/>
          </a:bodyPr>
          <a:lstStyle/>
          <a:p>
            <a:pPr algn="ctr"/>
            <a:r>
              <a:rPr lang="en-US" sz="6000" b="1" dirty="0">
                <a:ln w="0"/>
                <a:effectLst>
                  <a:outerShdw blurRad="38100" dist="19050" dir="2700000" algn="tl" rotWithShape="0">
                    <a:schemeClr val="dk1">
                      <a:alpha val="40000"/>
                    </a:schemeClr>
                  </a:outerShdw>
                </a:effectLst>
                <a:latin typeface="Adobe Ming Std L" panose="02020300000000000000" pitchFamily="18" charset="-128"/>
                <a:ea typeface="Adobe Ming Std L" panose="02020300000000000000" pitchFamily="18" charset="-128"/>
              </a:rPr>
              <a:t>Any Question ?</a:t>
            </a:r>
            <a:endParaRPr lang="en-US" sz="6000" b="1" cap="none" spc="0" dirty="0">
              <a:ln w="0"/>
              <a:solidFill>
                <a:schemeClr val="tx1"/>
              </a:solidFill>
              <a:effectLst>
                <a:outerShdw blurRad="38100" dist="19050" dir="2700000" algn="tl" rotWithShape="0">
                  <a:schemeClr val="dk1">
                    <a:alpha val="40000"/>
                  </a:schemeClr>
                </a:outerShdw>
              </a:effectLst>
              <a:latin typeface="Adobe Ming Std L" panose="02020300000000000000" pitchFamily="18" charset="-128"/>
              <a:ea typeface="Adobe Ming Std L" panose="02020300000000000000" pitchFamily="18" charset="-128"/>
            </a:endParaRPr>
          </a:p>
        </p:txBody>
      </p:sp>
    </p:spTree>
    <p:extLst>
      <p:ext uri="{BB962C8B-B14F-4D97-AF65-F5344CB8AC3E}">
        <p14:creationId xmlns:p14="http://schemas.microsoft.com/office/powerpoint/2010/main" val="920985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889" y="2850744"/>
            <a:ext cx="3757760" cy="1200329"/>
          </a:xfrm>
          <a:prstGeom prst="rect">
            <a:avLst/>
          </a:prstGeom>
          <a:noFill/>
        </p:spPr>
        <p:txBody>
          <a:bodyPr wrap="none" lIns="91440" tIns="45720" rIns="91440" bIns="45720">
            <a:spAutoFit/>
          </a:bodyPr>
          <a:lstStyle/>
          <a:p>
            <a:pPr algn="ctr"/>
            <a:r>
              <a:rPr lang="ur-PK" sz="7200" dirty="0">
                <a:ln w="0"/>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جزاك الله خيرا</a:t>
            </a:r>
            <a:endParaRPr lang="en-US" sz="7200" b="0" cap="none" spc="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endParaRPr>
          </a:p>
        </p:txBody>
      </p:sp>
      <p:sp>
        <p:nvSpPr>
          <p:cNvPr id="4" name="Rectangle 3"/>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277045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581150"/>
            <a:ext cx="7279574" cy="1185801"/>
          </a:xfrm>
          <a:prstGeom prst="rect">
            <a:avLst/>
          </a:prstGeom>
          <a:solidFill>
            <a:schemeClr val="accent2">
              <a:lumMod val="40000"/>
              <a:lumOff val="6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custDataLst>
              <p:tags r:id="rId1"/>
            </p:custDataLst>
          </p:nvPr>
        </p:nvSpPr>
        <p:spPr>
          <a:xfrm>
            <a:off x="-398813" y="1716974"/>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b="1" cap="small" dirty="0">
                <a:solidFill>
                  <a:schemeClr val="accent5">
                    <a:lumMod val="50000"/>
                  </a:schemeClr>
                </a:solidFill>
                <a:latin typeface="Times New Roman" panose="02020603050405020304" pitchFamily="18" charset="0"/>
                <a:cs typeface="Times New Roman" panose="02020603050405020304" pitchFamily="18" charset="0"/>
              </a:rPr>
              <a:t>Why Islamic Banking?</a:t>
            </a:r>
          </a:p>
        </p:txBody>
      </p:sp>
      <p:sp>
        <p:nvSpPr>
          <p:cNvPr id="7" name="Rectangle 6"/>
          <p:cNvSpPr/>
          <p:nvPr/>
        </p:nvSpPr>
        <p:spPr>
          <a:xfrm>
            <a:off x="9718652" y="0"/>
            <a:ext cx="447697" cy="153888"/>
          </a:xfrm>
          <a:prstGeom prst="rect">
            <a:avLst/>
          </a:prstGeom>
          <a:noFill/>
        </p:spPr>
        <p:txBody>
          <a:bodyPr wrap="square" lIns="91440" tIns="45720" rIns="91440" bIns="45720">
            <a:spAutoFit/>
          </a:bodyPr>
          <a:lstStyle/>
          <a:p>
            <a:pPr algn="ctr"/>
            <a:r>
              <a:rPr lang="en-US" sz="400" b="0" cap="none" spc="0" dirty="0">
                <a:ln w="0"/>
                <a:solidFill>
                  <a:schemeClr val="accent5">
                    <a:lumMod val="75000"/>
                  </a:schemeClr>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269281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Why Islamic Banking?</a:t>
            </a:r>
          </a:p>
        </p:txBody>
      </p:sp>
      <p:sp>
        <p:nvSpPr>
          <p:cNvPr id="3" name="Rectangle 2"/>
          <p:cNvSpPr/>
          <p:nvPr/>
        </p:nvSpPr>
        <p:spPr>
          <a:xfrm>
            <a:off x="2279876" y="961162"/>
            <a:ext cx="7722820" cy="461665"/>
          </a:xfrm>
          <a:prstGeom prst="rect">
            <a:avLst/>
          </a:prstGeom>
        </p:spPr>
        <p:txBody>
          <a:bodyPr wrap="none">
            <a:spAutoFit/>
          </a:bodyPr>
          <a:lstStyle/>
          <a:p>
            <a:pPr marL="342900" indent="-342900">
              <a:buFont typeface="Wingdings" panose="05000000000000000000" pitchFamily="2" charset="2"/>
              <a:buChar char="v"/>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Importance of Purifying the </a:t>
            </a:r>
            <a:r>
              <a:rPr lang="en-US" altLang="en-US" sz="2400" b="1" dirty="0">
                <a:solidFill>
                  <a:srgbClr val="C00000"/>
                </a:solidFill>
                <a:latin typeface="Times New Roman" panose="02020603050405020304" pitchFamily="18" charset="0"/>
                <a:cs typeface="Times New Roman" panose="02020603050405020304" pitchFamily="18" charset="0"/>
              </a:rPr>
              <a:t>Source of Income </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in Islam</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79876" y="2060139"/>
            <a:ext cx="9683524" cy="3046988"/>
          </a:xfrm>
          <a:prstGeom prst="rect">
            <a:avLst/>
          </a:prstGeom>
        </p:spPr>
        <p:txBody>
          <a:bodyPr wrap="square">
            <a:spAutoFit/>
          </a:bodyPr>
          <a:lstStyle/>
          <a:p>
            <a:pPr marL="342900" indent="-342900">
              <a:buFont typeface="Wingdings"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The body which is nourished by non-pure sources is bound to hellfire.</a:t>
            </a:r>
          </a:p>
          <a:p>
            <a:pPr marL="342900" indent="-342900">
              <a:buFont typeface="Wingdings"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On the day of Judgment, a person will not be moved from the place which  he stands until he is asked about the sources of his income, and the ways he spent it.</a:t>
            </a:r>
          </a:p>
          <a:p>
            <a:pPr marL="342900" indent="-342900">
              <a:buFont typeface="Wingdings"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Purifying the source of one’s nourishment is one of the important reasons for the acceptance of supplications by Allah.</a:t>
            </a:r>
          </a:p>
        </p:txBody>
      </p:sp>
      <p:sp>
        <p:nvSpPr>
          <p:cNvPr id="6" name="Rectangle 5"/>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362043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1026"/>
          <p:cNvSpPr>
            <a:spLocks noChangeArrowheads="1"/>
          </p:cNvSpPr>
          <p:nvPr/>
        </p:nvSpPr>
        <p:spPr bwMode="auto">
          <a:xfrm>
            <a:off x="2320654" y="4483865"/>
            <a:ext cx="7474211" cy="1747482"/>
          </a:xfrm>
          <a:prstGeom prst="rect">
            <a:avLst/>
          </a:prstGeom>
          <a:noFill/>
          <a:ln w="9525">
            <a:noFill/>
            <a:miter lim="800000"/>
            <a:headEnd/>
            <a:tailEnd/>
          </a:ln>
          <a:effectLst/>
        </p:spPr>
        <p:txBody>
          <a:bodyPr wrap="square" lIns="84663" tIns="42331" rIns="84663" bIns="42331">
            <a:spAutoFit/>
          </a:bodyPr>
          <a:lstStyle/>
          <a:p>
            <a:pPr marL="620713" indent="-317500" algn="just">
              <a:spcBef>
                <a:spcPct val="50000"/>
              </a:spcBef>
              <a:buFont typeface="Arial" pitchFamily="34" charset="0"/>
              <a:buChar char="•"/>
            </a:pPr>
            <a:r>
              <a:rPr lang="en-US" sz="2400" dirty="0">
                <a:solidFill>
                  <a:schemeClr val="accent5">
                    <a:lumMod val="50000"/>
                  </a:schemeClr>
                </a:solidFill>
                <a:latin typeface="Times New Roman" panose="02020603050405020304" pitchFamily="18" charset="0"/>
                <a:cs typeface="Times New Roman" panose="02020603050405020304" pitchFamily="18" charset="0"/>
              </a:rPr>
              <a:t>Riba means any pre agreed excess compensation over and above the principal </a:t>
            </a:r>
          </a:p>
          <a:p>
            <a:pPr marL="620713" indent="-317500" algn="just">
              <a:spcBef>
                <a:spcPct val="50000"/>
              </a:spcBef>
              <a:buFont typeface="Arial" pitchFamily="34" charset="0"/>
              <a:buChar char="•"/>
            </a:pPr>
            <a:r>
              <a:rPr lang="en-US" sz="2400" dirty="0">
                <a:solidFill>
                  <a:schemeClr val="accent5">
                    <a:lumMod val="50000"/>
                  </a:schemeClr>
                </a:solidFill>
                <a:latin typeface="Times New Roman" panose="02020603050405020304" pitchFamily="18" charset="0"/>
                <a:cs typeface="Times New Roman" panose="02020603050405020304" pitchFamily="18" charset="0"/>
              </a:rPr>
              <a:t>Compensation may include monetary as well as non monetary benefits</a:t>
            </a:r>
          </a:p>
        </p:txBody>
      </p:sp>
      <p:sp>
        <p:nvSpPr>
          <p:cNvPr id="229382" name="Rectangle 6"/>
          <p:cNvSpPr>
            <a:spLocks noChangeArrowheads="1"/>
          </p:cNvSpPr>
          <p:nvPr/>
        </p:nvSpPr>
        <p:spPr bwMode="auto">
          <a:xfrm>
            <a:off x="3491688" y="2408536"/>
            <a:ext cx="5838292" cy="454821"/>
          </a:xfrm>
          <a:prstGeom prst="rect">
            <a:avLst/>
          </a:prstGeom>
          <a:noFill/>
          <a:ln w="9525">
            <a:noFill/>
            <a:miter lim="800000"/>
            <a:headEnd/>
            <a:tailEnd/>
          </a:ln>
          <a:effectLst/>
        </p:spPr>
        <p:txBody>
          <a:bodyPr wrap="square" lIns="84663" tIns="42331" rIns="84663" bIns="42331">
            <a:spAutoFit/>
          </a:bodyPr>
          <a:lstStyle/>
          <a:p>
            <a:pPr algn="just" eaLnBrk="1" hangingPunct="1"/>
            <a:r>
              <a:rPr lang="en-US" sz="2400" dirty="0">
                <a:solidFill>
                  <a:schemeClr val="accent5">
                    <a:lumMod val="50000"/>
                  </a:schemeClr>
                </a:solidFill>
                <a:latin typeface="Times New Roman" panose="02020603050405020304" pitchFamily="18" charset="0"/>
                <a:cs typeface="Times New Roman" panose="02020603050405020304" pitchFamily="18" charset="0"/>
              </a:rPr>
              <a:t>Every Debt that pulls any kind of gain is Riba</a:t>
            </a:r>
          </a:p>
        </p:txBody>
      </p:sp>
      <p:pic>
        <p:nvPicPr>
          <p:cNvPr id="229383" name="Picture 7"/>
          <p:cNvPicPr>
            <a:picLocks noChangeAspect="1" noChangeArrowheads="1"/>
          </p:cNvPicPr>
          <p:nvPr/>
        </p:nvPicPr>
        <p:blipFill>
          <a:blip r:embed="rId3" cstate="print">
            <a:clrChange>
              <a:clrFrom>
                <a:srgbClr val="FFFFFF"/>
              </a:clrFrom>
              <a:clrTo>
                <a:srgbClr val="FFFFFF">
                  <a:alpha val="0"/>
                </a:srgbClr>
              </a:clrTo>
            </a:clrChange>
          </a:blip>
          <a:srcRect l="39491" t="38911" r="12593" b="50029"/>
          <a:stretch>
            <a:fillRect/>
          </a:stretch>
        </p:blipFill>
        <p:spPr bwMode="auto">
          <a:xfrm>
            <a:off x="2685558" y="1339320"/>
            <a:ext cx="6148003" cy="1069216"/>
          </a:xfrm>
          <a:prstGeom prst="rect">
            <a:avLst/>
          </a:prstGeom>
          <a:noFill/>
        </p:spPr>
      </p:pic>
      <p:pic>
        <p:nvPicPr>
          <p:cNvPr id="229384" name="Picture 8"/>
          <p:cNvPicPr>
            <a:picLocks noChangeAspect="1" noChangeArrowheads="1"/>
          </p:cNvPicPr>
          <p:nvPr/>
        </p:nvPicPr>
        <p:blipFill>
          <a:blip r:embed="rId3" cstate="print">
            <a:clrChange>
              <a:clrFrom>
                <a:srgbClr val="FFFFFF"/>
              </a:clrFrom>
              <a:clrTo>
                <a:srgbClr val="FFFFFF">
                  <a:alpha val="0"/>
                </a:srgbClr>
              </a:clrTo>
            </a:clrChange>
          </a:blip>
          <a:srcRect l="22824" t="66229" r="12593" b="17079"/>
          <a:stretch>
            <a:fillRect/>
          </a:stretch>
        </p:blipFill>
        <p:spPr bwMode="auto">
          <a:xfrm>
            <a:off x="2320654" y="3178187"/>
            <a:ext cx="7165717" cy="1387679"/>
          </a:xfrm>
          <a:prstGeom prst="rect">
            <a:avLst/>
          </a:prstGeom>
          <a:noFill/>
        </p:spPr>
      </p:pic>
      <p:sp>
        <p:nvSpPr>
          <p:cNvPr id="10" name="Title 1">
            <a:extLst>
              <a:ext uri="{FF2B5EF4-FFF2-40B4-BE49-F238E27FC236}">
                <a16:creationId xmlns:a16="http://schemas.microsoft.com/office/drawing/2014/main" id="{17B736FC-E93B-4DAC-968D-174A83C519FC}"/>
              </a:ext>
            </a:extLst>
          </p:cNvPr>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Definition of </a:t>
            </a:r>
            <a:r>
              <a:rPr lang="en-US" sz="4000" b="1" cap="small" dirty="0" err="1">
                <a:solidFill>
                  <a:schemeClr val="accent5">
                    <a:lumMod val="75000"/>
                  </a:schemeClr>
                </a:solidFill>
                <a:latin typeface="Times New Roman" panose="02020603050405020304" pitchFamily="18" charset="0"/>
                <a:cs typeface="Times New Roman" panose="02020603050405020304" pitchFamily="18" charset="0"/>
              </a:rPr>
              <a:t>Riba</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10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chemeClr val="accent5">
                    <a:lumMod val="75000"/>
                  </a:schemeClr>
                </a:solidFill>
                <a:latin typeface="Times New Roman" panose="02020603050405020304" pitchFamily="18" charset="0"/>
                <a:cs typeface="Times New Roman" panose="02020603050405020304" pitchFamily="18" charset="0"/>
              </a:rPr>
              <a:t>Why Riba is Prohibited?</a:t>
            </a:r>
          </a:p>
        </p:txBody>
      </p:sp>
      <p:sp>
        <p:nvSpPr>
          <p:cNvPr id="3" name="Rectangle 2"/>
          <p:cNvSpPr/>
          <p:nvPr/>
        </p:nvSpPr>
        <p:spPr>
          <a:xfrm>
            <a:off x="2872120" y="1182190"/>
            <a:ext cx="9319880" cy="3294556"/>
          </a:xfrm>
          <a:prstGeom prst="rect">
            <a:avLst/>
          </a:prstGeom>
        </p:spPr>
        <p:txBody>
          <a:bodyPr wrap="square">
            <a:spAutoFit/>
          </a:bodyPr>
          <a:lstStyle/>
          <a:p>
            <a:pPr>
              <a:tabLst>
                <a:tab pos="22542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Key objective is to ensure Social justice</a:t>
            </a:r>
          </a:p>
          <a:p>
            <a:pPr marL="457200" indent="-457200">
              <a:buFont typeface="Wingdings" panose="05000000000000000000" pitchFamily="2" charset="2"/>
              <a:buChar char="Ø"/>
              <a:tabLst>
                <a:tab pos="225425" algn="l"/>
              </a:tabLst>
            </a:pPr>
            <a:endParaRPr lang="en-US" sz="2400" u="sng" dirty="0">
              <a:solidFill>
                <a:schemeClr val="accent5">
                  <a:lumMod val="50000"/>
                </a:schemeClr>
              </a:solidFill>
              <a:latin typeface="Times New Roman" panose="02020603050405020304" pitchFamily="18" charset="0"/>
              <a:cs typeface="Times New Roman" panose="02020603050405020304" pitchFamily="18" charset="0"/>
            </a:endParaRPr>
          </a:p>
          <a:p>
            <a:pPr>
              <a:tabLst>
                <a:tab pos="22542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Cannot be achieved without Economic Justice</a:t>
            </a:r>
          </a:p>
          <a:p>
            <a:pPr marL="457200" indent="-457200">
              <a:buFont typeface="Wingdings" panose="05000000000000000000" pitchFamily="2" charset="2"/>
              <a:buChar char="Ø"/>
              <a:tabLst>
                <a:tab pos="225425" algn="l"/>
              </a:tabLst>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a:tabLst>
                <a:tab pos="22542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Economic justice requires a viable economic system supported by an </a:t>
            </a:r>
            <a:r>
              <a:rPr lang="en-US" sz="2400" b="1" dirty="0">
                <a:solidFill>
                  <a:schemeClr val="accent5">
                    <a:lumMod val="50000"/>
                  </a:schemeClr>
                </a:solidFill>
                <a:latin typeface="Times New Roman" panose="02020603050405020304" pitchFamily="18" charset="0"/>
                <a:cs typeface="Times New Roman" panose="02020603050405020304" pitchFamily="18" charset="0"/>
              </a:rPr>
              <a:t>efficient banking system</a:t>
            </a:r>
          </a:p>
          <a:p>
            <a:pPr marL="457200" indent="-457200">
              <a:buFont typeface="Wingdings" panose="05000000000000000000" pitchFamily="2" charset="2"/>
              <a:buChar char="Ø"/>
              <a:tabLst>
                <a:tab pos="225425" algn="l"/>
              </a:tabLst>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130000"/>
              </a:lnSpc>
              <a:spcBef>
                <a:spcPct val="50000"/>
              </a:spcBef>
              <a:buSzPct val="65000"/>
              <a:tabLst>
                <a:tab pos="225425" algn="l"/>
              </a:tabLst>
            </a:pPr>
            <a:r>
              <a:rPr lang="en-US" sz="2400" dirty="0">
                <a:solidFill>
                  <a:schemeClr val="accent5">
                    <a:lumMod val="50000"/>
                  </a:schemeClr>
                </a:solidFill>
                <a:latin typeface="Times New Roman" panose="02020603050405020304" pitchFamily="18" charset="0"/>
                <a:cs typeface="Times New Roman" panose="02020603050405020304" pitchFamily="18" charset="0"/>
              </a:rPr>
              <a:t>Interest results in </a:t>
            </a:r>
            <a:r>
              <a:rPr lang="en-US" sz="2400" b="1" dirty="0">
                <a:solidFill>
                  <a:schemeClr val="accent5">
                    <a:lumMod val="50000"/>
                  </a:schemeClr>
                </a:solidFill>
                <a:latin typeface="Times New Roman" panose="02020603050405020304" pitchFamily="18" charset="0"/>
                <a:cs typeface="Times New Roman" panose="02020603050405020304" pitchFamily="18" charset="0"/>
              </a:rPr>
              <a:t>concentration of wealth.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910494" y="1193034"/>
            <a:ext cx="404570" cy="38288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910494" y="1955034"/>
            <a:ext cx="404570" cy="3828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910494" y="2717034"/>
            <a:ext cx="404570" cy="38288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910494" y="4044171"/>
            <a:ext cx="404570" cy="382882"/>
          </a:xfrm>
          <a:prstGeom prst="rect">
            <a:avLst/>
          </a:prstGeom>
        </p:spPr>
      </p:pic>
      <p:sp>
        <p:nvSpPr>
          <p:cNvPr id="10" name="Rectangle 9"/>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a:ln w="0"/>
                <a:solidFill>
                  <a:srgbClr val="191464"/>
                </a:solidFill>
                <a:effectLst>
                  <a:outerShdw blurRad="38100" dist="19050" dir="2700000" algn="tl" rotWithShape="0">
                    <a:schemeClr val="dk1">
                      <a:alpha val="40000"/>
                    </a:schemeClr>
                  </a:outerShdw>
                </a:effectLst>
              </a:rPr>
              <a:t>Muaz Ashraf</a:t>
            </a:r>
          </a:p>
        </p:txBody>
      </p:sp>
    </p:spTree>
    <p:extLst>
      <p:ext uri="{BB962C8B-B14F-4D97-AF65-F5344CB8AC3E}">
        <p14:creationId xmlns:p14="http://schemas.microsoft.com/office/powerpoint/2010/main" val="27716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818168"/>
            <a:ext cx="7272670" cy="271130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72670" y="1818168"/>
            <a:ext cx="4919330" cy="271130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190750"/>
            <a:ext cx="727267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8335" y="1973490"/>
            <a:ext cx="6096000" cy="2585323"/>
          </a:xfrm>
          <a:prstGeom prst="rect">
            <a:avLst/>
          </a:prstGeom>
        </p:spPr>
        <p:txBody>
          <a:bodyPr>
            <a:spAutoFit/>
          </a:bodyPr>
          <a:lstStyle/>
          <a:p>
            <a:pPr algn="ctr">
              <a:lnSpc>
                <a:spcPct val="150000"/>
              </a:lnSpc>
            </a:pPr>
            <a:r>
              <a:rPr lang="en-US" sz="2800" b="1" cap="small" dirty="0">
                <a:solidFill>
                  <a:srgbClr val="C00000"/>
                </a:solidFill>
                <a:latin typeface="Times New Roman" panose="02020603050405020304" pitchFamily="18" charset="0"/>
                <a:cs typeface="Times New Roman" panose="02020603050405020304" pitchFamily="18" charset="0"/>
              </a:rPr>
              <a:t>Distinguish</a:t>
            </a:r>
          </a:p>
          <a:p>
            <a:pPr algn="ctr">
              <a:lnSpc>
                <a:spcPct val="150000"/>
              </a:lnSpc>
            </a:pPr>
            <a:r>
              <a:rPr lang="en-US" sz="2800" b="1" cap="small" dirty="0">
                <a:solidFill>
                  <a:schemeClr val="bg1"/>
                </a:solidFill>
                <a:latin typeface="Times New Roman" panose="02020603050405020304" pitchFamily="18" charset="0"/>
                <a:cs typeface="Times New Roman" panose="02020603050405020304" pitchFamily="18" charset="0"/>
              </a:rPr>
              <a:t>Islamic</a:t>
            </a:r>
          </a:p>
          <a:p>
            <a:pPr algn="ctr">
              <a:lnSpc>
                <a:spcPct val="150000"/>
              </a:lnSpc>
            </a:pPr>
            <a:r>
              <a:rPr lang="en-US" sz="2400" b="1" cap="small" dirty="0">
                <a:solidFill>
                  <a:schemeClr val="bg1"/>
                </a:solidFill>
                <a:latin typeface="Times New Roman" panose="02020603050405020304" pitchFamily="18" charset="0"/>
                <a:cs typeface="Times New Roman" panose="02020603050405020304" pitchFamily="18" charset="0"/>
              </a:rPr>
              <a:t>Vs</a:t>
            </a:r>
          </a:p>
          <a:p>
            <a:pPr algn="ctr">
              <a:lnSpc>
                <a:spcPct val="150000"/>
              </a:lnSpc>
            </a:pPr>
            <a:r>
              <a:rPr lang="en-US" sz="2800" b="1" cap="small" dirty="0">
                <a:solidFill>
                  <a:schemeClr val="bg1"/>
                </a:solidFill>
                <a:latin typeface="Times New Roman" panose="02020603050405020304" pitchFamily="18" charset="0"/>
                <a:cs typeface="Times New Roman" panose="02020603050405020304" pitchFamily="18" charset="0"/>
              </a:rPr>
              <a:t>Conventional Banking</a:t>
            </a:r>
          </a:p>
        </p:txBody>
      </p:sp>
      <p:pic>
        <p:nvPicPr>
          <p:cNvPr id="1028" name="Picture 4" descr="Related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72670" y="1818168"/>
            <a:ext cx="4919330" cy="271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13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4172</TotalTime>
  <Words>2320</Words>
  <Application>Microsoft Office PowerPoint</Application>
  <PresentationFormat>Widescreen</PresentationFormat>
  <Paragraphs>408</Paragraphs>
  <Slides>46</Slides>
  <Notes>13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2" baseType="lpstr">
      <vt:lpstr>Adobe Ming Std L</vt:lpstr>
      <vt:lpstr>Adobe نسخ Medium</vt:lpstr>
      <vt:lpstr>Arial</vt:lpstr>
      <vt:lpstr>Book Antiqua</vt:lpstr>
      <vt:lpstr>Bookman</vt:lpstr>
      <vt:lpstr>Calibri</vt:lpstr>
      <vt:lpstr>Calibri Light</vt:lpstr>
      <vt:lpstr>Cambria</vt:lpstr>
      <vt:lpstr>Garamond</vt:lpstr>
      <vt:lpstr>New times roman</vt:lpstr>
      <vt:lpstr>Optimum</vt:lpstr>
      <vt:lpstr>Times New Roman</vt:lpstr>
      <vt:lpstr>Verdana</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muaz hashim</dc:creator>
  <cp:lastModifiedBy>Muhammad Naveed Alam</cp:lastModifiedBy>
  <cp:revision>98</cp:revision>
  <dcterms:created xsi:type="dcterms:W3CDTF">2017-10-13T19:27:52Z</dcterms:created>
  <dcterms:modified xsi:type="dcterms:W3CDTF">2023-09-05T12:22:23Z</dcterms:modified>
</cp:coreProperties>
</file>