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6"/>
  </p:notesMasterIdLst>
  <p:sldIdLst>
    <p:sldId id="316" r:id="rId3"/>
    <p:sldId id="317" r:id="rId4"/>
    <p:sldId id="318" r:id="rId5"/>
    <p:sldId id="328" r:id="rId6"/>
    <p:sldId id="319" r:id="rId7"/>
    <p:sldId id="320" r:id="rId8"/>
    <p:sldId id="321" r:id="rId9"/>
    <p:sldId id="322" r:id="rId10"/>
    <p:sldId id="323" r:id="rId11"/>
    <p:sldId id="329" r:id="rId12"/>
    <p:sldId id="324" r:id="rId13"/>
    <p:sldId id="325" r:id="rId14"/>
    <p:sldId id="326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D6E9"/>
    <a:srgbClr val="004241"/>
    <a:srgbClr val="06686B"/>
    <a:srgbClr val="65A393"/>
    <a:srgbClr val="6AA86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6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4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9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6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9277-E7F1-40FE-A4CA-0A713D37073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40C6-57EF-40F7-B832-7E9E99D1A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c.punjab.gov.p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zknowledge.punjab.gov.p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 txBox="1"/>
          <p:nvPr/>
        </p:nvSpPr>
        <p:spPr>
          <a:xfrm>
            <a:off x="2374392" y="2267059"/>
            <a:ext cx="7443216" cy="23238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Facilitation Center (BFC)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Roof)</a:t>
            </a:r>
          </a:p>
        </p:txBody>
      </p:sp>
      <p:sp>
        <p:nvSpPr>
          <p:cNvPr id="1048587" name="Subtitle 2"/>
          <p:cNvSpPr txBox="1"/>
          <p:nvPr/>
        </p:nvSpPr>
        <p:spPr>
          <a:xfrm>
            <a:off x="2273740" y="3700943"/>
            <a:ext cx="7671816" cy="483326"/>
          </a:xfrm>
          <a:prstGeom prst="rect">
            <a:avLst/>
          </a:prstGeom>
        </p:spPr>
        <p:txBody>
          <a:bodyPr>
            <a:normAutofit fontScale="86071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Industries, Commerce, Investment and Skills Development  </a:t>
            </a:r>
          </a:p>
        </p:txBody>
      </p:sp>
      <p:sp>
        <p:nvSpPr>
          <p:cNvPr id="1048588" name="Subtitle 2"/>
          <p:cNvSpPr txBox="1"/>
          <p:nvPr/>
        </p:nvSpPr>
        <p:spPr>
          <a:xfrm>
            <a:off x="2202960" y="4470091"/>
            <a:ext cx="7671816" cy="1250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52" name="Picture 7"/>
          <p:cNvPicPr>
            <a:picLocks noChangeAspect="1"/>
          </p:cNvPicPr>
          <p:nvPr/>
        </p:nvPicPr>
        <p:blipFill rotWithShape="1">
          <a:blip r:embed="rId3"/>
          <a:srcRect l="17336" t="21531" r="12583" b="5617"/>
          <a:stretch>
            <a:fillRect/>
          </a:stretch>
        </p:blipFill>
        <p:spPr>
          <a:xfrm>
            <a:off x="0" y="1"/>
            <a:ext cx="12192000" cy="6876362"/>
          </a:xfrm>
          <a:prstGeom prst="rect">
            <a:avLst/>
          </a:prstGeom>
        </p:spPr>
      </p:pic>
      <p:sp>
        <p:nvSpPr>
          <p:cNvPr id="1048589" name="TextBox 8"/>
          <p:cNvSpPr txBox="1"/>
          <p:nvPr/>
        </p:nvSpPr>
        <p:spPr>
          <a:xfrm>
            <a:off x="0" y="6070819"/>
            <a:ext cx="4600353" cy="11582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Industries, Commerce, Investment &amp; Skills Development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Facilitation Center, Lahore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06" name="Table 21"/>
          <p:cNvGraphicFramePr>
            <a:graphicFrameLocks noGrp="1"/>
          </p:cNvGraphicFramePr>
          <p:nvPr/>
        </p:nvGraphicFramePr>
        <p:xfrm>
          <a:off x="235423" y="1271791"/>
          <a:ext cx="11666562" cy="539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281"/>
                <a:gridCol w="5833281"/>
              </a:tblGrid>
              <a:tr h="2695607">
                <a:tc>
                  <a:txBody>
                    <a:bodyPr/>
                    <a:lstStyle/>
                    <a:p>
                      <a:pPr algn="l" fontAlgn="b"/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</a:tr>
              <a:tr h="2695607">
                <a:tc>
                  <a:txBody>
                    <a:bodyPr/>
                    <a:lstStyle/>
                    <a:p>
                      <a:pPr algn="l" fontAlgn="b"/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</a:tr>
            </a:tbl>
          </a:graphicData>
        </a:graphic>
      </p:graphicFrame>
      <p:pic>
        <p:nvPicPr>
          <p:cNvPr id="2097186" name="Picture 7"/>
          <p:cNvPicPr>
            <a:picLocks noChangeAspect="1"/>
          </p:cNvPicPr>
          <p:nvPr/>
        </p:nvPicPr>
        <p:blipFill rotWithShape="1">
          <a:blip r:embed="rId3"/>
          <a:srcRect t="8468" r="12693" b="26937"/>
          <a:stretch>
            <a:fillRect/>
          </a:stretch>
        </p:blipFill>
        <p:spPr>
          <a:xfrm>
            <a:off x="6092101" y="1284163"/>
            <a:ext cx="5809884" cy="2631469"/>
          </a:xfrm>
          <a:prstGeom prst="rect">
            <a:avLst/>
          </a:prstGeom>
        </p:spPr>
      </p:pic>
      <p:pic>
        <p:nvPicPr>
          <p:cNvPr id="2097187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23" y="3928003"/>
            <a:ext cx="5856678" cy="2771474"/>
          </a:xfrm>
          <a:prstGeom prst="rect">
            <a:avLst/>
          </a:prstGeom>
        </p:spPr>
      </p:pic>
      <p:pic>
        <p:nvPicPr>
          <p:cNvPr id="2097188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2101" y="3915632"/>
            <a:ext cx="5809884" cy="2783845"/>
          </a:xfrm>
          <a:prstGeom prst="rect">
            <a:avLst/>
          </a:prstGeom>
        </p:spPr>
      </p:pic>
      <p:pic>
        <p:nvPicPr>
          <p:cNvPr id="2097189" name="Picture 14"/>
          <p:cNvPicPr>
            <a:picLocks noChangeAspect="1"/>
          </p:cNvPicPr>
          <p:nvPr/>
        </p:nvPicPr>
        <p:blipFill rotWithShape="1">
          <a:blip r:embed="rId6"/>
          <a:srcRect t="32443" b="17806"/>
          <a:stretch>
            <a:fillRect/>
          </a:stretch>
        </p:blipFill>
        <p:spPr>
          <a:xfrm>
            <a:off x="235423" y="1284163"/>
            <a:ext cx="5809884" cy="26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16"/>
          <p:cNvPicPr>
            <a:picLocks noChangeAspect="1"/>
          </p:cNvPicPr>
          <p:nvPr/>
        </p:nvPicPr>
        <p:blipFill rotWithShape="1">
          <a:blip r:embed="rId3"/>
          <a:srcRect t="80635" b="63"/>
          <a:stretch>
            <a:fillRect/>
          </a:stretch>
        </p:blipFill>
        <p:spPr>
          <a:xfrm>
            <a:off x="495758" y="5732062"/>
            <a:ext cx="11440317" cy="889380"/>
          </a:xfrm>
          <a:prstGeom prst="rect">
            <a:avLst/>
          </a:prstGeom>
        </p:spPr>
      </p:pic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Monitoring/Evaluation &amp; Complaint Redressal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91" name="Picture 3"/>
          <p:cNvPicPr>
            <a:picLocks noChangeAspect="1"/>
          </p:cNvPicPr>
          <p:nvPr/>
        </p:nvPicPr>
        <p:blipFill rotWithShape="1">
          <a:blip r:embed="rId3"/>
          <a:srcRect t="-1" b="63"/>
          <a:stretch>
            <a:fillRect/>
          </a:stretch>
        </p:blipFill>
        <p:spPr>
          <a:xfrm>
            <a:off x="493485" y="1359255"/>
            <a:ext cx="11440317" cy="4604818"/>
          </a:xfrm>
          <a:prstGeom prst="rect">
            <a:avLst/>
          </a:prstGeom>
        </p:spPr>
      </p:pic>
      <p:sp>
        <p:nvSpPr>
          <p:cNvPr id="1048649" name="Rectangle 4"/>
          <p:cNvSpPr/>
          <p:nvPr/>
        </p:nvSpPr>
        <p:spPr>
          <a:xfrm>
            <a:off x="703185" y="1494604"/>
            <a:ext cx="1123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kern="0" dirty="0"/>
              <a:t>Status update on the website through Tracking ID</a:t>
            </a:r>
          </a:p>
        </p:txBody>
      </p:sp>
      <p:sp>
        <p:nvSpPr>
          <p:cNvPr id="1048650" name="Rectangle 6"/>
          <p:cNvSpPr/>
          <p:nvPr/>
        </p:nvSpPr>
        <p:spPr>
          <a:xfrm>
            <a:off x="703185" y="2274465"/>
            <a:ext cx="1123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kern="0" dirty="0"/>
              <a:t>Client Services Manager from PBIT to deal with complaints at BFC</a:t>
            </a:r>
          </a:p>
        </p:txBody>
      </p:sp>
      <p:sp>
        <p:nvSpPr>
          <p:cNvPr id="1048651" name="Rectangle 7"/>
          <p:cNvSpPr/>
          <p:nvPr/>
        </p:nvSpPr>
        <p:spPr>
          <a:xfrm>
            <a:off x="703185" y="3030544"/>
            <a:ext cx="1123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kern="0" dirty="0"/>
              <a:t>Departmental Representatives to guide the Client and provide feedback</a:t>
            </a:r>
          </a:p>
        </p:txBody>
      </p:sp>
      <p:sp>
        <p:nvSpPr>
          <p:cNvPr id="1048652" name="Rectangle 13"/>
          <p:cNvSpPr/>
          <p:nvPr/>
        </p:nvSpPr>
        <p:spPr>
          <a:xfrm>
            <a:off x="703185" y="3786623"/>
            <a:ext cx="11230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kern="0" dirty="0"/>
              <a:t>Escalation of complaint to concerned Administrative Secretary who shall be responsible for its redressal</a:t>
            </a:r>
          </a:p>
        </p:txBody>
      </p:sp>
      <p:sp>
        <p:nvSpPr>
          <p:cNvPr id="1048653" name="Rectangle 14"/>
          <p:cNvSpPr/>
          <p:nvPr/>
        </p:nvSpPr>
        <p:spPr>
          <a:xfrm>
            <a:off x="703185" y="4541645"/>
            <a:ext cx="1123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>
                <a:hlinkClick r:id="rId4" action="ppaction://hlinksldjump"/>
              </a:rPr>
              <a:t>Operational Review Committee headed by Secretary ICI&amp;SDD (notified)</a:t>
            </a:r>
            <a:endParaRPr lang="en-US" sz="2000" b="1" kern="0" dirty="0"/>
          </a:p>
        </p:txBody>
      </p:sp>
      <p:sp>
        <p:nvSpPr>
          <p:cNvPr id="1048654" name="Rectangle 15"/>
          <p:cNvSpPr/>
          <p:nvPr/>
        </p:nvSpPr>
        <p:spPr>
          <a:xfrm>
            <a:off x="703185" y="5342834"/>
            <a:ext cx="1123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/>
              <a:t>Daily sitting of each Administrative Secretary and Senior officers of ICI&amp;SDD (schedule prepared) </a:t>
            </a:r>
          </a:p>
        </p:txBody>
      </p:sp>
      <p:sp>
        <p:nvSpPr>
          <p:cNvPr id="1048655" name="Rectangle 17"/>
          <p:cNvSpPr/>
          <p:nvPr/>
        </p:nvSpPr>
        <p:spPr>
          <a:xfrm>
            <a:off x="703185" y="6011209"/>
            <a:ext cx="11230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>
                <a:hlinkClick r:id="rId4" action="ppaction://hlinksldjump"/>
              </a:rPr>
              <a:t>High Powered Steering Committee headed by the Chief Secretary Punjab (notified)</a:t>
            </a:r>
            <a:endParaRPr lang="en-US" sz="2000" b="1" kern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0"/>
            <a:ext cx="12180723" cy="6858000"/>
          </a:xfrm>
          <a:prstGeom prst="rect">
            <a:avLst/>
          </a:prstGeom>
        </p:spPr>
      </p:pic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2886456" y="1661922"/>
            <a:ext cx="6419088" cy="353415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THANK YOU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0"/>
            <a:ext cx="12180723" cy="6858000"/>
          </a:xfrm>
          <a:prstGeom prst="rect">
            <a:avLst/>
          </a:prstGeom>
        </p:spPr>
      </p:pic>
      <p:pic>
        <p:nvPicPr>
          <p:cNvPr id="209719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39161" cy="6858000"/>
          </a:xfrm>
          <a:prstGeom prst="rect">
            <a:avLst/>
          </a:prstGeom>
        </p:spPr>
      </p:pic>
      <p:pic>
        <p:nvPicPr>
          <p:cNvPr id="209719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61" y="1"/>
            <a:ext cx="6252839" cy="6858000"/>
          </a:xfrm>
          <a:prstGeom prst="rect">
            <a:avLst/>
          </a:prstGeom>
        </p:spPr>
      </p:pic>
      <p:sp>
        <p:nvSpPr>
          <p:cNvPr id="1048657" name="Action Button: Return 7">
            <a:hlinkClick r:id="rId5" action="ppaction://hlinksldjump" highlightClick="1"/>
          </p:cNvPr>
          <p:cNvSpPr/>
          <p:nvPr/>
        </p:nvSpPr>
        <p:spPr>
          <a:xfrm>
            <a:off x="368488" y="5895833"/>
            <a:ext cx="750627" cy="641445"/>
          </a:xfrm>
          <a:prstGeom prst="actionButtonRetur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Situational Analysis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596" name="Rectangle 3"/>
          <p:cNvSpPr/>
          <p:nvPr/>
        </p:nvSpPr>
        <p:spPr>
          <a:xfrm>
            <a:off x="1664498" y="4587586"/>
            <a:ext cx="2231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Purchase of Plot in SEZs/IEs from different public sector developers</a:t>
            </a:r>
          </a:p>
        </p:txBody>
      </p:sp>
      <p:sp>
        <p:nvSpPr>
          <p:cNvPr id="1048597" name="Rectangle 4"/>
          <p:cNvSpPr/>
          <p:nvPr/>
        </p:nvSpPr>
        <p:spPr>
          <a:xfrm>
            <a:off x="4125312" y="1259330"/>
            <a:ext cx="18018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Manual processing and number of visits to different departments at different locations</a:t>
            </a:r>
          </a:p>
        </p:txBody>
      </p:sp>
      <p:sp>
        <p:nvSpPr>
          <p:cNvPr id="1048598" name="Rectangle 5"/>
          <p:cNvSpPr/>
          <p:nvPr/>
        </p:nvSpPr>
        <p:spPr>
          <a:xfrm>
            <a:off x="5867940" y="4588380"/>
            <a:ext cx="1343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Delay in Approvals </a:t>
            </a:r>
          </a:p>
        </p:txBody>
      </p:sp>
      <p:sp>
        <p:nvSpPr>
          <p:cNvPr id="1048599" name="Rectangle 6"/>
          <p:cNvSpPr/>
          <p:nvPr/>
        </p:nvSpPr>
        <p:spPr>
          <a:xfrm>
            <a:off x="7320784" y="1963202"/>
            <a:ext cx="1894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Impediment in Investment Promotion</a:t>
            </a:r>
          </a:p>
        </p:txBody>
      </p:sp>
      <p:pic>
        <p:nvPicPr>
          <p:cNvPr id="209715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432" y="3719067"/>
            <a:ext cx="2919984" cy="2919984"/>
          </a:xfrm>
          <a:prstGeom prst="rect">
            <a:avLst/>
          </a:prstGeom>
        </p:spPr>
      </p:pic>
      <p:grpSp>
        <p:nvGrpSpPr>
          <p:cNvPr id="28" name="Group 8"/>
          <p:cNvGrpSpPr/>
          <p:nvPr/>
        </p:nvGrpSpPr>
        <p:grpSpPr>
          <a:xfrm>
            <a:off x="508245" y="2665011"/>
            <a:ext cx="8663187" cy="2584295"/>
            <a:chOff x="508245" y="2665011"/>
            <a:chExt cx="8663187" cy="2584295"/>
          </a:xfrm>
        </p:grpSpPr>
        <p:sp>
          <p:nvSpPr>
            <p:cNvPr id="1048600" name="Freeform: Shape 51"/>
            <p:cNvSpPr/>
            <p:nvPr/>
          </p:nvSpPr>
          <p:spPr>
            <a:xfrm>
              <a:off x="3901149" y="3463828"/>
              <a:ext cx="2032551" cy="1785478"/>
            </a:xfrm>
            <a:custGeom>
              <a:avLst/>
              <a:gdLst>
                <a:gd name="connsiteX0" fmla="*/ 1950632 w 2391783"/>
                <a:gd name="connsiteY0" fmla="*/ 0 h 2380637"/>
                <a:gd name="connsiteX1" fmla="*/ 2391783 w 2391783"/>
                <a:gd name="connsiteY1" fmla="*/ 1190319 h 2380637"/>
                <a:gd name="connsiteX2" fmla="*/ 1950632 w 2391783"/>
                <a:gd name="connsiteY2" fmla="*/ 2380637 h 2380637"/>
                <a:gd name="connsiteX3" fmla="*/ 1950632 w 2391783"/>
                <a:gd name="connsiteY3" fmla="*/ 1785258 h 2380637"/>
                <a:gd name="connsiteX4" fmla="*/ 1950632 w 2391783"/>
                <a:gd name="connsiteY4" fmla="*/ 1785257 h 2380637"/>
                <a:gd name="connsiteX5" fmla="*/ 0 w 2391783"/>
                <a:gd name="connsiteY5" fmla="*/ 1785257 h 2380637"/>
                <a:gd name="connsiteX6" fmla="*/ 0 w 2391783"/>
                <a:gd name="connsiteY6" fmla="*/ 595380 h 2380637"/>
                <a:gd name="connsiteX7" fmla="*/ 1950632 w 2391783"/>
                <a:gd name="connsiteY7" fmla="*/ 595380 h 2380637"/>
                <a:gd name="connsiteX8" fmla="*/ 1950632 w 2391783"/>
                <a:gd name="connsiteY8" fmla="*/ 595380 h 2380637"/>
                <a:gd name="connsiteX0" fmla="*/ 1950632 w 2391783"/>
                <a:gd name="connsiteY0" fmla="*/ 0 h 2380637"/>
                <a:gd name="connsiteX1" fmla="*/ 2391783 w 2391783"/>
                <a:gd name="connsiteY1" fmla="*/ 1190319 h 2380637"/>
                <a:gd name="connsiteX2" fmla="*/ 1950632 w 2391783"/>
                <a:gd name="connsiteY2" fmla="*/ 2380637 h 2380637"/>
                <a:gd name="connsiteX3" fmla="*/ 1950632 w 2391783"/>
                <a:gd name="connsiteY3" fmla="*/ 1785258 h 2380637"/>
                <a:gd name="connsiteX4" fmla="*/ 1950632 w 2391783"/>
                <a:gd name="connsiteY4" fmla="*/ 1785257 h 2380637"/>
                <a:gd name="connsiteX5" fmla="*/ 0 w 2391783"/>
                <a:gd name="connsiteY5" fmla="*/ 1785257 h 2380637"/>
                <a:gd name="connsiteX6" fmla="*/ 0 w 2391783"/>
                <a:gd name="connsiteY6" fmla="*/ 595380 h 2380637"/>
                <a:gd name="connsiteX7" fmla="*/ 252102 w 2391783"/>
                <a:gd name="connsiteY7" fmla="*/ 589321 h 2380637"/>
                <a:gd name="connsiteX8" fmla="*/ 1950632 w 2391783"/>
                <a:gd name="connsiteY8" fmla="*/ 595380 h 2380637"/>
                <a:gd name="connsiteX9" fmla="*/ 1950632 w 2391783"/>
                <a:gd name="connsiteY9" fmla="*/ 595380 h 2380637"/>
                <a:gd name="connsiteX10" fmla="*/ 1950632 w 2391783"/>
                <a:gd name="connsiteY10" fmla="*/ 0 h 2380637"/>
                <a:gd name="connsiteX0" fmla="*/ 1950632 w 2391783"/>
                <a:gd name="connsiteY0" fmla="*/ 0 h 2380637"/>
                <a:gd name="connsiteX1" fmla="*/ 2391783 w 2391783"/>
                <a:gd name="connsiteY1" fmla="*/ 1190319 h 2380637"/>
                <a:gd name="connsiteX2" fmla="*/ 1950632 w 2391783"/>
                <a:gd name="connsiteY2" fmla="*/ 2380637 h 2380637"/>
                <a:gd name="connsiteX3" fmla="*/ 1950632 w 2391783"/>
                <a:gd name="connsiteY3" fmla="*/ 1785258 h 2380637"/>
                <a:gd name="connsiteX4" fmla="*/ 1950632 w 2391783"/>
                <a:gd name="connsiteY4" fmla="*/ 1785257 h 2380637"/>
                <a:gd name="connsiteX5" fmla="*/ 0 w 2391783"/>
                <a:gd name="connsiteY5" fmla="*/ 1785257 h 2380637"/>
                <a:gd name="connsiteX6" fmla="*/ 252102 w 2391783"/>
                <a:gd name="connsiteY6" fmla="*/ 589321 h 2380637"/>
                <a:gd name="connsiteX7" fmla="*/ 1950632 w 2391783"/>
                <a:gd name="connsiteY7" fmla="*/ 595380 h 2380637"/>
                <a:gd name="connsiteX8" fmla="*/ 1950632 w 2391783"/>
                <a:gd name="connsiteY8" fmla="*/ 595380 h 2380637"/>
                <a:gd name="connsiteX9" fmla="*/ 1950632 w 2391783"/>
                <a:gd name="connsiteY9" fmla="*/ 0 h 238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1783" h="2380637">
                  <a:moveTo>
                    <a:pt x="1950632" y="0"/>
                  </a:moveTo>
                  <a:lnTo>
                    <a:pt x="2391783" y="1190319"/>
                  </a:lnTo>
                  <a:lnTo>
                    <a:pt x="1950632" y="2380637"/>
                  </a:lnTo>
                  <a:lnTo>
                    <a:pt x="1950632" y="1785258"/>
                  </a:lnTo>
                  <a:lnTo>
                    <a:pt x="1950632" y="1785257"/>
                  </a:lnTo>
                  <a:lnTo>
                    <a:pt x="0" y="1785257"/>
                  </a:lnTo>
                  <a:lnTo>
                    <a:pt x="252102" y="589321"/>
                  </a:lnTo>
                  <a:lnTo>
                    <a:pt x="1950632" y="595380"/>
                  </a:lnTo>
                  <a:lnTo>
                    <a:pt x="1950632" y="595380"/>
                  </a:lnTo>
                  <a:lnTo>
                    <a:pt x="1950632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grpSp>
          <p:nvGrpSpPr>
            <p:cNvPr id="29" name="Group 10"/>
            <p:cNvGrpSpPr/>
            <p:nvPr/>
          </p:nvGrpSpPr>
          <p:grpSpPr>
            <a:xfrm>
              <a:off x="508245" y="2665011"/>
              <a:ext cx="8663187" cy="2231683"/>
              <a:chOff x="738763" y="1912584"/>
              <a:chExt cx="7645730" cy="2231683"/>
            </a:xfrm>
          </p:grpSpPr>
          <p:sp>
            <p:nvSpPr>
              <p:cNvPr id="1048601" name="Freeform: Shape 53"/>
              <p:cNvSpPr/>
              <p:nvPr/>
            </p:nvSpPr>
            <p:spPr>
              <a:xfrm>
                <a:off x="6590657" y="1912584"/>
                <a:ext cx="1793836" cy="1785478"/>
              </a:xfrm>
              <a:custGeom>
                <a:avLst/>
                <a:gdLst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0 w 2391783"/>
                  <a:gd name="connsiteY5" fmla="*/ 1785257 h 2380637"/>
                  <a:gd name="connsiteX6" fmla="*/ 0 w 2391783"/>
                  <a:gd name="connsiteY6" fmla="*/ 595380 h 2380637"/>
                  <a:gd name="connsiteX7" fmla="*/ 1950632 w 2391783"/>
                  <a:gd name="connsiteY7" fmla="*/ 595380 h 2380637"/>
                  <a:gd name="connsiteX8" fmla="*/ 1950632 w 2391783"/>
                  <a:gd name="connsiteY8" fmla="*/ 595380 h 2380637"/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213155 w 2391783"/>
                  <a:gd name="connsiteY5" fmla="*/ 1786464 h 2380637"/>
                  <a:gd name="connsiteX6" fmla="*/ 0 w 2391783"/>
                  <a:gd name="connsiteY6" fmla="*/ 1785257 h 2380637"/>
                  <a:gd name="connsiteX7" fmla="*/ 0 w 2391783"/>
                  <a:gd name="connsiteY7" fmla="*/ 595380 h 2380637"/>
                  <a:gd name="connsiteX8" fmla="*/ 1950632 w 2391783"/>
                  <a:gd name="connsiteY8" fmla="*/ 595380 h 2380637"/>
                  <a:gd name="connsiteX9" fmla="*/ 1950632 w 2391783"/>
                  <a:gd name="connsiteY9" fmla="*/ 595380 h 2380637"/>
                  <a:gd name="connsiteX10" fmla="*/ 1950632 w 2391783"/>
                  <a:gd name="connsiteY10" fmla="*/ 0 h 2380637"/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213155 w 2391783"/>
                  <a:gd name="connsiteY5" fmla="*/ 1786464 h 2380637"/>
                  <a:gd name="connsiteX6" fmla="*/ 0 w 2391783"/>
                  <a:gd name="connsiteY6" fmla="*/ 595380 h 2380637"/>
                  <a:gd name="connsiteX7" fmla="*/ 1950632 w 2391783"/>
                  <a:gd name="connsiteY7" fmla="*/ 595380 h 2380637"/>
                  <a:gd name="connsiteX8" fmla="*/ 1950632 w 2391783"/>
                  <a:gd name="connsiteY8" fmla="*/ 595380 h 2380637"/>
                  <a:gd name="connsiteX9" fmla="*/ 1950632 w 2391783"/>
                  <a:gd name="connsiteY9" fmla="*/ 0 h 238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1783" h="2380637">
                    <a:moveTo>
                      <a:pt x="1950632" y="0"/>
                    </a:moveTo>
                    <a:lnTo>
                      <a:pt x="2391783" y="1190319"/>
                    </a:lnTo>
                    <a:lnTo>
                      <a:pt x="1950632" y="2380637"/>
                    </a:lnTo>
                    <a:lnTo>
                      <a:pt x="1950632" y="1785258"/>
                    </a:lnTo>
                    <a:lnTo>
                      <a:pt x="1950632" y="1785257"/>
                    </a:lnTo>
                    <a:lnTo>
                      <a:pt x="213155" y="1786464"/>
                    </a:lnTo>
                    <a:lnTo>
                      <a:pt x="0" y="595380"/>
                    </a:lnTo>
                    <a:lnTo>
                      <a:pt x="1950632" y="595380"/>
                    </a:lnTo>
                    <a:lnTo>
                      <a:pt x="1950632" y="595380"/>
                    </a:lnTo>
                    <a:lnTo>
                      <a:pt x="195063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048602" name="Freeform: Shape 9"/>
              <p:cNvSpPr/>
              <p:nvPr/>
            </p:nvSpPr>
            <p:spPr>
              <a:xfrm rot="10800000" flipH="1">
                <a:off x="6590655" y="2359119"/>
                <a:ext cx="460395" cy="892408"/>
              </a:xfrm>
              <a:custGeom>
                <a:avLst/>
                <a:gdLst>
                  <a:gd name="connsiteX0" fmla="*/ 164476 w 746039"/>
                  <a:gd name="connsiteY0" fmla="*/ 0 h 1189877"/>
                  <a:gd name="connsiteX1" fmla="*/ 746039 w 746039"/>
                  <a:gd name="connsiteY1" fmla="*/ 0 h 1189877"/>
                  <a:gd name="connsiteX2" fmla="*/ 0 w 746039"/>
                  <a:gd name="connsiteY2" fmla="*/ 1189877 h 118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039" h="1189877">
                    <a:moveTo>
                      <a:pt x="164476" y="0"/>
                    </a:moveTo>
                    <a:lnTo>
                      <a:pt x="746039" y="0"/>
                    </a:lnTo>
                    <a:lnTo>
                      <a:pt x="0" y="1189877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048603" name="Freeform: Shape 52"/>
              <p:cNvSpPr/>
              <p:nvPr/>
            </p:nvSpPr>
            <p:spPr>
              <a:xfrm>
                <a:off x="5127683" y="2358787"/>
                <a:ext cx="1793836" cy="1785478"/>
              </a:xfrm>
              <a:custGeom>
                <a:avLst/>
                <a:gdLst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0 w 2391783"/>
                  <a:gd name="connsiteY5" fmla="*/ 1785257 h 2380637"/>
                  <a:gd name="connsiteX6" fmla="*/ 0 w 2391783"/>
                  <a:gd name="connsiteY6" fmla="*/ 595380 h 2380637"/>
                  <a:gd name="connsiteX7" fmla="*/ 1950632 w 2391783"/>
                  <a:gd name="connsiteY7" fmla="*/ 595380 h 2380637"/>
                  <a:gd name="connsiteX8" fmla="*/ 1950632 w 2391783"/>
                  <a:gd name="connsiteY8" fmla="*/ 595380 h 2380637"/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239452 w 2391783"/>
                  <a:gd name="connsiteY5" fmla="*/ 1778381 h 2380637"/>
                  <a:gd name="connsiteX6" fmla="*/ 0 w 2391783"/>
                  <a:gd name="connsiteY6" fmla="*/ 1785257 h 2380637"/>
                  <a:gd name="connsiteX7" fmla="*/ 0 w 2391783"/>
                  <a:gd name="connsiteY7" fmla="*/ 595380 h 2380637"/>
                  <a:gd name="connsiteX8" fmla="*/ 1950632 w 2391783"/>
                  <a:gd name="connsiteY8" fmla="*/ 595380 h 2380637"/>
                  <a:gd name="connsiteX9" fmla="*/ 1950632 w 2391783"/>
                  <a:gd name="connsiteY9" fmla="*/ 595380 h 2380637"/>
                  <a:gd name="connsiteX10" fmla="*/ 1950632 w 2391783"/>
                  <a:gd name="connsiteY10" fmla="*/ 0 h 2380637"/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239452 w 2391783"/>
                  <a:gd name="connsiteY5" fmla="*/ 1778381 h 2380637"/>
                  <a:gd name="connsiteX6" fmla="*/ 0 w 2391783"/>
                  <a:gd name="connsiteY6" fmla="*/ 595380 h 2380637"/>
                  <a:gd name="connsiteX7" fmla="*/ 1950632 w 2391783"/>
                  <a:gd name="connsiteY7" fmla="*/ 595380 h 2380637"/>
                  <a:gd name="connsiteX8" fmla="*/ 1950632 w 2391783"/>
                  <a:gd name="connsiteY8" fmla="*/ 595380 h 2380637"/>
                  <a:gd name="connsiteX9" fmla="*/ 1950632 w 2391783"/>
                  <a:gd name="connsiteY9" fmla="*/ 0 h 238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1783" h="2380637">
                    <a:moveTo>
                      <a:pt x="1950632" y="0"/>
                    </a:moveTo>
                    <a:lnTo>
                      <a:pt x="2391783" y="1190319"/>
                    </a:lnTo>
                    <a:lnTo>
                      <a:pt x="1950632" y="2380637"/>
                    </a:lnTo>
                    <a:lnTo>
                      <a:pt x="1950632" y="1785258"/>
                    </a:lnTo>
                    <a:lnTo>
                      <a:pt x="1950632" y="1785257"/>
                    </a:lnTo>
                    <a:lnTo>
                      <a:pt x="239452" y="1778381"/>
                    </a:lnTo>
                    <a:lnTo>
                      <a:pt x="0" y="595380"/>
                    </a:lnTo>
                    <a:lnTo>
                      <a:pt x="1950632" y="595380"/>
                    </a:lnTo>
                    <a:lnTo>
                      <a:pt x="1950632" y="595380"/>
                    </a:lnTo>
                    <a:lnTo>
                      <a:pt x="195063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 dirty="0"/>
              </a:p>
            </p:txBody>
          </p:sp>
          <p:sp>
            <p:nvSpPr>
              <p:cNvPr id="1048604" name="Freeform: Shape 12"/>
              <p:cNvSpPr/>
              <p:nvPr/>
            </p:nvSpPr>
            <p:spPr>
              <a:xfrm rot="10800000" flipH="1">
                <a:off x="5127683" y="2805322"/>
                <a:ext cx="460395" cy="892408"/>
              </a:xfrm>
              <a:custGeom>
                <a:avLst/>
                <a:gdLst>
                  <a:gd name="connsiteX0" fmla="*/ 164476 w 746039"/>
                  <a:gd name="connsiteY0" fmla="*/ 0 h 1189877"/>
                  <a:gd name="connsiteX1" fmla="*/ 746039 w 746039"/>
                  <a:gd name="connsiteY1" fmla="*/ 0 h 1189877"/>
                  <a:gd name="connsiteX2" fmla="*/ 0 w 746039"/>
                  <a:gd name="connsiteY2" fmla="*/ 1189877 h 118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039" h="1189877">
                    <a:moveTo>
                      <a:pt x="164476" y="0"/>
                    </a:moveTo>
                    <a:lnTo>
                      <a:pt x="746039" y="0"/>
                    </a:lnTo>
                    <a:lnTo>
                      <a:pt x="0" y="1189877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048605" name="Freeform: Shape 15"/>
              <p:cNvSpPr/>
              <p:nvPr/>
            </p:nvSpPr>
            <p:spPr>
              <a:xfrm>
                <a:off x="3665833" y="3251859"/>
                <a:ext cx="460396" cy="892408"/>
              </a:xfrm>
              <a:custGeom>
                <a:avLst/>
                <a:gdLst>
                  <a:gd name="connsiteX0" fmla="*/ 164476 w 746039"/>
                  <a:gd name="connsiteY0" fmla="*/ 0 h 1189877"/>
                  <a:gd name="connsiteX1" fmla="*/ 746039 w 746039"/>
                  <a:gd name="connsiteY1" fmla="*/ 0 h 1189877"/>
                  <a:gd name="connsiteX2" fmla="*/ 0 w 746039"/>
                  <a:gd name="connsiteY2" fmla="*/ 1189877 h 118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039" h="1189877">
                    <a:moveTo>
                      <a:pt x="164476" y="0"/>
                    </a:moveTo>
                    <a:lnTo>
                      <a:pt x="746039" y="0"/>
                    </a:lnTo>
                    <a:lnTo>
                      <a:pt x="0" y="1189877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048606" name="Freeform: Shape 50"/>
              <p:cNvSpPr/>
              <p:nvPr/>
            </p:nvSpPr>
            <p:spPr>
              <a:xfrm>
                <a:off x="2201736" y="2358787"/>
                <a:ext cx="1793836" cy="1785478"/>
              </a:xfrm>
              <a:custGeom>
                <a:avLst/>
                <a:gdLst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0 w 2391783"/>
                  <a:gd name="connsiteY5" fmla="*/ 1785257 h 2380637"/>
                  <a:gd name="connsiteX6" fmla="*/ 0 w 2391783"/>
                  <a:gd name="connsiteY6" fmla="*/ 595380 h 2380637"/>
                  <a:gd name="connsiteX7" fmla="*/ 1950632 w 2391783"/>
                  <a:gd name="connsiteY7" fmla="*/ 595380 h 2380637"/>
                  <a:gd name="connsiteX8" fmla="*/ 1950632 w 2391783"/>
                  <a:gd name="connsiteY8" fmla="*/ 595380 h 2380637"/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0 w 2391783"/>
                  <a:gd name="connsiteY5" fmla="*/ 1785257 h 2380637"/>
                  <a:gd name="connsiteX6" fmla="*/ 0 w 2391783"/>
                  <a:gd name="connsiteY6" fmla="*/ 595380 h 2380637"/>
                  <a:gd name="connsiteX7" fmla="*/ 264752 w 2391783"/>
                  <a:gd name="connsiteY7" fmla="*/ 591026 h 2380637"/>
                  <a:gd name="connsiteX8" fmla="*/ 1950632 w 2391783"/>
                  <a:gd name="connsiteY8" fmla="*/ 595380 h 2380637"/>
                  <a:gd name="connsiteX9" fmla="*/ 1950632 w 2391783"/>
                  <a:gd name="connsiteY9" fmla="*/ 595380 h 2380637"/>
                  <a:gd name="connsiteX10" fmla="*/ 1950632 w 2391783"/>
                  <a:gd name="connsiteY10" fmla="*/ 0 h 2380637"/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258 h 2380637"/>
                  <a:gd name="connsiteX4" fmla="*/ 1950632 w 2391783"/>
                  <a:gd name="connsiteY4" fmla="*/ 1785257 h 2380637"/>
                  <a:gd name="connsiteX5" fmla="*/ 0 w 2391783"/>
                  <a:gd name="connsiteY5" fmla="*/ 1785257 h 2380637"/>
                  <a:gd name="connsiteX6" fmla="*/ 264752 w 2391783"/>
                  <a:gd name="connsiteY6" fmla="*/ 591026 h 2380637"/>
                  <a:gd name="connsiteX7" fmla="*/ 1950632 w 2391783"/>
                  <a:gd name="connsiteY7" fmla="*/ 595380 h 2380637"/>
                  <a:gd name="connsiteX8" fmla="*/ 1950632 w 2391783"/>
                  <a:gd name="connsiteY8" fmla="*/ 595380 h 2380637"/>
                  <a:gd name="connsiteX9" fmla="*/ 1950632 w 2391783"/>
                  <a:gd name="connsiteY9" fmla="*/ 0 h 238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1783" h="2380637">
                    <a:moveTo>
                      <a:pt x="1950632" y="0"/>
                    </a:moveTo>
                    <a:lnTo>
                      <a:pt x="2391783" y="1190319"/>
                    </a:lnTo>
                    <a:lnTo>
                      <a:pt x="1950632" y="2380637"/>
                    </a:lnTo>
                    <a:lnTo>
                      <a:pt x="1950632" y="1785258"/>
                    </a:lnTo>
                    <a:lnTo>
                      <a:pt x="1950632" y="1785257"/>
                    </a:lnTo>
                    <a:lnTo>
                      <a:pt x="0" y="1785257"/>
                    </a:lnTo>
                    <a:lnTo>
                      <a:pt x="264752" y="591026"/>
                    </a:lnTo>
                    <a:lnTo>
                      <a:pt x="1950632" y="595380"/>
                    </a:lnTo>
                    <a:lnTo>
                      <a:pt x="1950632" y="595380"/>
                    </a:lnTo>
                    <a:lnTo>
                      <a:pt x="1950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048607" name="Freeform: Shape 18"/>
              <p:cNvSpPr/>
              <p:nvPr/>
            </p:nvSpPr>
            <p:spPr>
              <a:xfrm>
                <a:off x="2201736" y="2805323"/>
                <a:ext cx="460396" cy="892408"/>
              </a:xfrm>
              <a:custGeom>
                <a:avLst/>
                <a:gdLst>
                  <a:gd name="connsiteX0" fmla="*/ 164476 w 746039"/>
                  <a:gd name="connsiteY0" fmla="*/ 0 h 1189877"/>
                  <a:gd name="connsiteX1" fmla="*/ 746039 w 746039"/>
                  <a:gd name="connsiteY1" fmla="*/ 0 h 1189877"/>
                  <a:gd name="connsiteX2" fmla="*/ 0 w 746039"/>
                  <a:gd name="connsiteY2" fmla="*/ 1189877 h 118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039" h="1189877">
                    <a:moveTo>
                      <a:pt x="164476" y="0"/>
                    </a:moveTo>
                    <a:lnTo>
                      <a:pt x="746039" y="0"/>
                    </a:lnTo>
                    <a:lnTo>
                      <a:pt x="0" y="1189877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048608" name="Freeform: Shape 49"/>
              <p:cNvSpPr/>
              <p:nvPr/>
            </p:nvSpPr>
            <p:spPr>
              <a:xfrm>
                <a:off x="738763" y="1912584"/>
                <a:ext cx="1793836" cy="1785478"/>
              </a:xfrm>
              <a:custGeom>
                <a:avLst/>
                <a:gdLst>
                  <a:gd name="connsiteX0" fmla="*/ 1950632 w 2391783"/>
                  <a:gd name="connsiteY0" fmla="*/ 0 h 2380637"/>
                  <a:gd name="connsiteX1" fmla="*/ 2391783 w 2391783"/>
                  <a:gd name="connsiteY1" fmla="*/ 1190319 h 2380637"/>
                  <a:gd name="connsiteX2" fmla="*/ 1950632 w 2391783"/>
                  <a:gd name="connsiteY2" fmla="*/ 2380637 h 2380637"/>
                  <a:gd name="connsiteX3" fmla="*/ 1950632 w 2391783"/>
                  <a:gd name="connsiteY3" fmla="*/ 1785699 h 2380637"/>
                  <a:gd name="connsiteX4" fmla="*/ 0 w 2391783"/>
                  <a:gd name="connsiteY4" fmla="*/ 1785699 h 2380637"/>
                  <a:gd name="connsiteX5" fmla="*/ 0 w 2391783"/>
                  <a:gd name="connsiteY5" fmla="*/ 595822 h 2380637"/>
                  <a:gd name="connsiteX6" fmla="*/ 1950632 w 2391783"/>
                  <a:gd name="connsiteY6" fmla="*/ 595822 h 2380637"/>
                  <a:gd name="connsiteX7" fmla="*/ 1950632 w 2391783"/>
                  <a:gd name="connsiteY7" fmla="*/ 595380 h 238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1783" h="2380637">
                    <a:moveTo>
                      <a:pt x="1950632" y="0"/>
                    </a:moveTo>
                    <a:lnTo>
                      <a:pt x="2391783" y="1190319"/>
                    </a:lnTo>
                    <a:lnTo>
                      <a:pt x="1950632" y="2380637"/>
                    </a:lnTo>
                    <a:lnTo>
                      <a:pt x="1950632" y="1785699"/>
                    </a:lnTo>
                    <a:lnTo>
                      <a:pt x="0" y="1785699"/>
                    </a:lnTo>
                    <a:lnTo>
                      <a:pt x="0" y="595822"/>
                    </a:lnTo>
                    <a:lnTo>
                      <a:pt x="1950632" y="595822"/>
                    </a:lnTo>
                    <a:lnTo>
                      <a:pt x="1950632" y="59538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pic>
            <p:nvPicPr>
              <p:cNvPr id="2097154" name="Graphic 22" descr="Bullseye with solid fill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94139" y="2986495"/>
                <a:ext cx="530062" cy="530062"/>
              </a:xfrm>
              <a:prstGeom prst="rect">
                <a:avLst/>
              </a:prstGeom>
            </p:spPr>
          </p:pic>
          <p:pic>
            <p:nvPicPr>
              <p:cNvPr id="2097155" name="Graphic 24" descr="Coins with solid fill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57112" y="2540292"/>
                <a:ext cx="530062" cy="530062"/>
              </a:xfrm>
              <a:prstGeom prst="rect">
                <a:avLst/>
              </a:prstGeom>
            </p:spPr>
          </p:pic>
          <p:pic>
            <p:nvPicPr>
              <p:cNvPr id="2097156" name="Graphic 26" descr="Chat with solid fill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68192" y="2986495"/>
                <a:ext cx="530062" cy="530062"/>
              </a:xfrm>
              <a:prstGeom prst="rect">
                <a:avLst/>
              </a:prstGeom>
            </p:spPr>
          </p:pic>
          <p:pic>
            <p:nvPicPr>
              <p:cNvPr id="2097157" name="Graphic 28" descr="Single gear with solid fill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05219" y="2540624"/>
                <a:ext cx="530062" cy="530062"/>
              </a:xfrm>
              <a:prstGeom prst="rect">
                <a:avLst/>
              </a:prstGeom>
            </p:spPr>
          </p:pic>
          <p:pic>
            <p:nvPicPr>
              <p:cNvPr id="2097158" name="Graphic 30" descr="Magnifying glass with solid fill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31167" y="3433032"/>
                <a:ext cx="530062" cy="530062"/>
              </a:xfrm>
              <a:prstGeom prst="rect">
                <a:avLst/>
              </a:prstGeom>
            </p:spPr>
          </p:pic>
        </p:grpSp>
      </p:grpSp>
      <p:sp>
        <p:nvSpPr>
          <p:cNvPr id="1048609" name="Rectangle 24"/>
          <p:cNvSpPr/>
          <p:nvPr/>
        </p:nvSpPr>
        <p:spPr>
          <a:xfrm>
            <a:off x="215267" y="1354095"/>
            <a:ext cx="2472299" cy="195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Industries and Business required to obtain registrations, licenses and NOCs for starting a business and for running a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BFC Initiative</a:t>
            </a:r>
          </a:p>
        </p:txBody>
      </p:sp>
      <p:pic>
        <p:nvPicPr>
          <p:cNvPr id="209715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29" y="561249"/>
            <a:ext cx="6075686" cy="6007600"/>
          </a:xfrm>
          <a:prstGeom prst="rect">
            <a:avLst/>
          </a:prstGeom>
        </p:spPr>
      </p:pic>
      <p:pic>
        <p:nvPicPr>
          <p:cNvPr id="2097160" name="Picture 7"/>
          <p:cNvPicPr>
            <a:picLocks noChangeAspect="1"/>
          </p:cNvPicPr>
          <p:nvPr/>
        </p:nvPicPr>
        <p:blipFill rotWithShape="1">
          <a:blip r:embed="rId4"/>
          <a:srcRect t="72260"/>
          <a:stretch>
            <a:fillRect/>
          </a:stretch>
        </p:blipFill>
        <p:spPr>
          <a:xfrm>
            <a:off x="493486" y="1203551"/>
            <a:ext cx="5129342" cy="1397283"/>
          </a:xfrm>
          <a:prstGeom prst="rect">
            <a:avLst/>
          </a:prstGeom>
        </p:spPr>
      </p:pic>
      <p:pic>
        <p:nvPicPr>
          <p:cNvPr id="2097161" name="Picture 3"/>
          <p:cNvPicPr>
            <a:picLocks noChangeAspect="1"/>
          </p:cNvPicPr>
          <p:nvPr/>
        </p:nvPicPr>
        <p:blipFill rotWithShape="1">
          <a:blip r:embed="rId5"/>
          <a:srcRect l="10134" r="24988" b="21142"/>
          <a:stretch>
            <a:fillRect/>
          </a:stretch>
        </p:blipFill>
        <p:spPr>
          <a:xfrm>
            <a:off x="6096000" y="3521508"/>
            <a:ext cx="5602514" cy="3047342"/>
          </a:xfrm>
          <a:prstGeom prst="rect">
            <a:avLst/>
          </a:prstGeom>
        </p:spPr>
      </p:pic>
      <p:pic>
        <p:nvPicPr>
          <p:cNvPr id="2097162" name="Picture 13"/>
          <p:cNvPicPr>
            <a:picLocks noChangeAspect="1"/>
          </p:cNvPicPr>
          <p:nvPr/>
        </p:nvPicPr>
        <p:blipFill rotWithShape="1">
          <a:blip r:embed="rId6"/>
          <a:srcRect l="18484" r="27789" b="17801"/>
          <a:stretch>
            <a:fillRect/>
          </a:stretch>
        </p:blipFill>
        <p:spPr>
          <a:xfrm>
            <a:off x="493486" y="2723221"/>
            <a:ext cx="5129342" cy="351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CHAMBERS OWNERSHIP</a:t>
            </a:r>
            <a:endParaRPr lang="en-GB" dirty="0"/>
          </a:p>
        </p:txBody>
      </p:sp>
      <p:pic>
        <p:nvPicPr>
          <p:cNvPr id="209719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698" y="1356852"/>
            <a:ext cx="5309418" cy="5501148"/>
          </a:xfrm>
        </p:spPr>
      </p:pic>
      <p:pic>
        <p:nvPicPr>
          <p:cNvPr id="209719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16" y="1356852"/>
            <a:ext cx="6395884" cy="550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AIM of the Initiative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6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1" y="1655805"/>
            <a:ext cx="10445497" cy="3815281"/>
          </a:xfrm>
          <a:prstGeom prst="rect">
            <a:avLst/>
          </a:prstGeom>
        </p:spPr>
      </p:pic>
      <p:sp>
        <p:nvSpPr>
          <p:cNvPr id="1048612" name="Rectangle 7"/>
          <p:cNvSpPr/>
          <p:nvPr/>
        </p:nvSpPr>
        <p:spPr>
          <a:xfrm>
            <a:off x="1056132" y="3069060"/>
            <a:ext cx="3863399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/>
              <a:t>Promote Ease of Doing Business</a:t>
            </a:r>
          </a:p>
        </p:txBody>
      </p:sp>
      <p:sp>
        <p:nvSpPr>
          <p:cNvPr id="1048613" name="Rectangle 8"/>
          <p:cNvSpPr/>
          <p:nvPr/>
        </p:nvSpPr>
        <p:spPr>
          <a:xfrm>
            <a:off x="1056132" y="2394382"/>
            <a:ext cx="995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Automation and digitization of Government Processes</a:t>
            </a:r>
          </a:p>
        </p:txBody>
      </p:sp>
      <p:sp>
        <p:nvSpPr>
          <p:cNvPr id="1048614" name="Rectangle 9"/>
          <p:cNvSpPr/>
          <p:nvPr/>
        </p:nvSpPr>
        <p:spPr>
          <a:xfrm>
            <a:off x="1056132" y="3656841"/>
            <a:ext cx="7787848" cy="39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One Roof for submission of documents and receiving of documents</a:t>
            </a:r>
          </a:p>
        </p:txBody>
      </p:sp>
      <p:sp>
        <p:nvSpPr>
          <p:cNvPr id="1048615" name="Rectangle 10"/>
          <p:cNvSpPr/>
          <p:nvPr/>
        </p:nvSpPr>
        <p:spPr>
          <a:xfrm>
            <a:off x="1056132" y="4371241"/>
            <a:ext cx="995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</p:txBody>
      </p:sp>
      <p:sp>
        <p:nvSpPr>
          <p:cNvPr id="1048616" name="Rectangle 11"/>
          <p:cNvSpPr/>
          <p:nvPr/>
        </p:nvSpPr>
        <p:spPr>
          <a:xfrm>
            <a:off x="1056132" y="4915680"/>
            <a:ext cx="7991099" cy="39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Performance Monitoring and Query/Complaint Redressal Mechanism</a:t>
            </a:r>
          </a:p>
        </p:txBody>
      </p:sp>
      <p:sp>
        <p:nvSpPr>
          <p:cNvPr id="1048617" name="Rectangle 12"/>
          <p:cNvSpPr/>
          <p:nvPr/>
        </p:nvSpPr>
        <p:spPr>
          <a:xfrm>
            <a:off x="1056132" y="1734226"/>
            <a:ext cx="4467096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Investment Promotion in the Province</a:t>
            </a:r>
          </a:p>
        </p:txBody>
      </p:sp>
      <p:sp>
        <p:nvSpPr>
          <p:cNvPr id="1048618" name="TextBox 13"/>
          <p:cNvSpPr txBox="1"/>
          <p:nvPr/>
        </p:nvSpPr>
        <p:spPr>
          <a:xfrm>
            <a:off x="1056132" y="4331519"/>
            <a:ext cx="6285391" cy="96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Client Services for establishment of Industry in SEZs/IEs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Business Facilitation Center (One Roof)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5"/>
          <p:cNvGrpSpPr/>
          <p:nvPr/>
        </p:nvGrpSpPr>
        <p:grpSpPr>
          <a:xfrm>
            <a:off x="587400" y="2021687"/>
            <a:ext cx="10469584" cy="2180044"/>
            <a:chOff x="587400" y="2021687"/>
            <a:chExt cx="10469584" cy="2180044"/>
          </a:xfrm>
        </p:grpSpPr>
        <p:grpSp>
          <p:nvGrpSpPr>
            <p:cNvPr id="34" name="Group 6"/>
            <p:cNvGrpSpPr/>
            <p:nvPr/>
          </p:nvGrpSpPr>
          <p:grpSpPr>
            <a:xfrm>
              <a:off x="587400" y="2021687"/>
              <a:ext cx="10469584" cy="2180044"/>
              <a:chOff x="861208" y="1248956"/>
              <a:chExt cx="10469584" cy="2180044"/>
            </a:xfrm>
          </p:grpSpPr>
          <p:grpSp>
            <p:nvGrpSpPr>
              <p:cNvPr id="35" name="Group 13"/>
              <p:cNvGrpSpPr/>
              <p:nvPr/>
            </p:nvGrpSpPr>
            <p:grpSpPr>
              <a:xfrm>
                <a:off x="861208" y="1248956"/>
                <a:ext cx="10469584" cy="2180044"/>
                <a:chOff x="861208" y="2999378"/>
                <a:chExt cx="10469584" cy="2180044"/>
              </a:xfrm>
              <a:gradFill>
                <a:gsLst>
                  <a:gs pos="30000">
                    <a:schemeClr val="accent5"/>
                  </a:gs>
                  <a:gs pos="100000">
                    <a:schemeClr val="accent6"/>
                  </a:gs>
                </a:gsLst>
                <a:lin ang="8100000" scaled="1"/>
              </a:gradFill>
            </p:grpSpPr>
            <p:sp>
              <p:nvSpPr>
                <p:cNvPr id="1048620" name="Block Arc 20"/>
                <p:cNvSpPr/>
                <p:nvPr/>
              </p:nvSpPr>
              <p:spPr>
                <a:xfrm>
                  <a:off x="1236047" y="2999378"/>
                  <a:ext cx="2180043" cy="2180044"/>
                </a:xfrm>
                <a:prstGeom prst="blockArc">
                  <a:avLst>
                    <a:gd name="adj1" fmla="val 10800000"/>
                    <a:gd name="adj2" fmla="val 58971"/>
                    <a:gd name="adj3" fmla="val 131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8621" name="Block Arc 21"/>
                <p:cNvSpPr/>
                <p:nvPr/>
              </p:nvSpPr>
              <p:spPr>
                <a:xfrm rot="10800000">
                  <a:off x="3126519" y="2999378"/>
                  <a:ext cx="2180043" cy="2180044"/>
                </a:xfrm>
                <a:prstGeom prst="blockArc">
                  <a:avLst>
                    <a:gd name="adj1" fmla="val 10800000"/>
                    <a:gd name="adj2" fmla="val 58971"/>
                    <a:gd name="adj3" fmla="val 131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8622" name="Oval 22"/>
                <p:cNvSpPr>
                  <a:spLocks noChangeAspect="1"/>
                </p:cNvSpPr>
                <p:nvPr/>
              </p:nvSpPr>
              <p:spPr>
                <a:xfrm>
                  <a:off x="2876944" y="3825151"/>
                  <a:ext cx="822959" cy="822960"/>
                </a:xfrm>
                <a:prstGeom prst="ellipse">
                  <a:avLst/>
                </a:prstGeom>
                <a:grpFill/>
                <a:ln w="1016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8623" name="Block Arc 23"/>
                <p:cNvSpPr/>
                <p:nvPr/>
              </p:nvSpPr>
              <p:spPr>
                <a:xfrm>
                  <a:off x="5016990" y="2999378"/>
                  <a:ext cx="2180043" cy="2180044"/>
                </a:xfrm>
                <a:prstGeom prst="blockArc">
                  <a:avLst>
                    <a:gd name="adj1" fmla="val 10800000"/>
                    <a:gd name="adj2" fmla="val 58971"/>
                    <a:gd name="adj3" fmla="val 131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8624" name="Oval 24"/>
                <p:cNvSpPr>
                  <a:spLocks noChangeAspect="1"/>
                </p:cNvSpPr>
                <p:nvPr/>
              </p:nvSpPr>
              <p:spPr>
                <a:xfrm>
                  <a:off x="4780115" y="3825151"/>
                  <a:ext cx="822959" cy="822960"/>
                </a:xfrm>
                <a:prstGeom prst="ellipse">
                  <a:avLst/>
                </a:prstGeom>
                <a:grpFill/>
                <a:ln w="1016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8625" name="Block Arc 25"/>
                <p:cNvSpPr/>
                <p:nvPr/>
              </p:nvSpPr>
              <p:spPr>
                <a:xfrm rot="10800000">
                  <a:off x="6907461" y="2999378"/>
                  <a:ext cx="2180043" cy="2180044"/>
                </a:xfrm>
                <a:prstGeom prst="blockArc">
                  <a:avLst>
                    <a:gd name="adj1" fmla="val 10800000"/>
                    <a:gd name="adj2" fmla="val 58971"/>
                    <a:gd name="adj3" fmla="val 131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8626" name="Oval 26"/>
                <p:cNvSpPr>
                  <a:spLocks noChangeAspect="1"/>
                </p:cNvSpPr>
                <p:nvPr/>
              </p:nvSpPr>
              <p:spPr>
                <a:xfrm>
                  <a:off x="6708687" y="3825151"/>
                  <a:ext cx="822959" cy="822960"/>
                </a:xfrm>
                <a:prstGeom prst="ellipse">
                  <a:avLst/>
                </a:prstGeom>
                <a:grpFill/>
                <a:ln w="1016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8627" name="Block Arc 27"/>
                <p:cNvSpPr/>
                <p:nvPr/>
              </p:nvSpPr>
              <p:spPr>
                <a:xfrm>
                  <a:off x="8797932" y="2999378"/>
                  <a:ext cx="2180043" cy="2180044"/>
                </a:xfrm>
                <a:prstGeom prst="blockArc">
                  <a:avLst>
                    <a:gd name="adj1" fmla="val 10800000"/>
                    <a:gd name="adj2" fmla="val 58971"/>
                    <a:gd name="adj3" fmla="val 1319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8628" name="Oval 28"/>
                <p:cNvSpPr>
                  <a:spLocks noChangeAspect="1"/>
                </p:cNvSpPr>
                <p:nvPr/>
              </p:nvSpPr>
              <p:spPr>
                <a:xfrm>
                  <a:off x="8563808" y="3825151"/>
                  <a:ext cx="822959" cy="822960"/>
                </a:xfrm>
                <a:prstGeom prst="ellipse">
                  <a:avLst/>
                </a:prstGeom>
                <a:grpFill/>
                <a:ln w="1016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8629" name="Oval 29"/>
                <p:cNvSpPr>
                  <a:spLocks noChangeAspect="1"/>
                </p:cNvSpPr>
                <p:nvPr/>
              </p:nvSpPr>
              <p:spPr>
                <a:xfrm>
                  <a:off x="10507833" y="3825151"/>
                  <a:ext cx="822959" cy="822960"/>
                </a:xfrm>
                <a:prstGeom prst="ellipse">
                  <a:avLst/>
                </a:prstGeom>
                <a:grpFill/>
                <a:ln w="1016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8630" name="Oval 30"/>
                <p:cNvSpPr>
                  <a:spLocks noChangeAspect="1"/>
                </p:cNvSpPr>
                <p:nvPr/>
              </p:nvSpPr>
              <p:spPr>
                <a:xfrm>
                  <a:off x="861208" y="3825151"/>
                  <a:ext cx="822959" cy="822960"/>
                </a:xfrm>
                <a:prstGeom prst="ellipse">
                  <a:avLst/>
                </a:prstGeom>
                <a:grpFill/>
                <a:ln w="1016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8631" name="Oval 14"/>
              <p:cNvSpPr/>
              <p:nvPr/>
            </p:nvSpPr>
            <p:spPr>
              <a:xfrm>
                <a:off x="980893" y="2191211"/>
                <a:ext cx="583588" cy="583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8632" name="Oval 15"/>
              <p:cNvSpPr/>
              <p:nvPr/>
            </p:nvSpPr>
            <p:spPr>
              <a:xfrm>
                <a:off x="2999809" y="2191211"/>
                <a:ext cx="583588" cy="583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8633" name="Oval 16"/>
              <p:cNvSpPr/>
              <p:nvPr/>
            </p:nvSpPr>
            <p:spPr>
              <a:xfrm>
                <a:off x="4899383" y="2199279"/>
                <a:ext cx="583588" cy="583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8634" name="Oval 17"/>
              <p:cNvSpPr/>
              <p:nvPr/>
            </p:nvSpPr>
            <p:spPr>
              <a:xfrm>
                <a:off x="6832673" y="2199279"/>
                <a:ext cx="583588" cy="583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8635" name="Oval 18"/>
              <p:cNvSpPr/>
              <p:nvPr/>
            </p:nvSpPr>
            <p:spPr>
              <a:xfrm>
                <a:off x="8682547" y="2199279"/>
                <a:ext cx="583588" cy="583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8636" name="Oval 19"/>
              <p:cNvSpPr/>
              <p:nvPr/>
            </p:nvSpPr>
            <p:spPr>
              <a:xfrm>
                <a:off x="10627518" y="2199279"/>
                <a:ext cx="583588" cy="583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97164" name="Graphic 87" descr="Fla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654007" y="3111293"/>
              <a:ext cx="457200" cy="457200"/>
            </a:xfrm>
            <a:prstGeom prst="rect">
              <a:avLst/>
            </a:prstGeom>
          </p:spPr>
        </p:pic>
        <p:pic>
          <p:nvPicPr>
            <p:cNvPr id="2097165" name="Graphic 89" descr="Bullseye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06901" y="3035204"/>
              <a:ext cx="457200" cy="457200"/>
            </a:xfrm>
            <a:prstGeom prst="rect">
              <a:avLst/>
            </a:prstGeom>
          </p:spPr>
        </p:pic>
        <p:pic>
          <p:nvPicPr>
            <p:cNvPr id="2097166" name="Graphic 91" descr="Business Growth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27806" y="3027136"/>
              <a:ext cx="457200" cy="457200"/>
            </a:xfrm>
            <a:prstGeom prst="rect">
              <a:avLst/>
            </a:prstGeom>
          </p:spPr>
        </p:pic>
        <p:pic>
          <p:nvPicPr>
            <p:cNvPr id="2097167" name="Graphic 93" descr="Podium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431027" y="3042031"/>
              <a:ext cx="457200" cy="457200"/>
            </a:xfrm>
            <a:prstGeom prst="rect">
              <a:avLst/>
            </a:prstGeom>
          </p:spPr>
        </p:pic>
        <p:pic>
          <p:nvPicPr>
            <p:cNvPr id="2097168" name="Graphic 95" descr="Send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729789" y="2974697"/>
              <a:ext cx="457200" cy="457200"/>
            </a:xfrm>
            <a:prstGeom prst="rect">
              <a:avLst/>
            </a:prstGeom>
          </p:spPr>
        </p:pic>
        <p:pic>
          <p:nvPicPr>
            <p:cNvPr id="2097169" name="Graphic 97" descr="Lightbulb and gear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487158" y="3024421"/>
              <a:ext cx="457200" cy="457200"/>
            </a:xfrm>
            <a:prstGeom prst="rect">
              <a:avLst/>
            </a:prstGeom>
          </p:spPr>
        </p:pic>
      </p:grpSp>
      <p:sp>
        <p:nvSpPr>
          <p:cNvPr id="1048637" name="Rectangle 31"/>
          <p:cNvSpPr/>
          <p:nvPr/>
        </p:nvSpPr>
        <p:spPr>
          <a:xfrm>
            <a:off x="7992003" y="3809734"/>
            <a:ext cx="2458712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kern="0" dirty="0"/>
              <a:t>Regularly updated knowledge portal / website/app</a:t>
            </a:r>
          </a:p>
        </p:txBody>
      </p:sp>
      <p:sp>
        <p:nvSpPr>
          <p:cNvPr id="1048638" name="TextBox 32"/>
          <p:cNvSpPr txBox="1"/>
          <p:nvPr/>
        </p:nvSpPr>
        <p:spPr>
          <a:xfrm>
            <a:off x="1899871" y="3827812"/>
            <a:ext cx="155286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stop for receiving applications and collection of processed document</a:t>
            </a:r>
          </a:p>
          <a:p>
            <a:endParaRPr lang="en-US" dirty="0"/>
          </a:p>
        </p:txBody>
      </p:sp>
      <p:sp>
        <p:nvSpPr>
          <p:cNvPr id="1048639" name="TextBox 33"/>
          <p:cNvSpPr txBox="1"/>
          <p:nvPr/>
        </p:nvSpPr>
        <p:spPr>
          <a:xfrm>
            <a:off x="4675448" y="3827812"/>
            <a:ext cx="1552860" cy="195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public sector SEZ/IEs developers under one roof</a:t>
            </a:r>
          </a:p>
          <a:p>
            <a:endParaRPr lang="en-US" dirty="0"/>
          </a:p>
        </p:txBody>
      </p:sp>
      <p:sp>
        <p:nvSpPr>
          <p:cNvPr id="1048640" name="TextBox 34"/>
          <p:cNvSpPr txBox="1"/>
          <p:nvPr/>
        </p:nvSpPr>
        <p:spPr>
          <a:xfrm>
            <a:off x="6839446" y="1887288"/>
            <a:ext cx="1552860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Services Arrangements</a:t>
            </a:r>
          </a:p>
          <a:p>
            <a:endParaRPr lang="en-US" dirty="0"/>
          </a:p>
        </p:txBody>
      </p:sp>
      <p:sp>
        <p:nvSpPr>
          <p:cNvPr id="1048641" name="TextBox 35"/>
          <p:cNvSpPr txBox="1"/>
          <p:nvPr/>
        </p:nvSpPr>
        <p:spPr>
          <a:xfrm>
            <a:off x="302304" y="3841939"/>
            <a:ext cx="1552860" cy="115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Investment Promotion Counter</a:t>
            </a:r>
          </a:p>
          <a:p>
            <a:endParaRPr lang="en-US" dirty="0"/>
          </a:p>
        </p:txBody>
      </p:sp>
      <p:sp>
        <p:nvSpPr>
          <p:cNvPr id="1048642" name="TextBox 36"/>
          <p:cNvSpPr txBox="1"/>
          <p:nvPr/>
        </p:nvSpPr>
        <p:spPr>
          <a:xfrm>
            <a:off x="10450715" y="1709913"/>
            <a:ext cx="1978530" cy="115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Query/Complaint </a:t>
            </a:r>
            <a:r>
              <a:rPr lang="en-US" dirty="0" err="1"/>
              <a:t>Redressal</a:t>
            </a:r>
            <a:r>
              <a:rPr lang="en-US" dirty="0"/>
              <a:t> Mechanism</a:t>
            </a:r>
          </a:p>
          <a:p>
            <a:endParaRPr lang="en-US" dirty="0"/>
          </a:p>
        </p:txBody>
      </p:sp>
      <p:sp>
        <p:nvSpPr>
          <p:cNvPr id="1048643" name="Rectangle 37"/>
          <p:cNvSpPr/>
          <p:nvPr/>
        </p:nvSpPr>
        <p:spPr>
          <a:xfrm>
            <a:off x="6126" y="5963186"/>
            <a:ext cx="9608019" cy="701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w Cen MT" panose="020B0602020104020603" pitchFamily="34" charset="0"/>
              </a:rPr>
              <a:t>Scalability in Phase-II </a:t>
            </a:r>
            <a:r>
              <a:rPr lang="en-US" sz="2000" dirty="0">
                <a:latin typeface="Tw Cen MT" panose="020B0602020104020603" pitchFamily="34" charset="0"/>
              </a:rPr>
              <a:t>(Provincial and Federal Government departments can be added)</a:t>
            </a:r>
          </a:p>
        </p:txBody>
      </p:sp>
      <p:sp>
        <p:nvSpPr>
          <p:cNvPr id="1048644" name="Rectangle 38"/>
          <p:cNvSpPr/>
          <p:nvPr/>
        </p:nvSpPr>
        <p:spPr>
          <a:xfrm>
            <a:off x="5638" y="1365790"/>
            <a:ext cx="960850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w Cen MT" panose="020B0602020104020603" pitchFamily="34" charset="0"/>
              </a:rPr>
              <a:t>One Roof Solution (Phase-I)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Participating Departments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643719" y="1409997"/>
          <a:ext cx="10904561" cy="513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316"/>
                <a:gridCol w="7400362"/>
                <a:gridCol w="2690883"/>
              </a:tblGrid>
              <a:tr h="5837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Sr.#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 of Department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No. of  Services / RLCOs</a:t>
                      </a:r>
                    </a:p>
                  </a:txBody>
                  <a:tcPr marT="41564" marB="41564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Environment Protection Department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Forestry, Wildlife &amp; Fisheries Department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Livestock &amp; Dairy Development Department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Tourism, Archaeology &amp; Museums Department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Department</a:t>
                      </a: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Directorate General (IPWM)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LG&amp;CD Department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PIEDMC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Home Department (Civil Defense)</a:t>
                      </a: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 Economic Zones Authority (SEZA) Punjab</a:t>
                      </a: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525" marR="9525" marT="865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Participating Departments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70" name="Picture 5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9972621" y="3607577"/>
            <a:ext cx="367395" cy="376052"/>
          </a:xfrm>
          <a:prstGeom prst="rect">
            <a:avLst/>
          </a:prstGeom>
        </p:spPr>
      </p:pic>
      <p:pic>
        <p:nvPicPr>
          <p:cNvPr id="2097171" name="Picture 6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8209971" y="2551926"/>
            <a:ext cx="367395" cy="376052"/>
          </a:xfrm>
          <a:prstGeom prst="rect">
            <a:avLst/>
          </a:prstGeom>
        </p:spPr>
      </p:pic>
      <p:pic>
        <p:nvPicPr>
          <p:cNvPr id="2097172" name="Picture 7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8209971" y="3607577"/>
            <a:ext cx="367395" cy="376052"/>
          </a:xfrm>
          <a:prstGeom prst="rect">
            <a:avLst/>
          </a:prstGeom>
        </p:spPr>
      </p:pic>
      <p:pic>
        <p:nvPicPr>
          <p:cNvPr id="2097173" name="Picture 8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8209971" y="4173314"/>
            <a:ext cx="367395" cy="376052"/>
          </a:xfrm>
          <a:prstGeom prst="rect">
            <a:avLst/>
          </a:prstGeom>
        </p:spPr>
      </p:pic>
      <p:pic>
        <p:nvPicPr>
          <p:cNvPr id="2097174" name="Picture 9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9972621" y="4173314"/>
            <a:ext cx="367395" cy="376052"/>
          </a:xfrm>
          <a:prstGeom prst="rect">
            <a:avLst/>
          </a:prstGeom>
        </p:spPr>
      </p:pic>
      <p:pic>
        <p:nvPicPr>
          <p:cNvPr id="2097175" name="Picture 10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8209971" y="3071499"/>
            <a:ext cx="367395" cy="376052"/>
          </a:xfrm>
          <a:prstGeom prst="rect">
            <a:avLst/>
          </a:prstGeom>
        </p:spPr>
      </p:pic>
      <p:pic>
        <p:nvPicPr>
          <p:cNvPr id="2097176" name="Picture 11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9972621" y="3071499"/>
            <a:ext cx="367395" cy="376052"/>
          </a:xfrm>
          <a:prstGeom prst="rect">
            <a:avLst/>
          </a:prstGeom>
        </p:spPr>
      </p:pic>
      <p:pic>
        <p:nvPicPr>
          <p:cNvPr id="2097177" name="Picture 12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8209971" y="4720501"/>
            <a:ext cx="367395" cy="376052"/>
          </a:xfrm>
          <a:prstGeom prst="rect">
            <a:avLst/>
          </a:prstGeom>
        </p:spPr>
      </p:pic>
      <p:pic>
        <p:nvPicPr>
          <p:cNvPr id="2097178" name="Picture 13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9972621" y="4720501"/>
            <a:ext cx="367395" cy="376052"/>
          </a:xfrm>
          <a:prstGeom prst="rect">
            <a:avLst/>
          </a:prstGeom>
        </p:spPr>
      </p:pic>
      <p:pic>
        <p:nvPicPr>
          <p:cNvPr id="2097179" name="Picture 14"/>
          <p:cNvPicPr>
            <a:picLocks noChangeAspect="1"/>
          </p:cNvPicPr>
          <p:nvPr/>
        </p:nvPicPr>
        <p:blipFill rotWithShape="1">
          <a:blip r:embed="rId4" cstate="print"/>
          <a:srcRect l="79925" t="57259"/>
          <a:stretch>
            <a:fillRect/>
          </a:stretch>
        </p:blipFill>
        <p:spPr>
          <a:xfrm>
            <a:off x="9971540" y="5263934"/>
            <a:ext cx="369557" cy="373112"/>
          </a:xfrm>
          <a:prstGeom prst="rect">
            <a:avLst/>
          </a:prstGeom>
        </p:spPr>
      </p:pic>
      <p:pic>
        <p:nvPicPr>
          <p:cNvPr id="2097180" name="Picture 15"/>
          <p:cNvPicPr>
            <a:picLocks noChangeAspect="1"/>
          </p:cNvPicPr>
          <p:nvPr/>
        </p:nvPicPr>
        <p:blipFill rotWithShape="1">
          <a:blip r:embed="rId4" cstate="print"/>
          <a:srcRect l="79925" t="57259"/>
          <a:stretch>
            <a:fillRect/>
          </a:stretch>
        </p:blipFill>
        <p:spPr>
          <a:xfrm>
            <a:off x="8208890" y="1976752"/>
            <a:ext cx="369557" cy="373112"/>
          </a:xfrm>
          <a:prstGeom prst="rect">
            <a:avLst/>
          </a:prstGeom>
        </p:spPr>
      </p:pic>
      <p:pic>
        <p:nvPicPr>
          <p:cNvPr id="2097181" name="Picture 16"/>
          <p:cNvPicPr>
            <a:picLocks noChangeAspect="1"/>
          </p:cNvPicPr>
          <p:nvPr/>
        </p:nvPicPr>
        <p:blipFill rotWithShape="1">
          <a:blip r:embed="rId4" cstate="print"/>
          <a:srcRect l="79925" t="57259"/>
          <a:stretch>
            <a:fillRect/>
          </a:stretch>
        </p:blipFill>
        <p:spPr>
          <a:xfrm>
            <a:off x="9971540" y="1976752"/>
            <a:ext cx="369557" cy="373112"/>
          </a:xfrm>
          <a:prstGeom prst="rect">
            <a:avLst/>
          </a:prstGeom>
        </p:spPr>
      </p:pic>
      <p:pic>
        <p:nvPicPr>
          <p:cNvPr id="2097182" name="Picture 17"/>
          <p:cNvPicPr>
            <a:picLocks noChangeAspect="1"/>
          </p:cNvPicPr>
          <p:nvPr/>
        </p:nvPicPr>
        <p:blipFill rotWithShape="1">
          <a:blip r:embed="rId4" cstate="print"/>
          <a:srcRect l="79925" t="57259"/>
          <a:stretch>
            <a:fillRect/>
          </a:stretch>
        </p:blipFill>
        <p:spPr>
          <a:xfrm>
            <a:off x="9971540" y="2538361"/>
            <a:ext cx="369557" cy="373112"/>
          </a:xfrm>
          <a:prstGeom prst="rect">
            <a:avLst/>
          </a:prstGeom>
        </p:spPr>
      </p:pic>
      <p:pic>
        <p:nvPicPr>
          <p:cNvPr id="2097183" name="Picture 18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8209971" y="5842048"/>
            <a:ext cx="367395" cy="376052"/>
          </a:xfrm>
          <a:prstGeom prst="rect">
            <a:avLst/>
          </a:prstGeom>
        </p:spPr>
      </p:pic>
      <p:pic>
        <p:nvPicPr>
          <p:cNvPr id="2097184" name="Picture 19"/>
          <p:cNvPicPr>
            <a:picLocks noChangeAspect="1"/>
          </p:cNvPicPr>
          <p:nvPr/>
        </p:nvPicPr>
        <p:blipFill rotWithShape="1">
          <a:blip r:embed="rId3" cstate="print"/>
          <a:srcRect l="79925" b="56669"/>
          <a:stretch>
            <a:fillRect/>
          </a:stretch>
        </p:blipFill>
        <p:spPr>
          <a:xfrm>
            <a:off x="9972621" y="5842048"/>
            <a:ext cx="367395" cy="376052"/>
          </a:xfrm>
          <a:prstGeom prst="rect">
            <a:avLst/>
          </a:prstGeom>
        </p:spPr>
      </p:pic>
      <p:pic>
        <p:nvPicPr>
          <p:cNvPr id="2097185" name="Picture 20"/>
          <p:cNvPicPr>
            <a:picLocks noChangeAspect="1"/>
          </p:cNvPicPr>
          <p:nvPr/>
        </p:nvPicPr>
        <p:blipFill rotWithShape="1">
          <a:blip r:embed="rId4" cstate="print"/>
          <a:srcRect l="79925" t="57259"/>
          <a:stretch>
            <a:fillRect/>
          </a:stretch>
        </p:blipFill>
        <p:spPr>
          <a:xfrm>
            <a:off x="8208890" y="5263934"/>
            <a:ext cx="369557" cy="373112"/>
          </a:xfrm>
          <a:prstGeom prst="rect">
            <a:avLst/>
          </a:prstGeom>
        </p:spPr>
      </p:pic>
      <p:graphicFrame>
        <p:nvGraphicFramePr>
          <p:cNvPr id="4194305" name="Table 21"/>
          <p:cNvGraphicFramePr>
            <a:graphicFrameLocks noGrp="1"/>
          </p:cNvGraphicFramePr>
          <p:nvPr/>
        </p:nvGraphicFramePr>
        <p:xfrm>
          <a:off x="643719" y="1414527"/>
          <a:ext cx="10904561" cy="513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316"/>
                <a:gridCol w="7400362"/>
                <a:gridCol w="2690883"/>
              </a:tblGrid>
              <a:tr h="5837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Sr.#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 of Department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No. of  Services / RLCOs</a:t>
                      </a:r>
                    </a:p>
                  </a:txBody>
                  <a:tcPr marT="41564" marB="41564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Faisalabad Industrial Estate Development &amp; Management Company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12.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Punjab Small Industries Corporation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Lahore Development Authority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Parks &amp; Horticulture Authority (PHA), Lahore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Traffic Engineering &amp; Planning Agency (TEPA), Lahore</a:t>
                      </a: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16.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Water &amp; Sanitation Agency (WASA), Lahore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17.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Irrigation Department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18.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</a:rPr>
                        <a:t>Communication &amp; Works (C&amp;W) Department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19.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Lahore Electric Supply Company (LESCO) </a:t>
                      </a:r>
                    </a:p>
                  </a:txBody>
                  <a:tcPr marL="9525" marR="9525" marT="8659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Facilitation Desks</a:t>
                      </a:r>
                    </a:p>
                  </a:txBody>
                  <a:tcPr marL="9525" marR="9525" marT="8659" marB="0" anchor="ctr"/>
                </a:tc>
              </a:tr>
              <a:tr h="45544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20.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 Northern Gas Pipelines Ltd. (SNGPL)</a:t>
                      </a:r>
                    </a:p>
                  </a:txBody>
                  <a:tcPr marL="9525" marR="9525" marT="8659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865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493486" y="158523"/>
            <a:ext cx="10515600" cy="10450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Portal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718" y="1509204"/>
            <a:ext cx="10440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hlinkClick r:id="rId3"/>
              </a:rPr>
              <a:t>www.bfc.punjab.gov.pk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just"/>
            <a:r>
              <a:rPr lang="en-US" sz="2800" dirty="0"/>
              <a:t>P</a:t>
            </a:r>
            <a:r>
              <a:rPr lang="en-US" sz="2800" dirty="0" smtClean="0"/>
              <a:t>rocesses/NOCs </a:t>
            </a:r>
            <a:r>
              <a:rPr lang="en-US" sz="2800" dirty="0"/>
              <a:t>are </a:t>
            </a:r>
            <a:r>
              <a:rPr lang="en-US" sz="2800" dirty="0" smtClean="0"/>
              <a:t>available </a:t>
            </a:r>
            <a:r>
              <a:rPr lang="en-US" sz="2800" dirty="0"/>
              <a:t>on the dedicated </a:t>
            </a:r>
            <a:r>
              <a:rPr lang="en-US" sz="2800" dirty="0" smtClean="0"/>
              <a:t>website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b="1" u="sng" dirty="0" smtClean="0">
                <a:hlinkClick r:id="rId4"/>
              </a:rPr>
              <a:t>https</a:t>
            </a:r>
            <a:r>
              <a:rPr lang="en-US" sz="2800" b="1" u="sng" dirty="0">
                <a:hlinkClick r:id="rId4"/>
              </a:rPr>
              <a:t>://bizknowledge.punjab.gov.pk</a:t>
            </a:r>
            <a:r>
              <a:rPr lang="en-US" sz="2800" b="1" u="sng" dirty="0" smtClean="0">
                <a:hlinkClick r:id="rId4"/>
              </a:rPr>
              <a:t>/</a:t>
            </a:r>
            <a:endParaRPr lang="en-US" sz="2800" b="1" dirty="0" smtClean="0"/>
          </a:p>
          <a:p>
            <a:pPr algn="just"/>
            <a:r>
              <a:rPr lang="en-US" sz="2800" dirty="0"/>
              <a:t>C</a:t>
            </a:r>
            <a:r>
              <a:rPr lang="en-US" sz="2800" dirty="0" smtClean="0"/>
              <a:t>ontains </a:t>
            </a:r>
            <a:r>
              <a:rPr lang="en-US" sz="2800" dirty="0"/>
              <a:t>the list of </a:t>
            </a:r>
            <a:r>
              <a:rPr lang="en-US" sz="2800" dirty="0" smtClean="0"/>
              <a:t>all activities i.e. 105 services </a:t>
            </a:r>
            <a:r>
              <a:rPr lang="en-US" sz="2800" dirty="0"/>
              <a:t>which can be availed from the participating departments, checklists containing required documents (</a:t>
            </a:r>
            <a:r>
              <a:rPr lang="en-US" sz="2800" dirty="0" err="1"/>
              <a:t>alongwith</a:t>
            </a:r>
            <a:r>
              <a:rPr lang="en-US" sz="2800" dirty="0"/>
              <a:t> sample documents/FAQs/common mistakes), applicable fees/fee schedule etc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Wingdings</vt:lpstr>
      <vt:lpstr>Office Theme</vt:lpstr>
      <vt:lpstr>Office Theme</vt:lpstr>
      <vt:lpstr>PowerPoint Presentation</vt:lpstr>
      <vt:lpstr>Situational Analysis</vt:lpstr>
      <vt:lpstr>BFC Initiative</vt:lpstr>
      <vt:lpstr>CHAMBERS OWNERSHIP</vt:lpstr>
      <vt:lpstr>AIM of the Initiative</vt:lpstr>
      <vt:lpstr>Business Facilitation Center (One Roof)</vt:lpstr>
      <vt:lpstr>Participating Departments</vt:lpstr>
      <vt:lpstr>Participating Departments</vt:lpstr>
      <vt:lpstr>Online Portal</vt:lpstr>
      <vt:lpstr>Business Facilitation Center, Lahore</vt:lpstr>
      <vt:lpstr>Monitoring/Evaluation &amp; Complaint Redressal</vt:lpstr>
      <vt:lpstr>THANK YOU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mirza.omer@punjab.gov.pk</dc:creator>
  <cp:lastModifiedBy>TULHA TARIQ</cp:lastModifiedBy>
  <cp:revision>2</cp:revision>
  <dcterms:created xsi:type="dcterms:W3CDTF">2023-10-11T05:01:41Z</dcterms:created>
  <dcterms:modified xsi:type="dcterms:W3CDTF">2023-12-13T02:42:05Z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2f26d6e4d94d45d38959eb95cda9248e</vt:lpwstr>
  </property>
</Properties>
</file>