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997" r:id="rId5"/>
    <p:sldId id="998" r:id="rId6"/>
    <p:sldId id="1000" r:id="rId7"/>
    <p:sldId id="999" r:id="rId8"/>
    <p:sldId id="1001" r:id="rId9"/>
    <p:sldId id="1002" r:id="rId10"/>
    <p:sldId id="1003" r:id="rId11"/>
    <p:sldId id="1004" r:id="rId12"/>
    <p:sldId id="1006" r:id="rId13"/>
    <p:sldId id="1007" r:id="rId14"/>
    <p:sldId id="1008" r:id="rId15"/>
    <p:sldId id="1009" r:id="rId16"/>
    <p:sldId id="1010" r:id="rId17"/>
    <p:sldId id="1011" r:id="rId18"/>
    <p:sldId id="1012" r:id="rId19"/>
    <p:sldId id="1013" r:id="rId20"/>
    <p:sldId id="329" r:id="rId21"/>
    <p:sldId id="1022" r:id="rId22"/>
    <p:sldId id="1023" r:id="rId23"/>
    <p:sldId id="947" r:id="rId24"/>
    <p:sldId id="1016" r:id="rId25"/>
    <p:sldId id="1017" r:id="rId26"/>
    <p:sldId id="1018" r:id="rId27"/>
    <p:sldId id="1020" r:id="rId28"/>
    <p:sldId id="1021" r:id="rId29"/>
    <p:sldId id="9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76D"/>
    <a:srgbClr val="020509"/>
    <a:srgbClr val="FF6600"/>
    <a:srgbClr val="F0F0F0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76F8C-1C4E-4272-B5F1-3F10B1CBC77A}" v="89" dt="2022-03-28T04:32:32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0644723844107"/>
          <c:y val="0.14226945721072026"/>
          <c:w val="0.81030409199600439"/>
          <c:h val="0.73538148862620201"/>
        </c:manualLayout>
      </c:layout>
      <c:lineChart>
        <c:grouping val="stacked"/>
        <c:varyColors val="0"/>
        <c:ser>
          <c:idx val="0"/>
          <c:order val="0"/>
          <c:tx>
            <c:v>KWh Elec./Kg*</c:v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487367563162185E-2"/>
                  <c:y val="-7.6252723311546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E6-4688-B368-862CBDCCE1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62347188264057E-2"/>
                  <c:y val="-7.080610021786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E6-4688-B368-862CBDCCE1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449877750611249E-2"/>
                  <c:y val="-6.535947712418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E6-4688-B368-862CBDCCE1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449877750611249E-2"/>
                  <c:y val="-6.5359477124183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6E6-4688-B368-862CBDCCE1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Energy vs Produti'!$B$40:$B$43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'Annual Energy vs Produti'!$E$40:$E$43</c:f>
              <c:numCache>
                <c:formatCode>0.00</c:formatCode>
                <c:ptCount val="4"/>
                <c:pt idx="0">
                  <c:v>1.0676702758226333</c:v>
                </c:pt>
                <c:pt idx="1">
                  <c:v>1.1240084612880052</c:v>
                </c:pt>
                <c:pt idx="2">
                  <c:v>1.3240625707021858</c:v>
                </c:pt>
                <c:pt idx="3">
                  <c:v>1.1394005518444947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6E6-4688-B368-862CBDCCE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706112"/>
        <c:axId val="-387700128"/>
      </c:lineChart>
      <c:lineChart>
        <c:grouping val="stacked"/>
        <c:varyColors val="0"/>
        <c:ser>
          <c:idx val="1"/>
          <c:order val="1"/>
          <c:tx>
            <c:v>%age increase in KPI wrt 2018</c:v>
          </c:tx>
          <c:spPr>
            <a:ln w="12700" cap="rnd">
              <a:solidFill>
                <a:srgbClr val="FF6600"/>
              </a:solidFill>
              <a:round/>
            </a:ln>
            <a:effectLst/>
          </c:spPr>
          <c:marker>
            <c:symbol val="x"/>
            <c:size val="8"/>
            <c:spPr>
              <a:solidFill>
                <a:schemeClr val="bg1"/>
              </a:solidFill>
              <a:ln w="12700">
                <a:solidFill>
                  <a:srgbClr val="FF6600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6E6-4688-B368-862CBDCCE1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899755501222497E-2"/>
                  <c:y val="0.16546323798316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6E6-4688-B368-862CBDCCE1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62428687856411E-2"/>
                  <c:y val="2.30878936720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6E6-4688-B368-862CBDCCE1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Energy vs Produti'!$B$40:$B$43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'Annual Energy vs Produti'!$F$40:$F$43</c:f>
              <c:numCache>
                <c:formatCode>0%</c:formatCode>
                <c:ptCount val="4"/>
                <c:pt idx="0">
                  <c:v>0</c:v>
                </c:pt>
                <c:pt idx="1">
                  <c:v>5.2767400892530958E-2</c:v>
                </c:pt>
                <c:pt idx="2">
                  <c:v>0.24014183094308206</c:v>
                </c:pt>
                <c:pt idx="3">
                  <c:v>6.7183921521645429E-2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6E6-4688-B368-862CBDCCE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695776"/>
        <c:axId val="-387694144"/>
      </c:lineChart>
      <c:catAx>
        <c:axId val="-38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0128"/>
        <c:crosses val="autoZero"/>
        <c:auto val="1"/>
        <c:lblAlgn val="ctr"/>
        <c:lblOffset val="100"/>
        <c:tickMarkSkip val="1"/>
        <c:noMultiLvlLbl val="0"/>
      </c:catAx>
      <c:valAx>
        <c:axId val="-387700128"/>
        <c:scaling>
          <c:orientation val="minMax"/>
          <c:max val="1.4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/>
                  <a:t>KWh/Kg*</a:t>
                </a:r>
              </a:p>
            </c:rich>
          </c:tx>
          <c:layout>
            <c:manualLayout>
              <c:xMode val="edge"/>
              <c:yMode val="edge"/>
              <c:x val="0"/>
              <c:y val="0.43096050772698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6112"/>
        <c:crosses val="autoZero"/>
        <c:crossBetween val="between"/>
        <c:majorUnit val="0.4"/>
      </c:valAx>
      <c:valAx>
        <c:axId val="-38769414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695776"/>
        <c:crosses val="max"/>
        <c:crossBetween val="between"/>
      </c:valAx>
      <c:catAx>
        <c:axId val="-38769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87694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669356456579998"/>
          <c:y val="0"/>
          <c:w val="0.85905071215618745"/>
          <c:h val="8.1136562166359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v>Ton of Steam/Kg*</c:v>
          </c:tx>
          <c:spPr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42002442002442E-2"/>
                  <c:y val="-8.250825082508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6B0-4A53-8378-B472C08859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455026455026454E-2"/>
                  <c:y val="-7.700770077007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B0-4A53-8378-B472C08859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280016280016206E-2"/>
                  <c:y val="-8.2508250825082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6B0-4A53-8378-B472C08859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350020350020349E-2"/>
                  <c:y val="-7.700770077007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B0-4A53-8378-B472C08859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Energy vs Produti'!$B$40:$B$43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'Annual Energy vs Produti'!$E$85:$E$88</c:f>
              <c:numCache>
                <c:formatCode>0.0000</c:formatCode>
                <c:ptCount val="4"/>
                <c:pt idx="0">
                  <c:v>7.2179493427272203E-3</c:v>
                </c:pt>
                <c:pt idx="1">
                  <c:v>8.2144143110463481E-3</c:v>
                </c:pt>
                <c:pt idx="2">
                  <c:v>8.9403724967110128E-3</c:v>
                </c:pt>
                <c:pt idx="3">
                  <c:v>8.3628143557472299E-3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6B0-4A53-8378-B472C0885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703392"/>
        <c:axId val="-387701216"/>
      </c:lineChart>
      <c:lineChart>
        <c:grouping val="stacked"/>
        <c:varyColors val="0"/>
        <c:ser>
          <c:idx val="1"/>
          <c:order val="1"/>
          <c:tx>
            <c:v>%age increase in KPI wrt 2018</c:v>
          </c:tx>
          <c:spPr>
            <a:ln w="1270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B0-4A53-8378-B472C08859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350020350020349E-3"/>
                  <c:y val="4.4784715991238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6B0-4A53-8378-B472C08859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45014245014245E-2"/>
                  <c:y val="8.9569431982477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B0-4A53-8378-B472C08859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595034595034747E-2"/>
                  <c:y val="7.9617272873313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6B0-4A53-8378-B472C08859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'Annual Energy vs Produti'!$B$40:$B$43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'Annual Energy vs Produti'!$F$85:$F$88</c:f>
              <c:numCache>
                <c:formatCode>0%</c:formatCode>
                <c:ptCount val="4"/>
                <c:pt idx="0">
                  <c:v>0</c:v>
                </c:pt>
                <c:pt idx="1">
                  <c:v>0.13805374920276514</c:v>
                </c:pt>
                <c:pt idx="2">
                  <c:v>0.2386305406423086</c:v>
                </c:pt>
                <c:pt idx="3">
                  <c:v>0.15861361152022657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6B0-4A53-8378-B472C0885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709376"/>
        <c:axId val="-387701760"/>
      </c:lineChart>
      <c:catAx>
        <c:axId val="-3877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1216"/>
        <c:crosses val="autoZero"/>
        <c:auto val="1"/>
        <c:lblAlgn val="ctr"/>
        <c:lblOffset val="100"/>
        <c:tickMarkSkip val="1"/>
        <c:noMultiLvlLbl val="0"/>
      </c:catAx>
      <c:valAx>
        <c:axId val="-387701216"/>
        <c:scaling>
          <c:orientation val="minMax"/>
          <c:max val="1.0000000000000002E-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Ton of Steam/Kg*</a:t>
                </a:r>
              </a:p>
            </c:rich>
          </c:tx>
          <c:layout>
            <c:manualLayout>
              <c:xMode val="edge"/>
              <c:yMode val="edge"/>
              <c:x val="0"/>
              <c:y val="0.271328003528638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3392"/>
        <c:crosses val="autoZero"/>
        <c:crossBetween val="between"/>
        <c:majorUnit val="3.0000000000000009E-3"/>
      </c:valAx>
      <c:valAx>
        <c:axId val="-38770176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9376"/>
        <c:crosses val="max"/>
        <c:crossBetween val="between"/>
      </c:valAx>
      <c:catAx>
        <c:axId val="-38770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8770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776119646205841"/>
          <c:y val="0"/>
          <c:w val="0.78390281343037249"/>
          <c:h val="9.5918439313379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'Annual Energy vs Produti'!$C$8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'Annual Energy vs Produti'!$B$9:$B$12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'Annual Energy vs Produti'!$C$9:$E$9</c:f>
              <c:numCache>
                <c:formatCode>#,##0</c:formatCode>
                <c:ptCount val="3"/>
                <c:pt idx="0">
                  <c:v>133353.21960000001</c:v>
                </c:pt>
                <c:pt idx="1">
                  <c:v>149747.32079999999</c:v>
                </c:pt>
                <c:pt idx="2">
                  <c:v>135424.098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2B-40BE-B12A-455080E30493}"/>
            </c:ext>
          </c:extLst>
        </c:ser>
        <c:ser>
          <c:idx val="1"/>
          <c:order val="1"/>
          <c:tx>
            <c:strRef>
              <c:f>'Annual Energy vs Produti'!$D$8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'Annual Energy vs Produti'!$B$9:$B$12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'Annual Energy vs Produti'!$C$10:$E$10</c:f>
              <c:numCache>
                <c:formatCode>#,##0</c:formatCode>
                <c:ptCount val="3"/>
                <c:pt idx="0">
                  <c:v>149558.38740000001</c:v>
                </c:pt>
                <c:pt idx="1">
                  <c:v>135794.1287</c:v>
                </c:pt>
                <c:pt idx="2">
                  <c:v>61879.025800000003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2B-40BE-B12A-455080E30493}"/>
            </c:ext>
          </c:extLst>
        </c:ser>
        <c:ser>
          <c:idx val="2"/>
          <c:order val="2"/>
          <c:tx>
            <c:strRef>
              <c:f>'Annual Energy vs Produti'!$E$8</c:f>
              <c:strCache>
                <c:ptCount val="1"/>
                <c:pt idx="0">
                  <c:v>Coal **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'Annual Energy vs Produti'!$B$9:$B$12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'Annual Energy vs Produti'!$C$11:$E$11</c:f>
              <c:numCache>
                <c:formatCode>#,##0</c:formatCode>
                <c:ptCount val="3"/>
                <c:pt idx="0">
                  <c:v>264867.33204000001</c:v>
                </c:pt>
                <c:pt idx="1">
                  <c:v>329523.01130000001</c:v>
                </c:pt>
                <c:pt idx="2">
                  <c:v>270674.08298000001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2B-40BE-B12A-455080E30493}"/>
            </c:ext>
          </c:extLst>
        </c:ser>
        <c:ser>
          <c:idx val="3"/>
          <c:order val="3"/>
          <c:tx>
            <c:strRef>
              <c:f>'Annual Energy vs Produti'!$F$8</c:f>
              <c:strCache>
                <c:ptCount val="1"/>
                <c:pt idx="0">
                  <c:v>Corncob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'Annual Energy vs Produti'!$B$9:$B$12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'Annual Energy vs Produti'!$C$12:$E$12</c:f>
              <c:numCache>
                <c:formatCode>#,##0</c:formatCode>
                <c:ptCount val="3"/>
                <c:pt idx="0">
                  <c:v>205923.40820000001</c:v>
                </c:pt>
                <c:pt idx="1">
                  <c:v>79879.847099999999</c:v>
                </c:pt>
                <c:pt idx="2">
                  <c:v>47145.920599999998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2B-40BE-B12A-455080E30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87705568"/>
        <c:axId val="-387705024"/>
      </c:barChart>
      <c:lineChart>
        <c:grouping val="standard"/>
        <c:varyColors val="0"/>
        <c:ser>
          <c:idx val="4"/>
          <c:order val="4"/>
          <c:tx>
            <c:v>Total Production</c:v>
          </c:tx>
          <c:spPr>
            <a:ln w="1905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cat>
            <c:strRef>
              <c:f>'Annual Energy vs Produti'!$B$9:$B$12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'Annual Energy vs Produti'!$G$9:$G$11</c:f>
              <c:numCache>
                <c:formatCode>#,##0</c:formatCode>
                <c:ptCount val="3"/>
                <c:pt idx="0">
                  <c:v>34694757.210000001</c:v>
                </c:pt>
                <c:pt idx="1">
                  <c:v>37007264.119999997</c:v>
                </c:pt>
                <c:pt idx="2">
                  <c:v>28410896.759999998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D2B-40BE-B12A-455080E30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699040"/>
        <c:axId val="-387696864"/>
      </c:lineChart>
      <c:dateAx>
        <c:axId val="-38770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5024"/>
        <c:crosses val="autoZero"/>
        <c:auto val="0"/>
        <c:lblOffset val="100"/>
        <c:baseTimeUnit val="days"/>
      </c:dateAx>
      <c:valAx>
        <c:axId val="-38770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/>
                  <a:t>Annual Energy Use (GJ)</a:t>
                </a:r>
              </a:p>
            </c:rich>
          </c:tx>
          <c:layout>
            <c:manualLayout>
              <c:xMode val="edge"/>
              <c:yMode val="edge"/>
              <c:x val="3.6980003689160526E-3"/>
              <c:y val="0.20522368598155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5568"/>
        <c:crosses val="autoZero"/>
        <c:crossBetween val="between"/>
      </c:valAx>
      <c:valAx>
        <c:axId val="-3876968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/>
                  <a:t>Total Production* (Kg)</a:t>
                </a:r>
              </a:p>
            </c:rich>
          </c:tx>
          <c:layout>
            <c:manualLayout>
              <c:xMode val="edge"/>
              <c:yMode val="edge"/>
              <c:x val="0.9559073616039323"/>
              <c:y val="0.228204427170962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,,\ &quot;M&quot;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699040"/>
        <c:crosses val="max"/>
        <c:crossBetween val="between"/>
      </c:valAx>
      <c:catAx>
        <c:axId val="-38769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8769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v>Savings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'Sheet1 (3)'!$A$4:$A$90</c:f>
              <c:numCache>
                <c:formatCode>mm/dd/yy;@</c:formatCode>
                <c:ptCount val="87"/>
                <c:pt idx="0">
                  <c:v>44652</c:v>
                </c:pt>
                <c:pt idx="1">
                  <c:v>44653</c:v>
                </c:pt>
                <c:pt idx="2">
                  <c:v>44654</c:v>
                </c:pt>
                <c:pt idx="3">
                  <c:v>44655</c:v>
                </c:pt>
                <c:pt idx="4">
                  <c:v>44656</c:v>
                </c:pt>
                <c:pt idx="5">
                  <c:v>44657</c:v>
                </c:pt>
                <c:pt idx="6">
                  <c:v>44658</c:v>
                </c:pt>
                <c:pt idx="7">
                  <c:v>44659</c:v>
                </c:pt>
                <c:pt idx="8">
                  <c:v>44660</c:v>
                </c:pt>
                <c:pt idx="9">
                  <c:v>44661</c:v>
                </c:pt>
                <c:pt idx="10">
                  <c:v>44662</c:v>
                </c:pt>
                <c:pt idx="11">
                  <c:v>44663</c:v>
                </c:pt>
                <c:pt idx="12">
                  <c:v>44664</c:v>
                </c:pt>
                <c:pt idx="13">
                  <c:v>44665</c:v>
                </c:pt>
                <c:pt idx="14">
                  <c:v>44666</c:v>
                </c:pt>
                <c:pt idx="15">
                  <c:v>44667</c:v>
                </c:pt>
                <c:pt idx="16">
                  <c:v>44668</c:v>
                </c:pt>
                <c:pt idx="17">
                  <c:v>44669</c:v>
                </c:pt>
                <c:pt idx="18">
                  <c:v>44670</c:v>
                </c:pt>
                <c:pt idx="19">
                  <c:v>44671</c:v>
                </c:pt>
                <c:pt idx="20">
                  <c:v>44672</c:v>
                </c:pt>
                <c:pt idx="21">
                  <c:v>44673</c:v>
                </c:pt>
                <c:pt idx="22">
                  <c:v>44674</c:v>
                </c:pt>
                <c:pt idx="23">
                  <c:v>44675</c:v>
                </c:pt>
                <c:pt idx="24">
                  <c:v>44676</c:v>
                </c:pt>
                <c:pt idx="25">
                  <c:v>44677</c:v>
                </c:pt>
                <c:pt idx="26">
                  <c:v>44678</c:v>
                </c:pt>
                <c:pt idx="27">
                  <c:v>44679</c:v>
                </c:pt>
                <c:pt idx="28">
                  <c:v>44680</c:v>
                </c:pt>
                <c:pt idx="29">
                  <c:v>44681</c:v>
                </c:pt>
                <c:pt idx="30">
                  <c:v>44682</c:v>
                </c:pt>
                <c:pt idx="31">
                  <c:v>44687</c:v>
                </c:pt>
                <c:pt idx="32">
                  <c:v>44688</c:v>
                </c:pt>
                <c:pt idx="33">
                  <c:v>44689</c:v>
                </c:pt>
                <c:pt idx="34">
                  <c:v>44690</c:v>
                </c:pt>
                <c:pt idx="35">
                  <c:v>44691</c:v>
                </c:pt>
                <c:pt idx="36">
                  <c:v>44692</c:v>
                </c:pt>
                <c:pt idx="37">
                  <c:v>44693</c:v>
                </c:pt>
                <c:pt idx="38">
                  <c:v>44694</c:v>
                </c:pt>
                <c:pt idx="39">
                  <c:v>44695</c:v>
                </c:pt>
                <c:pt idx="40">
                  <c:v>44696</c:v>
                </c:pt>
                <c:pt idx="41">
                  <c:v>44697</c:v>
                </c:pt>
                <c:pt idx="42">
                  <c:v>44698</c:v>
                </c:pt>
                <c:pt idx="43">
                  <c:v>44699</c:v>
                </c:pt>
                <c:pt idx="44">
                  <c:v>44700</c:v>
                </c:pt>
                <c:pt idx="45">
                  <c:v>44701</c:v>
                </c:pt>
                <c:pt idx="46">
                  <c:v>44702</c:v>
                </c:pt>
                <c:pt idx="47">
                  <c:v>44703</c:v>
                </c:pt>
                <c:pt idx="48">
                  <c:v>44704</c:v>
                </c:pt>
                <c:pt idx="49">
                  <c:v>44705</c:v>
                </c:pt>
                <c:pt idx="50">
                  <c:v>44706</c:v>
                </c:pt>
                <c:pt idx="51">
                  <c:v>44707</c:v>
                </c:pt>
                <c:pt idx="52">
                  <c:v>44708</c:v>
                </c:pt>
                <c:pt idx="53">
                  <c:v>44709</c:v>
                </c:pt>
                <c:pt idx="54">
                  <c:v>44710</c:v>
                </c:pt>
                <c:pt idx="55">
                  <c:v>44711</c:v>
                </c:pt>
                <c:pt idx="56">
                  <c:v>44712</c:v>
                </c:pt>
                <c:pt idx="57">
                  <c:v>44713</c:v>
                </c:pt>
                <c:pt idx="58">
                  <c:v>44714</c:v>
                </c:pt>
                <c:pt idx="59">
                  <c:v>44715</c:v>
                </c:pt>
                <c:pt idx="60">
                  <c:v>44716</c:v>
                </c:pt>
                <c:pt idx="61">
                  <c:v>44717</c:v>
                </c:pt>
                <c:pt idx="62">
                  <c:v>44718</c:v>
                </c:pt>
                <c:pt idx="63">
                  <c:v>44719</c:v>
                </c:pt>
                <c:pt idx="64">
                  <c:v>44720</c:v>
                </c:pt>
                <c:pt idx="65">
                  <c:v>44721</c:v>
                </c:pt>
                <c:pt idx="66">
                  <c:v>44722</c:v>
                </c:pt>
                <c:pt idx="67">
                  <c:v>44723</c:v>
                </c:pt>
                <c:pt idx="68">
                  <c:v>44724</c:v>
                </c:pt>
                <c:pt idx="69">
                  <c:v>44725</c:v>
                </c:pt>
                <c:pt idx="70">
                  <c:v>44726</c:v>
                </c:pt>
                <c:pt idx="71">
                  <c:v>44727</c:v>
                </c:pt>
                <c:pt idx="72">
                  <c:v>44728</c:v>
                </c:pt>
                <c:pt idx="73">
                  <c:v>44729</c:v>
                </c:pt>
                <c:pt idx="74">
                  <c:v>44730</c:v>
                </c:pt>
                <c:pt idx="75">
                  <c:v>44731</c:v>
                </c:pt>
                <c:pt idx="76">
                  <c:v>44732</c:v>
                </c:pt>
                <c:pt idx="77">
                  <c:v>44733</c:v>
                </c:pt>
                <c:pt idx="78">
                  <c:v>44734</c:v>
                </c:pt>
                <c:pt idx="79">
                  <c:v>44735</c:v>
                </c:pt>
                <c:pt idx="80">
                  <c:v>44736</c:v>
                </c:pt>
                <c:pt idx="81">
                  <c:v>44737</c:v>
                </c:pt>
                <c:pt idx="82">
                  <c:v>44738</c:v>
                </c:pt>
                <c:pt idx="83">
                  <c:v>44739</c:v>
                </c:pt>
                <c:pt idx="84">
                  <c:v>44740</c:v>
                </c:pt>
                <c:pt idx="85">
                  <c:v>44741</c:v>
                </c:pt>
                <c:pt idx="86">
                  <c:v>44742</c:v>
                </c:pt>
              </c:numCache>
            </c:numRef>
          </c:cat>
          <c:val>
            <c:numRef>
              <c:f>'Sheet1 (3)'!$AB$4:$AB$90</c:f>
              <c:numCache>
                <c:formatCode>#,##0</c:formatCode>
                <c:ptCount val="8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276750</c:v>
                </c:pt>
                <c:pt idx="61">
                  <c:v>341325</c:v>
                </c:pt>
                <c:pt idx="62">
                  <c:v>359775</c:v>
                </c:pt>
                <c:pt idx="63">
                  <c:v>356700</c:v>
                </c:pt>
                <c:pt idx="64">
                  <c:v>362850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356700</c:v>
                </c:pt>
                <c:pt idx="71">
                  <c:v>375150</c:v>
                </c:pt>
                <c:pt idx="72">
                  <c:v>375150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390525</c:v>
                </c:pt>
                <c:pt idx="78">
                  <c:v>378225</c:v>
                </c:pt>
                <c:pt idx="79">
                  <c:v>365925</c:v>
                </c:pt>
                <c:pt idx="80">
                  <c:v>356700</c:v>
                </c:pt>
                <c:pt idx="81">
                  <c:v>359775</c:v>
                </c:pt>
                <c:pt idx="82">
                  <c:v>522750</c:v>
                </c:pt>
                <c:pt idx="83">
                  <c:v>519675</c:v>
                </c:pt>
                <c:pt idx="84">
                  <c:v>531975</c:v>
                </c:pt>
                <c:pt idx="85">
                  <c:v>510450</c:v>
                </c:pt>
                <c:pt idx="86">
                  <c:v>531975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D-4877-A9CB-C07E62B78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87702848"/>
        <c:axId val="-387696320"/>
      </c:barChart>
      <c:lineChart>
        <c:grouping val="standard"/>
        <c:varyColors val="0"/>
        <c:ser>
          <c:idx val="1"/>
          <c:order val="0"/>
          <c:tx>
            <c:v>Actual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'Sheet1 (3)'!$A$4:$A$90</c:f>
              <c:numCache>
                <c:formatCode>mm/dd/yy;@</c:formatCode>
                <c:ptCount val="87"/>
                <c:pt idx="0">
                  <c:v>44652</c:v>
                </c:pt>
                <c:pt idx="1">
                  <c:v>44653</c:v>
                </c:pt>
                <c:pt idx="2">
                  <c:v>44654</c:v>
                </c:pt>
                <c:pt idx="3">
                  <c:v>44655</c:v>
                </c:pt>
                <c:pt idx="4">
                  <c:v>44656</c:v>
                </c:pt>
                <c:pt idx="5">
                  <c:v>44657</c:v>
                </c:pt>
                <c:pt idx="6">
                  <c:v>44658</c:v>
                </c:pt>
                <c:pt idx="7">
                  <c:v>44659</c:v>
                </c:pt>
                <c:pt idx="8">
                  <c:v>44660</c:v>
                </c:pt>
                <c:pt idx="9">
                  <c:v>44661</c:v>
                </c:pt>
                <c:pt idx="10">
                  <c:v>44662</c:v>
                </c:pt>
                <c:pt idx="11">
                  <c:v>44663</c:v>
                </c:pt>
                <c:pt idx="12">
                  <c:v>44664</c:v>
                </c:pt>
                <c:pt idx="13">
                  <c:v>44665</c:v>
                </c:pt>
                <c:pt idx="14">
                  <c:v>44666</c:v>
                </c:pt>
                <c:pt idx="15">
                  <c:v>44667</c:v>
                </c:pt>
                <c:pt idx="16">
                  <c:v>44668</c:v>
                </c:pt>
                <c:pt idx="17">
                  <c:v>44669</c:v>
                </c:pt>
                <c:pt idx="18">
                  <c:v>44670</c:v>
                </c:pt>
                <c:pt idx="19">
                  <c:v>44671</c:v>
                </c:pt>
                <c:pt idx="20">
                  <c:v>44672</c:v>
                </c:pt>
                <c:pt idx="21">
                  <c:v>44673</c:v>
                </c:pt>
                <c:pt idx="22">
                  <c:v>44674</c:v>
                </c:pt>
                <c:pt idx="23">
                  <c:v>44675</c:v>
                </c:pt>
                <c:pt idx="24">
                  <c:v>44676</c:v>
                </c:pt>
                <c:pt idx="25">
                  <c:v>44677</c:v>
                </c:pt>
                <c:pt idx="26">
                  <c:v>44678</c:v>
                </c:pt>
                <c:pt idx="27">
                  <c:v>44679</c:v>
                </c:pt>
                <c:pt idx="28">
                  <c:v>44680</c:v>
                </c:pt>
                <c:pt idx="29">
                  <c:v>44681</c:v>
                </c:pt>
                <c:pt idx="30">
                  <c:v>44682</c:v>
                </c:pt>
                <c:pt idx="31">
                  <c:v>44687</c:v>
                </c:pt>
                <c:pt idx="32">
                  <c:v>44688</c:v>
                </c:pt>
                <c:pt idx="33">
                  <c:v>44689</c:v>
                </c:pt>
                <c:pt idx="34">
                  <c:v>44690</c:v>
                </c:pt>
                <c:pt idx="35">
                  <c:v>44691</c:v>
                </c:pt>
                <c:pt idx="36">
                  <c:v>44692</c:v>
                </c:pt>
                <c:pt idx="37">
                  <c:v>44693</c:v>
                </c:pt>
                <c:pt idx="38">
                  <c:v>44694</c:v>
                </c:pt>
                <c:pt idx="39">
                  <c:v>44695</c:v>
                </c:pt>
                <c:pt idx="40">
                  <c:v>44696</c:v>
                </c:pt>
                <c:pt idx="41">
                  <c:v>44697</c:v>
                </c:pt>
                <c:pt idx="42">
                  <c:v>44698</c:v>
                </c:pt>
                <c:pt idx="43">
                  <c:v>44699</c:v>
                </c:pt>
                <c:pt idx="44">
                  <c:v>44700</c:v>
                </c:pt>
                <c:pt idx="45">
                  <c:v>44701</c:v>
                </c:pt>
                <c:pt idx="46">
                  <c:v>44702</c:v>
                </c:pt>
                <c:pt idx="47">
                  <c:v>44703</c:v>
                </c:pt>
                <c:pt idx="48">
                  <c:v>44704</c:v>
                </c:pt>
                <c:pt idx="49">
                  <c:v>44705</c:v>
                </c:pt>
                <c:pt idx="50">
                  <c:v>44706</c:v>
                </c:pt>
                <c:pt idx="51">
                  <c:v>44707</c:v>
                </c:pt>
                <c:pt idx="52">
                  <c:v>44708</c:v>
                </c:pt>
                <c:pt idx="53">
                  <c:v>44709</c:v>
                </c:pt>
                <c:pt idx="54">
                  <c:v>44710</c:v>
                </c:pt>
                <c:pt idx="55">
                  <c:v>44711</c:v>
                </c:pt>
                <c:pt idx="56">
                  <c:v>44712</c:v>
                </c:pt>
                <c:pt idx="57">
                  <c:v>44713</c:v>
                </c:pt>
                <c:pt idx="58">
                  <c:v>44714</c:v>
                </c:pt>
                <c:pt idx="59">
                  <c:v>44715</c:v>
                </c:pt>
                <c:pt idx="60">
                  <c:v>44716</c:v>
                </c:pt>
                <c:pt idx="61">
                  <c:v>44717</c:v>
                </c:pt>
                <c:pt idx="62">
                  <c:v>44718</c:v>
                </c:pt>
                <c:pt idx="63">
                  <c:v>44719</c:v>
                </c:pt>
                <c:pt idx="64">
                  <c:v>44720</c:v>
                </c:pt>
                <c:pt idx="65">
                  <c:v>44721</c:v>
                </c:pt>
                <c:pt idx="66">
                  <c:v>44722</c:v>
                </c:pt>
                <c:pt idx="67">
                  <c:v>44723</c:v>
                </c:pt>
                <c:pt idx="68">
                  <c:v>44724</c:v>
                </c:pt>
                <c:pt idx="69">
                  <c:v>44725</c:v>
                </c:pt>
                <c:pt idx="70">
                  <c:v>44726</c:v>
                </c:pt>
                <c:pt idx="71">
                  <c:v>44727</c:v>
                </c:pt>
                <c:pt idx="72">
                  <c:v>44728</c:v>
                </c:pt>
                <c:pt idx="73">
                  <c:v>44729</c:v>
                </c:pt>
                <c:pt idx="74">
                  <c:v>44730</c:v>
                </c:pt>
                <c:pt idx="75">
                  <c:v>44731</c:v>
                </c:pt>
                <c:pt idx="76">
                  <c:v>44732</c:v>
                </c:pt>
                <c:pt idx="77">
                  <c:v>44733</c:v>
                </c:pt>
                <c:pt idx="78">
                  <c:v>44734</c:v>
                </c:pt>
                <c:pt idx="79">
                  <c:v>44735</c:v>
                </c:pt>
                <c:pt idx="80">
                  <c:v>44736</c:v>
                </c:pt>
                <c:pt idx="81">
                  <c:v>44737</c:v>
                </c:pt>
                <c:pt idx="82">
                  <c:v>44738</c:v>
                </c:pt>
                <c:pt idx="83">
                  <c:v>44739</c:v>
                </c:pt>
                <c:pt idx="84">
                  <c:v>44740</c:v>
                </c:pt>
                <c:pt idx="85">
                  <c:v>44741</c:v>
                </c:pt>
                <c:pt idx="86">
                  <c:v>44742</c:v>
                </c:pt>
              </c:numCache>
            </c:numRef>
          </c:cat>
          <c:val>
            <c:numRef>
              <c:f>'Sheet1 (3)'!$AA$4:$AA$90</c:f>
              <c:numCache>
                <c:formatCode>#,##0</c:formatCode>
                <c:ptCount val="87"/>
                <c:pt idx="0">
                  <c:v>2535750</c:v>
                </c:pt>
                <c:pt idx="1">
                  <c:v>2550240</c:v>
                </c:pt>
                <c:pt idx="2">
                  <c:v>2506770</c:v>
                </c:pt>
                <c:pt idx="3">
                  <c:v>2550240</c:v>
                </c:pt>
                <c:pt idx="4">
                  <c:v>2521260</c:v>
                </c:pt>
                <c:pt idx="5">
                  <c:v>2637180</c:v>
                </c:pt>
                <c:pt idx="6">
                  <c:v>2767590</c:v>
                </c:pt>
                <c:pt idx="7">
                  <c:v>2637180</c:v>
                </c:pt>
                <c:pt idx="8">
                  <c:v>2637180</c:v>
                </c:pt>
                <c:pt idx="9">
                  <c:v>2579220</c:v>
                </c:pt>
                <c:pt idx="10">
                  <c:v>2579220</c:v>
                </c:pt>
                <c:pt idx="11">
                  <c:v>2564730</c:v>
                </c:pt>
                <c:pt idx="12">
                  <c:v>2535750</c:v>
                </c:pt>
                <c:pt idx="13">
                  <c:v>2637180</c:v>
                </c:pt>
                <c:pt idx="14">
                  <c:v>2637180</c:v>
                </c:pt>
                <c:pt idx="15">
                  <c:v>2622690</c:v>
                </c:pt>
                <c:pt idx="16">
                  <c:v>2651670</c:v>
                </c:pt>
                <c:pt idx="17">
                  <c:v>2593710</c:v>
                </c:pt>
                <c:pt idx="18">
                  <c:v>2637180</c:v>
                </c:pt>
                <c:pt idx="19">
                  <c:v>2695140</c:v>
                </c:pt>
                <c:pt idx="20">
                  <c:v>2622690</c:v>
                </c:pt>
                <c:pt idx="21">
                  <c:v>2593710</c:v>
                </c:pt>
                <c:pt idx="22">
                  <c:v>2521260</c:v>
                </c:pt>
                <c:pt idx="23">
                  <c:v>2622690</c:v>
                </c:pt>
                <c:pt idx="24">
                  <c:v>2622690</c:v>
                </c:pt>
                <c:pt idx="25">
                  <c:v>2521260</c:v>
                </c:pt>
                <c:pt idx="26">
                  <c:v>2506770</c:v>
                </c:pt>
                <c:pt idx="27">
                  <c:v>2651670</c:v>
                </c:pt>
                <c:pt idx="28">
                  <c:v>2535750</c:v>
                </c:pt>
                <c:pt idx="29">
                  <c:v>2666160</c:v>
                </c:pt>
                <c:pt idx="30">
                  <c:v>2361870</c:v>
                </c:pt>
                <c:pt idx="31">
                  <c:v>2579220</c:v>
                </c:pt>
                <c:pt idx="32">
                  <c:v>2666160</c:v>
                </c:pt>
                <c:pt idx="33">
                  <c:v>2695140</c:v>
                </c:pt>
                <c:pt idx="34">
                  <c:v>2608200</c:v>
                </c:pt>
                <c:pt idx="35">
                  <c:v>2564730</c:v>
                </c:pt>
                <c:pt idx="36">
                  <c:v>2569560</c:v>
                </c:pt>
                <c:pt idx="37">
                  <c:v>2593710</c:v>
                </c:pt>
                <c:pt idx="38">
                  <c:v>2724120</c:v>
                </c:pt>
                <c:pt idx="39">
                  <c:v>2695140</c:v>
                </c:pt>
                <c:pt idx="40">
                  <c:v>2593710</c:v>
                </c:pt>
                <c:pt idx="41">
                  <c:v>2535750</c:v>
                </c:pt>
                <c:pt idx="42">
                  <c:v>2680650</c:v>
                </c:pt>
                <c:pt idx="43">
                  <c:v>2666160</c:v>
                </c:pt>
                <c:pt idx="44">
                  <c:v>2637180</c:v>
                </c:pt>
                <c:pt idx="45">
                  <c:v>2622690</c:v>
                </c:pt>
                <c:pt idx="46">
                  <c:v>2637180</c:v>
                </c:pt>
                <c:pt idx="47">
                  <c:v>2637180</c:v>
                </c:pt>
                <c:pt idx="48">
                  <c:v>2550240</c:v>
                </c:pt>
                <c:pt idx="49">
                  <c:v>2622690</c:v>
                </c:pt>
                <c:pt idx="50">
                  <c:v>2622690</c:v>
                </c:pt>
                <c:pt idx="51">
                  <c:v>2593710</c:v>
                </c:pt>
                <c:pt idx="52">
                  <c:v>2564730</c:v>
                </c:pt>
                <c:pt idx="53">
                  <c:v>2622690</c:v>
                </c:pt>
                <c:pt idx="54">
                  <c:v>2535750</c:v>
                </c:pt>
                <c:pt idx="55">
                  <c:v>2535750</c:v>
                </c:pt>
                <c:pt idx="56">
                  <c:v>2506770</c:v>
                </c:pt>
                <c:pt idx="57">
                  <c:v>2564700</c:v>
                </c:pt>
                <c:pt idx="58">
                  <c:v>2657400</c:v>
                </c:pt>
                <c:pt idx="59">
                  <c:v>2641950</c:v>
                </c:pt>
                <c:pt idx="60">
                  <c:v>2133450</c:v>
                </c:pt>
                <c:pt idx="61">
                  <c:v>2192475</c:v>
                </c:pt>
                <c:pt idx="62">
                  <c:v>2282175</c:v>
                </c:pt>
                <c:pt idx="63">
                  <c:v>2285250</c:v>
                </c:pt>
                <c:pt idx="64">
                  <c:v>2325450</c:v>
                </c:pt>
                <c:pt idx="65">
                  <c:v>2533800</c:v>
                </c:pt>
                <c:pt idx="66">
                  <c:v>2564700</c:v>
                </c:pt>
                <c:pt idx="67">
                  <c:v>2657400</c:v>
                </c:pt>
                <c:pt idx="68">
                  <c:v>2781000</c:v>
                </c:pt>
                <c:pt idx="69">
                  <c:v>2796450</c:v>
                </c:pt>
                <c:pt idx="70">
                  <c:v>2300700</c:v>
                </c:pt>
                <c:pt idx="71">
                  <c:v>2359500</c:v>
                </c:pt>
                <c:pt idx="72">
                  <c:v>2328600</c:v>
                </c:pt>
                <c:pt idx="73">
                  <c:v>2703750</c:v>
                </c:pt>
                <c:pt idx="74">
                  <c:v>2781000</c:v>
                </c:pt>
                <c:pt idx="75">
                  <c:v>2765550</c:v>
                </c:pt>
                <c:pt idx="76">
                  <c:v>2657400</c:v>
                </c:pt>
                <c:pt idx="77">
                  <c:v>2436825</c:v>
                </c:pt>
                <c:pt idx="78">
                  <c:v>2356425</c:v>
                </c:pt>
                <c:pt idx="79">
                  <c:v>2306925</c:v>
                </c:pt>
                <c:pt idx="80">
                  <c:v>2269800</c:v>
                </c:pt>
                <c:pt idx="81">
                  <c:v>2313075</c:v>
                </c:pt>
                <c:pt idx="82">
                  <c:v>2103750</c:v>
                </c:pt>
                <c:pt idx="83">
                  <c:v>2091375</c:v>
                </c:pt>
                <c:pt idx="84">
                  <c:v>2140875</c:v>
                </c:pt>
                <c:pt idx="85">
                  <c:v>2054250</c:v>
                </c:pt>
                <c:pt idx="86">
                  <c:v>2140875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2D-4877-A9CB-C07E62B782A5}"/>
            </c:ext>
          </c:extLst>
        </c:ser>
        <c:ser>
          <c:idx val="0"/>
          <c:order val="2"/>
          <c:tx>
            <c:v>Baseline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'Sheet1 (3)'!$Z$4:$Z$90</c:f>
              <c:numCache>
                <c:formatCode>#,##0</c:formatCode>
                <c:ptCount val="87"/>
                <c:pt idx="0">
                  <c:v>2535750</c:v>
                </c:pt>
                <c:pt idx="1">
                  <c:v>2550240</c:v>
                </c:pt>
                <c:pt idx="2">
                  <c:v>2506770</c:v>
                </c:pt>
                <c:pt idx="3">
                  <c:v>2550240</c:v>
                </c:pt>
                <c:pt idx="4">
                  <c:v>2521260</c:v>
                </c:pt>
                <c:pt idx="5">
                  <c:v>2637180</c:v>
                </c:pt>
                <c:pt idx="6">
                  <c:v>2767590</c:v>
                </c:pt>
                <c:pt idx="7">
                  <c:v>2637180</c:v>
                </c:pt>
                <c:pt idx="8">
                  <c:v>2637180</c:v>
                </c:pt>
                <c:pt idx="9">
                  <c:v>2579220</c:v>
                </c:pt>
                <c:pt idx="10">
                  <c:v>2579220</c:v>
                </c:pt>
                <c:pt idx="11">
                  <c:v>2564730</c:v>
                </c:pt>
                <c:pt idx="12">
                  <c:v>2535750</c:v>
                </c:pt>
                <c:pt idx="13">
                  <c:v>2637180</c:v>
                </c:pt>
                <c:pt idx="14">
                  <c:v>2637180</c:v>
                </c:pt>
                <c:pt idx="15">
                  <c:v>2622690</c:v>
                </c:pt>
                <c:pt idx="16">
                  <c:v>2651670</c:v>
                </c:pt>
                <c:pt idx="17">
                  <c:v>2593710</c:v>
                </c:pt>
                <c:pt idx="18">
                  <c:v>2637180</c:v>
                </c:pt>
                <c:pt idx="19">
                  <c:v>2695140</c:v>
                </c:pt>
                <c:pt idx="20">
                  <c:v>2622690</c:v>
                </c:pt>
                <c:pt idx="21">
                  <c:v>2593710</c:v>
                </c:pt>
                <c:pt idx="22">
                  <c:v>2521260</c:v>
                </c:pt>
                <c:pt idx="23">
                  <c:v>2622690</c:v>
                </c:pt>
                <c:pt idx="24">
                  <c:v>2622690</c:v>
                </c:pt>
                <c:pt idx="25">
                  <c:v>2521260</c:v>
                </c:pt>
                <c:pt idx="26">
                  <c:v>2506770</c:v>
                </c:pt>
                <c:pt idx="27">
                  <c:v>2651670</c:v>
                </c:pt>
                <c:pt idx="28">
                  <c:v>2535750</c:v>
                </c:pt>
                <c:pt idx="29">
                  <c:v>2666160</c:v>
                </c:pt>
                <c:pt idx="30">
                  <c:v>2361870</c:v>
                </c:pt>
                <c:pt idx="31">
                  <c:v>2579220</c:v>
                </c:pt>
                <c:pt idx="32">
                  <c:v>2666160</c:v>
                </c:pt>
                <c:pt idx="33">
                  <c:v>2695140</c:v>
                </c:pt>
                <c:pt idx="34">
                  <c:v>2608200</c:v>
                </c:pt>
                <c:pt idx="35">
                  <c:v>2564730</c:v>
                </c:pt>
                <c:pt idx="36">
                  <c:v>2569560</c:v>
                </c:pt>
                <c:pt idx="37">
                  <c:v>2593710</c:v>
                </c:pt>
                <c:pt idx="38">
                  <c:v>2724120</c:v>
                </c:pt>
                <c:pt idx="39">
                  <c:v>2695140</c:v>
                </c:pt>
                <c:pt idx="40">
                  <c:v>2593710</c:v>
                </c:pt>
                <c:pt idx="41">
                  <c:v>2535750</c:v>
                </c:pt>
                <c:pt idx="42">
                  <c:v>2680650</c:v>
                </c:pt>
                <c:pt idx="43">
                  <c:v>2666160</c:v>
                </c:pt>
                <c:pt idx="44">
                  <c:v>2637180</c:v>
                </c:pt>
                <c:pt idx="45">
                  <c:v>2622690</c:v>
                </c:pt>
                <c:pt idx="46">
                  <c:v>2637180</c:v>
                </c:pt>
                <c:pt idx="47">
                  <c:v>2637180</c:v>
                </c:pt>
                <c:pt idx="48">
                  <c:v>2550240</c:v>
                </c:pt>
                <c:pt idx="49">
                  <c:v>2622690</c:v>
                </c:pt>
                <c:pt idx="50">
                  <c:v>2622690</c:v>
                </c:pt>
                <c:pt idx="51">
                  <c:v>2593710</c:v>
                </c:pt>
                <c:pt idx="52">
                  <c:v>2564730</c:v>
                </c:pt>
                <c:pt idx="53">
                  <c:v>2622690</c:v>
                </c:pt>
                <c:pt idx="54">
                  <c:v>2535750</c:v>
                </c:pt>
                <c:pt idx="55">
                  <c:v>2535750</c:v>
                </c:pt>
                <c:pt idx="56">
                  <c:v>2506770</c:v>
                </c:pt>
                <c:pt idx="57">
                  <c:v>2564700</c:v>
                </c:pt>
                <c:pt idx="58">
                  <c:v>2657400</c:v>
                </c:pt>
                <c:pt idx="59">
                  <c:v>2641950</c:v>
                </c:pt>
                <c:pt idx="60">
                  <c:v>2410200</c:v>
                </c:pt>
                <c:pt idx="61">
                  <c:v>2533800</c:v>
                </c:pt>
                <c:pt idx="62">
                  <c:v>2641950</c:v>
                </c:pt>
                <c:pt idx="63">
                  <c:v>2641950</c:v>
                </c:pt>
                <c:pt idx="64">
                  <c:v>2688300</c:v>
                </c:pt>
                <c:pt idx="65">
                  <c:v>2533800</c:v>
                </c:pt>
                <c:pt idx="66">
                  <c:v>2564700</c:v>
                </c:pt>
                <c:pt idx="67">
                  <c:v>2657400</c:v>
                </c:pt>
                <c:pt idx="68">
                  <c:v>2781000</c:v>
                </c:pt>
                <c:pt idx="69">
                  <c:v>2796450</c:v>
                </c:pt>
                <c:pt idx="70">
                  <c:v>2657400</c:v>
                </c:pt>
                <c:pt idx="71">
                  <c:v>2734650</c:v>
                </c:pt>
                <c:pt idx="72">
                  <c:v>2703750</c:v>
                </c:pt>
                <c:pt idx="73">
                  <c:v>2703750</c:v>
                </c:pt>
                <c:pt idx="74">
                  <c:v>2781000</c:v>
                </c:pt>
                <c:pt idx="75">
                  <c:v>2765550</c:v>
                </c:pt>
                <c:pt idx="76">
                  <c:v>2657400</c:v>
                </c:pt>
                <c:pt idx="77">
                  <c:v>2827350</c:v>
                </c:pt>
                <c:pt idx="78">
                  <c:v>2734650</c:v>
                </c:pt>
                <c:pt idx="79">
                  <c:v>2672850</c:v>
                </c:pt>
                <c:pt idx="80">
                  <c:v>2626500</c:v>
                </c:pt>
                <c:pt idx="81">
                  <c:v>2672850</c:v>
                </c:pt>
                <c:pt idx="82">
                  <c:v>2626500</c:v>
                </c:pt>
                <c:pt idx="83">
                  <c:v>2611050</c:v>
                </c:pt>
                <c:pt idx="84">
                  <c:v>2672850</c:v>
                </c:pt>
                <c:pt idx="85">
                  <c:v>2564700</c:v>
                </c:pt>
                <c:pt idx="86">
                  <c:v>2672850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2D-4877-A9CB-C07E62B78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695232"/>
        <c:axId val="-387694688"/>
      </c:lineChart>
      <c:dateAx>
        <c:axId val="-3876952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694688"/>
        <c:crosses val="autoZero"/>
        <c:auto val="1"/>
        <c:lblOffset val="100"/>
        <c:baseTimeUnit val="days"/>
        <c:majorUnit val="5"/>
        <c:majorTimeUnit val="days"/>
      </c:dateAx>
      <c:valAx>
        <c:axId val="-387694688"/>
        <c:scaling>
          <c:orientation val="minMax"/>
          <c:min val="14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Energy</a:t>
                </a:r>
                <a:r>
                  <a:rPr lang="en-US" sz="1600" baseline="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 Cost of System in PKR/ day</a:t>
                </a:r>
                <a:endParaRPr lang="en-US" sz="1600">
                  <a:solidFill>
                    <a:srgbClr val="002060"/>
                  </a:solidFill>
                  <a:latin typeface="Arial Nova Light" panose="020B03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8850841319253714E-4"/>
              <c:y val="0.163883681206515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695232"/>
        <c:crosses val="autoZero"/>
        <c:crossBetween val="between"/>
      </c:valAx>
      <c:valAx>
        <c:axId val="-3876963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Savings</a:t>
                </a:r>
                <a:r>
                  <a:rPr lang="en-US" sz="1600" baseline="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 in PKR/ day</a:t>
                </a:r>
                <a:endParaRPr lang="en-US" sz="1600">
                  <a:solidFill>
                    <a:srgbClr val="002060"/>
                  </a:solidFill>
                  <a:latin typeface="Arial Nova Light" panose="020B03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6983204134366929"/>
              <c:y val="0.298620172478440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7702848"/>
        <c:crosses val="max"/>
        <c:crossBetween val="between"/>
      </c:valAx>
      <c:dateAx>
        <c:axId val="-387702848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-387696320"/>
        <c:crosses val="autoZero"/>
        <c:auto val="1"/>
        <c:lblOffset val="100"/>
        <c:baseTimeUnit val="days"/>
      </c:date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2086258113084701"/>
          <c:y val="1.5873015873015872E-2"/>
          <c:w val="0.35258998148487253"/>
          <c:h val="6.6551472732575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600">
                <a:solidFill>
                  <a:srgbClr val="002060"/>
                </a:solidFill>
                <a:latin typeface="Arial Nova Light" panose="020B0304020202020204" pitchFamily="34" charset="0"/>
              </a:rPr>
              <a:t>Process Heating System 3 on 7th April 2022 consumed about 21 Ton of Fuel</a:t>
            </a:r>
          </a:p>
        </c:rich>
      </c:tx>
      <c:layout>
        <c:manualLayout>
          <c:xMode val="edge"/>
          <c:yMode val="edge"/>
          <c:x val="4.3320617352373747E-2"/>
          <c:y val="3.3716482216048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Fuel in Kg/ hr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Sheet1!$D$30:$AA$30</c:f>
              <c:numCache>
                <c:formatCode>h:mm\ AM/PM</c:formatCode>
                <c:ptCount val="24"/>
                <c:pt idx="0">
                  <c:v>0.29166666666666669</c:v>
                </c:pt>
                <c:pt idx="1">
                  <c:v>0.33333333333333331</c:v>
                </c:pt>
                <c:pt idx="2">
                  <c:v>0.375</c:v>
                </c:pt>
                <c:pt idx="3">
                  <c:v>0.41666666666666702</c:v>
                </c:pt>
                <c:pt idx="4">
                  <c:v>0.45833333333333298</c:v>
                </c:pt>
                <c:pt idx="5">
                  <c:v>0.5</c:v>
                </c:pt>
                <c:pt idx="6">
                  <c:v>0.54166666666666696</c:v>
                </c:pt>
                <c:pt idx="7">
                  <c:v>0.58333333333333304</c:v>
                </c:pt>
                <c:pt idx="8">
                  <c:v>0.625</c:v>
                </c:pt>
                <c:pt idx="9">
                  <c:v>0.66666666666666696</c:v>
                </c:pt>
                <c:pt idx="10">
                  <c:v>0.70833333333333304</c:v>
                </c:pt>
                <c:pt idx="11">
                  <c:v>0.75</c:v>
                </c:pt>
                <c:pt idx="12">
                  <c:v>0.79166666666666696</c:v>
                </c:pt>
                <c:pt idx="13">
                  <c:v>0.83333333333333304</c:v>
                </c:pt>
                <c:pt idx="14">
                  <c:v>0.875</c:v>
                </c:pt>
                <c:pt idx="15">
                  <c:v>0.91666666666666696</c:v>
                </c:pt>
                <c:pt idx="16">
                  <c:v>0.95833333333333304</c:v>
                </c:pt>
                <c:pt idx="17">
                  <c:v>1</c:v>
                </c:pt>
                <c:pt idx="18">
                  <c:v>1.0416666666666701</c:v>
                </c:pt>
                <c:pt idx="19">
                  <c:v>1.0833333333333299</c:v>
                </c:pt>
                <c:pt idx="20">
                  <c:v>1.125</c:v>
                </c:pt>
                <c:pt idx="21">
                  <c:v>1.1666666666666701</c:v>
                </c:pt>
                <c:pt idx="22">
                  <c:v>1.2083333333333299</c:v>
                </c:pt>
                <c:pt idx="23">
                  <c:v>1.25</c:v>
                </c:pt>
              </c:numCache>
            </c:numRef>
          </c:cat>
          <c:val>
            <c:numRef>
              <c:f>Sheet1!$D$40:$AA$40</c:f>
              <c:numCache>
                <c:formatCode>General</c:formatCode>
                <c:ptCount val="24"/>
                <c:pt idx="0">
                  <c:v>900</c:v>
                </c:pt>
                <c:pt idx="1">
                  <c:v>1200</c:v>
                </c:pt>
                <c:pt idx="2">
                  <c:v>900</c:v>
                </c:pt>
                <c:pt idx="3">
                  <c:v>1200</c:v>
                </c:pt>
                <c:pt idx="4">
                  <c:v>900</c:v>
                </c:pt>
                <c:pt idx="5">
                  <c:v>900</c:v>
                </c:pt>
                <c:pt idx="6">
                  <c:v>1200</c:v>
                </c:pt>
                <c:pt idx="7">
                  <c:v>1200</c:v>
                </c:pt>
                <c:pt idx="8">
                  <c:v>1200</c:v>
                </c:pt>
                <c:pt idx="9">
                  <c:v>900</c:v>
                </c:pt>
                <c:pt idx="10">
                  <c:v>900</c:v>
                </c:pt>
                <c:pt idx="11">
                  <c:v>900</c:v>
                </c:pt>
                <c:pt idx="12">
                  <c:v>900</c:v>
                </c:pt>
                <c:pt idx="13">
                  <c:v>900</c:v>
                </c:pt>
                <c:pt idx="14">
                  <c:v>900</c:v>
                </c:pt>
                <c:pt idx="15">
                  <c:v>600</c:v>
                </c:pt>
                <c:pt idx="16">
                  <c:v>900</c:v>
                </c:pt>
                <c:pt idx="17">
                  <c:v>900</c:v>
                </c:pt>
                <c:pt idx="18">
                  <c:v>900</c:v>
                </c:pt>
                <c:pt idx="19">
                  <c:v>600</c:v>
                </c:pt>
                <c:pt idx="20">
                  <c:v>600</c:v>
                </c:pt>
                <c:pt idx="21">
                  <c:v>900</c:v>
                </c:pt>
                <c:pt idx="22">
                  <c:v>600</c:v>
                </c:pt>
                <c:pt idx="23">
                  <c:v>900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B6-4D9D-90CA-C71D978E1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704480"/>
        <c:axId val="-387702304"/>
      </c:lineChart>
      <c:lineChart>
        <c:grouping val="standard"/>
        <c:varyColors val="0"/>
        <c:ser>
          <c:idx val="1"/>
          <c:order val="1"/>
          <c:tx>
            <c:v>Supply Temp.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Sheet1!$D$30:$AA$30</c:f>
              <c:numCache>
                <c:formatCode>h:mm\ AM/PM</c:formatCode>
                <c:ptCount val="24"/>
                <c:pt idx="0">
                  <c:v>0.29166666666666669</c:v>
                </c:pt>
                <c:pt idx="1">
                  <c:v>0.33333333333333331</c:v>
                </c:pt>
                <c:pt idx="2">
                  <c:v>0.375</c:v>
                </c:pt>
                <c:pt idx="3">
                  <c:v>0.41666666666666702</c:v>
                </c:pt>
                <c:pt idx="4">
                  <c:v>0.45833333333333298</c:v>
                </c:pt>
                <c:pt idx="5">
                  <c:v>0.5</c:v>
                </c:pt>
                <c:pt idx="6">
                  <c:v>0.54166666666666696</c:v>
                </c:pt>
                <c:pt idx="7">
                  <c:v>0.58333333333333304</c:v>
                </c:pt>
                <c:pt idx="8">
                  <c:v>0.625</c:v>
                </c:pt>
                <c:pt idx="9">
                  <c:v>0.66666666666666696</c:v>
                </c:pt>
                <c:pt idx="10">
                  <c:v>0.70833333333333304</c:v>
                </c:pt>
                <c:pt idx="11">
                  <c:v>0.75</c:v>
                </c:pt>
                <c:pt idx="12">
                  <c:v>0.79166666666666696</c:v>
                </c:pt>
                <c:pt idx="13">
                  <c:v>0.83333333333333304</c:v>
                </c:pt>
                <c:pt idx="14">
                  <c:v>0.875</c:v>
                </c:pt>
                <c:pt idx="15">
                  <c:v>0.91666666666666696</c:v>
                </c:pt>
                <c:pt idx="16">
                  <c:v>0.95833333333333304</c:v>
                </c:pt>
                <c:pt idx="17">
                  <c:v>1</c:v>
                </c:pt>
                <c:pt idx="18">
                  <c:v>1.0416666666666701</c:v>
                </c:pt>
                <c:pt idx="19">
                  <c:v>1.0833333333333299</c:v>
                </c:pt>
                <c:pt idx="20">
                  <c:v>1.125</c:v>
                </c:pt>
                <c:pt idx="21">
                  <c:v>1.1666666666666701</c:v>
                </c:pt>
                <c:pt idx="22">
                  <c:v>1.2083333333333299</c:v>
                </c:pt>
                <c:pt idx="23">
                  <c:v>1.25</c:v>
                </c:pt>
              </c:numCache>
            </c:numRef>
          </c:cat>
          <c:val>
            <c:numRef>
              <c:f>Sheet1!$D$36:$AA$36</c:f>
              <c:numCache>
                <c:formatCode>General</c:formatCode>
                <c:ptCount val="24"/>
                <c:pt idx="0">
                  <c:v>231</c:v>
                </c:pt>
                <c:pt idx="1">
                  <c:v>236</c:v>
                </c:pt>
                <c:pt idx="2">
                  <c:v>244</c:v>
                </c:pt>
                <c:pt idx="3">
                  <c:v>234</c:v>
                </c:pt>
                <c:pt idx="4">
                  <c:v>234</c:v>
                </c:pt>
                <c:pt idx="5">
                  <c:v>239</c:v>
                </c:pt>
                <c:pt idx="6">
                  <c:v>238</c:v>
                </c:pt>
                <c:pt idx="7">
                  <c:v>233</c:v>
                </c:pt>
                <c:pt idx="8">
                  <c:v>233</c:v>
                </c:pt>
                <c:pt idx="9">
                  <c:v>238</c:v>
                </c:pt>
                <c:pt idx="10">
                  <c:v>240</c:v>
                </c:pt>
                <c:pt idx="11">
                  <c:v>242</c:v>
                </c:pt>
                <c:pt idx="12">
                  <c:v>244</c:v>
                </c:pt>
                <c:pt idx="13">
                  <c:v>234</c:v>
                </c:pt>
                <c:pt idx="14">
                  <c:v>240</c:v>
                </c:pt>
                <c:pt idx="15">
                  <c:v>241</c:v>
                </c:pt>
                <c:pt idx="16">
                  <c:v>230</c:v>
                </c:pt>
                <c:pt idx="17">
                  <c:v>236</c:v>
                </c:pt>
                <c:pt idx="18">
                  <c:v>238</c:v>
                </c:pt>
                <c:pt idx="19">
                  <c:v>236</c:v>
                </c:pt>
                <c:pt idx="20">
                  <c:v>240</c:v>
                </c:pt>
                <c:pt idx="21">
                  <c:v>241</c:v>
                </c:pt>
                <c:pt idx="22">
                  <c:v>236</c:v>
                </c:pt>
                <c:pt idx="23">
                  <c:v>227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B6-4D9D-90CA-C71D978E1D6F}"/>
            </c:ext>
          </c:extLst>
        </c:ser>
        <c:ser>
          <c:idx val="2"/>
          <c:order val="2"/>
          <c:tx>
            <c:v>Reutrn Temp.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Sheet1!$D$30:$AA$30</c:f>
              <c:numCache>
                <c:formatCode>h:mm\ AM/PM</c:formatCode>
                <c:ptCount val="24"/>
                <c:pt idx="0">
                  <c:v>0.29166666666666669</c:v>
                </c:pt>
                <c:pt idx="1">
                  <c:v>0.33333333333333331</c:v>
                </c:pt>
                <c:pt idx="2">
                  <c:v>0.375</c:v>
                </c:pt>
                <c:pt idx="3">
                  <c:v>0.41666666666666702</c:v>
                </c:pt>
                <c:pt idx="4">
                  <c:v>0.45833333333333298</c:v>
                </c:pt>
                <c:pt idx="5">
                  <c:v>0.5</c:v>
                </c:pt>
                <c:pt idx="6">
                  <c:v>0.54166666666666696</c:v>
                </c:pt>
                <c:pt idx="7">
                  <c:v>0.58333333333333304</c:v>
                </c:pt>
                <c:pt idx="8">
                  <c:v>0.625</c:v>
                </c:pt>
                <c:pt idx="9">
                  <c:v>0.66666666666666696</c:v>
                </c:pt>
                <c:pt idx="10">
                  <c:v>0.70833333333333304</c:v>
                </c:pt>
                <c:pt idx="11">
                  <c:v>0.75</c:v>
                </c:pt>
                <c:pt idx="12">
                  <c:v>0.79166666666666696</c:v>
                </c:pt>
                <c:pt idx="13">
                  <c:v>0.83333333333333304</c:v>
                </c:pt>
                <c:pt idx="14">
                  <c:v>0.875</c:v>
                </c:pt>
                <c:pt idx="15">
                  <c:v>0.91666666666666696</c:v>
                </c:pt>
                <c:pt idx="16">
                  <c:v>0.95833333333333304</c:v>
                </c:pt>
                <c:pt idx="17">
                  <c:v>1</c:v>
                </c:pt>
                <c:pt idx="18">
                  <c:v>1.0416666666666701</c:v>
                </c:pt>
                <c:pt idx="19">
                  <c:v>1.0833333333333299</c:v>
                </c:pt>
                <c:pt idx="20">
                  <c:v>1.125</c:v>
                </c:pt>
                <c:pt idx="21">
                  <c:v>1.1666666666666701</c:v>
                </c:pt>
                <c:pt idx="22">
                  <c:v>1.2083333333333299</c:v>
                </c:pt>
                <c:pt idx="23">
                  <c:v>1.25</c:v>
                </c:pt>
              </c:numCache>
            </c:numRef>
          </c:cat>
          <c:val>
            <c:numRef>
              <c:f>Sheet1!$D$37:$AA$37</c:f>
              <c:numCache>
                <c:formatCode>General</c:formatCode>
                <c:ptCount val="24"/>
                <c:pt idx="0">
                  <c:v>208</c:v>
                </c:pt>
                <c:pt idx="1">
                  <c:v>210</c:v>
                </c:pt>
                <c:pt idx="2">
                  <c:v>214</c:v>
                </c:pt>
                <c:pt idx="3">
                  <c:v>203</c:v>
                </c:pt>
                <c:pt idx="4">
                  <c:v>206</c:v>
                </c:pt>
                <c:pt idx="5">
                  <c:v>211</c:v>
                </c:pt>
                <c:pt idx="6">
                  <c:v>209</c:v>
                </c:pt>
                <c:pt idx="7">
                  <c:v>207</c:v>
                </c:pt>
                <c:pt idx="8">
                  <c:v>201</c:v>
                </c:pt>
                <c:pt idx="9">
                  <c:v>209</c:v>
                </c:pt>
                <c:pt idx="10">
                  <c:v>216</c:v>
                </c:pt>
                <c:pt idx="11">
                  <c:v>215</c:v>
                </c:pt>
                <c:pt idx="12">
                  <c:v>217</c:v>
                </c:pt>
                <c:pt idx="13">
                  <c:v>204</c:v>
                </c:pt>
                <c:pt idx="14">
                  <c:v>214</c:v>
                </c:pt>
                <c:pt idx="15">
                  <c:v>211</c:v>
                </c:pt>
                <c:pt idx="16">
                  <c:v>203</c:v>
                </c:pt>
                <c:pt idx="17">
                  <c:v>204</c:v>
                </c:pt>
                <c:pt idx="18">
                  <c:v>210</c:v>
                </c:pt>
                <c:pt idx="19">
                  <c:v>209</c:v>
                </c:pt>
                <c:pt idx="20">
                  <c:v>211</c:v>
                </c:pt>
                <c:pt idx="21">
                  <c:v>212</c:v>
                </c:pt>
                <c:pt idx="22">
                  <c:v>212</c:v>
                </c:pt>
                <c:pt idx="23">
                  <c:v>198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B6-4D9D-90CA-C71D978E1D6F}"/>
            </c:ext>
          </c:extLst>
        </c:ser>
        <c:ser>
          <c:idx val="3"/>
          <c:order val="3"/>
          <c:tx>
            <c:v>Furance Temp.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Sheet1!$D$38:$AA$38</c:f>
              <c:numCache>
                <c:formatCode>General</c:formatCode>
                <c:ptCount val="24"/>
                <c:pt idx="0">
                  <c:v>535</c:v>
                </c:pt>
                <c:pt idx="1">
                  <c:v>624</c:v>
                </c:pt>
                <c:pt idx="2">
                  <c:v>668</c:v>
                </c:pt>
                <c:pt idx="3">
                  <c:v>645</c:v>
                </c:pt>
                <c:pt idx="4">
                  <c:v>572</c:v>
                </c:pt>
                <c:pt idx="5">
                  <c:v>606</c:v>
                </c:pt>
                <c:pt idx="6">
                  <c:v>592</c:v>
                </c:pt>
                <c:pt idx="7">
                  <c:v>555</c:v>
                </c:pt>
                <c:pt idx="8">
                  <c:v>630</c:v>
                </c:pt>
                <c:pt idx="9">
                  <c:v>572</c:v>
                </c:pt>
                <c:pt idx="10">
                  <c:v>535</c:v>
                </c:pt>
                <c:pt idx="11">
                  <c:v>587</c:v>
                </c:pt>
                <c:pt idx="12">
                  <c:v>640</c:v>
                </c:pt>
                <c:pt idx="13">
                  <c:v>654</c:v>
                </c:pt>
                <c:pt idx="14">
                  <c:v>488</c:v>
                </c:pt>
                <c:pt idx="15">
                  <c:v>575</c:v>
                </c:pt>
                <c:pt idx="16">
                  <c:v>596</c:v>
                </c:pt>
                <c:pt idx="17">
                  <c:v>642</c:v>
                </c:pt>
                <c:pt idx="18">
                  <c:v>554</c:v>
                </c:pt>
                <c:pt idx="19">
                  <c:v>526</c:v>
                </c:pt>
                <c:pt idx="20">
                  <c:v>529</c:v>
                </c:pt>
                <c:pt idx="21">
                  <c:v>614</c:v>
                </c:pt>
                <c:pt idx="22">
                  <c:v>517</c:v>
                </c:pt>
                <c:pt idx="23">
                  <c:v>613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DB6-4D9D-90CA-C71D978E1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700672"/>
        <c:axId val="-387703936"/>
      </c:lineChart>
      <c:catAx>
        <c:axId val="-38770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702304"/>
        <c:crosses val="autoZero"/>
        <c:auto val="1"/>
        <c:lblAlgn val="ctr"/>
        <c:lblOffset val="100"/>
        <c:noMultiLvlLbl val="0"/>
      </c:catAx>
      <c:valAx>
        <c:axId val="-38770230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Fule in Kg/ hr</a:t>
                </a:r>
              </a:p>
            </c:rich>
          </c:tx>
          <c:layout>
            <c:manualLayout>
              <c:xMode val="edge"/>
              <c:yMode val="edge"/>
              <c:x val="1.3131881312609088E-2"/>
              <c:y val="0.426522791976937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704480"/>
        <c:crosses val="autoZero"/>
        <c:crossBetween val="between"/>
      </c:valAx>
      <c:valAx>
        <c:axId val="-387703936"/>
        <c:scaling>
          <c:orientation val="minMax"/>
          <c:min val="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Temperatures in C</a:t>
                </a:r>
              </a:p>
            </c:rich>
          </c:tx>
          <c:layout>
            <c:manualLayout>
              <c:xMode val="edge"/>
              <c:yMode val="edge"/>
              <c:x val="0.96362468876407281"/>
              <c:y val="0.3324853328324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700672"/>
        <c:crosses val="max"/>
        <c:crossBetween val="between"/>
      </c:valAx>
      <c:catAx>
        <c:axId val="-387700672"/>
        <c:scaling>
          <c:orientation val="minMax"/>
        </c:scaling>
        <c:delete val="1"/>
        <c:axPos val="b"/>
        <c:numFmt formatCode="h:mm\ AM/PM" sourceLinked="1"/>
        <c:majorTickMark val="out"/>
        <c:minorTickMark val="none"/>
        <c:tickLblPos val="nextTo"/>
        <c:crossAx val="-3877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en-US" sz="1600">
                <a:solidFill>
                  <a:srgbClr val="002060"/>
                </a:solidFill>
                <a:latin typeface="Arial Nova Light" panose="020B0304020202020204" pitchFamily="34" charset="0"/>
              </a:rPr>
              <a:t>Process Heating System 3 on 4th Ju</a:t>
            </a:r>
            <a:r>
              <a:rPr lang="en-US" sz="1600" baseline="0">
                <a:solidFill>
                  <a:srgbClr val="002060"/>
                </a:solidFill>
                <a:latin typeface="Arial Nova Light" panose="020B0304020202020204" pitchFamily="34" charset="0"/>
              </a:rPr>
              <a:t>ne</a:t>
            </a:r>
            <a:r>
              <a:rPr lang="en-US" sz="1600">
                <a:solidFill>
                  <a:srgbClr val="002060"/>
                </a:solidFill>
                <a:latin typeface="Arial Nova Light" panose="020B0304020202020204" pitchFamily="34" charset="0"/>
              </a:rPr>
              <a:t> 2022 consumed about 15</a:t>
            </a:r>
            <a:r>
              <a:rPr lang="en-US" sz="1600" baseline="0">
                <a:solidFill>
                  <a:srgbClr val="002060"/>
                </a:solidFill>
                <a:latin typeface="Arial Nova Light" panose="020B0304020202020204" pitchFamily="34" charset="0"/>
              </a:rPr>
              <a:t> Ton of Fuel</a:t>
            </a:r>
            <a:r>
              <a:rPr lang="en-US" sz="1600">
                <a:solidFill>
                  <a:srgbClr val="002060"/>
                </a:solidFill>
                <a:latin typeface="Arial Nova Light" panose="020B0304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4.1861519428750521E-2"/>
          <c:y val="3.3716482216048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Fuel in Kg/ hr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Sheet1!$D$30:$AA$30</c:f>
              <c:numCache>
                <c:formatCode>h:mm\ AM/PM</c:formatCode>
                <c:ptCount val="24"/>
                <c:pt idx="0">
                  <c:v>0.29166666666666669</c:v>
                </c:pt>
                <c:pt idx="1">
                  <c:v>0.33333333333333331</c:v>
                </c:pt>
                <c:pt idx="2">
                  <c:v>0.375</c:v>
                </c:pt>
                <c:pt idx="3">
                  <c:v>0.41666666666666702</c:v>
                </c:pt>
                <c:pt idx="4">
                  <c:v>0.45833333333333298</c:v>
                </c:pt>
                <c:pt idx="5">
                  <c:v>0.5</c:v>
                </c:pt>
                <c:pt idx="6">
                  <c:v>0.54166666666666696</c:v>
                </c:pt>
                <c:pt idx="7">
                  <c:v>0.58333333333333304</c:v>
                </c:pt>
                <c:pt idx="8">
                  <c:v>0.625</c:v>
                </c:pt>
                <c:pt idx="9">
                  <c:v>0.66666666666666696</c:v>
                </c:pt>
                <c:pt idx="10">
                  <c:v>0.70833333333333304</c:v>
                </c:pt>
                <c:pt idx="11">
                  <c:v>0.75</c:v>
                </c:pt>
                <c:pt idx="12">
                  <c:v>0.79166666666666696</c:v>
                </c:pt>
                <c:pt idx="13">
                  <c:v>0.83333333333333304</c:v>
                </c:pt>
                <c:pt idx="14">
                  <c:v>0.875</c:v>
                </c:pt>
                <c:pt idx="15">
                  <c:v>0.91666666666666696</c:v>
                </c:pt>
                <c:pt idx="16">
                  <c:v>0.95833333333333304</c:v>
                </c:pt>
                <c:pt idx="17">
                  <c:v>1</c:v>
                </c:pt>
                <c:pt idx="18">
                  <c:v>1.0416666666666701</c:v>
                </c:pt>
                <c:pt idx="19">
                  <c:v>1.0833333333333299</c:v>
                </c:pt>
                <c:pt idx="20">
                  <c:v>1.125</c:v>
                </c:pt>
                <c:pt idx="21">
                  <c:v>1.1666666666666701</c:v>
                </c:pt>
                <c:pt idx="22">
                  <c:v>1.2083333333333299</c:v>
                </c:pt>
                <c:pt idx="23">
                  <c:v>1.25</c:v>
                </c:pt>
              </c:numCache>
            </c:numRef>
          </c:cat>
          <c:val>
            <c:numRef>
              <c:f>Sheet1!$D$55:$AA$55</c:f>
              <c:numCache>
                <c:formatCode>General</c:formatCode>
                <c:ptCount val="24"/>
                <c:pt idx="0">
                  <c:v>300</c:v>
                </c:pt>
                <c:pt idx="1">
                  <c:v>600</c:v>
                </c:pt>
                <c:pt idx="2">
                  <c:v>900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300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900</c:v>
                </c:pt>
                <c:pt idx="16">
                  <c:v>900</c:v>
                </c:pt>
                <c:pt idx="17">
                  <c:v>900</c:v>
                </c:pt>
                <c:pt idx="18">
                  <c:v>900</c:v>
                </c:pt>
                <c:pt idx="19">
                  <c:v>600</c:v>
                </c:pt>
                <c:pt idx="20">
                  <c:v>600</c:v>
                </c:pt>
                <c:pt idx="21">
                  <c:v>900</c:v>
                </c:pt>
                <c:pt idx="22">
                  <c:v>600</c:v>
                </c:pt>
                <c:pt idx="23">
                  <c:v>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32-47F4-A888-6157CA3C2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699584"/>
        <c:axId val="-387698496"/>
      </c:lineChart>
      <c:lineChart>
        <c:grouping val="standard"/>
        <c:varyColors val="0"/>
        <c:ser>
          <c:idx val="1"/>
          <c:order val="1"/>
          <c:tx>
            <c:v>Supply Temp.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Sheet1!$D$30:$AA$30</c:f>
              <c:numCache>
                <c:formatCode>h:mm\ AM/PM</c:formatCode>
                <c:ptCount val="24"/>
                <c:pt idx="0">
                  <c:v>0.29166666666666669</c:v>
                </c:pt>
                <c:pt idx="1">
                  <c:v>0.33333333333333331</c:v>
                </c:pt>
                <c:pt idx="2">
                  <c:v>0.375</c:v>
                </c:pt>
                <c:pt idx="3">
                  <c:v>0.41666666666666702</c:v>
                </c:pt>
                <c:pt idx="4">
                  <c:v>0.45833333333333298</c:v>
                </c:pt>
                <c:pt idx="5">
                  <c:v>0.5</c:v>
                </c:pt>
                <c:pt idx="6">
                  <c:v>0.54166666666666696</c:v>
                </c:pt>
                <c:pt idx="7">
                  <c:v>0.58333333333333304</c:v>
                </c:pt>
                <c:pt idx="8">
                  <c:v>0.625</c:v>
                </c:pt>
                <c:pt idx="9">
                  <c:v>0.66666666666666696</c:v>
                </c:pt>
                <c:pt idx="10">
                  <c:v>0.70833333333333304</c:v>
                </c:pt>
                <c:pt idx="11">
                  <c:v>0.75</c:v>
                </c:pt>
                <c:pt idx="12">
                  <c:v>0.79166666666666696</c:v>
                </c:pt>
                <c:pt idx="13">
                  <c:v>0.83333333333333304</c:v>
                </c:pt>
                <c:pt idx="14">
                  <c:v>0.875</c:v>
                </c:pt>
                <c:pt idx="15">
                  <c:v>0.91666666666666696</c:v>
                </c:pt>
                <c:pt idx="16">
                  <c:v>0.95833333333333304</c:v>
                </c:pt>
                <c:pt idx="17">
                  <c:v>1</c:v>
                </c:pt>
                <c:pt idx="18">
                  <c:v>1.0416666666666701</c:v>
                </c:pt>
                <c:pt idx="19">
                  <c:v>1.0833333333333299</c:v>
                </c:pt>
                <c:pt idx="20">
                  <c:v>1.125</c:v>
                </c:pt>
                <c:pt idx="21">
                  <c:v>1.1666666666666701</c:v>
                </c:pt>
                <c:pt idx="22">
                  <c:v>1.2083333333333299</c:v>
                </c:pt>
                <c:pt idx="23">
                  <c:v>1.25</c:v>
                </c:pt>
              </c:numCache>
            </c:numRef>
          </c:cat>
          <c:val>
            <c:numRef>
              <c:f>Sheet1!$D$51:$AA$51</c:f>
              <c:numCache>
                <c:formatCode>General</c:formatCode>
                <c:ptCount val="24"/>
                <c:pt idx="0">
                  <c:v>230</c:v>
                </c:pt>
                <c:pt idx="1">
                  <c:v>233</c:v>
                </c:pt>
                <c:pt idx="2">
                  <c:v>244</c:v>
                </c:pt>
                <c:pt idx="3">
                  <c:v>244</c:v>
                </c:pt>
                <c:pt idx="4">
                  <c:v>238</c:v>
                </c:pt>
                <c:pt idx="5">
                  <c:v>244</c:v>
                </c:pt>
                <c:pt idx="6">
                  <c:v>235</c:v>
                </c:pt>
                <c:pt idx="7">
                  <c:v>237</c:v>
                </c:pt>
                <c:pt idx="8">
                  <c:v>231</c:v>
                </c:pt>
                <c:pt idx="9">
                  <c:v>235</c:v>
                </c:pt>
                <c:pt idx="10">
                  <c:v>237</c:v>
                </c:pt>
                <c:pt idx="11">
                  <c:v>235</c:v>
                </c:pt>
                <c:pt idx="12">
                  <c:v>235</c:v>
                </c:pt>
                <c:pt idx="13">
                  <c:v>238</c:v>
                </c:pt>
                <c:pt idx="14">
                  <c:v>243</c:v>
                </c:pt>
                <c:pt idx="15">
                  <c:v>240</c:v>
                </c:pt>
                <c:pt idx="16">
                  <c:v>230</c:v>
                </c:pt>
                <c:pt idx="17">
                  <c:v>239</c:v>
                </c:pt>
                <c:pt idx="18">
                  <c:v>241</c:v>
                </c:pt>
                <c:pt idx="19">
                  <c:v>241</c:v>
                </c:pt>
                <c:pt idx="20">
                  <c:v>243</c:v>
                </c:pt>
                <c:pt idx="21">
                  <c:v>237</c:v>
                </c:pt>
                <c:pt idx="22">
                  <c:v>238</c:v>
                </c:pt>
                <c:pt idx="23">
                  <c:v>230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32-47F4-A888-6157CA3C2DCA}"/>
            </c:ext>
          </c:extLst>
        </c:ser>
        <c:ser>
          <c:idx val="2"/>
          <c:order val="2"/>
          <c:tx>
            <c:v>Reutrn Temp.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Sheet1!$D$30:$AA$30</c:f>
              <c:numCache>
                <c:formatCode>h:mm\ AM/PM</c:formatCode>
                <c:ptCount val="24"/>
                <c:pt idx="0">
                  <c:v>0.29166666666666669</c:v>
                </c:pt>
                <c:pt idx="1">
                  <c:v>0.33333333333333331</c:v>
                </c:pt>
                <c:pt idx="2">
                  <c:v>0.375</c:v>
                </c:pt>
                <c:pt idx="3">
                  <c:v>0.41666666666666702</c:v>
                </c:pt>
                <c:pt idx="4">
                  <c:v>0.45833333333333298</c:v>
                </c:pt>
                <c:pt idx="5">
                  <c:v>0.5</c:v>
                </c:pt>
                <c:pt idx="6">
                  <c:v>0.54166666666666696</c:v>
                </c:pt>
                <c:pt idx="7">
                  <c:v>0.58333333333333304</c:v>
                </c:pt>
                <c:pt idx="8">
                  <c:v>0.625</c:v>
                </c:pt>
                <c:pt idx="9">
                  <c:v>0.66666666666666696</c:v>
                </c:pt>
                <c:pt idx="10">
                  <c:v>0.70833333333333304</c:v>
                </c:pt>
                <c:pt idx="11">
                  <c:v>0.75</c:v>
                </c:pt>
                <c:pt idx="12">
                  <c:v>0.79166666666666696</c:v>
                </c:pt>
                <c:pt idx="13">
                  <c:v>0.83333333333333304</c:v>
                </c:pt>
                <c:pt idx="14">
                  <c:v>0.875</c:v>
                </c:pt>
                <c:pt idx="15">
                  <c:v>0.91666666666666696</c:v>
                </c:pt>
                <c:pt idx="16">
                  <c:v>0.95833333333333304</c:v>
                </c:pt>
                <c:pt idx="17">
                  <c:v>1</c:v>
                </c:pt>
                <c:pt idx="18">
                  <c:v>1.0416666666666701</c:v>
                </c:pt>
                <c:pt idx="19">
                  <c:v>1.0833333333333299</c:v>
                </c:pt>
                <c:pt idx="20">
                  <c:v>1.125</c:v>
                </c:pt>
                <c:pt idx="21">
                  <c:v>1.1666666666666701</c:v>
                </c:pt>
                <c:pt idx="22">
                  <c:v>1.2083333333333299</c:v>
                </c:pt>
                <c:pt idx="23">
                  <c:v>1.25</c:v>
                </c:pt>
              </c:numCache>
            </c:numRef>
          </c:cat>
          <c:val>
            <c:numRef>
              <c:f>Sheet1!$D$52:$AA$52</c:f>
              <c:numCache>
                <c:formatCode>General</c:formatCode>
                <c:ptCount val="24"/>
                <c:pt idx="0">
                  <c:v>210</c:v>
                </c:pt>
                <c:pt idx="1">
                  <c:v>210</c:v>
                </c:pt>
                <c:pt idx="2">
                  <c:v>222</c:v>
                </c:pt>
                <c:pt idx="3">
                  <c:v>217</c:v>
                </c:pt>
                <c:pt idx="4">
                  <c:v>216</c:v>
                </c:pt>
                <c:pt idx="5">
                  <c:v>221</c:v>
                </c:pt>
                <c:pt idx="6">
                  <c:v>216</c:v>
                </c:pt>
                <c:pt idx="7">
                  <c:v>218</c:v>
                </c:pt>
                <c:pt idx="8">
                  <c:v>213</c:v>
                </c:pt>
                <c:pt idx="9">
                  <c:v>212</c:v>
                </c:pt>
                <c:pt idx="10">
                  <c:v>217</c:v>
                </c:pt>
                <c:pt idx="11">
                  <c:v>215</c:v>
                </c:pt>
                <c:pt idx="12">
                  <c:v>214</c:v>
                </c:pt>
                <c:pt idx="13">
                  <c:v>217</c:v>
                </c:pt>
                <c:pt idx="14">
                  <c:v>221</c:v>
                </c:pt>
                <c:pt idx="15">
                  <c:v>222</c:v>
                </c:pt>
                <c:pt idx="16">
                  <c:v>208</c:v>
                </c:pt>
                <c:pt idx="17">
                  <c:v>217</c:v>
                </c:pt>
                <c:pt idx="18">
                  <c:v>218</c:v>
                </c:pt>
                <c:pt idx="19">
                  <c:v>213</c:v>
                </c:pt>
                <c:pt idx="20">
                  <c:v>214</c:v>
                </c:pt>
                <c:pt idx="21">
                  <c:v>212</c:v>
                </c:pt>
                <c:pt idx="22">
                  <c:v>215</c:v>
                </c:pt>
                <c:pt idx="23">
                  <c:v>210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32-47F4-A888-6157CA3C2DCA}"/>
            </c:ext>
          </c:extLst>
        </c:ser>
        <c:ser>
          <c:idx val="3"/>
          <c:order val="3"/>
          <c:tx>
            <c:v>Furance Temp.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Sheet1!$D$53:$AA$53</c:f>
              <c:numCache>
                <c:formatCode>General</c:formatCode>
                <c:ptCount val="24"/>
                <c:pt idx="0">
                  <c:v>496</c:v>
                </c:pt>
                <c:pt idx="1">
                  <c:v>643</c:v>
                </c:pt>
                <c:pt idx="2">
                  <c:v>636</c:v>
                </c:pt>
                <c:pt idx="3">
                  <c:v>667</c:v>
                </c:pt>
                <c:pt idx="4">
                  <c:v>586</c:v>
                </c:pt>
                <c:pt idx="5">
                  <c:v>552</c:v>
                </c:pt>
                <c:pt idx="6">
                  <c:v>503</c:v>
                </c:pt>
                <c:pt idx="7">
                  <c:v>507</c:v>
                </c:pt>
                <c:pt idx="8">
                  <c:v>470</c:v>
                </c:pt>
                <c:pt idx="9">
                  <c:v>577</c:v>
                </c:pt>
                <c:pt idx="10">
                  <c:v>524</c:v>
                </c:pt>
                <c:pt idx="11">
                  <c:v>526</c:v>
                </c:pt>
                <c:pt idx="12">
                  <c:v>670</c:v>
                </c:pt>
                <c:pt idx="13">
                  <c:v>627</c:v>
                </c:pt>
                <c:pt idx="14">
                  <c:v>586</c:v>
                </c:pt>
                <c:pt idx="15">
                  <c:v>453</c:v>
                </c:pt>
                <c:pt idx="16">
                  <c:v>664</c:v>
                </c:pt>
                <c:pt idx="17">
                  <c:v>607</c:v>
                </c:pt>
                <c:pt idx="18">
                  <c:v>661</c:v>
                </c:pt>
                <c:pt idx="19">
                  <c:v>651</c:v>
                </c:pt>
                <c:pt idx="20">
                  <c:v>596</c:v>
                </c:pt>
                <c:pt idx="21">
                  <c:v>589</c:v>
                </c:pt>
                <c:pt idx="22">
                  <c:v>526</c:v>
                </c:pt>
                <c:pt idx="23">
                  <c:v>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32-47F4-A888-6157CA3C2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87697408"/>
        <c:axId val="-387697952"/>
      </c:lineChart>
      <c:catAx>
        <c:axId val="-38769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698496"/>
        <c:crosses val="autoZero"/>
        <c:auto val="1"/>
        <c:lblAlgn val="ctr"/>
        <c:lblOffset val="100"/>
        <c:noMultiLvlLbl val="0"/>
      </c:catAx>
      <c:valAx>
        <c:axId val="-38769849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Fule in Kg/ hr</a:t>
                </a:r>
              </a:p>
            </c:rich>
          </c:tx>
          <c:layout>
            <c:manualLayout>
              <c:xMode val="edge"/>
              <c:yMode val="edge"/>
              <c:x val="1.3131881312609088E-2"/>
              <c:y val="0.40123543031490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699584"/>
        <c:crosses val="autoZero"/>
        <c:crossBetween val="between"/>
      </c:valAx>
      <c:valAx>
        <c:axId val="-387697952"/>
        <c:scaling>
          <c:orientation val="minMax"/>
          <c:min val="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Temperatures in C</a:t>
                </a:r>
              </a:p>
            </c:rich>
          </c:tx>
          <c:layout>
            <c:manualLayout>
              <c:xMode val="edge"/>
              <c:yMode val="edge"/>
              <c:x val="0.96568925488119961"/>
              <c:y val="0.34860619181957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87697408"/>
        <c:crosses val="max"/>
        <c:crossBetween val="between"/>
      </c:valAx>
      <c:catAx>
        <c:axId val="-387697408"/>
        <c:scaling>
          <c:orientation val="minMax"/>
        </c:scaling>
        <c:delete val="1"/>
        <c:axPos val="b"/>
        <c:numFmt formatCode="h:mm\ AM/PM" sourceLinked="1"/>
        <c:majorTickMark val="out"/>
        <c:minorTickMark val="none"/>
        <c:tickLblPos val="nextTo"/>
        <c:crossAx val="-387697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7459956386183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09-4926-8F34-FC58B123DD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Sheet3!$A$2:$A$13</c:f>
              <c:numCache>
                <c:formatCode>mmm\-yy</c:formatCode>
                <c:ptCount val="12"/>
                <c:pt idx="0">
                  <c:v>44713</c:v>
                </c:pt>
                <c:pt idx="1">
                  <c:v>44743</c:v>
                </c:pt>
                <c:pt idx="2">
                  <c:v>44774</c:v>
                </c:pt>
                <c:pt idx="3">
                  <c:v>44805</c:v>
                </c:pt>
                <c:pt idx="4">
                  <c:v>44835</c:v>
                </c:pt>
                <c:pt idx="5">
                  <c:v>44866</c:v>
                </c:pt>
                <c:pt idx="6">
                  <c:v>44896</c:v>
                </c:pt>
                <c:pt idx="7">
                  <c:v>44927</c:v>
                </c:pt>
                <c:pt idx="8">
                  <c:v>44958</c:v>
                </c:pt>
                <c:pt idx="9">
                  <c:v>44986</c:v>
                </c:pt>
                <c:pt idx="10">
                  <c:v>45017</c:v>
                </c:pt>
                <c:pt idx="11">
                  <c:v>45047</c:v>
                </c:pt>
              </c:numCache>
            </c:numRef>
          </c:cat>
          <c:val>
            <c:numRef>
              <c:f>Sheet3!$D$2:$D$13</c:f>
              <c:numCache>
                <c:formatCode>0</c:formatCode>
                <c:ptCount val="12"/>
                <c:pt idx="0">
                  <c:v>7.2723750000000003</c:v>
                </c:pt>
                <c:pt idx="1">
                  <c:v>22.772375</c:v>
                </c:pt>
                <c:pt idx="2">
                  <c:v>37.772374999999997</c:v>
                </c:pt>
                <c:pt idx="3">
                  <c:v>57.272374999999997</c:v>
                </c:pt>
                <c:pt idx="4">
                  <c:v>76.772374999999997</c:v>
                </c:pt>
                <c:pt idx="5">
                  <c:v>16.272375</c:v>
                </c:pt>
                <c:pt idx="6">
                  <c:v>45.022374999999997</c:v>
                </c:pt>
                <c:pt idx="7">
                  <c:v>73.772374999999997</c:v>
                </c:pt>
                <c:pt idx="8">
                  <c:v>32.522374999999997</c:v>
                </c:pt>
                <c:pt idx="9">
                  <c:v>71.522374999999997</c:v>
                </c:pt>
                <c:pt idx="10">
                  <c:v>110.522375</c:v>
                </c:pt>
                <c:pt idx="11">
                  <c:v>149.52237500000001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09-4926-8F34-FC58B123D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85702128"/>
        <c:axId val="-385708112"/>
      </c:barChart>
      <c:dateAx>
        <c:axId val="-385702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5708112"/>
        <c:crosses val="autoZero"/>
        <c:auto val="1"/>
        <c:lblOffset val="100"/>
        <c:baseTimeUnit val="months"/>
      </c:dateAx>
      <c:valAx>
        <c:axId val="-38570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Net Accumulated Saving in Million PKR</a:t>
                </a:r>
              </a:p>
            </c:rich>
          </c:tx>
          <c:layout>
            <c:manualLayout>
              <c:xMode val="edge"/>
              <c:yMode val="edge"/>
              <c:x val="5.884176796428147E-3"/>
              <c:y val="7.680900589242266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570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Energy Expense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Strategy!$A$16:$A$18</c:f>
              <c:strCache>
                <c:ptCount val="3"/>
                <c:pt idx="0">
                  <c:v>2021 - 2022</c:v>
                </c:pt>
                <c:pt idx="1">
                  <c:v>2022 - 2023</c:v>
                </c:pt>
                <c:pt idx="2">
                  <c:v>2023 - 2024</c:v>
                </c:pt>
              </c:strCache>
            </c:strRef>
          </c:cat>
          <c:val>
            <c:numRef>
              <c:f>Strategy!$C$16:$C$18</c:f>
              <c:numCache>
                <c:formatCode>General</c:formatCode>
                <c:ptCount val="3"/>
                <c:pt idx="0">
                  <c:v>950</c:v>
                </c:pt>
                <c:pt idx="1">
                  <c:v>640</c:v>
                </c:pt>
                <c:pt idx="2">
                  <c:v>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49-46FD-AF28-23B25BB65A4C}"/>
            </c:ext>
          </c:extLst>
        </c:ser>
        <c:ser>
          <c:idx val="1"/>
          <c:order val="1"/>
          <c:tx>
            <c:v>Investment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F49-46FD-AF28-23B25BB65A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F49-46FD-AF28-23B25BB65A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Strategy!$A$16:$A$18</c:f>
              <c:strCache>
                <c:ptCount val="3"/>
                <c:pt idx="0">
                  <c:v>2021 - 2022</c:v>
                </c:pt>
                <c:pt idx="1">
                  <c:v>2022 - 2023</c:v>
                </c:pt>
                <c:pt idx="2">
                  <c:v>2023 - 2024</c:v>
                </c:pt>
              </c:strCache>
            </c:strRef>
          </c:cat>
          <c:val>
            <c:numRef>
              <c:f>Strategy!$D$16:$D$18</c:f>
              <c:numCache>
                <c:formatCode>General</c:formatCode>
                <c:ptCount val="3"/>
                <c:pt idx="0">
                  <c:v>0</c:v>
                </c:pt>
                <c:pt idx="1">
                  <c:v>160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49-46FD-AF28-23B25BB65A4C}"/>
            </c:ext>
          </c:extLst>
        </c:ser>
        <c:ser>
          <c:idx val="2"/>
          <c:order val="2"/>
          <c:tx>
            <c:v>Savings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F49-46FD-AF28-23B25BB65A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Strategy!$A$16:$A$18</c:f>
              <c:strCache>
                <c:ptCount val="3"/>
                <c:pt idx="0">
                  <c:v>2021 - 2022</c:v>
                </c:pt>
                <c:pt idx="1">
                  <c:v>2022 - 2023</c:v>
                </c:pt>
                <c:pt idx="2">
                  <c:v>2023 - 2024</c:v>
                </c:pt>
              </c:strCache>
            </c:strRef>
          </c:cat>
          <c:val>
            <c:numRef>
              <c:f>Strategy!$E$16:$E$18</c:f>
              <c:numCache>
                <c:formatCode>General</c:formatCode>
                <c:ptCount val="3"/>
                <c:pt idx="0">
                  <c:v>0</c:v>
                </c:pt>
                <c:pt idx="1">
                  <c:v>150</c:v>
                </c:pt>
                <c:pt idx="2">
                  <c:v>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49-46FD-AF28-23B25BB65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85701584"/>
        <c:axId val="-385699952"/>
      </c:barChart>
      <c:catAx>
        <c:axId val="-38570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5699952"/>
        <c:crosses val="autoZero"/>
        <c:auto val="1"/>
        <c:lblAlgn val="ctr"/>
        <c:lblOffset val="100"/>
        <c:noMultiLvlLbl val="0"/>
      </c:catAx>
      <c:valAx>
        <c:axId val="-385699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rgbClr val="002060"/>
                    </a:solidFill>
                    <a:latin typeface="Arial Nova Light" panose="020B0304020202020204" pitchFamily="34" charset="0"/>
                  </a:rPr>
                  <a:t>Million PKR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8570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2E612-9A06-4566-829A-90F491AFEC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8127DC-E0AC-409C-9E02-DD364EEC54C4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P</a:t>
          </a:r>
        </a:p>
      </dgm:t>
    </dgm:pt>
    <dgm:pt modelId="{6FF29540-F2EB-4A18-AB5D-48A1CD2FBED5}" type="parTrans" cxnId="{C9D5B638-BC99-40A7-8B6F-F817B687DCD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F66C4E2-8C92-4992-8A35-0AB312E10A62}" type="sibTrans" cxnId="{C9D5B638-BC99-40A7-8B6F-F817B687DCD0}">
      <dgm:prSet custT="1"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404DFA0-9BC2-4906-938C-9A76543CF7C3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D</a:t>
          </a:r>
        </a:p>
      </dgm:t>
    </dgm:pt>
    <dgm:pt modelId="{A53A1B4B-E567-498B-900F-16AD95DF95BA}" type="parTrans" cxnId="{9301CA50-102A-4570-99F5-E3055D01FBE1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871929C-7DC6-4438-9B0D-A00EA91ED7EF}" type="sibTrans" cxnId="{9301CA50-102A-4570-99F5-E3055D01FBE1}">
      <dgm:prSet custT="1"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FC5E7D3-E4E9-4E22-AE4C-3EC31D4BD0E6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C</a:t>
          </a:r>
        </a:p>
      </dgm:t>
    </dgm:pt>
    <dgm:pt modelId="{0F641D48-5EAB-475C-8C59-43B46901B88B}" type="parTrans" cxnId="{D6C708FB-6A5B-40FF-87D7-9F0A7A6E4DC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572C170-6DD3-4F8F-B55F-B83D2914D79E}" type="sibTrans" cxnId="{D6C708FB-6A5B-40FF-87D7-9F0A7A6E4DC9}">
      <dgm:prSet custT="1"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FC81250-F0E8-41DE-9363-8468EDAEA435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A</a:t>
          </a:r>
        </a:p>
      </dgm:t>
    </dgm:pt>
    <dgm:pt modelId="{8654093D-CE48-4A81-A1B4-592A7016A5F3}" type="parTrans" cxnId="{2D1A8485-3AED-4C69-83D0-2FFADC081647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62AE307-BCB7-48CA-8F69-82CCAF00E180}" type="sibTrans" cxnId="{2D1A8485-3AED-4C69-83D0-2FFADC081647}">
      <dgm:prSet custT="1"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EB1AFDA-51D5-4641-979F-9939A85EA25E}" type="pres">
      <dgm:prSet presAssocID="{DE32E612-9A06-4566-829A-90F491AFEC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59740-BF7D-432F-97B2-0C7A7EA31754}" type="pres">
      <dgm:prSet presAssocID="{D68127DC-E0AC-409C-9E02-DD364EEC54C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9CEFF-08B4-4E07-A236-3CBBF4760908}" type="pres">
      <dgm:prSet presAssocID="{CF66C4E2-8C92-4992-8A35-0AB312E10A6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372A812-4587-4653-92B7-522928E7E4AD}" type="pres">
      <dgm:prSet presAssocID="{CF66C4E2-8C92-4992-8A35-0AB312E10A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8DAE16F-E559-43A2-A4AB-E2C54E12DB81}" type="pres">
      <dgm:prSet presAssocID="{F404DFA0-9BC2-4906-938C-9A76543CF7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0F04C-2842-41CA-B3D8-BA52F1582487}" type="pres">
      <dgm:prSet presAssocID="{2871929C-7DC6-4438-9B0D-A00EA91ED7E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ADAC03B-A243-428F-8C5D-9581372DB6D4}" type="pres">
      <dgm:prSet presAssocID="{2871929C-7DC6-4438-9B0D-A00EA91ED7E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9775568-B6FD-48C5-A07F-7C19A2C9F471}" type="pres">
      <dgm:prSet presAssocID="{6FC5E7D3-E4E9-4E22-AE4C-3EC31D4BD0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B2FBC-7E68-400F-A34E-B8699FFCFA30}" type="pres">
      <dgm:prSet presAssocID="{B572C170-6DD3-4F8F-B55F-B83D2914D79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AB55C4-0457-4DA9-8431-128B5AA280B4}" type="pres">
      <dgm:prSet presAssocID="{B572C170-6DD3-4F8F-B55F-B83D2914D79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83A70E1-5A34-4E30-A218-B4E4DA294B30}" type="pres">
      <dgm:prSet presAssocID="{EFC81250-F0E8-41DE-9363-8468EDAEA4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BBF3D-623B-437C-A7D3-66C2DD854846}" type="pres">
      <dgm:prSet presAssocID="{E62AE307-BCB7-48CA-8F69-82CCAF00E18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E131EC1-C9D0-471F-B20F-DBE623CC9E9F}" type="pres">
      <dgm:prSet presAssocID="{E62AE307-BCB7-48CA-8F69-82CCAF00E18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D1A8485-3AED-4C69-83D0-2FFADC081647}" srcId="{DE32E612-9A06-4566-829A-90F491AFECAB}" destId="{EFC81250-F0E8-41DE-9363-8468EDAEA435}" srcOrd="3" destOrd="0" parTransId="{8654093D-CE48-4A81-A1B4-592A7016A5F3}" sibTransId="{E62AE307-BCB7-48CA-8F69-82CCAF00E180}"/>
    <dgm:cxn modelId="{D6C708FB-6A5B-40FF-87D7-9F0A7A6E4DC9}" srcId="{DE32E612-9A06-4566-829A-90F491AFECAB}" destId="{6FC5E7D3-E4E9-4E22-AE4C-3EC31D4BD0E6}" srcOrd="2" destOrd="0" parTransId="{0F641D48-5EAB-475C-8C59-43B46901B88B}" sibTransId="{B572C170-6DD3-4F8F-B55F-B83D2914D79E}"/>
    <dgm:cxn modelId="{AC9464B0-6880-4E3E-9F62-16DD231383F3}" type="presOf" srcId="{F404DFA0-9BC2-4906-938C-9A76543CF7C3}" destId="{18DAE16F-E559-43A2-A4AB-E2C54E12DB81}" srcOrd="0" destOrd="0" presId="urn:microsoft.com/office/officeart/2005/8/layout/cycle2"/>
    <dgm:cxn modelId="{9301CA50-102A-4570-99F5-E3055D01FBE1}" srcId="{DE32E612-9A06-4566-829A-90F491AFECAB}" destId="{F404DFA0-9BC2-4906-938C-9A76543CF7C3}" srcOrd="1" destOrd="0" parTransId="{A53A1B4B-E567-498B-900F-16AD95DF95BA}" sibTransId="{2871929C-7DC6-4438-9B0D-A00EA91ED7EF}"/>
    <dgm:cxn modelId="{C9D5B638-BC99-40A7-8B6F-F817B687DCD0}" srcId="{DE32E612-9A06-4566-829A-90F491AFECAB}" destId="{D68127DC-E0AC-409C-9E02-DD364EEC54C4}" srcOrd="0" destOrd="0" parTransId="{6FF29540-F2EB-4A18-AB5D-48A1CD2FBED5}" sibTransId="{CF66C4E2-8C92-4992-8A35-0AB312E10A62}"/>
    <dgm:cxn modelId="{CE10FEAD-BEC9-4D3F-99DA-7A5FEEE00FBD}" type="presOf" srcId="{2871929C-7DC6-4438-9B0D-A00EA91ED7EF}" destId="{6ADAC03B-A243-428F-8C5D-9581372DB6D4}" srcOrd="1" destOrd="0" presId="urn:microsoft.com/office/officeart/2005/8/layout/cycle2"/>
    <dgm:cxn modelId="{7EB9ADF3-BFDC-42E6-BB97-9E89EA9057B6}" type="presOf" srcId="{B572C170-6DD3-4F8F-B55F-B83D2914D79E}" destId="{C1EB2FBC-7E68-400F-A34E-B8699FFCFA30}" srcOrd="0" destOrd="0" presId="urn:microsoft.com/office/officeart/2005/8/layout/cycle2"/>
    <dgm:cxn modelId="{F951B03D-2701-4C73-A661-401815EF6E7E}" type="presOf" srcId="{B572C170-6DD3-4F8F-B55F-B83D2914D79E}" destId="{36AB55C4-0457-4DA9-8431-128B5AA280B4}" srcOrd="1" destOrd="0" presId="urn:microsoft.com/office/officeart/2005/8/layout/cycle2"/>
    <dgm:cxn modelId="{6E57B58C-AAA6-4BC4-B1D3-821604CB77C1}" type="presOf" srcId="{6FC5E7D3-E4E9-4E22-AE4C-3EC31D4BD0E6}" destId="{69775568-B6FD-48C5-A07F-7C19A2C9F471}" srcOrd="0" destOrd="0" presId="urn:microsoft.com/office/officeart/2005/8/layout/cycle2"/>
    <dgm:cxn modelId="{805B6F02-BE54-437F-816B-7925F364B4E9}" type="presOf" srcId="{CF66C4E2-8C92-4992-8A35-0AB312E10A62}" destId="{9372A812-4587-4653-92B7-522928E7E4AD}" srcOrd="1" destOrd="0" presId="urn:microsoft.com/office/officeart/2005/8/layout/cycle2"/>
    <dgm:cxn modelId="{262D2534-DC23-4A11-A030-CD692B9572E7}" type="presOf" srcId="{CF66C4E2-8C92-4992-8A35-0AB312E10A62}" destId="{B0E9CEFF-08B4-4E07-A236-3CBBF4760908}" srcOrd="0" destOrd="0" presId="urn:microsoft.com/office/officeart/2005/8/layout/cycle2"/>
    <dgm:cxn modelId="{F90568EA-BF17-4696-AE4F-25F221762EDB}" type="presOf" srcId="{EFC81250-F0E8-41DE-9363-8468EDAEA435}" destId="{883A70E1-5A34-4E30-A218-B4E4DA294B30}" srcOrd="0" destOrd="0" presId="urn:microsoft.com/office/officeart/2005/8/layout/cycle2"/>
    <dgm:cxn modelId="{BFE641D5-7B13-46DE-B809-2715DF43765F}" type="presOf" srcId="{D68127DC-E0AC-409C-9E02-DD364EEC54C4}" destId="{23259740-BF7D-432F-97B2-0C7A7EA31754}" srcOrd="0" destOrd="0" presId="urn:microsoft.com/office/officeart/2005/8/layout/cycle2"/>
    <dgm:cxn modelId="{8AC9DA7E-A4E2-4BB0-BED8-2EA1547200FA}" type="presOf" srcId="{E62AE307-BCB7-48CA-8F69-82CCAF00E180}" destId="{F27BBF3D-623B-437C-A7D3-66C2DD854846}" srcOrd="0" destOrd="0" presId="urn:microsoft.com/office/officeart/2005/8/layout/cycle2"/>
    <dgm:cxn modelId="{ACE24D3E-00B4-497E-AAC7-35AC463A6604}" type="presOf" srcId="{E62AE307-BCB7-48CA-8F69-82CCAF00E180}" destId="{6E131EC1-C9D0-471F-B20F-DBE623CC9E9F}" srcOrd="1" destOrd="0" presId="urn:microsoft.com/office/officeart/2005/8/layout/cycle2"/>
    <dgm:cxn modelId="{6CFAB0AB-CE7A-4CE3-ABCE-3FFFD6278E2A}" type="presOf" srcId="{DE32E612-9A06-4566-829A-90F491AFECAB}" destId="{FEB1AFDA-51D5-4641-979F-9939A85EA25E}" srcOrd="0" destOrd="0" presId="urn:microsoft.com/office/officeart/2005/8/layout/cycle2"/>
    <dgm:cxn modelId="{9A0B2C9D-379B-411F-95F9-04260E4C6AC8}" type="presOf" srcId="{2871929C-7DC6-4438-9B0D-A00EA91ED7EF}" destId="{09F0F04C-2842-41CA-B3D8-BA52F1582487}" srcOrd="0" destOrd="0" presId="urn:microsoft.com/office/officeart/2005/8/layout/cycle2"/>
    <dgm:cxn modelId="{ED39D9B8-F81F-4118-B0AD-9F0665F353E5}" type="presParOf" srcId="{FEB1AFDA-51D5-4641-979F-9939A85EA25E}" destId="{23259740-BF7D-432F-97B2-0C7A7EA31754}" srcOrd="0" destOrd="0" presId="urn:microsoft.com/office/officeart/2005/8/layout/cycle2"/>
    <dgm:cxn modelId="{3DA02DED-EFAD-43E2-9CC7-0BEFAE1F6858}" type="presParOf" srcId="{FEB1AFDA-51D5-4641-979F-9939A85EA25E}" destId="{B0E9CEFF-08B4-4E07-A236-3CBBF4760908}" srcOrd="1" destOrd="0" presId="urn:microsoft.com/office/officeart/2005/8/layout/cycle2"/>
    <dgm:cxn modelId="{D1E85D82-4395-4A31-8B92-BA6C615379DE}" type="presParOf" srcId="{B0E9CEFF-08B4-4E07-A236-3CBBF4760908}" destId="{9372A812-4587-4653-92B7-522928E7E4AD}" srcOrd="0" destOrd="0" presId="urn:microsoft.com/office/officeart/2005/8/layout/cycle2"/>
    <dgm:cxn modelId="{C403DBE4-745F-4579-88FF-4B5F07EFD46A}" type="presParOf" srcId="{FEB1AFDA-51D5-4641-979F-9939A85EA25E}" destId="{18DAE16F-E559-43A2-A4AB-E2C54E12DB81}" srcOrd="2" destOrd="0" presId="urn:microsoft.com/office/officeart/2005/8/layout/cycle2"/>
    <dgm:cxn modelId="{7ED7B8F8-1505-411E-B177-66499F0C0826}" type="presParOf" srcId="{FEB1AFDA-51D5-4641-979F-9939A85EA25E}" destId="{09F0F04C-2842-41CA-B3D8-BA52F1582487}" srcOrd="3" destOrd="0" presId="urn:microsoft.com/office/officeart/2005/8/layout/cycle2"/>
    <dgm:cxn modelId="{BA7E218D-43EC-4AC5-8DDF-29CF19BA0894}" type="presParOf" srcId="{09F0F04C-2842-41CA-B3D8-BA52F1582487}" destId="{6ADAC03B-A243-428F-8C5D-9581372DB6D4}" srcOrd="0" destOrd="0" presId="urn:microsoft.com/office/officeart/2005/8/layout/cycle2"/>
    <dgm:cxn modelId="{355D0818-9648-4557-8736-CD4BFE0CD2D8}" type="presParOf" srcId="{FEB1AFDA-51D5-4641-979F-9939A85EA25E}" destId="{69775568-B6FD-48C5-A07F-7C19A2C9F471}" srcOrd="4" destOrd="0" presId="urn:microsoft.com/office/officeart/2005/8/layout/cycle2"/>
    <dgm:cxn modelId="{441485F6-22C7-4A77-8343-08D360F05CB2}" type="presParOf" srcId="{FEB1AFDA-51D5-4641-979F-9939A85EA25E}" destId="{C1EB2FBC-7E68-400F-A34E-B8699FFCFA30}" srcOrd="5" destOrd="0" presId="urn:microsoft.com/office/officeart/2005/8/layout/cycle2"/>
    <dgm:cxn modelId="{A265FA1B-043F-4E1A-B7F1-32C2C63E45AF}" type="presParOf" srcId="{C1EB2FBC-7E68-400F-A34E-B8699FFCFA30}" destId="{36AB55C4-0457-4DA9-8431-128B5AA280B4}" srcOrd="0" destOrd="0" presId="urn:microsoft.com/office/officeart/2005/8/layout/cycle2"/>
    <dgm:cxn modelId="{7CBC2E13-C2E5-4B84-9E2F-081246E60E63}" type="presParOf" srcId="{FEB1AFDA-51D5-4641-979F-9939A85EA25E}" destId="{883A70E1-5A34-4E30-A218-B4E4DA294B30}" srcOrd="6" destOrd="0" presId="urn:microsoft.com/office/officeart/2005/8/layout/cycle2"/>
    <dgm:cxn modelId="{31ED6DA4-50C7-44BA-8CCB-D01CDE71EF99}" type="presParOf" srcId="{FEB1AFDA-51D5-4641-979F-9939A85EA25E}" destId="{F27BBF3D-623B-437C-A7D3-66C2DD854846}" srcOrd="7" destOrd="0" presId="urn:microsoft.com/office/officeart/2005/8/layout/cycle2"/>
    <dgm:cxn modelId="{6AB20320-D9D2-4BB4-9B82-F0EC65CAA01A}" type="presParOf" srcId="{F27BBF3D-623B-437C-A7D3-66C2DD854846}" destId="{6E131EC1-C9D0-471F-B20F-DBE623CC9E9F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9740-BF7D-432F-97B2-0C7A7EA31754}">
      <dsp:nvSpPr>
        <dsp:cNvPr id="0" name=""/>
        <dsp:cNvSpPr/>
      </dsp:nvSpPr>
      <dsp:spPr>
        <a:xfrm>
          <a:off x="925610" y="254"/>
          <a:ext cx="406177" cy="406177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</a:t>
          </a:r>
        </a:p>
      </dsp:txBody>
      <dsp:txXfrm>
        <a:off x="985093" y="59737"/>
        <a:ext cx="287211" cy="287211"/>
      </dsp:txXfrm>
    </dsp:sp>
    <dsp:sp modelId="{B0E9CEFF-08B4-4E07-A236-3CBBF4760908}">
      <dsp:nvSpPr>
        <dsp:cNvPr id="0" name=""/>
        <dsp:cNvSpPr/>
      </dsp:nvSpPr>
      <dsp:spPr>
        <a:xfrm rot="2700000">
          <a:off x="1288170" y="348211"/>
          <a:ext cx="107879" cy="137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</a:endParaRPr>
        </a:p>
      </dsp:txBody>
      <dsp:txXfrm>
        <a:off x="1292910" y="364186"/>
        <a:ext cx="75515" cy="82250"/>
      </dsp:txXfrm>
    </dsp:sp>
    <dsp:sp modelId="{18DAE16F-E559-43A2-A4AB-E2C54E12DB81}">
      <dsp:nvSpPr>
        <dsp:cNvPr id="0" name=""/>
        <dsp:cNvSpPr/>
      </dsp:nvSpPr>
      <dsp:spPr>
        <a:xfrm>
          <a:off x="1356750" y="431394"/>
          <a:ext cx="406177" cy="406177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D</a:t>
          </a:r>
        </a:p>
      </dsp:txBody>
      <dsp:txXfrm>
        <a:off x="1416233" y="490877"/>
        <a:ext cx="287211" cy="287211"/>
      </dsp:txXfrm>
    </dsp:sp>
    <dsp:sp modelId="{09F0F04C-2842-41CA-B3D8-BA52F1582487}">
      <dsp:nvSpPr>
        <dsp:cNvPr id="0" name=""/>
        <dsp:cNvSpPr/>
      </dsp:nvSpPr>
      <dsp:spPr>
        <a:xfrm rot="8100000">
          <a:off x="1292488" y="779351"/>
          <a:ext cx="107879" cy="137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</a:endParaRPr>
        </a:p>
      </dsp:txBody>
      <dsp:txXfrm rot="10800000">
        <a:off x="1320112" y="795326"/>
        <a:ext cx="75515" cy="82250"/>
      </dsp:txXfrm>
    </dsp:sp>
    <dsp:sp modelId="{69775568-B6FD-48C5-A07F-7C19A2C9F471}">
      <dsp:nvSpPr>
        <dsp:cNvPr id="0" name=""/>
        <dsp:cNvSpPr/>
      </dsp:nvSpPr>
      <dsp:spPr>
        <a:xfrm>
          <a:off x="925610" y="862534"/>
          <a:ext cx="406177" cy="406177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C</a:t>
          </a:r>
        </a:p>
      </dsp:txBody>
      <dsp:txXfrm>
        <a:off x="985093" y="922017"/>
        <a:ext cx="287211" cy="287211"/>
      </dsp:txXfrm>
    </dsp:sp>
    <dsp:sp modelId="{C1EB2FBC-7E68-400F-A34E-B8699FFCFA30}">
      <dsp:nvSpPr>
        <dsp:cNvPr id="0" name=""/>
        <dsp:cNvSpPr/>
      </dsp:nvSpPr>
      <dsp:spPr>
        <a:xfrm rot="13500000">
          <a:off x="861348" y="783669"/>
          <a:ext cx="107879" cy="137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</a:endParaRPr>
        </a:p>
      </dsp:txBody>
      <dsp:txXfrm rot="10800000">
        <a:off x="888972" y="822528"/>
        <a:ext cx="75515" cy="82250"/>
      </dsp:txXfrm>
    </dsp:sp>
    <dsp:sp modelId="{883A70E1-5A34-4E30-A218-B4E4DA294B30}">
      <dsp:nvSpPr>
        <dsp:cNvPr id="0" name=""/>
        <dsp:cNvSpPr/>
      </dsp:nvSpPr>
      <dsp:spPr>
        <a:xfrm>
          <a:off x="494470" y="431394"/>
          <a:ext cx="406177" cy="406177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A</a:t>
          </a:r>
        </a:p>
      </dsp:txBody>
      <dsp:txXfrm>
        <a:off x="553953" y="490877"/>
        <a:ext cx="287211" cy="287211"/>
      </dsp:txXfrm>
    </dsp:sp>
    <dsp:sp modelId="{F27BBF3D-623B-437C-A7D3-66C2DD854846}">
      <dsp:nvSpPr>
        <dsp:cNvPr id="0" name=""/>
        <dsp:cNvSpPr/>
      </dsp:nvSpPr>
      <dsp:spPr>
        <a:xfrm rot="18900000">
          <a:off x="857030" y="352529"/>
          <a:ext cx="107879" cy="137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</a:endParaRPr>
        </a:p>
      </dsp:txBody>
      <dsp:txXfrm>
        <a:off x="861770" y="391388"/>
        <a:ext cx="75515" cy="8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A8ABA-2709-4AF6-B5A1-9487344D615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4EB59-2D16-424A-B34D-CE916AD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7F1F6-81E3-45D6-9157-D8DF85EF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5EEBCD-697A-4323-9958-BD22B78DF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8088AB-7B44-41B3-BF52-36C59C0F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36B6BA-CEB4-47BF-A6E9-77ABD00D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127B8F-5FC4-4F23-9EB2-F85E4B5A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86C68-A514-4C2F-9981-FB481433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D0B9B3-800A-483E-91C9-C17C515E0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A551C6-A3EB-4291-A4A4-71BCD93B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2AA0F-4A80-467B-ADFD-2F211039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9BD7D-AA75-4CD6-B6A8-800C6647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71ADDBD-BA1B-45F2-92BF-B5FFA63D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E52CCF-D477-409C-85C1-086F55601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75AB55-1F26-4B80-A2F4-26BAFB32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AA6505-76C0-4588-A5DA-3F609604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C8AE7-3216-45E6-AFAC-CF94533B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7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9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1DA933-F4B0-41FC-93AD-D9AC4DCC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343F44-3342-4E10-89AD-727B93E6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E3BC85-1139-43F7-8123-391DBAA2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464B27-8E64-4BAC-A746-0A75B028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15ABC7-9A0C-47E6-9057-770E7428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BA9C24-1E6D-4A83-B35E-178B7B47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32FAD8-466A-40D8-9314-65904C23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C66625-E809-498D-A71E-578006C4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0B318F-5E09-497D-9193-15627476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C9CD22-42D8-42C5-A76F-FC83FA73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7D7CA-23F0-4E9B-800A-5280BC57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CEE3CB-6CA2-4104-927D-ABBD4896D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37DF04-ACC1-4949-884C-57B37147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D1E07E-33D8-4622-8D6B-084DAA2E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9AAF3F-E9A8-494C-8193-BAB36C39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677B64-E60F-4179-801E-FB3EE275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4336F-3C2A-448E-810D-4D15A0EE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336787-C75C-4741-BE2A-BBC63EEAD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110627-DEE9-4DAC-9225-227D43763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D7F81E-6A3A-4EE6-AB99-DF29C481B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D9DBBF-669A-424A-86BB-173BEC45C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E088C69-9FA7-41F7-A92D-4CAD2A21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2CF013-0CE2-46AB-8806-1EC02BB6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8CBF38-5B8A-4677-A149-1E46F3B5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1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59A07B-AE30-473B-B7CA-7AF565CB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4626FC2-142C-4E69-874A-8F482A45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D18E0F-772B-431C-BECA-0EEB61BA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AFFAAC-3194-4530-BB86-FF93BEFB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EB9363-36D5-4CDC-A342-7D1E589F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91390C-CA46-425C-92C1-DF323481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7B7B317-6904-42AE-AE2B-A90471CB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5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1FCF52-6C7A-4C44-BF8C-1D0F07FC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B90834-624B-453F-9556-DED6311A2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89C1B6-F67E-45AE-A4A5-A5F21CDB8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5E48F4-3C8D-4240-8A16-8A2C3D15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C2178A-F849-43B7-9435-AB207912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2AFB09-3FF6-4CF4-8F13-727D6BC3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3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4B08B-DFE8-4549-B75E-706FF410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BCDEBBC-C106-4DE7-A036-90B537F12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F078B6-60B1-4580-8221-B39C27747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FCE888-4C89-4946-89EC-602C7ECB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5A8A01-CD61-4B16-A361-E1516985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7C44E2E-B4D1-4508-845C-0DEFD471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BA3345-FCC6-4284-A5D6-3FC72116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BA8366-5CCC-4B4B-A11A-43F14E861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889402-6070-4A00-9FA5-D1AC17855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E35A5-FBF3-4CEA-88DA-2D21E6176A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B946B5-6767-49C4-836C-B360134D6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4058BD-78B9-4951-93CA-15E07399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0B7D-6F4C-4647-B013-578FBF76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3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19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6B4F12-8E2A-5CDA-A655-B70A2F71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264" y="1935053"/>
            <a:ext cx="5951736" cy="49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2854B1-8B69-2360-A730-9A3834F5A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90" y="383692"/>
            <a:ext cx="1554480" cy="772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47D7C8-2A61-CD7C-0396-1B4FCF2A7540}"/>
              </a:ext>
            </a:extLst>
          </p:cNvPr>
          <p:cNvSpPr txBox="1"/>
          <p:nvPr/>
        </p:nvSpPr>
        <p:spPr>
          <a:xfrm>
            <a:off x="592154" y="3809586"/>
            <a:ext cx="5648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4000" b="1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Audits &amp; Energy Management Program</a:t>
            </a:r>
            <a:endParaRPr lang="en-US" b="1" dirty="0">
              <a:solidFill>
                <a:schemeClr val="bg1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C4BF361-AC0C-20E9-EEBA-A2FCB1CC6951}"/>
              </a:ext>
            </a:extLst>
          </p:cNvPr>
          <p:cNvCxnSpPr>
            <a:cxnSpLocks/>
          </p:cNvCxnSpPr>
          <p:nvPr/>
        </p:nvCxnSpPr>
        <p:spPr>
          <a:xfrm>
            <a:off x="482123" y="3946070"/>
            <a:ext cx="0" cy="1050473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10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Facility Overview</a:t>
            </a:r>
            <a:endParaRPr lang="en-US" sz="2200" b="1" dirty="0">
              <a:solidFill>
                <a:srgbClr val="FF660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F9C88D9-38DA-F6CD-458A-66D7B8570798}"/>
              </a:ext>
            </a:extLst>
          </p:cNvPr>
          <p:cNvSpPr txBox="1"/>
          <p:nvPr/>
        </p:nvSpPr>
        <p:spPr>
          <a:xfrm>
            <a:off x="676975" y="2372562"/>
            <a:ext cx="2486255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Compressed Air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2A67218-C646-4693-5574-4A7A0D2F3708}"/>
              </a:ext>
            </a:extLst>
          </p:cNvPr>
          <p:cNvSpPr txBox="1"/>
          <p:nvPr/>
        </p:nvSpPr>
        <p:spPr>
          <a:xfrm>
            <a:off x="676975" y="2952425"/>
            <a:ext cx="2486255" cy="2274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166688" indent="-166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Compressors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A089D9-B28E-D851-DC8B-D23BE5B6D157}"/>
              </a:ext>
            </a:extLst>
          </p:cNvPr>
          <p:cNvSpPr txBox="1"/>
          <p:nvPr/>
        </p:nvSpPr>
        <p:spPr>
          <a:xfrm>
            <a:off x="275109" y="946142"/>
            <a:ext cx="11665132" cy="70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thermal and electrical utilities at the plant include electricity, steam, heated oil for process heating and compressed air.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1E83B8B-3646-F9B3-A349-FB2BEDE6EE52}"/>
              </a:ext>
            </a:extLst>
          </p:cNvPr>
          <p:cNvSpPr/>
          <p:nvPr/>
        </p:nvSpPr>
        <p:spPr>
          <a:xfrm>
            <a:off x="676974" y="2372561"/>
            <a:ext cx="2486255" cy="285471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474284E-7758-BEEE-39F1-2208115B79C6}"/>
              </a:ext>
            </a:extLst>
          </p:cNvPr>
          <p:cNvCxnSpPr>
            <a:cxnSpLocks/>
          </p:cNvCxnSpPr>
          <p:nvPr/>
        </p:nvCxnSpPr>
        <p:spPr>
          <a:xfrm>
            <a:off x="1090782" y="3037964"/>
            <a:ext cx="1598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1015AC6-C9FC-5E35-C6D2-ADE0DC36490C}"/>
              </a:ext>
            </a:extLst>
          </p:cNvPr>
          <p:cNvSpPr txBox="1"/>
          <p:nvPr/>
        </p:nvSpPr>
        <p:spPr>
          <a:xfrm>
            <a:off x="754035" y="2372560"/>
            <a:ext cx="2307772" cy="2854714"/>
          </a:xfrm>
          <a:prstGeom prst="rect">
            <a:avLst/>
          </a:prstGeom>
          <a:noFill/>
          <a:ln>
            <a:noFill/>
          </a:ln>
        </p:spPr>
        <p:txBody>
          <a:bodyPr wrap="square" tIns="182880" rtlCol="0" anchor="t" anchorCtr="0"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Electricity</a:t>
            </a:r>
          </a:p>
          <a:p>
            <a:pPr algn="ctr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10 – 20% from Grid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80 – 90% from Captive Power Plant</a:t>
            </a:r>
          </a:p>
          <a:p>
            <a:endParaRPr lang="en-US" sz="20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5BD495E-FE61-8D4D-FCB9-84F5BE487663}"/>
              </a:ext>
            </a:extLst>
          </p:cNvPr>
          <p:cNvSpPr txBox="1"/>
          <p:nvPr/>
        </p:nvSpPr>
        <p:spPr>
          <a:xfrm>
            <a:off x="3402830" y="2379540"/>
            <a:ext cx="2486255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Compressed Air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E486EDE-94C0-6462-9435-700A720FB904}"/>
              </a:ext>
            </a:extLst>
          </p:cNvPr>
          <p:cNvSpPr txBox="1"/>
          <p:nvPr/>
        </p:nvSpPr>
        <p:spPr>
          <a:xfrm>
            <a:off x="3402830" y="2959403"/>
            <a:ext cx="2486255" cy="2274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166688" indent="-166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Compressors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6719A11-7F86-CC60-41F4-7642C8C5E95E}"/>
              </a:ext>
            </a:extLst>
          </p:cNvPr>
          <p:cNvSpPr/>
          <p:nvPr/>
        </p:nvSpPr>
        <p:spPr>
          <a:xfrm>
            <a:off x="3402829" y="2379539"/>
            <a:ext cx="2486255" cy="285471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AD684F30-EC14-802D-9C72-D131A01306F1}"/>
              </a:ext>
            </a:extLst>
          </p:cNvPr>
          <p:cNvCxnSpPr>
            <a:cxnSpLocks/>
          </p:cNvCxnSpPr>
          <p:nvPr/>
        </p:nvCxnSpPr>
        <p:spPr>
          <a:xfrm>
            <a:off x="3816637" y="3044942"/>
            <a:ext cx="1598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A230192-381D-AEBF-EB5D-81E3930F2B90}"/>
              </a:ext>
            </a:extLst>
          </p:cNvPr>
          <p:cNvSpPr txBox="1"/>
          <p:nvPr/>
        </p:nvSpPr>
        <p:spPr>
          <a:xfrm>
            <a:off x="3479890" y="2379538"/>
            <a:ext cx="2307772" cy="2854714"/>
          </a:xfrm>
          <a:prstGeom prst="rect">
            <a:avLst/>
          </a:prstGeom>
          <a:noFill/>
          <a:ln>
            <a:noFill/>
          </a:ln>
        </p:spPr>
        <p:txBody>
          <a:bodyPr wrap="square" tIns="182880" rtlCol="0" anchor="t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Steam</a:t>
            </a:r>
          </a:p>
          <a:p>
            <a:pPr algn="ctr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Coal Boiler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Gas Boilers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Biomass Boilers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WHRBs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3AA0AB9-61DD-F287-8A29-7AA5791FACC2}"/>
              </a:ext>
            </a:extLst>
          </p:cNvPr>
          <p:cNvSpPr txBox="1"/>
          <p:nvPr/>
        </p:nvSpPr>
        <p:spPr>
          <a:xfrm>
            <a:off x="8882452" y="2379540"/>
            <a:ext cx="2486255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Compressed Air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77A4D5B-D1F3-CA1A-A873-6F38D0E33F73}"/>
              </a:ext>
            </a:extLst>
          </p:cNvPr>
          <p:cNvSpPr txBox="1"/>
          <p:nvPr/>
        </p:nvSpPr>
        <p:spPr>
          <a:xfrm>
            <a:off x="8882452" y="2959403"/>
            <a:ext cx="2486255" cy="2274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166688" indent="-166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Compressors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B20338C-0931-28E9-DDE8-08F573409D51}"/>
              </a:ext>
            </a:extLst>
          </p:cNvPr>
          <p:cNvSpPr/>
          <p:nvPr/>
        </p:nvSpPr>
        <p:spPr>
          <a:xfrm>
            <a:off x="8882451" y="2379539"/>
            <a:ext cx="2486255" cy="285471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9BCBC4BA-A059-EAD2-BF53-F3F61BE9660C}"/>
              </a:ext>
            </a:extLst>
          </p:cNvPr>
          <p:cNvCxnSpPr>
            <a:cxnSpLocks/>
          </p:cNvCxnSpPr>
          <p:nvPr/>
        </p:nvCxnSpPr>
        <p:spPr>
          <a:xfrm>
            <a:off x="9296259" y="3044942"/>
            <a:ext cx="1598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0F03CCE-3303-4383-D04A-6183DD519577}"/>
              </a:ext>
            </a:extLst>
          </p:cNvPr>
          <p:cNvSpPr txBox="1"/>
          <p:nvPr/>
        </p:nvSpPr>
        <p:spPr>
          <a:xfrm>
            <a:off x="8959512" y="2372560"/>
            <a:ext cx="2307772" cy="2861692"/>
          </a:xfrm>
          <a:prstGeom prst="rect">
            <a:avLst/>
          </a:prstGeom>
          <a:noFill/>
          <a:ln>
            <a:noFill/>
          </a:ln>
        </p:spPr>
        <p:txBody>
          <a:bodyPr wrap="square" tIns="182880" rtlCol="0" anchor="t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Compressed Air</a:t>
            </a:r>
          </a:p>
          <a:p>
            <a:pPr algn="ctr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Compressors</a:t>
            </a:r>
          </a:p>
          <a:p>
            <a:endParaRPr lang="en-US" sz="20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B4518A3-BC4A-9669-6B08-F6936A813A49}"/>
              </a:ext>
            </a:extLst>
          </p:cNvPr>
          <p:cNvSpPr txBox="1"/>
          <p:nvPr/>
        </p:nvSpPr>
        <p:spPr>
          <a:xfrm>
            <a:off x="6156072" y="2372562"/>
            <a:ext cx="2486255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Compressed Air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DBA0AA7-643E-4C99-739B-BDE08F848DF9}"/>
              </a:ext>
            </a:extLst>
          </p:cNvPr>
          <p:cNvSpPr txBox="1"/>
          <p:nvPr/>
        </p:nvSpPr>
        <p:spPr>
          <a:xfrm>
            <a:off x="6156072" y="2952425"/>
            <a:ext cx="2486255" cy="2274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166688" indent="-166688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Compressors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3F28F510-3C82-A859-2295-ED020FA5702E}"/>
              </a:ext>
            </a:extLst>
          </p:cNvPr>
          <p:cNvSpPr/>
          <p:nvPr/>
        </p:nvSpPr>
        <p:spPr>
          <a:xfrm>
            <a:off x="6156071" y="2372561"/>
            <a:ext cx="2486255" cy="285471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432BC5FB-332D-1109-F944-1F6CD5A2A969}"/>
              </a:ext>
            </a:extLst>
          </p:cNvPr>
          <p:cNvCxnSpPr>
            <a:cxnSpLocks/>
          </p:cNvCxnSpPr>
          <p:nvPr/>
        </p:nvCxnSpPr>
        <p:spPr>
          <a:xfrm>
            <a:off x="6569879" y="3037964"/>
            <a:ext cx="1598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FBC98D0-F5BD-69B6-2F44-29BC3AC9E5DE}"/>
              </a:ext>
            </a:extLst>
          </p:cNvPr>
          <p:cNvSpPr txBox="1"/>
          <p:nvPr/>
        </p:nvSpPr>
        <p:spPr>
          <a:xfrm>
            <a:off x="6233132" y="2379538"/>
            <a:ext cx="2307772" cy="2847736"/>
          </a:xfrm>
          <a:prstGeom prst="rect">
            <a:avLst/>
          </a:prstGeom>
          <a:noFill/>
          <a:ln>
            <a:noFill/>
          </a:ln>
        </p:spPr>
        <p:txBody>
          <a:bodyPr wrap="square" tIns="182880" rtlCol="0" anchor="t" anchorCtr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Process Heating</a:t>
            </a:r>
          </a:p>
          <a:p>
            <a:pPr algn="ctr">
              <a:spcBef>
                <a:spcPts val="1200"/>
              </a:spcBef>
            </a:pPr>
            <a:endParaRPr lang="en-US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Gas Dryers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Oil Heaters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</a:rPr>
              <a:t>Finishing Machines</a:t>
            </a:r>
          </a:p>
        </p:txBody>
      </p:sp>
      <p:sp>
        <p:nvSpPr>
          <p:cNvPr id="42" name="Fußzeilenplatzhalter 3">
            <a:extLst>
              <a:ext uri="{FF2B5EF4-FFF2-40B4-BE49-F238E27FC236}">
                <a16:creationId xmlns="" xmlns:a16="http://schemas.microsoft.com/office/drawing/2014/main" id="{EC7D9FCC-05FC-44EB-B4CE-EE5A04F84F09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9180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11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Energy Use</a:t>
            </a:r>
            <a:endParaRPr lang="en-US" sz="2200" b="1" dirty="0">
              <a:solidFill>
                <a:srgbClr val="FF660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B09BA-9BA3-0A38-7650-A192C08240BB}"/>
              </a:ext>
            </a:extLst>
          </p:cNvPr>
          <p:cNvSpPr txBox="1"/>
          <p:nvPr/>
        </p:nvSpPr>
        <p:spPr>
          <a:xfrm>
            <a:off x="275109" y="946142"/>
            <a:ext cx="11557646" cy="38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2019, total energy expense is about 10* Million USD. Annual production in this year was over 35** Million Kg.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BCA17F-7469-781C-B406-63F106584B90}"/>
              </a:ext>
            </a:extLst>
          </p:cNvPr>
          <p:cNvSpPr txBox="1"/>
          <p:nvPr/>
        </p:nvSpPr>
        <p:spPr>
          <a:xfrm>
            <a:off x="587830" y="1701081"/>
            <a:ext cx="2393599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Electricity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C68833-CF3F-002D-9490-EAC1D61627F0}"/>
              </a:ext>
            </a:extLst>
          </p:cNvPr>
          <p:cNvSpPr txBox="1"/>
          <p:nvPr/>
        </p:nvSpPr>
        <p:spPr>
          <a:xfrm>
            <a:off x="3341916" y="1701081"/>
            <a:ext cx="2393599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Natural 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9DF8BE-E280-6066-1687-7DE6D660BD95}"/>
              </a:ext>
            </a:extLst>
          </p:cNvPr>
          <p:cNvSpPr txBox="1"/>
          <p:nvPr/>
        </p:nvSpPr>
        <p:spPr>
          <a:xfrm>
            <a:off x="6096003" y="1701081"/>
            <a:ext cx="2393600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Coal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65EFBB-381F-1DAF-DCF8-6E9EAA3BF0BA}"/>
              </a:ext>
            </a:extLst>
          </p:cNvPr>
          <p:cNvSpPr txBox="1"/>
          <p:nvPr/>
        </p:nvSpPr>
        <p:spPr>
          <a:xfrm>
            <a:off x="8850092" y="1701081"/>
            <a:ext cx="2393600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Corn Cob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5220C32-0EAD-76BE-671D-76FEEA169D98}"/>
              </a:ext>
            </a:extLst>
          </p:cNvPr>
          <p:cNvSpPr txBox="1"/>
          <p:nvPr/>
        </p:nvSpPr>
        <p:spPr>
          <a:xfrm>
            <a:off x="587830" y="2207394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41,000 MWh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2EC485-4535-7895-CC2C-784EE3DFB5F9}"/>
              </a:ext>
            </a:extLst>
          </p:cNvPr>
          <p:cNvSpPr txBox="1"/>
          <p:nvPr/>
        </p:nvSpPr>
        <p:spPr>
          <a:xfrm>
            <a:off x="3341915" y="2207394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129,000 MMBTU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330B22-63C4-B844-06FC-FC205196789A}"/>
              </a:ext>
            </a:extLst>
          </p:cNvPr>
          <p:cNvSpPr txBox="1"/>
          <p:nvPr/>
        </p:nvSpPr>
        <p:spPr>
          <a:xfrm>
            <a:off x="6096000" y="2210126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48,000 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17B9994-12F7-5764-A2B5-FA429785519B}"/>
              </a:ext>
            </a:extLst>
          </p:cNvPr>
          <p:cNvSpPr txBox="1"/>
          <p:nvPr/>
        </p:nvSpPr>
        <p:spPr>
          <a:xfrm>
            <a:off x="8850085" y="2207394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4,000 Ton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922550-64F1-3C62-5430-1E9E67E63569}"/>
              </a:ext>
            </a:extLst>
          </p:cNvPr>
          <p:cNvSpPr txBox="1"/>
          <p:nvPr/>
        </p:nvSpPr>
        <p:spPr>
          <a:xfrm>
            <a:off x="275109" y="3102229"/>
            <a:ext cx="11557646" cy="1976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Corn cob and part of coal and natural gas is used to produce steam. Rest of the coal and natural gas is used for process heating.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 share in total primary energy consumption is about 82% while rest 7% is electricity and 7% is natural gas.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 and electricity accounts for about 50% and 40% of total energy cost, respectively.</a:t>
            </a:r>
          </a:p>
        </p:txBody>
      </p:sp>
      <p:sp>
        <p:nvSpPr>
          <p:cNvPr id="16" name="Fußzeilenplatzhalter 3">
            <a:extLst>
              <a:ext uri="{FF2B5EF4-FFF2-40B4-BE49-F238E27FC236}">
                <a16:creationId xmlns="" xmlns:a16="http://schemas.microsoft.com/office/drawing/2014/main" id="{D1DC5B45-4212-4C58-944E-07B706E7D504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2722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12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Systems Assessed in the Energy Audit Project</a:t>
            </a:r>
            <a:endParaRPr lang="en-US" sz="2200" b="1" dirty="0">
              <a:solidFill>
                <a:srgbClr val="FF660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C5B31D7-2A10-3358-32C7-9AE120654548}"/>
              </a:ext>
            </a:extLst>
          </p:cNvPr>
          <p:cNvSpPr txBox="1"/>
          <p:nvPr/>
        </p:nvSpPr>
        <p:spPr>
          <a:xfrm>
            <a:off x="349373" y="960853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Steam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E36B93C-A1A1-51D4-1DE6-0C9A6B8A7B12}"/>
              </a:ext>
            </a:extLst>
          </p:cNvPr>
          <p:cNvSpPr txBox="1"/>
          <p:nvPr/>
        </p:nvSpPr>
        <p:spPr>
          <a:xfrm>
            <a:off x="2971800" y="960853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Boilers, blow down, flue gas analysis, steam network, PRVs, steam traps, condensate return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2969204-FF11-836E-6320-2C7A0B354FD2}"/>
              </a:ext>
            </a:extLst>
          </p:cNvPr>
          <p:cNvSpPr txBox="1"/>
          <p:nvPr/>
        </p:nvSpPr>
        <p:spPr>
          <a:xfrm>
            <a:off x="349373" y="1631428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Process Heating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5B55E4-A220-DE3B-E497-EF4919F903C6}"/>
              </a:ext>
            </a:extLst>
          </p:cNvPr>
          <p:cNvSpPr txBox="1"/>
          <p:nvPr/>
        </p:nvSpPr>
        <p:spPr>
          <a:xfrm>
            <a:off x="2971800" y="1631428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Thermal oil heaters, dryers, stenters, burners, combustion efficiency, waste heat recovery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C79AE34-2EE1-D56D-6660-8BFEDE1B7465}"/>
              </a:ext>
            </a:extLst>
          </p:cNvPr>
          <p:cNvSpPr txBox="1"/>
          <p:nvPr/>
        </p:nvSpPr>
        <p:spPr>
          <a:xfrm>
            <a:off x="349373" y="2302003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Compressed Air 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BD65A0-939F-EAB7-0DB7-B4421DC41967}"/>
              </a:ext>
            </a:extLst>
          </p:cNvPr>
          <p:cNvSpPr txBox="1"/>
          <p:nvPr/>
        </p:nvSpPr>
        <p:spPr>
          <a:xfrm>
            <a:off x="2971800" y="2302003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Supply side (compressors, controls, dryers, storage), distribution network, demand 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E58626-9D40-B3A2-2BB0-94856B24B7DA}"/>
              </a:ext>
            </a:extLst>
          </p:cNvPr>
          <p:cNvSpPr txBox="1"/>
          <p:nvPr/>
        </p:nvSpPr>
        <p:spPr>
          <a:xfrm>
            <a:off x="349373" y="2972578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Electrical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E6C7AF4-8E1B-B425-9127-3A5DAD4C472C}"/>
              </a:ext>
            </a:extLst>
          </p:cNvPr>
          <p:cNvSpPr txBox="1"/>
          <p:nvPr/>
        </p:nvSpPr>
        <p:spPr>
          <a:xfrm>
            <a:off x="2971800" y="2972578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Power quality analysis, study of voltage and current imbalance, power factor study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4C76F45-40A1-D873-BFC7-CCA21F63F5D2}"/>
              </a:ext>
            </a:extLst>
          </p:cNvPr>
          <p:cNvSpPr txBox="1"/>
          <p:nvPr/>
        </p:nvSpPr>
        <p:spPr>
          <a:xfrm>
            <a:off x="349373" y="3643153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Electrical Motors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7840540-235D-EECD-E161-7A0C47B7C2CD}"/>
              </a:ext>
            </a:extLst>
          </p:cNvPr>
          <p:cNvSpPr txBox="1"/>
          <p:nvPr/>
        </p:nvSpPr>
        <p:spPr>
          <a:xfrm>
            <a:off x="2971800" y="3643153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Logging motors parameters, efficiency assessment, over/ under capacity motors, VFD application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E8E8BD7-D5EC-A4AB-2C4E-59A564774FDF}"/>
              </a:ext>
            </a:extLst>
          </p:cNvPr>
          <p:cNvSpPr txBox="1"/>
          <p:nvPr/>
        </p:nvSpPr>
        <p:spPr>
          <a:xfrm>
            <a:off x="349373" y="4313728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Pumping 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B5EF66D-6EA3-A786-0644-C9CCD232AA50}"/>
              </a:ext>
            </a:extLst>
          </p:cNvPr>
          <p:cNvSpPr txBox="1"/>
          <p:nvPr/>
        </p:nvSpPr>
        <p:spPr>
          <a:xfrm>
            <a:off x="2971800" y="4313728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Performance assessment of pumping systems, Control system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B720553-C1B7-D02A-134B-FE13B178290C}"/>
              </a:ext>
            </a:extLst>
          </p:cNvPr>
          <p:cNvSpPr txBox="1"/>
          <p:nvPr/>
        </p:nvSpPr>
        <p:spPr>
          <a:xfrm>
            <a:off x="349373" y="4988798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Thermographic Studies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7E20DAD-B78A-B079-2C0A-7BCC16166AEF}"/>
              </a:ext>
            </a:extLst>
          </p:cNvPr>
          <p:cNvSpPr txBox="1"/>
          <p:nvPr/>
        </p:nvSpPr>
        <p:spPr>
          <a:xfrm>
            <a:off x="2971800" y="4988798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LT/HT panels, insulation checks on boilers, steam network and process heating systems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17973AC-D5F4-26EC-4FC9-67295B65296B}"/>
              </a:ext>
            </a:extLst>
          </p:cNvPr>
          <p:cNvSpPr txBox="1"/>
          <p:nvPr/>
        </p:nvSpPr>
        <p:spPr>
          <a:xfrm>
            <a:off x="349373" y="5607645"/>
            <a:ext cx="2535341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lIns="182880" rtlCol="0" anchor="ctr" anchorCtr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Energy Monitoring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78F4362-1259-D3C9-ED67-0BA7B7FB2151}"/>
              </a:ext>
            </a:extLst>
          </p:cNvPr>
          <p:cNvSpPr txBox="1"/>
          <p:nvPr/>
        </p:nvSpPr>
        <p:spPr>
          <a:xfrm>
            <a:off x="2971800" y="5607645"/>
            <a:ext cx="8860955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Review of energy monitoring/ accounting system, digitalization assessment </a:t>
            </a:r>
          </a:p>
        </p:txBody>
      </p:sp>
      <p:sp>
        <p:nvSpPr>
          <p:cNvPr id="32" name="Fußzeilenplatzhalter 3">
            <a:extLst>
              <a:ext uri="{FF2B5EF4-FFF2-40B4-BE49-F238E27FC236}">
                <a16:creationId xmlns="" xmlns:a16="http://schemas.microsoft.com/office/drawing/2014/main" id="{6636C6CC-CD6D-41CE-BA00-67FE2B36EA18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4634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13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Performance of the Plant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DA35FAC0-F3AE-91CF-1A9E-09A1654B25CC}"/>
              </a:ext>
            </a:extLst>
          </p:cNvPr>
          <p:cNvGraphicFramePr/>
          <p:nvPr/>
        </p:nvGraphicFramePr>
        <p:xfrm>
          <a:off x="275109" y="1763486"/>
          <a:ext cx="5605113" cy="359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AA81797F-74A7-1C90-A548-4193A2FB0280}"/>
              </a:ext>
            </a:extLst>
          </p:cNvPr>
          <p:cNvGraphicFramePr/>
          <p:nvPr/>
        </p:nvGraphicFramePr>
        <p:xfrm>
          <a:off x="6037315" y="1763485"/>
          <a:ext cx="5795440" cy="359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B18923-0623-7E2D-074C-933B83475370}"/>
              </a:ext>
            </a:extLst>
          </p:cNvPr>
          <p:cNvSpPr txBox="1"/>
          <p:nvPr/>
        </p:nvSpPr>
        <p:spPr>
          <a:xfrm>
            <a:off x="381000" y="949916"/>
            <a:ext cx="5301344" cy="38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KWh consumed to process per Kg of product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CA29B1-7152-5A8C-AD09-71E86CB00710}"/>
              </a:ext>
            </a:extLst>
          </p:cNvPr>
          <p:cNvSpPr txBox="1"/>
          <p:nvPr/>
        </p:nvSpPr>
        <p:spPr>
          <a:xfrm>
            <a:off x="6205407" y="949916"/>
            <a:ext cx="5602072" cy="38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Tons of Steam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consumed to process per Kg of product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18A0D83-DD7F-5B0D-C32C-6D356F936024}"/>
              </a:ext>
            </a:extLst>
          </p:cNvPr>
          <p:cNvCxnSpPr>
            <a:cxnSpLocks/>
          </p:cNvCxnSpPr>
          <p:nvPr/>
        </p:nvCxnSpPr>
        <p:spPr>
          <a:xfrm>
            <a:off x="5880222" y="873716"/>
            <a:ext cx="0" cy="440441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98F8A1-6BF1-FD80-E848-3632740DDF98}"/>
              </a:ext>
            </a:extLst>
          </p:cNvPr>
          <p:cNvSpPr txBox="1"/>
          <p:nvPr/>
        </p:nvSpPr>
        <p:spPr>
          <a:xfrm>
            <a:off x="384520" y="5592832"/>
            <a:ext cx="11422959" cy="38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 consumed 7% more electricity &amp;16% more steam to process per Kg of product in 2021 compared to 2018. 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="" xmlns:a16="http://schemas.microsoft.com/office/drawing/2014/main" id="{0A1BD94F-C299-4747-BD3D-84FAA5FE8909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4015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14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Impact on Energy Performance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EF319046-FC92-5709-E048-3DE433139ACA}"/>
              </a:ext>
            </a:extLst>
          </p:cNvPr>
          <p:cNvGraphicFramePr>
            <a:graphicFrameLocks/>
          </p:cNvGraphicFramePr>
          <p:nvPr/>
        </p:nvGraphicFramePr>
        <p:xfrm>
          <a:off x="5811343" y="812800"/>
          <a:ext cx="6021411" cy="527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3698BF06-C8AC-9DF9-A881-36205E29F561}"/>
              </a:ext>
            </a:extLst>
          </p:cNvPr>
          <p:cNvCxnSpPr>
            <a:cxnSpLocks/>
          </p:cNvCxnSpPr>
          <p:nvPr/>
        </p:nvCxnSpPr>
        <p:spPr>
          <a:xfrm>
            <a:off x="9534746" y="2254872"/>
            <a:ext cx="0" cy="534048"/>
          </a:xfrm>
          <a:prstGeom prst="straightConnector1">
            <a:avLst/>
          </a:prstGeom>
          <a:ln w="190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0FF706A-705D-DAC2-F5D8-2873678D5F44}"/>
              </a:ext>
            </a:extLst>
          </p:cNvPr>
          <p:cNvCxnSpPr>
            <a:cxnSpLocks/>
          </p:cNvCxnSpPr>
          <p:nvPr/>
        </p:nvCxnSpPr>
        <p:spPr>
          <a:xfrm>
            <a:off x="7668026" y="2254872"/>
            <a:ext cx="1866719" cy="538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B9FFA6F-C0D6-B41B-46DC-3972D880AB66}"/>
              </a:ext>
            </a:extLst>
          </p:cNvPr>
          <p:cNvSpPr txBox="1"/>
          <p:nvPr/>
        </p:nvSpPr>
        <p:spPr>
          <a:xfrm>
            <a:off x="7870961" y="2788920"/>
            <a:ext cx="3733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18% decline in 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FA68FDF-AF8E-2C34-58D0-C71640D86BC0}"/>
              </a:ext>
            </a:extLst>
          </p:cNvPr>
          <p:cNvSpPr txBox="1"/>
          <p:nvPr/>
        </p:nvSpPr>
        <p:spPr>
          <a:xfrm rot="16200000">
            <a:off x="6734109" y="4832480"/>
            <a:ext cx="119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37.0 GWh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26759B-32F5-7A39-5AD5-C1FF2F00E8F6}"/>
              </a:ext>
            </a:extLst>
          </p:cNvPr>
          <p:cNvSpPr txBox="1"/>
          <p:nvPr/>
        </p:nvSpPr>
        <p:spPr>
          <a:xfrm rot="16200000">
            <a:off x="9308947" y="4846216"/>
            <a:ext cx="1196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37.6 GWh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0D22F8-CA72-A700-54B5-EB6148572399}"/>
              </a:ext>
            </a:extLst>
          </p:cNvPr>
          <p:cNvSpPr txBox="1"/>
          <p:nvPr/>
        </p:nvSpPr>
        <p:spPr>
          <a:xfrm rot="16200000">
            <a:off x="6751898" y="4415324"/>
            <a:ext cx="2057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250K Tons Steam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6D0A6B8-40AC-2CD6-EB1A-AD6B0355D8A5}"/>
              </a:ext>
            </a:extLst>
          </p:cNvPr>
          <p:cNvSpPr txBox="1"/>
          <p:nvPr/>
        </p:nvSpPr>
        <p:spPr>
          <a:xfrm rot="16200000">
            <a:off x="9362525" y="4439510"/>
            <a:ext cx="1986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254K Tons Steam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69CFE77-1B74-73CB-20EE-32524194CB4C}"/>
              </a:ext>
            </a:extLst>
          </p:cNvPr>
          <p:cNvSpPr txBox="1"/>
          <p:nvPr/>
        </p:nvSpPr>
        <p:spPr>
          <a:xfrm>
            <a:off x="275109" y="1243144"/>
            <a:ext cx="5324701" cy="4843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Electricity and Steam consumption in 2020, instead of going down as of sharp decline in production, WENT UP!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24% more Electricity &amp; Steam consumption to process unit product in 2020 compared to 2018.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Leakages, suboptimal controls &amp; O&amp;M practices, absence of real-time monitoring &amp; tracking system are responsible for unregulated demand.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has suppressed the bottom line of the company by about 1.3 Million USD in Year-2020. Which is about 10% of total annual energy cost of plant.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="" xmlns:a16="http://schemas.microsoft.com/office/drawing/2014/main" id="{9D4C847D-52D7-4DA6-889D-6F31D5F01ED1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24332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15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and Cost Saving Estimates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881071-2937-E23F-AC3D-8BDA2D491E5B}"/>
              </a:ext>
            </a:extLst>
          </p:cNvPr>
          <p:cNvSpPr txBox="1"/>
          <p:nvPr/>
        </p:nvSpPr>
        <p:spPr>
          <a:xfrm>
            <a:off x="275109" y="946142"/>
            <a:ext cx="9043062" cy="70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 could achieve annual cost savings of about 1.2 Million USD by carrying out the measures and implementing the projects identified in the report.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444452-5E3D-4D27-439C-B6E8A28BE959}"/>
              </a:ext>
            </a:extLst>
          </p:cNvPr>
          <p:cNvSpPr txBox="1"/>
          <p:nvPr/>
        </p:nvSpPr>
        <p:spPr>
          <a:xfrm>
            <a:off x="680794" y="2440731"/>
            <a:ext cx="2393599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Electricity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1CE7A5-018C-ED4A-3619-ED56CF209F5C}"/>
              </a:ext>
            </a:extLst>
          </p:cNvPr>
          <p:cNvSpPr txBox="1"/>
          <p:nvPr/>
        </p:nvSpPr>
        <p:spPr>
          <a:xfrm>
            <a:off x="3434880" y="2440731"/>
            <a:ext cx="2393599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Natural 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A88822-588B-FCB6-C220-183DE0A6E861}"/>
              </a:ext>
            </a:extLst>
          </p:cNvPr>
          <p:cNvSpPr txBox="1"/>
          <p:nvPr/>
        </p:nvSpPr>
        <p:spPr>
          <a:xfrm>
            <a:off x="6188967" y="2440731"/>
            <a:ext cx="2393600" cy="4485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Coal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464FAE7-B69A-2C4C-100F-C00067C1F367}"/>
              </a:ext>
            </a:extLst>
          </p:cNvPr>
          <p:cNvSpPr txBox="1"/>
          <p:nvPr/>
        </p:nvSpPr>
        <p:spPr>
          <a:xfrm>
            <a:off x="680794" y="2947044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3,183 MWh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5E70E1-8B2F-266F-8D35-1946296EC1BB}"/>
              </a:ext>
            </a:extLst>
          </p:cNvPr>
          <p:cNvSpPr txBox="1"/>
          <p:nvPr/>
        </p:nvSpPr>
        <p:spPr>
          <a:xfrm>
            <a:off x="3434879" y="2947044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7,500 MMBTU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B756096-4527-5283-304A-5270B44F7877}"/>
              </a:ext>
            </a:extLst>
          </p:cNvPr>
          <p:cNvSpPr txBox="1"/>
          <p:nvPr/>
        </p:nvSpPr>
        <p:spPr>
          <a:xfrm>
            <a:off x="6188964" y="2949776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7,600 Ton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BC5E1BA-C4B2-5911-2A9F-915BFC838413}"/>
              </a:ext>
            </a:extLst>
          </p:cNvPr>
          <p:cNvSpPr txBox="1"/>
          <p:nvPr/>
        </p:nvSpPr>
        <p:spPr>
          <a:xfrm>
            <a:off x="275109" y="4623460"/>
            <a:ext cx="8666772" cy="1020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8% savings in electricity consumption, 6% in natural gas consumption, and 16% in coal consumption have been identified, with a corresponding gross annual reduction of 24,500 Tons of CO2 emissions.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9A3A29A-6DA5-6948-FFB5-CECB114590DE}"/>
              </a:ext>
            </a:extLst>
          </p:cNvPr>
          <p:cNvSpPr txBox="1"/>
          <p:nvPr/>
        </p:nvSpPr>
        <p:spPr>
          <a:xfrm>
            <a:off x="680794" y="3448063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318,300 USD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0B9B248-B407-815D-BFCF-F6C8BE182277}"/>
              </a:ext>
            </a:extLst>
          </p:cNvPr>
          <p:cNvSpPr txBox="1"/>
          <p:nvPr/>
        </p:nvSpPr>
        <p:spPr>
          <a:xfrm>
            <a:off x="3434879" y="3448063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48,500 USD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CAA72B7-CC59-DE60-7772-71B1947B6316}"/>
              </a:ext>
            </a:extLst>
          </p:cNvPr>
          <p:cNvSpPr txBox="1"/>
          <p:nvPr/>
        </p:nvSpPr>
        <p:spPr>
          <a:xfrm>
            <a:off x="6188964" y="3450795"/>
            <a:ext cx="2393599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863,100 USD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A394EB5-9261-A93C-D8B9-99367E7AD602}"/>
              </a:ext>
            </a:extLst>
          </p:cNvPr>
          <p:cNvSpPr txBox="1"/>
          <p:nvPr/>
        </p:nvSpPr>
        <p:spPr>
          <a:xfrm>
            <a:off x="8941881" y="3150239"/>
            <a:ext cx="2393599" cy="74634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1.2 Million USD</a:t>
            </a:r>
          </a:p>
        </p:txBody>
      </p:sp>
      <p:sp>
        <p:nvSpPr>
          <p:cNvPr id="18" name="Fußzeilenplatzhalter 3">
            <a:extLst>
              <a:ext uri="{FF2B5EF4-FFF2-40B4-BE49-F238E27FC236}">
                <a16:creationId xmlns="" xmlns:a16="http://schemas.microsoft.com/office/drawing/2014/main" id="{47F96BB8-530A-4A08-BEC7-8FB1A3D45DDC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24692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16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Recommendations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EBD3B40-905C-6F66-A2F7-03E26BD32E1E}"/>
              </a:ext>
            </a:extLst>
          </p:cNvPr>
          <p:cNvSpPr txBox="1"/>
          <p:nvPr/>
        </p:nvSpPr>
        <p:spPr>
          <a:xfrm>
            <a:off x="275109" y="848197"/>
            <a:ext cx="11557646" cy="516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Few of the major projects proposed in the energy audit report are listed below: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 the failed and/or unsuitable steam traps with recommended type/size of steam traps.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Maximize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condensate recovery with recommended size of condensate return pumps.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separators, PRVs and temperature gauges at the specified locations.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Regulate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supply of steam to washers and dryers.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flash steam to produce hot water to use in machines where direct steam is being used.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Tune the air/fuel ratio of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burners or install 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trim control system.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Redesign the in-efficient pumps that circulate the RO water to process application and boiler make-up water.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Recover the waste heat from dryers and stenters to save fuel.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the 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 of the storage tank of compressed air system.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recommended type of fittings on end-use application of compressed air.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Optimize the load/unl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oad hours of fixed speed compressors.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Optimize the lux level in different areas of the plant.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Insulate the damaged/ bare surfaces.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Enhance the di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gitalization of the plant as per the recommended road map.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 the data driven energy analytics system.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="" xmlns:a16="http://schemas.microsoft.com/office/drawing/2014/main" id="{3F8C9F7B-4C64-4E58-B813-4DE0457739F0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0884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5B1261-CE30-41B9-9E9E-67D2FEFC407E}"/>
              </a:ext>
            </a:extLst>
          </p:cNvPr>
          <p:cNvSpPr txBox="1"/>
          <p:nvPr/>
        </p:nvSpPr>
        <p:spPr>
          <a:xfrm>
            <a:off x="0" y="34290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ENERGY MANAGEMENT PROGRAM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127A956-CC1B-427E-9439-90DCDB41E8C1}"/>
              </a:ext>
            </a:extLst>
          </p:cNvPr>
          <p:cNvCxnSpPr>
            <a:cxnSpLocks/>
          </p:cNvCxnSpPr>
          <p:nvPr/>
        </p:nvCxnSpPr>
        <p:spPr>
          <a:xfrm>
            <a:off x="4103914" y="2732315"/>
            <a:ext cx="413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45F9080-C719-4D88-8CEF-BC44CC37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023258"/>
            <a:ext cx="1371600" cy="137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12D622-E298-4191-E008-170EE35A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519" y="5776491"/>
            <a:ext cx="1539373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18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Customized Energy Management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9448DA-444E-D9D8-91A2-E8E87A20B22B}"/>
              </a:ext>
            </a:extLst>
          </p:cNvPr>
          <p:cNvSpPr txBox="1"/>
          <p:nvPr/>
        </p:nvSpPr>
        <p:spPr>
          <a:xfrm>
            <a:off x="524574" y="5619987"/>
            <a:ext cx="2485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1CC955-6CC6-0AC0-E9A9-087B0172833D}"/>
              </a:ext>
            </a:extLst>
          </p:cNvPr>
          <p:cNvSpPr txBox="1"/>
          <p:nvPr/>
        </p:nvSpPr>
        <p:spPr>
          <a:xfrm>
            <a:off x="3178610" y="5613804"/>
            <a:ext cx="2590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Conservation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FE0831-4124-9D23-3168-42D92D324319}"/>
              </a:ext>
            </a:extLst>
          </p:cNvPr>
          <p:cNvSpPr txBox="1"/>
          <p:nvPr/>
        </p:nvSpPr>
        <p:spPr>
          <a:xfrm>
            <a:off x="5938195" y="5616941"/>
            <a:ext cx="2886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9CBBA9-1CC3-5C0D-2570-99BD8ACC1BB8}"/>
              </a:ext>
            </a:extLst>
          </p:cNvPr>
          <p:cNvSpPr txBox="1"/>
          <p:nvPr/>
        </p:nvSpPr>
        <p:spPr>
          <a:xfrm>
            <a:off x="8945819" y="5613804"/>
            <a:ext cx="2590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Systems Optimization</a:t>
            </a:r>
          </a:p>
        </p:txBody>
      </p:sp>
      <p:sp>
        <p:nvSpPr>
          <p:cNvPr id="10" name="Rechteck 3">
            <a:extLst>
              <a:ext uri="{FF2B5EF4-FFF2-40B4-BE49-F238E27FC236}">
                <a16:creationId xmlns="" xmlns:a16="http://schemas.microsoft.com/office/drawing/2014/main" id="{F9B7D048-70E8-101D-7DFB-AEAA8652E083}"/>
              </a:ext>
            </a:extLst>
          </p:cNvPr>
          <p:cNvSpPr/>
          <p:nvPr/>
        </p:nvSpPr>
        <p:spPr bwMode="gray">
          <a:xfrm>
            <a:off x="546346" y="4825326"/>
            <a:ext cx="2485419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Developing Energy Management System</a:t>
            </a:r>
          </a:p>
        </p:txBody>
      </p:sp>
      <p:sp>
        <p:nvSpPr>
          <p:cNvPr id="11" name="Rechteck 3">
            <a:extLst>
              <a:ext uri="{FF2B5EF4-FFF2-40B4-BE49-F238E27FC236}">
                <a16:creationId xmlns="" xmlns:a16="http://schemas.microsoft.com/office/drawing/2014/main" id="{B9424B45-6A08-8E5B-A8CE-6CF84FC73316}"/>
              </a:ext>
            </a:extLst>
          </p:cNvPr>
          <p:cNvSpPr/>
          <p:nvPr/>
        </p:nvSpPr>
        <p:spPr bwMode="gray">
          <a:xfrm>
            <a:off x="546346" y="2207588"/>
            <a:ext cx="2485419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Prioritizing Improvements</a:t>
            </a:r>
          </a:p>
        </p:txBody>
      </p:sp>
      <p:sp>
        <p:nvSpPr>
          <p:cNvPr id="13" name="Rechteck 3">
            <a:extLst>
              <a:ext uri="{FF2B5EF4-FFF2-40B4-BE49-F238E27FC236}">
                <a16:creationId xmlns="" xmlns:a16="http://schemas.microsoft.com/office/drawing/2014/main" id="{C40A8323-6831-1B06-0405-09A817C86E4C}"/>
              </a:ext>
            </a:extLst>
          </p:cNvPr>
          <p:cNvSpPr/>
          <p:nvPr/>
        </p:nvSpPr>
        <p:spPr bwMode="gray">
          <a:xfrm>
            <a:off x="546346" y="3914183"/>
            <a:ext cx="2485419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Metering, Monitoring, &amp; Baseline Development</a:t>
            </a:r>
          </a:p>
        </p:txBody>
      </p:sp>
      <p:sp>
        <p:nvSpPr>
          <p:cNvPr id="14" name="Rechteck 3">
            <a:extLst>
              <a:ext uri="{FF2B5EF4-FFF2-40B4-BE49-F238E27FC236}">
                <a16:creationId xmlns="" xmlns:a16="http://schemas.microsoft.com/office/drawing/2014/main" id="{FE605732-E0F6-F1C4-E4F0-EEDF87167B5A}"/>
              </a:ext>
            </a:extLst>
          </p:cNvPr>
          <p:cNvSpPr/>
          <p:nvPr/>
        </p:nvSpPr>
        <p:spPr bwMode="gray">
          <a:xfrm>
            <a:off x="546345" y="3060885"/>
            <a:ext cx="2485419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Planning the implementation of Measures</a:t>
            </a:r>
          </a:p>
        </p:txBody>
      </p:sp>
      <p:sp>
        <p:nvSpPr>
          <p:cNvPr id="15" name="Rechteck 3">
            <a:extLst>
              <a:ext uri="{FF2B5EF4-FFF2-40B4-BE49-F238E27FC236}">
                <a16:creationId xmlns="" xmlns:a16="http://schemas.microsoft.com/office/drawing/2014/main" id="{32D2FA61-894C-DB9E-CF0D-7BACA1FCF162}"/>
              </a:ext>
            </a:extLst>
          </p:cNvPr>
          <p:cNvSpPr/>
          <p:nvPr/>
        </p:nvSpPr>
        <p:spPr bwMode="gray">
          <a:xfrm>
            <a:off x="3200384" y="2207583"/>
            <a:ext cx="2590966" cy="1999652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Implementing Energy Conservation Measures</a:t>
            </a: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Fixing leakages, developing protocols, programs &amp; controls, behavioral changes to prevent wastage, training &amp; capacity building  </a:t>
            </a:r>
          </a:p>
        </p:txBody>
      </p:sp>
      <p:sp>
        <p:nvSpPr>
          <p:cNvPr id="16" name="Rechteck 3">
            <a:extLst>
              <a:ext uri="{FF2B5EF4-FFF2-40B4-BE49-F238E27FC236}">
                <a16:creationId xmlns="" xmlns:a16="http://schemas.microsoft.com/office/drawing/2014/main" id="{45C778EF-BF22-268B-6C4C-FA8CBC4B4CA7}"/>
              </a:ext>
            </a:extLst>
          </p:cNvPr>
          <p:cNvSpPr/>
          <p:nvPr/>
        </p:nvSpPr>
        <p:spPr bwMode="gray">
          <a:xfrm>
            <a:off x="5959969" y="2207583"/>
            <a:ext cx="2903220" cy="1999652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Implementing Energy Efficiency Recommendations</a:t>
            </a: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Retrofitting and upgrades, pumps, condensate return lines, CAS, Motor Upgrades, HVAC system, Oxygen trim controllers, waste heat recovery projects</a:t>
            </a: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3">
            <a:extLst>
              <a:ext uri="{FF2B5EF4-FFF2-40B4-BE49-F238E27FC236}">
                <a16:creationId xmlns="" xmlns:a16="http://schemas.microsoft.com/office/drawing/2014/main" id="{23E76A1E-20C7-D269-7A49-9AE8E15A2ED9}"/>
              </a:ext>
            </a:extLst>
          </p:cNvPr>
          <p:cNvSpPr/>
          <p:nvPr/>
        </p:nvSpPr>
        <p:spPr bwMode="gray">
          <a:xfrm>
            <a:off x="3200382" y="4368918"/>
            <a:ext cx="5662807" cy="563670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Measuring and Verifying the energy/ cost savings achieved</a:t>
            </a:r>
          </a:p>
        </p:txBody>
      </p:sp>
      <p:sp>
        <p:nvSpPr>
          <p:cNvPr id="18" name="Rechteck 3">
            <a:extLst>
              <a:ext uri="{FF2B5EF4-FFF2-40B4-BE49-F238E27FC236}">
                <a16:creationId xmlns="" xmlns:a16="http://schemas.microsoft.com/office/drawing/2014/main" id="{C7260D80-8BBD-6ACA-77B5-1C5E7372A390}"/>
              </a:ext>
            </a:extLst>
          </p:cNvPr>
          <p:cNvSpPr/>
          <p:nvPr/>
        </p:nvSpPr>
        <p:spPr bwMode="gray">
          <a:xfrm>
            <a:off x="3183229" y="5013429"/>
            <a:ext cx="5662808" cy="563669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Planning and Implementing data driven Energy Analytics System</a:t>
            </a:r>
          </a:p>
        </p:txBody>
      </p:sp>
      <p:sp>
        <p:nvSpPr>
          <p:cNvPr id="19" name="Rechteck 3">
            <a:extLst>
              <a:ext uri="{FF2B5EF4-FFF2-40B4-BE49-F238E27FC236}">
                <a16:creationId xmlns="" xmlns:a16="http://schemas.microsoft.com/office/drawing/2014/main" id="{82C31CB9-4C37-EA6E-2138-D1654D0CCD6F}"/>
              </a:ext>
            </a:extLst>
          </p:cNvPr>
          <p:cNvSpPr/>
          <p:nvPr/>
        </p:nvSpPr>
        <p:spPr bwMode="gray">
          <a:xfrm>
            <a:off x="9074829" y="3929397"/>
            <a:ext cx="2376492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Process Heating System Optimization</a:t>
            </a:r>
          </a:p>
        </p:txBody>
      </p:sp>
      <p:sp>
        <p:nvSpPr>
          <p:cNvPr id="20" name="Rechteck 3">
            <a:extLst>
              <a:ext uri="{FF2B5EF4-FFF2-40B4-BE49-F238E27FC236}">
                <a16:creationId xmlns="" xmlns:a16="http://schemas.microsoft.com/office/drawing/2014/main" id="{60E067CC-4A9B-4BDA-8002-B235C053BED4}"/>
              </a:ext>
            </a:extLst>
          </p:cNvPr>
          <p:cNvSpPr/>
          <p:nvPr/>
        </p:nvSpPr>
        <p:spPr bwMode="gray">
          <a:xfrm>
            <a:off x="9074829" y="2207584"/>
            <a:ext cx="2376492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Compressed Air System Optimization</a:t>
            </a:r>
          </a:p>
        </p:txBody>
      </p:sp>
      <p:sp>
        <p:nvSpPr>
          <p:cNvPr id="21" name="Rechteck 3">
            <a:extLst>
              <a:ext uri="{FF2B5EF4-FFF2-40B4-BE49-F238E27FC236}">
                <a16:creationId xmlns="" xmlns:a16="http://schemas.microsoft.com/office/drawing/2014/main" id="{A27BD67E-4580-522B-2B92-6C2EB7C633AB}"/>
              </a:ext>
            </a:extLst>
          </p:cNvPr>
          <p:cNvSpPr/>
          <p:nvPr/>
        </p:nvSpPr>
        <p:spPr bwMode="gray">
          <a:xfrm>
            <a:off x="9074829" y="3069499"/>
            <a:ext cx="2376492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Steam System    Optimization</a:t>
            </a:r>
          </a:p>
        </p:txBody>
      </p:sp>
      <p:sp>
        <p:nvSpPr>
          <p:cNvPr id="22" name="Rechteck 3">
            <a:extLst>
              <a:ext uri="{FF2B5EF4-FFF2-40B4-BE49-F238E27FC236}">
                <a16:creationId xmlns="" xmlns:a16="http://schemas.microsoft.com/office/drawing/2014/main" id="{7CEB797B-331B-4023-80ED-FD3D8865A6CE}"/>
              </a:ext>
            </a:extLst>
          </p:cNvPr>
          <p:cNvSpPr/>
          <p:nvPr/>
        </p:nvSpPr>
        <p:spPr bwMode="gray">
          <a:xfrm>
            <a:off x="9074829" y="4789295"/>
            <a:ext cx="2376492" cy="749314"/>
          </a:xfrm>
          <a:prstGeom prst="rect">
            <a:avLst/>
          </a:prstGeom>
          <a:noFill/>
          <a:ln w="9525">
            <a:solidFill>
              <a:srgbClr val="FF6600"/>
            </a:solidFill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Motor Driven Systems Optimization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B872348-5A38-852A-107C-5688748DA916}"/>
              </a:ext>
            </a:extLst>
          </p:cNvPr>
          <p:cNvSpPr txBox="1"/>
          <p:nvPr/>
        </p:nvSpPr>
        <p:spPr>
          <a:xfrm>
            <a:off x="546345" y="1727393"/>
            <a:ext cx="248541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Tier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B2E0892-108E-E2B9-0A89-C2C54E4F2E6E}"/>
              </a:ext>
            </a:extLst>
          </p:cNvPr>
          <p:cNvSpPr txBox="1"/>
          <p:nvPr/>
        </p:nvSpPr>
        <p:spPr>
          <a:xfrm>
            <a:off x="3200384" y="1727393"/>
            <a:ext cx="2590966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Tier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EC8792F-01BE-8EBF-7361-8C50CE480825}"/>
              </a:ext>
            </a:extLst>
          </p:cNvPr>
          <p:cNvSpPr txBox="1"/>
          <p:nvPr/>
        </p:nvSpPr>
        <p:spPr>
          <a:xfrm>
            <a:off x="5959967" y="1711229"/>
            <a:ext cx="290322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Tier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429631E-3731-48B0-86B7-17474EFCA4E1}"/>
              </a:ext>
            </a:extLst>
          </p:cNvPr>
          <p:cNvSpPr txBox="1"/>
          <p:nvPr/>
        </p:nvSpPr>
        <p:spPr>
          <a:xfrm>
            <a:off x="9073141" y="1732571"/>
            <a:ext cx="2376492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Tier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5CC791C-A694-0D16-C659-030054C19268}"/>
              </a:ext>
            </a:extLst>
          </p:cNvPr>
          <p:cNvSpPr txBox="1"/>
          <p:nvPr/>
        </p:nvSpPr>
        <p:spPr>
          <a:xfrm>
            <a:off x="275109" y="859137"/>
            <a:ext cx="11557646" cy="70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ustomized energy management program has been designed based on findings of energy audit project to execute energy saving projects strategically. Implementation of the program is in progress.</a:t>
            </a:r>
          </a:p>
        </p:txBody>
      </p:sp>
      <p:sp>
        <p:nvSpPr>
          <p:cNvPr id="28" name="Fußzeilenplatzhalter 3">
            <a:extLst>
              <a:ext uri="{FF2B5EF4-FFF2-40B4-BE49-F238E27FC236}">
                <a16:creationId xmlns="" xmlns:a16="http://schemas.microsoft.com/office/drawing/2014/main" id="{76396011-3A83-4DDC-99E8-DF913466546A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33526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19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 50001:2018 Energy Management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690185-06C3-0AB6-16EA-C7925BF50390}"/>
              </a:ext>
            </a:extLst>
          </p:cNvPr>
          <p:cNvSpPr txBox="1"/>
          <p:nvPr/>
        </p:nvSpPr>
        <p:spPr>
          <a:xfrm>
            <a:off x="275109" y="790140"/>
            <a:ext cx="11665132" cy="38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consultation and support is provided to design &amp; implement ISO 50001:2018 Energy Management System. 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="" xmlns:a16="http://schemas.microsoft.com/office/drawing/2014/main" id="{8FD1DD76-C2BF-9F4B-E2F5-AEC201DE315D}"/>
              </a:ext>
            </a:extLst>
          </p:cNvPr>
          <p:cNvSpPr/>
          <p:nvPr/>
        </p:nvSpPr>
        <p:spPr>
          <a:xfrm flipV="1">
            <a:off x="2933557" y="2660036"/>
            <a:ext cx="8367435" cy="1043221"/>
          </a:xfrm>
          <a:prstGeom prst="bentUpArrow">
            <a:avLst>
              <a:gd name="adj1" fmla="val 14023"/>
              <a:gd name="adj2" fmla="val 25000"/>
              <a:gd name="adj3" fmla="val 25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6D176B-0E15-308D-0B6B-5C27FC67889E}"/>
              </a:ext>
            </a:extLst>
          </p:cNvPr>
          <p:cNvSpPr/>
          <p:nvPr/>
        </p:nvSpPr>
        <p:spPr>
          <a:xfrm>
            <a:off x="5731113" y="2160094"/>
            <a:ext cx="2409519" cy="183059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Capital Projects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Feasibility Studies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Op. Improvements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Training Delivery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Awareness Session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Procurement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Documentation</a:t>
            </a:r>
          </a:p>
        </p:txBody>
      </p:sp>
      <p:sp>
        <p:nvSpPr>
          <p:cNvPr id="30" name="Arrow: Bent-Up 29">
            <a:extLst>
              <a:ext uri="{FF2B5EF4-FFF2-40B4-BE49-F238E27FC236}">
                <a16:creationId xmlns="" xmlns:a16="http://schemas.microsoft.com/office/drawing/2014/main" id="{00C69A14-81A1-8CF2-36EE-2837E1DA7016}"/>
              </a:ext>
            </a:extLst>
          </p:cNvPr>
          <p:cNvSpPr/>
          <p:nvPr/>
        </p:nvSpPr>
        <p:spPr>
          <a:xfrm flipH="1">
            <a:off x="3707938" y="4111566"/>
            <a:ext cx="5441810" cy="1209130"/>
          </a:xfrm>
          <a:prstGeom prst="bentUpArrow">
            <a:avLst>
              <a:gd name="adj1" fmla="val 13395"/>
              <a:gd name="adj2" fmla="val 28387"/>
              <a:gd name="adj3" fmla="val 1443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DEECBE0-5B27-77E0-439D-203F1A9D7B34}"/>
              </a:ext>
            </a:extLst>
          </p:cNvPr>
          <p:cNvSpPr txBox="1"/>
          <p:nvPr/>
        </p:nvSpPr>
        <p:spPr>
          <a:xfrm>
            <a:off x="426861" y="1752250"/>
            <a:ext cx="2409520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Top Management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E556AA-FD16-62A1-36F8-5B1DF2BF6538}"/>
              </a:ext>
            </a:extLst>
          </p:cNvPr>
          <p:cNvSpPr txBox="1"/>
          <p:nvPr/>
        </p:nvSpPr>
        <p:spPr>
          <a:xfrm>
            <a:off x="3034487" y="1761291"/>
            <a:ext cx="2409520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Team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DA809C1-C090-8036-35CC-27E76FB22DEF}"/>
              </a:ext>
            </a:extLst>
          </p:cNvPr>
          <p:cNvSpPr txBox="1"/>
          <p:nvPr/>
        </p:nvSpPr>
        <p:spPr>
          <a:xfrm>
            <a:off x="5731113" y="1758130"/>
            <a:ext cx="2409520" cy="3385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&amp; Operations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35D8CE0-563D-7C52-2212-7E21F4ED3EAA}"/>
              </a:ext>
            </a:extLst>
          </p:cNvPr>
          <p:cNvSpPr txBox="1"/>
          <p:nvPr/>
        </p:nvSpPr>
        <p:spPr>
          <a:xfrm>
            <a:off x="426860" y="1355188"/>
            <a:ext cx="501339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1. PLAN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ECAB741-C605-B98C-AE04-73754D6EC59C}"/>
              </a:ext>
            </a:extLst>
          </p:cNvPr>
          <p:cNvSpPr txBox="1"/>
          <p:nvPr/>
        </p:nvSpPr>
        <p:spPr>
          <a:xfrm>
            <a:off x="5731113" y="1351651"/>
            <a:ext cx="240952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2. DO</a:t>
            </a:r>
          </a:p>
        </p:txBody>
      </p:sp>
      <p:sp>
        <p:nvSpPr>
          <p:cNvPr id="36" name="Arrow: Bent-Up 35">
            <a:extLst>
              <a:ext uri="{FF2B5EF4-FFF2-40B4-BE49-F238E27FC236}">
                <a16:creationId xmlns="" xmlns:a16="http://schemas.microsoft.com/office/drawing/2014/main" id="{5C967E27-A5DD-7166-6124-B0E888AEC6C3}"/>
              </a:ext>
            </a:extLst>
          </p:cNvPr>
          <p:cNvSpPr/>
          <p:nvPr/>
        </p:nvSpPr>
        <p:spPr>
          <a:xfrm flipH="1">
            <a:off x="6244487" y="4048078"/>
            <a:ext cx="2905261" cy="576595"/>
          </a:xfrm>
          <a:prstGeom prst="bentUpArrow">
            <a:avLst>
              <a:gd name="adj1" fmla="val 28324"/>
              <a:gd name="adj2" fmla="val 42000"/>
              <a:gd name="adj3" fmla="val 300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37" name="Arrow: Bent-Up 36">
            <a:extLst>
              <a:ext uri="{FF2B5EF4-FFF2-40B4-BE49-F238E27FC236}">
                <a16:creationId xmlns="" xmlns:a16="http://schemas.microsoft.com/office/drawing/2014/main" id="{6BABC3FF-5412-7EC9-2180-0CB1F54D57E0}"/>
              </a:ext>
            </a:extLst>
          </p:cNvPr>
          <p:cNvSpPr/>
          <p:nvPr/>
        </p:nvSpPr>
        <p:spPr>
          <a:xfrm flipH="1">
            <a:off x="513217" y="4085225"/>
            <a:ext cx="8636531" cy="1833349"/>
          </a:xfrm>
          <a:prstGeom prst="bentUpArrow">
            <a:avLst>
              <a:gd name="adj1" fmla="val 8335"/>
              <a:gd name="adj2" fmla="val 22745"/>
              <a:gd name="adj3" fmla="val 99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189B08C-87D8-0D49-00AD-2DFF40253D6B}"/>
              </a:ext>
            </a:extLst>
          </p:cNvPr>
          <p:cNvSpPr txBox="1"/>
          <p:nvPr/>
        </p:nvSpPr>
        <p:spPr>
          <a:xfrm>
            <a:off x="6862186" y="4187820"/>
            <a:ext cx="1837233" cy="58477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Preventive &amp;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Corrective Actions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2A3FB43-2541-1DB0-08B7-D071343D306F}"/>
              </a:ext>
            </a:extLst>
          </p:cNvPr>
          <p:cNvSpPr txBox="1"/>
          <p:nvPr/>
        </p:nvSpPr>
        <p:spPr>
          <a:xfrm>
            <a:off x="4407254" y="4955847"/>
            <a:ext cx="1837233" cy="58477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Preventive &amp;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Corrective Actions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7CAF4C2-AF98-E1C0-8083-2722EAB6C582}"/>
              </a:ext>
            </a:extLst>
          </p:cNvPr>
          <p:cNvSpPr txBox="1"/>
          <p:nvPr/>
        </p:nvSpPr>
        <p:spPr>
          <a:xfrm>
            <a:off x="1474419" y="5473540"/>
            <a:ext cx="174852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Management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F9E7B97-84F5-0DD8-3676-EF31750D288C}"/>
              </a:ext>
            </a:extLst>
          </p:cNvPr>
          <p:cNvSpPr txBox="1"/>
          <p:nvPr/>
        </p:nvSpPr>
        <p:spPr>
          <a:xfrm>
            <a:off x="426860" y="2160244"/>
            <a:ext cx="2409520" cy="181588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Policy Making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Resource Allocation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Reporting Structure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Scope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Mandate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Objectives/ Targets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Promoting EM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AAD4416-5DB5-FBF9-8D62-2AEED82D7888}"/>
              </a:ext>
            </a:extLst>
          </p:cNvPr>
          <p:cNvSpPr txBox="1"/>
          <p:nvPr/>
        </p:nvSpPr>
        <p:spPr>
          <a:xfrm>
            <a:off x="3034487" y="2160244"/>
            <a:ext cx="2409520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Plan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Approval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Review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Training Plan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Implementation Plan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Awareness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Procurement/ Legal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257F3EB-060A-3E2A-6C77-399B5643BB21}"/>
              </a:ext>
            </a:extLst>
          </p:cNvPr>
          <p:cNvSpPr txBox="1"/>
          <p:nvPr/>
        </p:nvSpPr>
        <p:spPr>
          <a:xfrm>
            <a:off x="1244419" y="4951364"/>
            <a:ext cx="240952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4. ACT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00018C9-C543-CDC1-1CE0-CB7264FAE6D2}"/>
              </a:ext>
            </a:extLst>
          </p:cNvPr>
          <p:cNvSpPr txBox="1"/>
          <p:nvPr/>
        </p:nvSpPr>
        <p:spPr>
          <a:xfrm>
            <a:off x="9257747" y="3779877"/>
            <a:ext cx="240952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3. CHECK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4C1375B-506A-71A8-738F-30C0E86C9FBD}"/>
              </a:ext>
            </a:extLst>
          </p:cNvPr>
          <p:cNvSpPr txBox="1"/>
          <p:nvPr/>
        </p:nvSpPr>
        <p:spPr>
          <a:xfrm>
            <a:off x="9257747" y="4182792"/>
            <a:ext cx="2409520" cy="58477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Project M&amp;V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3138A27-BB31-6D27-E2AD-BA93944248D7}"/>
              </a:ext>
            </a:extLst>
          </p:cNvPr>
          <p:cNvSpPr txBox="1"/>
          <p:nvPr/>
        </p:nvSpPr>
        <p:spPr>
          <a:xfrm>
            <a:off x="9257747" y="4812226"/>
            <a:ext cx="2409520" cy="58477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MT&amp;R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Variance Analysis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B626B9D-F663-0A16-DF58-56378247E715}"/>
              </a:ext>
            </a:extLst>
          </p:cNvPr>
          <p:cNvSpPr txBox="1"/>
          <p:nvPr/>
        </p:nvSpPr>
        <p:spPr>
          <a:xfrm>
            <a:off x="9257747" y="5450059"/>
            <a:ext cx="2409520" cy="58477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Internal Audit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of the System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Diagram 47">
            <a:extLst>
              <a:ext uri="{FF2B5EF4-FFF2-40B4-BE49-F238E27FC236}">
                <a16:creationId xmlns="" xmlns:a16="http://schemas.microsoft.com/office/drawing/2014/main" id="{2EC42C61-6724-E5B4-BE28-993A2E6E6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046455"/>
              </p:ext>
            </p:extLst>
          </p:nvPr>
        </p:nvGraphicFramePr>
        <p:xfrm>
          <a:off x="8777965" y="1199566"/>
          <a:ext cx="2257399" cy="126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Fußzeilenplatzhalter 3">
            <a:extLst>
              <a:ext uri="{FF2B5EF4-FFF2-40B4-BE49-F238E27FC236}">
                <a16:creationId xmlns="" xmlns:a16="http://schemas.microsoft.com/office/drawing/2014/main" id="{9E751974-F0DC-406F-8AD8-D08DEC61F114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24861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F91D2B8-EE6C-B41D-A650-F0965F598CCF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A34791-48BC-5AEA-EB98-4B25322A345C}"/>
              </a:ext>
            </a:extLst>
          </p:cNvPr>
          <p:cNvSpPr txBox="1"/>
          <p:nvPr/>
        </p:nvSpPr>
        <p:spPr>
          <a:xfrm>
            <a:off x="354442" y="1795318"/>
            <a:ext cx="110102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65151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Comprehensive Energy Audits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65151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Study – Findings and Recommendations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Energy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 Project</a:t>
            </a:r>
          </a:p>
          <a:p>
            <a:pPr marL="457200" indent="-457200">
              <a:lnSpc>
                <a:spcPct val="200000"/>
              </a:lnSpc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65151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 Management Program and the Implement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ation of Complex Energy Efficiency Projects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tabLst>
                <a:tab pos="6515100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Study – Savings from an ongoing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36361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5B1261-CE30-41B9-9E9E-67D2FEFC407E}"/>
              </a:ext>
            </a:extLst>
          </p:cNvPr>
          <p:cNvSpPr txBox="1"/>
          <p:nvPr/>
        </p:nvSpPr>
        <p:spPr>
          <a:xfrm>
            <a:off x="0" y="34290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CASE STUDY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127A956-CC1B-427E-9439-90DCDB41E8C1}"/>
              </a:ext>
            </a:extLst>
          </p:cNvPr>
          <p:cNvCxnSpPr>
            <a:cxnSpLocks/>
          </p:cNvCxnSpPr>
          <p:nvPr/>
        </p:nvCxnSpPr>
        <p:spPr>
          <a:xfrm>
            <a:off x="4103914" y="2732315"/>
            <a:ext cx="413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esk with solid fill">
            <a:extLst>
              <a:ext uri="{FF2B5EF4-FFF2-40B4-BE49-F238E27FC236}">
                <a16:creationId xmlns="" xmlns:a16="http://schemas.microsoft.com/office/drawing/2014/main" id="{B2126542-B494-4ED5-9383-42E82D3B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981766"/>
            <a:ext cx="1371600" cy="137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8FC1B1-1F4E-0E5C-A820-94BB17598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519" y="5776491"/>
            <a:ext cx="1539373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B0CCA0E-9150-4075-9339-E1475ADF1209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Optimization of Process Heating System</a:t>
            </a:r>
            <a:endParaRPr lang="en-US" sz="2200" b="1" dirty="0">
              <a:solidFill>
                <a:srgbClr val="00206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F2638B9-175C-4A1C-9D82-8F9C2EE719F8}"/>
              </a:ext>
            </a:extLst>
          </p:cNvPr>
          <p:cNvSpPr txBox="1"/>
          <p:nvPr/>
        </p:nvSpPr>
        <p:spPr>
          <a:xfrm>
            <a:off x="349373" y="1658376"/>
            <a:ext cx="1958398" cy="5621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Heater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AF0EE61-2AF6-4BF5-B261-1EDAB5EAAE02}"/>
              </a:ext>
            </a:extLst>
          </p:cNvPr>
          <p:cNvSpPr txBox="1"/>
          <p:nvPr/>
        </p:nvSpPr>
        <p:spPr>
          <a:xfrm>
            <a:off x="349373" y="4421305"/>
            <a:ext cx="11493254" cy="9469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                                                                                                                                                  Building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D8127C-0BD1-8F9A-0DFA-CCB5E804161C}"/>
              </a:ext>
            </a:extLst>
          </p:cNvPr>
          <p:cNvSpPr txBox="1"/>
          <p:nvPr/>
        </p:nvSpPr>
        <p:spPr>
          <a:xfrm>
            <a:off x="2608259" y="1658376"/>
            <a:ext cx="1958398" cy="5621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Heater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96AA81-ED68-26DA-B1B8-E17FE44711B2}"/>
              </a:ext>
            </a:extLst>
          </p:cNvPr>
          <p:cNvSpPr txBox="1"/>
          <p:nvPr/>
        </p:nvSpPr>
        <p:spPr>
          <a:xfrm>
            <a:off x="5116801" y="1631776"/>
            <a:ext cx="1958398" cy="562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Heater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C19D722-3192-7241-BB80-FFF969FBACA9}"/>
              </a:ext>
            </a:extLst>
          </p:cNvPr>
          <p:cNvSpPr txBox="1"/>
          <p:nvPr/>
        </p:nvSpPr>
        <p:spPr>
          <a:xfrm>
            <a:off x="7375687" y="1616179"/>
            <a:ext cx="1958398" cy="562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Heater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1D59853-3822-0635-7114-AF2BE5749E6C}"/>
              </a:ext>
            </a:extLst>
          </p:cNvPr>
          <p:cNvSpPr txBox="1"/>
          <p:nvPr/>
        </p:nvSpPr>
        <p:spPr>
          <a:xfrm>
            <a:off x="9884229" y="1616179"/>
            <a:ext cx="1958398" cy="5621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Heater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7E2B4E0-2538-0DCF-2384-021F64771AB0}"/>
              </a:ext>
            </a:extLst>
          </p:cNvPr>
          <p:cNvSpPr txBox="1"/>
          <p:nvPr/>
        </p:nvSpPr>
        <p:spPr>
          <a:xfrm>
            <a:off x="349373" y="5538144"/>
            <a:ext cx="11493254" cy="946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                                                                                                                                                Building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58E4B14-A3B6-204D-1D77-C4A1919E8C33}"/>
              </a:ext>
            </a:extLst>
          </p:cNvPr>
          <p:cNvCxnSpPr>
            <a:cxnSpLocks/>
          </p:cNvCxnSpPr>
          <p:nvPr/>
        </p:nvCxnSpPr>
        <p:spPr>
          <a:xfrm flipH="1">
            <a:off x="1112247" y="2220509"/>
            <a:ext cx="8982" cy="38562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F1D028A-2655-2C3A-E977-A3F5CED53FE4}"/>
              </a:ext>
            </a:extLst>
          </p:cNvPr>
          <p:cNvCxnSpPr>
            <a:cxnSpLocks/>
          </p:cNvCxnSpPr>
          <p:nvPr/>
        </p:nvCxnSpPr>
        <p:spPr>
          <a:xfrm>
            <a:off x="674915" y="2220509"/>
            <a:ext cx="2359" cy="38562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F5217FD0-45AE-3CC5-FD16-4929D03EA0AB}"/>
              </a:ext>
            </a:extLst>
          </p:cNvPr>
          <p:cNvSpPr/>
          <p:nvPr/>
        </p:nvSpPr>
        <p:spPr>
          <a:xfrm>
            <a:off x="999127" y="3388694"/>
            <a:ext cx="226241" cy="5621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="" xmlns:a16="http://schemas.microsoft.com/office/drawing/2014/main" id="{57972CD9-A66C-ECED-E8C6-A854E3F77CA3}"/>
              </a:ext>
            </a:extLst>
          </p:cNvPr>
          <p:cNvSpPr/>
          <p:nvPr/>
        </p:nvSpPr>
        <p:spPr>
          <a:xfrm rot="10800000">
            <a:off x="551726" y="5132817"/>
            <a:ext cx="226241" cy="5621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C1C0B978-86E3-67DF-AA32-BC8CA90B4375}"/>
              </a:ext>
            </a:extLst>
          </p:cNvPr>
          <p:cNvCxnSpPr>
            <a:cxnSpLocks/>
          </p:cNvCxnSpPr>
          <p:nvPr/>
        </p:nvCxnSpPr>
        <p:spPr>
          <a:xfrm>
            <a:off x="4259743" y="2229316"/>
            <a:ext cx="0" cy="21857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9302DED9-A22F-5FF7-DF9B-47B7CF5DE00C}"/>
              </a:ext>
            </a:extLst>
          </p:cNvPr>
          <p:cNvCxnSpPr>
            <a:cxnSpLocks/>
          </p:cNvCxnSpPr>
          <p:nvPr/>
        </p:nvCxnSpPr>
        <p:spPr>
          <a:xfrm flipH="1">
            <a:off x="4259742" y="5361986"/>
            <a:ext cx="1" cy="7349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6151D8D8-8C22-87D4-4C17-CAA13DFC38B8}"/>
              </a:ext>
            </a:extLst>
          </p:cNvPr>
          <p:cNvCxnSpPr>
            <a:cxnSpLocks/>
          </p:cNvCxnSpPr>
          <p:nvPr/>
        </p:nvCxnSpPr>
        <p:spPr>
          <a:xfrm flipH="1">
            <a:off x="3788572" y="2229316"/>
            <a:ext cx="3085" cy="22123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DCA5A33-4F7C-5896-F44A-4A0DC8AA2A2E}"/>
              </a:ext>
            </a:extLst>
          </p:cNvPr>
          <p:cNvCxnSpPr>
            <a:cxnSpLocks/>
          </p:cNvCxnSpPr>
          <p:nvPr/>
        </p:nvCxnSpPr>
        <p:spPr>
          <a:xfrm flipH="1">
            <a:off x="3767301" y="5361986"/>
            <a:ext cx="21271" cy="7349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48AC9F96-675F-F29B-B27A-2FD930ED9195}"/>
              </a:ext>
            </a:extLst>
          </p:cNvPr>
          <p:cNvCxnSpPr>
            <a:cxnSpLocks/>
          </p:cNvCxnSpPr>
          <p:nvPr/>
        </p:nvCxnSpPr>
        <p:spPr>
          <a:xfrm flipV="1">
            <a:off x="664846" y="6076775"/>
            <a:ext cx="447401" cy="674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3CD56728-D24D-1BF7-44DD-2004E712438E}"/>
              </a:ext>
            </a:extLst>
          </p:cNvPr>
          <p:cNvCxnSpPr>
            <a:cxnSpLocks/>
          </p:cNvCxnSpPr>
          <p:nvPr/>
        </p:nvCxnSpPr>
        <p:spPr>
          <a:xfrm>
            <a:off x="3767301" y="6096886"/>
            <a:ext cx="49244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Down 57">
            <a:extLst>
              <a:ext uri="{FF2B5EF4-FFF2-40B4-BE49-F238E27FC236}">
                <a16:creationId xmlns="" xmlns:a16="http://schemas.microsoft.com/office/drawing/2014/main" id="{1250569B-28AE-77F3-3FE3-3A7608BEDAE9}"/>
              </a:ext>
            </a:extLst>
          </p:cNvPr>
          <p:cNvSpPr/>
          <p:nvPr/>
        </p:nvSpPr>
        <p:spPr>
          <a:xfrm>
            <a:off x="4146622" y="3284427"/>
            <a:ext cx="226241" cy="5621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51942C10-20CD-C3D0-82D1-C1BC14C6FB6D}"/>
              </a:ext>
            </a:extLst>
          </p:cNvPr>
          <p:cNvCxnSpPr>
            <a:cxnSpLocks/>
          </p:cNvCxnSpPr>
          <p:nvPr/>
        </p:nvCxnSpPr>
        <p:spPr>
          <a:xfrm flipH="1">
            <a:off x="10112827" y="2178312"/>
            <a:ext cx="1" cy="250757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D6EED63B-08CD-441D-8734-AD3CD9CB2C69}"/>
              </a:ext>
            </a:extLst>
          </p:cNvPr>
          <p:cNvCxnSpPr>
            <a:cxnSpLocks/>
          </p:cNvCxnSpPr>
          <p:nvPr/>
        </p:nvCxnSpPr>
        <p:spPr>
          <a:xfrm flipH="1">
            <a:off x="10570027" y="2178312"/>
            <a:ext cx="1" cy="250757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A137CDA1-ECAB-0888-B6D5-BB0A997B46BF}"/>
              </a:ext>
            </a:extLst>
          </p:cNvPr>
          <p:cNvCxnSpPr>
            <a:cxnSpLocks/>
          </p:cNvCxnSpPr>
          <p:nvPr/>
        </p:nvCxnSpPr>
        <p:spPr>
          <a:xfrm flipV="1">
            <a:off x="10107384" y="4674591"/>
            <a:ext cx="462643" cy="112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row: Down 63">
            <a:extLst>
              <a:ext uri="{FF2B5EF4-FFF2-40B4-BE49-F238E27FC236}">
                <a16:creationId xmlns="" xmlns:a16="http://schemas.microsoft.com/office/drawing/2014/main" id="{730D1DE5-73C0-A7DB-9753-E338A5B16ABC}"/>
              </a:ext>
            </a:extLst>
          </p:cNvPr>
          <p:cNvSpPr/>
          <p:nvPr/>
        </p:nvSpPr>
        <p:spPr>
          <a:xfrm>
            <a:off x="10456907" y="2927886"/>
            <a:ext cx="226241" cy="5621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="" xmlns:a16="http://schemas.microsoft.com/office/drawing/2014/main" id="{0D48175E-0B5C-A78A-8EF3-109247C0BDB3}"/>
              </a:ext>
            </a:extLst>
          </p:cNvPr>
          <p:cNvSpPr/>
          <p:nvPr/>
        </p:nvSpPr>
        <p:spPr>
          <a:xfrm rot="10800000">
            <a:off x="9999707" y="3398856"/>
            <a:ext cx="226241" cy="5621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Down 70">
            <a:extLst>
              <a:ext uri="{FF2B5EF4-FFF2-40B4-BE49-F238E27FC236}">
                <a16:creationId xmlns="" xmlns:a16="http://schemas.microsoft.com/office/drawing/2014/main" id="{CE28C59D-11A5-E267-1E99-3AEE59A845A0}"/>
              </a:ext>
            </a:extLst>
          </p:cNvPr>
          <p:cNvSpPr/>
          <p:nvPr/>
        </p:nvSpPr>
        <p:spPr>
          <a:xfrm rot="10800000">
            <a:off x="3675451" y="3670383"/>
            <a:ext cx="226241" cy="56213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48997F92-7A33-FB32-866A-CC69D69104C3}"/>
              </a:ext>
            </a:extLst>
          </p:cNvPr>
          <p:cNvSpPr txBox="1"/>
          <p:nvPr/>
        </p:nvSpPr>
        <p:spPr>
          <a:xfrm>
            <a:off x="275109" y="856927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 | 6 M Kcal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7380525-25EA-B22F-E90C-5B1CBA265924}"/>
              </a:ext>
            </a:extLst>
          </p:cNvPr>
          <p:cNvSpPr txBox="1"/>
          <p:nvPr/>
        </p:nvSpPr>
        <p:spPr>
          <a:xfrm>
            <a:off x="2533994" y="856927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 | 6 M Kcal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BC6DFFD-C891-E463-B54E-AC493C3B96B0}"/>
              </a:ext>
            </a:extLst>
          </p:cNvPr>
          <p:cNvSpPr txBox="1"/>
          <p:nvPr/>
        </p:nvSpPr>
        <p:spPr>
          <a:xfrm>
            <a:off x="5042536" y="856927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 | 8 M Kcal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3B0F820-8D18-DE0D-BA93-2CF42A5D78DD}"/>
              </a:ext>
            </a:extLst>
          </p:cNvPr>
          <p:cNvSpPr txBox="1"/>
          <p:nvPr/>
        </p:nvSpPr>
        <p:spPr>
          <a:xfrm>
            <a:off x="7301422" y="856927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 | 6 M Kcal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1D2580-5EDC-ABB0-4AEA-C9B00FB9917A}"/>
              </a:ext>
            </a:extLst>
          </p:cNvPr>
          <p:cNvSpPr txBox="1"/>
          <p:nvPr/>
        </p:nvSpPr>
        <p:spPr>
          <a:xfrm>
            <a:off x="9809963" y="856927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 | 6 M Kcal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FB766E1-FA59-0DEE-6650-E42DD8B55047}"/>
              </a:ext>
            </a:extLst>
          </p:cNvPr>
          <p:cNvSpPr txBox="1"/>
          <p:nvPr/>
        </p:nvSpPr>
        <p:spPr>
          <a:xfrm>
            <a:off x="349375" y="1195460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24/7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A64B357-1259-E34C-A641-10734D8061F7}"/>
              </a:ext>
            </a:extLst>
          </p:cNvPr>
          <p:cNvSpPr txBox="1"/>
          <p:nvPr/>
        </p:nvSpPr>
        <p:spPr>
          <a:xfrm>
            <a:off x="2608260" y="1195460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24/7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A746E62-E93D-4563-2D38-5BF8FFDADBEC}"/>
              </a:ext>
            </a:extLst>
          </p:cNvPr>
          <p:cNvSpPr txBox="1"/>
          <p:nvPr/>
        </p:nvSpPr>
        <p:spPr>
          <a:xfrm>
            <a:off x="5116802" y="1195460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Standby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B74E8C0-5649-7512-CD62-E6A315AFD854}"/>
              </a:ext>
            </a:extLst>
          </p:cNvPr>
          <p:cNvSpPr txBox="1"/>
          <p:nvPr/>
        </p:nvSpPr>
        <p:spPr>
          <a:xfrm>
            <a:off x="7375688" y="1195460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 Over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14F3E808-5389-751A-47FE-8611588670FC}"/>
              </a:ext>
            </a:extLst>
          </p:cNvPr>
          <p:cNvSpPr txBox="1"/>
          <p:nvPr/>
        </p:nvSpPr>
        <p:spPr>
          <a:xfrm>
            <a:off x="9884229" y="1195460"/>
            <a:ext cx="1958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 24/7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212E50B-FCB2-2F6C-0A8B-E5EB4672558C}"/>
              </a:ext>
            </a:extLst>
          </p:cNvPr>
          <p:cNvSpPr txBox="1"/>
          <p:nvPr/>
        </p:nvSpPr>
        <p:spPr>
          <a:xfrm>
            <a:off x="1311159" y="4232516"/>
            <a:ext cx="1743812" cy="200645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Demand</a:t>
            </a:r>
          </a:p>
          <a:p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 11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16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18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19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20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23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F35F620-61B2-7404-9FC0-D7BD9D9EB5D1}"/>
              </a:ext>
            </a:extLst>
          </p:cNvPr>
          <p:cNvSpPr txBox="1"/>
          <p:nvPr/>
        </p:nvSpPr>
        <p:spPr>
          <a:xfrm>
            <a:off x="4461044" y="4492688"/>
            <a:ext cx="1743812" cy="192103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Demand</a:t>
            </a:r>
          </a:p>
          <a:p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06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09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 06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 08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 10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 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3370B74-1CFA-A015-8E18-8D267ADFF723}"/>
              </a:ext>
            </a:extLst>
          </p:cNvPr>
          <p:cNvSpPr txBox="1"/>
          <p:nvPr/>
        </p:nvSpPr>
        <p:spPr>
          <a:xfrm>
            <a:off x="8182909" y="3950827"/>
            <a:ext cx="1743812" cy="1968908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Demand</a:t>
            </a:r>
          </a:p>
          <a:p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07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08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11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12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 13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D 07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CEBB118-87D6-8379-511F-D378AE1687B1}"/>
              </a:ext>
            </a:extLst>
          </p:cNvPr>
          <p:cNvSpPr txBox="1"/>
          <p:nvPr/>
        </p:nvSpPr>
        <p:spPr>
          <a:xfrm>
            <a:off x="1284729" y="2425184"/>
            <a:ext cx="2372757" cy="96027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Loading = 62%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18 ton/ day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0.9 million PKR/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59A7B8C9-568D-0481-B26F-CBE600118C10}"/>
              </a:ext>
            </a:extLst>
          </p:cNvPr>
          <p:cNvSpPr txBox="1"/>
          <p:nvPr/>
        </p:nvSpPr>
        <p:spPr>
          <a:xfrm>
            <a:off x="4475042" y="2425184"/>
            <a:ext cx="2372757" cy="96027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Loading = 68%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20 ton/ day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1 million PKR/ day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E89149EF-10C2-38F4-4D33-7CBD2A7D79DC}"/>
              </a:ext>
            </a:extLst>
          </p:cNvPr>
          <p:cNvSpPr txBox="1"/>
          <p:nvPr/>
        </p:nvSpPr>
        <p:spPr>
          <a:xfrm>
            <a:off x="7556090" y="2425184"/>
            <a:ext cx="2372757" cy="960274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Loading = 55%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16 ton/ day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0.8 million PKR/ day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57B801A3-7FB6-1E68-2F45-D35281D5DFA9}"/>
              </a:ext>
            </a:extLst>
          </p:cNvPr>
          <p:cNvSpPr/>
          <p:nvPr/>
        </p:nvSpPr>
        <p:spPr>
          <a:xfrm>
            <a:off x="0" y="255136"/>
            <a:ext cx="275109" cy="3693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73D2649A-8BC1-D3D9-8FB8-295D895DEA03}"/>
              </a:ext>
            </a:extLst>
          </p:cNvPr>
          <p:cNvCxnSpPr>
            <a:cxnSpLocks/>
          </p:cNvCxnSpPr>
          <p:nvPr/>
        </p:nvCxnSpPr>
        <p:spPr>
          <a:xfrm>
            <a:off x="102298" y="256189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BA9D21F5-9849-1882-D037-EBEF5111C9DA}"/>
              </a:ext>
            </a:extLst>
          </p:cNvPr>
          <p:cNvCxnSpPr>
            <a:cxnSpLocks/>
          </p:cNvCxnSpPr>
          <p:nvPr/>
        </p:nvCxnSpPr>
        <p:spPr>
          <a:xfrm>
            <a:off x="78485" y="255136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F7482AE8-BD68-78CA-75E1-6C5407FA2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863428" y="255136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72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B0CCA0E-9150-4075-9339-E1475ADF1209}"/>
              </a:ext>
            </a:extLst>
          </p:cNvPr>
          <p:cNvSpPr txBox="1"/>
          <p:nvPr/>
        </p:nvSpPr>
        <p:spPr>
          <a:xfrm>
            <a:off x="275109" y="215568"/>
            <a:ext cx="10430062" cy="837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Achieving savings of 0.5 Million PKR/ day by burning a mix of fuels. 15 Million PKR has already been saved by </a:t>
            </a:r>
            <a:r>
              <a:rPr lang="en-US" sz="2200" b="1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n-US" sz="2200" b="1" baseline="30000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July 2022.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="" xmlns:a16="http://schemas.microsoft.com/office/drawing/2014/main" id="{ED83041F-6A30-4278-8920-D41FA290D80E}"/>
              </a:ext>
            </a:extLst>
          </p:cNvPr>
          <p:cNvGraphicFramePr>
            <a:graphicFrameLocks/>
          </p:cNvGraphicFramePr>
          <p:nvPr/>
        </p:nvGraphicFramePr>
        <p:xfrm>
          <a:off x="1066800" y="1217321"/>
          <a:ext cx="9829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01BF09DE-5BE0-BC2C-1CD1-20855E2A9993}"/>
              </a:ext>
            </a:extLst>
          </p:cNvPr>
          <p:cNvCxnSpPr>
            <a:cxnSpLocks/>
          </p:cNvCxnSpPr>
          <p:nvPr/>
        </p:nvCxnSpPr>
        <p:spPr>
          <a:xfrm flipV="1">
            <a:off x="7483366" y="1505525"/>
            <a:ext cx="0" cy="4474861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3C30914-8A35-718C-C975-000CE93705E5}"/>
              </a:ext>
            </a:extLst>
          </p:cNvPr>
          <p:cNvSpPr txBox="1"/>
          <p:nvPr/>
        </p:nvSpPr>
        <p:spPr>
          <a:xfrm>
            <a:off x="7257393" y="1178997"/>
            <a:ext cx="30434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Intervention on 4</a:t>
            </a:r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June 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246407-67E3-87B5-63C1-B0A5DF182874}"/>
              </a:ext>
            </a:extLst>
          </p:cNvPr>
          <p:cNvSpPr txBox="1"/>
          <p:nvPr/>
        </p:nvSpPr>
        <p:spPr>
          <a:xfrm>
            <a:off x="275108" y="6182329"/>
            <a:ext cx="11546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20% cost savings (about 20 crore PKR/ Year) without any investment in the operating cost of process heating.  </a:t>
            </a:r>
            <a:endParaRPr lang="en-US" dirty="0">
              <a:solidFill>
                <a:srgbClr val="00206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A4E3688-A8E6-EA1D-6657-C9D21A960A6A}"/>
              </a:ext>
            </a:extLst>
          </p:cNvPr>
          <p:cNvSpPr/>
          <p:nvPr/>
        </p:nvSpPr>
        <p:spPr>
          <a:xfrm>
            <a:off x="0" y="255136"/>
            <a:ext cx="275109" cy="3693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C508FC2-AAF6-7553-CF0F-BA82D42B0BFE}"/>
              </a:ext>
            </a:extLst>
          </p:cNvPr>
          <p:cNvCxnSpPr>
            <a:cxnSpLocks/>
          </p:cNvCxnSpPr>
          <p:nvPr/>
        </p:nvCxnSpPr>
        <p:spPr>
          <a:xfrm>
            <a:off x="102298" y="256189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C6EDD00-8750-F0E4-FD92-47055D0E5C94}"/>
              </a:ext>
            </a:extLst>
          </p:cNvPr>
          <p:cNvCxnSpPr>
            <a:cxnSpLocks/>
          </p:cNvCxnSpPr>
          <p:nvPr/>
        </p:nvCxnSpPr>
        <p:spPr>
          <a:xfrm>
            <a:off x="78485" y="255136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DCD9266-C48C-B2A1-C206-2F34B7271EC1}"/>
              </a:ext>
            </a:extLst>
          </p:cNvPr>
          <p:cNvCxnSpPr/>
          <p:nvPr/>
        </p:nvCxnSpPr>
        <p:spPr>
          <a:xfrm>
            <a:off x="2711669" y="2774731"/>
            <a:ext cx="262759" cy="31531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1EBE84C-D803-AC95-AE65-3F965CAB5F50}"/>
              </a:ext>
            </a:extLst>
          </p:cNvPr>
          <p:cNvSpPr txBox="1"/>
          <p:nvPr/>
        </p:nvSpPr>
        <p:spPr>
          <a:xfrm>
            <a:off x="2621964" y="3140391"/>
            <a:ext cx="104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Baseline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7487B4EF-B693-04A6-2149-5C1AD26EE49E}"/>
              </a:ext>
            </a:extLst>
          </p:cNvPr>
          <p:cNvCxnSpPr>
            <a:cxnSpLocks/>
          </p:cNvCxnSpPr>
          <p:nvPr/>
        </p:nvCxnSpPr>
        <p:spPr>
          <a:xfrm flipH="1">
            <a:off x="6947338" y="3309668"/>
            <a:ext cx="620110" cy="48363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206B82-238F-AD65-62A0-6575994FC60C}"/>
              </a:ext>
            </a:extLst>
          </p:cNvPr>
          <p:cNvSpPr txBox="1"/>
          <p:nvPr/>
        </p:nvSpPr>
        <p:spPr>
          <a:xfrm>
            <a:off x="5754419" y="3843655"/>
            <a:ext cx="16448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 Reported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17A20243-A653-8A4C-121A-640B9C29820E}"/>
              </a:ext>
            </a:extLst>
          </p:cNvPr>
          <p:cNvCxnSpPr>
            <a:cxnSpLocks/>
          </p:cNvCxnSpPr>
          <p:nvPr/>
        </p:nvCxnSpPr>
        <p:spPr>
          <a:xfrm flipH="1" flipV="1">
            <a:off x="7041931" y="2190492"/>
            <a:ext cx="695326" cy="36164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68AF451-69CB-39DD-F216-36DF89210EAA}"/>
              </a:ext>
            </a:extLst>
          </p:cNvPr>
          <p:cNvSpPr txBox="1"/>
          <p:nvPr/>
        </p:nvSpPr>
        <p:spPr>
          <a:xfrm>
            <a:off x="5496912" y="1851938"/>
            <a:ext cx="1831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Baseline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57DCA977-455B-098A-4DD7-3BDF7217DB1F}"/>
              </a:ext>
            </a:extLst>
          </p:cNvPr>
          <p:cNvCxnSpPr>
            <a:cxnSpLocks/>
          </p:cNvCxnSpPr>
          <p:nvPr/>
        </p:nvCxnSpPr>
        <p:spPr>
          <a:xfrm flipH="1" flipV="1">
            <a:off x="8808982" y="2080716"/>
            <a:ext cx="493988" cy="84174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E55FDF4-BB29-CCA2-ED4E-431AA8170038}"/>
              </a:ext>
            </a:extLst>
          </p:cNvPr>
          <p:cNvSpPr txBox="1"/>
          <p:nvPr/>
        </p:nvSpPr>
        <p:spPr>
          <a:xfrm>
            <a:off x="8059935" y="1747031"/>
            <a:ext cx="104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Savings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6FAA9784-F583-56A8-3266-F3F9C34D5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863428" y="255136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03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B0CCA0E-9150-4075-9339-E1475ADF1209}"/>
              </a:ext>
            </a:extLst>
          </p:cNvPr>
          <p:cNvSpPr txBox="1"/>
          <p:nvPr/>
        </p:nvSpPr>
        <p:spPr>
          <a:xfrm>
            <a:off x="9058236" y="939540"/>
            <a:ext cx="2867499" cy="5370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000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Fuel consumption per month varies between 1,450 – 1,650 Tons. Goal is to keep it less than1,500 Ton/ month.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sz="2000" dirty="0">
              <a:solidFill>
                <a:srgbClr val="002060"/>
              </a:solidFill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000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this, 3 - 4</a:t>
            </a:r>
            <a:r>
              <a:rPr lang="en-US" sz="2000" dirty="0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additional cost savings could be achieved by optimizing </a:t>
            </a:r>
            <a:r>
              <a:rPr lang="en-US" sz="2000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en-US" sz="2000" dirty="0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regulating the supply &amp; demand.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endParaRPr lang="en-US" sz="2000" dirty="0">
              <a:solidFill>
                <a:srgbClr val="002060"/>
              </a:solidFill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000" dirty="0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would be equivalent to about 20 – 40 Million PKR/ Year.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67A5662-B3B0-431E-9BFA-E76CEA356F2E}"/>
              </a:ext>
            </a:extLst>
          </p:cNvPr>
          <p:cNvGraphicFramePr>
            <a:graphicFrameLocks/>
          </p:cNvGraphicFramePr>
          <p:nvPr/>
        </p:nvGraphicFramePr>
        <p:xfrm>
          <a:off x="266265" y="255136"/>
          <a:ext cx="8704008" cy="30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BA519796-E2A3-4368-955A-A99D52040C64}"/>
              </a:ext>
            </a:extLst>
          </p:cNvPr>
          <p:cNvGraphicFramePr>
            <a:graphicFrameLocks/>
          </p:cNvGraphicFramePr>
          <p:nvPr/>
        </p:nvGraphicFramePr>
        <p:xfrm>
          <a:off x="242452" y="3491588"/>
          <a:ext cx="8704008" cy="30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03D5B8-667F-B8D9-AF8A-3BF797AC0104}"/>
              </a:ext>
            </a:extLst>
          </p:cNvPr>
          <p:cNvSpPr/>
          <p:nvPr/>
        </p:nvSpPr>
        <p:spPr>
          <a:xfrm>
            <a:off x="0" y="255136"/>
            <a:ext cx="275109" cy="3693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C1C72D5-FD87-F9EB-F846-A78515549F00}"/>
              </a:ext>
            </a:extLst>
          </p:cNvPr>
          <p:cNvCxnSpPr>
            <a:cxnSpLocks/>
          </p:cNvCxnSpPr>
          <p:nvPr/>
        </p:nvCxnSpPr>
        <p:spPr>
          <a:xfrm>
            <a:off x="102298" y="256189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836EAC1-8655-88A8-F170-BC940B977D69}"/>
              </a:ext>
            </a:extLst>
          </p:cNvPr>
          <p:cNvCxnSpPr>
            <a:cxnSpLocks/>
          </p:cNvCxnSpPr>
          <p:nvPr/>
        </p:nvCxnSpPr>
        <p:spPr>
          <a:xfrm>
            <a:off x="78485" y="255136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71A4079A-ED4F-D59A-5180-1B1D0AB07B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863428" y="255136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64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B0CCA0E-9150-4075-9339-E1475ADF1209}"/>
              </a:ext>
            </a:extLst>
          </p:cNvPr>
          <p:cNvSpPr txBox="1"/>
          <p:nvPr/>
        </p:nvSpPr>
        <p:spPr>
          <a:xfrm>
            <a:off x="275109" y="215568"/>
            <a:ext cx="11058936" cy="837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Savings achieved from no-capex measure 1 &amp; measure 2 would be partially invested to implement measure 3 &amp; measure 4 to gain a net savings of 150 Million PKR in first year.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879EBFA-8962-0B78-48D7-77E2C5E251E0}"/>
              </a:ext>
            </a:extLst>
          </p:cNvPr>
          <p:cNvCxnSpPr>
            <a:cxnSpLocks/>
          </p:cNvCxnSpPr>
          <p:nvPr/>
        </p:nvCxnSpPr>
        <p:spPr>
          <a:xfrm>
            <a:off x="1335796" y="1704623"/>
            <a:ext cx="0" cy="3079407"/>
          </a:xfrm>
          <a:prstGeom prst="straightConnector1">
            <a:avLst/>
          </a:prstGeom>
          <a:ln w="9525"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753E38E-2CC8-1F54-DE0B-7B111BB7C7DB}"/>
              </a:ext>
            </a:extLst>
          </p:cNvPr>
          <p:cNvCxnSpPr>
            <a:cxnSpLocks/>
          </p:cNvCxnSpPr>
          <p:nvPr/>
        </p:nvCxnSpPr>
        <p:spPr>
          <a:xfrm>
            <a:off x="2863084" y="2178756"/>
            <a:ext cx="0" cy="2605274"/>
          </a:xfrm>
          <a:prstGeom prst="straightConnector1">
            <a:avLst/>
          </a:prstGeom>
          <a:ln w="9525"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1C7B42EF-94EA-E346-A021-647C8D812835}"/>
              </a:ext>
            </a:extLst>
          </p:cNvPr>
          <p:cNvCxnSpPr>
            <a:cxnSpLocks/>
          </p:cNvCxnSpPr>
          <p:nvPr/>
        </p:nvCxnSpPr>
        <p:spPr>
          <a:xfrm>
            <a:off x="8795395" y="3191934"/>
            <a:ext cx="0" cy="1592096"/>
          </a:xfrm>
          <a:prstGeom prst="straightConnector1">
            <a:avLst/>
          </a:prstGeom>
          <a:ln w="9525"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8B34DBD-EADF-355F-BC70-9B71626F570A}"/>
              </a:ext>
            </a:extLst>
          </p:cNvPr>
          <p:cNvSpPr txBox="1"/>
          <p:nvPr/>
        </p:nvSpPr>
        <p:spPr>
          <a:xfrm>
            <a:off x="1187044" y="1341145"/>
            <a:ext cx="2036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 | No Capex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6647F1E-4568-AE70-9896-C0BC9CB8531F}"/>
              </a:ext>
            </a:extLst>
          </p:cNvPr>
          <p:cNvSpPr/>
          <p:nvPr/>
        </p:nvSpPr>
        <p:spPr>
          <a:xfrm>
            <a:off x="0" y="255136"/>
            <a:ext cx="275109" cy="3693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4C60C95-B70A-D510-B982-4CDDA4B14E42}"/>
              </a:ext>
            </a:extLst>
          </p:cNvPr>
          <p:cNvCxnSpPr>
            <a:cxnSpLocks/>
          </p:cNvCxnSpPr>
          <p:nvPr/>
        </p:nvCxnSpPr>
        <p:spPr>
          <a:xfrm>
            <a:off x="102298" y="256189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F61AC64-EB9C-496E-6F1F-79831EBF5DBF}"/>
              </a:ext>
            </a:extLst>
          </p:cNvPr>
          <p:cNvCxnSpPr>
            <a:cxnSpLocks/>
          </p:cNvCxnSpPr>
          <p:nvPr/>
        </p:nvCxnSpPr>
        <p:spPr>
          <a:xfrm>
            <a:off x="78485" y="255136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="" xmlns:a16="http://schemas.microsoft.com/office/drawing/2014/main" id="{6B860E43-BEDE-F369-7EF3-C1248D508DD5}"/>
              </a:ext>
            </a:extLst>
          </p:cNvPr>
          <p:cNvGraphicFramePr>
            <a:graphicFrameLocks/>
          </p:cNvGraphicFramePr>
          <p:nvPr/>
        </p:nvGraphicFramePr>
        <p:xfrm>
          <a:off x="395952" y="1140179"/>
          <a:ext cx="11152581" cy="43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969E743-206A-A610-A0FC-383CFB54FE76}"/>
              </a:ext>
            </a:extLst>
          </p:cNvPr>
          <p:cNvSpPr txBox="1"/>
          <p:nvPr/>
        </p:nvSpPr>
        <p:spPr>
          <a:xfrm>
            <a:off x="2722332" y="1815278"/>
            <a:ext cx="2036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 | No Capex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88138D8C-39F6-CC22-F342-1DAF7984A202}"/>
              </a:ext>
            </a:extLst>
          </p:cNvPr>
          <p:cNvCxnSpPr>
            <a:cxnSpLocks/>
          </p:cNvCxnSpPr>
          <p:nvPr/>
        </p:nvCxnSpPr>
        <p:spPr>
          <a:xfrm>
            <a:off x="6279356" y="2709334"/>
            <a:ext cx="0" cy="2074696"/>
          </a:xfrm>
          <a:prstGeom prst="straightConnector1">
            <a:avLst/>
          </a:prstGeom>
          <a:ln w="9525">
            <a:solidFill>
              <a:schemeClr val="bg2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E8A225-138E-DC90-C9C6-A355BDA8E4BA}"/>
              </a:ext>
            </a:extLst>
          </p:cNvPr>
          <p:cNvSpPr txBox="1"/>
          <p:nvPr/>
        </p:nvSpPr>
        <p:spPr>
          <a:xfrm>
            <a:off x="5546584" y="2345856"/>
            <a:ext cx="2036277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 | 80 Millio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BC7F44C-4399-FA69-6F3B-8A6A8BA48FF9}"/>
              </a:ext>
            </a:extLst>
          </p:cNvPr>
          <p:cNvSpPr txBox="1"/>
          <p:nvPr/>
        </p:nvSpPr>
        <p:spPr>
          <a:xfrm>
            <a:off x="7802376" y="2831147"/>
            <a:ext cx="2036277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 | 80 Millio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627283C-6CA9-D1C7-1A55-76E03E73F0C2}"/>
              </a:ext>
            </a:extLst>
          </p:cNvPr>
          <p:cNvSpPr txBox="1"/>
          <p:nvPr/>
        </p:nvSpPr>
        <p:spPr>
          <a:xfrm>
            <a:off x="1335796" y="5619862"/>
            <a:ext cx="220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5A8CDAC-B8FB-55BD-13AF-8DED24EE82BE}"/>
              </a:ext>
            </a:extLst>
          </p:cNvPr>
          <p:cNvSpPr txBox="1"/>
          <p:nvPr/>
        </p:nvSpPr>
        <p:spPr>
          <a:xfrm>
            <a:off x="3926938" y="5619861"/>
            <a:ext cx="220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55F2A1CF-C9C0-71C7-8EAC-756D17A5CEC0}"/>
              </a:ext>
            </a:extLst>
          </p:cNvPr>
          <p:cNvCxnSpPr/>
          <p:nvPr/>
        </p:nvCxnSpPr>
        <p:spPr>
          <a:xfrm>
            <a:off x="1345231" y="5617626"/>
            <a:ext cx="219004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F3252A5B-4311-E8EB-DC05-7F111050E028}"/>
              </a:ext>
            </a:extLst>
          </p:cNvPr>
          <p:cNvCxnSpPr/>
          <p:nvPr/>
        </p:nvCxnSpPr>
        <p:spPr>
          <a:xfrm>
            <a:off x="3905956" y="5626680"/>
            <a:ext cx="219004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392A99F-C65E-394D-4BC1-617C196FF499}"/>
              </a:ext>
            </a:extLst>
          </p:cNvPr>
          <p:cNvSpPr txBox="1"/>
          <p:nvPr/>
        </p:nvSpPr>
        <p:spPr>
          <a:xfrm>
            <a:off x="6533775" y="5617626"/>
            <a:ext cx="220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22114B6C-3A9B-8757-0951-365990247391}"/>
              </a:ext>
            </a:extLst>
          </p:cNvPr>
          <p:cNvCxnSpPr/>
          <p:nvPr/>
        </p:nvCxnSpPr>
        <p:spPr>
          <a:xfrm>
            <a:off x="6512793" y="5624445"/>
            <a:ext cx="219004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9614E0B-8BD0-8338-51FA-350280799CAD}"/>
              </a:ext>
            </a:extLst>
          </p:cNvPr>
          <p:cNvSpPr txBox="1"/>
          <p:nvPr/>
        </p:nvSpPr>
        <p:spPr>
          <a:xfrm>
            <a:off x="9124917" y="5624445"/>
            <a:ext cx="220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552D437E-4A76-8D66-6205-9437258676E3}"/>
              </a:ext>
            </a:extLst>
          </p:cNvPr>
          <p:cNvCxnSpPr/>
          <p:nvPr/>
        </p:nvCxnSpPr>
        <p:spPr>
          <a:xfrm>
            <a:off x="9103935" y="5631264"/>
            <a:ext cx="219004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9F6C584-A0CB-FFA7-F14F-69F5ADB0402D}"/>
              </a:ext>
            </a:extLst>
          </p:cNvPr>
          <p:cNvSpPr txBox="1"/>
          <p:nvPr/>
        </p:nvSpPr>
        <p:spPr>
          <a:xfrm>
            <a:off x="6533775" y="5977063"/>
            <a:ext cx="22089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3E336941-B9A8-D23F-97CD-6E30459E0BB0}"/>
              </a:ext>
            </a:extLst>
          </p:cNvPr>
          <p:cNvCxnSpPr/>
          <p:nvPr/>
        </p:nvCxnSpPr>
        <p:spPr>
          <a:xfrm>
            <a:off x="6543210" y="5974827"/>
            <a:ext cx="2190044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6146174-5DC1-C188-90F9-06F8C6209C37}"/>
              </a:ext>
            </a:extLst>
          </p:cNvPr>
          <p:cNvSpPr txBox="1"/>
          <p:nvPr/>
        </p:nvSpPr>
        <p:spPr>
          <a:xfrm>
            <a:off x="2863084" y="6387357"/>
            <a:ext cx="268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Measure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5ABFF632-A6B8-53EE-1C80-EB14D89641EB}"/>
              </a:ext>
            </a:extLst>
          </p:cNvPr>
          <p:cNvCxnSpPr>
            <a:cxnSpLocks/>
          </p:cNvCxnSpPr>
          <p:nvPr/>
        </p:nvCxnSpPr>
        <p:spPr>
          <a:xfrm>
            <a:off x="2872519" y="6355576"/>
            <a:ext cx="846131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53DB62F1-01F4-77C9-2B31-3DC1445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863428" y="255136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92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B0CCA0E-9150-4075-9339-E1475ADF1209}"/>
              </a:ext>
            </a:extLst>
          </p:cNvPr>
          <p:cNvSpPr txBox="1"/>
          <p:nvPr/>
        </p:nvSpPr>
        <p:spPr>
          <a:xfrm>
            <a:off x="275108" y="215568"/>
            <a:ext cx="11149241" cy="122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00206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2 Million USD savings would be achieved every year by optimizing the supply and demand side</a:t>
            </a:r>
            <a:r>
              <a:rPr lang="en-US" sz="2200" b="1" dirty="0">
                <a:solidFill>
                  <a:srgbClr val="00206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process heating system. This would result in a significant drop in the Carbon emissions as well.</a:t>
            </a:r>
            <a:endParaRPr lang="en-US" sz="2200" b="1" dirty="0">
              <a:solidFill>
                <a:srgbClr val="00206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6647F1E-4568-AE70-9896-C0BC9CB8531F}"/>
              </a:ext>
            </a:extLst>
          </p:cNvPr>
          <p:cNvSpPr/>
          <p:nvPr/>
        </p:nvSpPr>
        <p:spPr>
          <a:xfrm>
            <a:off x="0" y="255136"/>
            <a:ext cx="275109" cy="3693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4C60C95-B70A-D510-B982-4CDDA4B14E42}"/>
              </a:ext>
            </a:extLst>
          </p:cNvPr>
          <p:cNvCxnSpPr>
            <a:cxnSpLocks/>
          </p:cNvCxnSpPr>
          <p:nvPr/>
        </p:nvCxnSpPr>
        <p:spPr>
          <a:xfrm>
            <a:off x="102298" y="256189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F61AC64-EB9C-496E-6F1F-79831EBF5DBF}"/>
              </a:ext>
            </a:extLst>
          </p:cNvPr>
          <p:cNvCxnSpPr>
            <a:cxnSpLocks/>
          </p:cNvCxnSpPr>
          <p:nvPr/>
        </p:nvCxnSpPr>
        <p:spPr>
          <a:xfrm>
            <a:off x="78485" y="255136"/>
            <a:ext cx="0" cy="36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94368F0B-2B65-451C-844C-8A264C051AB2}"/>
              </a:ext>
            </a:extLst>
          </p:cNvPr>
          <p:cNvGraphicFramePr>
            <a:graphicFrameLocks/>
          </p:cNvGraphicFramePr>
          <p:nvPr/>
        </p:nvGraphicFramePr>
        <p:xfrm>
          <a:off x="275108" y="1719942"/>
          <a:ext cx="6789721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="" xmlns:a16="http://schemas.microsoft.com/office/drawing/2014/main" id="{73B18F73-341F-80A4-D4C0-3DA0D045548F}"/>
              </a:ext>
            </a:extLst>
          </p:cNvPr>
          <p:cNvSpPr/>
          <p:nvPr/>
        </p:nvSpPr>
        <p:spPr>
          <a:xfrm>
            <a:off x="4539343" y="2057398"/>
            <a:ext cx="108857" cy="1110345"/>
          </a:xfrm>
          <a:prstGeom prst="righ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2C73A8-B2CA-8CD0-01B6-BBDB867B4906}"/>
              </a:ext>
            </a:extLst>
          </p:cNvPr>
          <p:cNvSpPr txBox="1"/>
          <p:nvPr/>
        </p:nvSpPr>
        <p:spPr>
          <a:xfrm>
            <a:off x="4593771" y="2243238"/>
            <a:ext cx="9361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savings of 1</a:t>
            </a:r>
            <a:r>
              <a:rPr lang="en-US" sz="14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F0C5132-AF64-20BF-30CF-84130D18FDCC}"/>
              </a:ext>
            </a:extLst>
          </p:cNvPr>
          <p:cNvSpPr/>
          <p:nvPr/>
        </p:nvSpPr>
        <p:spPr>
          <a:xfrm>
            <a:off x="7808528" y="3287386"/>
            <a:ext cx="2839689" cy="53598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No Upfront Cost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D9519D9-37A1-2F9B-2120-7B2238ADFBB7}"/>
              </a:ext>
            </a:extLst>
          </p:cNvPr>
          <p:cNvSpPr/>
          <p:nvPr/>
        </p:nvSpPr>
        <p:spPr>
          <a:xfrm>
            <a:off x="7808528" y="2630872"/>
            <a:ext cx="2839689" cy="53598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490 M PKR savings/ year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9A4EB9D-1956-3827-F0C7-508FD5E4FA76}"/>
              </a:ext>
            </a:extLst>
          </p:cNvPr>
          <p:cNvSpPr/>
          <p:nvPr/>
        </p:nvSpPr>
        <p:spPr>
          <a:xfrm>
            <a:off x="7808528" y="3967842"/>
            <a:ext cx="2839689" cy="53598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Payback is in 4 months</a:t>
            </a:r>
          </a:p>
        </p:txBody>
      </p:sp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E57121E1-18E5-3D2A-D0FD-894FBAB8B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863428" y="255136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79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51D32-0FF4-C51A-AC5E-3E2A317E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313" y="3044156"/>
            <a:ext cx="1539373" cy="769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C365C8C-B0E2-5D76-E347-40E99E11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08" y="5163028"/>
            <a:ext cx="3314987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5B1261-CE30-41B9-9E9E-67D2FEFC407E}"/>
              </a:ext>
            </a:extLst>
          </p:cNvPr>
          <p:cNvSpPr txBox="1"/>
          <p:nvPr/>
        </p:nvSpPr>
        <p:spPr>
          <a:xfrm>
            <a:off x="0" y="34290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COMPREHENSIVE ENERGY AUDIT</a:t>
            </a:r>
          </a:p>
        </p:txBody>
      </p:sp>
      <p:pic>
        <p:nvPicPr>
          <p:cNvPr id="4" name="Graphic 3" descr="Research with solid fill">
            <a:extLst>
              <a:ext uri="{FF2B5EF4-FFF2-40B4-BE49-F238E27FC236}">
                <a16:creationId xmlns="" xmlns:a16="http://schemas.microsoft.com/office/drawing/2014/main" id="{465D5537-E426-49CE-B03D-E706D4E43F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982051"/>
            <a:ext cx="137160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127A956-CC1B-427E-9439-90DCDB41E8C1}"/>
              </a:ext>
            </a:extLst>
          </p:cNvPr>
          <p:cNvCxnSpPr>
            <a:cxnSpLocks/>
          </p:cNvCxnSpPr>
          <p:nvPr/>
        </p:nvCxnSpPr>
        <p:spPr>
          <a:xfrm>
            <a:off x="4103914" y="2732315"/>
            <a:ext cx="413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2E2C92-CFE8-DFF4-EF13-A68CA028C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519" y="5776491"/>
            <a:ext cx="1539373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58CCEC7E-3F37-8AA8-B1CF-1A3FA5B55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86" y="1825209"/>
            <a:ext cx="5011934" cy="461665"/>
          </a:xfrm>
          <a:prstGeom prst="rect">
            <a:avLst/>
          </a:prstGeom>
          <a:solidFill>
            <a:srgbClr val="FF6600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Achieving sustainability in business by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70CF93B1-E56A-B5C6-57CA-378874F6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86" y="2356302"/>
            <a:ext cx="5011934" cy="2724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182880" tIns="40118" rIns="40118" bIns="40118" anchor="ctr" anchorCtr="0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Reducing specific energy consumption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Improving Key Performance Indicators (KPIs)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Optimization of systems and processes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Improving productivity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Reducing CO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emissions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Reducing environmental impact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1BB79BC3-6778-30CA-5C3F-2A78517E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07" y="1825209"/>
            <a:ext cx="5011934" cy="461665"/>
          </a:xfrm>
          <a:prstGeom prst="rect">
            <a:avLst/>
          </a:prstGeom>
          <a:solidFill>
            <a:srgbClr val="FF6600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Making business more competitive by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34835404-6FCA-899E-0BAF-842C2A75D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07" y="2356303"/>
            <a:ext cx="5011934" cy="2724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182880" tIns="40118" rIns="40118" bIns="40118" anchor="ctr" anchorCtr="0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Reducing operational and utility costs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Improving industrial performance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Making informed investment decisions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Capturing financial returns from energy saving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Improving the bottom line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Drafting a future energy road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D3ADDE-4F1A-723A-5FDE-EEDE2A3B4F12}"/>
              </a:ext>
            </a:extLst>
          </p:cNvPr>
          <p:cNvSpPr txBox="1"/>
          <p:nvPr/>
        </p:nvSpPr>
        <p:spPr>
          <a:xfrm>
            <a:off x="275110" y="860264"/>
            <a:ext cx="11310253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Objectives of energy audit are to identify and prioritize energy conservation, energy efficiency &amp; demand management opportunities to bring sustainability and competitiveness in the business of the company.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0E1B96-767C-F966-3B6C-1EE0B61FB087}"/>
              </a:ext>
            </a:extLst>
          </p:cNvPr>
          <p:cNvSpPr txBox="1"/>
          <p:nvPr/>
        </p:nvSpPr>
        <p:spPr>
          <a:xfrm>
            <a:off x="275109" y="5341861"/>
            <a:ext cx="10591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Completing an energy audit gives a better picture of energy consumption and identifies opportunities for improvement, often delivering immediate cost savings.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="" xmlns:a16="http://schemas.microsoft.com/office/drawing/2014/main" id="{87F36CC3-B3C5-47EC-B019-8BD245EE51E8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33609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Approach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DCE9744-F392-E88F-5014-05D265C04E6E}"/>
              </a:ext>
            </a:extLst>
          </p:cNvPr>
          <p:cNvGrpSpPr/>
          <p:nvPr/>
        </p:nvGrpSpPr>
        <p:grpSpPr>
          <a:xfrm>
            <a:off x="538425" y="2021948"/>
            <a:ext cx="11014283" cy="1406986"/>
            <a:chOff x="0" y="0"/>
            <a:chExt cx="10125959" cy="1566428"/>
          </a:xfrm>
        </p:grpSpPr>
        <p:sp>
          <p:nvSpPr>
            <p:cNvPr id="13" name="Text Box 10">
              <a:extLst>
                <a:ext uri="{FF2B5EF4-FFF2-40B4-BE49-F238E27FC236}">
                  <a16:creationId xmlns="" xmlns:a16="http://schemas.microsoft.com/office/drawing/2014/main" id="{9F923522-ED64-C618-83E7-3DAF6EB8E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4813730" cy="4616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PHASE 1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="" xmlns:a16="http://schemas.microsoft.com/office/drawing/2014/main" id="{7CF8A979-70C3-2BC9-3B43-E6FC79E3D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29760"/>
              <a:ext cx="4813730" cy="1036668"/>
            </a:xfrm>
            <a:prstGeom prst="rect">
              <a:avLst/>
            </a:prstGeom>
            <a:solidFill>
              <a:srgbClr val="FF6600"/>
            </a:solidFill>
            <a:ln w="12700" algn="ctr">
              <a:noFill/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Comprehensive Energy Audit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="" xmlns:a16="http://schemas.microsoft.com/office/drawing/2014/main" id="{E28F520E-0AD1-8319-35AE-BA0DD21EC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2229" y="0"/>
              <a:ext cx="4813730" cy="461665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PHASE 2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="" xmlns:a16="http://schemas.microsoft.com/office/drawing/2014/main" id="{029B4BBB-90EF-B7B1-7203-B66F70DE5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2229" y="529757"/>
              <a:ext cx="4813730" cy="1036671"/>
            </a:xfrm>
            <a:prstGeom prst="rect">
              <a:avLst/>
            </a:prstGeom>
            <a:solidFill>
              <a:schemeClr val="accent4"/>
            </a:solidFill>
            <a:ln w="12700" algn="ctr">
              <a:noFill/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Energy Management Program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1BF6A90-F616-F177-E2A5-C13ED70C4F98}"/>
              </a:ext>
            </a:extLst>
          </p:cNvPr>
          <p:cNvGrpSpPr/>
          <p:nvPr/>
        </p:nvGrpSpPr>
        <p:grpSpPr>
          <a:xfrm>
            <a:off x="556529" y="3634635"/>
            <a:ext cx="10990521" cy="1080953"/>
            <a:chOff x="0" y="0"/>
            <a:chExt cx="10932258" cy="1447800"/>
          </a:xfrm>
          <a:solidFill>
            <a:sysClr val="window" lastClr="FFFFFF">
              <a:lumMod val="95000"/>
            </a:sysClr>
          </a:solidFill>
        </p:grpSpPr>
        <p:sp>
          <p:nvSpPr>
            <p:cNvPr id="18" name="Chevron 10">
              <a:extLst>
                <a:ext uri="{FF2B5EF4-FFF2-40B4-BE49-F238E27FC236}">
                  <a16:creationId xmlns="" xmlns:a16="http://schemas.microsoft.com/office/drawing/2014/main" id="{4A318051-FC14-C716-4708-3FEF768C1302}"/>
                </a:ext>
              </a:extLst>
            </p:cNvPr>
            <p:cNvSpPr/>
            <p:nvPr/>
          </p:nvSpPr>
          <p:spPr bwMode="auto">
            <a:xfrm>
              <a:off x="1891659" y="0"/>
              <a:ext cx="2444979" cy="1447800"/>
            </a:xfrm>
            <a:prstGeom prst="chevron">
              <a:avLst>
                <a:gd name="adj" fmla="val 31818"/>
              </a:avLst>
            </a:prstGeom>
            <a:solidFill>
              <a:srgbClr val="FF6600"/>
            </a:solidFill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 Assessment</a:t>
              </a:r>
            </a:p>
          </p:txBody>
        </p:sp>
        <p:sp>
          <p:nvSpPr>
            <p:cNvPr id="19" name="Chevron 12">
              <a:extLst>
                <a:ext uri="{FF2B5EF4-FFF2-40B4-BE49-F238E27FC236}">
                  <a16:creationId xmlns="" xmlns:a16="http://schemas.microsoft.com/office/drawing/2014/main" id="{ABE65E9F-0CB1-D1C6-74F9-409D9901CD21}"/>
                </a:ext>
              </a:extLst>
            </p:cNvPr>
            <p:cNvSpPr/>
            <p:nvPr/>
          </p:nvSpPr>
          <p:spPr bwMode="auto">
            <a:xfrm>
              <a:off x="4090199" y="0"/>
              <a:ext cx="2444979" cy="1447800"/>
            </a:xfrm>
            <a:prstGeom prst="chevron">
              <a:avLst>
                <a:gd name="adj" fmla="val 3181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Reporting &amp; Presentation</a:t>
              </a:r>
            </a:p>
          </p:txBody>
        </p:sp>
        <p:sp>
          <p:nvSpPr>
            <p:cNvPr id="20" name="Chevron 14">
              <a:extLst>
                <a:ext uri="{FF2B5EF4-FFF2-40B4-BE49-F238E27FC236}">
                  <a16:creationId xmlns="" xmlns:a16="http://schemas.microsoft.com/office/drawing/2014/main" id="{6FC26DFF-CC4A-A2D7-91C8-386E4B4C2DE1}"/>
                </a:ext>
              </a:extLst>
            </p:cNvPr>
            <p:cNvSpPr/>
            <p:nvPr/>
          </p:nvSpPr>
          <p:spPr bwMode="auto">
            <a:xfrm>
              <a:off x="6288739" y="0"/>
              <a:ext cx="2444979" cy="1447800"/>
            </a:xfrm>
            <a:prstGeom prst="chevron">
              <a:avLst>
                <a:gd name="adj" fmla="val 31818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Implementing the Projects</a:t>
              </a:r>
            </a:p>
          </p:txBody>
        </p:sp>
        <p:sp>
          <p:nvSpPr>
            <p:cNvPr id="21" name="Chevron 17">
              <a:extLst>
                <a:ext uri="{FF2B5EF4-FFF2-40B4-BE49-F238E27FC236}">
                  <a16:creationId xmlns="" xmlns:a16="http://schemas.microsoft.com/office/drawing/2014/main" id="{BBAC22E9-7838-4691-BAC4-B662185A390F}"/>
                </a:ext>
              </a:extLst>
            </p:cNvPr>
            <p:cNvSpPr/>
            <p:nvPr/>
          </p:nvSpPr>
          <p:spPr bwMode="auto">
            <a:xfrm>
              <a:off x="8487279" y="0"/>
              <a:ext cx="2444979" cy="1447800"/>
            </a:xfrm>
            <a:prstGeom prst="chevron">
              <a:avLst>
                <a:gd name="adj" fmla="val 31818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Measure &amp; Verify Savings</a:t>
              </a:r>
            </a:p>
          </p:txBody>
        </p:sp>
        <p:sp>
          <p:nvSpPr>
            <p:cNvPr id="22" name="Chevron 167">
              <a:extLst>
                <a:ext uri="{FF2B5EF4-FFF2-40B4-BE49-F238E27FC236}">
                  <a16:creationId xmlns="" xmlns:a16="http://schemas.microsoft.com/office/drawing/2014/main" id="{9F418CDC-0A11-A815-190A-E42A7BE1E682}"/>
                </a:ext>
              </a:extLst>
            </p:cNvPr>
            <p:cNvSpPr/>
            <p:nvPr/>
          </p:nvSpPr>
          <p:spPr bwMode="auto">
            <a:xfrm>
              <a:off x="0" y="0"/>
              <a:ext cx="2138099" cy="1447800"/>
            </a:xfrm>
            <a:prstGeom prst="homePlate">
              <a:avLst>
                <a:gd name="adj" fmla="val 32073"/>
              </a:avLst>
            </a:prstGeom>
            <a:solidFill>
              <a:srgbClr val="FF6600"/>
            </a:solidFill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Preparation &amp; Data Collection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60D391-BE30-BE3B-4F05-2F79F52E9CFE}"/>
              </a:ext>
            </a:extLst>
          </p:cNvPr>
          <p:cNvSpPr txBox="1"/>
          <p:nvPr/>
        </p:nvSpPr>
        <p:spPr>
          <a:xfrm>
            <a:off x="275109" y="5030413"/>
            <a:ext cx="8607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Phase 2 is to implement the recommended projects and measures through a customized energy management program.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7F1644E-6A69-3F0C-4988-584A73878DFC}"/>
              </a:ext>
            </a:extLst>
          </p:cNvPr>
          <p:cNvSpPr txBox="1"/>
          <p:nvPr/>
        </p:nvSpPr>
        <p:spPr>
          <a:xfrm>
            <a:off x="275109" y="917990"/>
            <a:ext cx="10933612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activate the implementation of identified energy saving projects immediately after the completion of energy audit project, we take the approach of dividing the entire project into following two phases:</a:t>
            </a:r>
          </a:p>
        </p:txBody>
      </p:sp>
      <p:sp>
        <p:nvSpPr>
          <p:cNvPr id="25" name="Fußzeilenplatzhalter 3">
            <a:extLst>
              <a:ext uri="{FF2B5EF4-FFF2-40B4-BE49-F238E27FC236}">
                <a16:creationId xmlns="" xmlns:a16="http://schemas.microsoft.com/office/drawing/2014/main" id="{BD368379-5210-49C4-94DE-07544056E944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3537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Scope &amp; Methodology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3F2F80-34CC-B28A-285B-767B0D958480}"/>
              </a:ext>
            </a:extLst>
          </p:cNvPr>
          <p:cNvSpPr txBox="1"/>
          <p:nvPr/>
        </p:nvSpPr>
        <p:spPr>
          <a:xfrm>
            <a:off x="275109" y="841857"/>
            <a:ext cx="11665132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Scope of comprehensive energy audit includes the technical energy review, on-site inspection &amp; performance assessment of all systems and subsystems followed by a report.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3664B3EF-3F2F-B7CC-7E66-219419F5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54" y="1818655"/>
            <a:ext cx="3456289" cy="461665"/>
          </a:xfrm>
          <a:prstGeom prst="rect">
            <a:avLst/>
          </a:prstGeom>
          <a:solidFill>
            <a:srgbClr val="FF6600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Energy Review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BA59CE5E-F711-49A5-C372-08DC6D117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54" y="2349748"/>
            <a:ext cx="3456289" cy="23520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91440" tIns="40118" rIns="40118" bIns="40118" anchor="t" anchorCtr="0"/>
          <a:lstStyle/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Historical energy &amp; production data collection</a:t>
            </a:r>
          </a:p>
          <a:p>
            <a:pPr marL="539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Development of trends &amp; energy use indices</a:t>
            </a:r>
          </a:p>
          <a:p>
            <a:pPr marL="539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Benchmarking &amp; regression analysis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B6CA8C43-6BB3-442B-9816-D51F9479E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337" y="1818655"/>
            <a:ext cx="3456289" cy="461665"/>
          </a:xfrm>
          <a:prstGeom prst="rect">
            <a:avLst/>
          </a:prstGeom>
          <a:solidFill>
            <a:srgbClr val="FF6600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Performance Assessment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BAFF8EFA-0D56-C75A-3391-5C26EDEE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337" y="2349748"/>
            <a:ext cx="3456289" cy="23520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91440" tIns="40118" rIns="40118" bIns="40118" anchor="t" anchorCtr="0"/>
          <a:lstStyle/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Inspection of leakages &amp;                 suboptimal practices                        </a:t>
            </a:r>
          </a:p>
          <a:p>
            <a:pPr marL="539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Surveys to audit the O&amp;M practices</a:t>
            </a:r>
          </a:p>
          <a:p>
            <a:pPr marL="539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Performance assessment of all systems &amp; subsystems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617AD7D1-1A2D-0BB7-63F2-7D365DDFD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320" y="1799037"/>
            <a:ext cx="3453246" cy="461665"/>
          </a:xfrm>
          <a:prstGeom prst="rect">
            <a:avLst/>
          </a:prstGeom>
          <a:solidFill>
            <a:srgbClr val="FF6600"/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40118" tIns="40118" rIns="40118" bIns="40118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Analysis &amp; Reporting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="" xmlns:a16="http://schemas.microsoft.com/office/drawing/2014/main" id="{94FA0B73-4F82-DC56-D144-72E72854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320" y="2344319"/>
            <a:ext cx="3453246" cy="23520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91440" tIns="40118" rIns="40118" bIns="40118" anchor="t" anchorCtr="0"/>
          <a:lstStyle/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Development of energy saving measures</a:t>
            </a:r>
          </a:p>
          <a:p>
            <a:pPr marL="539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Financial analysis of energy saving measures</a:t>
            </a:r>
          </a:p>
          <a:p>
            <a:pPr marL="539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  <a:p>
            <a:pPr marL="53975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Implementation plan &amp; future roadmap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AFE8ED1-4D46-86BA-7501-23A3E411E167}"/>
              </a:ext>
            </a:extLst>
          </p:cNvPr>
          <p:cNvGrpSpPr/>
          <p:nvPr/>
        </p:nvGrpSpPr>
        <p:grpSpPr>
          <a:xfrm>
            <a:off x="447045" y="4928208"/>
            <a:ext cx="11383534" cy="1080953"/>
            <a:chOff x="0" y="0"/>
            <a:chExt cx="10932258" cy="14478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7" name="Chevron 10">
              <a:extLst>
                <a:ext uri="{FF2B5EF4-FFF2-40B4-BE49-F238E27FC236}">
                  <a16:creationId xmlns="" xmlns:a16="http://schemas.microsoft.com/office/drawing/2014/main" id="{7314797F-7CA4-572F-8761-4D301AA4CC63}"/>
                </a:ext>
              </a:extLst>
            </p:cNvPr>
            <p:cNvSpPr/>
            <p:nvPr/>
          </p:nvSpPr>
          <p:spPr bwMode="auto">
            <a:xfrm>
              <a:off x="1891659" y="0"/>
              <a:ext cx="2444979" cy="1447800"/>
            </a:xfrm>
            <a:prstGeom prst="chevron">
              <a:avLst>
                <a:gd name="adj" fmla="val 31818"/>
              </a:avLst>
            </a:prstGeom>
            <a:grpFill/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Energy</a:t>
              </a:r>
              <a:r>
                <a: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&amp; Production </a:t>
              </a: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Collection</a:t>
              </a:r>
            </a:p>
          </p:txBody>
        </p:sp>
        <p:sp>
          <p:nvSpPr>
            <p:cNvPr id="28" name="Chevron 12">
              <a:extLst>
                <a:ext uri="{FF2B5EF4-FFF2-40B4-BE49-F238E27FC236}">
                  <a16:creationId xmlns="" xmlns:a16="http://schemas.microsoft.com/office/drawing/2014/main" id="{096F7DEA-A313-C5D8-EB2A-2461F4FBC4D0}"/>
                </a:ext>
              </a:extLst>
            </p:cNvPr>
            <p:cNvSpPr/>
            <p:nvPr/>
          </p:nvSpPr>
          <p:spPr bwMode="auto">
            <a:xfrm>
              <a:off x="4090199" y="0"/>
              <a:ext cx="2444979" cy="1447800"/>
            </a:xfrm>
            <a:prstGeom prst="chevron">
              <a:avLst>
                <a:gd name="adj" fmla="val 31818"/>
              </a:avLst>
            </a:prstGeom>
            <a:grpFill/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On-site Performance Assessment 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 Light" panose="020B03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Chevron 14">
              <a:extLst>
                <a:ext uri="{FF2B5EF4-FFF2-40B4-BE49-F238E27FC236}">
                  <a16:creationId xmlns="" xmlns:a16="http://schemas.microsoft.com/office/drawing/2014/main" id="{B8EA9A49-07F5-D3A8-60E8-1B3CBEDE47D1}"/>
                </a:ext>
              </a:extLst>
            </p:cNvPr>
            <p:cNvSpPr/>
            <p:nvPr/>
          </p:nvSpPr>
          <p:spPr bwMode="auto">
            <a:xfrm>
              <a:off x="6288739" y="0"/>
              <a:ext cx="2444979" cy="1447800"/>
            </a:xfrm>
            <a:prstGeom prst="chevron">
              <a:avLst>
                <a:gd name="adj" fmla="val 31818"/>
              </a:avLst>
            </a:prstGeom>
            <a:grpFill/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Analysis and Reporting</a:t>
              </a:r>
            </a:p>
          </p:txBody>
        </p:sp>
        <p:sp>
          <p:nvSpPr>
            <p:cNvPr id="30" name="Chevron 17">
              <a:extLst>
                <a:ext uri="{FF2B5EF4-FFF2-40B4-BE49-F238E27FC236}">
                  <a16:creationId xmlns="" xmlns:a16="http://schemas.microsoft.com/office/drawing/2014/main" id="{AE618682-86F9-BA63-C1A6-362F103127E9}"/>
                </a:ext>
              </a:extLst>
            </p:cNvPr>
            <p:cNvSpPr/>
            <p:nvPr/>
          </p:nvSpPr>
          <p:spPr bwMode="auto">
            <a:xfrm>
              <a:off x="8487279" y="0"/>
              <a:ext cx="2444979" cy="1447800"/>
            </a:xfrm>
            <a:prstGeom prst="chevron">
              <a:avLst>
                <a:gd name="adj" fmla="val 31818"/>
              </a:avLst>
            </a:prstGeom>
            <a:grpFill/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Presentation &amp; Discussion on the Findings</a:t>
              </a:r>
            </a:p>
          </p:txBody>
        </p:sp>
        <p:sp>
          <p:nvSpPr>
            <p:cNvPr id="31" name="Chevron 167">
              <a:extLst>
                <a:ext uri="{FF2B5EF4-FFF2-40B4-BE49-F238E27FC236}">
                  <a16:creationId xmlns="" xmlns:a16="http://schemas.microsoft.com/office/drawing/2014/main" id="{16B2BE20-3F13-F10F-4ED0-E39E4B1EACA8}"/>
                </a:ext>
              </a:extLst>
            </p:cNvPr>
            <p:cNvSpPr/>
            <p:nvPr/>
          </p:nvSpPr>
          <p:spPr bwMode="auto">
            <a:xfrm>
              <a:off x="0" y="0"/>
              <a:ext cx="2138099" cy="1447800"/>
            </a:xfrm>
            <a:prstGeom prst="homePlate">
              <a:avLst>
                <a:gd name="adj" fmla="val 32073"/>
              </a:avLst>
            </a:prstGeom>
            <a:grpFill/>
            <a:ln>
              <a:noFill/>
            </a:ln>
            <a:effectLst/>
          </p:spPr>
          <p:txBody>
            <a:bodyPr wrap="square" lIns="91440" tIns="45715" rIns="0" bIns="45715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 Nova Light" panose="020B03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Techno Commercial Proposal</a:t>
              </a:r>
            </a:p>
          </p:txBody>
        </p:sp>
      </p:grpSp>
      <p:sp>
        <p:nvSpPr>
          <p:cNvPr id="20" name="Fußzeilenplatzhalter 3">
            <a:extLst>
              <a:ext uri="{FF2B5EF4-FFF2-40B4-BE49-F238E27FC236}">
                <a16:creationId xmlns="" xmlns:a16="http://schemas.microsoft.com/office/drawing/2014/main" id="{38709910-8918-4981-A048-83F02724FE09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25634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7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effectLst/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Onsite Testin</a:t>
            </a: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 &amp; Inspection</a:t>
            </a:r>
            <a:endParaRPr lang="en-US" sz="2200" b="1" dirty="0">
              <a:solidFill>
                <a:srgbClr val="FF660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4D4CEA-A122-4797-7841-4DE6F949B99F}"/>
              </a:ext>
            </a:extLst>
          </p:cNvPr>
          <p:cNvSpPr txBox="1"/>
          <p:nvPr/>
        </p:nvSpPr>
        <p:spPr>
          <a:xfrm>
            <a:off x="497965" y="1032831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Electrical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0E6C44-F322-FCC1-40DD-9A481EBEC1F0}"/>
              </a:ext>
            </a:extLst>
          </p:cNvPr>
          <p:cNvSpPr txBox="1"/>
          <p:nvPr/>
        </p:nvSpPr>
        <p:spPr>
          <a:xfrm>
            <a:off x="2762194" y="1032831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Motors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057D37-F4AE-962B-AA3B-CE6A7E05CB1C}"/>
              </a:ext>
            </a:extLst>
          </p:cNvPr>
          <p:cNvSpPr txBox="1"/>
          <p:nvPr/>
        </p:nvSpPr>
        <p:spPr>
          <a:xfrm>
            <a:off x="5026423" y="1032831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Pumps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6B3DD5-6E10-0539-EB65-CB1558254A6D}"/>
              </a:ext>
            </a:extLst>
          </p:cNvPr>
          <p:cNvSpPr txBox="1"/>
          <p:nvPr/>
        </p:nvSpPr>
        <p:spPr>
          <a:xfrm>
            <a:off x="7290652" y="1032831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Compressed 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5EEAFE-84D1-BA7D-D7F4-8ACB187C0D33}"/>
              </a:ext>
            </a:extLst>
          </p:cNvPr>
          <p:cNvSpPr txBox="1"/>
          <p:nvPr/>
        </p:nvSpPr>
        <p:spPr>
          <a:xfrm>
            <a:off x="9554881" y="1032831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Lighting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DE6ABA-6DB6-DF7D-8A68-2E240A3C706D}"/>
              </a:ext>
            </a:extLst>
          </p:cNvPr>
          <p:cNvSpPr txBox="1"/>
          <p:nvPr/>
        </p:nvSpPr>
        <p:spPr>
          <a:xfrm>
            <a:off x="497965" y="259139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Boilers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E5D5E5B-7446-A149-BD92-283D6AE7F6A9}"/>
              </a:ext>
            </a:extLst>
          </p:cNvPr>
          <p:cNvSpPr txBox="1"/>
          <p:nvPr/>
        </p:nvSpPr>
        <p:spPr>
          <a:xfrm>
            <a:off x="2762194" y="259139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Steam Network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184186-7D2E-46E1-D3AA-CA461FAB0140}"/>
              </a:ext>
            </a:extLst>
          </p:cNvPr>
          <p:cNvSpPr txBox="1"/>
          <p:nvPr/>
        </p:nvSpPr>
        <p:spPr>
          <a:xfrm>
            <a:off x="5026423" y="259139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Steam Traps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9C1295D-6832-0725-2DE6-A40243275D73}"/>
              </a:ext>
            </a:extLst>
          </p:cNvPr>
          <p:cNvSpPr txBox="1"/>
          <p:nvPr/>
        </p:nvSpPr>
        <p:spPr>
          <a:xfrm>
            <a:off x="7290652" y="259139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Burners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4B2E32-B631-6625-905C-C7D45AAB764D}"/>
              </a:ext>
            </a:extLst>
          </p:cNvPr>
          <p:cNvSpPr txBox="1"/>
          <p:nvPr/>
        </p:nvSpPr>
        <p:spPr>
          <a:xfrm>
            <a:off x="9554881" y="259139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Process Heating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1C285A-F1D8-D811-04D9-689721D05C83}"/>
              </a:ext>
            </a:extLst>
          </p:cNvPr>
          <p:cNvSpPr txBox="1"/>
          <p:nvPr/>
        </p:nvSpPr>
        <p:spPr>
          <a:xfrm>
            <a:off x="497965" y="4315189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Cooling Towers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354200-C292-5282-104F-6441206DCE34}"/>
              </a:ext>
            </a:extLst>
          </p:cNvPr>
          <p:cNvSpPr txBox="1"/>
          <p:nvPr/>
        </p:nvSpPr>
        <p:spPr>
          <a:xfrm>
            <a:off x="2762194" y="4315189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Hot Water Generator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15D8C4A-BA28-7D74-832C-0FA8F5AD04E1}"/>
              </a:ext>
            </a:extLst>
          </p:cNvPr>
          <p:cNvSpPr txBox="1"/>
          <p:nvPr/>
        </p:nvSpPr>
        <p:spPr>
          <a:xfrm>
            <a:off x="5026423" y="4315189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HVAC&amp;R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89B2F10-FF82-E15B-02C7-72DC77960AAF}"/>
              </a:ext>
            </a:extLst>
          </p:cNvPr>
          <p:cNvSpPr txBox="1"/>
          <p:nvPr/>
        </p:nvSpPr>
        <p:spPr>
          <a:xfrm>
            <a:off x="7290652" y="4315189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Thermographic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54B67F-29E5-98AA-86E4-B8EE45AC61F2}"/>
              </a:ext>
            </a:extLst>
          </p:cNvPr>
          <p:cNvSpPr txBox="1"/>
          <p:nvPr/>
        </p:nvSpPr>
        <p:spPr>
          <a:xfrm>
            <a:off x="9554881" y="4315189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Miscellaneous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F8FC272-0904-86CE-2034-0E53DE35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2" y="1567476"/>
            <a:ext cx="731520" cy="7667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34298C4-4785-53EE-A045-764E2FFC0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69" r="13318"/>
          <a:stretch/>
        </p:blipFill>
        <p:spPr>
          <a:xfrm>
            <a:off x="3283131" y="1567476"/>
            <a:ext cx="1097280" cy="826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688AB7-6791-CA09-DF28-6999B250F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438" y="1513288"/>
            <a:ext cx="914400" cy="9446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22CF50B9-70F1-D44C-DFAE-CBBBF790D4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19" r="4285" b="10127"/>
          <a:stretch/>
        </p:blipFill>
        <p:spPr>
          <a:xfrm>
            <a:off x="7948749" y="1503398"/>
            <a:ext cx="822960" cy="9548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91FBC15-C7CB-B5F8-2885-8E488B857D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729" b="17221"/>
          <a:stretch/>
        </p:blipFill>
        <p:spPr>
          <a:xfrm>
            <a:off x="9938658" y="1529275"/>
            <a:ext cx="1371600" cy="8785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A025D6-E8DE-07BB-BF5B-6FE702160D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58" t="5758" r="8714" b="5758"/>
          <a:stretch/>
        </p:blipFill>
        <p:spPr>
          <a:xfrm>
            <a:off x="973182" y="3079065"/>
            <a:ext cx="1188720" cy="9688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CDD1C5B-BE4D-09C6-25AF-0AFD99E7745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106" b="8326"/>
          <a:stretch/>
        </p:blipFill>
        <p:spPr>
          <a:xfrm>
            <a:off x="3283131" y="3121439"/>
            <a:ext cx="1097280" cy="8840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4A1D26B-892B-D9B3-957B-7C5B80ACC6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144" r="3651" b="6791"/>
          <a:stretch/>
        </p:blipFill>
        <p:spPr>
          <a:xfrm>
            <a:off x="5589043" y="3129582"/>
            <a:ext cx="1005840" cy="9402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59DF046-5FDE-5004-A927-E4F1E9EF6F4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85" t="11428" r="7346" b="14603"/>
          <a:stretch/>
        </p:blipFill>
        <p:spPr>
          <a:xfrm>
            <a:off x="7628709" y="3215287"/>
            <a:ext cx="1463040" cy="8249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922D3D3-6869-00E7-ACFE-F29F1B907E5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962" t="12307" r="2065" b="15027"/>
          <a:stretch/>
        </p:blipFill>
        <p:spPr>
          <a:xfrm>
            <a:off x="9817038" y="3104107"/>
            <a:ext cx="1645920" cy="9006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D395000-A894-B10F-4461-8BF2504AA0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269" t="5873" r="3174" b="1492"/>
          <a:stretch/>
        </p:blipFill>
        <p:spPr>
          <a:xfrm>
            <a:off x="1110342" y="4914743"/>
            <a:ext cx="914400" cy="9053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F372C4C9-A819-9A54-8414-EC79052EC9D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197" r="762" b="6463"/>
          <a:stretch/>
        </p:blipFill>
        <p:spPr>
          <a:xfrm>
            <a:off x="3008811" y="4910575"/>
            <a:ext cx="1645920" cy="9137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E56FE74-F76E-6890-FEBC-EE0DEEF86E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7603" y="4820640"/>
            <a:ext cx="1188720" cy="9994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2A794B9-217A-649D-9009-048B89334B6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53" t="21325" r="4913" b="25586"/>
          <a:stretch/>
        </p:blipFill>
        <p:spPr>
          <a:xfrm>
            <a:off x="7628709" y="4892972"/>
            <a:ext cx="1645920" cy="9726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7E953A0-F804-02D3-C4C9-72DFA1D2914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6639" t="13674" r="18663" b="13132"/>
          <a:stretch/>
        </p:blipFill>
        <p:spPr>
          <a:xfrm>
            <a:off x="10198214" y="4836647"/>
            <a:ext cx="1005840" cy="1137924"/>
          </a:xfrm>
          <a:prstGeom prst="rect">
            <a:avLst/>
          </a:prstGeom>
        </p:spPr>
      </p:pic>
      <p:sp>
        <p:nvSpPr>
          <p:cNvPr id="36" name="Fußzeilenplatzhalter 3">
            <a:extLst>
              <a:ext uri="{FF2B5EF4-FFF2-40B4-BE49-F238E27FC236}">
                <a16:creationId xmlns="" xmlns:a16="http://schemas.microsoft.com/office/drawing/2014/main" id="{A2BCEBD3-D93C-4040-B1C5-B4067B282535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6247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S Health Science - CLINICAL RESEARCH - World Pharmaceutical Frontiers">
            <a:extLst>
              <a:ext uri="{FF2B5EF4-FFF2-40B4-BE49-F238E27FC236}">
                <a16:creationId xmlns="" xmlns:a16="http://schemas.microsoft.com/office/drawing/2014/main" id="{CD1A9E3E-A433-0C01-E73D-A2DB532D4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21212" r="13308" b="20933"/>
          <a:stretch/>
        </p:blipFill>
        <p:spPr bwMode="auto">
          <a:xfrm>
            <a:off x="10923158" y="6184367"/>
            <a:ext cx="914400" cy="442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6">
            <a:extLst>
              <a:ext uri="{FF2B5EF4-FFF2-40B4-BE49-F238E27FC236}">
                <a16:creationId xmlns="" xmlns:a16="http://schemas.microsoft.com/office/drawing/2014/main" id="{3BE7C970-F0A2-A012-7675-1E0860B90133}"/>
              </a:ext>
            </a:extLst>
          </p:cNvPr>
          <p:cNvSpPr txBox="1">
            <a:spLocks/>
          </p:cNvSpPr>
          <p:nvPr/>
        </p:nvSpPr>
        <p:spPr>
          <a:xfrm>
            <a:off x="354442" y="6184367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dirty="0">
                <a:solidFill>
                  <a:srgbClr val="000000"/>
                </a:solidFill>
                <a:latin typeface="Arial Nova Light" panose="020B0304020202020204" pitchFamily="34" charset="0"/>
              </a:rPr>
              <a:t>Page </a:t>
            </a:r>
            <a:fld id="{15EBE321-CBB1-4E91-BD14-37C8D44326FB}" type="slidenum">
              <a:rPr lang="en-US" b="0" smtClean="0">
                <a:solidFill>
                  <a:srgbClr val="000000"/>
                </a:solidFill>
                <a:latin typeface="Arial Nova Light" panose="020B0304020202020204" pitchFamily="34" charset="0"/>
              </a:rPr>
              <a:pPr>
                <a:defRPr/>
              </a:pPr>
              <a:t>8</a:t>
            </a:fld>
            <a:endParaRPr lang="en-US" b="0" dirty="0">
              <a:solidFill>
                <a:srgbClr val="00000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42166A-BDA3-B0A4-C050-9A3059EEDC42}"/>
              </a:ext>
            </a:extLst>
          </p:cNvPr>
          <p:cNvSpPr txBox="1"/>
          <p:nvPr/>
        </p:nvSpPr>
        <p:spPr>
          <a:xfrm>
            <a:off x="275109" y="215568"/>
            <a:ext cx="1043006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2200" b="1" dirty="0">
                <a:solidFill>
                  <a:srgbClr val="FF6600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 and Instruments</a:t>
            </a:r>
            <a:endParaRPr lang="en-US" sz="2200" b="1" dirty="0">
              <a:solidFill>
                <a:srgbClr val="FF6600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6835FF-00B5-6F15-99EB-535BC2787769}"/>
              </a:ext>
            </a:extLst>
          </p:cNvPr>
          <p:cNvSpPr txBox="1"/>
          <p:nvPr/>
        </p:nvSpPr>
        <p:spPr>
          <a:xfrm>
            <a:off x="502002" y="1286930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PQA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4D2E69-3307-3823-26C2-B9289219B78E}"/>
              </a:ext>
            </a:extLst>
          </p:cNvPr>
          <p:cNvSpPr txBox="1"/>
          <p:nvPr/>
        </p:nvSpPr>
        <p:spPr>
          <a:xfrm>
            <a:off x="2766231" y="1286930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MCSA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9C9AFE-D89E-6988-A12B-2C991A103125}"/>
              </a:ext>
            </a:extLst>
          </p:cNvPr>
          <p:cNvSpPr txBox="1"/>
          <p:nvPr/>
        </p:nvSpPr>
        <p:spPr>
          <a:xfrm>
            <a:off x="5030460" y="1286930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Ultrasonic Flow 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018977-9272-D954-9A2F-DF07D18CD9C9}"/>
              </a:ext>
            </a:extLst>
          </p:cNvPr>
          <p:cNvSpPr txBox="1"/>
          <p:nvPr/>
        </p:nvSpPr>
        <p:spPr>
          <a:xfrm>
            <a:off x="7294689" y="1286930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Ultrasonic Leakage 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13F825-0A16-A83A-E185-28060D81C74C}"/>
              </a:ext>
            </a:extLst>
          </p:cNvPr>
          <p:cNvSpPr txBox="1"/>
          <p:nvPr/>
        </p:nvSpPr>
        <p:spPr>
          <a:xfrm>
            <a:off x="9558918" y="1286930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Lux Meter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EFAE50-F246-D2F8-1218-D67D2D891377}"/>
              </a:ext>
            </a:extLst>
          </p:cNvPr>
          <p:cNvSpPr txBox="1"/>
          <p:nvPr/>
        </p:nvSpPr>
        <p:spPr>
          <a:xfrm>
            <a:off x="502002" y="368871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Flue Gas Analyzer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E06218-1639-7C96-0A48-EB477549186F}"/>
              </a:ext>
            </a:extLst>
          </p:cNvPr>
          <p:cNvSpPr txBox="1"/>
          <p:nvPr/>
        </p:nvSpPr>
        <p:spPr>
          <a:xfrm>
            <a:off x="2766231" y="368871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Steam Trap Tester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1747B7-FEFB-A52B-109F-BF744E0D0E68}"/>
              </a:ext>
            </a:extLst>
          </p:cNvPr>
          <p:cNvSpPr txBox="1"/>
          <p:nvPr/>
        </p:nvSpPr>
        <p:spPr>
          <a:xfrm>
            <a:off x="5030460" y="368871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Thermal Imager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FD8C4E-E3C1-941A-0D9D-D39431835E68}"/>
              </a:ext>
            </a:extLst>
          </p:cNvPr>
          <p:cNvSpPr txBox="1"/>
          <p:nvPr/>
        </p:nvSpPr>
        <p:spPr>
          <a:xfrm>
            <a:off x="7294689" y="368871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Gas Flow 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1275BB8-0AF7-0EF3-0B74-40A061F88CC3}"/>
              </a:ext>
            </a:extLst>
          </p:cNvPr>
          <p:cNvSpPr txBox="1"/>
          <p:nvPr/>
        </p:nvSpPr>
        <p:spPr>
          <a:xfrm>
            <a:off x="9558918" y="3688717"/>
            <a:ext cx="2139154" cy="448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F6600"/>
                </a:solidFill>
                <a:latin typeface="Arial Nova Light" panose="020B0304020202020204" pitchFamily="34" charset="0"/>
              </a:rPr>
              <a:t>Environmental Meter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F44513E-9FBE-D16C-2B8A-6D33CD79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99" y="2074377"/>
            <a:ext cx="1005840" cy="10542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57EBDDE-9ACB-18E3-04CB-A7BF9DAFC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3" t="21325" r="4913" b="25586"/>
          <a:stretch/>
        </p:blipFill>
        <p:spPr>
          <a:xfrm>
            <a:off x="5269003" y="4432409"/>
            <a:ext cx="1920240" cy="1134812"/>
          </a:xfrm>
          <a:prstGeom prst="rect">
            <a:avLst/>
          </a:prstGeom>
        </p:spPr>
      </p:pic>
      <p:pic>
        <p:nvPicPr>
          <p:cNvPr id="1026" name="Picture 2" descr="Motor Current Signature Analyser for Industrial, Model Name/Number:  Bakerexp4000, Rs 1988000 | ID: 22237437897">
            <a:extLst>
              <a:ext uri="{FF2B5EF4-FFF2-40B4-BE49-F238E27FC236}">
                <a16:creationId xmlns="" xmlns:a16="http://schemas.microsoft.com/office/drawing/2014/main" id="{5CD7A19C-E0A5-B29D-DF8C-08EDF7545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r="4958"/>
          <a:stretch/>
        </p:blipFill>
        <p:spPr bwMode="auto">
          <a:xfrm>
            <a:off x="3340526" y="2077639"/>
            <a:ext cx="1371600" cy="112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 Panametrics TransPort PT878 Ultrasonic Flow Meter: Data Logger">
            <a:extLst>
              <a:ext uri="{FF2B5EF4-FFF2-40B4-BE49-F238E27FC236}">
                <a16:creationId xmlns="" xmlns:a16="http://schemas.microsoft.com/office/drawing/2014/main" id="{E8EA2707-6F5F-B8A7-092A-0C4949BF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2081344"/>
            <a:ext cx="146304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ltraprobe 10,000 – UE Systems">
            <a:extLst>
              <a:ext uri="{FF2B5EF4-FFF2-40B4-BE49-F238E27FC236}">
                <a16:creationId xmlns="" xmlns:a16="http://schemas.microsoft.com/office/drawing/2014/main" id="{E6C5674C-B946-B675-577F-FCA53536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26" y="2025915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gital Lux Meter Lx1330b Digital Illuminance Light Meter Tester 0-200,000 Lux  Luxmeter - Solar Power Meters - AliExpress">
            <a:extLst>
              <a:ext uri="{FF2B5EF4-FFF2-40B4-BE49-F238E27FC236}">
                <a16:creationId xmlns="" xmlns:a16="http://schemas.microsoft.com/office/drawing/2014/main" id="{883687E2-515D-85D8-9551-E2F320974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4990"/>
          <a:stretch/>
        </p:blipFill>
        <p:spPr bwMode="auto">
          <a:xfrm>
            <a:off x="10247971" y="2061189"/>
            <a:ext cx="1097280" cy="12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s analyzer - E8500 Plus - E Instruments International - for monitoring  gas emissions / temperature / portable">
            <a:extLst>
              <a:ext uri="{FF2B5EF4-FFF2-40B4-BE49-F238E27FC236}">
                <a16:creationId xmlns="" xmlns:a16="http://schemas.microsoft.com/office/drawing/2014/main" id="{0C89FEA9-860D-4306-210A-65BDD0765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/>
          <a:stretch/>
        </p:blipFill>
        <p:spPr bwMode="auto">
          <a:xfrm>
            <a:off x="1067753" y="4443850"/>
            <a:ext cx="1280160" cy="12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ltraprobe 15,000 – UE Systems">
            <a:extLst>
              <a:ext uri="{FF2B5EF4-FFF2-40B4-BE49-F238E27FC236}">
                <a16:creationId xmlns="" xmlns:a16="http://schemas.microsoft.com/office/drawing/2014/main" id="{2D86933A-8A66-7604-7224-0D9653337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6" t="11114" r="7643" b="5714"/>
          <a:stretch/>
        </p:blipFill>
        <p:spPr bwMode="auto">
          <a:xfrm>
            <a:off x="3382209" y="4537524"/>
            <a:ext cx="1371600" cy="119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S Instruments PI 500 (0560 0511) Portable Flow Meter">
            <a:extLst>
              <a:ext uri="{FF2B5EF4-FFF2-40B4-BE49-F238E27FC236}">
                <a16:creationId xmlns="" xmlns:a16="http://schemas.microsoft.com/office/drawing/2014/main" id="{9C320F19-A833-9633-F3DF-F76AA0F84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r="7975" b="12929"/>
          <a:stretch/>
        </p:blipFill>
        <p:spPr bwMode="auto">
          <a:xfrm>
            <a:off x="7811589" y="4472436"/>
            <a:ext cx="1463040" cy="12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ultifunction Environment Meter at Rs 1300/piece | Environmental Meter |  ID: 14014804848">
            <a:extLst>
              <a:ext uri="{FF2B5EF4-FFF2-40B4-BE49-F238E27FC236}">
                <a16:creationId xmlns="" xmlns:a16="http://schemas.microsoft.com/office/drawing/2014/main" id="{E1C136D7-C641-7086-606C-6EB22DDE1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9338" b="2229"/>
          <a:stretch/>
        </p:blipFill>
        <p:spPr bwMode="auto">
          <a:xfrm>
            <a:off x="10218440" y="4412012"/>
            <a:ext cx="1188720" cy="13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ußzeilenplatzhalter 3">
            <a:extLst>
              <a:ext uri="{FF2B5EF4-FFF2-40B4-BE49-F238E27FC236}">
                <a16:creationId xmlns="" xmlns:a16="http://schemas.microsoft.com/office/drawing/2014/main" id="{D4C0B851-39C5-41FD-8950-38D03D4CFE6E}"/>
              </a:ext>
            </a:extLst>
          </p:cNvPr>
          <p:cNvSpPr txBox="1">
            <a:spLocks/>
          </p:cNvSpPr>
          <p:nvPr/>
        </p:nvSpPr>
        <p:spPr>
          <a:xfrm>
            <a:off x="1002440" y="6184367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Arial Nova Light" panose="020B0304020202020204" pitchFamily="34" charset="0"/>
              </a:rPr>
              <a:t>Energy Audits &amp; Energy Management Program</a:t>
            </a:r>
          </a:p>
        </p:txBody>
      </p:sp>
    </p:spTree>
    <p:extLst>
      <p:ext uri="{BB962C8B-B14F-4D97-AF65-F5344CB8AC3E}">
        <p14:creationId xmlns:p14="http://schemas.microsoft.com/office/powerpoint/2010/main" val="184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5B1261-CE30-41B9-9E9E-67D2FEFC407E}"/>
              </a:ext>
            </a:extLst>
          </p:cNvPr>
          <p:cNvSpPr txBox="1"/>
          <p:nvPr/>
        </p:nvSpPr>
        <p:spPr>
          <a:xfrm>
            <a:off x="0" y="34290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CASE STUDY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127A956-CC1B-427E-9439-90DCDB41E8C1}"/>
              </a:ext>
            </a:extLst>
          </p:cNvPr>
          <p:cNvCxnSpPr>
            <a:cxnSpLocks/>
          </p:cNvCxnSpPr>
          <p:nvPr/>
        </p:nvCxnSpPr>
        <p:spPr>
          <a:xfrm>
            <a:off x="4103914" y="2732315"/>
            <a:ext cx="41365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esk with solid fill">
            <a:extLst>
              <a:ext uri="{FF2B5EF4-FFF2-40B4-BE49-F238E27FC236}">
                <a16:creationId xmlns="" xmlns:a16="http://schemas.microsoft.com/office/drawing/2014/main" id="{B2126542-B494-4ED5-9383-42E82D3B1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0200" y="981766"/>
            <a:ext cx="1371600" cy="137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A1041FF-101B-ECEF-F326-EE2921540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519" y="5776491"/>
            <a:ext cx="1539373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216048A99B5489627BD18AD9DBE96" ma:contentTypeVersion="2" ma:contentTypeDescription="Create a new document." ma:contentTypeScope="" ma:versionID="4069e180241dca01135c3566b9107ea4">
  <xsd:schema xmlns:xsd="http://www.w3.org/2001/XMLSchema" xmlns:xs="http://www.w3.org/2001/XMLSchema" xmlns:p="http://schemas.microsoft.com/office/2006/metadata/properties" xmlns:ns3="bea38553-068f-49ab-b288-dff98132dc00" targetNamespace="http://schemas.microsoft.com/office/2006/metadata/properties" ma:root="true" ma:fieldsID="5d68e03f53c7c3ba983dedf8fb3ebed9" ns3:_="">
    <xsd:import namespace="bea38553-068f-49ab-b288-dff98132d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38553-068f-49ab-b288-dff98132d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46E1DD-9E59-4B8C-BB72-954207ADB9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F6565A-2FA5-454A-965E-50D213B1A651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bea38553-068f-49ab-b288-dff98132dc00"/>
  </ds:schemaRefs>
</ds:datastoreItem>
</file>

<file path=customXml/itemProps3.xml><?xml version="1.0" encoding="utf-8"?>
<ds:datastoreItem xmlns:ds="http://schemas.openxmlformats.org/officeDocument/2006/customXml" ds:itemID="{E7E89AC2-3833-4132-A8DA-23BD3852D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a38553-068f-49ab-b288-dff98132d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2016</Words>
  <Application>Microsoft Office PowerPoint</Application>
  <PresentationFormat>Widescreen</PresentationFormat>
  <Paragraphs>410</Paragraphs>
  <Slides>26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Nova Light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Mehmood, Amer (Faisalabad)</dc:creator>
  <cp:lastModifiedBy>Lenovo</cp:lastModifiedBy>
  <cp:revision>186</cp:revision>
  <dcterms:created xsi:type="dcterms:W3CDTF">2022-01-30T04:03:18Z</dcterms:created>
  <dcterms:modified xsi:type="dcterms:W3CDTF">2023-08-23T06:13:40Z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0x01010010D216048A99B5489627BD18AD9DBE96</vt:lpwstr>
  </property>
</Properties>
</file>