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780" r:id="rId1"/>
  </p:sldMasterIdLst>
  <p:notesMasterIdLst>
    <p:notesMasterId r:id="rId31"/>
  </p:notesMasterIdLst>
  <p:handoutMasterIdLst>
    <p:handoutMasterId r:id="rId32"/>
  </p:handoutMasterIdLst>
  <p:sldIdLst>
    <p:sldId id="349" r:id="rId2"/>
    <p:sldId id="392" r:id="rId3"/>
    <p:sldId id="393" r:id="rId4"/>
    <p:sldId id="394" r:id="rId5"/>
    <p:sldId id="395" r:id="rId6"/>
    <p:sldId id="274" r:id="rId7"/>
    <p:sldId id="400" r:id="rId8"/>
    <p:sldId id="342" r:id="rId9"/>
    <p:sldId id="409" r:id="rId10"/>
    <p:sldId id="257" r:id="rId11"/>
    <p:sldId id="397" r:id="rId12"/>
    <p:sldId id="276" r:id="rId13"/>
    <p:sldId id="398" r:id="rId14"/>
    <p:sldId id="399" r:id="rId15"/>
    <p:sldId id="275" r:id="rId16"/>
    <p:sldId id="412" r:id="rId17"/>
    <p:sldId id="413" r:id="rId18"/>
    <p:sldId id="404" r:id="rId19"/>
    <p:sldId id="270" r:id="rId20"/>
    <p:sldId id="406" r:id="rId21"/>
    <p:sldId id="307" r:id="rId22"/>
    <p:sldId id="310" r:id="rId23"/>
    <p:sldId id="408" r:id="rId24"/>
    <p:sldId id="410" r:id="rId25"/>
    <p:sldId id="411" r:id="rId26"/>
    <p:sldId id="414" r:id="rId27"/>
    <p:sldId id="418" r:id="rId28"/>
    <p:sldId id="417" r:id="rId29"/>
    <p:sldId id="40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CF9E8-DDA1-45DA-B9AC-E789EC2BC521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F2F7B-A64A-4375-AFD9-C963E44F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96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7929-11D5-4CD4-B422-723E53E098A2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A0672-0888-44B4-99FF-395E6FD0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7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8E316CA-94AE-4DCC-A02D-18DB3B96F6C9}" type="datetime1">
              <a:rPr lang="en-US" smtClean="0"/>
              <a:t>8/17/2023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/>
              <a:t>Plastic Waste Disposal by Dr. Qaiser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05413F-4B5A-4D1F-8885-E79FAA881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FC57-78EF-454E-93E2-04D094A61A1D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Plastic Waste Disposal by Dr. Qaiser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413F-4B5A-4D1F-8885-E79FAA881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C1AB-9881-43B1-BBB3-ED7CADA71BEB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Plastic Waste Disposal by Dr. Qaiser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413F-4B5A-4D1F-8885-E79FAA881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29D6-3B77-479A-BDC3-6AA5E80D0215}" type="datetimeFigureOut">
              <a:rPr lang="en-PK" smtClean="0"/>
              <a:t>17/08/2023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2042-820C-410C-A971-27B526E5688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330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29CF5E-4D2D-41AE-9A44-6E0E419B507D}" type="datetime1">
              <a:rPr lang="en-US" smtClean="0"/>
              <a:t>8/17/2023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05413F-4B5A-4D1F-8885-E79FAA881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Plastic Waste Disposal by Dr. Qaiser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D30770-40CA-4F7B-B0B4-88F756B42D83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/>
              <a:t>Plastic Waste Disposal by Dr. Qaiser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05413F-4B5A-4D1F-8885-E79FAA881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977E-F911-44AD-83DE-2748D32D2D78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Plastic Waste Disposal by Dr. Qaiser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413F-4B5A-4D1F-8885-E79FAA881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628B-BA10-42CD-B522-58A786BBB8C1}" type="datetime1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Plastic Waste Disposal by Dr. Qaiser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413F-4B5A-4D1F-8885-E79FAA881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29414F-4B2D-4B1A-90CA-7FCE61FEAAC9}" type="datetime1">
              <a:rPr lang="en-US" smtClean="0"/>
              <a:t>8/17/2023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05413F-4B5A-4D1F-8885-E79FAA881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Plastic Waste Disposal by Dr. Qaiser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723E-2D78-4B94-B004-AB21FFE839A9}" type="datetime1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Plastic Waste Disposal by Dr. Qaiser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413F-4B5A-4D1F-8885-E79FAA881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FEFD16-9C92-418E-A558-2438E5E39B39}" type="datetime1">
              <a:rPr lang="en-US" smtClean="0"/>
              <a:t>8/17/2023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05413F-4B5A-4D1F-8885-E79FAA881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Plastic Waste Disposal by Dr. Qaiser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A397DC-20D9-4698-8530-5E5FA55D16E6}" type="datetime1">
              <a:rPr lang="en-US" smtClean="0"/>
              <a:t>8/17/2023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05413F-4B5A-4D1F-8885-E79FAA881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Plastic Waste Disposal by Dr. Qaiser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594F32-496C-4CF9-9BD2-A17F522A3492}" type="datetime1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Plastic Waste Disposal by Dr. Qaiser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05413F-4B5A-4D1F-8885-E79FAA881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tek.com/polymers/rheology/" TargetMode="External"/><Relationship Id="rId13" Type="http://schemas.openxmlformats.org/officeDocument/2006/relationships/hyperlink" Target="https://www.intertek.com/polymers/electrical-properties/" TargetMode="External"/><Relationship Id="rId3" Type="http://schemas.openxmlformats.org/officeDocument/2006/relationships/hyperlink" Target="https://www.intertek.com/polymers/testing/flexural-properties/" TargetMode="External"/><Relationship Id="rId7" Type="http://schemas.openxmlformats.org/officeDocument/2006/relationships/hyperlink" Target="https://www.intertek.com/polymers/analysis/thermal/" TargetMode="External"/><Relationship Id="rId12" Type="http://schemas.openxmlformats.org/officeDocument/2006/relationships/hyperlink" Target="https://www.intertek.com/polymers/optical-properties/" TargetMode="External"/><Relationship Id="rId2" Type="http://schemas.openxmlformats.org/officeDocument/2006/relationships/hyperlink" Target="https://www.intertek.com/polymers/tensile-testin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ntertek.com/analytical-laboratories/scratch-testing/" TargetMode="External"/><Relationship Id="rId11" Type="http://schemas.openxmlformats.org/officeDocument/2006/relationships/hyperlink" Target="https://www.intertek.com/polymers/flammability/" TargetMode="External"/><Relationship Id="rId5" Type="http://schemas.openxmlformats.org/officeDocument/2006/relationships/hyperlink" Target="https://www.intertek.com/polymers/compression-testing/" TargetMode="External"/><Relationship Id="rId10" Type="http://schemas.openxmlformats.org/officeDocument/2006/relationships/hyperlink" Target="https://www.intertek.com/polymers/ageing/" TargetMode="External"/><Relationship Id="rId4" Type="http://schemas.openxmlformats.org/officeDocument/2006/relationships/hyperlink" Target="https://www.intertek.com/shear-testing/" TargetMode="External"/><Relationship Id="rId9" Type="http://schemas.openxmlformats.org/officeDocument/2006/relationships/hyperlink" Target="https://www.intertek.com/polymers/barrier-propertie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304800"/>
            <a:ext cx="8153400" cy="16764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cap="none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Upcycling of Plastic Waste for Circular Economy: Strategies and Characterization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42740" y="3048000"/>
            <a:ext cx="8305800" cy="213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Prof. Asif Ali Qaiser, PhD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Chairman, Department of Polymer &amp; Process Engineering, University of Engineering &amp; Technology, Lahore.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/>
              <a:t>Email: asifaliqaiser@uet.edu.pk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B60F2-4BFF-77FE-1D2F-4F3EE1F465BE}"/>
              </a:ext>
            </a:extLst>
          </p:cNvPr>
          <p:cNvSpPr txBox="1"/>
          <p:nvPr/>
        </p:nvSpPr>
        <p:spPr>
          <a:xfrm>
            <a:off x="838200" y="5486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August 2023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Gujranwala Chamber of Commerce and Industry (GCCI)</a:t>
            </a:r>
            <a:endParaRPr lang="en-P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28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7850-6F01-C6BC-9B79-890FFBA9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2669"/>
            <a:ext cx="5638800" cy="4572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Plastic Circular Economy? </a:t>
            </a:r>
            <a:endParaRPr lang="en-PK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Circular economy: part 2 - DesignRepublic">
            <a:extLst>
              <a:ext uri="{FF2B5EF4-FFF2-40B4-BE49-F238E27FC236}">
                <a16:creationId xmlns:a16="http://schemas.microsoft.com/office/drawing/2014/main" id="{D13A6CBB-A26C-0164-1A55-160366507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458200" cy="308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ircular Economy As A Way Of Increasing Efficiency In Organizations ...">
            <a:extLst>
              <a:ext uri="{FF2B5EF4-FFF2-40B4-BE49-F238E27FC236}">
                <a16:creationId xmlns:a16="http://schemas.microsoft.com/office/drawing/2014/main" id="{86769040-8C70-CF2B-5A38-7D14CE3A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4" y="3384543"/>
            <a:ext cx="3952876" cy="340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3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9099-D9DA-5889-9351-331FD9C4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 Plastic Economy</a:t>
            </a:r>
            <a:endParaRPr lang="en-PK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21853-2627-DF70-3874-F55FE0BCF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15998"/>
            <a:ext cx="8839200" cy="57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8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89C6-283B-08B3-7DA8-B75AEAD77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55726"/>
            <a:ext cx="6226010" cy="482473"/>
          </a:xfrm>
        </p:spPr>
        <p:txBody>
          <a:bodyPr>
            <a:no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Upcycling vs Recycling Technologies</a:t>
            </a:r>
            <a:endParaRPr lang="en-PK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98C9A-1AEF-4A68-E831-ABA843769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092418" cy="54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03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FCC5-3797-517B-C7D0-54789672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Plastics Waste in Construction Industry</a:t>
            </a:r>
            <a:endParaRPr lang="en-P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52E18-58BC-D7B8-0B65-DE7906289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76462"/>
            <a:ext cx="8160586" cy="41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8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99ED-490D-884E-2DC3-B47F6927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High C- Fuels and Activated Carbon</a:t>
            </a:r>
            <a:endParaRPr lang="en-P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FB0A4-47CB-66EF-54B2-57D3CD0A7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41840"/>
            <a:ext cx="3316537" cy="2710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AD97E5-CF36-2583-2E01-29D8196D3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205431"/>
            <a:ext cx="5893775" cy="36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2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BEF3-4825-D8BC-A80C-F7DDCD43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6019800" cy="41378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PSA5CD"/>
              </a:rPr>
              <a:t>Upcycling and catalytic degradation of plastic wastes</a:t>
            </a:r>
            <a:endParaRPr lang="en-PK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DCB28-A2E8-EA6B-BD46-5137A19A4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4648200"/>
            <a:ext cx="2766547" cy="1295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26680-60C5-D422-F5D9-05808CA34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64" y="413785"/>
            <a:ext cx="7527471" cy="6444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267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499D21-82CB-689E-5E45-F0D5ADF68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5062"/>
            <a:ext cx="8794034" cy="2786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A621C6-DA52-58AC-7CE0-BD4B514E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2562"/>
          </a:xfrm>
        </p:spPr>
        <p:txBody>
          <a:bodyPr>
            <a:noAutofit/>
          </a:bodyPr>
          <a:lstStyle/>
          <a:p>
            <a:r>
              <a:rPr lang="en-US" sz="2400" b="1" dirty="0"/>
              <a:t>Upcycling with Co-Polymer Blending</a:t>
            </a:r>
            <a:endParaRPr lang="en-PK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E6E19-BA34-FAA3-5402-53B6E8CAB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4" y="3657600"/>
            <a:ext cx="879403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0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85890-F48B-9790-AEB7-4326A0CDD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0" y="1417638"/>
            <a:ext cx="8880350" cy="51832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B575503-2117-A553-5913-F2CA3FB3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/>
              <a:t>Upcycling with Co-Polymer Blending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928349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9E7BB-F90B-7763-E1F2-27BD084F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8200"/>
            <a:ext cx="2286000" cy="3840162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Upcycling of Plastic waste through Reactive Compatibilization</a:t>
            </a:r>
            <a:endParaRPr lang="en-P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B5C26-B115-9749-4C9D-F5C6D4457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2900"/>
            <a:ext cx="602649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0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111A-EB43-B71C-EB5E-0C1F99C8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57200"/>
            <a:ext cx="6607010" cy="43527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Upcycling of Properties of Comingled Waste-Work Done at UET</a:t>
            </a:r>
            <a:endParaRPr lang="en-PK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648C5-0D9B-2A62-7FBA-5CA6547A7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89" y="1066800"/>
            <a:ext cx="4401569" cy="57617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A56E5-53F5-03F2-D244-2D071641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188" y="1454605"/>
            <a:ext cx="3590385" cy="25683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C48142-BDAE-F088-4286-D3E84788D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336" y="4221911"/>
            <a:ext cx="3570754" cy="25683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63065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69090-CC65-1B5A-2880-F29D20DFA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6" y="609599"/>
            <a:ext cx="8723293" cy="48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3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0C3775-C184-9014-2882-F714323CC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0" y="-76200"/>
            <a:ext cx="3929181" cy="4971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9E206D-74E7-B11E-76C3-322A0BFDC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754704"/>
            <a:ext cx="3169140" cy="20999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77929-29F3-5ABC-455A-D2C9992BB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740" y="0"/>
            <a:ext cx="5081942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502D5C-3437-AB14-02B0-1C0B228B3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511288"/>
            <a:ext cx="4487288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2A73BD-5397-AB9C-80E7-828914951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536250"/>
            <a:ext cx="3360425" cy="23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80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08" y="179655"/>
            <a:ext cx="2646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latin typeface="Arial" pitchFamily="34" charset="0"/>
                <a:cs typeface="Arial" pitchFamily="34" charset="0"/>
              </a:rPr>
              <a:t>Plastic Materials Classification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118" y="1782395"/>
            <a:ext cx="32909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Thermoplastics, Thermosets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Amorphous and (Semi-) Crystalline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    polymers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Commodity: Thermoplastics-up to 150 </a:t>
            </a:r>
            <a:r>
              <a:rPr lang="en-US" sz="1600" baseline="30000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Engineering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Thermoplastics-up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to 250 </a:t>
            </a:r>
            <a:r>
              <a:rPr lang="en-US" sz="1600" baseline="30000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Advanced Engineering-up to 450 </a:t>
            </a:r>
            <a:r>
              <a:rPr lang="en-US" sz="1600" baseline="30000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Imidized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up to 800 </a:t>
            </a:r>
            <a:r>
              <a:rPr lang="en-US" sz="1600" baseline="30000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9816"/>
            <a:ext cx="5659744" cy="692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7958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628658"/>
            <a:ext cx="8946717" cy="59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09" y="10543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>
                <a:latin typeface="Arial" pitchFamily="34" charset="0"/>
                <a:cs typeface="Arial" pitchFamily="34" charset="0"/>
              </a:rPr>
              <a:t>Materials Selection Guide</a:t>
            </a:r>
          </a:p>
        </p:txBody>
      </p:sp>
    </p:spTree>
    <p:extLst>
      <p:ext uri="{BB962C8B-B14F-4D97-AF65-F5344CB8AC3E}">
        <p14:creationId xmlns:p14="http://schemas.microsoft.com/office/powerpoint/2010/main" val="2671141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E6EA-6F87-2254-2521-C0963697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Plastics Testing and Characterization</a:t>
            </a:r>
            <a:endParaRPr lang="en-P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5D62E-5780-8FB7-6AE7-7CFF26E3D733}"/>
              </a:ext>
            </a:extLst>
          </p:cNvPr>
          <p:cNvSpPr txBox="1"/>
          <p:nvPr/>
        </p:nvSpPr>
        <p:spPr>
          <a:xfrm>
            <a:off x="381000" y="1720840"/>
            <a:ext cx="79248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Neo Sans W01"/>
              </a:rPr>
              <a:t>Mechanical testing including </a:t>
            </a:r>
            <a:r>
              <a:rPr lang="en-US" sz="2000" b="0" i="0" u="none" strike="noStrike" dirty="0">
                <a:effectLst/>
                <a:latin typeface="Neo Sans W01"/>
                <a:hlinkClick r:id="rId2" tooltip="tens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tensile</a:t>
            </a:r>
            <a:r>
              <a:rPr lang="en-US" sz="2000" b="0" i="0" dirty="0">
                <a:effectLst/>
                <a:latin typeface="Neo Sans W01"/>
              </a:rPr>
              <a:t>, </a:t>
            </a:r>
            <a:r>
              <a:rPr lang="en-US" sz="2000" b="0" i="0" u="none" strike="noStrike" dirty="0">
                <a:effectLst/>
                <a:latin typeface="Neo Sans W01"/>
                <a:hlinkClick r:id="rId3" tooltip="flexur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flexural</a:t>
            </a:r>
            <a:r>
              <a:rPr lang="en-US" sz="2000" b="0" i="0" dirty="0">
                <a:effectLst/>
                <a:latin typeface="Neo Sans W01"/>
              </a:rPr>
              <a:t>, </a:t>
            </a:r>
            <a:r>
              <a:rPr lang="en-US" sz="2000" b="0" i="0" u="none" strike="noStrike" dirty="0">
                <a:effectLst/>
                <a:latin typeface="Neo Sans W01"/>
                <a:hlinkClick r:id="rId4" tooltip="she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shear</a:t>
            </a:r>
            <a:r>
              <a:rPr lang="en-US" sz="2000" b="0" i="0" dirty="0">
                <a:effectLst/>
                <a:latin typeface="Neo Sans W01"/>
              </a:rPr>
              <a:t> and </a:t>
            </a:r>
            <a:r>
              <a:rPr lang="en-US" sz="2000" b="0" i="0" u="none" strike="noStrike" dirty="0">
                <a:effectLst/>
                <a:latin typeface="Neo Sans W01"/>
                <a:hlinkClick r:id="rId5" tooltip="compressive propert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compressive properties</a:t>
            </a:r>
            <a:endParaRPr lang="en-US" sz="2000" b="0" i="0" dirty="0">
              <a:effectLst/>
              <a:latin typeface="Neo Sans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Neo Sans W01"/>
              </a:rPr>
              <a:t>Physical testing including density, hardness and </a:t>
            </a:r>
            <a:r>
              <a:rPr lang="en-US" sz="2000" b="0" i="0" u="none" strike="noStrike" dirty="0">
                <a:effectLst/>
                <a:latin typeface="Neo Sans W01"/>
                <a:hlinkClick r:id="rId6" tooltip="scratch resist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scratch resistance</a:t>
            </a:r>
            <a:endParaRPr lang="en-US" sz="2000" b="0" i="0" dirty="0">
              <a:effectLst/>
              <a:latin typeface="Neo Sans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Neo Sans W01"/>
                <a:hlinkClick r:id="rId7" tooltip="Thermal test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Thermal testing</a:t>
            </a:r>
            <a:r>
              <a:rPr lang="en-US" sz="2000" b="0" i="0" dirty="0">
                <a:effectLst/>
                <a:latin typeface="Neo Sans W01"/>
              </a:rPr>
              <a:t> including DSC, DMTA,TMA, TGA, HDT  and </a:t>
            </a:r>
            <a:r>
              <a:rPr lang="en-US" sz="2000" b="0" i="0" dirty="0" err="1">
                <a:effectLst/>
                <a:latin typeface="Neo Sans W01"/>
              </a:rPr>
              <a:t>Vicat</a:t>
            </a:r>
            <a:r>
              <a:rPr lang="en-US" sz="2000" b="0" i="0" dirty="0">
                <a:effectLst/>
                <a:latin typeface="Neo Sans W01"/>
              </a:rPr>
              <a:t> Softening Points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Neo Sans W01"/>
                <a:hlinkClick r:id="rId8" tooltip="Rheological test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Rheological testing</a:t>
            </a:r>
            <a:r>
              <a:rPr lang="en-US" sz="2000" b="0" i="0" dirty="0">
                <a:effectLst/>
                <a:latin typeface="Neo Sans W01"/>
              </a:rPr>
              <a:t> including capillary, rotational, Melt Flow Rate/Index and DSV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Neo Sans W01"/>
                <a:hlinkClick r:id="rId9" tooltip="Barr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Barrier</a:t>
            </a:r>
            <a:r>
              <a:rPr lang="en-US" sz="2000" b="0" i="0" dirty="0">
                <a:effectLst/>
                <a:latin typeface="Neo Sans W01"/>
              </a:rPr>
              <a:t> including WVTR, OTR and various gases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Neo Sans W01"/>
                <a:hlinkClick r:id="rId10" tooltip="Weather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Weathering</a:t>
            </a:r>
            <a:r>
              <a:rPr lang="en-US" sz="2000" b="0" i="0" dirty="0">
                <a:effectLst/>
                <a:latin typeface="Neo Sans W01"/>
              </a:rPr>
              <a:t> and Chemical Resistance testing including UV, temperature, humidity, repeated sterilization and environmental impact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Neo Sans W01"/>
              </a:rPr>
              <a:t>Adhesion property testing</a:t>
            </a:r>
            <a:endParaRPr lang="en-US" sz="2000" b="0" i="0" dirty="0">
              <a:effectLst/>
              <a:latin typeface="Neo Sans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Neo Sans W01"/>
                <a:hlinkClick r:id="rId11" tooltip="Flammability test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Flammability testing</a:t>
            </a:r>
            <a:r>
              <a:rPr lang="en-US" sz="2000" b="0" i="0" dirty="0">
                <a:effectLst/>
                <a:latin typeface="Neo Sans W01"/>
              </a:rPr>
              <a:t> to industry standards, including automotive, aerospace and building specifications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Neo Sans W01"/>
                <a:hlinkClick r:id="rId12" tooltip="Optical test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Optical testing</a:t>
            </a:r>
            <a:r>
              <a:rPr lang="en-US" sz="2000" b="0" i="0" dirty="0">
                <a:effectLst/>
                <a:latin typeface="Neo Sans W01"/>
              </a:rPr>
              <a:t> including color, haze and gloss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Neo Sans W01"/>
                <a:hlinkClick r:id="rId13" tooltip="Electrical test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Electrical testing</a:t>
            </a:r>
            <a:endParaRPr lang="en-US" sz="2000" b="0" i="0" dirty="0">
              <a:effectLst/>
              <a:latin typeface="Neo Sans W01"/>
            </a:endParaRPr>
          </a:p>
        </p:txBody>
      </p:sp>
    </p:spTree>
    <p:extLst>
      <p:ext uri="{BB962C8B-B14F-4D97-AF65-F5344CB8AC3E}">
        <p14:creationId xmlns:p14="http://schemas.microsoft.com/office/powerpoint/2010/main" val="1186016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17E4-22F8-FFBF-3AF3-A8DE0F98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FIRAT PPRC PIPE- TDS</a:t>
            </a:r>
            <a:endParaRPr lang="en-P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10478-AF6F-C005-F7FE-8869D4BDE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5983"/>
            <a:ext cx="8248172" cy="61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00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FE42C9-6276-E1FD-DE7A-57FAF44F2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333"/>
            <a:ext cx="8036970" cy="673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94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4B70-FF27-9C5C-3926-695D4EFD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382407"/>
          </a:xfrm>
        </p:spPr>
        <p:txBody>
          <a:bodyPr>
            <a:normAutofit fontScale="90000"/>
          </a:bodyPr>
          <a:lstStyle/>
          <a:p>
            <a:r>
              <a:rPr lang="en-US" dirty="0"/>
              <a:t>Plastics Testing</a:t>
            </a:r>
            <a:endParaRPr lang="en-P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B75D5-2485-7FB6-6BB0-E4B9555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0236"/>
            <a:ext cx="5487828" cy="24498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58E31-0CC4-FF36-CEDD-36479488A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29" y="3142503"/>
            <a:ext cx="3646571" cy="3731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62EA81-5651-ECC4-8ACF-82B13EAA3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32" y="3435626"/>
            <a:ext cx="3987067" cy="3470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8D7879-E476-0AE5-6EED-F4DB4F544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028" y="29117"/>
            <a:ext cx="3009418" cy="1656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9782DE-3741-ED43-BD50-DD8FE6BF9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434" y="1786774"/>
            <a:ext cx="2357821" cy="18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00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AF99B2-BE60-26DE-8D4F-8E5796979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6019800" cy="2325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DB108C-1F0D-B2CC-03CF-CFDC64DEA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93829"/>
            <a:ext cx="4615405" cy="3464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B8AE70-0A2B-4239-6453-2E097BF0F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179" y="3810000"/>
            <a:ext cx="410724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83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2B9FBC-E69B-DB26-3AEB-4648335A2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6265362" cy="2009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53486-325F-FB1A-A3C6-7B331FD15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667000"/>
            <a:ext cx="4201610" cy="34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28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5058-5041-DCA2-DA9E-AAC53A5E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62200"/>
            <a:ext cx="7467600" cy="1143000"/>
          </a:xfrm>
        </p:spPr>
        <p:txBody>
          <a:bodyPr/>
          <a:lstStyle/>
          <a:p>
            <a:r>
              <a:rPr lang="en-US" dirty="0"/>
              <a:t>Thank You!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3309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A50F61-CDA0-6337-13AD-52298D09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85" y="762000"/>
            <a:ext cx="8750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3F26C-DBA9-B1B2-4FFA-3CA5B521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8730297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2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99D50-11E5-C3D4-2EAE-650BF7972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61538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9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D60C-4F5F-3815-5F38-1D810BD5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646" y="733867"/>
            <a:ext cx="6142101" cy="5045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Plastics Trades Pakistan 2021</a:t>
            </a:r>
            <a:endParaRPr lang="en-P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1F51F-A696-4437-6498-43B24376D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" y="1447800"/>
            <a:ext cx="4122422" cy="51121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1C7139-2E57-11FC-96D1-17FA4BD58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25" y="1416437"/>
            <a:ext cx="4122422" cy="514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54AB7-5E7F-4DFC-9F73-CE74B9FBA076}"/>
              </a:ext>
            </a:extLst>
          </p:cNvPr>
          <p:cNvSpPr txBox="1"/>
          <p:nvPr/>
        </p:nvSpPr>
        <p:spPr>
          <a:xfrm>
            <a:off x="3296677" y="2316570"/>
            <a:ext cx="66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1.65MT</a:t>
            </a:r>
            <a:endParaRPr lang="en-PK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6DB9B-EFEE-EAF4-1571-DB12A0AB06DD}"/>
              </a:ext>
            </a:extLst>
          </p:cNvPr>
          <p:cNvSpPr txBox="1"/>
          <p:nvPr/>
        </p:nvSpPr>
        <p:spPr>
          <a:xfrm>
            <a:off x="3332736" y="3547141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1.57B US$</a:t>
            </a:r>
            <a:endParaRPr lang="en-PK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D094F-E962-936C-3D64-C2EEB6EDCADE}"/>
              </a:ext>
            </a:extLst>
          </p:cNvPr>
          <p:cNvSpPr txBox="1"/>
          <p:nvPr/>
        </p:nvSpPr>
        <p:spPr>
          <a:xfrm>
            <a:off x="7772400" y="3547141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226M US$</a:t>
            </a:r>
            <a:endParaRPr lang="en-PK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0EC9E-E473-6876-49C6-4E8F338A65FF}"/>
              </a:ext>
            </a:extLst>
          </p:cNvPr>
          <p:cNvSpPr txBox="1"/>
          <p:nvPr/>
        </p:nvSpPr>
        <p:spPr>
          <a:xfrm>
            <a:off x="3354507" y="5893300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198M US$</a:t>
            </a:r>
            <a:endParaRPr lang="en-PK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C7A5A-D9CE-8BDE-683B-F5E6B1703E97}"/>
              </a:ext>
            </a:extLst>
          </p:cNvPr>
          <p:cNvSpPr txBox="1"/>
          <p:nvPr/>
        </p:nvSpPr>
        <p:spPr>
          <a:xfrm>
            <a:off x="7620000" y="5925957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84M US$</a:t>
            </a:r>
            <a:endParaRPr lang="en-PK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71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3047-6E31-8614-9263-D8D04542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r>
              <a:rPr lang="en-US" sz="24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863180fb"/>
              </a:rPr>
              <a:t>Plastic waste hierarchy in the EU Waste Framework Directive (WFD) 2008/98/EC</a:t>
            </a:r>
            <a:endParaRPr lang="en-P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E1A02-71AF-D745-332C-00D1E56DF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28530"/>
            <a:ext cx="6634588" cy="4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6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Disposal Methods for Polymer Waste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90600"/>
            <a:ext cx="8575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	Recycling into identical or similar new products.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	Recycling into less-demanding new products-preferably one with a long service life.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	Depolymerizing by pyrolysis into basic monomers or fuels.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	Incineration, with or without recovery of energy of combustion, and with or without presorting to cull out recyclable materials.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	Greater use of biodegradable plastics where appropriate.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 	Greatly reduced use of plastics intended for disposable uses, such as diapers, no-deposit bottles, and other packaging.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7. Substitution of materials, such as paper or glass, for plastics in packaging.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8. Using less polymer in the product by better design and better materials.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all plastic packaging were replaced with paper or glass, the volume of solid waste would increase by 250%, the cost of packaging by 210%, and the use of energy for packaging by 200%.</a:t>
            </a:r>
          </a:p>
        </p:txBody>
      </p:sp>
    </p:spTree>
    <p:extLst>
      <p:ext uri="{BB962C8B-B14F-4D97-AF65-F5344CB8AC3E}">
        <p14:creationId xmlns:p14="http://schemas.microsoft.com/office/powerpoint/2010/main" val="23724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1A7D2-4846-25B9-2234-0F46C8754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27819"/>
            <a:ext cx="8531901" cy="48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60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15506</TotalTime>
  <Words>472</Words>
  <Application>Microsoft Office PowerPoint</Application>
  <PresentationFormat>On-screen Show (4:3)</PresentationFormat>
  <Paragraphs>60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AdvOT863180fb</vt:lpstr>
      <vt:lpstr>AdvPSA5CD</vt:lpstr>
      <vt:lpstr>Arial</vt:lpstr>
      <vt:lpstr>Calibri</vt:lpstr>
      <vt:lpstr>Century Schoolbook</vt:lpstr>
      <vt:lpstr>Neo Sans W01</vt:lpstr>
      <vt:lpstr>Wingdings</vt:lpstr>
      <vt:lpstr>Wingdings 2</vt:lpstr>
      <vt:lpstr>Oriel</vt:lpstr>
      <vt:lpstr>Upcycling of Plastic Waste for Circular Economy: Strategies and Characterization</vt:lpstr>
      <vt:lpstr>PowerPoint Presentation</vt:lpstr>
      <vt:lpstr>PowerPoint Presentation</vt:lpstr>
      <vt:lpstr>PowerPoint Presentation</vt:lpstr>
      <vt:lpstr>PowerPoint Presentation</vt:lpstr>
      <vt:lpstr>Plastics Trades Pakistan 2021</vt:lpstr>
      <vt:lpstr>Plastic waste hierarchy in the EU Waste Framework Directive (WFD) 2008/98/EC</vt:lpstr>
      <vt:lpstr>PowerPoint Presentation</vt:lpstr>
      <vt:lpstr>PowerPoint Presentation</vt:lpstr>
      <vt:lpstr>What is Plastic Circular Economy? </vt:lpstr>
      <vt:lpstr>Circular Plastic Economy</vt:lpstr>
      <vt:lpstr> Upcycling vs Recycling Technologies</vt:lpstr>
      <vt:lpstr>Plastics Waste in Construction Industry</vt:lpstr>
      <vt:lpstr>High C- Fuels and Activated Carbon</vt:lpstr>
      <vt:lpstr>Upcycling and catalytic degradation of plastic wastes</vt:lpstr>
      <vt:lpstr>Upcycling with Co-Polymer Blending</vt:lpstr>
      <vt:lpstr>Upcycling with Co-Polymer Blending</vt:lpstr>
      <vt:lpstr>Upcycling of Plastic waste through Reactive Compatibilization</vt:lpstr>
      <vt:lpstr>Upcycling of Properties of Comingled Waste-Work Done at UET</vt:lpstr>
      <vt:lpstr>PowerPoint Presentation</vt:lpstr>
      <vt:lpstr>PowerPoint Presentation</vt:lpstr>
      <vt:lpstr>PowerPoint Presentation</vt:lpstr>
      <vt:lpstr>Types of Plastics Testing and Characterization</vt:lpstr>
      <vt:lpstr>FIRAT PPRC PIPE- TDS</vt:lpstr>
      <vt:lpstr>PowerPoint Presentation</vt:lpstr>
      <vt:lpstr>Plastics Testing</vt:lpstr>
      <vt:lpstr>PowerPoint Presentation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Prof.Dr.Asif</dc:creator>
  <cp:lastModifiedBy>Asif A Qaiser</cp:lastModifiedBy>
  <cp:revision>345</cp:revision>
  <dcterms:created xsi:type="dcterms:W3CDTF">2012-04-09T04:17:51Z</dcterms:created>
  <dcterms:modified xsi:type="dcterms:W3CDTF">2023-08-19T05:01:52Z</dcterms:modified>
</cp:coreProperties>
</file>