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86" r:id="rId24"/>
    <p:sldId id="279" r:id="rId25"/>
    <p:sldId id="288" r:id="rId26"/>
    <p:sldId id="278" r:id="rId27"/>
    <p:sldId id="292" r:id="rId28"/>
    <p:sldId id="287" r:id="rId29"/>
    <p:sldId id="282" r:id="rId30"/>
    <p:sldId id="281" r:id="rId31"/>
    <p:sldId id="289" r:id="rId32"/>
    <p:sldId id="285" r:id="rId33"/>
    <p:sldId id="290" r:id="rId34"/>
    <p:sldId id="294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F54"/>
    <a:srgbClr val="4F81BD"/>
    <a:srgbClr val="95B3D7"/>
    <a:srgbClr val="597BD3"/>
    <a:srgbClr val="4A66AC"/>
    <a:srgbClr val="3E96AB"/>
    <a:srgbClr val="E4E4E4"/>
    <a:srgbClr val="40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78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70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98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23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607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20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1253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517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022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92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925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081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62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88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7770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283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9AD5-F758-3D4C-8DF1-4A45401728B4}" type="datetimeFigureOut">
              <a:rPr lang="x-none" smtClean="0"/>
              <a:t>7/12/2023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5C2D1B-0B58-A045-9C4E-FB4E8D61BF3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3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88C31-76E3-C3CF-10BF-8BF4575F5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66F54"/>
                </a:solidFill>
              </a:rPr>
              <a:t>Prevention of Aflatoxin in rice</a:t>
            </a:r>
            <a:endParaRPr lang="x-none" b="1" dirty="0">
              <a:solidFill>
                <a:srgbClr val="766F5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E91184-8E0E-4954-EE45-FC8F4775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x-none" sz="2400" b="1" dirty="0">
                <a:solidFill>
                  <a:srgbClr val="766F54"/>
                </a:solidFill>
              </a:rPr>
              <a:t>By Dr. Mubarik Ahmed</a:t>
            </a:r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77" y="148583"/>
            <a:ext cx="1477422" cy="14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-ITC - New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75" y="272408"/>
            <a:ext cx="2352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AP: Rice Exporters Association Of Pakistan | Lah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26" y="12768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99638" y="226755"/>
            <a:ext cx="10100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Aflatoxin contamination reported in rice in Pakistan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9EFAA83-C3B6-4B18-B3F2-88C2EDB01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96245"/>
              </p:ext>
            </p:extLst>
          </p:nvPr>
        </p:nvGraphicFramePr>
        <p:xfrm>
          <a:off x="1189891" y="1676398"/>
          <a:ext cx="10691446" cy="4926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1506">
                  <a:extLst>
                    <a:ext uri="{9D8B030D-6E8A-4147-A177-3AD203B41FA5}">
                      <a16:colId xmlns:a16="http://schemas.microsoft.com/office/drawing/2014/main" xmlns="" val="3102627262"/>
                    </a:ext>
                  </a:extLst>
                </a:gridCol>
                <a:gridCol w="1366319">
                  <a:extLst>
                    <a:ext uri="{9D8B030D-6E8A-4147-A177-3AD203B41FA5}">
                      <a16:colId xmlns:a16="http://schemas.microsoft.com/office/drawing/2014/main" xmlns="" val="1425297507"/>
                    </a:ext>
                  </a:extLst>
                </a:gridCol>
                <a:gridCol w="1861610">
                  <a:extLst>
                    <a:ext uri="{9D8B030D-6E8A-4147-A177-3AD203B41FA5}">
                      <a16:colId xmlns:a16="http://schemas.microsoft.com/office/drawing/2014/main" xmlns="" val="3070910652"/>
                    </a:ext>
                  </a:extLst>
                </a:gridCol>
                <a:gridCol w="2169031">
                  <a:extLst>
                    <a:ext uri="{9D8B030D-6E8A-4147-A177-3AD203B41FA5}">
                      <a16:colId xmlns:a16="http://schemas.microsoft.com/office/drawing/2014/main" xmlns="" val="2539491098"/>
                    </a:ext>
                  </a:extLst>
                </a:gridCol>
                <a:gridCol w="1383397">
                  <a:extLst>
                    <a:ext uri="{9D8B030D-6E8A-4147-A177-3AD203B41FA5}">
                      <a16:colId xmlns:a16="http://schemas.microsoft.com/office/drawing/2014/main" xmlns="" val="2976010912"/>
                    </a:ext>
                  </a:extLst>
                </a:gridCol>
                <a:gridCol w="1639583">
                  <a:extLst>
                    <a:ext uri="{9D8B030D-6E8A-4147-A177-3AD203B41FA5}">
                      <a16:colId xmlns:a16="http://schemas.microsoft.com/office/drawing/2014/main" xmlns="" val="3720401255"/>
                    </a:ext>
                  </a:extLst>
                </a:gridCol>
              </a:tblGrid>
              <a:tr h="1694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Origin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Type of 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Type of Aflatoxin 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Percentage Contaminated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Range (PPB)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903371587"/>
                  </a:ext>
                </a:extLst>
              </a:tr>
              <a:tr h="16944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City Area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 Basmati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1.1 - 32.9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 et al (2014)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501759193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Basmati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1.0 - 15.4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 et al (2014)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338125293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Parboiled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42.9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1.1 - 9.2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 (2014)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815803012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Brown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36.4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2.1 - 25.3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 (2014)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084463672"/>
                  </a:ext>
                </a:extLst>
              </a:tr>
              <a:tr h="1694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Export Area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Brown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(0.56)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 (2012)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054170375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(0.49)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 (2012)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707662708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Parboiled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(0.73)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Firdous et al (2012)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638190538"/>
                  </a:ext>
                </a:extLst>
              </a:tr>
              <a:tr h="169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Retail Markets / Industries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(8.23)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Majeed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833216683"/>
                  </a:ext>
                </a:extLst>
              </a:tr>
              <a:tr h="1694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Markets / Superstores</a:t>
                      </a:r>
                    </a:p>
                  </a:txBody>
                  <a:tcPr marL="5843" marR="5843" marT="5843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0.04 - 7.4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92081485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(19.54)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03106584"/>
                  </a:ext>
                </a:extLst>
              </a:tr>
              <a:tr h="16944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Markets</a:t>
                      </a:r>
                    </a:p>
                  </a:txBody>
                  <a:tcPr marL="5843" marR="5843" marT="5843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Brown 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0.21 - 10.4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Iqbal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353568813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0.21 - 11.89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Iqbal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360667620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0.1 - 10.88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Iqbal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2451734722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0.1 - 12.39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Iqbal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645195877"/>
                  </a:ext>
                </a:extLst>
              </a:tr>
              <a:tr h="169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Agriculture Fields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(13.91)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Iqbal et al (2012)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1390387611"/>
                  </a:ext>
                </a:extLst>
              </a:tr>
              <a:tr h="169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77.74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Roamer Labs (2017)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578419504"/>
                  </a:ext>
                </a:extLst>
              </a:tr>
              <a:tr h="1694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</a:t>
                      </a:r>
                    </a:p>
                  </a:txBody>
                  <a:tcPr marL="5843" marR="5843" marT="5843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Brown Rice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AFB1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95.4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1.07 - 24.65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Asghar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1962762769"/>
                  </a:ext>
                </a:extLst>
              </a:tr>
              <a:tr h="16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AFB2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0.52 - 2.62</a:t>
                      </a:r>
                    </a:p>
                  </a:txBody>
                  <a:tcPr marL="5843" marR="5843" marT="58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Asghar et al (2013)</a:t>
                      </a:r>
                    </a:p>
                  </a:txBody>
                  <a:tcPr marL="5843" marR="5843" marT="5843" marB="0" anchor="ctr"/>
                </a:tc>
                <a:extLst>
                  <a:ext uri="{0D108BD9-81ED-4DB2-BD59-A6C34878D82A}">
                    <a16:rowId xmlns:a16="http://schemas.microsoft.com/office/drawing/2014/main" xmlns="" val="372644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6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45792" y="619955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AFLATOXINS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1897729" y="1492564"/>
            <a:ext cx="10294271" cy="426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It is a chemical produced by two fungus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i="1" dirty="0">
                <a:latin typeface="+mj-lt"/>
                <a:cs typeface="Beirut" pitchFamily="2" charset="-78"/>
              </a:rPr>
              <a:t>Aspergillus </a:t>
            </a:r>
            <a:r>
              <a:rPr lang="x-none" sz="2800" i="1" dirty="0" smtClean="0">
                <a:latin typeface="+mj-lt"/>
                <a:cs typeface="Beirut" pitchFamily="2" charset="-78"/>
              </a:rPr>
              <a:t>fla</a:t>
            </a:r>
            <a:r>
              <a:rPr lang="en-US" sz="2800" i="1" dirty="0" smtClean="0">
                <a:latin typeface="+mj-lt"/>
                <a:cs typeface="Beirut" pitchFamily="2" charset="-78"/>
              </a:rPr>
              <a:t>v</a:t>
            </a:r>
            <a:r>
              <a:rPr lang="x-none" sz="2800" i="1" dirty="0" smtClean="0">
                <a:latin typeface="+mj-lt"/>
                <a:cs typeface="Beirut" pitchFamily="2" charset="-78"/>
              </a:rPr>
              <a:t>us</a:t>
            </a:r>
            <a:endParaRPr lang="x-none" sz="2800" dirty="0">
              <a:latin typeface="+mj-lt"/>
              <a:cs typeface="Beirut" pitchFamily="2" charset="-78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i="1" dirty="0">
                <a:latin typeface="+mj-lt"/>
                <a:cs typeface="Beirut" pitchFamily="2" charset="-78"/>
              </a:rPr>
              <a:t>Aspergillus parasiticus</a:t>
            </a:r>
            <a:endParaRPr lang="x-none" sz="2800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Not all strains of these species produce aflatoxins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In absence of </a:t>
            </a:r>
            <a:r>
              <a:rPr lang="en-US" sz="2800" b="1" dirty="0" smtClean="0">
                <a:latin typeface="+mj-lt"/>
                <a:cs typeface="Beirut" pitchFamily="2" charset="-78"/>
              </a:rPr>
              <a:t>A</a:t>
            </a:r>
            <a:r>
              <a:rPr lang="x-none" sz="2800" b="1" dirty="0" smtClean="0">
                <a:latin typeface="+mj-lt"/>
                <a:cs typeface="Beirut" pitchFamily="2" charset="-78"/>
              </a:rPr>
              <a:t>spergillus </a:t>
            </a:r>
            <a:r>
              <a:rPr lang="x-none" sz="2800" b="1" dirty="0">
                <a:latin typeface="+mj-lt"/>
                <a:cs typeface="Beirut" pitchFamily="2" charset="-78"/>
              </a:rPr>
              <a:t>no aflatoxin is produced</a:t>
            </a:r>
          </a:p>
        </p:txBody>
      </p:sp>
    </p:spTree>
    <p:extLst>
      <p:ext uri="{BB962C8B-B14F-4D97-AF65-F5344CB8AC3E}">
        <p14:creationId xmlns:p14="http://schemas.microsoft.com/office/powerpoint/2010/main" val="3725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13606" y="289446"/>
            <a:ext cx="10474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Partial list of foods in which aflatoxin is of concern and is attached by Aspergillus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012277" y="2058030"/>
            <a:ext cx="10294271" cy="4534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 smtClean="0">
                <a:latin typeface="+mj-lt"/>
                <a:cs typeface="Beirut" pitchFamily="2" charset="-78"/>
              </a:rPr>
              <a:t>Cereals</a:t>
            </a:r>
            <a:r>
              <a:rPr lang="en-US" sz="2800" b="1" dirty="0" smtClean="0">
                <a:latin typeface="+mj-lt"/>
                <a:cs typeface="Beirut" pitchFamily="2" charset="-78"/>
              </a:rPr>
              <a:t>:         </a:t>
            </a:r>
            <a:r>
              <a:rPr lang="x-none" sz="2800" b="1" i="1" dirty="0" smtClean="0">
                <a:latin typeface="+mj-lt"/>
                <a:cs typeface="Beirut" pitchFamily="2" charset="-78"/>
              </a:rPr>
              <a:t>Maize</a:t>
            </a:r>
            <a:r>
              <a:rPr lang="x-none" sz="2800" b="1" i="1" dirty="0">
                <a:latin typeface="+mj-lt"/>
                <a:cs typeface="Beirut" pitchFamily="2" charset="-78"/>
              </a:rPr>
              <a:t>, sorghum, millet, rice, wheat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Oil </a:t>
            </a:r>
            <a:r>
              <a:rPr lang="x-none" sz="2800" b="1" dirty="0" smtClean="0">
                <a:latin typeface="+mj-lt"/>
                <a:cs typeface="Beirut" pitchFamily="2" charset="-78"/>
              </a:rPr>
              <a:t>Seeds</a:t>
            </a:r>
            <a:r>
              <a:rPr lang="en-US" sz="2800" b="1" dirty="0" smtClean="0">
                <a:latin typeface="+mj-lt"/>
                <a:cs typeface="Beirut" pitchFamily="2" charset="-78"/>
              </a:rPr>
              <a:t>:  </a:t>
            </a:r>
            <a:r>
              <a:rPr lang="x-none" sz="2800" b="1" i="1" dirty="0" smtClean="0">
                <a:latin typeface="+mj-lt"/>
                <a:cs typeface="Beirut" pitchFamily="2" charset="-78"/>
              </a:rPr>
              <a:t>Groundnut</a:t>
            </a:r>
            <a:r>
              <a:rPr lang="x-none" sz="2800" b="1" i="1" dirty="0">
                <a:latin typeface="+mj-lt"/>
                <a:cs typeface="Beirut" pitchFamily="2" charset="-78"/>
              </a:rPr>
              <a:t>, soybean, sunflower, cotton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Tree </a:t>
            </a:r>
            <a:r>
              <a:rPr lang="x-none" sz="2800" b="1" dirty="0" smtClean="0">
                <a:latin typeface="+mj-lt"/>
                <a:cs typeface="Beirut" pitchFamily="2" charset="-78"/>
              </a:rPr>
              <a:t>Nuts</a:t>
            </a:r>
            <a:r>
              <a:rPr lang="en-US" sz="2800" b="1" dirty="0" smtClean="0">
                <a:latin typeface="+mj-lt"/>
                <a:cs typeface="Beirut" pitchFamily="2" charset="-78"/>
              </a:rPr>
              <a:t>:  </a:t>
            </a:r>
            <a:r>
              <a:rPr lang="en-GB" sz="2800" b="1" i="1" dirty="0" smtClean="0">
                <a:latin typeface="+mj-lt"/>
                <a:cs typeface="Beirut" pitchFamily="2" charset="-78"/>
              </a:rPr>
              <a:t>P</a:t>
            </a:r>
            <a:r>
              <a:rPr lang="x-none" sz="2800" b="1" i="1" dirty="0">
                <a:latin typeface="+mj-lt"/>
                <a:cs typeface="Beirut" pitchFamily="2" charset="-78"/>
              </a:rPr>
              <a:t>istachio, almond, walnut, coconut</a:t>
            </a:r>
            <a:endParaRPr lang="x-none" sz="28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 smtClean="0">
                <a:latin typeface="+mj-lt"/>
                <a:cs typeface="Beirut" pitchFamily="2" charset="-78"/>
              </a:rPr>
              <a:t>Spices</a:t>
            </a:r>
            <a:r>
              <a:rPr lang="en-US" sz="2800" b="1" dirty="0" smtClean="0">
                <a:latin typeface="+mj-lt"/>
                <a:cs typeface="Beirut" pitchFamily="2" charset="-78"/>
              </a:rPr>
              <a:t>:          </a:t>
            </a:r>
            <a:r>
              <a:rPr lang="en-GB" sz="2800" b="1" i="1" dirty="0" smtClean="0">
                <a:latin typeface="+mj-lt"/>
                <a:cs typeface="Beirut" pitchFamily="2" charset="-78"/>
              </a:rPr>
              <a:t>P</a:t>
            </a:r>
            <a:r>
              <a:rPr lang="x-none" sz="2800" b="1" i="1" dirty="0">
                <a:latin typeface="+mj-lt"/>
                <a:cs typeface="Beirut" pitchFamily="2" charset="-78"/>
              </a:rPr>
              <a:t>aprika, chile, black pepper, coriander, turmeric, ginger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Beirut" pitchFamily="2" charset="-78"/>
              </a:rPr>
              <a:t>Dry fruits:</a:t>
            </a:r>
            <a:r>
              <a:rPr lang="en-US" sz="2800" b="1" i="1" dirty="0" smtClean="0">
                <a:latin typeface="+mj-lt"/>
                <a:cs typeface="Beirut" pitchFamily="2" charset="-78"/>
              </a:rPr>
              <a:t>  </a:t>
            </a:r>
            <a:r>
              <a:rPr lang="x-none" sz="2800" b="1" i="1" dirty="0" smtClean="0">
                <a:latin typeface="+mj-lt"/>
                <a:cs typeface="Beirut" pitchFamily="2" charset="-78"/>
              </a:rPr>
              <a:t>Figs</a:t>
            </a:r>
            <a:r>
              <a:rPr lang="en-US" sz="2800" b="1" i="1" dirty="0" smtClean="0">
                <a:latin typeface="+mj-lt"/>
                <a:cs typeface="Beirut" pitchFamily="2" charset="-78"/>
              </a:rPr>
              <a:t> </a:t>
            </a:r>
            <a:endParaRPr lang="x-none" sz="2800" b="1" i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Beirut" pitchFamily="2" charset="-78"/>
              </a:rPr>
              <a:t>Dairy:           </a:t>
            </a:r>
            <a:r>
              <a:rPr lang="x-none" sz="2800" b="1" i="1" dirty="0" smtClean="0">
                <a:latin typeface="+mj-lt"/>
                <a:cs typeface="Beirut" pitchFamily="2" charset="-78"/>
              </a:rPr>
              <a:t>Milk</a:t>
            </a:r>
            <a:r>
              <a:rPr lang="x-none" sz="2800" b="1" i="1" dirty="0">
                <a:latin typeface="+mj-lt"/>
                <a:cs typeface="Beirut" pitchFamily="2" charset="-78"/>
              </a:rPr>
              <a:t>, cheese, meat, eggs</a:t>
            </a:r>
            <a:endParaRPr lang="x-none" sz="2800" i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9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29415" y="565891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HOW ASPERGILLUS IS 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DEVELOPED</a:t>
            </a:r>
            <a:endParaRPr lang="x-none" sz="4000" b="1" dirty="0">
              <a:solidFill>
                <a:srgbClr val="766F54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1805048" y="1358060"/>
            <a:ext cx="83390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Can occur in any stage of crop production</a:t>
            </a:r>
            <a:r>
              <a:rPr lang="en-US" sz="2800" b="1" dirty="0">
                <a:latin typeface="+mj-lt"/>
                <a:cs typeface="Beirut" pitchFamily="2" charset="-78"/>
              </a:rPr>
              <a:t>:</a:t>
            </a:r>
            <a:r>
              <a:rPr lang="x-none" sz="2800" b="1" dirty="0">
                <a:latin typeface="+mj-lt"/>
                <a:cs typeface="Beirut" pitchFamily="2" charset="-78"/>
              </a:rPr>
              <a:t>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While in field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During Harvesting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While in silage or storage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Spores can lay dormant for months to years, waiting for positive conditions </a:t>
            </a:r>
          </a:p>
        </p:txBody>
      </p:sp>
    </p:spTree>
    <p:extLst>
      <p:ext uri="{BB962C8B-B14F-4D97-AF65-F5344CB8AC3E}">
        <p14:creationId xmlns:p14="http://schemas.microsoft.com/office/powerpoint/2010/main" val="27061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04228" y="595580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HOW FUNGUS SPREADS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112995" y="1550565"/>
            <a:ext cx="8864930" cy="440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Airborne – wind or indoor ventilation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Through insects and birds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Plant to Plant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Animal to Animal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During transportation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During movement of grain from one store to another </a:t>
            </a:r>
          </a:p>
        </p:txBody>
      </p:sp>
    </p:spTree>
    <p:extLst>
      <p:ext uri="{BB962C8B-B14F-4D97-AF65-F5344CB8AC3E}">
        <p14:creationId xmlns:p14="http://schemas.microsoft.com/office/powerpoint/2010/main" val="19406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06351" y="437889"/>
            <a:ext cx="1016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CONDITIONS THAT AFFECT FUNGAL GROWTH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786138" y="1829697"/>
            <a:ext cx="8610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Relative humidity over 70%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Temperature over 30c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Stress to plant such as drought, flood or insect damage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High moisture content of crop (20% or higher)</a:t>
            </a:r>
          </a:p>
        </p:txBody>
      </p:sp>
    </p:spTree>
    <p:extLst>
      <p:ext uri="{BB962C8B-B14F-4D97-AF65-F5344CB8AC3E}">
        <p14:creationId xmlns:p14="http://schemas.microsoft.com/office/powerpoint/2010/main" val="4849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18851" y="249070"/>
            <a:ext cx="11309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Pre - Harvest factors that </a:t>
            </a:r>
            <a:r>
              <a:rPr lang="x-none" sz="4000" b="1" dirty="0" smtClean="0">
                <a:solidFill>
                  <a:srgbClr val="766F54"/>
                </a:solidFill>
                <a:latin typeface="+mj-lt"/>
              </a:rPr>
              <a:t>contribute </a:t>
            </a:r>
            <a:r>
              <a:rPr lang="x-none" sz="4000" b="1" dirty="0">
                <a:solidFill>
                  <a:srgbClr val="766F54"/>
                </a:solidFill>
                <a:latin typeface="+mj-lt"/>
              </a:rPr>
              <a:t>to aflatoxins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3697907" y="1503983"/>
            <a:ext cx="6498400" cy="514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High temperature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High humidity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Beirut" pitchFamily="2" charset="-78"/>
              </a:rPr>
              <a:t>O</a:t>
            </a:r>
            <a:r>
              <a:rPr lang="x-none" sz="2400" b="1" dirty="0">
                <a:latin typeface="+mj-lt"/>
                <a:cs typeface="Beirut" pitchFamily="2" charset="-78"/>
              </a:rPr>
              <a:t>ver irrigation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Beirut" pitchFamily="2" charset="-78"/>
              </a:rPr>
              <a:t>H</a:t>
            </a:r>
            <a:r>
              <a:rPr lang="x-none" sz="2400" b="1" dirty="0">
                <a:latin typeface="+mj-lt"/>
                <a:cs typeface="Beirut" pitchFamily="2" charset="-78"/>
              </a:rPr>
              <a:t>eavy rains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Beirut" pitchFamily="2" charset="-78"/>
              </a:rPr>
              <a:t>H</a:t>
            </a:r>
            <a:r>
              <a:rPr lang="x-none" sz="2400" b="1" dirty="0">
                <a:latin typeface="+mj-lt"/>
                <a:cs typeface="Beirut" pitchFamily="2" charset="-78"/>
              </a:rPr>
              <a:t>igh crop density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Chronic drought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Hygeine </a:t>
            </a:r>
          </a:p>
        </p:txBody>
      </p:sp>
    </p:spTree>
    <p:extLst>
      <p:ext uri="{BB962C8B-B14F-4D97-AF65-F5344CB8AC3E}">
        <p14:creationId xmlns:p14="http://schemas.microsoft.com/office/powerpoint/2010/main" val="9128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39854" y="252757"/>
            <a:ext cx="11309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 smtClean="0">
                <a:solidFill>
                  <a:srgbClr val="766F54"/>
                </a:solidFill>
                <a:latin typeface="+mj-lt"/>
              </a:rPr>
              <a:t>Post</a:t>
            </a:r>
            <a:r>
              <a:rPr lang="en-US" sz="4000" b="1" dirty="0" smtClean="0">
                <a:solidFill>
                  <a:srgbClr val="766F54"/>
                </a:solidFill>
                <a:latin typeface="+mj-lt"/>
              </a:rPr>
              <a:t>-H</a:t>
            </a:r>
            <a:r>
              <a:rPr lang="x-none" sz="4000" b="1" dirty="0" smtClean="0">
                <a:solidFill>
                  <a:srgbClr val="766F54"/>
                </a:solidFill>
                <a:latin typeface="+mj-lt"/>
              </a:rPr>
              <a:t>arvest factors that contribute to aflatoxins</a:t>
            </a:r>
            <a:endParaRPr lang="x-none" sz="4000" b="1" dirty="0">
              <a:solidFill>
                <a:srgbClr val="766F54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755187" y="2015061"/>
            <a:ext cx="102942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High temperature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High humidity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Beirut" pitchFamily="2" charset="-78"/>
              </a:rPr>
              <a:t>High moisture content </a:t>
            </a:r>
            <a:endParaRPr lang="x-none" sz="3200" b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28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74540" y="619955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Key to Aflatoxins Management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388617" y="1474238"/>
            <a:ext cx="102942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Harvesting of mature crop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Immediate thrashing after harvest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Immediate and appropriate drying after harvest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Cooling of paddy right after drying before bagging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Storage in well ventilated and clean stores </a:t>
            </a:r>
            <a:endParaRPr lang="en-US" sz="2800" b="1" dirty="0" smtClean="0">
              <a:latin typeface="+mj-lt"/>
              <a:cs typeface="Beirut" pitchFamily="2" charset="-78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+mj-lt"/>
                <a:cs typeface="Beirut" pitchFamily="2" charset="-78"/>
              </a:rPr>
              <a:t>     Proper </a:t>
            </a:r>
            <a:r>
              <a:rPr lang="en-US" sz="2800" b="1" dirty="0">
                <a:latin typeface="+mj-lt"/>
                <a:cs typeface="Beirut" pitchFamily="2" charset="-78"/>
              </a:rPr>
              <a:t>periodic aeration in case of silo storage </a:t>
            </a:r>
            <a:endParaRPr lang="x-none" sz="2800" b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2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10639" y="539270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Farm Level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804109" y="1141278"/>
            <a:ext cx="9596748" cy="635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Use of disease free and healthy seed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Implementation of GAP, GDP, GSP using suitable pesticides for the control of pests and diseases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Proper drying using suitable drying surfaces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Measure to control mixing of damaged and undamaged crop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Development of rapid and cheap procedures for determining aflatoxin by the farmers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Technical support to the </a:t>
            </a:r>
            <a:r>
              <a:rPr lang="x-none" sz="2300" b="1" dirty="0" smtClean="0">
                <a:latin typeface="+mj-lt"/>
                <a:cs typeface="Beirut" pitchFamily="2" charset="-78"/>
              </a:rPr>
              <a:t>farmers</a:t>
            </a:r>
          </a:p>
          <a:p>
            <a:pPr>
              <a:lnSpc>
                <a:spcPct val="200000"/>
              </a:lnSpc>
            </a:pPr>
            <a:endParaRPr lang="x-none" sz="2300" b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2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928422" y="557577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MYCOTOXINS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795954" y="1619546"/>
            <a:ext cx="8262571" cy="426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Derive</a:t>
            </a:r>
            <a:r>
              <a:rPr lang="en-US" sz="2800" b="1" dirty="0">
                <a:latin typeface="+mj-lt"/>
                <a:cs typeface="Beirut" pitchFamily="2" charset="-78"/>
              </a:rPr>
              <a:t>d</a:t>
            </a:r>
            <a:r>
              <a:rPr lang="x-none" sz="2800" b="1" dirty="0">
                <a:latin typeface="+mj-lt"/>
                <a:cs typeface="Beirut" pitchFamily="2" charset="-78"/>
              </a:rPr>
              <a:t> from two words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i="1" dirty="0">
                <a:latin typeface="+mj-lt"/>
                <a:cs typeface="Beirut" pitchFamily="2" charset="-78"/>
              </a:rPr>
              <a:t>Myco</a:t>
            </a:r>
            <a:r>
              <a:rPr lang="x-none" sz="2800" dirty="0">
                <a:latin typeface="+mj-lt"/>
                <a:cs typeface="Beirut" pitchFamily="2" charset="-78"/>
              </a:rPr>
              <a:t> meaning fungus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i="1" dirty="0">
                <a:latin typeface="+mj-lt"/>
                <a:cs typeface="Beirut" pitchFamily="2" charset="-78"/>
              </a:rPr>
              <a:t>Toxin</a:t>
            </a:r>
            <a:r>
              <a:rPr lang="x-none" sz="2800" dirty="0">
                <a:latin typeface="+mj-lt"/>
                <a:cs typeface="Beirut" pitchFamily="2" charset="-78"/>
              </a:rPr>
              <a:t> meaning toxic material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Mycotoxins are toxic metabolites produced by fungi in any organism that they infect </a:t>
            </a:r>
          </a:p>
        </p:txBody>
      </p:sp>
    </p:spTree>
    <p:extLst>
      <p:ext uri="{BB962C8B-B14F-4D97-AF65-F5344CB8AC3E}">
        <p14:creationId xmlns:p14="http://schemas.microsoft.com/office/powerpoint/2010/main" val="15903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01487" y="571084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Market Level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244369" y="1184305"/>
            <a:ext cx="10075985" cy="607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Using suitable, ventilated stores for storage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Reorganisation of central market structure to eliminate the mixing of fresh and old crop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Developing a system to assess aflatoxin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Training and resource development for operators working in the marketing channel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Provision of support to farmers on quality level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Implementation of grading standards based on scientific lines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x-none" sz="2200" b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74709" y="591883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Public Sector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194561" y="1779687"/>
            <a:ext cx="98864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Investment and support to the public sector organisations for undertaking research on pre and post harvest problems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Development of legislature framework for preventing the marketing of substandard products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Organising training of stakeholders through farmer field schools and other dissemination procedures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Development of reference laboratories for determining aflatoxins </a:t>
            </a:r>
          </a:p>
          <a:p>
            <a:pPr>
              <a:lnSpc>
                <a:spcPct val="150000"/>
              </a:lnSpc>
            </a:pPr>
            <a:endParaRPr lang="x-none" sz="2400" b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4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13210" y="630384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66F54"/>
                </a:solidFill>
                <a:latin typeface="+mj-lt"/>
              </a:rPr>
              <a:t>Aflatoxin Detection Methods</a:t>
            </a:r>
            <a:endParaRPr lang="x-none" sz="4000" b="1" dirty="0">
              <a:solidFill>
                <a:srgbClr val="766F54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584753" y="1457469"/>
            <a:ext cx="9024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Beirut" pitchFamily="2" charset="-78"/>
              </a:rPr>
              <a:t>Aflatoxins can be detected using one of the following procedures: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Beirut" pitchFamily="2" charset="-78"/>
              </a:rPr>
              <a:t>Liquid </a:t>
            </a:r>
            <a:r>
              <a:rPr lang="en-US" sz="2400" b="1" dirty="0" smtClean="0">
                <a:latin typeface="+mj-lt"/>
                <a:cs typeface="Beirut" pitchFamily="2" charset="-78"/>
              </a:rPr>
              <a:t>Chromatography - Mass Spectrometry (LC-MS)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cs typeface="Beirut" pitchFamily="2" charset="-78"/>
              </a:rPr>
              <a:t>High Pressure Liquid Chromatography (HPLC)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Beirut" pitchFamily="2" charset="-78"/>
              </a:rPr>
              <a:t>Enzyme-Linked </a:t>
            </a:r>
            <a:r>
              <a:rPr lang="en-US" sz="2400" b="1" dirty="0" err="1">
                <a:latin typeface="+mj-lt"/>
                <a:cs typeface="Beirut" pitchFamily="2" charset="-78"/>
              </a:rPr>
              <a:t>Immuno</a:t>
            </a:r>
            <a:r>
              <a:rPr lang="en-US" sz="2400" b="1" dirty="0">
                <a:latin typeface="+mj-lt"/>
                <a:cs typeface="Beirut" pitchFamily="2" charset="-78"/>
              </a:rPr>
              <a:t> Sorbent </a:t>
            </a:r>
            <a:r>
              <a:rPr lang="en-US" sz="2400" b="1" dirty="0" smtClean="0">
                <a:latin typeface="+mj-lt"/>
                <a:cs typeface="Beirut" pitchFamily="2" charset="-78"/>
              </a:rPr>
              <a:t>Assay (ELISA)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cs typeface="Beirut" pitchFamily="2" charset="-78"/>
              </a:rPr>
              <a:t>Thin Layer Chromatography (TLC)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  <a:cs typeface="Beirut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Beirut" pitchFamily="2" charset="-78"/>
              </a:rPr>
              <a:t>The first two procedures are considered to be fairly accurate and the other two are used for routine testing</a:t>
            </a:r>
          </a:p>
        </p:txBody>
      </p:sp>
    </p:spTree>
    <p:extLst>
      <p:ext uri="{BB962C8B-B14F-4D97-AF65-F5344CB8AC3E}">
        <p14:creationId xmlns:p14="http://schemas.microsoft.com/office/powerpoint/2010/main" val="34843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Wet Harvesting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9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Dry Harvesting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5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ice combine harvesters">
            <a:extLst>
              <a:ext uri="{FF2B5EF4-FFF2-40B4-BE49-F238E27FC236}">
                <a16:creationId xmlns:a16="http://schemas.microsoft.com/office/drawing/2014/main" xmlns="" id="{5A096D51-CB8D-45A2-B2AE-0199FAACA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Mechanical Harvesting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9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Harvest Piling</a:t>
            </a:r>
            <a:endParaRPr lang="x-none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87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ice field after harvesting and rice straw bales">
            <a:extLst>
              <a:ext uri="{FF2B5EF4-FFF2-40B4-BE49-F238E27FC236}">
                <a16:creationId xmlns:a16="http://schemas.microsoft.com/office/drawing/2014/main" xmlns="" id="{0D001543-4A28-4D7D-9947-0A8B51A6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Recommended Harvest Piling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5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Manual Threshing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72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Mechanical Threshing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0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865057" y="550250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TYPES OF MYCOTOXINS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586417" y="1724330"/>
            <a:ext cx="3994550" cy="426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Don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T- 2 Toxin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Zearalenone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Alterotoxins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C7CF92-9651-4083-81B5-4FA29CA05021}"/>
              </a:ext>
            </a:extLst>
          </p:cNvPr>
          <p:cNvSpPr txBox="1"/>
          <p:nvPr/>
        </p:nvSpPr>
        <p:spPr>
          <a:xfrm>
            <a:off x="6347287" y="1724330"/>
            <a:ext cx="5986653" cy="426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Clavicelp toxins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Aspergillus toxins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Ochratoxins, Patuline, Citranine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Fumonisin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Deoxynivalenal</a:t>
            </a:r>
          </a:p>
        </p:txBody>
      </p:sp>
    </p:spTree>
    <p:extLst>
      <p:ext uri="{BB962C8B-B14F-4D97-AF65-F5344CB8AC3E}">
        <p14:creationId xmlns:p14="http://schemas.microsoft.com/office/powerpoint/2010/main" val="42688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Sun Drying</a:t>
            </a:r>
            <a:endParaRPr lang="x-none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9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560-000 Rice 1.JPG Landscape of drying rice in Korea paddy dry stock pictures, royalty-free photos &amp; images">
            <a:extLst>
              <a:ext uri="{FF2B5EF4-FFF2-40B4-BE49-F238E27FC236}">
                <a16:creationId xmlns:a16="http://schemas.microsoft.com/office/drawing/2014/main" xmlns="" id="{E3A9E5EC-6EAF-4DC4-B51B-02102299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03220" y="8001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Recommended Sun Drying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8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48940" y="6092190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Bag Storage</a:t>
            </a:r>
            <a:endParaRPr lang="x-none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8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ce in a sack that is in a warehouse for storing rice. Canvas bags stacked in a pile. Rice in a sack that is in a warehouse for storing rice. Canvas bags stacked in a pile. rice storage stock pictures, royalty-free photos &amp; images">
            <a:extLst>
              <a:ext uri="{FF2B5EF4-FFF2-40B4-BE49-F238E27FC236}">
                <a16:creationId xmlns:a16="http://schemas.microsoft.com/office/drawing/2014/main" xmlns="" id="{713CEB87-7013-4F1C-8319-C843656C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emp sacks containing rice hemp sacks containing rice rice storage stock pictures, royalty-free photos &amp; images">
            <a:extLst>
              <a:ext uri="{FF2B5EF4-FFF2-40B4-BE49-F238E27FC236}">
                <a16:creationId xmlns:a16="http://schemas.microsoft.com/office/drawing/2014/main" xmlns="" id="{D1755BCD-E2C1-428D-8DE5-210E73D8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63627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ags in warehouse Stack of white bags at warehouse rice storage stock pictures, royalty-free photos &amp; images">
            <a:extLst>
              <a:ext uri="{FF2B5EF4-FFF2-40B4-BE49-F238E27FC236}">
                <a16:creationId xmlns:a16="http://schemas.microsoft.com/office/drawing/2014/main" xmlns="" id="{9287E6AB-7534-4875-8F30-55A6AAD3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8606"/>
            <a:ext cx="5829300" cy="32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acks of dough. Sacks of dough as an ingredient in food production. rice storage stock pictures, royalty-free photos &amp; images">
            <a:extLst>
              <a:ext uri="{FF2B5EF4-FFF2-40B4-BE49-F238E27FC236}">
                <a16:creationId xmlns:a16="http://schemas.microsoft.com/office/drawing/2014/main" xmlns="" id="{FA1F1111-5E66-4259-AA3E-E82F27B9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805084"/>
            <a:ext cx="6362700" cy="3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0" y="42031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Bag Storage</a:t>
            </a:r>
            <a:endParaRPr lang="x-none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3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0" y="42031"/>
            <a:ext cx="113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Silo Storage</a:t>
            </a:r>
            <a:endParaRPr lang="x-non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6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88C31-76E3-C3CF-10BF-8BF4575F5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66F54"/>
                </a:solidFill>
              </a:rPr>
              <a:t>Thank </a:t>
            </a:r>
            <a:r>
              <a:rPr lang="en-US" b="1" dirty="0" smtClean="0">
                <a:solidFill>
                  <a:srgbClr val="766F54"/>
                </a:solidFill>
              </a:rPr>
              <a:t>you</a:t>
            </a:r>
            <a:r>
              <a:rPr lang="en-US" b="1" dirty="0" smtClean="0">
                <a:solidFill>
                  <a:srgbClr val="766F54"/>
                </a:solidFill>
              </a:rPr>
              <a:t>!</a:t>
            </a:r>
            <a:endParaRPr lang="x-none" b="1" dirty="0">
              <a:solidFill>
                <a:srgbClr val="766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968775" y="531109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WHAT ARE </a:t>
            </a:r>
            <a:r>
              <a:rPr lang="x-none" sz="4000" b="1" dirty="0" smtClean="0">
                <a:solidFill>
                  <a:srgbClr val="766F54"/>
                </a:solidFill>
                <a:latin typeface="+mj-lt"/>
              </a:rPr>
              <a:t>AFLATOXINS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?</a:t>
            </a:r>
            <a:endParaRPr lang="x-none" sz="4000" b="1" dirty="0">
              <a:solidFill>
                <a:srgbClr val="766F54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780E00-49EF-64ED-638E-54933E2A3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7"/>
          <a:stretch/>
        </p:blipFill>
        <p:spPr>
          <a:xfrm>
            <a:off x="0" y="1178129"/>
            <a:ext cx="384048" cy="59353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64086C9-2289-038D-0E14-4E42B59D0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7"/>
          <a:stretch/>
        </p:blipFill>
        <p:spPr>
          <a:xfrm>
            <a:off x="0" y="214697"/>
            <a:ext cx="384048" cy="4236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C4F1F5A-6952-51F8-F01E-C6FBB3E0F473}"/>
              </a:ext>
            </a:extLst>
          </p:cNvPr>
          <p:cNvSpPr/>
          <p:nvPr/>
        </p:nvSpPr>
        <p:spPr>
          <a:xfrm>
            <a:off x="1065" y="165371"/>
            <a:ext cx="381917" cy="473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834593" y="1498904"/>
            <a:ext cx="1090863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Aflatoxins are naturally occuring metabolites synthesized by two types of  fungi –</a:t>
            </a:r>
            <a:r>
              <a:rPr lang="x-none" sz="2800" b="1" i="1" dirty="0">
                <a:latin typeface="+mj-lt"/>
                <a:cs typeface="Beirut" pitchFamily="2" charset="-78"/>
              </a:rPr>
              <a:t> </a:t>
            </a:r>
            <a:r>
              <a:rPr lang="en-US" sz="2800" b="1" i="1" dirty="0" smtClean="0">
                <a:latin typeface="+mj-lt"/>
                <a:cs typeface="Beirut" pitchFamily="2" charset="-78"/>
              </a:rPr>
              <a:t>A</a:t>
            </a:r>
            <a:r>
              <a:rPr lang="x-none" sz="2800" b="1" i="1" dirty="0" smtClean="0">
                <a:latin typeface="+mj-lt"/>
                <a:cs typeface="Beirut" pitchFamily="2" charset="-78"/>
              </a:rPr>
              <a:t>sparigus fla</a:t>
            </a:r>
            <a:r>
              <a:rPr lang="en-US" sz="2800" b="1" i="1" dirty="0" smtClean="0">
                <a:latin typeface="+mj-lt"/>
                <a:cs typeface="Beirut" pitchFamily="2" charset="-78"/>
              </a:rPr>
              <a:t>v</a:t>
            </a:r>
            <a:r>
              <a:rPr lang="x-none" sz="2800" b="1" i="1" dirty="0" smtClean="0">
                <a:latin typeface="+mj-lt"/>
                <a:cs typeface="Beirut" pitchFamily="2" charset="-78"/>
              </a:rPr>
              <a:t>us </a:t>
            </a:r>
            <a:r>
              <a:rPr lang="x-none" sz="2800" b="1" dirty="0">
                <a:latin typeface="+mj-lt"/>
                <a:cs typeface="Beirut" pitchFamily="2" charset="-78"/>
              </a:rPr>
              <a:t>and </a:t>
            </a:r>
            <a:r>
              <a:rPr lang="en-US" sz="2800" b="1" dirty="0" smtClean="0">
                <a:latin typeface="+mj-lt"/>
                <a:cs typeface="Beirut" pitchFamily="2" charset="-78"/>
              </a:rPr>
              <a:t>A</a:t>
            </a:r>
            <a:r>
              <a:rPr lang="x-none" sz="2800" b="1" dirty="0" smtClean="0">
                <a:latin typeface="+mj-lt"/>
                <a:cs typeface="Beirut" pitchFamily="2" charset="-78"/>
              </a:rPr>
              <a:t>spargillus </a:t>
            </a:r>
            <a:r>
              <a:rPr lang="x-none" sz="2800" b="1" i="1" dirty="0">
                <a:latin typeface="+mj-lt"/>
                <a:cs typeface="Beirut" pitchFamily="2" charset="-78"/>
              </a:rPr>
              <a:t>p</a:t>
            </a:r>
            <a:r>
              <a:rPr lang="x-none" sz="2800" b="1" dirty="0">
                <a:latin typeface="+mj-lt"/>
                <a:cs typeface="Beirut" pitchFamily="2" charset="-78"/>
              </a:rPr>
              <a:t>arasiticus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Aflatoxins contaminate dietry staples including maize, rice, ground nuts, chillies, dry fruits, animal feed, milk, etc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They are more abundant in tropical regions with high temperatures and humidity viz </a:t>
            </a:r>
            <a:r>
              <a:rPr lang="en-US" sz="2800" b="1" dirty="0">
                <a:latin typeface="+mj-lt"/>
                <a:cs typeface="Beirut" pitchFamily="2" charset="-78"/>
              </a:rPr>
              <a:t>S</a:t>
            </a:r>
            <a:r>
              <a:rPr lang="x-none" sz="2800" b="1" dirty="0">
                <a:latin typeface="+mj-lt"/>
                <a:cs typeface="Beirut" pitchFamily="2" charset="-78"/>
              </a:rPr>
              <a:t>ub-</a:t>
            </a:r>
            <a:r>
              <a:rPr lang="en-US" sz="2800" b="1" dirty="0">
                <a:latin typeface="+mj-lt"/>
                <a:cs typeface="Beirut" pitchFamily="2" charset="-78"/>
              </a:rPr>
              <a:t>S</a:t>
            </a:r>
            <a:r>
              <a:rPr lang="x-none" sz="2800" b="1" dirty="0">
                <a:latin typeface="+mj-lt"/>
                <a:cs typeface="Beirut" pitchFamily="2" charset="-78"/>
              </a:rPr>
              <a:t>aharan </a:t>
            </a:r>
            <a:r>
              <a:rPr lang="en-US" sz="2800" b="1" dirty="0">
                <a:latin typeface="+mj-lt"/>
                <a:cs typeface="Beirut" pitchFamily="2" charset="-78"/>
              </a:rPr>
              <a:t>A</a:t>
            </a:r>
            <a:r>
              <a:rPr lang="x-none" sz="2800" b="1" dirty="0">
                <a:latin typeface="+mj-lt"/>
                <a:cs typeface="Beirut" pitchFamily="2" charset="-78"/>
              </a:rPr>
              <a:t>frica and </a:t>
            </a:r>
            <a:r>
              <a:rPr lang="en-US" sz="2800" b="1" dirty="0">
                <a:latin typeface="+mj-lt"/>
                <a:cs typeface="Beirut" pitchFamily="2" charset="-78"/>
              </a:rPr>
              <a:t>S</a:t>
            </a:r>
            <a:r>
              <a:rPr lang="x-none" sz="2800" b="1" dirty="0">
                <a:latin typeface="+mj-lt"/>
                <a:cs typeface="Beirut" pitchFamily="2" charset="-78"/>
              </a:rPr>
              <a:t>outh </a:t>
            </a:r>
            <a:r>
              <a:rPr lang="en-US" sz="2800" b="1" dirty="0">
                <a:latin typeface="+mj-lt"/>
                <a:cs typeface="Beirut" pitchFamily="2" charset="-78"/>
              </a:rPr>
              <a:t>E</a:t>
            </a:r>
            <a:r>
              <a:rPr lang="x-none" sz="2800" b="1" dirty="0">
                <a:latin typeface="+mj-lt"/>
                <a:cs typeface="Beirut" pitchFamily="2" charset="-78"/>
              </a:rPr>
              <a:t>ast </a:t>
            </a:r>
            <a:r>
              <a:rPr lang="en-US" sz="2800" b="1" dirty="0">
                <a:latin typeface="+mj-lt"/>
                <a:cs typeface="Beirut" pitchFamily="2" charset="-78"/>
              </a:rPr>
              <a:t>A</a:t>
            </a:r>
            <a:r>
              <a:rPr lang="x-none" sz="2800" b="1" dirty="0">
                <a:latin typeface="+mj-lt"/>
                <a:cs typeface="Beirut" pitchFamily="2" charset="-78"/>
              </a:rPr>
              <a:t>sia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x-none" sz="2400" b="1" dirty="0">
              <a:latin typeface="+mj-lt"/>
              <a:cs typeface="Beirut" pitchFamily="2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3B80683-950D-D938-1C1A-CB0D9A97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81"/>
          <a:stretch/>
        </p:blipFill>
        <p:spPr>
          <a:xfrm>
            <a:off x="11807952" y="757322"/>
            <a:ext cx="384048" cy="59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94719" y="554446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TYPES OF AFLATOXINS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1995204" y="2051143"/>
            <a:ext cx="10908634" cy="392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There are 4 types of aflatoxins  found in cereals</a:t>
            </a:r>
            <a:br>
              <a:rPr lang="x-none" sz="3200" b="1" dirty="0">
                <a:latin typeface="+mj-lt"/>
                <a:cs typeface="Beirut" pitchFamily="2" charset="-78"/>
              </a:rPr>
            </a:br>
            <a:endParaRPr lang="x-none" sz="3200" b="1" dirty="0">
              <a:latin typeface="+mj-lt"/>
              <a:cs typeface="Beirut" pitchFamily="2" charset="-78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B1  (AFB1)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B2 ( AFB2)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G1  (AFG1)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G2  (AFG2)</a:t>
            </a:r>
          </a:p>
        </p:txBody>
      </p:sp>
    </p:spTree>
    <p:extLst>
      <p:ext uri="{BB962C8B-B14F-4D97-AF65-F5344CB8AC3E}">
        <p14:creationId xmlns:p14="http://schemas.microsoft.com/office/powerpoint/2010/main" val="32879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48259" y="548585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WHY ARE AFLATOXINS IMPORTANT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661138" y="1520334"/>
            <a:ext cx="89883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Aflatoxins are proven to be mutagens, carcinogens and teratogens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They produce disease called “Aflatoxicosis”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 B-1 produces cancer and  affect liver by producing liver cirrhosis, necrosis and carcinoma and by suppressing by the immune system </a:t>
            </a:r>
          </a:p>
        </p:txBody>
      </p:sp>
    </p:spTree>
    <p:extLst>
      <p:ext uri="{BB962C8B-B14F-4D97-AF65-F5344CB8AC3E}">
        <p14:creationId xmlns:p14="http://schemas.microsoft.com/office/powerpoint/2010/main" val="23154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683349" y="594181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Permissible limits for Aflatoxins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752805" y="1302067"/>
            <a:ext cx="10908634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b="1" dirty="0">
                <a:latin typeface="+mj-lt"/>
                <a:cs typeface="Beirut" pitchFamily="2" charset="-78"/>
              </a:rPr>
              <a:t>Different contries have set different limits of tolerance</a:t>
            </a:r>
            <a:br>
              <a:rPr lang="x-none" sz="2000" b="1" dirty="0">
                <a:latin typeface="+mj-lt"/>
                <a:cs typeface="Beirut" pitchFamily="2" charset="-78"/>
              </a:rPr>
            </a:br>
            <a:endParaRPr lang="x-none" sz="2000" b="1" dirty="0">
              <a:latin typeface="+mj-lt"/>
              <a:cs typeface="Beirut" pitchFamily="2" charset="-7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ABB7FEB-F86E-7AF8-5E05-9164682E6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65803"/>
              </p:ext>
            </p:extLst>
          </p:nvPr>
        </p:nvGraphicFramePr>
        <p:xfrm>
          <a:off x="1357163" y="1915429"/>
          <a:ext cx="10212404" cy="42527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4393">
                  <a:extLst>
                    <a:ext uri="{9D8B030D-6E8A-4147-A177-3AD203B41FA5}">
                      <a16:colId xmlns:a16="http://schemas.microsoft.com/office/drawing/2014/main" xmlns="" val="1298953668"/>
                    </a:ext>
                  </a:extLst>
                </a:gridCol>
                <a:gridCol w="5398011">
                  <a:extLst>
                    <a:ext uri="{9D8B030D-6E8A-4147-A177-3AD203B41FA5}">
                      <a16:colId xmlns:a16="http://schemas.microsoft.com/office/drawing/2014/main" xmlns="" val="395141022"/>
                    </a:ext>
                  </a:extLst>
                </a:gridCol>
              </a:tblGrid>
              <a:tr h="381793">
                <a:tc>
                  <a:txBody>
                    <a:bodyPr/>
                    <a:lstStyle/>
                    <a:p>
                      <a:pPr algn="ctr"/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61303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India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30 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6974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Pakistan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30 ppb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66132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20 ppb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141139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15 ppb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60260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20 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433663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Egypt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10 ppb (5 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781579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10 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33244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5 ppb 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797334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European Union (processed)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4 ppb ( 2 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4767911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European Union (unprocessed)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10 ppb (5 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59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824458" y="654030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EU Limits For Rice (ppb)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ABB7FEB-F86E-7AF8-5E05-9164682E6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00414"/>
              </p:ext>
            </p:extLst>
          </p:nvPr>
        </p:nvGraphicFramePr>
        <p:xfrm>
          <a:off x="1405288" y="2252313"/>
          <a:ext cx="10039150" cy="3214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5548">
                  <a:extLst>
                    <a:ext uri="{9D8B030D-6E8A-4147-A177-3AD203B41FA5}">
                      <a16:colId xmlns:a16="http://schemas.microsoft.com/office/drawing/2014/main" xmlns="" val="1298953668"/>
                    </a:ext>
                  </a:extLst>
                </a:gridCol>
                <a:gridCol w="3311801">
                  <a:extLst>
                    <a:ext uri="{9D8B030D-6E8A-4147-A177-3AD203B41FA5}">
                      <a16:colId xmlns:a16="http://schemas.microsoft.com/office/drawing/2014/main" xmlns="" val="395141022"/>
                    </a:ext>
                  </a:extLst>
                </a:gridCol>
                <a:gridCol w="3311801">
                  <a:extLst>
                    <a:ext uri="{9D8B030D-6E8A-4147-A177-3AD203B41FA5}">
                      <a16:colId xmlns:a16="http://schemas.microsoft.com/office/drawing/2014/main" xmlns="" val="4000529980"/>
                    </a:ext>
                  </a:extLst>
                </a:gridCol>
              </a:tblGrid>
              <a:tr h="995531"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TYPE OF 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TOTAL AFLATOXINS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AFLATOXIN B1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3613032"/>
                  </a:ext>
                </a:extLst>
              </a:tr>
              <a:tr h="1109653">
                <a:tc>
                  <a:txBody>
                    <a:bodyPr/>
                    <a:lstStyle/>
                    <a:p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Finished 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7269747"/>
                  </a:ext>
                </a:extLst>
              </a:tr>
              <a:tr h="1109653">
                <a:tc>
                  <a:txBody>
                    <a:bodyPr/>
                    <a:lstStyle/>
                    <a:p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Unprocessed 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8661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5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ACF20-C9AB-0D6D-BDA8-2A276A56340F}"/>
              </a:ext>
            </a:extLst>
          </p:cNvPr>
          <p:cNvSpPr txBox="1"/>
          <p:nvPr/>
        </p:nvSpPr>
        <p:spPr>
          <a:xfrm>
            <a:off x="1713891" y="251436"/>
            <a:ext cx="1001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Interceptions of Rice in EU due to Aflatoxins (2022)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72EFB1-314F-05AF-9906-9500E5A31BD5}"/>
              </a:ext>
            </a:extLst>
          </p:cNvPr>
          <p:cNvSpPr txBox="1"/>
          <p:nvPr/>
        </p:nvSpPr>
        <p:spPr>
          <a:xfrm>
            <a:off x="2216990" y="2210082"/>
            <a:ext cx="8819362" cy="378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Total interceptions due to aflatoxins:  53</a:t>
            </a:r>
            <a:r>
              <a:rPr lang="x-none" sz="3600" b="1" dirty="0">
                <a:latin typeface="+mj-lt"/>
                <a:cs typeface="Beirut" pitchFamily="2" charset="-78"/>
              </a:rPr>
              <a:t/>
            </a:r>
            <a:br>
              <a:rPr lang="x-none" sz="3600" b="1" dirty="0">
                <a:latin typeface="+mj-lt"/>
                <a:cs typeface="Beirut" pitchFamily="2" charset="-78"/>
              </a:rPr>
            </a:br>
            <a:endParaRPr lang="x-none" sz="3600" b="1" dirty="0">
              <a:latin typeface="+mj-lt"/>
              <a:cs typeface="Beirut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+mj-lt"/>
                <a:cs typeface="Beirut" pitchFamily="2" charset="-78"/>
              </a:rPr>
              <a:t>(</a:t>
            </a:r>
            <a:r>
              <a:rPr lang="x-none" sz="3200" b="1" dirty="0" smtClean="0">
                <a:latin typeface="+mj-lt"/>
                <a:cs typeface="Beirut" pitchFamily="2" charset="-78"/>
              </a:rPr>
              <a:t>This </a:t>
            </a:r>
            <a:r>
              <a:rPr lang="x-none" sz="3200" b="1" dirty="0">
                <a:latin typeface="+mj-lt"/>
                <a:cs typeface="Beirut" pitchFamily="2" charset="-78"/>
              </a:rPr>
              <a:t>includes interceptions in brown and white rice exported to </a:t>
            </a:r>
            <a:r>
              <a:rPr lang="x-none" sz="3200" b="1" dirty="0" smtClean="0">
                <a:latin typeface="+mj-lt"/>
                <a:cs typeface="Beirut" pitchFamily="2" charset="-78"/>
              </a:rPr>
              <a:t>E</a:t>
            </a:r>
            <a:r>
              <a:rPr lang="en-US" sz="3200" b="1" dirty="0" err="1" smtClean="0">
                <a:latin typeface="+mj-lt"/>
                <a:cs typeface="Beirut" pitchFamily="2" charset="-78"/>
              </a:rPr>
              <a:t>uropean</a:t>
            </a:r>
            <a:r>
              <a:rPr lang="en-US" sz="3200" b="1" dirty="0" smtClean="0">
                <a:latin typeface="+mj-lt"/>
                <a:cs typeface="Beirut" pitchFamily="2" charset="-78"/>
              </a:rPr>
              <a:t> Union during 2022)</a:t>
            </a:r>
            <a:endParaRPr lang="x-none" sz="3200" b="1" dirty="0">
              <a:latin typeface="+mj-lt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67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1071</Words>
  <Application>Microsoft Office PowerPoint</Application>
  <PresentationFormat>Widescreen</PresentationFormat>
  <Paragraphs>259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Beirut</vt:lpstr>
      <vt:lpstr>Century Gothic</vt:lpstr>
      <vt:lpstr>Wingdings 3</vt:lpstr>
      <vt:lpstr>Wisp</vt:lpstr>
      <vt:lpstr>Prevention of Aflatoxin in 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Hasma Ahmed</dc:creator>
  <cp:lastModifiedBy>Mubarik Ahmed</cp:lastModifiedBy>
  <cp:revision>23</cp:revision>
  <dcterms:created xsi:type="dcterms:W3CDTF">2023-07-09T13:07:54Z</dcterms:created>
  <dcterms:modified xsi:type="dcterms:W3CDTF">2023-07-12T17:58:51Z</dcterms:modified>
</cp:coreProperties>
</file>