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224" r:id="rId2"/>
    <p:sldId id="2094" r:id="rId3"/>
    <p:sldId id="2102" r:id="rId4"/>
    <p:sldId id="2074" r:id="rId5"/>
    <p:sldId id="2192" r:id="rId6"/>
    <p:sldId id="2193" r:id="rId7"/>
    <p:sldId id="2242" r:id="rId8"/>
    <p:sldId id="2243" r:id="rId9"/>
    <p:sldId id="2184" r:id="rId10"/>
    <p:sldId id="2178" r:id="rId11"/>
    <p:sldId id="2165" r:id="rId12"/>
    <p:sldId id="2250" r:id="rId13"/>
    <p:sldId id="2214" r:id="rId14"/>
    <p:sldId id="2118" r:id="rId15"/>
    <p:sldId id="2196" r:id="rId16"/>
    <p:sldId id="2131" r:id="rId17"/>
    <p:sldId id="2120" r:id="rId18"/>
    <p:sldId id="2211" r:id="rId19"/>
    <p:sldId id="2245" r:id="rId20"/>
    <p:sldId id="2246" r:id="rId21"/>
    <p:sldId id="2111" r:id="rId22"/>
    <p:sldId id="2208" r:id="rId23"/>
    <p:sldId id="2210" r:id="rId24"/>
    <p:sldId id="2205" r:id="rId25"/>
    <p:sldId id="2223" r:id="rId26"/>
    <p:sldId id="2232" r:id="rId27"/>
    <p:sldId id="1867" r:id="rId28"/>
    <p:sldId id="2186" r:id="rId29"/>
    <p:sldId id="2047" r:id="rId3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E53"/>
    <a:srgbClr val="0D2F54"/>
    <a:srgbClr val="00B0F0"/>
    <a:srgbClr val="3333FF"/>
    <a:srgbClr val="6600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0" autoAdjust="0"/>
    <p:restoredTop sz="94660"/>
  </p:normalViewPr>
  <p:slideViewPr>
    <p:cSldViewPr snapToGrid="0">
      <p:cViewPr varScale="1">
        <p:scale>
          <a:sx n="85" d="100"/>
          <a:sy n="85" d="100"/>
        </p:scale>
        <p:origin x="70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OfficialData\Market%20Development\CTBCM%20Model%20and%20Plan\Wheeling%20Regulation\BPC%20Data\Market%20Share%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OfficialData\Market%20Development\CTBCM%20Model%20and%20Plan\Wheeling%20Regulation\BPC%20Data\Market%20Shar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72-4058-BD20-D0B91C4F3D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472-4058-BD20-D0B91C4F3DB6}"/>
              </c:ext>
            </c:extLst>
          </c:dPt>
          <c:dLbls>
            <c:dLbl>
              <c:idx val="0"/>
              <c:layout>
                <c:manualLayout>
                  <c:x val="-9.6293307086614197E-2"/>
                  <c:y val="0.1486572562576020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472-4058-BD20-D0B91C4F3DB6}"/>
                </c:ext>
              </c:extLst>
            </c:dLbl>
            <c:dLbl>
              <c:idx val="1"/>
              <c:layout>
                <c:manualLayout>
                  <c:x val="0.11779593175853"/>
                  <c:y val="-0.2294488188976379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472-4058-BD20-D0B91C4F3DB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Garamond"/>
                    <a:ea typeface="+mn-ea"/>
                    <a:cs typeface="Garamond"/>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 (2)'!$C$1:$D$1</c:f>
              <c:strCache>
                <c:ptCount val="2"/>
                <c:pt idx="0">
                  <c:v>Eligible Consumers </c:v>
                </c:pt>
                <c:pt idx="1">
                  <c:v>Non-Eligible Consumers</c:v>
                </c:pt>
              </c:strCache>
            </c:strRef>
          </c:cat>
          <c:val>
            <c:numRef>
              <c:f>'Sheet1 (2)'!$C$12:$D$12</c:f>
              <c:numCache>
                <c:formatCode>0</c:formatCode>
                <c:ptCount val="2"/>
                <c:pt idx="0">
                  <c:v>14408.936514000001</c:v>
                </c:pt>
                <c:pt idx="1">
                  <c:v>77493.073801999999</c:v>
                </c:pt>
              </c:numCache>
            </c:numRef>
          </c:val>
          <c:extLst>
            <c:ext xmlns:c16="http://schemas.microsoft.com/office/drawing/2014/chart" uri="{C3380CC4-5D6E-409C-BE32-E72D297353CC}">
              <c16:uniqueId val="{00000004-E472-4058-BD20-D0B91C4F3DB6}"/>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5.8667980753720803E-2"/>
          <c:y val="0.88173874222672299"/>
          <c:w val="0.89999993174755599"/>
          <c:h val="7.3415550463401397E-2"/>
        </c:manualLayout>
      </c:layout>
      <c:overlay val="0"/>
      <c:spPr>
        <a:noFill/>
        <a:ln>
          <a:noFill/>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a:ea typeface="+mn-ea"/>
              <a:cs typeface="Garamond"/>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 (2)'!$A$2:$A$11</c:f>
              <c:strCache>
                <c:ptCount val="10"/>
                <c:pt idx="0">
                  <c:v>LESCO</c:v>
                </c:pt>
                <c:pt idx="1">
                  <c:v>GEPCO</c:v>
                </c:pt>
                <c:pt idx="2">
                  <c:v>FESCO</c:v>
                </c:pt>
                <c:pt idx="3">
                  <c:v>IESCO</c:v>
                </c:pt>
                <c:pt idx="4">
                  <c:v>MEPCO</c:v>
                </c:pt>
                <c:pt idx="5">
                  <c:v>PESCO</c:v>
                </c:pt>
                <c:pt idx="6">
                  <c:v>HESCO</c:v>
                </c:pt>
                <c:pt idx="7">
                  <c:v>QESCO</c:v>
                </c:pt>
                <c:pt idx="8">
                  <c:v>TESCO</c:v>
                </c:pt>
                <c:pt idx="9">
                  <c:v>SEPCO</c:v>
                </c:pt>
              </c:strCache>
            </c:strRef>
          </c:cat>
          <c:val>
            <c:numRef>
              <c:f>'Sheet1 (2)'!$E$2:$E$11</c:f>
              <c:numCache>
                <c:formatCode>0%</c:formatCode>
                <c:ptCount val="10"/>
                <c:pt idx="0">
                  <c:v>0.24350768753395699</c:v>
                </c:pt>
                <c:pt idx="1">
                  <c:v>0.123930822046825</c:v>
                </c:pt>
                <c:pt idx="2">
                  <c:v>0.16931395663072901</c:v>
                </c:pt>
                <c:pt idx="3">
                  <c:v>0.21279232226697201</c:v>
                </c:pt>
                <c:pt idx="4">
                  <c:v>8.8154589603878605E-2</c:v>
                </c:pt>
                <c:pt idx="5">
                  <c:v>0.17956143410676401</c:v>
                </c:pt>
                <c:pt idx="6">
                  <c:v>7.5151925903853806E-2</c:v>
                </c:pt>
                <c:pt idx="7">
                  <c:v>2.8895971318144802E-2</c:v>
                </c:pt>
                <c:pt idx="8">
                  <c:v>0.13981872002002499</c:v>
                </c:pt>
                <c:pt idx="9">
                  <c:v>4.4024212217010902E-2</c:v>
                </c:pt>
              </c:numCache>
            </c:numRef>
          </c:val>
          <c:extLst>
            <c:ext xmlns:c16="http://schemas.microsoft.com/office/drawing/2014/chart" uri="{C3380CC4-5D6E-409C-BE32-E72D297353CC}">
              <c16:uniqueId val="{00000000-D9AD-4488-9F06-FF9BD7340A8D}"/>
            </c:ext>
          </c:extLst>
        </c:ser>
        <c:dLbls>
          <c:showLegendKey val="0"/>
          <c:showVal val="0"/>
          <c:showCatName val="0"/>
          <c:showSerName val="0"/>
          <c:showPercent val="0"/>
          <c:showBubbleSize val="0"/>
        </c:dLbls>
        <c:gapWidth val="219"/>
        <c:overlap val="-27"/>
        <c:axId val="2132405096"/>
        <c:axId val="2132408840"/>
      </c:barChart>
      <c:catAx>
        <c:axId val="213240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Garamond"/>
                <a:ea typeface="+mn-ea"/>
                <a:cs typeface="Garamond"/>
              </a:defRPr>
            </a:pPr>
            <a:endParaRPr lang="en-US"/>
          </a:p>
        </c:txPr>
        <c:crossAx val="2132408840"/>
        <c:crosses val="autoZero"/>
        <c:auto val="1"/>
        <c:lblAlgn val="ctr"/>
        <c:lblOffset val="100"/>
        <c:noMultiLvlLbl val="0"/>
      </c:catAx>
      <c:valAx>
        <c:axId val="2132408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aramond"/>
                <a:ea typeface="+mn-ea"/>
                <a:cs typeface="Garamond"/>
              </a:defRPr>
            </a:pPr>
            <a:endParaRPr lang="en-US"/>
          </a:p>
        </c:txPr>
        <c:crossAx val="2132405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7C1DDF-E535-F04C-B465-8C7723F4F4D6}" type="datetimeFigureOut">
              <a:rPr lang="en-US" smtClean="0"/>
              <a:t>23-Jun-23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C2EDED-C50B-EF44-8B6E-962789B88026}" type="slidenum">
              <a:rPr lang="en-US" smtClean="0"/>
              <a:t>‹#›</a:t>
            </a:fld>
            <a:endParaRPr lang="en-US"/>
          </a:p>
        </p:txBody>
      </p:sp>
    </p:spTree>
    <p:extLst>
      <p:ext uri="{BB962C8B-B14F-4D97-AF65-F5344CB8AC3E}">
        <p14:creationId xmlns:p14="http://schemas.microsoft.com/office/powerpoint/2010/main" val="354263300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24.77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43.70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45.21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108 109,'-4'-5,"-15"-14,-22-21,-3-5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45.40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45.54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37.88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38.32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38.72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39.29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40.05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40.41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10,'0'-4,"0"-2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41.05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04:16:41.68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FA398-37F3-4E3B-84E6-503FD33737A5}" type="datetimeFigureOut">
              <a:rPr lang="x-none" smtClean="0"/>
              <a:t>23-Jun-23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BFCB7-9FA8-4362-9D19-DE7A81D2D7CF}" type="slidenum">
              <a:rPr lang="x-none" smtClean="0"/>
              <a:t>‹#›</a:t>
            </a:fld>
            <a:endParaRPr lang="x-none"/>
          </a:p>
        </p:txBody>
      </p:sp>
    </p:spTree>
    <p:extLst>
      <p:ext uri="{BB962C8B-B14F-4D97-AF65-F5344CB8AC3E}">
        <p14:creationId xmlns:p14="http://schemas.microsoft.com/office/powerpoint/2010/main" val="42365777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27" indent="-237127">
              <a:buFont typeface="+mj-lt"/>
              <a:buAutoNum type="arabicPeriod"/>
            </a:pPr>
            <a:r>
              <a:rPr lang="en-US" sz="800" dirty="0"/>
              <a:t>I thank the for </a:t>
            </a:r>
            <a:r>
              <a:rPr lang="en-US" sz="800" dirty="0" err="1"/>
              <a:t>for</a:t>
            </a:r>
            <a:r>
              <a:rPr lang="en-US" sz="800" dirty="0"/>
              <a:t> providing the </a:t>
            </a:r>
            <a:r>
              <a:rPr lang="en-US" b="0" dirty="0"/>
              <a:t>opportunity to present the wholesale market reforms</a:t>
            </a:r>
          </a:p>
          <a:p>
            <a:pPr marL="237127" indent="-237127">
              <a:buFont typeface="+mj-lt"/>
              <a:buAutoNum type="arabicPeriod"/>
            </a:pPr>
            <a:r>
              <a:rPr lang="en-US" b="0" dirty="0"/>
              <a:t>The Presentation has been divided into 5 parts. We will start by looking at the history of market development in </a:t>
            </a:r>
            <a:r>
              <a:rPr lang="en-US" b="0" dirty="0" err="1"/>
              <a:t>Paksitan</a:t>
            </a:r>
            <a:r>
              <a:rPr lang="en-US" b="0" dirty="0"/>
              <a:t> and then look at some international perspective related to market evolution. </a:t>
            </a:r>
          </a:p>
          <a:p>
            <a:pPr marL="237127" indent="-237127">
              <a:buFont typeface="+mj-lt"/>
              <a:buAutoNum type="arabicPeriod"/>
            </a:pPr>
            <a:r>
              <a:rPr lang="en-US" b="0" dirty="0"/>
              <a:t>Then we will talk about the path taken for market development and </a:t>
            </a:r>
            <a:r>
              <a:rPr lang="en-US" b="0" dirty="0" err="1"/>
              <a:t>iits</a:t>
            </a:r>
            <a:r>
              <a:rPr lang="en-US" b="0" dirty="0"/>
              <a:t> various stages.</a:t>
            </a:r>
          </a:p>
          <a:p>
            <a:pPr marL="237127" indent="-237127">
              <a:buFont typeface="+mj-lt"/>
              <a:buAutoNum type="arabicPeriod"/>
            </a:pPr>
            <a:r>
              <a:rPr lang="en-US" b="0" dirty="0"/>
              <a:t>We will talk about the Market design proposed for Pakistan in brief and then we will quickly </a:t>
            </a:r>
            <a:r>
              <a:rPr lang="en-US" b="0" dirty="0" err="1"/>
              <a:t>dicuss</a:t>
            </a:r>
            <a:r>
              <a:rPr lang="en-US" b="0" dirty="0"/>
              <a:t> the implementation plan and monitoring mechanisms</a:t>
            </a:r>
            <a:endParaRPr lang="en-US" dirty="0"/>
          </a:p>
        </p:txBody>
      </p:sp>
    </p:spTree>
    <p:extLst>
      <p:ext uri="{BB962C8B-B14F-4D97-AF65-F5344CB8AC3E}">
        <p14:creationId xmlns:p14="http://schemas.microsoft.com/office/powerpoint/2010/main" val="125094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Talking Points:</a:t>
            </a:r>
          </a:p>
          <a:p>
            <a:r>
              <a:rPr lang="en-US" sz="800" dirty="0"/>
              <a:t>Before going into the details of the competitive wholesale market, it is better to have a general understanding of the players in the market who have commercial interest and performs the trading.</a:t>
            </a:r>
          </a:p>
          <a:p>
            <a:r>
              <a:rPr lang="en-US" sz="800" dirty="0"/>
              <a:t>There are two types of players in the market: 1. Consumers 2. Suppliers</a:t>
            </a:r>
          </a:p>
          <a:p>
            <a:r>
              <a:rPr lang="en-US" sz="800" dirty="0"/>
              <a:t>In Electricity Markets, there are two types of consumers: 1. Regulated/Non-Eligible Consumers whose tariff are determined by the regulator. These consumers either have no choice or don’t exercise their choice 2. Eligible Consumers: These consumers are free to procure power on their own from the market based on negotiated terms and conditions agreed between consumers and their suppliers.</a:t>
            </a:r>
          </a:p>
          <a:p>
            <a:endParaRPr lang="en-US" sz="800" dirty="0"/>
          </a:p>
          <a:p>
            <a:r>
              <a:rPr lang="en-US" sz="800" dirty="0"/>
              <a:t>Similarly there are two types of suppliers: 1. DISCOs which sell at regulated rates to all consumers. They are also called supplier of last resort. 2. Competitive Suppliers: These are independent suppliers which are free to supply to the eligible consumers on their own rates, terms and conditions. </a:t>
            </a:r>
          </a:p>
        </p:txBody>
      </p:sp>
      <p:sp>
        <p:nvSpPr>
          <p:cNvPr id="4" name="Slide Number Placeholder 3"/>
          <p:cNvSpPr>
            <a:spLocks noGrp="1"/>
          </p:cNvSpPr>
          <p:nvPr>
            <p:ph type="sldNum" sz="quarter" idx="10"/>
          </p:nvPr>
        </p:nvSpPr>
        <p:spPr/>
        <p:txBody>
          <a:bodyPr/>
          <a:lstStyle/>
          <a:p>
            <a:fld id="{453A1B16-E57D-40BB-9B55-BABF6619FAE9}" type="slidenum">
              <a:rPr lang="en-US" smtClean="0"/>
              <a:t>15</a:t>
            </a:fld>
            <a:endParaRPr lang="en-US"/>
          </a:p>
        </p:txBody>
      </p:sp>
    </p:spTree>
    <p:extLst>
      <p:ext uri="{BB962C8B-B14F-4D97-AF65-F5344CB8AC3E}">
        <p14:creationId xmlns:p14="http://schemas.microsoft.com/office/powerpoint/2010/main" val="384169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A1B16-E57D-40BB-9B55-BABF6619FAE9}" type="slidenum">
              <a:rPr lang="en-US" smtClean="0"/>
              <a:t>16</a:t>
            </a:fld>
            <a:endParaRPr lang="en-US"/>
          </a:p>
        </p:txBody>
      </p:sp>
    </p:spTree>
    <p:extLst>
      <p:ext uri="{BB962C8B-B14F-4D97-AF65-F5344CB8AC3E}">
        <p14:creationId xmlns:p14="http://schemas.microsoft.com/office/powerpoint/2010/main" val="361281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A1B16-E57D-40BB-9B55-BABF6619FAE9}" type="slidenum">
              <a:rPr lang="en-US" smtClean="0"/>
              <a:t>21</a:t>
            </a:fld>
            <a:endParaRPr lang="en-US"/>
          </a:p>
        </p:txBody>
      </p:sp>
    </p:spTree>
    <p:extLst>
      <p:ext uri="{BB962C8B-B14F-4D97-AF65-F5344CB8AC3E}">
        <p14:creationId xmlns:p14="http://schemas.microsoft.com/office/powerpoint/2010/main" val="4132055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expected benefits that will be realized once the wholesale market is commenced. There are many benefits which are explained one-by-one.</a:t>
            </a:r>
            <a:endParaRPr lang="x-none" dirty="0"/>
          </a:p>
        </p:txBody>
      </p:sp>
      <p:sp>
        <p:nvSpPr>
          <p:cNvPr id="4" name="Slide Number Placeholder 3"/>
          <p:cNvSpPr>
            <a:spLocks noGrp="1"/>
          </p:cNvSpPr>
          <p:nvPr>
            <p:ph type="sldNum" sz="quarter" idx="5"/>
          </p:nvPr>
        </p:nvSpPr>
        <p:spPr/>
        <p:txBody>
          <a:bodyPr/>
          <a:lstStyle/>
          <a:p>
            <a:fld id="{565AB9F8-2F4F-4352-8173-A691B2B452F1}" type="slidenum">
              <a:rPr lang="en-US" smtClean="0"/>
              <a:t>23</a:t>
            </a:fld>
            <a:endParaRPr lang="en-US"/>
          </a:p>
        </p:txBody>
      </p:sp>
    </p:spTree>
    <p:extLst>
      <p:ext uri="{BB962C8B-B14F-4D97-AF65-F5344CB8AC3E}">
        <p14:creationId xmlns:p14="http://schemas.microsoft.com/office/powerpoint/2010/main" val="155547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050F5-6A92-4ED6-900B-0CCAD769FEC1}" type="slidenum">
              <a:rPr lang="en-US" smtClean="0"/>
              <a:t>24</a:t>
            </a:fld>
            <a:endParaRPr lang="en-US"/>
          </a:p>
        </p:txBody>
      </p:sp>
    </p:spTree>
    <p:extLst>
      <p:ext uri="{BB962C8B-B14F-4D97-AF65-F5344CB8AC3E}">
        <p14:creationId xmlns:p14="http://schemas.microsoft.com/office/powerpoint/2010/main" val="3268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050F5-6A92-4ED6-900B-0CCAD769FEC1}" type="slidenum">
              <a:rPr lang="en-US" smtClean="0"/>
              <a:t>25</a:t>
            </a:fld>
            <a:endParaRPr lang="en-US"/>
          </a:p>
        </p:txBody>
      </p:sp>
    </p:spTree>
    <p:extLst>
      <p:ext uri="{BB962C8B-B14F-4D97-AF65-F5344CB8AC3E}">
        <p14:creationId xmlns:p14="http://schemas.microsoft.com/office/powerpoint/2010/main" val="2199605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A1B16-E57D-40BB-9B55-BABF6619FAE9}" type="slidenum">
              <a:rPr lang="en-US" smtClean="0"/>
              <a:t>26</a:t>
            </a:fld>
            <a:endParaRPr lang="en-US"/>
          </a:p>
        </p:txBody>
      </p:sp>
    </p:spTree>
    <p:extLst>
      <p:ext uri="{BB962C8B-B14F-4D97-AF65-F5344CB8AC3E}">
        <p14:creationId xmlns:p14="http://schemas.microsoft.com/office/powerpoint/2010/main" val="4132055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3394A64-C295-4594-BC20-EE49FECE2E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a:extLst>
              <a:ext uri="{FF2B5EF4-FFF2-40B4-BE49-F238E27FC236}">
                <a16:creationId xmlns:a16="http://schemas.microsoft.com/office/drawing/2014/main" id="{4D7A3459-C8C6-4321-A2A6-9376A1BFC4E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76BEC4CD-0D62-424C-B9EC-5A6209BDF63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D04D237-0EA6-4021-BA4D-59EB3438FFE4}" type="slidenum">
              <a:rPr lang="en-US" altLang="en-US"/>
              <a:pPr/>
              <a:t>27</a:t>
            </a:fld>
            <a:endParaRPr lang="en-US" altLang="en-US"/>
          </a:p>
        </p:txBody>
      </p:sp>
    </p:spTree>
    <p:extLst>
      <p:ext uri="{BB962C8B-B14F-4D97-AF65-F5344CB8AC3E}">
        <p14:creationId xmlns:p14="http://schemas.microsoft.com/office/powerpoint/2010/main" val="1855078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A1B16-E57D-40BB-9B55-BABF6619FAE9}" type="slidenum">
              <a:rPr lang="en-US" smtClean="0"/>
              <a:t>28</a:t>
            </a:fld>
            <a:endParaRPr lang="en-US"/>
          </a:p>
        </p:txBody>
      </p:sp>
    </p:spTree>
    <p:extLst>
      <p:ext uri="{BB962C8B-B14F-4D97-AF65-F5344CB8AC3E}">
        <p14:creationId xmlns:p14="http://schemas.microsoft.com/office/powerpoint/2010/main" val="413205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A1B16-E57D-40BB-9B55-BABF6619FAE9}" type="slidenum">
              <a:rPr lang="en-US" smtClean="0"/>
              <a:t>3</a:t>
            </a:fld>
            <a:endParaRPr lang="en-US"/>
          </a:p>
        </p:txBody>
      </p:sp>
    </p:spTree>
    <p:extLst>
      <p:ext uri="{BB962C8B-B14F-4D97-AF65-F5344CB8AC3E}">
        <p14:creationId xmlns:p14="http://schemas.microsoft.com/office/powerpoint/2010/main" val="361281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salient features of the upcoming wholesale market regarding how the trading will be conducted. </a:t>
            </a:r>
            <a:endParaRPr lang="x-none" dirty="0"/>
          </a:p>
        </p:txBody>
      </p:sp>
      <p:sp>
        <p:nvSpPr>
          <p:cNvPr id="4" name="Slide Number Placeholder 3"/>
          <p:cNvSpPr>
            <a:spLocks noGrp="1"/>
          </p:cNvSpPr>
          <p:nvPr>
            <p:ph type="sldNum" sz="quarter" idx="5"/>
          </p:nvPr>
        </p:nvSpPr>
        <p:spPr/>
        <p:txBody>
          <a:bodyPr/>
          <a:lstStyle/>
          <a:p>
            <a:fld id="{565AB9F8-2F4F-4352-8173-A691B2B452F1}" type="slidenum">
              <a:rPr lang="en-US" smtClean="0"/>
              <a:t>7</a:t>
            </a:fld>
            <a:endParaRPr lang="en-US"/>
          </a:p>
        </p:txBody>
      </p:sp>
    </p:spTree>
    <p:extLst>
      <p:ext uri="{BB962C8B-B14F-4D97-AF65-F5344CB8AC3E}">
        <p14:creationId xmlns:p14="http://schemas.microsoft.com/office/powerpoint/2010/main" val="412460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Talking Points:</a:t>
            </a:r>
          </a:p>
          <a:p>
            <a:r>
              <a:rPr lang="en-US" sz="800" dirty="0"/>
              <a:t>Before going into the details of the competitive wholesale market, it is better to have a general understanding of the players in the market who have commercial interest and performs the trading.</a:t>
            </a:r>
          </a:p>
          <a:p>
            <a:r>
              <a:rPr lang="en-US" sz="800" dirty="0"/>
              <a:t>There are two types of players in the market: 1. Consumers 2. Suppliers</a:t>
            </a:r>
          </a:p>
          <a:p>
            <a:r>
              <a:rPr lang="en-US" sz="800" dirty="0"/>
              <a:t>In Electricity Markets, there are two types of consumers: 1. Regulated/Non-Eligible Consumers whose tariff are determined by the regulator. These consumers either have no choice or don’t exercise their choice 2. Eligible Consumers: These consumers are free to procure power on their own from the market based on negotiated terms and conditions agreed between consumers and their suppliers.</a:t>
            </a:r>
          </a:p>
          <a:p>
            <a:endParaRPr lang="en-US" sz="800" dirty="0"/>
          </a:p>
          <a:p>
            <a:r>
              <a:rPr lang="en-US" sz="800" dirty="0"/>
              <a:t>Similarly there are two types of suppliers: 1. DISCOs which sell at regulated rates to all consumers. They are also called supplier of last resort. 2. Competitive Suppliers: These are independent suppliers which are free to supply to the eligible consumers on their own rates, terms and conditions. </a:t>
            </a:r>
          </a:p>
        </p:txBody>
      </p:sp>
      <p:sp>
        <p:nvSpPr>
          <p:cNvPr id="4" name="Slide Number Placeholder 3"/>
          <p:cNvSpPr>
            <a:spLocks noGrp="1"/>
          </p:cNvSpPr>
          <p:nvPr>
            <p:ph type="sldNum" sz="quarter" idx="10"/>
          </p:nvPr>
        </p:nvSpPr>
        <p:spPr/>
        <p:txBody>
          <a:bodyPr/>
          <a:lstStyle/>
          <a:p>
            <a:fld id="{453A1B16-E57D-40BB-9B55-BABF6619FAE9}" type="slidenum">
              <a:rPr lang="en-US" smtClean="0"/>
              <a:t>8</a:t>
            </a:fld>
            <a:endParaRPr lang="en-US"/>
          </a:p>
        </p:txBody>
      </p:sp>
    </p:spTree>
    <p:extLst>
      <p:ext uri="{BB962C8B-B14F-4D97-AF65-F5344CB8AC3E}">
        <p14:creationId xmlns:p14="http://schemas.microsoft.com/office/powerpoint/2010/main" val="37826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see circular debt, over and under capacities, lack of planning (not a single TSEP approved, DISCOs forecast prepared, STGs delayed by at-least decades etc.), lack of technological use to enhance transparency and exercise control, lack of competitive tension </a:t>
            </a:r>
          </a:p>
          <a:p>
            <a:pPr marL="171450" indent="-171450">
              <a:buFontTx/>
              <a:buChar char="-"/>
            </a:pPr>
            <a:r>
              <a:rPr lang="en-US" dirty="0"/>
              <a:t>CTBCM 90% of actions should have been implemented 20 years back to address these issues and improve market governance</a:t>
            </a:r>
          </a:p>
          <a:p>
            <a:pPr marL="171450" indent="-171450">
              <a:buFontTx/>
              <a:buChar char="-"/>
            </a:pPr>
            <a:r>
              <a:rPr lang="en-US" dirty="0"/>
              <a:t>Why our supply chain is not functioning in a manner it should </a:t>
            </a:r>
          </a:p>
        </p:txBody>
      </p:sp>
      <p:sp>
        <p:nvSpPr>
          <p:cNvPr id="4" name="Slide Number Placeholder 3"/>
          <p:cNvSpPr>
            <a:spLocks noGrp="1"/>
          </p:cNvSpPr>
          <p:nvPr>
            <p:ph type="sldNum" sz="quarter" idx="10"/>
          </p:nvPr>
        </p:nvSpPr>
        <p:spPr/>
        <p:txBody>
          <a:bodyPr/>
          <a:lstStyle/>
          <a:p>
            <a:fld id="{453A1B16-E57D-40BB-9B55-BABF6619FAE9}" type="slidenum">
              <a:rPr lang="en-US" smtClean="0"/>
              <a:t>9</a:t>
            </a:fld>
            <a:endParaRPr lang="en-US"/>
          </a:p>
        </p:txBody>
      </p:sp>
    </p:spTree>
    <p:extLst>
      <p:ext uri="{BB962C8B-B14F-4D97-AF65-F5344CB8AC3E}">
        <p14:creationId xmlns:p14="http://schemas.microsoft.com/office/powerpoint/2010/main" val="2479003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salient features of the upcoming wholesale market regarding how the trading will be conducted. </a:t>
            </a:r>
            <a:endParaRPr lang="x-none" dirty="0"/>
          </a:p>
        </p:txBody>
      </p:sp>
      <p:sp>
        <p:nvSpPr>
          <p:cNvPr id="4" name="Slide Number Placeholder 3"/>
          <p:cNvSpPr>
            <a:spLocks noGrp="1"/>
          </p:cNvSpPr>
          <p:nvPr>
            <p:ph type="sldNum" sz="quarter" idx="5"/>
          </p:nvPr>
        </p:nvSpPr>
        <p:spPr/>
        <p:txBody>
          <a:bodyPr/>
          <a:lstStyle/>
          <a:p>
            <a:fld id="{565AB9F8-2F4F-4352-8173-A691B2B452F1}" type="slidenum">
              <a:rPr lang="en-US" smtClean="0"/>
              <a:t>10</a:t>
            </a:fld>
            <a:endParaRPr lang="en-US"/>
          </a:p>
        </p:txBody>
      </p:sp>
    </p:spTree>
    <p:extLst>
      <p:ext uri="{BB962C8B-B14F-4D97-AF65-F5344CB8AC3E}">
        <p14:creationId xmlns:p14="http://schemas.microsoft.com/office/powerpoint/2010/main" val="247748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screen we have mapped 09 markets. This is a representative sample of markets across the globe that we studied while designing market for Pakistan. </a:t>
            </a:r>
          </a:p>
          <a:p>
            <a:r>
              <a:rPr lang="en-US" dirty="0"/>
              <a:t>The main point to be noted in this slide that each market is unique in terms of the design. There are nine parameters that are considered in the design of the market that distinguishes each market design. The design of the market cannot be prepared using a cookie-cutter approach and simply by copying the complete design of the market and pasting it at another market. That is the reason that the CTBCM design is tailor-made for Pakistan considering the local </a:t>
            </a:r>
            <a:r>
              <a:rPr lang="en-US" dirty="0" err="1"/>
              <a:t>percularities</a:t>
            </a:r>
            <a:r>
              <a:rPr lang="en-US" dirty="0"/>
              <a:t> of the power sector. </a:t>
            </a:r>
          </a:p>
          <a:p>
            <a:endParaRPr lang="en-US" dirty="0"/>
          </a:p>
          <a:p>
            <a:r>
              <a:rPr lang="en-US" dirty="0"/>
              <a:t>From North American, South American to Asian and European markets, we find that every market is unique in-terms of its design. </a:t>
            </a:r>
          </a:p>
          <a:p>
            <a:endParaRPr lang="en-US" dirty="0"/>
          </a:p>
          <a:p>
            <a:r>
              <a:rPr lang="en-US" dirty="0"/>
              <a:t>Broadly speaking there are 9 main design parameters, whose variations results into numerous market design choices that have been implemented globally!</a:t>
            </a:r>
          </a:p>
        </p:txBody>
      </p:sp>
      <p:sp>
        <p:nvSpPr>
          <p:cNvPr id="4" name="Slide Number Placeholder 3"/>
          <p:cNvSpPr>
            <a:spLocks noGrp="1"/>
          </p:cNvSpPr>
          <p:nvPr>
            <p:ph type="sldNum" sz="quarter" idx="5"/>
          </p:nvPr>
        </p:nvSpPr>
        <p:spPr/>
        <p:txBody>
          <a:bodyPr/>
          <a:lstStyle/>
          <a:p>
            <a:fld id="{565AB9F8-2F4F-4352-8173-A691B2B452F1}" type="slidenum">
              <a:rPr lang="en-US" smtClean="0"/>
              <a:t>11</a:t>
            </a:fld>
            <a:endParaRPr lang="en-US"/>
          </a:p>
        </p:txBody>
      </p:sp>
    </p:spTree>
    <p:extLst>
      <p:ext uri="{BB962C8B-B14F-4D97-AF65-F5344CB8AC3E}">
        <p14:creationId xmlns:p14="http://schemas.microsoft.com/office/powerpoint/2010/main" val="2119232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050F5-6A92-4ED6-900B-0CCAD769FEC1}" type="slidenum">
              <a:rPr lang="en-US" smtClean="0"/>
              <a:t>12</a:t>
            </a:fld>
            <a:endParaRPr lang="en-US"/>
          </a:p>
        </p:txBody>
      </p:sp>
    </p:spTree>
    <p:extLst>
      <p:ext uri="{BB962C8B-B14F-4D97-AF65-F5344CB8AC3E}">
        <p14:creationId xmlns:p14="http://schemas.microsoft.com/office/powerpoint/2010/main" val="194540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050F5-6A92-4ED6-900B-0CCAD769FEC1}" type="slidenum">
              <a:rPr lang="en-US" smtClean="0"/>
              <a:t>14</a:t>
            </a:fld>
            <a:endParaRPr lang="en-US"/>
          </a:p>
        </p:txBody>
      </p:sp>
    </p:spTree>
    <p:extLst>
      <p:ext uri="{BB962C8B-B14F-4D97-AF65-F5344CB8AC3E}">
        <p14:creationId xmlns:p14="http://schemas.microsoft.com/office/powerpoint/2010/main" val="47496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16218" y="8780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FAA402-1C16-0D4C-9C13-341A19256394}" type="datetime4">
              <a:rPr lang="en-US" smtClean="0"/>
              <a:t>June 23, 2023</a:t>
            </a:fld>
            <a:endParaRPr lang="x-none"/>
          </a:p>
        </p:txBody>
      </p:sp>
      <p:sp>
        <p:nvSpPr>
          <p:cNvPr id="5" name="Footer Placeholder 4"/>
          <p:cNvSpPr>
            <a:spLocks noGrp="1"/>
          </p:cNvSpPr>
          <p:nvPr>
            <p:ph type="ftr" sz="quarter" idx="11"/>
          </p:nvPr>
        </p:nvSpPr>
        <p:spPr/>
        <p:txBody>
          <a:bodyPr/>
          <a:lstStyle/>
          <a:p>
            <a:r>
              <a:rPr lang="en-US" dirty="0"/>
              <a:t>National Electric Power Regulatory Authority</a:t>
            </a:r>
            <a:endParaRPr lang="x-none" dirty="0"/>
          </a:p>
        </p:txBody>
      </p:sp>
      <p:sp>
        <p:nvSpPr>
          <p:cNvPr id="6" name="Slide Number Placeholder 5"/>
          <p:cNvSpPr>
            <a:spLocks noGrp="1"/>
          </p:cNvSpPr>
          <p:nvPr>
            <p:ph type="sldNum" sz="quarter" idx="12"/>
          </p:nvPr>
        </p:nvSpPr>
        <p:spPr/>
        <p:txBody>
          <a:bodyPr/>
          <a:lstStyle/>
          <a:p>
            <a:fld id="{BC6F0C9F-1485-44C6-9B60-E7D692FB154A}" type="slidenum">
              <a:rPr lang="x-none" smtClean="0"/>
              <a:t>‹#›</a:t>
            </a:fld>
            <a:endParaRPr lang="x-none"/>
          </a:p>
        </p:txBody>
      </p:sp>
    </p:spTree>
    <p:extLst>
      <p:ext uri="{BB962C8B-B14F-4D97-AF65-F5344CB8AC3E}">
        <p14:creationId xmlns:p14="http://schemas.microsoft.com/office/powerpoint/2010/main" val="292675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DDBA8-1008-3D4D-BC80-B5437F933101}" type="datetime4">
              <a:rPr lang="en-US" smtClean="0"/>
              <a:t>June 23, 2023</a:t>
            </a:fld>
            <a:endParaRPr lang="x-none"/>
          </a:p>
        </p:txBody>
      </p:sp>
      <p:sp>
        <p:nvSpPr>
          <p:cNvPr id="5" name="Footer Placeholder 4"/>
          <p:cNvSpPr>
            <a:spLocks noGrp="1"/>
          </p:cNvSpPr>
          <p:nvPr>
            <p:ph type="ftr" sz="quarter" idx="11"/>
          </p:nvPr>
        </p:nvSpPr>
        <p:spPr/>
        <p:txBody>
          <a:bodyPr/>
          <a:lstStyle/>
          <a:p>
            <a:r>
              <a:rPr lang="en-US"/>
              <a:t>National Electric Power Regulatory Authority</a:t>
            </a:r>
            <a:endParaRPr lang="x-none"/>
          </a:p>
        </p:txBody>
      </p:sp>
      <p:sp>
        <p:nvSpPr>
          <p:cNvPr id="6" name="Slide Number Placeholder 5"/>
          <p:cNvSpPr>
            <a:spLocks noGrp="1"/>
          </p:cNvSpPr>
          <p:nvPr>
            <p:ph type="sldNum" sz="quarter" idx="12"/>
          </p:nvPr>
        </p:nvSpPr>
        <p:spPr/>
        <p:txBody>
          <a:bodyPr/>
          <a:lstStyle/>
          <a:p>
            <a:fld id="{BC6F0C9F-1485-44C6-9B60-E7D692FB154A}" type="slidenum">
              <a:rPr lang="x-none" smtClean="0"/>
              <a:t>‹#›</a:t>
            </a:fld>
            <a:endParaRPr lang="x-none"/>
          </a:p>
        </p:txBody>
      </p:sp>
    </p:spTree>
    <p:extLst>
      <p:ext uri="{BB962C8B-B14F-4D97-AF65-F5344CB8AC3E}">
        <p14:creationId xmlns:p14="http://schemas.microsoft.com/office/powerpoint/2010/main" val="154923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7ABE3-B2F5-FB4B-8A05-1C5FA261BFCA}" type="datetime4">
              <a:rPr lang="en-US" smtClean="0"/>
              <a:t>June 23, 2023</a:t>
            </a:fld>
            <a:endParaRPr lang="x-none"/>
          </a:p>
        </p:txBody>
      </p:sp>
      <p:sp>
        <p:nvSpPr>
          <p:cNvPr id="5" name="Footer Placeholder 4"/>
          <p:cNvSpPr>
            <a:spLocks noGrp="1"/>
          </p:cNvSpPr>
          <p:nvPr>
            <p:ph type="ftr" sz="quarter" idx="11"/>
          </p:nvPr>
        </p:nvSpPr>
        <p:spPr/>
        <p:txBody>
          <a:bodyPr/>
          <a:lstStyle/>
          <a:p>
            <a:r>
              <a:rPr lang="en-US"/>
              <a:t>National Electric Power Regulatory Authority</a:t>
            </a:r>
            <a:endParaRPr lang="x-none"/>
          </a:p>
        </p:txBody>
      </p:sp>
      <p:sp>
        <p:nvSpPr>
          <p:cNvPr id="6" name="Slide Number Placeholder 5"/>
          <p:cNvSpPr>
            <a:spLocks noGrp="1"/>
          </p:cNvSpPr>
          <p:nvPr>
            <p:ph type="sldNum" sz="quarter" idx="12"/>
          </p:nvPr>
        </p:nvSpPr>
        <p:spPr/>
        <p:txBody>
          <a:bodyPr/>
          <a:lstStyle/>
          <a:p>
            <a:fld id="{BC6F0C9F-1485-44C6-9B60-E7D692FB154A}" type="slidenum">
              <a:rPr lang="x-none" smtClean="0"/>
              <a:t>‹#›</a:t>
            </a:fld>
            <a:endParaRPr lang="x-none"/>
          </a:p>
        </p:txBody>
      </p:sp>
    </p:spTree>
    <p:extLst>
      <p:ext uri="{BB962C8B-B14F-4D97-AF65-F5344CB8AC3E}">
        <p14:creationId xmlns:p14="http://schemas.microsoft.com/office/powerpoint/2010/main" val="379384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854A73-8038-A142-ACC6-15C772F1DAA6}" type="datetime4">
              <a:rPr lang="en-US" smtClean="0"/>
              <a:t>June 23, 2023</a:t>
            </a:fld>
            <a:endParaRPr lang="x-none"/>
          </a:p>
        </p:txBody>
      </p:sp>
      <p:sp>
        <p:nvSpPr>
          <p:cNvPr id="5" name="Footer Placeholder 4"/>
          <p:cNvSpPr>
            <a:spLocks noGrp="1"/>
          </p:cNvSpPr>
          <p:nvPr>
            <p:ph type="ftr" sz="quarter" idx="11"/>
          </p:nvPr>
        </p:nvSpPr>
        <p:spPr/>
        <p:txBody>
          <a:bodyPr/>
          <a:lstStyle/>
          <a:p>
            <a:r>
              <a:rPr lang="en-US"/>
              <a:t>National Electric Power Regulatory Authority</a:t>
            </a:r>
            <a:endParaRPr lang="x-none"/>
          </a:p>
        </p:txBody>
      </p:sp>
      <p:sp>
        <p:nvSpPr>
          <p:cNvPr id="6" name="Slide Number Placeholder 5"/>
          <p:cNvSpPr>
            <a:spLocks noGrp="1"/>
          </p:cNvSpPr>
          <p:nvPr>
            <p:ph type="sldNum" sz="quarter" idx="12"/>
          </p:nvPr>
        </p:nvSpPr>
        <p:spPr/>
        <p:txBody>
          <a:bodyPr/>
          <a:lstStyle/>
          <a:p>
            <a:fld id="{BC6F0C9F-1485-44C6-9B60-E7D692FB154A}" type="slidenum">
              <a:rPr lang="x-none" smtClean="0"/>
              <a:t>‹#›</a:t>
            </a:fld>
            <a:endParaRPr lang="x-none"/>
          </a:p>
        </p:txBody>
      </p:sp>
    </p:spTree>
    <p:extLst>
      <p:ext uri="{BB962C8B-B14F-4D97-AF65-F5344CB8AC3E}">
        <p14:creationId xmlns:p14="http://schemas.microsoft.com/office/powerpoint/2010/main" val="84560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07658" y="240596"/>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EE725B-8834-2F4A-ADB2-A5237F635B83}" type="datetime4">
              <a:rPr lang="en-US" smtClean="0"/>
              <a:t>June 23, 2023</a:t>
            </a:fld>
            <a:endParaRPr lang="x-none"/>
          </a:p>
        </p:txBody>
      </p:sp>
      <p:sp>
        <p:nvSpPr>
          <p:cNvPr id="5" name="Footer Placeholder 4"/>
          <p:cNvSpPr>
            <a:spLocks noGrp="1"/>
          </p:cNvSpPr>
          <p:nvPr>
            <p:ph type="ftr" sz="quarter" idx="11"/>
          </p:nvPr>
        </p:nvSpPr>
        <p:spPr/>
        <p:txBody>
          <a:bodyPr/>
          <a:lstStyle/>
          <a:p>
            <a:r>
              <a:rPr lang="en-US"/>
              <a:t>National Electric Power Regulatory Authority</a:t>
            </a:r>
            <a:endParaRPr lang="x-none"/>
          </a:p>
        </p:txBody>
      </p:sp>
      <p:sp>
        <p:nvSpPr>
          <p:cNvPr id="6" name="Slide Number Placeholder 5"/>
          <p:cNvSpPr>
            <a:spLocks noGrp="1"/>
          </p:cNvSpPr>
          <p:nvPr>
            <p:ph type="sldNum" sz="quarter" idx="12"/>
          </p:nvPr>
        </p:nvSpPr>
        <p:spPr/>
        <p:txBody>
          <a:bodyPr/>
          <a:lstStyle/>
          <a:p>
            <a:fld id="{BC6F0C9F-1485-44C6-9B60-E7D692FB154A}" type="slidenum">
              <a:rPr lang="x-none" smtClean="0"/>
              <a:t>‹#›</a:t>
            </a:fld>
            <a:endParaRPr lang="x-none"/>
          </a:p>
        </p:txBody>
      </p:sp>
    </p:spTree>
    <p:extLst>
      <p:ext uri="{BB962C8B-B14F-4D97-AF65-F5344CB8AC3E}">
        <p14:creationId xmlns:p14="http://schemas.microsoft.com/office/powerpoint/2010/main" val="320032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B17D9D-5DFE-B647-9C10-5999103924F8}" type="datetime4">
              <a:rPr lang="en-US" smtClean="0"/>
              <a:t>June 23, 2023</a:t>
            </a:fld>
            <a:endParaRPr lang="x-none"/>
          </a:p>
        </p:txBody>
      </p:sp>
      <p:sp>
        <p:nvSpPr>
          <p:cNvPr id="6" name="Footer Placeholder 5"/>
          <p:cNvSpPr>
            <a:spLocks noGrp="1"/>
          </p:cNvSpPr>
          <p:nvPr>
            <p:ph type="ftr" sz="quarter" idx="11"/>
          </p:nvPr>
        </p:nvSpPr>
        <p:spPr/>
        <p:txBody>
          <a:bodyPr/>
          <a:lstStyle/>
          <a:p>
            <a:r>
              <a:rPr lang="en-US"/>
              <a:t>National Electric Power Regulatory Authority</a:t>
            </a:r>
            <a:endParaRPr lang="x-none"/>
          </a:p>
        </p:txBody>
      </p:sp>
      <p:sp>
        <p:nvSpPr>
          <p:cNvPr id="7" name="Slide Number Placeholder 6"/>
          <p:cNvSpPr>
            <a:spLocks noGrp="1"/>
          </p:cNvSpPr>
          <p:nvPr>
            <p:ph type="sldNum" sz="quarter" idx="12"/>
          </p:nvPr>
        </p:nvSpPr>
        <p:spPr/>
        <p:txBody>
          <a:bodyPr/>
          <a:lstStyle/>
          <a:p>
            <a:fld id="{BC6F0C9F-1485-44C6-9B60-E7D692FB154A}" type="slidenum">
              <a:rPr lang="x-none" smtClean="0"/>
              <a:t>‹#›</a:t>
            </a:fld>
            <a:endParaRPr lang="x-none"/>
          </a:p>
        </p:txBody>
      </p:sp>
    </p:spTree>
    <p:extLst>
      <p:ext uri="{BB962C8B-B14F-4D97-AF65-F5344CB8AC3E}">
        <p14:creationId xmlns:p14="http://schemas.microsoft.com/office/powerpoint/2010/main" val="93256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4EC494-E83E-5340-9D77-400A18381D4F}" type="datetime4">
              <a:rPr lang="en-US" smtClean="0"/>
              <a:t>June 23, 2023</a:t>
            </a:fld>
            <a:endParaRPr lang="x-none"/>
          </a:p>
        </p:txBody>
      </p:sp>
      <p:sp>
        <p:nvSpPr>
          <p:cNvPr id="8" name="Footer Placeholder 7"/>
          <p:cNvSpPr>
            <a:spLocks noGrp="1"/>
          </p:cNvSpPr>
          <p:nvPr>
            <p:ph type="ftr" sz="quarter" idx="11"/>
          </p:nvPr>
        </p:nvSpPr>
        <p:spPr/>
        <p:txBody>
          <a:bodyPr/>
          <a:lstStyle/>
          <a:p>
            <a:r>
              <a:rPr lang="en-US"/>
              <a:t>National Electric Power Regulatory Authority</a:t>
            </a:r>
            <a:endParaRPr lang="x-none"/>
          </a:p>
        </p:txBody>
      </p:sp>
      <p:sp>
        <p:nvSpPr>
          <p:cNvPr id="9" name="Slide Number Placeholder 8"/>
          <p:cNvSpPr>
            <a:spLocks noGrp="1"/>
          </p:cNvSpPr>
          <p:nvPr>
            <p:ph type="sldNum" sz="quarter" idx="12"/>
          </p:nvPr>
        </p:nvSpPr>
        <p:spPr/>
        <p:txBody>
          <a:bodyPr/>
          <a:lstStyle/>
          <a:p>
            <a:fld id="{BC6F0C9F-1485-44C6-9B60-E7D692FB154A}" type="slidenum">
              <a:rPr lang="x-none" smtClean="0"/>
              <a:t>‹#›</a:t>
            </a:fld>
            <a:endParaRPr lang="x-none"/>
          </a:p>
        </p:txBody>
      </p:sp>
    </p:spTree>
    <p:extLst>
      <p:ext uri="{BB962C8B-B14F-4D97-AF65-F5344CB8AC3E}">
        <p14:creationId xmlns:p14="http://schemas.microsoft.com/office/powerpoint/2010/main" val="81991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2ABA24-EB6D-4C4E-AC07-09B9C9992210}" type="datetime4">
              <a:rPr lang="en-US" smtClean="0"/>
              <a:t>June 23, 2023</a:t>
            </a:fld>
            <a:endParaRPr lang="x-none"/>
          </a:p>
        </p:txBody>
      </p:sp>
      <p:sp>
        <p:nvSpPr>
          <p:cNvPr id="4" name="Footer Placeholder 3"/>
          <p:cNvSpPr>
            <a:spLocks noGrp="1"/>
          </p:cNvSpPr>
          <p:nvPr>
            <p:ph type="ftr" sz="quarter" idx="11"/>
          </p:nvPr>
        </p:nvSpPr>
        <p:spPr/>
        <p:txBody>
          <a:bodyPr/>
          <a:lstStyle/>
          <a:p>
            <a:r>
              <a:rPr lang="en-US"/>
              <a:t>National Electric Power Regulatory Authority</a:t>
            </a:r>
            <a:endParaRPr lang="x-none"/>
          </a:p>
        </p:txBody>
      </p:sp>
      <p:sp>
        <p:nvSpPr>
          <p:cNvPr id="5" name="Slide Number Placeholder 4"/>
          <p:cNvSpPr>
            <a:spLocks noGrp="1"/>
          </p:cNvSpPr>
          <p:nvPr>
            <p:ph type="sldNum" sz="quarter" idx="12"/>
          </p:nvPr>
        </p:nvSpPr>
        <p:spPr/>
        <p:txBody>
          <a:bodyPr/>
          <a:lstStyle/>
          <a:p>
            <a:fld id="{BC6F0C9F-1485-44C6-9B60-E7D692FB154A}" type="slidenum">
              <a:rPr lang="x-none" smtClean="0"/>
              <a:t>‹#›</a:t>
            </a:fld>
            <a:endParaRPr lang="x-none"/>
          </a:p>
        </p:txBody>
      </p:sp>
    </p:spTree>
    <p:extLst>
      <p:ext uri="{BB962C8B-B14F-4D97-AF65-F5344CB8AC3E}">
        <p14:creationId xmlns:p14="http://schemas.microsoft.com/office/powerpoint/2010/main" val="356244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F89637B-7126-764F-B7B6-7217AD86E062}" type="datetime4">
              <a:rPr lang="en-US" smtClean="0"/>
              <a:t>June 23, 2023</a:t>
            </a:fld>
            <a:endParaRPr lang="x-none"/>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National Electric Power Regulatory Authority</a:t>
            </a:r>
            <a:endParaRPr lang="x-none"/>
          </a:p>
        </p:txBody>
      </p:sp>
      <p:sp>
        <p:nvSpPr>
          <p:cNvPr id="9" name="Slide Number Placeholder 8"/>
          <p:cNvSpPr>
            <a:spLocks noGrp="1"/>
          </p:cNvSpPr>
          <p:nvPr>
            <p:ph type="sldNum" sz="quarter" idx="12"/>
          </p:nvPr>
        </p:nvSpPr>
        <p:spPr/>
        <p:txBody>
          <a:bodyPr/>
          <a:lstStyle/>
          <a:p>
            <a:fld id="{BC6F0C9F-1485-44C6-9B60-E7D692FB154A}" type="slidenum">
              <a:rPr lang="x-none" smtClean="0"/>
              <a:t>‹#›</a:t>
            </a:fld>
            <a:endParaRPr lang="x-none"/>
          </a:p>
        </p:txBody>
      </p:sp>
    </p:spTree>
    <p:extLst>
      <p:ext uri="{BB962C8B-B14F-4D97-AF65-F5344CB8AC3E}">
        <p14:creationId xmlns:p14="http://schemas.microsoft.com/office/powerpoint/2010/main" val="138697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61B9BFA-7303-2947-9847-E0A140448AC9}" type="datetime4">
              <a:rPr lang="en-US" smtClean="0"/>
              <a:t>June 23, 2023</a:t>
            </a:fld>
            <a:endParaRPr lang="x-non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National Electric Power Regulatory Authority</a:t>
            </a:r>
            <a:endParaRPr lang="x-non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6F0C9F-1485-44C6-9B60-E7D692FB154A}" type="slidenum">
              <a:rPr lang="x-none" smtClean="0"/>
              <a:t>‹#›</a:t>
            </a:fld>
            <a:endParaRPr lang="x-none"/>
          </a:p>
        </p:txBody>
      </p:sp>
    </p:spTree>
    <p:extLst>
      <p:ext uri="{BB962C8B-B14F-4D97-AF65-F5344CB8AC3E}">
        <p14:creationId xmlns:p14="http://schemas.microsoft.com/office/powerpoint/2010/main" val="19090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15E012-EE41-3047-B140-9E02A83AA9CA}" type="datetime4">
              <a:rPr lang="en-US" smtClean="0"/>
              <a:t>June 23, 2023</a:t>
            </a:fld>
            <a:endParaRPr lang="x-none"/>
          </a:p>
        </p:txBody>
      </p:sp>
      <p:sp>
        <p:nvSpPr>
          <p:cNvPr id="6" name="Footer Placeholder 5"/>
          <p:cNvSpPr>
            <a:spLocks noGrp="1"/>
          </p:cNvSpPr>
          <p:nvPr>
            <p:ph type="ftr" sz="quarter" idx="11"/>
          </p:nvPr>
        </p:nvSpPr>
        <p:spPr/>
        <p:txBody>
          <a:bodyPr/>
          <a:lstStyle/>
          <a:p>
            <a:r>
              <a:rPr lang="en-US"/>
              <a:t>National Electric Power Regulatory Authority</a:t>
            </a:r>
            <a:endParaRPr lang="x-none"/>
          </a:p>
        </p:txBody>
      </p:sp>
      <p:sp>
        <p:nvSpPr>
          <p:cNvPr id="7" name="Slide Number Placeholder 6"/>
          <p:cNvSpPr>
            <a:spLocks noGrp="1"/>
          </p:cNvSpPr>
          <p:nvPr>
            <p:ph type="sldNum" sz="quarter" idx="12"/>
          </p:nvPr>
        </p:nvSpPr>
        <p:spPr/>
        <p:txBody>
          <a:bodyPr/>
          <a:lstStyle/>
          <a:p>
            <a:fld id="{BC6F0C9F-1485-44C6-9B60-E7D692FB154A}" type="slidenum">
              <a:rPr lang="x-none" smtClean="0"/>
              <a:t>‹#›</a:t>
            </a:fld>
            <a:endParaRPr lang="x-none"/>
          </a:p>
        </p:txBody>
      </p:sp>
    </p:spTree>
    <p:extLst>
      <p:ext uri="{BB962C8B-B14F-4D97-AF65-F5344CB8AC3E}">
        <p14:creationId xmlns:p14="http://schemas.microsoft.com/office/powerpoint/2010/main" val="194471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79" y="6459785"/>
            <a:ext cx="2472271" cy="365125"/>
          </a:xfrm>
          <a:prstGeom prst="rect">
            <a:avLst/>
          </a:prstGeom>
        </p:spPr>
        <p:txBody>
          <a:bodyPr vert="horz" lIns="91440" tIns="45720" rIns="91440" bIns="45720" rtlCol="0" anchor="ctr"/>
          <a:lstStyle>
            <a:lvl1pPr algn="l">
              <a:defRPr sz="1200">
                <a:solidFill>
                  <a:srgbClr val="FFFFFF"/>
                </a:solidFill>
                <a:latin typeface="Garamond"/>
                <a:cs typeface="Garamond"/>
              </a:defRPr>
            </a:lvl1pPr>
          </a:lstStyle>
          <a:p>
            <a:fld id="{7B4FFAF1-FE6D-FB4E-96FF-9CDC4AB00CFB}" type="datetime4">
              <a:rPr lang="en-US" smtClean="0"/>
              <a:t>June 23, 2023</a:t>
            </a:fld>
            <a:endParaRPr lang="x-none" dirty="0"/>
          </a:p>
        </p:txBody>
      </p:sp>
      <p:sp>
        <p:nvSpPr>
          <p:cNvPr id="5" name="Footer Placeholder 4"/>
          <p:cNvSpPr>
            <a:spLocks noGrp="1"/>
          </p:cNvSpPr>
          <p:nvPr>
            <p:ph type="ftr" sz="quarter" idx="3"/>
          </p:nvPr>
        </p:nvSpPr>
        <p:spPr>
          <a:xfrm>
            <a:off x="3686184" y="6459785"/>
            <a:ext cx="4822804" cy="365125"/>
          </a:xfrm>
          <a:prstGeom prst="rect">
            <a:avLst/>
          </a:prstGeom>
        </p:spPr>
        <p:txBody>
          <a:bodyPr vert="horz" lIns="91440" tIns="45720" rIns="91440" bIns="45720" rtlCol="0" anchor="ctr"/>
          <a:lstStyle>
            <a:lvl1pPr algn="ctr">
              <a:defRPr sz="1200" cap="all" baseline="0">
                <a:solidFill>
                  <a:srgbClr val="FFFFFF"/>
                </a:solidFill>
                <a:latin typeface="Garamond"/>
                <a:cs typeface="Garamond"/>
              </a:defRPr>
            </a:lvl1pPr>
          </a:lstStyle>
          <a:p>
            <a:r>
              <a:rPr lang="en-US" dirty="0"/>
              <a:t>National Electric Power Regulatory Authority</a:t>
            </a:r>
            <a:endParaRPr lang="x-none"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C6F0C9F-1485-44C6-9B60-E7D692FB154A}" type="slidenum">
              <a:rPr lang="x-none" smtClean="0"/>
              <a:t>‹#›</a:t>
            </a:fld>
            <a:endParaRPr lang="x-none"/>
          </a:p>
        </p:txBody>
      </p:sp>
    </p:spTree>
    <p:extLst>
      <p:ext uri="{BB962C8B-B14F-4D97-AF65-F5344CB8AC3E}">
        <p14:creationId xmlns:p14="http://schemas.microsoft.com/office/powerpoint/2010/main" val="473545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6.wdp"/><Relationship Id="rId18" Type="http://schemas.openxmlformats.org/officeDocument/2006/relationships/image" Target="../media/image21.png"/><Relationship Id="rId26" Type="http://schemas.openxmlformats.org/officeDocument/2006/relationships/image" Target="../media/image26.png"/><Relationship Id="rId3" Type="http://schemas.openxmlformats.org/officeDocument/2006/relationships/image" Target="../media/image13.jpg"/><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18.png"/><Relationship Id="rId17" Type="http://schemas.microsoft.com/office/2007/relationships/hdphoto" Target="../media/hdphoto8.wdp"/><Relationship Id="rId25"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2.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microsoft.com/office/2007/relationships/hdphoto" Target="../media/hdphoto5.wdp"/><Relationship Id="rId24" Type="http://schemas.openxmlformats.org/officeDocument/2006/relationships/image" Target="../media/image24.png"/><Relationship Id="rId32" Type="http://schemas.openxmlformats.org/officeDocument/2006/relationships/image" Target="../media/image32.png"/><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28" Type="http://schemas.openxmlformats.org/officeDocument/2006/relationships/image" Target="../media/image28.png"/><Relationship Id="rId10" Type="http://schemas.openxmlformats.org/officeDocument/2006/relationships/image" Target="../media/image17.png"/><Relationship Id="rId19" Type="http://schemas.microsoft.com/office/2007/relationships/hdphoto" Target="../media/hdphoto9.wdp"/><Relationship Id="rId31" Type="http://schemas.openxmlformats.org/officeDocument/2006/relationships/image" Target="../media/image31.png"/><Relationship Id="rId4" Type="http://schemas.openxmlformats.org/officeDocument/2006/relationships/image" Target="../media/image14.png"/><Relationship Id="rId9" Type="http://schemas.microsoft.com/office/2007/relationships/hdphoto" Target="../media/hdphoto4.wdp"/><Relationship Id="rId14" Type="http://schemas.openxmlformats.org/officeDocument/2006/relationships/image" Target="../media/image19.png"/><Relationship Id="rId22" Type="http://schemas.openxmlformats.org/officeDocument/2006/relationships/image" Target="../media/image23.png"/><Relationship Id="rId27" Type="http://schemas.openxmlformats.org/officeDocument/2006/relationships/image" Target="../media/image27.png"/><Relationship Id="rId30"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customXml" Target="../ink/ink6.xml"/><Relationship Id="rId18" Type="http://schemas.openxmlformats.org/officeDocument/2006/relationships/image" Target="../media/image40.png"/><Relationship Id="rId26" Type="http://schemas.openxmlformats.org/officeDocument/2006/relationships/image" Target="../media/image44.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37.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8.xml"/><Relationship Id="rId16" Type="http://schemas.openxmlformats.org/officeDocument/2006/relationships/image" Target="../media/image39.png"/><Relationship Id="rId20" Type="http://schemas.openxmlformats.org/officeDocument/2006/relationships/image" Target="../media/image41.png"/><Relationship Id="rId29" Type="http://schemas.openxmlformats.org/officeDocument/2006/relationships/image" Target="../media/image33.emf"/><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customXml" Target="../ink/ink5.xml"/><Relationship Id="rId24" Type="http://schemas.openxmlformats.org/officeDocument/2006/relationships/image" Target="../media/image43.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45.png"/><Relationship Id="rId10" Type="http://schemas.openxmlformats.org/officeDocument/2006/relationships/image" Target="../media/image36.png"/><Relationship Id="rId19" Type="http://schemas.openxmlformats.org/officeDocument/2006/relationships/customXml" Target="../ink/ink9.xml"/><Relationship Id="rId4" Type="http://schemas.openxmlformats.org/officeDocument/2006/relationships/image" Target="../media/image33.png"/><Relationship Id="rId9" Type="http://schemas.openxmlformats.org/officeDocument/2006/relationships/customXml" Target="../ink/ink4.xml"/><Relationship Id="rId14" Type="http://schemas.openxmlformats.org/officeDocument/2006/relationships/image" Target="../media/image38.png"/><Relationship Id="rId22" Type="http://schemas.openxmlformats.org/officeDocument/2006/relationships/image" Target="../media/image42.png"/><Relationship Id="rId27" Type="http://schemas.openxmlformats.org/officeDocument/2006/relationships/customXml" Target="../ink/ink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413000"/>
            <a:ext cx="11278589" cy="1674130"/>
          </a:xfrm>
        </p:spPr>
        <p:txBody>
          <a:bodyPr>
            <a:normAutofit/>
          </a:bodyPr>
          <a:lstStyle/>
          <a:p>
            <a:r>
              <a:rPr lang="en-US" sz="5000" dirty="0">
                <a:solidFill>
                  <a:schemeClr val="bg2">
                    <a:lumMod val="50000"/>
                  </a:schemeClr>
                </a:solidFill>
                <a:latin typeface="Garamond"/>
                <a:cs typeface="Garamond"/>
              </a:rPr>
              <a:t>Power Market Reforms Under CTBCM </a:t>
            </a:r>
            <a:br>
              <a:rPr lang="en-US" sz="5000" dirty="0">
                <a:solidFill>
                  <a:schemeClr val="bg2">
                    <a:lumMod val="50000"/>
                  </a:schemeClr>
                </a:solidFill>
                <a:latin typeface="Garamond"/>
                <a:cs typeface="Garamond"/>
              </a:rPr>
            </a:br>
            <a:r>
              <a:rPr lang="en-US" sz="5000" dirty="0">
                <a:solidFill>
                  <a:schemeClr val="accent1"/>
                </a:solidFill>
                <a:latin typeface="Garamond"/>
                <a:cs typeface="Garamond"/>
              </a:rPr>
              <a:t>30 Years Dream Coming True!</a:t>
            </a:r>
          </a:p>
        </p:txBody>
      </p:sp>
      <p:sp>
        <p:nvSpPr>
          <p:cNvPr id="3" name="Subtitle 2"/>
          <p:cNvSpPr>
            <a:spLocks noGrp="1"/>
          </p:cNvSpPr>
          <p:nvPr>
            <p:ph type="subTitle" idx="1"/>
          </p:nvPr>
        </p:nvSpPr>
        <p:spPr>
          <a:xfrm>
            <a:off x="707571" y="4087129"/>
            <a:ext cx="10603525" cy="1948623"/>
          </a:xfrm>
        </p:spPr>
        <p:txBody>
          <a:bodyPr>
            <a:normAutofit/>
          </a:bodyPr>
          <a:lstStyle/>
          <a:p>
            <a:r>
              <a:rPr lang="en-US" i="1" dirty="0">
                <a:solidFill>
                  <a:schemeClr val="accent1"/>
                </a:solidFill>
                <a:latin typeface="Garamond"/>
                <a:cs typeface="Garamond"/>
              </a:rPr>
              <a:t>CTBCM </a:t>
            </a:r>
            <a:r>
              <a:rPr lang="en-US" i="1">
                <a:solidFill>
                  <a:schemeClr val="accent1"/>
                </a:solidFill>
                <a:latin typeface="Garamond"/>
                <a:cs typeface="Garamond"/>
              </a:rPr>
              <a:t>Team, NEPRA &amp; CPPAG</a:t>
            </a:r>
            <a:endParaRPr lang="en-US" i="1" dirty="0">
              <a:solidFill>
                <a:schemeClr val="accent1"/>
              </a:solidFill>
              <a:latin typeface="Garamond"/>
              <a:cs typeface="Garamond"/>
            </a:endParaRPr>
          </a:p>
          <a:p>
            <a:r>
              <a:rPr lang="en-US" i="1" dirty="0">
                <a:solidFill>
                  <a:schemeClr val="accent1"/>
                </a:solidFill>
                <a:latin typeface="Garamond"/>
                <a:cs typeface="Garamond"/>
              </a:rPr>
              <a:t>June 23, 2023</a:t>
            </a:r>
          </a:p>
          <a:p>
            <a:endParaRPr lang="en-US" i="1" dirty="0">
              <a:solidFill>
                <a:schemeClr val="accent1"/>
              </a:solidFill>
              <a:latin typeface="Garamond"/>
              <a:cs typeface="Garamond"/>
            </a:endParaRPr>
          </a:p>
        </p:txBody>
      </p:sp>
      <p:cxnSp>
        <p:nvCxnSpPr>
          <p:cNvPr id="5" name="Straight Connector 4"/>
          <p:cNvCxnSpPr/>
          <p:nvPr/>
        </p:nvCxnSpPr>
        <p:spPr>
          <a:xfrm>
            <a:off x="734841" y="4045857"/>
            <a:ext cx="10557761" cy="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DAD8F4EA-845B-EE4F-BD17-32B2BBC6B9B3}" type="datetime4">
              <a:rPr lang="en-US" smtClean="0"/>
              <a:t>June 23, 2023</a:t>
            </a:fld>
            <a:endParaRPr lang="x-none"/>
          </a:p>
        </p:txBody>
      </p:sp>
      <p:sp>
        <p:nvSpPr>
          <p:cNvPr id="7" name="Slide Number Placeholder 6"/>
          <p:cNvSpPr>
            <a:spLocks noGrp="1"/>
          </p:cNvSpPr>
          <p:nvPr>
            <p:ph type="sldNum" sz="quarter" idx="12"/>
          </p:nvPr>
        </p:nvSpPr>
        <p:spPr/>
        <p:txBody>
          <a:bodyPr/>
          <a:lstStyle/>
          <a:p>
            <a:fld id="{BC6F0C9F-1485-44C6-9B60-E7D692FB154A}" type="slidenum">
              <a:rPr lang="x-none" smtClean="0"/>
              <a:t>1</a:t>
            </a:fld>
            <a:endParaRPr lang="x-none"/>
          </a:p>
        </p:txBody>
      </p:sp>
      <p:sp>
        <p:nvSpPr>
          <p:cNvPr id="6" name="Footer Placeholder 5"/>
          <p:cNvSpPr>
            <a:spLocks noGrp="1"/>
          </p:cNvSpPr>
          <p:nvPr>
            <p:ph type="ftr" sz="quarter" idx="11"/>
          </p:nvPr>
        </p:nvSpPr>
        <p:spPr/>
        <p:txBody>
          <a:bodyPr/>
          <a:lstStyle/>
          <a:p>
            <a:r>
              <a:rPr lang="en-US"/>
              <a:t>National Electric Power Regulatory Authority</a:t>
            </a:r>
            <a:endParaRPr lang="x-none" dirty="0"/>
          </a:p>
        </p:txBody>
      </p:sp>
    </p:spTree>
    <p:extLst>
      <p:ext uri="{BB962C8B-B14F-4D97-AF65-F5344CB8AC3E}">
        <p14:creationId xmlns:p14="http://schemas.microsoft.com/office/powerpoint/2010/main" val="327023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456E8-2F62-42E5-A0BF-C159AF278E57}"/>
              </a:ext>
            </a:extLst>
          </p:cNvPr>
          <p:cNvSpPr>
            <a:spLocks noGrp="1"/>
          </p:cNvSpPr>
          <p:nvPr>
            <p:ph idx="1"/>
          </p:nvPr>
        </p:nvSpPr>
        <p:spPr>
          <a:xfrm>
            <a:off x="489856" y="749476"/>
            <a:ext cx="11538857" cy="5519939"/>
          </a:xfrm>
        </p:spPr>
        <p:txBody>
          <a:bodyPr>
            <a:noAutofit/>
          </a:bodyPr>
          <a:lstStyle/>
          <a:p>
            <a:pPr marL="457200" lvl="1" indent="-457200" algn="just">
              <a:lnSpc>
                <a:spcPct val="150000"/>
              </a:lnSpc>
              <a:spcBef>
                <a:spcPts val="600"/>
              </a:spcBef>
              <a:spcAft>
                <a:spcPts val="0"/>
              </a:spcAft>
              <a:buFont typeface="+mj-lt"/>
              <a:buAutoNum type="arabicPeriod"/>
            </a:pPr>
            <a:r>
              <a:rPr lang="en-US" sz="2400" dirty="0">
                <a:latin typeface="Garamond"/>
                <a:cs typeface="Garamond"/>
              </a:rPr>
              <a:t>Alignment of </a:t>
            </a:r>
            <a:r>
              <a:rPr lang="en-US" sz="2400" b="1" dirty="0">
                <a:latin typeface="Garamond"/>
                <a:cs typeface="Garamond"/>
              </a:rPr>
              <a:t>policy, regulatory and institutional </a:t>
            </a:r>
            <a:r>
              <a:rPr lang="en-US" sz="2400" dirty="0">
                <a:latin typeface="Garamond"/>
                <a:cs typeface="Garamond"/>
              </a:rPr>
              <a:t>frameworks. </a:t>
            </a:r>
          </a:p>
          <a:p>
            <a:pPr marL="457200" lvl="1" indent="-457200" algn="just">
              <a:lnSpc>
                <a:spcPct val="150000"/>
              </a:lnSpc>
              <a:spcBef>
                <a:spcPts val="600"/>
              </a:spcBef>
              <a:spcAft>
                <a:spcPts val="0"/>
              </a:spcAft>
              <a:buFont typeface="+mj-lt"/>
              <a:buAutoNum type="arabicPeriod"/>
            </a:pPr>
            <a:r>
              <a:rPr lang="en-US" sz="2400" dirty="0">
                <a:latin typeface="Garamond"/>
                <a:cs typeface="Garamond"/>
              </a:rPr>
              <a:t>Providing</a:t>
            </a:r>
            <a:r>
              <a:rPr lang="en-US" sz="2400" dirty="0">
                <a:latin typeface="Garamond"/>
                <a:ea typeface="Calibri" panose="020F0502020204030204" pitchFamily="34" charset="0"/>
                <a:cs typeface="Garamond"/>
              </a:rPr>
              <a:t> </a:t>
            </a:r>
            <a:r>
              <a:rPr lang="en-US" sz="2400" b="1" dirty="0">
                <a:latin typeface="Garamond"/>
                <a:ea typeface="Calibri" panose="020F0502020204030204" pitchFamily="34" charset="0"/>
                <a:cs typeface="Garamond"/>
              </a:rPr>
              <a:t>non-discriminatory open </a:t>
            </a:r>
            <a:r>
              <a:rPr lang="en-US" sz="2400" b="1" dirty="0">
                <a:effectLst/>
                <a:latin typeface="Garamond"/>
                <a:ea typeface="Calibri" panose="020F0502020204030204" pitchFamily="34" charset="0"/>
                <a:cs typeface="Garamond"/>
              </a:rPr>
              <a:t>access </a:t>
            </a:r>
            <a:r>
              <a:rPr lang="en-US" sz="2400" dirty="0">
                <a:effectLst/>
                <a:latin typeface="Garamond"/>
                <a:ea typeface="Calibri" panose="020F0502020204030204" pitchFamily="34" charset="0"/>
                <a:cs typeface="Garamond"/>
              </a:rPr>
              <a:t>to all market participants.</a:t>
            </a:r>
            <a:endParaRPr lang="en-US" sz="2400" b="1" dirty="0">
              <a:latin typeface="Garamond"/>
              <a:cs typeface="Garamond"/>
            </a:endParaRPr>
          </a:p>
          <a:p>
            <a:pPr marL="457200" lvl="1" indent="-457200" algn="just">
              <a:lnSpc>
                <a:spcPct val="150000"/>
              </a:lnSpc>
              <a:spcBef>
                <a:spcPts val="600"/>
              </a:spcBef>
              <a:spcAft>
                <a:spcPts val="0"/>
              </a:spcAft>
              <a:buFont typeface="+mj-lt"/>
              <a:buAutoNum type="arabicPeriod"/>
            </a:pPr>
            <a:r>
              <a:rPr lang="en-US" sz="2400" dirty="0">
                <a:latin typeface="Garamond"/>
                <a:cs typeface="Garamond"/>
              </a:rPr>
              <a:t>Improve</a:t>
            </a:r>
            <a:r>
              <a:rPr lang="en-US" sz="2400" b="1" dirty="0">
                <a:latin typeface="Garamond"/>
                <a:cs typeface="Garamond"/>
              </a:rPr>
              <a:t> conditions </a:t>
            </a:r>
            <a:r>
              <a:rPr lang="en-US" sz="2400" dirty="0">
                <a:latin typeface="Garamond"/>
                <a:cs typeface="Garamond"/>
              </a:rPr>
              <a:t>to attract investments and </a:t>
            </a:r>
            <a:r>
              <a:rPr lang="en-US" sz="2400" b="1" dirty="0">
                <a:latin typeface="Garamond"/>
                <a:cs typeface="Garamond"/>
              </a:rPr>
              <a:t>move away from sovereign guarantees.</a:t>
            </a:r>
          </a:p>
          <a:p>
            <a:pPr marL="457200" lvl="1" indent="-457200" algn="just">
              <a:lnSpc>
                <a:spcPct val="150000"/>
              </a:lnSpc>
              <a:spcBef>
                <a:spcPts val="600"/>
              </a:spcBef>
              <a:spcAft>
                <a:spcPts val="0"/>
              </a:spcAft>
              <a:buFont typeface="+mj-lt"/>
              <a:buAutoNum type="arabicPeriod"/>
            </a:pPr>
            <a:r>
              <a:rPr lang="en-US" sz="2400" dirty="0">
                <a:latin typeface="Garamond"/>
                <a:cs typeface="Garamond"/>
              </a:rPr>
              <a:t>Provide a trading environment that seamlessly transits into </a:t>
            </a:r>
            <a:r>
              <a:rPr lang="en-US" sz="2400" b="1" dirty="0">
                <a:latin typeface="Garamond"/>
                <a:cs typeface="Garamond"/>
              </a:rPr>
              <a:t>reduced consumer tariff.</a:t>
            </a:r>
          </a:p>
          <a:p>
            <a:pPr marL="457200" lvl="1" indent="-457200" algn="just">
              <a:lnSpc>
                <a:spcPct val="150000"/>
              </a:lnSpc>
              <a:spcBef>
                <a:spcPts val="600"/>
              </a:spcBef>
              <a:spcAft>
                <a:spcPts val="0"/>
              </a:spcAft>
              <a:buFont typeface="+mj-lt"/>
              <a:buAutoNum type="arabicPeriod"/>
            </a:pPr>
            <a:r>
              <a:rPr lang="en-US" sz="2400" dirty="0">
                <a:latin typeface="Garamond"/>
                <a:cs typeface="Garamond"/>
              </a:rPr>
              <a:t>Improve power system planning, procurement to ensure </a:t>
            </a:r>
            <a:r>
              <a:rPr lang="en-US" sz="2400" b="1" dirty="0">
                <a:latin typeface="Garamond"/>
                <a:cs typeface="Garamond"/>
              </a:rPr>
              <a:t>adequacy and security </a:t>
            </a:r>
            <a:r>
              <a:rPr lang="en-US" sz="2400" dirty="0">
                <a:latin typeface="Garamond"/>
                <a:cs typeface="Garamond"/>
              </a:rPr>
              <a:t>of supply.</a:t>
            </a:r>
          </a:p>
          <a:p>
            <a:pPr marL="457200" lvl="1" indent="-457200" algn="just">
              <a:lnSpc>
                <a:spcPct val="150000"/>
              </a:lnSpc>
              <a:spcBef>
                <a:spcPts val="600"/>
              </a:spcBef>
              <a:spcAft>
                <a:spcPts val="0"/>
              </a:spcAft>
              <a:buFont typeface="+mj-lt"/>
              <a:buAutoNum type="arabicPeriod"/>
            </a:pPr>
            <a:r>
              <a:rPr lang="en-US" sz="2400" dirty="0">
                <a:latin typeface="Garamond"/>
                <a:cs typeface="Garamond"/>
              </a:rPr>
              <a:t>Improve </a:t>
            </a:r>
            <a:r>
              <a:rPr lang="en-US" sz="2400" b="1" dirty="0">
                <a:latin typeface="Garamond"/>
                <a:cs typeface="Garamond"/>
              </a:rPr>
              <a:t>efficiency and liquidity</a:t>
            </a:r>
            <a:r>
              <a:rPr lang="en-US" sz="2400" dirty="0">
                <a:latin typeface="Garamond"/>
                <a:cs typeface="Garamond"/>
              </a:rPr>
              <a:t> arising from competition in market.</a:t>
            </a:r>
          </a:p>
          <a:p>
            <a:pPr marL="457200" lvl="1" indent="-457200" algn="just">
              <a:lnSpc>
                <a:spcPct val="150000"/>
              </a:lnSpc>
              <a:spcBef>
                <a:spcPts val="600"/>
              </a:spcBef>
              <a:spcAft>
                <a:spcPts val="0"/>
              </a:spcAft>
              <a:buFont typeface="+mj-lt"/>
              <a:buAutoNum type="arabicPeriod"/>
            </a:pPr>
            <a:r>
              <a:rPr lang="en-US" sz="2400" dirty="0">
                <a:latin typeface="Garamond"/>
                <a:cs typeface="Garamond"/>
              </a:rPr>
              <a:t>Improve </a:t>
            </a:r>
            <a:r>
              <a:rPr lang="en-US" sz="2400" b="1" dirty="0">
                <a:latin typeface="Garamond"/>
                <a:cs typeface="Garamond"/>
              </a:rPr>
              <a:t>payment discipline </a:t>
            </a:r>
            <a:r>
              <a:rPr lang="en-US" sz="2400" dirty="0">
                <a:latin typeface="Garamond"/>
                <a:cs typeface="Garamond"/>
              </a:rPr>
              <a:t>in power market through bilateral contracts and credit covers.</a:t>
            </a:r>
          </a:p>
          <a:p>
            <a:pPr marL="457200" lvl="1" indent="-457200" algn="just">
              <a:lnSpc>
                <a:spcPct val="150000"/>
              </a:lnSpc>
              <a:spcBef>
                <a:spcPts val="600"/>
              </a:spcBef>
              <a:spcAft>
                <a:spcPts val="0"/>
              </a:spcAft>
              <a:buFont typeface="+mj-lt"/>
              <a:buAutoNum type="arabicPeriod"/>
            </a:pPr>
            <a:r>
              <a:rPr lang="en-US" sz="2400" dirty="0">
                <a:latin typeface="Garamond"/>
                <a:cs typeface="Garamond"/>
              </a:rPr>
              <a:t>Improve </a:t>
            </a:r>
            <a:r>
              <a:rPr lang="en-US" sz="2400" b="1" dirty="0">
                <a:latin typeface="Garamond"/>
                <a:cs typeface="Garamond"/>
              </a:rPr>
              <a:t>transparency,</a:t>
            </a:r>
            <a:r>
              <a:rPr lang="en-US" sz="2400" dirty="0">
                <a:latin typeface="Garamond"/>
                <a:cs typeface="Garamond"/>
              </a:rPr>
              <a:t> </a:t>
            </a:r>
            <a:r>
              <a:rPr lang="en-US" sz="2400" b="1" dirty="0">
                <a:latin typeface="Garamond"/>
                <a:cs typeface="Garamond"/>
              </a:rPr>
              <a:t>predictability and accountability</a:t>
            </a:r>
            <a:r>
              <a:rPr lang="en-US" sz="2400" dirty="0">
                <a:latin typeface="Garamond"/>
                <a:cs typeface="Garamond"/>
              </a:rPr>
              <a:t> in the market.</a:t>
            </a:r>
          </a:p>
          <a:p>
            <a:pPr marL="457200" lvl="1" indent="-457200" algn="just">
              <a:spcBef>
                <a:spcPts val="1800"/>
              </a:spcBef>
              <a:spcAft>
                <a:spcPts val="1800"/>
              </a:spcAft>
              <a:buFont typeface="+mj-lt"/>
              <a:buAutoNum type="arabicPeriod"/>
            </a:pPr>
            <a:endParaRPr lang="en-US" sz="2000" b="1" dirty="0">
              <a:latin typeface="+mj-lt"/>
            </a:endParaRPr>
          </a:p>
          <a:p>
            <a:pPr marL="457200" lvl="1" indent="-457200" algn="just">
              <a:spcBef>
                <a:spcPts val="1800"/>
              </a:spcBef>
              <a:spcAft>
                <a:spcPts val="1800"/>
              </a:spcAft>
              <a:buFont typeface="+mj-lt"/>
              <a:buAutoNum type="arabicPeriod"/>
            </a:pPr>
            <a:endParaRPr lang="en-US" sz="2000" dirty="0">
              <a:latin typeface="+mj-lt"/>
            </a:endParaRPr>
          </a:p>
          <a:p>
            <a:pPr marL="457200" lvl="1" indent="-457200" algn="just">
              <a:spcBef>
                <a:spcPts val="1800"/>
              </a:spcBef>
              <a:spcAft>
                <a:spcPts val="1800"/>
              </a:spcAft>
              <a:buFont typeface="+mj-lt"/>
              <a:buAutoNum type="arabicPeriod"/>
            </a:pPr>
            <a:endParaRPr lang="en-US" sz="2000" b="1" dirty="0">
              <a:latin typeface="+mj-lt"/>
            </a:endParaRPr>
          </a:p>
        </p:txBody>
      </p:sp>
      <p:cxnSp>
        <p:nvCxnSpPr>
          <p:cNvPr id="4" name="Straight Connector 3">
            <a:extLst>
              <a:ext uri="{FF2B5EF4-FFF2-40B4-BE49-F238E27FC236}">
                <a16:creationId xmlns:a16="http://schemas.microsoft.com/office/drawing/2014/main" id="{AEC99DEA-A227-4538-A7B6-E068181D3FE0}"/>
              </a:ext>
            </a:extLst>
          </p:cNvPr>
          <p:cNvCxnSpPr>
            <a:cxnSpLocks/>
          </p:cNvCxnSpPr>
          <p:nvPr/>
        </p:nvCxnSpPr>
        <p:spPr>
          <a:xfrm>
            <a:off x="0" y="776307"/>
            <a:ext cx="1216268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F133A8C-0C33-47F3-A505-3FEF2EC4CB57}"/>
              </a:ext>
            </a:extLst>
          </p:cNvPr>
          <p:cNvSpPr txBox="1"/>
          <p:nvPr/>
        </p:nvSpPr>
        <p:spPr>
          <a:xfrm>
            <a:off x="1117681" y="255820"/>
            <a:ext cx="10515600" cy="523220"/>
          </a:xfrm>
          <a:prstGeom prst="rect">
            <a:avLst/>
          </a:prstGeom>
          <a:noFill/>
        </p:spPr>
        <p:txBody>
          <a:bodyPr wrap="square" rtlCol="0">
            <a:spAutoFit/>
          </a:bodyPr>
          <a:lstStyle>
            <a:defPPr>
              <a:defRPr lang="en-US"/>
            </a:defPPr>
            <a:lvl1pPr algn="ctr">
              <a:defRPr sz="2400" b="1" spc="-75">
                <a:solidFill>
                  <a:schemeClr val="accent1">
                    <a:lumMod val="75000"/>
                  </a:schemeClr>
                </a:solidFill>
                <a:latin typeface="Garamond"/>
                <a:ea typeface="+mj-ea"/>
                <a:cs typeface="Calibri"/>
              </a:defRPr>
            </a:lvl1pPr>
          </a:lstStyle>
          <a:p>
            <a:r>
              <a:rPr lang="en-US" sz="2800" dirty="0">
                <a:solidFill>
                  <a:schemeClr val="bg2">
                    <a:lumMod val="50000"/>
                  </a:schemeClr>
                </a:solidFill>
              </a:rPr>
              <a:t>Objectives</a:t>
            </a:r>
            <a:r>
              <a:rPr lang="en-US" dirty="0"/>
              <a:t> </a:t>
            </a:r>
            <a:r>
              <a:rPr lang="en-US" sz="2800" dirty="0">
                <a:solidFill>
                  <a:schemeClr val="bg2">
                    <a:lumMod val="50000"/>
                  </a:schemeClr>
                </a:solidFill>
              </a:rPr>
              <a:t>of</a:t>
            </a:r>
            <a:r>
              <a:rPr lang="en-US" dirty="0"/>
              <a:t>  </a:t>
            </a:r>
            <a:r>
              <a:rPr lang="en-US" sz="2800" dirty="0">
                <a:solidFill>
                  <a:schemeClr val="bg2">
                    <a:lumMod val="50000"/>
                  </a:schemeClr>
                </a:solidFill>
              </a:rPr>
              <a:t>Wholesale</a:t>
            </a:r>
            <a:r>
              <a:rPr lang="en-US" dirty="0"/>
              <a:t> </a:t>
            </a:r>
            <a:r>
              <a:rPr lang="en-US" sz="2800" dirty="0">
                <a:solidFill>
                  <a:schemeClr val="bg2">
                    <a:lumMod val="50000"/>
                  </a:schemeClr>
                </a:solidFill>
              </a:rPr>
              <a:t>Electricity</a:t>
            </a:r>
            <a:r>
              <a:rPr lang="en-US" dirty="0"/>
              <a:t> </a:t>
            </a:r>
            <a:r>
              <a:rPr lang="en-US" sz="2800" dirty="0">
                <a:solidFill>
                  <a:schemeClr val="bg2">
                    <a:lumMod val="50000"/>
                  </a:schemeClr>
                </a:solidFill>
              </a:rPr>
              <a:t>Market (CTBCM)</a:t>
            </a:r>
            <a:r>
              <a:rPr lang="en-US" dirty="0"/>
              <a:t> </a:t>
            </a:r>
          </a:p>
        </p:txBody>
      </p:sp>
      <p:sp>
        <p:nvSpPr>
          <p:cNvPr id="2" name="Date Placeholder 1"/>
          <p:cNvSpPr>
            <a:spLocks noGrp="1"/>
          </p:cNvSpPr>
          <p:nvPr>
            <p:ph type="dt" sz="half" idx="10"/>
          </p:nvPr>
        </p:nvSpPr>
        <p:spPr/>
        <p:txBody>
          <a:bodyPr/>
          <a:lstStyle/>
          <a:p>
            <a:fld id="{99696D61-7C30-C24D-8876-E5425EEE83A9}" type="datetime4">
              <a:rPr lang="en-US" smtClean="0"/>
              <a:t>June 23, 2023</a:t>
            </a:fld>
            <a:endParaRPr lang="x-none"/>
          </a:p>
        </p:txBody>
      </p:sp>
      <p:sp>
        <p:nvSpPr>
          <p:cNvPr id="8" name="Slide Number Placeholder 7"/>
          <p:cNvSpPr>
            <a:spLocks noGrp="1"/>
          </p:cNvSpPr>
          <p:nvPr>
            <p:ph type="sldNum" sz="quarter" idx="12"/>
          </p:nvPr>
        </p:nvSpPr>
        <p:spPr/>
        <p:txBody>
          <a:bodyPr/>
          <a:lstStyle/>
          <a:p>
            <a:fld id="{BC6F0C9F-1485-44C6-9B60-E7D692FB154A}" type="slidenum">
              <a:rPr lang="x-none" smtClean="0"/>
              <a:t>10</a:t>
            </a:fld>
            <a:endParaRPr lang="x-none"/>
          </a:p>
        </p:txBody>
      </p:sp>
      <p:sp>
        <p:nvSpPr>
          <p:cNvPr id="6" name="Footer Placeholder 5"/>
          <p:cNvSpPr>
            <a:spLocks noGrp="1"/>
          </p:cNvSpPr>
          <p:nvPr>
            <p:ph type="ftr" sz="quarter" idx="11"/>
          </p:nvPr>
        </p:nvSpPr>
        <p:spPr/>
        <p:txBody>
          <a:bodyPr/>
          <a:lstStyle/>
          <a:p>
            <a:r>
              <a:rPr lang="en-US"/>
              <a:t>National Electric Power Regulatory Authority</a:t>
            </a:r>
            <a:endParaRPr lang="x-none"/>
          </a:p>
        </p:txBody>
      </p:sp>
    </p:spTree>
    <p:extLst>
      <p:ext uri="{BB962C8B-B14F-4D97-AF65-F5344CB8AC3E}">
        <p14:creationId xmlns:p14="http://schemas.microsoft.com/office/powerpoint/2010/main" val="39333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F7AA2458-E758-4D59-B82D-D18EC33E3A5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6" y="6155"/>
            <a:ext cx="12225690" cy="6858000"/>
          </a:xfrm>
          <a:prstGeom prst="rect">
            <a:avLst/>
          </a:prstGeom>
          <a:ln>
            <a:solidFill>
              <a:schemeClr val="bg1"/>
            </a:solidFill>
          </a:ln>
        </p:spPr>
      </p:pic>
      <p:pic>
        <p:nvPicPr>
          <p:cNvPr id="6" name="Picture 5">
            <a:extLst>
              <a:ext uri="{FF2B5EF4-FFF2-40B4-BE49-F238E27FC236}">
                <a16:creationId xmlns:a16="http://schemas.microsoft.com/office/drawing/2014/main" id="{080526D7-227B-4EC1-978C-A224D827535C}"/>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265567" y="2211133"/>
            <a:ext cx="278493" cy="420100"/>
          </a:xfrm>
          <a:prstGeom prst="rect">
            <a:avLst/>
          </a:prstGeom>
        </p:spPr>
      </p:pic>
      <p:pic>
        <p:nvPicPr>
          <p:cNvPr id="7" name="Picture 6">
            <a:extLst>
              <a:ext uri="{FF2B5EF4-FFF2-40B4-BE49-F238E27FC236}">
                <a16:creationId xmlns:a16="http://schemas.microsoft.com/office/drawing/2014/main" id="{DEE08E42-D427-4F41-86D6-BB7CBA41B835}"/>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7">
                    <a14:imgEffect>
                      <a14:backgroundRemoval t="11395" b="90155" l="15222" r="90580"/>
                    </a14:imgEffect>
                    <a14:imgEffect>
                      <a14:saturation sat="200000"/>
                    </a14:imgEffect>
                  </a14:imgLayer>
                </a14:imgProps>
              </a:ext>
            </a:extLst>
          </a:blip>
          <a:srcRect l="5802" t="1550"/>
          <a:stretch/>
        </p:blipFill>
        <p:spPr>
          <a:xfrm>
            <a:off x="3313387" y="2257771"/>
            <a:ext cx="406444" cy="326823"/>
          </a:xfrm>
          <a:prstGeom prst="flowChartManualInput">
            <a:avLst/>
          </a:prstGeom>
        </p:spPr>
      </p:pic>
      <p:pic>
        <p:nvPicPr>
          <p:cNvPr id="11" name="Picture 10">
            <a:extLst>
              <a:ext uri="{FF2B5EF4-FFF2-40B4-BE49-F238E27FC236}">
                <a16:creationId xmlns:a16="http://schemas.microsoft.com/office/drawing/2014/main" id="{BF57010F-587E-4DC0-B6E4-54C0AD5F507F}"/>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backgroundMark x1="10891" y1="58654" x2="10891" y2="58654"/>
                        <a14:backgroundMark x1="9901" y1="59615" x2="21782" y2="95192"/>
                        <a14:backgroundMark x1="12871" y1="962" x2="12871" y2="962"/>
                      </a14:backgroundRemoval>
                    </a14:imgEffect>
                  </a14:imgLayer>
                </a14:imgProps>
              </a:ext>
            </a:extLst>
          </a:blip>
          <a:stretch>
            <a:fillRect/>
          </a:stretch>
        </p:blipFill>
        <p:spPr>
          <a:xfrm>
            <a:off x="3536302" y="4014358"/>
            <a:ext cx="1328006" cy="1612761"/>
          </a:xfrm>
          <a:prstGeom prst="rect">
            <a:avLst/>
          </a:prstGeom>
        </p:spPr>
      </p:pic>
      <p:pic>
        <p:nvPicPr>
          <p:cNvPr id="13" name="Picture 12">
            <a:extLst>
              <a:ext uri="{FF2B5EF4-FFF2-40B4-BE49-F238E27FC236}">
                <a16:creationId xmlns:a16="http://schemas.microsoft.com/office/drawing/2014/main" id="{F428B855-FA39-4CEE-AC7D-8E06FE5EA789}"/>
              </a:ext>
            </a:extLst>
          </p:cNvPr>
          <p:cNvPicPr>
            <a:picLocks noChangeAspect="1"/>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rot="284599">
            <a:off x="3567752" y="4820651"/>
            <a:ext cx="550115" cy="1796364"/>
          </a:xfrm>
          <a:prstGeom prst="rect">
            <a:avLst/>
          </a:prstGeom>
        </p:spPr>
      </p:pic>
      <p:pic>
        <p:nvPicPr>
          <p:cNvPr id="15" name="Picture 14">
            <a:extLst>
              <a:ext uri="{FF2B5EF4-FFF2-40B4-BE49-F238E27FC236}">
                <a16:creationId xmlns:a16="http://schemas.microsoft.com/office/drawing/2014/main" id="{2830EEEE-18FB-4013-AFF1-B424404ACF15}"/>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3329203" y="4354013"/>
            <a:ext cx="414197" cy="627918"/>
          </a:xfrm>
          <a:prstGeom prst="rect">
            <a:avLst/>
          </a:prstGeom>
        </p:spPr>
      </p:pic>
      <p:pic>
        <p:nvPicPr>
          <p:cNvPr id="16" name="Picture 15">
            <a:extLst>
              <a:ext uri="{FF2B5EF4-FFF2-40B4-BE49-F238E27FC236}">
                <a16:creationId xmlns:a16="http://schemas.microsoft.com/office/drawing/2014/main" id="{8755279E-E709-42B4-96A7-AAC2F9172D16}"/>
              </a:ext>
            </a:extLst>
          </p:cNvPr>
          <p:cNvPicPr>
            <a:picLocks noChangeAspect="1"/>
          </p:cNvPicPr>
          <p:nvPr/>
        </p:nvPicPr>
        <p:blipFill>
          <a:blip r:embed="rId14">
            <a:duotone>
              <a:schemeClr val="accent4">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Effect>
                      <a14:brightnessContrast bright="-40000" contrast="40000"/>
                    </a14:imgEffect>
                  </a14:imgLayer>
                </a14:imgProps>
              </a:ext>
            </a:extLst>
          </a:blip>
          <a:stretch>
            <a:fillRect/>
          </a:stretch>
        </p:blipFill>
        <p:spPr>
          <a:xfrm rot="20817640">
            <a:off x="5253019" y="862698"/>
            <a:ext cx="3140389" cy="1727213"/>
          </a:xfrm>
          <a:prstGeom prst="rect">
            <a:avLst/>
          </a:prstGeom>
        </p:spPr>
      </p:pic>
      <p:pic>
        <p:nvPicPr>
          <p:cNvPr id="17" name="Picture 16">
            <a:extLst>
              <a:ext uri="{FF2B5EF4-FFF2-40B4-BE49-F238E27FC236}">
                <a16:creationId xmlns:a16="http://schemas.microsoft.com/office/drawing/2014/main" id="{D7B31D60-68D7-41FB-B4F5-E93CB33C108C}"/>
              </a:ext>
            </a:extLst>
          </p:cNvPr>
          <p:cNvPicPr>
            <a:picLocks noChangeAspect="1"/>
          </p:cNvPicPr>
          <p:nvPr/>
        </p:nvPicPr>
        <p:blipFill>
          <a:blip r:embed="rId16">
            <a:duotone>
              <a:schemeClr val="accent5">
                <a:shade val="45000"/>
                <a:satMod val="135000"/>
              </a:schemeClr>
              <a:prstClr val="white"/>
            </a:duotone>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9445442" y="3351268"/>
            <a:ext cx="483766" cy="837042"/>
          </a:xfrm>
          <a:prstGeom prst="rect">
            <a:avLst/>
          </a:prstGeom>
        </p:spPr>
      </p:pic>
      <p:pic>
        <p:nvPicPr>
          <p:cNvPr id="19" name="Picture 18">
            <a:extLst>
              <a:ext uri="{FF2B5EF4-FFF2-40B4-BE49-F238E27FC236}">
                <a16:creationId xmlns:a16="http://schemas.microsoft.com/office/drawing/2014/main" id="{CDDA5208-267C-44D7-8C64-3D4A874A41ED}"/>
              </a:ext>
            </a:extLst>
          </p:cNvPr>
          <p:cNvPicPr>
            <a:picLocks noChangeAspect="1"/>
          </p:cNvPicPr>
          <p:nvPr/>
        </p:nvPicPr>
        <p:blipFill>
          <a:blip r:embed="rId18">
            <a:duotone>
              <a:schemeClr val="accent5">
                <a:shade val="45000"/>
                <a:satMod val="135000"/>
              </a:schemeClr>
              <a:prstClr val="white"/>
            </a:duotone>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6552068" y="2503888"/>
            <a:ext cx="661737" cy="533819"/>
          </a:xfrm>
          <a:prstGeom prst="rect">
            <a:avLst/>
          </a:prstGeom>
        </p:spPr>
      </p:pic>
      <p:pic>
        <p:nvPicPr>
          <p:cNvPr id="22" name="Picture 21">
            <a:extLst>
              <a:ext uri="{FF2B5EF4-FFF2-40B4-BE49-F238E27FC236}">
                <a16:creationId xmlns:a16="http://schemas.microsoft.com/office/drawing/2014/main" id="{CA7326D7-9DC8-48C2-BD9A-662542836A61}"/>
              </a:ext>
            </a:extLst>
          </p:cNvPr>
          <p:cNvPicPr>
            <a:picLocks noChangeAspect="1"/>
          </p:cNvPicPr>
          <p:nvPr/>
        </p:nvPicPr>
        <p:blipFill>
          <a:blip r:embed="rId20">
            <a:duotone>
              <a:schemeClr val="accent5">
                <a:shade val="45000"/>
                <a:satMod val="135000"/>
              </a:schemeClr>
              <a:prstClr val="white"/>
            </a:duotone>
            <a:extLst>
              <a:ext uri="{BEBA8EAE-BF5A-486C-A8C5-ECC9F3942E4B}">
                <a14:imgProps xmlns:a14="http://schemas.microsoft.com/office/drawing/2010/main">
                  <a14:imgLayer r:embed="rId21">
                    <a14:imgEffect>
                      <a14:backgroundRemoval t="10000" b="90000" l="10000" r="90000"/>
                    </a14:imgEffect>
                  </a14:imgLayer>
                </a14:imgProps>
              </a:ext>
            </a:extLst>
          </a:blip>
          <a:stretch>
            <a:fillRect/>
          </a:stretch>
        </p:blipFill>
        <p:spPr>
          <a:xfrm>
            <a:off x="7844321" y="2942030"/>
            <a:ext cx="962025" cy="1057275"/>
          </a:xfrm>
          <a:prstGeom prst="rect">
            <a:avLst/>
          </a:prstGeom>
        </p:spPr>
      </p:pic>
      <p:sp>
        <p:nvSpPr>
          <p:cNvPr id="28" name="Rectangle 27">
            <a:extLst>
              <a:ext uri="{FF2B5EF4-FFF2-40B4-BE49-F238E27FC236}">
                <a16:creationId xmlns:a16="http://schemas.microsoft.com/office/drawing/2014/main" id="{A1C1B8CF-3097-40C6-BF39-DEBF43DACB4A}"/>
              </a:ext>
            </a:extLst>
          </p:cNvPr>
          <p:cNvSpPr/>
          <p:nvPr/>
        </p:nvSpPr>
        <p:spPr>
          <a:xfrm>
            <a:off x="785954" y="2413889"/>
            <a:ext cx="1896917" cy="1231106"/>
          </a:xfrm>
          <a:prstGeom prst="rect">
            <a:avLst/>
          </a:prstGeom>
          <a:noFill/>
        </p:spPr>
        <p:txBody>
          <a:bodyPr wrap="square" lIns="91440" tIns="45720" rIns="91440" bIns="45720">
            <a:spAutoFit/>
          </a:bodyPr>
          <a:lstStyle/>
          <a:p>
            <a:r>
              <a:rPr lang="en-US" b="0" cap="none" spc="0" dirty="0">
                <a:ln w="0"/>
                <a:solidFill>
                  <a:srgbClr val="FFC000"/>
                </a:solidFill>
                <a:effectLst>
                  <a:outerShdw blurRad="38100" dist="25400" dir="5400000" algn="ctr" rotWithShape="0">
                    <a:srgbClr val="6E747A">
                      <a:alpha val="43000"/>
                    </a:srgbClr>
                  </a:outerShdw>
                </a:effectLst>
              </a:rPr>
              <a:t>    </a:t>
            </a:r>
            <a:r>
              <a:rPr lang="en-US" sz="2400" b="1" dirty="0">
                <a:ln w="0"/>
                <a:solidFill>
                  <a:schemeClr val="accent6">
                    <a:lumMod val="40000"/>
                    <a:lumOff val="60000"/>
                  </a:schemeClr>
                </a:solidFill>
                <a:effectLst>
                  <a:outerShdw blurRad="38100" dist="25400" dir="5400000" algn="ctr" rotWithShape="0">
                    <a:srgbClr val="6E747A">
                      <a:alpha val="43000"/>
                    </a:srgbClr>
                  </a:outerShdw>
                </a:effectLst>
              </a:rPr>
              <a:t>AESO</a:t>
            </a:r>
          </a:p>
          <a:p>
            <a:pPr marL="228600" indent="-228600">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Gross pool</a:t>
            </a:r>
          </a:p>
          <a:p>
            <a:pPr marL="228600" indent="-228600">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Price Based</a:t>
            </a:r>
          </a:p>
          <a:p>
            <a:pPr marL="228600" indent="-228600">
              <a:buFont typeface="Arial" panose="020B0604020202020204" pitchFamily="34" charset="0"/>
              <a:buChar char="•"/>
            </a:pPr>
            <a:r>
              <a:rPr lang="en-US" sz="1000" b="0" cap="none" spc="0" dirty="0">
                <a:ln w="0"/>
                <a:solidFill>
                  <a:srgbClr val="FFC000"/>
                </a:solidFill>
                <a:effectLst>
                  <a:outerShdw blurRad="38100" dist="25400" dir="5400000" algn="ctr" rotWithShape="0">
                    <a:srgbClr val="6E747A">
                      <a:alpha val="43000"/>
                    </a:srgbClr>
                  </a:outerShdw>
                </a:effectLst>
              </a:rPr>
              <a:t>ISO Model</a:t>
            </a:r>
          </a:p>
          <a:p>
            <a:pPr>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       7 day ahead scheduling</a:t>
            </a:r>
          </a:p>
          <a:p>
            <a:pPr marL="228600" indent="-228600" algn="ctr">
              <a:buFont typeface="Arial" panose="020B0604020202020204" pitchFamily="34" charset="0"/>
              <a:buChar char="•"/>
            </a:pPr>
            <a:endParaRPr lang="en-US" sz="1000" b="0" cap="none" spc="0" dirty="0">
              <a:ln w="0"/>
              <a:solidFill>
                <a:srgbClr val="FFC000"/>
              </a:solidFill>
              <a:effectLst>
                <a:outerShdw blurRad="38100" dist="25400" dir="5400000" algn="ctr" rotWithShape="0">
                  <a:srgbClr val="6E747A">
                    <a:alpha val="43000"/>
                  </a:srgbClr>
                </a:outerShdw>
              </a:effectLst>
            </a:endParaRPr>
          </a:p>
        </p:txBody>
      </p:sp>
      <p:sp>
        <p:nvSpPr>
          <p:cNvPr id="33" name="Rectangle 32">
            <a:extLst>
              <a:ext uri="{FF2B5EF4-FFF2-40B4-BE49-F238E27FC236}">
                <a16:creationId xmlns:a16="http://schemas.microsoft.com/office/drawing/2014/main" id="{6AE5A457-8E5A-4576-AEEA-E1FFAC5570C5}"/>
              </a:ext>
            </a:extLst>
          </p:cNvPr>
          <p:cNvSpPr/>
          <p:nvPr/>
        </p:nvSpPr>
        <p:spPr>
          <a:xfrm>
            <a:off x="3775036" y="2364331"/>
            <a:ext cx="2153883" cy="1508105"/>
          </a:xfrm>
          <a:prstGeom prst="rect">
            <a:avLst/>
          </a:prstGeom>
          <a:noFill/>
        </p:spPr>
        <p:txBody>
          <a:bodyPr wrap="square" lIns="91440" tIns="45720" rIns="91440" bIns="45720">
            <a:spAutoFit/>
          </a:bodyPr>
          <a:lstStyle/>
          <a:p>
            <a:r>
              <a:rPr lang="en-US" b="0" cap="none" spc="0" dirty="0">
                <a:ln w="0"/>
                <a:solidFill>
                  <a:srgbClr val="FFC000"/>
                </a:solidFill>
                <a:effectLst>
                  <a:outerShdw blurRad="38100" dist="25400" dir="5400000" algn="ctr" rotWithShape="0">
                    <a:srgbClr val="6E747A">
                      <a:alpha val="43000"/>
                    </a:srgbClr>
                  </a:outerShdw>
                </a:effectLst>
              </a:rPr>
              <a:t>       </a:t>
            </a:r>
            <a:r>
              <a:rPr lang="en-US" sz="2400" b="1" dirty="0">
                <a:ln w="0"/>
                <a:solidFill>
                  <a:schemeClr val="accent6">
                    <a:lumMod val="40000"/>
                    <a:lumOff val="60000"/>
                  </a:schemeClr>
                </a:solidFill>
                <a:effectLst>
                  <a:outerShdw blurRad="38100" dist="25400" dir="5400000" algn="ctr" rotWithShape="0">
                    <a:srgbClr val="6E747A">
                      <a:alpha val="43000"/>
                    </a:srgbClr>
                  </a:outerShdw>
                </a:effectLst>
              </a:rPr>
              <a:t>NYISO</a:t>
            </a:r>
          </a:p>
          <a:p>
            <a:pPr marL="228600" indent="-228600">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Day Ahead Market</a:t>
            </a:r>
          </a:p>
          <a:p>
            <a:pPr marL="228600" indent="-228600">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Real Time Market</a:t>
            </a:r>
          </a:p>
          <a:p>
            <a:pPr marL="228600" indent="-228600">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Security constraints </a:t>
            </a:r>
          </a:p>
          <a:p>
            <a:r>
              <a:rPr lang="en-US" sz="1000" dirty="0">
                <a:ln w="0"/>
                <a:solidFill>
                  <a:srgbClr val="FFC000"/>
                </a:solidFill>
                <a:effectLst>
                  <a:outerShdw blurRad="38100" dist="25400" dir="5400000" algn="ctr" rotWithShape="0">
                    <a:srgbClr val="6E747A">
                      <a:alpha val="43000"/>
                    </a:srgbClr>
                  </a:outerShdw>
                </a:effectLst>
              </a:rPr>
              <a:t>         Economic Dispatch</a:t>
            </a:r>
          </a:p>
          <a:p>
            <a:pPr marL="228600" indent="-228600">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Price Based Pool</a:t>
            </a:r>
          </a:p>
          <a:p>
            <a:pPr algn="ctr"/>
            <a:endParaRPr lang="en-US" b="0" cap="none" spc="0" dirty="0">
              <a:ln w="0"/>
              <a:solidFill>
                <a:schemeClr val="accent4">
                  <a:lumMod val="20000"/>
                  <a:lumOff val="80000"/>
                </a:schemeClr>
              </a:solidFill>
              <a:effectLst>
                <a:outerShdw blurRad="38100" dist="25400" dir="5400000" algn="ctr" rotWithShape="0">
                  <a:srgbClr val="6E747A">
                    <a:alpha val="43000"/>
                  </a:srgbClr>
                </a:outerShdw>
              </a:effectLst>
            </a:endParaRPr>
          </a:p>
        </p:txBody>
      </p:sp>
      <p:sp>
        <p:nvSpPr>
          <p:cNvPr id="44" name="Rectangle 43">
            <a:extLst>
              <a:ext uri="{FF2B5EF4-FFF2-40B4-BE49-F238E27FC236}">
                <a16:creationId xmlns:a16="http://schemas.microsoft.com/office/drawing/2014/main" id="{E57649F7-D062-4EA1-8B67-2583205B51CE}"/>
              </a:ext>
            </a:extLst>
          </p:cNvPr>
          <p:cNvSpPr/>
          <p:nvPr/>
        </p:nvSpPr>
        <p:spPr>
          <a:xfrm>
            <a:off x="10852111" y="1942621"/>
            <a:ext cx="1318119" cy="1231106"/>
          </a:xfrm>
          <a:prstGeom prst="rect">
            <a:avLst/>
          </a:prstGeom>
          <a:noFill/>
        </p:spPr>
        <p:txBody>
          <a:bodyPr wrap="square" lIns="91440" tIns="45720" rIns="91440" bIns="45720">
            <a:spAutoFit/>
          </a:bodyPr>
          <a:lstStyle/>
          <a:p>
            <a:r>
              <a:rPr lang="en-US" sz="2400" b="1" dirty="0">
                <a:ln w="0"/>
                <a:solidFill>
                  <a:srgbClr val="FFC000"/>
                </a:solidFill>
                <a:effectLst>
                  <a:outerShdw blurRad="38100" dist="25400" dir="5400000" algn="ctr" rotWithShape="0">
                    <a:srgbClr val="6E747A">
                      <a:alpha val="43000"/>
                    </a:srgbClr>
                  </a:outerShdw>
                </a:effectLst>
              </a:rPr>
              <a:t>TURKEY</a:t>
            </a:r>
            <a:r>
              <a:rPr lang="en-US" b="0" cap="none" spc="0" dirty="0">
                <a:ln w="0"/>
                <a:solidFill>
                  <a:srgbClr val="FFC000"/>
                </a:solidFill>
                <a:effectLst>
                  <a:outerShdw blurRad="38100" dist="25400" dir="5400000" algn="ctr" rotWithShape="0">
                    <a:srgbClr val="6E747A">
                      <a:alpha val="43000"/>
                    </a:srgbClr>
                  </a:outerShdw>
                </a:effectLst>
              </a:rPr>
              <a:t> </a:t>
            </a:r>
            <a:endParaRPr lang="en-US" dirty="0">
              <a:ln w="0"/>
              <a:solidFill>
                <a:srgbClr val="FFC000"/>
              </a:solidFill>
              <a:effectLst>
                <a:outerShdw blurRad="38100" dist="25400" dir="5400000" algn="ctr" rotWithShape="0">
                  <a:srgbClr val="6E747A">
                    <a:alpha val="43000"/>
                  </a:srgbClr>
                </a:outerShdw>
              </a:effectLst>
            </a:endParaRPr>
          </a:p>
          <a:p>
            <a:pPr marL="228600" lvl="0" indent="-228600">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Net Pool</a:t>
            </a:r>
          </a:p>
          <a:p>
            <a:pPr marL="228600" lvl="0" indent="-228600">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Day Ahead Market</a:t>
            </a:r>
          </a:p>
          <a:p>
            <a:pPr marL="228600" lvl="0" indent="-228600">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Intraday Market</a:t>
            </a:r>
          </a:p>
          <a:p>
            <a:pPr marL="228600" lvl="0" indent="-228600">
              <a:buFont typeface="Arial" panose="020B0604020202020204" pitchFamily="34" charset="0"/>
              <a:buChar char="•"/>
            </a:pPr>
            <a:r>
              <a:rPr lang="en-US" sz="1000" dirty="0">
                <a:ln w="0"/>
                <a:solidFill>
                  <a:srgbClr val="FFC000"/>
                </a:solidFill>
                <a:effectLst>
                  <a:outerShdw blurRad="38100" dist="25400" dir="5400000" algn="ctr" rotWithShape="0">
                    <a:srgbClr val="6E747A">
                      <a:alpha val="43000"/>
                    </a:srgbClr>
                  </a:outerShdw>
                </a:effectLst>
              </a:rPr>
              <a:t>Real time Market</a:t>
            </a:r>
          </a:p>
        </p:txBody>
      </p:sp>
      <p:sp>
        <p:nvSpPr>
          <p:cNvPr id="48" name="Rectangle 47">
            <a:extLst>
              <a:ext uri="{FF2B5EF4-FFF2-40B4-BE49-F238E27FC236}">
                <a16:creationId xmlns:a16="http://schemas.microsoft.com/office/drawing/2014/main" id="{216BD6B9-ABA6-4615-9C08-94FC01F23BA8}"/>
              </a:ext>
            </a:extLst>
          </p:cNvPr>
          <p:cNvSpPr/>
          <p:nvPr/>
        </p:nvSpPr>
        <p:spPr>
          <a:xfrm>
            <a:off x="7351120" y="4015902"/>
            <a:ext cx="2153883" cy="461665"/>
          </a:xfrm>
          <a:prstGeom prst="rect">
            <a:avLst/>
          </a:prstGeom>
          <a:noFill/>
          <a:ln>
            <a:noFill/>
          </a:ln>
        </p:spPr>
        <p:txBody>
          <a:bodyPr wrap="square" lIns="91440" tIns="45720" rIns="91440" bIns="45720">
            <a:spAutoFit/>
          </a:bodyPr>
          <a:lstStyle/>
          <a:p>
            <a:pPr algn="ctr"/>
            <a:r>
              <a:rPr lang="en-US" sz="2400" b="1" dirty="0">
                <a:ln w="0"/>
                <a:solidFill>
                  <a:schemeClr val="bg1"/>
                </a:solidFill>
                <a:effectLst>
                  <a:outerShdw blurRad="38100" dist="25400" dir="5400000" algn="ctr" rotWithShape="0">
                    <a:srgbClr val="6E747A">
                      <a:alpha val="43000"/>
                    </a:srgbClr>
                  </a:outerShdw>
                </a:effectLst>
              </a:rPr>
              <a:t>INDIA</a:t>
            </a:r>
          </a:p>
        </p:txBody>
      </p:sp>
      <p:sp>
        <p:nvSpPr>
          <p:cNvPr id="54" name="Rectangle 53">
            <a:extLst>
              <a:ext uri="{FF2B5EF4-FFF2-40B4-BE49-F238E27FC236}">
                <a16:creationId xmlns:a16="http://schemas.microsoft.com/office/drawing/2014/main" id="{D5C74914-D9EE-406D-A79E-9DF04A4F20A0}"/>
              </a:ext>
            </a:extLst>
          </p:cNvPr>
          <p:cNvSpPr/>
          <p:nvPr/>
        </p:nvSpPr>
        <p:spPr>
          <a:xfrm>
            <a:off x="10484807" y="3482173"/>
            <a:ext cx="1649256" cy="1661993"/>
          </a:xfrm>
          <a:prstGeom prst="rect">
            <a:avLst/>
          </a:prstGeom>
          <a:noFill/>
        </p:spPr>
        <p:txBody>
          <a:bodyPr wrap="square" lIns="91440" tIns="45720" rIns="91440" bIns="45720">
            <a:spAutoFit/>
          </a:bodyPr>
          <a:lstStyle/>
          <a:p>
            <a:pPr algn="ctr"/>
            <a:r>
              <a:rPr lang="en-US" sz="2400" b="1" dirty="0">
                <a:ln w="0"/>
                <a:solidFill>
                  <a:schemeClr val="bg1"/>
                </a:solidFill>
                <a:effectLst>
                  <a:outerShdw blurRad="38100" dist="25400" dir="5400000" algn="ctr" rotWithShape="0">
                    <a:srgbClr val="6E747A">
                      <a:alpha val="43000"/>
                    </a:srgbClr>
                  </a:outerShdw>
                </a:effectLst>
              </a:rPr>
              <a:t>PHILIPPINE</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Gross Pool</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IMO is independent &amp; SO is part of Transmission Company</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Hour Ahead Market</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Real time Market</a:t>
            </a:r>
          </a:p>
          <a:p>
            <a:pPr algn="ctr"/>
            <a:r>
              <a:rPr lang="en-US" b="0" cap="none" spc="0" dirty="0">
                <a:ln w="0"/>
                <a:solidFill>
                  <a:schemeClr val="bg1"/>
                </a:solidFill>
                <a:effectLst>
                  <a:outerShdw blurRad="38100" dist="25400" dir="5400000" algn="ctr" rotWithShape="0">
                    <a:srgbClr val="6E747A">
                      <a:alpha val="43000"/>
                    </a:srgbClr>
                  </a:outerShdw>
                </a:effectLst>
              </a:rPr>
              <a:t> </a:t>
            </a:r>
          </a:p>
        </p:txBody>
      </p:sp>
      <p:sp>
        <p:nvSpPr>
          <p:cNvPr id="61" name="Rectangle 60">
            <a:extLst>
              <a:ext uri="{FF2B5EF4-FFF2-40B4-BE49-F238E27FC236}">
                <a16:creationId xmlns:a16="http://schemas.microsoft.com/office/drawing/2014/main" id="{9F96F61B-6DEF-4690-A160-3C8C0D40C5C1}"/>
              </a:ext>
            </a:extLst>
          </p:cNvPr>
          <p:cNvSpPr/>
          <p:nvPr/>
        </p:nvSpPr>
        <p:spPr>
          <a:xfrm>
            <a:off x="4772742" y="4665892"/>
            <a:ext cx="1649256" cy="1815882"/>
          </a:xfrm>
          <a:prstGeom prst="rect">
            <a:avLst/>
          </a:prstGeom>
          <a:noFill/>
        </p:spPr>
        <p:txBody>
          <a:bodyPr wrap="square" lIns="91440" tIns="45720" rIns="91440" bIns="45720">
            <a:spAutoFit/>
          </a:bodyPr>
          <a:lstStyle/>
          <a:p>
            <a:r>
              <a:rPr lang="en-US" sz="2400" dirty="0">
                <a:ln w="0"/>
                <a:solidFill>
                  <a:schemeClr val="bg1"/>
                </a:solidFill>
                <a:effectLst>
                  <a:outerShdw blurRad="38100" dist="25400" dir="5400000" algn="ctr" rotWithShape="0">
                    <a:srgbClr val="6E747A">
                      <a:alpha val="43000"/>
                    </a:srgbClr>
                  </a:outerShdw>
                </a:effectLst>
              </a:rPr>
              <a:t>      </a:t>
            </a:r>
            <a:r>
              <a:rPr lang="en-US" sz="2400" b="1" dirty="0">
                <a:ln w="0"/>
                <a:solidFill>
                  <a:schemeClr val="bg1"/>
                </a:solidFill>
                <a:effectLst>
                  <a:outerShdw blurRad="38100" dist="25400" dir="5400000" algn="ctr" rotWithShape="0">
                    <a:srgbClr val="6E747A">
                      <a:alpha val="43000"/>
                    </a:srgbClr>
                  </a:outerShdw>
                </a:effectLst>
              </a:rPr>
              <a:t>BRAZIL</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Real Time Market for </a:t>
            </a:r>
          </a:p>
          <a:p>
            <a:pPr lvl="0"/>
            <a:r>
              <a:rPr lang="en-US" sz="1000" dirty="0">
                <a:ln w="0"/>
                <a:solidFill>
                  <a:schemeClr val="bg1"/>
                </a:solidFill>
                <a:effectLst>
                  <a:outerShdw blurRad="38100" dist="25400" dir="5400000" algn="ctr" rotWithShape="0">
                    <a:srgbClr val="6E747A">
                      <a:alpha val="43000"/>
                    </a:srgbClr>
                  </a:outerShdw>
                </a:effectLst>
              </a:rPr>
              <a:t>        Imbalance Settlement</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Weekly System Marginal price</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System Operator and Market Operator are Separate</a:t>
            </a:r>
          </a:p>
          <a:p>
            <a:pPr algn="ctr"/>
            <a:endParaRPr lang="en-US" b="0" cap="none" spc="0" dirty="0">
              <a:ln w="0"/>
              <a:solidFill>
                <a:schemeClr val="bg1"/>
              </a:solidFill>
              <a:effectLst>
                <a:outerShdw blurRad="38100" dist="25400" dir="5400000" algn="ctr" rotWithShape="0">
                  <a:srgbClr val="6E747A">
                    <a:alpha val="43000"/>
                  </a:srgbClr>
                </a:outerShdw>
              </a:effectLst>
            </a:endParaRPr>
          </a:p>
        </p:txBody>
      </p:sp>
      <p:sp>
        <p:nvSpPr>
          <p:cNvPr id="65" name="Rectangle 64">
            <a:extLst>
              <a:ext uri="{FF2B5EF4-FFF2-40B4-BE49-F238E27FC236}">
                <a16:creationId xmlns:a16="http://schemas.microsoft.com/office/drawing/2014/main" id="{82EFF0BC-C6F0-469D-9E6B-55C9C0281FA6}"/>
              </a:ext>
            </a:extLst>
          </p:cNvPr>
          <p:cNvSpPr/>
          <p:nvPr/>
        </p:nvSpPr>
        <p:spPr>
          <a:xfrm>
            <a:off x="1575479" y="4923316"/>
            <a:ext cx="2153883" cy="1077218"/>
          </a:xfrm>
          <a:prstGeom prst="rect">
            <a:avLst/>
          </a:prstGeom>
          <a:noFill/>
        </p:spPr>
        <p:txBody>
          <a:bodyPr wrap="square" lIns="91440" tIns="45720" rIns="91440" bIns="45720">
            <a:spAutoFit/>
          </a:bodyPr>
          <a:lstStyle/>
          <a:p>
            <a:r>
              <a:rPr lang="en-US" sz="2400" b="1" dirty="0">
                <a:ln w="0"/>
                <a:solidFill>
                  <a:schemeClr val="bg1"/>
                </a:solidFill>
                <a:effectLst>
                  <a:outerShdw blurRad="38100" dist="25400" dir="5400000" algn="ctr" rotWithShape="0">
                    <a:srgbClr val="6E747A">
                      <a:alpha val="43000"/>
                    </a:srgbClr>
                  </a:outerShdw>
                </a:effectLst>
              </a:rPr>
              <a:t>ARGENTINA</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Gross pool</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Hourly Marginal Price</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ISO Model</a:t>
            </a:r>
          </a:p>
          <a:p>
            <a:pPr lvl="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       Ancillary Services Payments</a:t>
            </a:r>
            <a:endParaRPr lang="en-US" b="0" cap="none" spc="0" dirty="0">
              <a:ln w="0"/>
              <a:solidFill>
                <a:schemeClr val="bg1"/>
              </a:solidFill>
              <a:effectLst>
                <a:outerShdw blurRad="38100" dist="25400" dir="5400000" algn="ctr" rotWithShape="0">
                  <a:srgbClr val="6E747A">
                    <a:alpha val="43000"/>
                  </a:srgbClr>
                </a:outerShdw>
              </a:effectLst>
            </a:endParaRPr>
          </a:p>
        </p:txBody>
      </p:sp>
      <p:sp>
        <p:nvSpPr>
          <p:cNvPr id="66" name="Rectangle 65">
            <a:extLst>
              <a:ext uri="{FF2B5EF4-FFF2-40B4-BE49-F238E27FC236}">
                <a16:creationId xmlns:a16="http://schemas.microsoft.com/office/drawing/2014/main" id="{0ECD35F3-4F84-4054-88D6-853166C3EE17}"/>
              </a:ext>
            </a:extLst>
          </p:cNvPr>
          <p:cNvSpPr/>
          <p:nvPr/>
        </p:nvSpPr>
        <p:spPr>
          <a:xfrm>
            <a:off x="1486050" y="3557368"/>
            <a:ext cx="2153883" cy="1354217"/>
          </a:xfrm>
          <a:prstGeom prst="rect">
            <a:avLst/>
          </a:prstGeom>
          <a:noFill/>
        </p:spPr>
        <p:txBody>
          <a:bodyPr wrap="square" lIns="91440" tIns="45720" rIns="91440" bIns="45720">
            <a:spAutoFit/>
          </a:bodyPr>
          <a:lstStyle/>
          <a:p>
            <a:r>
              <a:rPr lang="en-US" dirty="0">
                <a:ln w="0"/>
                <a:solidFill>
                  <a:schemeClr val="bg1"/>
                </a:solidFill>
                <a:effectLst>
                  <a:outerShdw blurRad="38100" dist="25400" dir="5400000" algn="ctr" rotWithShape="0">
                    <a:srgbClr val="6E747A">
                      <a:alpha val="43000"/>
                    </a:srgbClr>
                  </a:outerShdw>
                </a:effectLst>
              </a:rPr>
              <a:t>     </a:t>
            </a:r>
            <a:r>
              <a:rPr lang="en-US" sz="2400" b="1" dirty="0">
                <a:ln w="0"/>
                <a:solidFill>
                  <a:schemeClr val="bg1"/>
                </a:solidFill>
                <a:effectLst>
                  <a:outerShdw blurRad="38100" dist="25400" dir="5400000" algn="ctr" rotWithShape="0">
                    <a:srgbClr val="6E747A">
                      <a:alpha val="43000"/>
                    </a:srgbClr>
                  </a:outerShdw>
                </a:effectLst>
              </a:rPr>
              <a:t>PERU</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Gross pool</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Cost Based</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ISO Model</a:t>
            </a:r>
          </a:p>
          <a:p>
            <a:pPr lvl="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       Real Time Mandatory Pool  </a:t>
            </a:r>
          </a:p>
          <a:p>
            <a:pPr algn="ctr"/>
            <a:endParaRPr lang="en-US" dirty="0">
              <a:ln w="0"/>
              <a:solidFill>
                <a:schemeClr val="bg1"/>
              </a:solidFill>
              <a:effectLst>
                <a:outerShdw blurRad="38100" dist="25400" dir="5400000" algn="ctr" rotWithShape="0">
                  <a:srgbClr val="6E747A">
                    <a:alpha val="43000"/>
                  </a:srgbClr>
                </a:outerShdw>
              </a:effectLst>
            </a:endParaRPr>
          </a:p>
        </p:txBody>
      </p:sp>
      <p:pic>
        <p:nvPicPr>
          <p:cNvPr id="3" name="Picture 2">
            <a:extLst>
              <a:ext uri="{FF2B5EF4-FFF2-40B4-BE49-F238E27FC236}">
                <a16:creationId xmlns:a16="http://schemas.microsoft.com/office/drawing/2014/main" id="{25C0F581-D9FF-45AE-866A-DCF7C350B9D5}"/>
              </a:ext>
            </a:extLst>
          </p:cNvPr>
          <p:cNvPicPr>
            <a:picLocks noChangeAspect="1"/>
          </p:cNvPicPr>
          <p:nvPr/>
        </p:nvPicPr>
        <p:blipFill>
          <a:blip r:embed="rId22">
            <a:duotone>
              <a:schemeClr val="accent5">
                <a:shade val="45000"/>
                <a:satMod val="135000"/>
              </a:schemeClr>
              <a:prstClr val="white"/>
            </a:duotone>
            <a:extLst>
              <a:ext uri="{BEBA8EAE-BF5A-486C-A8C5-ECC9F3942E4B}">
                <a14:imgProps xmlns:a14="http://schemas.microsoft.com/office/drawing/2010/main">
                  <a14:imgLayer r:embed="rId23">
                    <a14:imgEffect>
                      <a14:backgroundRemoval t="10000" b="90000" l="10000" r="90000"/>
                    </a14:imgEffect>
                  </a14:imgLayer>
                </a14:imgProps>
              </a:ext>
            </a:extLst>
          </a:blip>
          <a:stretch>
            <a:fillRect/>
          </a:stretch>
        </p:blipFill>
        <p:spPr>
          <a:xfrm rot="20428689">
            <a:off x="5902326" y="1561089"/>
            <a:ext cx="406445" cy="523220"/>
          </a:xfrm>
          <a:prstGeom prst="rect">
            <a:avLst/>
          </a:prstGeom>
        </p:spPr>
      </p:pic>
      <p:sp>
        <p:nvSpPr>
          <p:cNvPr id="53" name="Rectangle 52">
            <a:extLst>
              <a:ext uri="{FF2B5EF4-FFF2-40B4-BE49-F238E27FC236}">
                <a16:creationId xmlns:a16="http://schemas.microsoft.com/office/drawing/2014/main" id="{3D3EF7B0-B13E-43DD-847E-5CAECFE8EDB8}"/>
              </a:ext>
            </a:extLst>
          </p:cNvPr>
          <p:cNvSpPr/>
          <p:nvPr/>
        </p:nvSpPr>
        <p:spPr>
          <a:xfrm rot="16200000">
            <a:off x="9773435" y="286798"/>
            <a:ext cx="1630535" cy="830997"/>
          </a:xfrm>
          <a:prstGeom prst="rect">
            <a:avLst/>
          </a:prstGeom>
          <a:noFill/>
        </p:spPr>
        <p:txBody>
          <a:bodyPr wrap="square" lIns="91440" tIns="45720" rIns="91440" bIns="45720">
            <a:spAutoFit/>
          </a:bodyPr>
          <a:lstStyle/>
          <a:p>
            <a:pPr algn="ctr"/>
            <a:r>
              <a:rPr lang="en-US" sz="2400" b="1" dirty="0">
                <a:ln w="0"/>
                <a:solidFill>
                  <a:srgbClr val="FFC000"/>
                </a:solidFill>
                <a:effectLst>
                  <a:outerShdw blurRad="38100" dist="25400" dir="5400000" algn="ctr" rotWithShape="0">
                    <a:srgbClr val="6E747A">
                      <a:alpha val="43000"/>
                    </a:srgbClr>
                  </a:outerShdw>
                </a:effectLst>
              </a:rPr>
              <a:t>European</a:t>
            </a:r>
            <a:r>
              <a:rPr lang="en-US" sz="2400" b="1" dirty="0">
                <a:ln w="0"/>
                <a:solidFill>
                  <a:srgbClr val="FFFF00"/>
                </a:solidFill>
                <a:effectLst>
                  <a:outerShdw blurRad="38100" dist="25400" dir="5400000" algn="ctr" rotWithShape="0">
                    <a:srgbClr val="6E747A">
                      <a:alpha val="43000"/>
                    </a:srgbClr>
                  </a:outerShdw>
                </a:effectLst>
              </a:rPr>
              <a:t> </a:t>
            </a:r>
            <a:r>
              <a:rPr lang="en-US" sz="2400" b="1" dirty="0">
                <a:ln w="0"/>
                <a:solidFill>
                  <a:srgbClr val="FFC000"/>
                </a:solidFill>
                <a:effectLst>
                  <a:outerShdw blurRad="38100" dist="25400" dir="5400000" algn="ctr" rotWithShape="0">
                    <a:srgbClr val="6E747A">
                      <a:alpha val="43000"/>
                    </a:srgbClr>
                  </a:outerShdw>
                </a:effectLst>
              </a:rPr>
              <a:t>Countries</a:t>
            </a:r>
          </a:p>
        </p:txBody>
      </p:sp>
      <p:sp>
        <p:nvSpPr>
          <p:cNvPr id="4" name="Oval 3">
            <a:extLst>
              <a:ext uri="{FF2B5EF4-FFF2-40B4-BE49-F238E27FC236}">
                <a16:creationId xmlns:a16="http://schemas.microsoft.com/office/drawing/2014/main" id="{2ACC3F43-7B1F-4906-8FC3-3377DF32CE1D}"/>
              </a:ext>
            </a:extLst>
          </p:cNvPr>
          <p:cNvSpPr/>
          <p:nvPr/>
        </p:nvSpPr>
        <p:spPr>
          <a:xfrm>
            <a:off x="2291207" y="2358875"/>
            <a:ext cx="93306" cy="7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9" name="Straight Connector 8">
            <a:extLst>
              <a:ext uri="{FF2B5EF4-FFF2-40B4-BE49-F238E27FC236}">
                <a16:creationId xmlns:a16="http://schemas.microsoft.com/office/drawing/2014/main" id="{A5FF8B03-E693-4858-B918-F40F98EC34C3}"/>
              </a:ext>
            </a:extLst>
          </p:cNvPr>
          <p:cNvCxnSpPr>
            <a:cxnSpLocks/>
            <a:stCxn id="4" idx="0"/>
          </p:cNvCxnSpPr>
          <p:nvPr/>
        </p:nvCxnSpPr>
        <p:spPr>
          <a:xfrm flipH="1">
            <a:off x="944923" y="2358875"/>
            <a:ext cx="1392937"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774B2C56-AB74-42BC-8421-19E13A628AFB}"/>
              </a:ext>
            </a:extLst>
          </p:cNvPr>
          <p:cNvCxnSpPr>
            <a:cxnSpLocks/>
          </p:cNvCxnSpPr>
          <p:nvPr/>
        </p:nvCxnSpPr>
        <p:spPr>
          <a:xfrm flipH="1">
            <a:off x="790998" y="2525748"/>
            <a:ext cx="1" cy="818475"/>
          </a:xfrm>
          <a:prstGeom prst="line">
            <a:avLst/>
          </a:prstGeom>
        </p:spPr>
        <p:style>
          <a:lnRef idx="1">
            <a:schemeClr val="accent4"/>
          </a:lnRef>
          <a:fillRef idx="0">
            <a:schemeClr val="accent4"/>
          </a:fillRef>
          <a:effectRef idx="0">
            <a:schemeClr val="accent4"/>
          </a:effectRef>
          <a:fontRef idx="minor">
            <a:schemeClr val="tx1"/>
          </a:fontRef>
        </p:style>
      </p:cxnSp>
      <p:cxnSp>
        <p:nvCxnSpPr>
          <p:cNvPr id="59" name="Straight Connector 58">
            <a:extLst>
              <a:ext uri="{FF2B5EF4-FFF2-40B4-BE49-F238E27FC236}">
                <a16:creationId xmlns:a16="http://schemas.microsoft.com/office/drawing/2014/main" id="{42DA45E6-8CB3-4425-A16D-2C9B8405548D}"/>
              </a:ext>
            </a:extLst>
          </p:cNvPr>
          <p:cNvCxnSpPr>
            <a:cxnSpLocks/>
          </p:cNvCxnSpPr>
          <p:nvPr/>
        </p:nvCxnSpPr>
        <p:spPr>
          <a:xfrm flipH="1" flipV="1">
            <a:off x="3490553" y="2478925"/>
            <a:ext cx="252566" cy="250354"/>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67" name="Straight Connector 66">
            <a:extLst>
              <a:ext uri="{FF2B5EF4-FFF2-40B4-BE49-F238E27FC236}">
                <a16:creationId xmlns:a16="http://schemas.microsoft.com/office/drawing/2014/main" id="{5BC88C74-3558-48E2-A64A-5E0A68DA2E5F}"/>
              </a:ext>
            </a:extLst>
          </p:cNvPr>
          <p:cNvCxnSpPr>
            <a:cxnSpLocks/>
          </p:cNvCxnSpPr>
          <p:nvPr/>
        </p:nvCxnSpPr>
        <p:spPr>
          <a:xfrm flipV="1">
            <a:off x="3743119" y="2725412"/>
            <a:ext cx="0" cy="618812"/>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9E23C2B0-26C6-42BD-9195-712254326751}"/>
              </a:ext>
            </a:extLst>
          </p:cNvPr>
          <p:cNvCxnSpPr>
            <a:cxnSpLocks/>
          </p:cNvCxnSpPr>
          <p:nvPr/>
        </p:nvCxnSpPr>
        <p:spPr>
          <a:xfrm flipV="1">
            <a:off x="3878222" y="3543118"/>
            <a:ext cx="1246228" cy="1"/>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72" name="Straight Connector 71">
            <a:extLst>
              <a:ext uri="{FF2B5EF4-FFF2-40B4-BE49-F238E27FC236}">
                <a16:creationId xmlns:a16="http://schemas.microsoft.com/office/drawing/2014/main" id="{FA3E6118-F5AB-4000-951D-1FA79C30BFC6}"/>
              </a:ext>
            </a:extLst>
          </p:cNvPr>
          <p:cNvCxnSpPr>
            <a:cxnSpLocks/>
          </p:cNvCxnSpPr>
          <p:nvPr/>
        </p:nvCxnSpPr>
        <p:spPr>
          <a:xfrm flipV="1">
            <a:off x="790997" y="2366733"/>
            <a:ext cx="135681" cy="130110"/>
          </a:xfrm>
          <a:prstGeom prst="line">
            <a:avLst/>
          </a:prstGeom>
        </p:spPr>
        <p:style>
          <a:lnRef idx="1">
            <a:schemeClr val="accent4"/>
          </a:lnRef>
          <a:fillRef idx="0">
            <a:schemeClr val="accent4"/>
          </a:fillRef>
          <a:effectRef idx="0">
            <a:schemeClr val="accent4"/>
          </a:effectRef>
          <a:fontRef idx="minor">
            <a:schemeClr val="tx1"/>
          </a:fontRef>
        </p:style>
      </p:cxnSp>
      <p:cxnSp>
        <p:nvCxnSpPr>
          <p:cNvPr id="74" name="Straight Connector 73">
            <a:extLst>
              <a:ext uri="{FF2B5EF4-FFF2-40B4-BE49-F238E27FC236}">
                <a16:creationId xmlns:a16="http://schemas.microsoft.com/office/drawing/2014/main" id="{2D46095C-ED12-46AD-A9B2-F87204FCE3AB}"/>
              </a:ext>
            </a:extLst>
          </p:cNvPr>
          <p:cNvCxnSpPr>
            <a:cxnSpLocks/>
          </p:cNvCxnSpPr>
          <p:nvPr/>
        </p:nvCxnSpPr>
        <p:spPr>
          <a:xfrm flipH="1">
            <a:off x="1362442" y="4536509"/>
            <a:ext cx="1775079" cy="10616"/>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78" name="Straight Connector 77">
            <a:extLst>
              <a:ext uri="{FF2B5EF4-FFF2-40B4-BE49-F238E27FC236}">
                <a16:creationId xmlns:a16="http://schemas.microsoft.com/office/drawing/2014/main" id="{A50FC53A-CF49-4B73-9923-1256C5DEB515}"/>
              </a:ext>
            </a:extLst>
          </p:cNvPr>
          <p:cNvCxnSpPr>
            <a:cxnSpLocks/>
          </p:cNvCxnSpPr>
          <p:nvPr/>
        </p:nvCxnSpPr>
        <p:spPr>
          <a:xfrm>
            <a:off x="3140199" y="4537031"/>
            <a:ext cx="329255" cy="176328"/>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80" name="Straight Connector 79">
            <a:extLst>
              <a:ext uri="{FF2B5EF4-FFF2-40B4-BE49-F238E27FC236}">
                <a16:creationId xmlns:a16="http://schemas.microsoft.com/office/drawing/2014/main" id="{16D6CC4B-E6B2-4B71-8EE2-7FD8605175C1}"/>
              </a:ext>
            </a:extLst>
          </p:cNvPr>
          <p:cNvCxnSpPr>
            <a:cxnSpLocks/>
          </p:cNvCxnSpPr>
          <p:nvPr/>
        </p:nvCxnSpPr>
        <p:spPr>
          <a:xfrm flipH="1">
            <a:off x="1371457" y="3724523"/>
            <a:ext cx="1" cy="818475"/>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82" name="Straight Connector 81">
            <a:extLst>
              <a:ext uri="{FF2B5EF4-FFF2-40B4-BE49-F238E27FC236}">
                <a16:creationId xmlns:a16="http://schemas.microsoft.com/office/drawing/2014/main" id="{555B9604-A540-4B3A-ABD3-A13DB446B911}"/>
              </a:ext>
            </a:extLst>
          </p:cNvPr>
          <p:cNvCxnSpPr>
            <a:cxnSpLocks/>
          </p:cNvCxnSpPr>
          <p:nvPr/>
        </p:nvCxnSpPr>
        <p:spPr>
          <a:xfrm>
            <a:off x="3191699" y="5941531"/>
            <a:ext cx="406022" cy="252994"/>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83" name="Straight Connector 82">
            <a:extLst>
              <a:ext uri="{FF2B5EF4-FFF2-40B4-BE49-F238E27FC236}">
                <a16:creationId xmlns:a16="http://schemas.microsoft.com/office/drawing/2014/main" id="{821C01ED-FBCD-4CBD-B3AB-2F809AD81B59}"/>
              </a:ext>
            </a:extLst>
          </p:cNvPr>
          <p:cNvCxnSpPr>
            <a:cxnSpLocks/>
          </p:cNvCxnSpPr>
          <p:nvPr/>
        </p:nvCxnSpPr>
        <p:spPr>
          <a:xfrm flipH="1">
            <a:off x="1445516" y="5941531"/>
            <a:ext cx="1761589"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84" name="Straight Connector 83">
            <a:extLst>
              <a:ext uri="{FF2B5EF4-FFF2-40B4-BE49-F238E27FC236}">
                <a16:creationId xmlns:a16="http://schemas.microsoft.com/office/drawing/2014/main" id="{42D3B447-2A14-4F4C-9F81-677F8C92B1B9}"/>
              </a:ext>
            </a:extLst>
          </p:cNvPr>
          <p:cNvCxnSpPr>
            <a:cxnSpLocks/>
          </p:cNvCxnSpPr>
          <p:nvPr/>
        </p:nvCxnSpPr>
        <p:spPr>
          <a:xfrm flipH="1">
            <a:off x="1442861" y="5124928"/>
            <a:ext cx="1" cy="818475"/>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92" name="Straight Connector 91">
            <a:extLst>
              <a:ext uri="{FF2B5EF4-FFF2-40B4-BE49-F238E27FC236}">
                <a16:creationId xmlns:a16="http://schemas.microsoft.com/office/drawing/2014/main" id="{AAB4105F-2C49-43DE-A9BB-E4F3673E53D1}"/>
              </a:ext>
            </a:extLst>
          </p:cNvPr>
          <p:cNvCxnSpPr>
            <a:cxnSpLocks/>
          </p:cNvCxnSpPr>
          <p:nvPr/>
        </p:nvCxnSpPr>
        <p:spPr>
          <a:xfrm>
            <a:off x="4451374" y="4615917"/>
            <a:ext cx="275900" cy="38535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96" name="Straight Connector 95">
            <a:extLst>
              <a:ext uri="{FF2B5EF4-FFF2-40B4-BE49-F238E27FC236}">
                <a16:creationId xmlns:a16="http://schemas.microsoft.com/office/drawing/2014/main" id="{EDADAC8D-600E-47CE-9AC6-0301D29A3D67}"/>
              </a:ext>
            </a:extLst>
          </p:cNvPr>
          <p:cNvCxnSpPr>
            <a:cxnSpLocks/>
          </p:cNvCxnSpPr>
          <p:nvPr/>
        </p:nvCxnSpPr>
        <p:spPr>
          <a:xfrm flipH="1">
            <a:off x="4734979" y="4996857"/>
            <a:ext cx="1" cy="1300396"/>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97" name="Straight Connector 96">
            <a:extLst>
              <a:ext uri="{FF2B5EF4-FFF2-40B4-BE49-F238E27FC236}">
                <a16:creationId xmlns:a16="http://schemas.microsoft.com/office/drawing/2014/main" id="{59D965D0-592E-4FFE-B58D-A355E75710A5}"/>
              </a:ext>
            </a:extLst>
          </p:cNvPr>
          <p:cNvCxnSpPr>
            <a:cxnSpLocks/>
          </p:cNvCxnSpPr>
          <p:nvPr/>
        </p:nvCxnSpPr>
        <p:spPr>
          <a:xfrm flipV="1">
            <a:off x="4876107" y="6594854"/>
            <a:ext cx="1428926" cy="1"/>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101" name="Straight Connector 100">
            <a:extLst>
              <a:ext uri="{FF2B5EF4-FFF2-40B4-BE49-F238E27FC236}">
                <a16:creationId xmlns:a16="http://schemas.microsoft.com/office/drawing/2014/main" id="{35C8881B-43D8-410A-B7A9-341C9D5E6088}"/>
              </a:ext>
            </a:extLst>
          </p:cNvPr>
          <p:cNvCxnSpPr>
            <a:cxnSpLocks/>
          </p:cNvCxnSpPr>
          <p:nvPr/>
        </p:nvCxnSpPr>
        <p:spPr>
          <a:xfrm>
            <a:off x="9716445" y="3786003"/>
            <a:ext cx="753693" cy="27482"/>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103" name="Straight Connector 102">
            <a:extLst>
              <a:ext uri="{FF2B5EF4-FFF2-40B4-BE49-F238E27FC236}">
                <a16:creationId xmlns:a16="http://schemas.microsoft.com/office/drawing/2014/main" id="{A6F4A742-EB77-4CA0-B79D-07020099D173}"/>
              </a:ext>
            </a:extLst>
          </p:cNvPr>
          <p:cNvCxnSpPr>
            <a:cxnSpLocks/>
          </p:cNvCxnSpPr>
          <p:nvPr/>
        </p:nvCxnSpPr>
        <p:spPr>
          <a:xfrm>
            <a:off x="10620020" y="3474975"/>
            <a:ext cx="1302664"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107" name="Straight Connector 106">
            <a:extLst>
              <a:ext uri="{FF2B5EF4-FFF2-40B4-BE49-F238E27FC236}">
                <a16:creationId xmlns:a16="http://schemas.microsoft.com/office/drawing/2014/main" id="{D888D179-0504-4BE2-883A-F8F757D79139}"/>
              </a:ext>
            </a:extLst>
          </p:cNvPr>
          <p:cNvCxnSpPr>
            <a:cxnSpLocks/>
            <a:stCxn id="167" idx="0"/>
          </p:cNvCxnSpPr>
          <p:nvPr/>
        </p:nvCxnSpPr>
        <p:spPr>
          <a:xfrm flipV="1">
            <a:off x="6779522" y="2723043"/>
            <a:ext cx="3933660" cy="2369"/>
          </a:xfrm>
          <a:prstGeom prst="line">
            <a:avLst/>
          </a:prstGeom>
        </p:spPr>
        <p:style>
          <a:lnRef idx="1">
            <a:schemeClr val="accent4"/>
          </a:lnRef>
          <a:fillRef idx="0">
            <a:schemeClr val="accent4"/>
          </a:fillRef>
          <a:effectRef idx="0">
            <a:schemeClr val="accent4"/>
          </a:effectRef>
          <a:fontRef idx="minor">
            <a:schemeClr val="tx1"/>
          </a:fontRef>
        </p:style>
      </p:cxnSp>
      <p:sp>
        <p:nvSpPr>
          <p:cNvPr id="110" name="Oval 109">
            <a:extLst>
              <a:ext uri="{FF2B5EF4-FFF2-40B4-BE49-F238E27FC236}">
                <a16:creationId xmlns:a16="http://schemas.microsoft.com/office/drawing/2014/main" id="{8F499A73-9FE1-4829-B1C0-8C1B96287371}"/>
              </a:ext>
            </a:extLst>
          </p:cNvPr>
          <p:cNvSpPr/>
          <p:nvPr/>
        </p:nvSpPr>
        <p:spPr>
          <a:xfrm>
            <a:off x="3407185" y="2417292"/>
            <a:ext cx="93306" cy="7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1" name="Oval 110">
            <a:extLst>
              <a:ext uri="{FF2B5EF4-FFF2-40B4-BE49-F238E27FC236}">
                <a16:creationId xmlns:a16="http://schemas.microsoft.com/office/drawing/2014/main" id="{FC8E51D7-58FD-42FB-A9D3-DAB102AABA69}"/>
              </a:ext>
            </a:extLst>
          </p:cNvPr>
          <p:cNvSpPr/>
          <p:nvPr/>
        </p:nvSpPr>
        <p:spPr>
          <a:xfrm>
            <a:off x="3462536" y="4704817"/>
            <a:ext cx="93306" cy="7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2" name="Oval 111">
            <a:extLst>
              <a:ext uri="{FF2B5EF4-FFF2-40B4-BE49-F238E27FC236}">
                <a16:creationId xmlns:a16="http://schemas.microsoft.com/office/drawing/2014/main" id="{C557499B-426F-42D1-BF18-5E1F349C0102}"/>
              </a:ext>
            </a:extLst>
          </p:cNvPr>
          <p:cNvSpPr/>
          <p:nvPr/>
        </p:nvSpPr>
        <p:spPr>
          <a:xfrm>
            <a:off x="3588943" y="6185795"/>
            <a:ext cx="93306" cy="7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3" name="Oval 112">
            <a:extLst>
              <a:ext uri="{FF2B5EF4-FFF2-40B4-BE49-F238E27FC236}">
                <a16:creationId xmlns:a16="http://schemas.microsoft.com/office/drawing/2014/main" id="{C06ACF1A-5289-415C-A823-5785DC746ED9}"/>
              </a:ext>
            </a:extLst>
          </p:cNvPr>
          <p:cNvSpPr/>
          <p:nvPr/>
        </p:nvSpPr>
        <p:spPr>
          <a:xfrm>
            <a:off x="4376110" y="4590240"/>
            <a:ext cx="93306" cy="7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5" name="Oval 114">
            <a:extLst>
              <a:ext uri="{FF2B5EF4-FFF2-40B4-BE49-F238E27FC236}">
                <a16:creationId xmlns:a16="http://schemas.microsoft.com/office/drawing/2014/main" id="{0C406108-E940-40AE-8E44-FDE6C44EFCA7}"/>
              </a:ext>
            </a:extLst>
          </p:cNvPr>
          <p:cNvSpPr/>
          <p:nvPr/>
        </p:nvSpPr>
        <p:spPr>
          <a:xfrm>
            <a:off x="9636803" y="3766774"/>
            <a:ext cx="93306" cy="7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8" name="Oval 117">
            <a:extLst>
              <a:ext uri="{FF2B5EF4-FFF2-40B4-BE49-F238E27FC236}">
                <a16:creationId xmlns:a16="http://schemas.microsoft.com/office/drawing/2014/main" id="{6FAEE10F-1D89-4C82-B55A-AEF0EF820E2D}"/>
              </a:ext>
            </a:extLst>
          </p:cNvPr>
          <p:cNvSpPr/>
          <p:nvPr/>
        </p:nvSpPr>
        <p:spPr>
          <a:xfrm>
            <a:off x="8216591" y="3603065"/>
            <a:ext cx="93306" cy="7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20" name="Straight Connector 119">
            <a:extLst>
              <a:ext uri="{FF2B5EF4-FFF2-40B4-BE49-F238E27FC236}">
                <a16:creationId xmlns:a16="http://schemas.microsoft.com/office/drawing/2014/main" id="{D27BF590-71E5-4A8F-B825-9A03AA515F1C}"/>
              </a:ext>
            </a:extLst>
          </p:cNvPr>
          <p:cNvCxnSpPr>
            <a:cxnSpLocks/>
          </p:cNvCxnSpPr>
          <p:nvPr/>
        </p:nvCxnSpPr>
        <p:spPr>
          <a:xfrm flipV="1">
            <a:off x="7780335" y="3974233"/>
            <a:ext cx="354837" cy="90424"/>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sp>
        <p:nvSpPr>
          <p:cNvPr id="124" name="Oval 123">
            <a:extLst>
              <a:ext uri="{FF2B5EF4-FFF2-40B4-BE49-F238E27FC236}">
                <a16:creationId xmlns:a16="http://schemas.microsoft.com/office/drawing/2014/main" id="{96EC10F6-5E2C-4CAF-928E-C044EC4EFBFF}"/>
              </a:ext>
            </a:extLst>
          </p:cNvPr>
          <p:cNvSpPr/>
          <p:nvPr/>
        </p:nvSpPr>
        <p:spPr>
          <a:xfrm>
            <a:off x="6022627" y="1864889"/>
            <a:ext cx="93306" cy="7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30" name="Straight Connector 129">
            <a:extLst>
              <a:ext uri="{FF2B5EF4-FFF2-40B4-BE49-F238E27FC236}">
                <a16:creationId xmlns:a16="http://schemas.microsoft.com/office/drawing/2014/main" id="{B07514F6-4390-4AF1-8537-9194DB0D22A5}"/>
              </a:ext>
            </a:extLst>
          </p:cNvPr>
          <p:cNvCxnSpPr>
            <a:cxnSpLocks/>
          </p:cNvCxnSpPr>
          <p:nvPr/>
        </p:nvCxnSpPr>
        <p:spPr>
          <a:xfrm>
            <a:off x="7331996" y="331805"/>
            <a:ext cx="0" cy="566891"/>
          </a:xfrm>
          <a:prstGeom prst="line">
            <a:avLst/>
          </a:prstGeom>
        </p:spPr>
        <p:style>
          <a:lnRef idx="1">
            <a:schemeClr val="accent4"/>
          </a:lnRef>
          <a:fillRef idx="0">
            <a:schemeClr val="accent4"/>
          </a:fillRef>
          <a:effectRef idx="0">
            <a:schemeClr val="accent4"/>
          </a:effectRef>
          <a:fontRef idx="minor">
            <a:schemeClr val="tx1"/>
          </a:fontRef>
        </p:style>
      </p:cxnSp>
      <p:cxnSp>
        <p:nvCxnSpPr>
          <p:cNvPr id="136" name="Straight Connector 135">
            <a:extLst>
              <a:ext uri="{FF2B5EF4-FFF2-40B4-BE49-F238E27FC236}">
                <a16:creationId xmlns:a16="http://schemas.microsoft.com/office/drawing/2014/main" id="{FA7E9786-F603-4B1D-8B22-7C278BE82664}"/>
              </a:ext>
            </a:extLst>
          </p:cNvPr>
          <p:cNvCxnSpPr>
            <a:cxnSpLocks/>
          </p:cNvCxnSpPr>
          <p:nvPr/>
        </p:nvCxnSpPr>
        <p:spPr>
          <a:xfrm flipH="1">
            <a:off x="8135172" y="3613170"/>
            <a:ext cx="125463" cy="344466"/>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145" name="Straight Connector 144">
            <a:extLst>
              <a:ext uri="{FF2B5EF4-FFF2-40B4-BE49-F238E27FC236}">
                <a16:creationId xmlns:a16="http://schemas.microsoft.com/office/drawing/2014/main" id="{FE3C741B-2D13-49A0-A66A-DB318CAB071C}"/>
              </a:ext>
            </a:extLst>
          </p:cNvPr>
          <p:cNvCxnSpPr>
            <a:cxnSpLocks/>
          </p:cNvCxnSpPr>
          <p:nvPr/>
        </p:nvCxnSpPr>
        <p:spPr>
          <a:xfrm flipH="1">
            <a:off x="6069281" y="898696"/>
            <a:ext cx="1262665" cy="1043925"/>
          </a:xfrm>
          <a:prstGeom prst="line">
            <a:avLst/>
          </a:prstGeom>
        </p:spPr>
        <p:style>
          <a:lnRef idx="1">
            <a:schemeClr val="accent4"/>
          </a:lnRef>
          <a:fillRef idx="0">
            <a:schemeClr val="accent4"/>
          </a:fillRef>
          <a:effectRef idx="0">
            <a:schemeClr val="accent4"/>
          </a:effectRef>
          <a:fontRef idx="minor">
            <a:schemeClr val="tx1"/>
          </a:fontRef>
        </p:style>
      </p:cxnSp>
      <p:cxnSp>
        <p:nvCxnSpPr>
          <p:cNvPr id="147" name="Straight Connector 146">
            <a:extLst>
              <a:ext uri="{FF2B5EF4-FFF2-40B4-BE49-F238E27FC236}">
                <a16:creationId xmlns:a16="http://schemas.microsoft.com/office/drawing/2014/main" id="{4F0B11D3-1C83-4D6B-97E5-F39DF2FD9A7B}"/>
              </a:ext>
            </a:extLst>
          </p:cNvPr>
          <p:cNvCxnSpPr>
            <a:cxnSpLocks/>
          </p:cNvCxnSpPr>
          <p:nvPr/>
        </p:nvCxnSpPr>
        <p:spPr>
          <a:xfrm>
            <a:off x="10289489" y="34616"/>
            <a:ext cx="1804321" cy="1"/>
          </a:xfrm>
          <a:prstGeom prst="line">
            <a:avLst/>
          </a:prstGeom>
        </p:spPr>
        <p:style>
          <a:lnRef idx="1">
            <a:schemeClr val="accent4"/>
          </a:lnRef>
          <a:fillRef idx="0">
            <a:schemeClr val="accent4"/>
          </a:fillRef>
          <a:effectRef idx="0">
            <a:schemeClr val="accent4"/>
          </a:effectRef>
          <a:fontRef idx="minor">
            <a:schemeClr val="tx1"/>
          </a:fontRef>
        </p:style>
      </p:cxnSp>
      <p:cxnSp>
        <p:nvCxnSpPr>
          <p:cNvPr id="160" name="Straight Connector 159">
            <a:extLst>
              <a:ext uri="{FF2B5EF4-FFF2-40B4-BE49-F238E27FC236}">
                <a16:creationId xmlns:a16="http://schemas.microsoft.com/office/drawing/2014/main" id="{76301BC3-474D-4A64-91C3-0CBA50038BDE}"/>
              </a:ext>
            </a:extLst>
          </p:cNvPr>
          <p:cNvCxnSpPr>
            <a:cxnSpLocks/>
          </p:cNvCxnSpPr>
          <p:nvPr/>
        </p:nvCxnSpPr>
        <p:spPr>
          <a:xfrm flipV="1">
            <a:off x="7998100" y="5718833"/>
            <a:ext cx="1100354" cy="6146"/>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161" name="Straight Connector 160">
            <a:extLst>
              <a:ext uri="{FF2B5EF4-FFF2-40B4-BE49-F238E27FC236}">
                <a16:creationId xmlns:a16="http://schemas.microsoft.com/office/drawing/2014/main" id="{F34F579F-A2E9-4028-A3F1-3523D2C9C9D2}"/>
              </a:ext>
            </a:extLst>
          </p:cNvPr>
          <p:cNvCxnSpPr>
            <a:cxnSpLocks/>
          </p:cNvCxnSpPr>
          <p:nvPr/>
        </p:nvCxnSpPr>
        <p:spPr>
          <a:xfrm flipV="1">
            <a:off x="7331945" y="320367"/>
            <a:ext cx="1628816" cy="11438"/>
          </a:xfrm>
          <a:prstGeom prst="line">
            <a:avLst/>
          </a:prstGeom>
        </p:spPr>
        <p:style>
          <a:lnRef idx="1">
            <a:schemeClr val="accent4"/>
          </a:lnRef>
          <a:fillRef idx="0">
            <a:schemeClr val="accent4"/>
          </a:fillRef>
          <a:effectRef idx="0">
            <a:schemeClr val="accent4"/>
          </a:effectRef>
          <a:fontRef idx="minor">
            <a:schemeClr val="tx1"/>
          </a:fontRef>
        </p:style>
      </p:cxnSp>
      <p:cxnSp>
        <p:nvCxnSpPr>
          <p:cNvPr id="163" name="Straight Connector 162">
            <a:extLst>
              <a:ext uri="{FF2B5EF4-FFF2-40B4-BE49-F238E27FC236}">
                <a16:creationId xmlns:a16="http://schemas.microsoft.com/office/drawing/2014/main" id="{25731641-75BC-4A56-A202-591D552382EE}"/>
              </a:ext>
            </a:extLst>
          </p:cNvPr>
          <p:cNvCxnSpPr>
            <a:cxnSpLocks/>
          </p:cNvCxnSpPr>
          <p:nvPr/>
        </p:nvCxnSpPr>
        <p:spPr>
          <a:xfrm flipV="1">
            <a:off x="10289489" y="151928"/>
            <a:ext cx="0" cy="1051721"/>
          </a:xfrm>
          <a:prstGeom prst="line">
            <a:avLst/>
          </a:prstGeom>
        </p:spPr>
        <p:style>
          <a:lnRef idx="1">
            <a:schemeClr val="accent4"/>
          </a:lnRef>
          <a:fillRef idx="0">
            <a:schemeClr val="accent4"/>
          </a:fillRef>
          <a:effectRef idx="0">
            <a:schemeClr val="accent4"/>
          </a:effectRef>
          <a:fontRef idx="minor">
            <a:schemeClr val="tx1"/>
          </a:fontRef>
        </p:style>
      </p:cxnSp>
      <p:sp>
        <p:nvSpPr>
          <p:cNvPr id="167" name="Oval 166">
            <a:extLst>
              <a:ext uri="{FF2B5EF4-FFF2-40B4-BE49-F238E27FC236}">
                <a16:creationId xmlns:a16="http://schemas.microsoft.com/office/drawing/2014/main" id="{F1B34AC8-B35C-410F-8C9D-5E77C2818AA7}"/>
              </a:ext>
            </a:extLst>
          </p:cNvPr>
          <p:cNvSpPr/>
          <p:nvPr/>
        </p:nvSpPr>
        <p:spPr>
          <a:xfrm>
            <a:off x="6732869" y="2725412"/>
            <a:ext cx="93306" cy="7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7" name="Straight Connector 76">
            <a:extLst>
              <a:ext uri="{FF2B5EF4-FFF2-40B4-BE49-F238E27FC236}">
                <a16:creationId xmlns:a16="http://schemas.microsoft.com/office/drawing/2014/main" id="{855A97A2-7799-4F68-90B0-5EF4268E925D}"/>
              </a:ext>
            </a:extLst>
          </p:cNvPr>
          <p:cNvCxnSpPr>
            <a:cxnSpLocks/>
          </p:cNvCxnSpPr>
          <p:nvPr/>
        </p:nvCxnSpPr>
        <p:spPr>
          <a:xfrm flipH="1" flipV="1">
            <a:off x="3744688" y="3344224"/>
            <a:ext cx="133533" cy="198894"/>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91" name="Straight Connector 90">
            <a:extLst>
              <a:ext uri="{FF2B5EF4-FFF2-40B4-BE49-F238E27FC236}">
                <a16:creationId xmlns:a16="http://schemas.microsoft.com/office/drawing/2014/main" id="{0EA5D791-BFFB-453C-A2CE-DF335B769CBB}"/>
              </a:ext>
            </a:extLst>
          </p:cNvPr>
          <p:cNvCxnSpPr>
            <a:cxnSpLocks/>
          </p:cNvCxnSpPr>
          <p:nvPr/>
        </p:nvCxnSpPr>
        <p:spPr>
          <a:xfrm flipH="1" flipV="1">
            <a:off x="4734979" y="6297253"/>
            <a:ext cx="141128" cy="297602"/>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104" name="Straight Connector 103">
            <a:extLst>
              <a:ext uri="{FF2B5EF4-FFF2-40B4-BE49-F238E27FC236}">
                <a16:creationId xmlns:a16="http://schemas.microsoft.com/office/drawing/2014/main" id="{C2A76EFF-018A-4EDB-A109-4097418D361F}"/>
              </a:ext>
            </a:extLst>
          </p:cNvPr>
          <p:cNvCxnSpPr>
            <a:cxnSpLocks/>
          </p:cNvCxnSpPr>
          <p:nvPr/>
        </p:nvCxnSpPr>
        <p:spPr>
          <a:xfrm flipV="1">
            <a:off x="7780335" y="4062605"/>
            <a:ext cx="0" cy="1476753"/>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125" name="Straight Connector 124">
            <a:extLst>
              <a:ext uri="{FF2B5EF4-FFF2-40B4-BE49-F238E27FC236}">
                <a16:creationId xmlns:a16="http://schemas.microsoft.com/office/drawing/2014/main" id="{10E66B29-B2FB-4158-870C-0440A8F3080E}"/>
              </a:ext>
            </a:extLst>
          </p:cNvPr>
          <p:cNvCxnSpPr>
            <a:cxnSpLocks/>
          </p:cNvCxnSpPr>
          <p:nvPr/>
        </p:nvCxnSpPr>
        <p:spPr>
          <a:xfrm>
            <a:off x="7780335" y="5540906"/>
            <a:ext cx="217765" cy="192675"/>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sp>
        <p:nvSpPr>
          <p:cNvPr id="137" name="Rectangle 136">
            <a:extLst>
              <a:ext uri="{FF2B5EF4-FFF2-40B4-BE49-F238E27FC236}">
                <a16:creationId xmlns:a16="http://schemas.microsoft.com/office/drawing/2014/main" id="{B810A023-89DF-4C4E-B028-AC5BA7D3F722}"/>
              </a:ext>
            </a:extLst>
          </p:cNvPr>
          <p:cNvSpPr/>
          <p:nvPr/>
        </p:nvSpPr>
        <p:spPr>
          <a:xfrm>
            <a:off x="7780335" y="4370095"/>
            <a:ext cx="1318119" cy="1169551"/>
          </a:xfrm>
          <a:prstGeom prst="rect">
            <a:avLst/>
          </a:prstGeom>
          <a:noFill/>
        </p:spPr>
        <p:txBody>
          <a:bodyPr wrap="square" lIns="91440" tIns="45720" rIns="91440" bIns="45720">
            <a:spAutoFit/>
          </a:bodyPr>
          <a:lstStyle/>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Hybrid Structure</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Long term PPAs</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Day Ahead Market</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Regional ,State &amp;</a:t>
            </a:r>
          </a:p>
          <a:p>
            <a:pPr lvl="0"/>
            <a:r>
              <a:rPr lang="en-US" sz="1000" dirty="0">
                <a:ln w="0"/>
                <a:solidFill>
                  <a:schemeClr val="bg1"/>
                </a:solidFill>
                <a:effectLst>
                  <a:outerShdw blurRad="38100" dist="25400" dir="5400000" algn="ctr" rotWithShape="0">
                    <a:srgbClr val="6E747A">
                      <a:alpha val="43000"/>
                    </a:srgbClr>
                  </a:outerShdw>
                </a:effectLst>
              </a:rPr>
              <a:t>        National SO</a:t>
            </a:r>
          </a:p>
          <a:p>
            <a:pPr marL="228600" lvl="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Exchange exist</a:t>
            </a:r>
          </a:p>
        </p:txBody>
      </p:sp>
      <p:sp>
        <p:nvSpPr>
          <p:cNvPr id="138" name="Rectangle 137">
            <a:extLst>
              <a:ext uri="{FF2B5EF4-FFF2-40B4-BE49-F238E27FC236}">
                <a16:creationId xmlns:a16="http://schemas.microsoft.com/office/drawing/2014/main" id="{6F7C62E8-7177-4BD5-9054-0D051B64708F}"/>
              </a:ext>
            </a:extLst>
          </p:cNvPr>
          <p:cNvSpPr/>
          <p:nvPr/>
        </p:nvSpPr>
        <p:spPr>
          <a:xfrm>
            <a:off x="10655130" y="280768"/>
            <a:ext cx="1550210" cy="1015663"/>
          </a:xfrm>
          <a:prstGeom prst="rect">
            <a:avLst/>
          </a:prstGeom>
          <a:noFill/>
        </p:spPr>
        <p:txBody>
          <a:bodyPr wrap="square" lIns="91440" tIns="45720" rIns="91440" bIns="45720">
            <a:spAutoFit/>
          </a:bodyPr>
          <a:lstStyle/>
          <a:p>
            <a:pPr marL="228600" lvl="0" indent="-228600">
              <a:buFont typeface="Arial" panose="020B0604020202020204" pitchFamily="34" charset="0"/>
              <a:buChar char="•"/>
            </a:pPr>
            <a:r>
              <a:rPr lang="en-US" sz="1000" dirty="0">
                <a:ln w="0"/>
                <a:solidFill>
                  <a:schemeClr val="accent4">
                    <a:lumMod val="60000"/>
                    <a:lumOff val="40000"/>
                  </a:schemeClr>
                </a:solidFill>
                <a:effectLst>
                  <a:outerShdw blurRad="38100" dist="25400" dir="5400000" algn="ctr" rotWithShape="0">
                    <a:srgbClr val="6E747A">
                      <a:alpha val="43000"/>
                    </a:srgbClr>
                  </a:outerShdw>
                </a:effectLst>
              </a:rPr>
              <a:t>Net Pool</a:t>
            </a:r>
          </a:p>
          <a:p>
            <a:pPr marL="228600" lvl="0" indent="-228600">
              <a:buFont typeface="Arial" panose="020B0604020202020204" pitchFamily="34" charset="0"/>
              <a:buChar char="•"/>
            </a:pPr>
            <a:r>
              <a:rPr lang="en-US" sz="1000" dirty="0">
                <a:ln w="0"/>
                <a:solidFill>
                  <a:schemeClr val="accent4">
                    <a:lumMod val="60000"/>
                    <a:lumOff val="40000"/>
                  </a:schemeClr>
                </a:solidFill>
                <a:effectLst>
                  <a:outerShdw blurRad="38100" dist="25400" dir="5400000" algn="ctr" rotWithShape="0">
                    <a:srgbClr val="6E747A">
                      <a:alpha val="43000"/>
                    </a:srgbClr>
                  </a:outerShdw>
                </a:effectLst>
              </a:rPr>
              <a:t>Day Ahead Market</a:t>
            </a:r>
          </a:p>
          <a:p>
            <a:pPr marL="228600" lvl="0" indent="-228600">
              <a:buFont typeface="Arial" panose="020B0604020202020204" pitchFamily="34" charset="0"/>
              <a:buChar char="•"/>
            </a:pPr>
            <a:r>
              <a:rPr lang="en-US" sz="1000" dirty="0">
                <a:ln w="0"/>
                <a:solidFill>
                  <a:schemeClr val="accent4">
                    <a:lumMod val="60000"/>
                    <a:lumOff val="40000"/>
                  </a:schemeClr>
                </a:solidFill>
                <a:effectLst>
                  <a:outerShdw blurRad="38100" dist="25400" dir="5400000" algn="ctr" rotWithShape="0">
                    <a:srgbClr val="6E747A">
                      <a:alpha val="43000"/>
                    </a:srgbClr>
                  </a:outerShdw>
                </a:effectLst>
              </a:rPr>
              <a:t>Intraday Market</a:t>
            </a:r>
          </a:p>
          <a:p>
            <a:pPr marL="228600" lvl="0" indent="-228600">
              <a:buFont typeface="Arial" panose="020B0604020202020204" pitchFamily="34" charset="0"/>
              <a:buChar char="•"/>
            </a:pPr>
            <a:r>
              <a:rPr lang="en-US" sz="1000" dirty="0">
                <a:ln w="0"/>
                <a:solidFill>
                  <a:schemeClr val="accent4">
                    <a:lumMod val="60000"/>
                    <a:lumOff val="40000"/>
                  </a:schemeClr>
                </a:solidFill>
                <a:effectLst>
                  <a:outerShdw blurRad="38100" dist="25400" dir="5400000" algn="ctr" rotWithShape="0">
                    <a:srgbClr val="6E747A">
                      <a:alpha val="43000"/>
                    </a:srgbClr>
                  </a:outerShdw>
                </a:effectLst>
              </a:rPr>
              <a:t>Balancing Market</a:t>
            </a:r>
          </a:p>
          <a:p>
            <a:pPr marL="228600" lvl="0" indent="-228600">
              <a:buFont typeface="Arial" panose="020B0604020202020204" pitchFamily="34" charset="0"/>
              <a:buChar char="•"/>
            </a:pPr>
            <a:r>
              <a:rPr lang="en-US" sz="1000" dirty="0">
                <a:ln w="0"/>
                <a:solidFill>
                  <a:schemeClr val="accent4">
                    <a:lumMod val="60000"/>
                    <a:lumOff val="40000"/>
                  </a:schemeClr>
                </a:solidFill>
                <a:effectLst>
                  <a:outerShdw blurRad="38100" dist="25400" dir="5400000" algn="ctr" rotWithShape="0">
                    <a:srgbClr val="6E747A">
                      <a:alpha val="43000"/>
                    </a:srgbClr>
                  </a:outerShdw>
                </a:effectLst>
              </a:rPr>
              <a:t>EPEXSPOT/Nord Pool Exchange</a:t>
            </a:r>
          </a:p>
        </p:txBody>
      </p:sp>
      <p:cxnSp>
        <p:nvCxnSpPr>
          <p:cNvPr id="140" name="Straight Connector 139">
            <a:extLst>
              <a:ext uri="{FF2B5EF4-FFF2-40B4-BE49-F238E27FC236}">
                <a16:creationId xmlns:a16="http://schemas.microsoft.com/office/drawing/2014/main" id="{D4A82FF4-5A5E-4F40-A576-D4CC9EF344BB}"/>
              </a:ext>
            </a:extLst>
          </p:cNvPr>
          <p:cNvCxnSpPr>
            <a:cxnSpLocks/>
          </p:cNvCxnSpPr>
          <p:nvPr/>
        </p:nvCxnSpPr>
        <p:spPr>
          <a:xfrm>
            <a:off x="8960657" y="310749"/>
            <a:ext cx="1328832" cy="881482"/>
          </a:xfrm>
          <a:prstGeom prst="line">
            <a:avLst/>
          </a:prstGeom>
        </p:spPr>
        <p:style>
          <a:lnRef idx="1">
            <a:schemeClr val="accent4"/>
          </a:lnRef>
          <a:fillRef idx="0">
            <a:schemeClr val="accent4"/>
          </a:fillRef>
          <a:effectRef idx="0">
            <a:schemeClr val="accent4"/>
          </a:effectRef>
          <a:fontRef idx="minor">
            <a:schemeClr val="tx1"/>
          </a:fontRef>
        </p:style>
      </p:cxnSp>
      <p:cxnSp>
        <p:nvCxnSpPr>
          <p:cNvPr id="162" name="Straight Connector 161">
            <a:extLst>
              <a:ext uri="{FF2B5EF4-FFF2-40B4-BE49-F238E27FC236}">
                <a16:creationId xmlns:a16="http://schemas.microsoft.com/office/drawing/2014/main" id="{F620B897-14BA-440D-8FB0-D7F347839675}"/>
              </a:ext>
            </a:extLst>
          </p:cNvPr>
          <p:cNvCxnSpPr>
            <a:cxnSpLocks/>
          </p:cNvCxnSpPr>
          <p:nvPr/>
        </p:nvCxnSpPr>
        <p:spPr>
          <a:xfrm>
            <a:off x="10925946" y="1942621"/>
            <a:ext cx="1167864"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64" name="Straight Connector 163">
            <a:extLst>
              <a:ext uri="{FF2B5EF4-FFF2-40B4-BE49-F238E27FC236}">
                <a16:creationId xmlns:a16="http://schemas.microsoft.com/office/drawing/2014/main" id="{EFA3F529-698C-42AE-9E11-7627FD492B63}"/>
              </a:ext>
            </a:extLst>
          </p:cNvPr>
          <p:cNvCxnSpPr>
            <a:cxnSpLocks/>
          </p:cNvCxnSpPr>
          <p:nvPr/>
        </p:nvCxnSpPr>
        <p:spPr>
          <a:xfrm flipV="1">
            <a:off x="10713182" y="1962320"/>
            <a:ext cx="212764" cy="340892"/>
          </a:xfrm>
          <a:prstGeom prst="line">
            <a:avLst/>
          </a:prstGeom>
        </p:spPr>
        <p:style>
          <a:lnRef idx="1">
            <a:schemeClr val="accent4"/>
          </a:lnRef>
          <a:fillRef idx="0">
            <a:schemeClr val="accent4"/>
          </a:fillRef>
          <a:effectRef idx="0">
            <a:schemeClr val="accent4"/>
          </a:effectRef>
          <a:fontRef idx="minor">
            <a:schemeClr val="tx1"/>
          </a:fontRef>
        </p:style>
      </p:cxnSp>
      <p:cxnSp>
        <p:nvCxnSpPr>
          <p:cNvPr id="165" name="Straight Connector 164">
            <a:extLst>
              <a:ext uri="{FF2B5EF4-FFF2-40B4-BE49-F238E27FC236}">
                <a16:creationId xmlns:a16="http://schemas.microsoft.com/office/drawing/2014/main" id="{7E84D845-8A90-4D81-84A0-7A939CCB04B7}"/>
              </a:ext>
            </a:extLst>
          </p:cNvPr>
          <p:cNvCxnSpPr>
            <a:cxnSpLocks/>
          </p:cNvCxnSpPr>
          <p:nvPr/>
        </p:nvCxnSpPr>
        <p:spPr>
          <a:xfrm flipV="1">
            <a:off x="10713182" y="2303212"/>
            <a:ext cx="0" cy="419831"/>
          </a:xfrm>
          <a:prstGeom prst="line">
            <a:avLst/>
          </a:prstGeom>
        </p:spPr>
        <p:style>
          <a:lnRef idx="1">
            <a:schemeClr val="accent4"/>
          </a:lnRef>
          <a:fillRef idx="0">
            <a:schemeClr val="accent4"/>
          </a:fillRef>
          <a:effectRef idx="0">
            <a:schemeClr val="accent4"/>
          </a:effectRef>
          <a:fontRef idx="minor">
            <a:schemeClr val="tx1"/>
          </a:fontRef>
        </p:style>
      </p:cxnSp>
      <p:cxnSp>
        <p:nvCxnSpPr>
          <p:cNvPr id="174" name="Straight Connector 173">
            <a:extLst>
              <a:ext uri="{FF2B5EF4-FFF2-40B4-BE49-F238E27FC236}">
                <a16:creationId xmlns:a16="http://schemas.microsoft.com/office/drawing/2014/main" id="{85F3A096-858E-420A-896B-F8A962A88373}"/>
              </a:ext>
            </a:extLst>
          </p:cNvPr>
          <p:cNvCxnSpPr>
            <a:cxnSpLocks/>
          </p:cNvCxnSpPr>
          <p:nvPr/>
        </p:nvCxnSpPr>
        <p:spPr>
          <a:xfrm flipH="1">
            <a:off x="10474472" y="3473070"/>
            <a:ext cx="125463" cy="344466"/>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75" name="Picture 174">
            <a:extLst>
              <a:ext uri="{FF2B5EF4-FFF2-40B4-BE49-F238E27FC236}">
                <a16:creationId xmlns:a16="http://schemas.microsoft.com/office/drawing/2014/main" id="{515BEE07-0570-4BF7-A59E-8D79940B1989}"/>
              </a:ext>
            </a:extLst>
          </p:cNvPr>
          <p:cNvPicPr>
            <a:picLocks noChangeAspect="1"/>
          </p:cNvPicPr>
          <p:nvPr/>
        </p:nvPicPr>
        <p:blipFill>
          <a:blip r:embed="rId24"/>
          <a:stretch>
            <a:fillRect/>
          </a:stretch>
        </p:blipFill>
        <p:spPr>
          <a:xfrm>
            <a:off x="4099968" y="4450237"/>
            <a:ext cx="302674" cy="305601"/>
          </a:xfrm>
          <a:prstGeom prst="rect">
            <a:avLst/>
          </a:prstGeom>
        </p:spPr>
      </p:pic>
      <p:pic>
        <p:nvPicPr>
          <p:cNvPr id="176" name="Picture 175">
            <a:extLst>
              <a:ext uri="{FF2B5EF4-FFF2-40B4-BE49-F238E27FC236}">
                <a16:creationId xmlns:a16="http://schemas.microsoft.com/office/drawing/2014/main" id="{6E5F3F4F-8C39-4598-A164-87BCC3A60E32}"/>
              </a:ext>
            </a:extLst>
          </p:cNvPr>
          <p:cNvPicPr>
            <a:picLocks noChangeAspect="1"/>
          </p:cNvPicPr>
          <p:nvPr/>
        </p:nvPicPr>
        <p:blipFill>
          <a:blip r:embed="rId25"/>
          <a:stretch>
            <a:fillRect/>
          </a:stretch>
        </p:blipFill>
        <p:spPr>
          <a:xfrm>
            <a:off x="3540841" y="5920598"/>
            <a:ext cx="247514" cy="170654"/>
          </a:xfrm>
          <a:prstGeom prst="rect">
            <a:avLst/>
          </a:prstGeom>
        </p:spPr>
      </p:pic>
      <p:pic>
        <p:nvPicPr>
          <p:cNvPr id="177" name="Picture 176">
            <a:extLst>
              <a:ext uri="{FF2B5EF4-FFF2-40B4-BE49-F238E27FC236}">
                <a16:creationId xmlns:a16="http://schemas.microsoft.com/office/drawing/2014/main" id="{CF77AACB-47E8-4EFE-9648-1E73F521CBF9}"/>
              </a:ext>
            </a:extLst>
          </p:cNvPr>
          <p:cNvPicPr>
            <a:picLocks noChangeAspect="1"/>
          </p:cNvPicPr>
          <p:nvPr/>
        </p:nvPicPr>
        <p:blipFill>
          <a:blip r:embed="rId26"/>
          <a:stretch>
            <a:fillRect/>
          </a:stretch>
        </p:blipFill>
        <p:spPr>
          <a:xfrm>
            <a:off x="3207027" y="2303212"/>
            <a:ext cx="604427" cy="240778"/>
          </a:xfrm>
          <a:prstGeom prst="rect">
            <a:avLst/>
          </a:prstGeom>
        </p:spPr>
      </p:pic>
      <p:pic>
        <p:nvPicPr>
          <p:cNvPr id="178" name="Picture 177">
            <a:extLst>
              <a:ext uri="{FF2B5EF4-FFF2-40B4-BE49-F238E27FC236}">
                <a16:creationId xmlns:a16="http://schemas.microsoft.com/office/drawing/2014/main" id="{3A050657-1F8F-4D5A-AD62-CB874C7FE003}"/>
              </a:ext>
            </a:extLst>
          </p:cNvPr>
          <p:cNvPicPr>
            <a:picLocks noChangeAspect="1"/>
          </p:cNvPicPr>
          <p:nvPr/>
        </p:nvPicPr>
        <p:blipFill>
          <a:blip r:embed="rId27"/>
          <a:stretch>
            <a:fillRect/>
          </a:stretch>
        </p:blipFill>
        <p:spPr>
          <a:xfrm rot="16200000">
            <a:off x="2194342" y="2237048"/>
            <a:ext cx="431622" cy="223057"/>
          </a:xfrm>
          <a:prstGeom prst="rect">
            <a:avLst/>
          </a:prstGeom>
        </p:spPr>
      </p:pic>
      <p:pic>
        <p:nvPicPr>
          <p:cNvPr id="180" name="Picture 179">
            <a:extLst>
              <a:ext uri="{FF2B5EF4-FFF2-40B4-BE49-F238E27FC236}">
                <a16:creationId xmlns:a16="http://schemas.microsoft.com/office/drawing/2014/main" id="{1D43B9E8-7A21-4109-BB70-89862A568A78}"/>
              </a:ext>
            </a:extLst>
          </p:cNvPr>
          <p:cNvPicPr>
            <a:picLocks noChangeAspect="1"/>
          </p:cNvPicPr>
          <p:nvPr/>
        </p:nvPicPr>
        <p:blipFill>
          <a:blip r:embed="rId28"/>
          <a:stretch>
            <a:fillRect/>
          </a:stretch>
        </p:blipFill>
        <p:spPr>
          <a:xfrm rot="3535453">
            <a:off x="3348242" y="4562309"/>
            <a:ext cx="438125" cy="276831"/>
          </a:xfrm>
          <a:prstGeom prst="rect">
            <a:avLst/>
          </a:prstGeom>
        </p:spPr>
      </p:pic>
      <p:pic>
        <p:nvPicPr>
          <p:cNvPr id="181" name="Picture 180">
            <a:extLst>
              <a:ext uri="{FF2B5EF4-FFF2-40B4-BE49-F238E27FC236}">
                <a16:creationId xmlns:a16="http://schemas.microsoft.com/office/drawing/2014/main" id="{2003142B-123E-4C81-A7A2-88534937DDE4}"/>
              </a:ext>
            </a:extLst>
          </p:cNvPr>
          <p:cNvPicPr>
            <a:picLocks noChangeAspect="1"/>
          </p:cNvPicPr>
          <p:nvPr/>
        </p:nvPicPr>
        <p:blipFill>
          <a:blip r:embed="rId29"/>
          <a:stretch>
            <a:fillRect/>
          </a:stretch>
        </p:blipFill>
        <p:spPr>
          <a:xfrm>
            <a:off x="6640593" y="2503888"/>
            <a:ext cx="446588" cy="385044"/>
          </a:xfrm>
          <a:prstGeom prst="rect">
            <a:avLst/>
          </a:prstGeom>
        </p:spPr>
      </p:pic>
      <p:pic>
        <p:nvPicPr>
          <p:cNvPr id="184" name="Picture 183">
            <a:extLst>
              <a:ext uri="{FF2B5EF4-FFF2-40B4-BE49-F238E27FC236}">
                <a16:creationId xmlns:a16="http://schemas.microsoft.com/office/drawing/2014/main" id="{DBC411C0-F306-4D0C-B63A-56A78EC4C55F}"/>
              </a:ext>
            </a:extLst>
          </p:cNvPr>
          <p:cNvPicPr>
            <a:picLocks noChangeAspect="1"/>
          </p:cNvPicPr>
          <p:nvPr/>
        </p:nvPicPr>
        <p:blipFill>
          <a:blip r:embed="rId30"/>
          <a:stretch>
            <a:fillRect/>
          </a:stretch>
        </p:blipFill>
        <p:spPr>
          <a:xfrm>
            <a:off x="8049869" y="3376395"/>
            <a:ext cx="489466" cy="167817"/>
          </a:xfrm>
          <a:prstGeom prst="rect">
            <a:avLst/>
          </a:prstGeom>
        </p:spPr>
      </p:pic>
      <p:pic>
        <p:nvPicPr>
          <p:cNvPr id="185" name="Picture 184">
            <a:extLst>
              <a:ext uri="{FF2B5EF4-FFF2-40B4-BE49-F238E27FC236}">
                <a16:creationId xmlns:a16="http://schemas.microsoft.com/office/drawing/2014/main" id="{FA251795-208C-4729-B4C3-3EA3206F9DDE}"/>
              </a:ext>
            </a:extLst>
          </p:cNvPr>
          <p:cNvPicPr>
            <a:picLocks noChangeAspect="1"/>
          </p:cNvPicPr>
          <p:nvPr/>
        </p:nvPicPr>
        <p:blipFill>
          <a:blip r:embed="rId31"/>
          <a:stretch>
            <a:fillRect/>
          </a:stretch>
        </p:blipFill>
        <p:spPr>
          <a:xfrm>
            <a:off x="9546837" y="3677402"/>
            <a:ext cx="276212" cy="253489"/>
          </a:xfrm>
          <a:prstGeom prst="rect">
            <a:avLst/>
          </a:prstGeom>
        </p:spPr>
      </p:pic>
      <p:sp>
        <p:nvSpPr>
          <p:cNvPr id="8" name="TextBox 7">
            <a:extLst>
              <a:ext uri="{FF2B5EF4-FFF2-40B4-BE49-F238E27FC236}">
                <a16:creationId xmlns:a16="http://schemas.microsoft.com/office/drawing/2014/main" id="{44F0FDD1-B487-4FEB-A4B7-109E0038BC14}"/>
              </a:ext>
            </a:extLst>
          </p:cNvPr>
          <p:cNvSpPr txBox="1"/>
          <p:nvPr/>
        </p:nvSpPr>
        <p:spPr>
          <a:xfrm>
            <a:off x="-596" y="-15012"/>
            <a:ext cx="6733465" cy="492443"/>
          </a:xfrm>
          <a:prstGeom prst="rect">
            <a:avLst/>
          </a:prstGeom>
          <a:solidFill>
            <a:schemeClr val="bg2">
              <a:lumMod val="25000"/>
            </a:schemeClr>
          </a:solidFill>
        </p:spPr>
        <p:txBody>
          <a:bodyPr wrap="square" rtlCol="0">
            <a:spAutoFit/>
          </a:bodyPr>
          <a:lstStyle/>
          <a:p>
            <a:r>
              <a:rPr lang="en-US" sz="2600" b="1" dirty="0">
                <a:solidFill>
                  <a:srgbClr val="FFC000"/>
                </a:solidFill>
                <a:latin typeface="Garamond" panose="02020404030301010803" pitchFamily="18" charset="0"/>
              </a:rPr>
              <a:t>Every Market is UNIQUE in terms of Design!</a:t>
            </a:r>
          </a:p>
        </p:txBody>
      </p:sp>
      <p:pic>
        <p:nvPicPr>
          <p:cNvPr id="2" name="Picture 1">
            <a:extLst>
              <a:ext uri="{FF2B5EF4-FFF2-40B4-BE49-F238E27FC236}">
                <a16:creationId xmlns:a16="http://schemas.microsoft.com/office/drawing/2014/main" id="{B8C282AC-E3A6-40A1-9CEA-C346202DA0FB}"/>
              </a:ext>
            </a:extLst>
          </p:cNvPr>
          <p:cNvPicPr>
            <a:picLocks noChangeAspect="1"/>
          </p:cNvPicPr>
          <p:nvPr/>
        </p:nvPicPr>
        <p:blipFill>
          <a:blip r:embed="rId32"/>
          <a:stretch>
            <a:fillRect/>
          </a:stretch>
        </p:blipFill>
        <p:spPr>
          <a:xfrm>
            <a:off x="5794977" y="1838625"/>
            <a:ext cx="641911" cy="320956"/>
          </a:xfrm>
          <a:prstGeom prst="rect">
            <a:avLst/>
          </a:prstGeom>
        </p:spPr>
      </p:pic>
      <p:sp>
        <p:nvSpPr>
          <p:cNvPr id="86" name="Rectangle 85">
            <a:extLst>
              <a:ext uri="{FF2B5EF4-FFF2-40B4-BE49-F238E27FC236}">
                <a16:creationId xmlns:a16="http://schemas.microsoft.com/office/drawing/2014/main" id="{D26C2F36-4182-46AC-A3AC-DD6ECC4ED8AF}"/>
              </a:ext>
            </a:extLst>
          </p:cNvPr>
          <p:cNvSpPr/>
          <p:nvPr/>
        </p:nvSpPr>
        <p:spPr>
          <a:xfrm rot="16200000">
            <a:off x="9036944" y="584435"/>
            <a:ext cx="1630535" cy="461665"/>
          </a:xfrm>
          <a:prstGeom prst="rect">
            <a:avLst/>
          </a:prstGeom>
          <a:noFill/>
        </p:spPr>
        <p:txBody>
          <a:bodyPr wrap="square" lIns="91440" tIns="45720" rIns="91440" bIns="45720">
            <a:spAutoFit/>
          </a:bodyPr>
          <a:lstStyle/>
          <a:p>
            <a:pPr algn="ctr"/>
            <a:endParaRPr lang="en-US" sz="2400" b="1" dirty="0">
              <a:ln w="0"/>
              <a:solidFill>
                <a:schemeClr val="accent4">
                  <a:lumMod val="60000"/>
                  <a:lumOff val="40000"/>
                </a:schemeClr>
              </a:solidFill>
              <a:effectLst>
                <a:outerShdw blurRad="38100" dist="25400" dir="5400000" algn="ctr" rotWithShape="0">
                  <a:srgbClr val="6E747A">
                    <a:alpha val="43000"/>
                  </a:srgbClr>
                </a:outerShdw>
              </a:effectLst>
            </a:endParaRPr>
          </a:p>
        </p:txBody>
      </p:sp>
      <p:cxnSp>
        <p:nvCxnSpPr>
          <p:cNvPr id="87" name="Straight Connector 86">
            <a:extLst>
              <a:ext uri="{FF2B5EF4-FFF2-40B4-BE49-F238E27FC236}">
                <a16:creationId xmlns:a16="http://schemas.microsoft.com/office/drawing/2014/main" id="{85D42038-1D59-4B7A-BBDC-87F365C49D20}"/>
              </a:ext>
            </a:extLst>
          </p:cNvPr>
          <p:cNvCxnSpPr>
            <a:cxnSpLocks/>
          </p:cNvCxnSpPr>
          <p:nvPr/>
        </p:nvCxnSpPr>
        <p:spPr>
          <a:xfrm>
            <a:off x="7331996" y="331747"/>
            <a:ext cx="0" cy="566891"/>
          </a:xfrm>
          <a:prstGeom prst="line">
            <a:avLst/>
          </a:prstGeom>
        </p:spPr>
        <p:style>
          <a:lnRef idx="1">
            <a:schemeClr val="accent4"/>
          </a:lnRef>
          <a:fillRef idx="0">
            <a:schemeClr val="accent4"/>
          </a:fillRef>
          <a:effectRef idx="0">
            <a:schemeClr val="accent4"/>
          </a:effectRef>
          <a:fontRef idx="minor">
            <a:schemeClr val="tx1"/>
          </a:fontRef>
        </p:style>
      </p:cxnSp>
      <p:cxnSp>
        <p:nvCxnSpPr>
          <p:cNvPr id="88" name="Straight Connector 87">
            <a:extLst>
              <a:ext uri="{FF2B5EF4-FFF2-40B4-BE49-F238E27FC236}">
                <a16:creationId xmlns:a16="http://schemas.microsoft.com/office/drawing/2014/main" id="{407C72A8-297D-4D9E-9597-A8DB6F4006C1}"/>
              </a:ext>
            </a:extLst>
          </p:cNvPr>
          <p:cNvCxnSpPr>
            <a:cxnSpLocks/>
          </p:cNvCxnSpPr>
          <p:nvPr/>
        </p:nvCxnSpPr>
        <p:spPr>
          <a:xfrm flipH="1">
            <a:off x="6069281" y="898638"/>
            <a:ext cx="1262665" cy="1043925"/>
          </a:xfrm>
          <a:prstGeom prst="line">
            <a:avLst/>
          </a:prstGeom>
        </p:spPr>
        <p:style>
          <a:lnRef idx="1">
            <a:schemeClr val="accent4"/>
          </a:lnRef>
          <a:fillRef idx="0">
            <a:schemeClr val="accent4"/>
          </a:fillRef>
          <a:effectRef idx="0">
            <a:schemeClr val="accent4"/>
          </a:effectRef>
          <a:fontRef idx="minor">
            <a:schemeClr val="tx1"/>
          </a:fontRef>
        </p:style>
      </p:cxnSp>
      <p:cxnSp>
        <p:nvCxnSpPr>
          <p:cNvPr id="89" name="Straight Connector 88">
            <a:extLst>
              <a:ext uri="{FF2B5EF4-FFF2-40B4-BE49-F238E27FC236}">
                <a16:creationId xmlns:a16="http://schemas.microsoft.com/office/drawing/2014/main" id="{353266CD-5A9B-4668-B931-C5FF1F2CBDDC}"/>
              </a:ext>
            </a:extLst>
          </p:cNvPr>
          <p:cNvCxnSpPr>
            <a:cxnSpLocks/>
          </p:cNvCxnSpPr>
          <p:nvPr/>
        </p:nvCxnSpPr>
        <p:spPr>
          <a:xfrm>
            <a:off x="10289489" y="34558"/>
            <a:ext cx="1804321" cy="1"/>
          </a:xfrm>
          <a:prstGeom prst="line">
            <a:avLst/>
          </a:prstGeom>
        </p:spPr>
        <p:style>
          <a:lnRef idx="1">
            <a:schemeClr val="accent4"/>
          </a:lnRef>
          <a:fillRef idx="0">
            <a:schemeClr val="accent4"/>
          </a:fillRef>
          <a:effectRef idx="0">
            <a:schemeClr val="accent4"/>
          </a:effectRef>
          <a:fontRef idx="minor">
            <a:schemeClr val="tx1"/>
          </a:fontRef>
        </p:style>
      </p:cxnSp>
      <p:cxnSp>
        <p:nvCxnSpPr>
          <p:cNvPr id="90" name="Straight Connector 89">
            <a:extLst>
              <a:ext uri="{FF2B5EF4-FFF2-40B4-BE49-F238E27FC236}">
                <a16:creationId xmlns:a16="http://schemas.microsoft.com/office/drawing/2014/main" id="{E37ACB41-34D8-49F7-8DB0-1C563B5D67D2}"/>
              </a:ext>
            </a:extLst>
          </p:cNvPr>
          <p:cNvCxnSpPr>
            <a:cxnSpLocks/>
          </p:cNvCxnSpPr>
          <p:nvPr/>
        </p:nvCxnSpPr>
        <p:spPr>
          <a:xfrm flipV="1">
            <a:off x="7331945" y="320309"/>
            <a:ext cx="1628816" cy="11438"/>
          </a:xfrm>
          <a:prstGeom prst="line">
            <a:avLst/>
          </a:prstGeom>
        </p:spPr>
        <p:style>
          <a:lnRef idx="1">
            <a:schemeClr val="accent4"/>
          </a:lnRef>
          <a:fillRef idx="0">
            <a:schemeClr val="accent4"/>
          </a:fillRef>
          <a:effectRef idx="0">
            <a:schemeClr val="accent4"/>
          </a:effectRef>
          <a:fontRef idx="minor">
            <a:schemeClr val="tx1"/>
          </a:fontRef>
        </p:style>
      </p:cxnSp>
      <p:cxnSp>
        <p:nvCxnSpPr>
          <p:cNvPr id="93" name="Straight Connector 92">
            <a:extLst>
              <a:ext uri="{FF2B5EF4-FFF2-40B4-BE49-F238E27FC236}">
                <a16:creationId xmlns:a16="http://schemas.microsoft.com/office/drawing/2014/main" id="{18AD6D47-1E16-413E-BDB8-66098BA98EAE}"/>
              </a:ext>
            </a:extLst>
          </p:cNvPr>
          <p:cNvCxnSpPr>
            <a:cxnSpLocks/>
          </p:cNvCxnSpPr>
          <p:nvPr/>
        </p:nvCxnSpPr>
        <p:spPr>
          <a:xfrm flipV="1">
            <a:off x="10289489" y="151870"/>
            <a:ext cx="0" cy="1051721"/>
          </a:xfrm>
          <a:prstGeom prst="line">
            <a:avLst/>
          </a:prstGeom>
        </p:spPr>
        <p:style>
          <a:lnRef idx="1">
            <a:schemeClr val="accent4"/>
          </a:lnRef>
          <a:fillRef idx="0">
            <a:schemeClr val="accent4"/>
          </a:fillRef>
          <a:effectRef idx="0">
            <a:schemeClr val="accent4"/>
          </a:effectRef>
          <a:fontRef idx="minor">
            <a:schemeClr val="tx1"/>
          </a:fontRef>
        </p:style>
      </p:cxnSp>
      <p:cxnSp>
        <p:nvCxnSpPr>
          <p:cNvPr id="94" name="Straight Connector 93">
            <a:extLst>
              <a:ext uri="{FF2B5EF4-FFF2-40B4-BE49-F238E27FC236}">
                <a16:creationId xmlns:a16="http://schemas.microsoft.com/office/drawing/2014/main" id="{0C5C897A-67F0-494F-B959-C70E8B7F3BC1}"/>
              </a:ext>
            </a:extLst>
          </p:cNvPr>
          <p:cNvCxnSpPr>
            <a:cxnSpLocks/>
          </p:cNvCxnSpPr>
          <p:nvPr/>
        </p:nvCxnSpPr>
        <p:spPr>
          <a:xfrm>
            <a:off x="8960657" y="310691"/>
            <a:ext cx="1328832" cy="881482"/>
          </a:xfrm>
          <a:prstGeom prst="line">
            <a:avLst/>
          </a:prstGeom>
        </p:spPr>
        <p:style>
          <a:lnRef idx="1">
            <a:schemeClr val="accent4"/>
          </a:lnRef>
          <a:fillRef idx="0">
            <a:schemeClr val="accent4"/>
          </a:fillRef>
          <a:effectRef idx="0">
            <a:schemeClr val="accent4"/>
          </a:effectRef>
          <a:fontRef idx="minor">
            <a:schemeClr val="tx1"/>
          </a:fontRef>
        </p:style>
      </p:cxnSp>
      <p:sp>
        <p:nvSpPr>
          <p:cNvPr id="100" name="Rectangle 99">
            <a:extLst>
              <a:ext uri="{FF2B5EF4-FFF2-40B4-BE49-F238E27FC236}">
                <a16:creationId xmlns:a16="http://schemas.microsoft.com/office/drawing/2014/main" id="{7A7661D7-7865-4013-BC96-8B1C3E894490}"/>
              </a:ext>
            </a:extLst>
          </p:cNvPr>
          <p:cNvSpPr/>
          <p:nvPr/>
        </p:nvSpPr>
        <p:spPr>
          <a:xfrm>
            <a:off x="785954" y="2413126"/>
            <a:ext cx="1896917" cy="1231106"/>
          </a:xfrm>
          <a:prstGeom prst="rect">
            <a:avLst/>
          </a:prstGeom>
          <a:noFill/>
        </p:spPr>
        <p:txBody>
          <a:bodyPr wrap="square" lIns="91440" tIns="45720" rIns="91440" bIns="45720">
            <a:spAutoFit/>
          </a:bodyPr>
          <a:lstStyle/>
          <a:p>
            <a:r>
              <a:rPr lang="en-US" b="0" cap="none" spc="0" dirty="0">
                <a:ln w="0"/>
                <a:solidFill>
                  <a:schemeClr val="bg1"/>
                </a:solidFill>
                <a:effectLst>
                  <a:outerShdw blurRad="38100" dist="25400" dir="5400000" algn="ctr" rotWithShape="0">
                    <a:srgbClr val="6E747A">
                      <a:alpha val="43000"/>
                    </a:srgbClr>
                  </a:outerShdw>
                </a:effectLst>
              </a:rPr>
              <a:t>    </a:t>
            </a:r>
            <a:r>
              <a:rPr lang="en-US" sz="2400" b="1" dirty="0">
                <a:ln w="0"/>
                <a:solidFill>
                  <a:schemeClr val="bg1"/>
                </a:solidFill>
                <a:effectLst>
                  <a:outerShdw blurRad="38100" dist="25400" dir="5400000" algn="ctr" rotWithShape="0">
                    <a:srgbClr val="6E747A">
                      <a:alpha val="43000"/>
                    </a:srgbClr>
                  </a:outerShdw>
                </a:effectLst>
              </a:rPr>
              <a:t>AESO</a:t>
            </a:r>
          </a:p>
          <a:p>
            <a:pPr marL="22860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Gross pool</a:t>
            </a:r>
          </a:p>
          <a:p>
            <a:pPr marL="22860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Price Based</a:t>
            </a:r>
          </a:p>
          <a:p>
            <a:pPr marL="228600" indent="-228600">
              <a:buFont typeface="Arial" panose="020B0604020202020204" pitchFamily="34" charset="0"/>
              <a:buChar char="•"/>
            </a:pPr>
            <a:r>
              <a:rPr lang="en-US" sz="1000" b="0" cap="none" spc="0" dirty="0">
                <a:ln w="0"/>
                <a:solidFill>
                  <a:schemeClr val="bg1"/>
                </a:solidFill>
                <a:effectLst>
                  <a:outerShdw blurRad="38100" dist="25400" dir="5400000" algn="ctr" rotWithShape="0">
                    <a:srgbClr val="6E747A">
                      <a:alpha val="43000"/>
                    </a:srgbClr>
                  </a:outerShdw>
                </a:effectLst>
              </a:rPr>
              <a:t>ISO Model</a:t>
            </a:r>
          </a:p>
          <a:p>
            <a:pPr>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       7 day ahead scheduling</a:t>
            </a:r>
          </a:p>
          <a:p>
            <a:pPr marL="228600" indent="-228600" algn="ctr">
              <a:buFont typeface="Arial" panose="020B0604020202020204" pitchFamily="34" charset="0"/>
              <a:buChar char="•"/>
            </a:pPr>
            <a:endParaRPr lang="en-US" sz="1000" b="0" cap="none" spc="0" dirty="0">
              <a:ln w="0"/>
              <a:solidFill>
                <a:schemeClr val="bg1"/>
              </a:solidFill>
              <a:effectLst>
                <a:outerShdw blurRad="38100" dist="25400" dir="5400000" algn="ctr" rotWithShape="0">
                  <a:srgbClr val="6E747A">
                    <a:alpha val="43000"/>
                  </a:srgbClr>
                </a:outerShdw>
              </a:effectLst>
            </a:endParaRPr>
          </a:p>
        </p:txBody>
      </p:sp>
      <p:sp>
        <p:nvSpPr>
          <p:cNvPr id="102" name="Rectangle 101">
            <a:extLst>
              <a:ext uri="{FF2B5EF4-FFF2-40B4-BE49-F238E27FC236}">
                <a16:creationId xmlns:a16="http://schemas.microsoft.com/office/drawing/2014/main" id="{7D2E74C1-3F3B-472B-AE8D-2667C7BCA322}"/>
              </a:ext>
            </a:extLst>
          </p:cNvPr>
          <p:cNvSpPr/>
          <p:nvPr/>
        </p:nvSpPr>
        <p:spPr>
          <a:xfrm>
            <a:off x="3775036" y="2365970"/>
            <a:ext cx="2153883" cy="1508105"/>
          </a:xfrm>
          <a:prstGeom prst="rect">
            <a:avLst/>
          </a:prstGeom>
          <a:noFill/>
        </p:spPr>
        <p:txBody>
          <a:bodyPr wrap="square" lIns="91440" tIns="45720" rIns="91440" bIns="45720">
            <a:spAutoFit/>
          </a:bodyPr>
          <a:lstStyle/>
          <a:p>
            <a:r>
              <a:rPr lang="en-US" b="0" cap="none" spc="0" dirty="0">
                <a:ln w="0"/>
                <a:solidFill>
                  <a:schemeClr val="bg1"/>
                </a:solidFill>
                <a:effectLst>
                  <a:outerShdw blurRad="38100" dist="25400" dir="5400000" algn="ctr" rotWithShape="0">
                    <a:srgbClr val="6E747A">
                      <a:alpha val="43000"/>
                    </a:srgbClr>
                  </a:outerShdw>
                </a:effectLst>
              </a:rPr>
              <a:t>       </a:t>
            </a:r>
            <a:r>
              <a:rPr lang="en-US" sz="2400" b="1" dirty="0">
                <a:ln w="0"/>
                <a:solidFill>
                  <a:schemeClr val="bg1"/>
                </a:solidFill>
                <a:effectLst>
                  <a:outerShdw blurRad="38100" dist="25400" dir="5400000" algn="ctr" rotWithShape="0">
                    <a:srgbClr val="6E747A">
                      <a:alpha val="43000"/>
                    </a:srgbClr>
                  </a:outerShdw>
                </a:effectLst>
              </a:rPr>
              <a:t>NYISO</a:t>
            </a:r>
          </a:p>
          <a:p>
            <a:pPr marL="22860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Day Ahead Market</a:t>
            </a:r>
          </a:p>
          <a:p>
            <a:pPr marL="22860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Real Time Market</a:t>
            </a:r>
          </a:p>
          <a:p>
            <a:pPr marL="22860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Security constraints </a:t>
            </a:r>
          </a:p>
          <a:p>
            <a:r>
              <a:rPr lang="en-US" sz="1000" dirty="0">
                <a:ln w="0"/>
                <a:solidFill>
                  <a:schemeClr val="bg1"/>
                </a:solidFill>
                <a:effectLst>
                  <a:outerShdw blurRad="38100" dist="25400" dir="5400000" algn="ctr" rotWithShape="0">
                    <a:srgbClr val="6E747A">
                      <a:alpha val="43000"/>
                    </a:srgbClr>
                  </a:outerShdw>
                </a:effectLst>
              </a:rPr>
              <a:t>         Economic Dispatch</a:t>
            </a:r>
          </a:p>
          <a:p>
            <a:pPr marL="228600" indent="-228600">
              <a:buFont typeface="Arial" panose="020B0604020202020204" pitchFamily="34" charset="0"/>
              <a:buChar char="•"/>
            </a:pPr>
            <a:r>
              <a:rPr lang="en-US" sz="1000" dirty="0">
                <a:ln w="0"/>
                <a:solidFill>
                  <a:schemeClr val="bg1"/>
                </a:solidFill>
                <a:effectLst>
                  <a:outerShdw blurRad="38100" dist="25400" dir="5400000" algn="ctr" rotWithShape="0">
                    <a:srgbClr val="6E747A">
                      <a:alpha val="43000"/>
                    </a:srgbClr>
                  </a:outerShdw>
                </a:effectLst>
              </a:rPr>
              <a:t>Price Based Pool</a:t>
            </a:r>
          </a:p>
          <a:p>
            <a:pPr algn="ctr"/>
            <a:endParaRPr lang="en-US" b="0" cap="none" spc="0" dirty="0">
              <a:ln w="0"/>
              <a:solidFill>
                <a:schemeClr val="bg1"/>
              </a:solidFill>
              <a:effectLst>
                <a:outerShdw blurRad="38100" dist="25400" dir="5400000" algn="ctr" rotWithShape="0">
                  <a:srgbClr val="6E747A">
                    <a:alpha val="43000"/>
                  </a:srgbClr>
                </a:outerShdw>
              </a:effectLst>
            </a:endParaRPr>
          </a:p>
        </p:txBody>
      </p:sp>
      <p:cxnSp>
        <p:nvCxnSpPr>
          <p:cNvPr id="106" name="Straight Connector 105">
            <a:extLst>
              <a:ext uri="{FF2B5EF4-FFF2-40B4-BE49-F238E27FC236}">
                <a16:creationId xmlns:a16="http://schemas.microsoft.com/office/drawing/2014/main" id="{174691C8-3431-4923-86A9-B05554667FA5}"/>
              </a:ext>
            </a:extLst>
          </p:cNvPr>
          <p:cNvCxnSpPr>
            <a:cxnSpLocks/>
          </p:cNvCxnSpPr>
          <p:nvPr/>
        </p:nvCxnSpPr>
        <p:spPr>
          <a:xfrm flipH="1">
            <a:off x="944923" y="2358112"/>
            <a:ext cx="1392937"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108" name="Straight Connector 107">
            <a:extLst>
              <a:ext uri="{FF2B5EF4-FFF2-40B4-BE49-F238E27FC236}">
                <a16:creationId xmlns:a16="http://schemas.microsoft.com/office/drawing/2014/main" id="{8D88D616-575F-445A-A444-5762D3E9C845}"/>
              </a:ext>
            </a:extLst>
          </p:cNvPr>
          <p:cNvCxnSpPr>
            <a:cxnSpLocks/>
          </p:cNvCxnSpPr>
          <p:nvPr/>
        </p:nvCxnSpPr>
        <p:spPr>
          <a:xfrm flipH="1">
            <a:off x="790998" y="2524985"/>
            <a:ext cx="1" cy="818475"/>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cxnSp>
        <p:nvCxnSpPr>
          <p:cNvPr id="109" name="Straight Connector 108">
            <a:extLst>
              <a:ext uri="{FF2B5EF4-FFF2-40B4-BE49-F238E27FC236}">
                <a16:creationId xmlns:a16="http://schemas.microsoft.com/office/drawing/2014/main" id="{1BAE03CC-B0FE-4AE5-93CD-0C7F1F921AEC}"/>
              </a:ext>
            </a:extLst>
          </p:cNvPr>
          <p:cNvCxnSpPr>
            <a:cxnSpLocks/>
          </p:cNvCxnSpPr>
          <p:nvPr/>
        </p:nvCxnSpPr>
        <p:spPr>
          <a:xfrm flipV="1">
            <a:off x="790997" y="2365970"/>
            <a:ext cx="135681" cy="13011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sp>
        <p:nvSpPr>
          <p:cNvPr id="114" name="Oval 113">
            <a:extLst>
              <a:ext uri="{FF2B5EF4-FFF2-40B4-BE49-F238E27FC236}">
                <a16:creationId xmlns:a16="http://schemas.microsoft.com/office/drawing/2014/main" id="{5AC7AE2D-5572-427E-ADA0-00A3CC5A4264}"/>
              </a:ext>
            </a:extLst>
          </p:cNvPr>
          <p:cNvSpPr/>
          <p:nvPr/>
        </p:nvSpPr>
        <p:spPr>
          <a:xfrm>
            <a:off x="58150" y="6353123"/>
            <a:ext cx="93306" cy="777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schemeClr val="bg1"/>
              </a:solidFill>
            </a:endParaRPr>
          </a:p>
        </p:txBody>
      </p:sp>
      <p:cxnSp>
        <p:nvCxnSpPr>
          <p:cNvPr id="116" name="Straight Connector 115">
            <a:extLst>
              <a:ext uri="{FF2B5EF4-FFF2-40B4-BE49-F238E27FC236}">
                <a16:creationId xmlns:a16="http://schemas.microsoft.com/office/drawing/2014/main" id="{C360352A-6034-4A23-BE9A-B054E3022CBC}"/>
              </a:ext>
            </a:extLst>
          </p:cNvPr>
          <p:cNvCxnSpPr>
            <a:cxnSpLocks/>
          </p:cNvCxnSpPr>
          <p:nvPr/>
        </p:nvCxnSpPr>
        <p:spPr>
          <a:xfrm flipH="1">
            <a:off x="178713" y="6401667"/>
            <a:ext cx="187768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1AEE4853-A437-4273-8400-F2452CC49515}"/>
              </a:ext>
            </a:extLst>
          </p:cNvPr>
          <p:cNvSpPr txBox="1"/>
          <p:nvPr/>
        </p:nvSpPr>
        <p:spPr>
          <a:xfrm>
            <a:off x="5622878" y="2900149"/>
            <a:ext cx="914400" cy="914400"/>
          </a:xfrm>
          <a:prstGeom prst="rect">
            <a:avLst/>
          </a:prstGeom>
          <a:noFill/>
        </p:spPr>
        <p:txBody>
          <a:bodyPr wrap="square" rtlCol="0">
            <a:spAutoFit/>
          </a:bodyPr>
          <a:lstStyle/>
          <a:p>
            <a:endParaRPr lang="x-none" dirty="0"/>
          </a:p>
        </p:txBody>
      </p:sp>
      <p:sp>
        <p:nvSpPr>
          <p:cNvPr id="12" name="TextBox 11">
            <a:extLst>
              <a:ext uri="{FF2B5EF4-FFF2-40B4-BE49-F238E27FC236}">
                <a16:creationId xmlns:a16="http://schemas.microsoft.com/office/drawing/2014/main" id="{B557857B-84BE-4A7E-A220-D6189C532FFD}"/>
              </a:ext>
            </a:extLst>
          </p:cNvPr>
          <p:cNvSpPr txBox="1"/>
          <p:nvPr/>
        </p:nvSpPr>
        <p:spPr>
          <a:xfrm>
            <a:off x="17999" y="545018"/>
            <a:ext cx="4783735" cy="1323439"/>
          </a:xfrm>
          <a:prstGeom prst="rect">
            <a:avLst/>
          </a:prstGeom>
          <a:solidFill>
            <a:schemeClr val="bg2">
              <a:lumMod val="25000"/>
              <a:alpha val="61000"/>
            </a:schemeClr>
          </a:solidFill>
        </p:spPr>
        <p:txBody>
          <a:bodyPr wrap="square" rtlCol="0">
            <a:spAutoFit/>
          </a:bodyPr>
          <a:lstStyle/>
          <a:p>
            <a:pPr marL="342900" indent="-342900">
              <a:buFont typeface="+mj-lt"/>
              <a:buAutoNum type="arabicPeriod"/>
            </a:pPr>
            <a:r>
              <a:rPr lang="en-US" sz="1600" b="1" dirty="0">
                <a:solidFill>
                  <a:schemeClr val="bg1"/>
                </a:solidFill>
                <a:latin typeface="Garamond"/>
                <a:cs typeface="Garamond"/>
              </a:rPr>
              <a:t>MRC International proposed the Design</a:t>
            </a:r>
          </a:p>
          <a:p>
            <a:pPr marL="342900" indent="-342900">
              <a:buFont typeface="+mj-lt"/>
              <a:buAutoNum type="arabicPeriod"/>
            </a:pPr>
            <a:r>
              <a:rPr lang="en-US" sz="1600" b="1" dirty="0">
                <a:solidFill>
                  <a:schemeClr val="bg1"/>
                </a:solidFill>
                <a:latin typeface="Garamond"/>
                <a:cs typeface="Garamond"/>
              </a:rPr>
              <a:t>10 Markets were physically visited</a:t>
            </a:r>
          </a:p>
          <a:p>
            <a:pPr marL="342900" indent="-342900">
              <a:buFont typeface="+mj-lt"/>
              <a:buAutoNum type="arabicPeriod"/>
            </a:pPr>
            <a:r>
              <a:rPr lang="en-US" sz="1600" b="1" dirty="0">
                <a:solidFill>
                  <a:schemeClr val="bg1"/>
                </a:solidFill>
                <a:latin typeface="Garamond"/>
                <a:cs typeface="Garamond"/>
              </a:rPr>
              <a:t>03 reviews (EPIAS, CRA &amp; PSR)</a:t>
            </a:r>
          </a:p>
          <a:p>
            <a:pPr marL="342900" indent="-342900">
              <a:buFont typeface="+mj-lt"/>
              <a:buAutoNum type="arabicPeriod"/>
            </a:pPr>
            <a:r>
              <a:rPr lang="en-US" sz="1600" b="1" dirty="0">
                <a:solidFill>
                  <a:schemeClr val="bg1"/>
                </a:solidFill>
                <a:latin typeface="Garamond"/>
                <a:cs typeface="Garamond"/>
              </a:rPr>
              <a:t>800+ comments were addressed</a:t>
            </a:r>
          </a:p>
          <a:p>
            <a:pPr marL="342900" indent="-342900">
              <a:buFont typeface="+mj-lt"/>
              <a:buAutoNum type="arabicPeriod"/>
            </a:pPr>
            <a:r>
              <a:rPr lang="en-US" sz="1600" b="1" dirty="0">
                <a:solidFill>
                  <a:schemeClr val="bg1"/>
                </a:solidFill>
                <a:latin typeface="Garamond"/>
                <a:cs typeface="Garamond"/>
              </a:rPr>
              <a:t>2 years of the consultation</a:t>
            </a:r>
          </a:p>
        </p:txBody>
      </p:sp>
      <p:sp>
        <p:nvSpPr>
          <p:cNvPr id="117" name="TextBox 116">
            <a:extLst>
              <a:ext uri="{FF2B5EF4-FFF2-40B4-BE49-F238E27FC236}">
                <a16:creationId xmlns:a16="http://schemas.microsoft.com/office/drawing/2014/main" id="{99E06CCE-61D3-4988-84DF-71759892C32F}"/>
              </a:ext>
            </a:extLst>
          </p:cNvPr>
          <p:cNvSpPr txBox="1"/>
          <p:nvPr/>
        </p:nvSpPr>
        <p:spPr>
          <a:xfrm>
            <a:off x="144129" y="6413258"/>
            <a:ext cx="2597463" cy="270411"/>
          </a:xfrm>
          <a:prstGeom prst="rect">
            <a:avLst/>
          </a:prstGeom>
          <a:noFill/>
        </p:spPr>
        <p:txBody>
          <a:bodyPr wrap="square" rtlCol="0">
            <a:spAutoFit/>
          </a:bodyPr>
          <a:lstStyle/>
          <a:p>
            <a:r>
              <a:rPr lang="en-US" sz="1100" dirty="0">
                <a:solidFill>
                  <a:srgbClr val="FFC000"/>
                </a:solidFill>
              </a:rPr>
              <a:t>Self Dispatch</a:t>
            </a:r>
            <a:endParaRPr lang="x-none" sz="1100" dirty="0">
              <a:solidFill>
                <a:srgbClr val="FFC000"/>
              </a:solidFill>
            </a:endParaRPr>
          </a:p>
        </p:txBody>
      </p:sp>
      <p:cxnSp>
        <p:nvCxnSpPr>
          <p:cNvPr id="119" name="Straight Connector 118">
            <a:extLst>
              <a:ext uri="{FF2B5EF4-FFF2-40B4-BE49-F238E27FC236}">
                <a16:creationId xmlns:a16="http://schemas.microsoft.com/office/drawing/2014/main" id="{79D6D0E0-3D1B-480C-B386-89E23A57AE6F}"/>
              </a:ext>
            </a:extLst>
          </p:cNvPr>
          <p:cNvCxnSpPr>
            <a:cxnSpLocks/>
          </p:cNvCxnSpPr>
          <p:nvPr/>
        </p:nvCxnSpPr>
        <p:spPr>
          <a:xfrm flipH="1">
            <a:off x="204677" y="6650644"/>
            <a:ext cx="190493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121" name="Oval 120">
            <a:extLst>
              <a:ext uri="{FF2B5EF4-FFF2-40B4-BE49-F238E27FC236}">
                <a16:creationId xmlns:a16="http://schemas.microsoft.com/office/drawing/2014/main" id="{68AE6D54-21A6-4636-89AF-9BCDBD5488CA}"/>
              </a:ext>
            </a:extLst>
          </p:cNvPr>
          <p:cNvSpPr/>
          <p:nvPr/>
        </p:nvSpPr>
        <p:spPr>
          <a:xfrm>
            <a:off x="85406" y="6611778"/>
            <a:ext cx="93306" cy="777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schemeClr val="bg1"/>
              </a:solidFill>
            </a:endParaRPr>
          </a:p>
        </p:txBody>
      </p:sp>
      <p:sp>
        <p:nvSpPr>
          <p:cNvPr id="14" name="TextBox 13">
            <a:extLst>
              <a:ext uri="{FF2B5EF4-FFF2-40B4-BE49-F238E27FC236}">
                <a16:creationId xmlns:a16="http://schemas.microsoft.com/office/drawing/2014/main" id="{BEB1406B-2672-4828-AAC3-C3F1CCCC787E}"/>
              </a:ext>
            </a:extLst>
          </p:cNvPr>
          <p:cNvSpPr txBox="1"/>
          <p:nvPr/>
        </p:nvSpPr>
        <p:spPr>
          <a:xfrm>
            <a:off x="142745" y="6122036"/>
            <a:ext cx="2597463" cy="270411"/>
          </a:xfrm>
          <a:prstGeom prst="rect">
            <a:avLst/>
          </a:prstGeom>
          <a:noFill/>
        </p:spPr>
        <p:txBody>
          <a:bodyPr wrap="square" rtlCol="0">
            <a:spAutoFit/>
          </a:bodyPr>
          <a:lstStyle/>
          <a:p>
            <a:r>
              <a:rPr lang="en-US" sz="1100" dirty="0">
                <a:solidFill>
                  <a:schemeClr val="bg1"/>
                </a:solidFill>
              </a:rPr>
              <a:t>Centralized Economic Dispatch</a:t>
            </a:r>
            <a:endParaRPr lang="x-none" sz="1100" dirty="0">
              <a:solidFill>
                <a:schemeClr val="bg1"/>
              </a:solidFill>
            </a:endParaRPr>
          </a:p>
        </p:txBody>
      </p:sp>
      <p:sp>
        <p:nvSpPr>
          <p:cNvPr id="21" name="TextBox 20">
            <a:extLst>
              <a:ext uri="{FF2B5EF4-FFF2-40B4-BE49-F238E27FC236}">
                <a16:creationId xmlns:a16="http://schemas.microsoft.com/office/drawing/2014/main" id="{54F888EE-FADD-4376-8F6A-7BFAAEB080D6}"/>
              </a:ext>
            </a:extLst>
          </p:cNvPr>
          <p:cNvSpPr txBox="1"/>
          <p:nvPr/>
        </p:nvSpPr>
        <p:spPr>
          <a:xfrm>
            <a:off x="7326104" y="2855991"/>
            <a:ext cx="983793" cy="400110"/>
          </a:xfrm>
          <a:prstGeom prst="rect">
            <a:avLst/>
          </a:prstGeom>
          <a:noFill/>
        </p:spPr>
        <p:txBody>
          <a:bodyPr wrap="square" rtlCol="0">
            <a:spAutoFit/>
          </a:bodyPr>
          <a:lstStyle/>
          <a:p>
            <a:r>
              <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CTBCM</a:t>
            </a:r>
          </a:p>
        </p:txBody>
      </p:sp>
      <p:sp>
        <p:nvSpPr>
          <p:cNvPr id="18" name="Date Placeholder 17"/>
          <p:cNvSpPr>
            <a:spLocks noGrp="1"/>
          </p:cNvSpPr>
          <p:nvPr>
            <p:ph type="dt" sz="half" idx="10"/>
          </p:nvPr>
        </p:nvSpPr>
        <p:spPr/>
        <p:txBody>
          <a:bodyPr/>
          <a:lstStyle/>
          <a:p>
            <a:fld id="{321F643E-7457-7845-A622-B355DA26046F}" type="datetime4">
              <a:rPr lang="en-US" smtClean="0"/>
              <a:t>June 23, 2023</a:t>
            </a:fld>
            <a:endParaRPr lang="x-none"/>
          </a:p>
        </p:txBody>
      </p:sp>
      <p:sp>
        <p:nvSpPr>
          <p:cNvPr id="20" name="Footer Placeholder 19"/>
          <p:cNvSpPr>
            <a:spLocks noGrp="1"/>
          </p:cNvSpPr>
          <p:nvPr>
            <p:ph type="ftr" sz="quarter" idx="11"/>
          </p:nvPr>
        </p:nvSpPr>
        <p:spPr/>
        <p:txBody>
          <a:bodyPr/>
          <a:lstStyle/>
          <a:p>
            <a:r>
              <a:rPr lang="en-US"/>
              <a:t>National Electric Power Regulatory Authority</a:t>
            </a:r>
            <a:endParaRPr lang="x-none" dirty="0"/>
          </a:p>
        </p:txBody>
      </p:sp>
      <p:sp>
        <p:nvSpPr>
          <p:cNvPr id="23" name="Slide Number Placeholder 22"/>
          <p:cNvSpPr>
            <a:spLocks noGrp="1"/>
          </p:cNvSpPr>
          <p:nvPr>
            <p:ph type="sldNum" sz="quarter" idx="12"/>
          </p:nvPr>
        </p:nvSpPr>
        <p:spPr/>
        <p:txBody>
          <a:bodyPr/>
          <a:lstStyle/>
          <a:p>
            <a:fld id="{BC6F0C9F-1485-44C6-9B60-E7D692FB154A}" type="slidenum">
              <a:rPr lang="x-none" smtClean="0"/>
              <a:t>11</a:t>
            </a:fld>
            <a:endParaRPr lang="x-none"/>
          </a:p>
        </p:txBody>
      </p:sp>
    </p:spTree>
    <p:extLst>
      <p:ext uri="{BB962C8B-B14F-4D97-AF65-F5344CB8AC3E}">
        <p14:creationId xmlns:p14="http://schemas.microsoft.com/office/powerpoint/2010/main" val="149983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55986" y="145862"/>
            <a:ext cx="9746465" cy="584776"/>
          </a:xfrm>
          <a:prstGeom prst="rect">
            <a:avLst/>
          </a:prstGeom>
          <a:noFill/>
        </p:spPr>
        <p:txBody>
          <a:bodyPr wrap="square" rtlCol="0">
            <a:spAutoFit/>
          </a:bodyPr>
          <a:lstStyle/>
          <a:p>
            <a:pPr algn="ctr">
              <a:spcBef>
                <a:spcPts val="600"/>
              </a:spcBef>
            </a:pPr>
            <a:r>
              <a:rPr lang="en-US" sz="3200" b="1" dirty="0">
                <a:solidFill>
                  <a:schemeClr val="bg2">
                    <a:lumMod val="50000"/>
                  </a:schemeClr>
                </a:solidFill>
                <a:latin typeface="Garamond" panose="02020404030301010803" pitchFamily="18" charset="0"/>
              </a:rPr>
              <a:t>Power Wheeling Reforms under CTBCM</a:t>
            </a:r>
          </a:p>
        </p:txBody>
      </p:sp>
      <p:sp>
        <p:nvSpPr>
          <p:cNvPr id="3" name="Date Placeholder 2"/>
          <p:cNvSpPr>
            <a:spLocks noGrp="1"/>
          </p:cNvSpPr>
          <p:nvPr>
            <p:ph type="dt" sz="half" idx="10"/>
          </p:nvPr>
        </p:nvSpPr>
        <p:spPr/>
        <p:txBody>
          <a:bodyPr/>
          <a:lstStyle/>
          <a:p>
            <a:fld id="{D02D48EF-151F-AF4F-AD31-ACEB803DD288}" type="datetime4">
              <a:rPr lang="en-US" smtClean="0"/>
              <a:t>June 23, 2023</a:t>
            </a:fld>
            <a:endParaRPr lang="x-none"/>
          </a:p>
        </p:txBody>
      </p:sp>
      <p:sp>
        <p:nvSpPr>
          <p:cNvPr id="4" name="Footer Placeholder 3"/>
          <p:cNvSpPr>
            <a:spLocks noGrp="1"/>
          </p:cNvSpPr>
          <p:nvPr>
            <p:ph type="ftr" sz="quarter" idx="11"/>
          </p:nvPr>
        </p:nvSpPr>
        <p:spPr/>
        <p:txBody>
          <a:bodyPr/>
          <a:lstStyle/>
          <a:p>
            <a:r>
              <a:rPr lang="en-US"/>
              <a:t>National Electric Power Regulatory Authority</a:t>
            </a:r>
            <a:endParaRPr lang="x-none" dirty="0"/>
          </a:p>
        </p:txBody>
      </p:sp>
      <p:sp>
        <p:nvSpPr>
          <p:cNvPr id="5" name="Slide Number Placeholder 4"/>
          <p:cNvSpPr>
            <a:spLocks noGrp="1"/>
          </p:cNvSpPr>
          <p:nvPr>
            <p:ph type="sldNum" sz="quarter" idx="12"/>
          </p:nvPr>
        </p:nvSpPr>
        <p:spPr/>
        <p:txBody>
          <a:bodyPr/>
          <a:lstStyle/>
          <a:p>
            <a:fld id="{BC6F0C9F-1485-44C6-9B60-E7D692FB154A}" type="slidenum">
              <a:rPr lang="x-none" smtClean="0"/>
              <a:t>12</a:t>
            </a:fld>
            <a:endParaRPr lang="x-none"/>
          </a:p>
        </p:txBody>
      </p:sp>
      <p:cxnSp>
        <p:nvCxnSpPr>
          <p:cNvPr id="10" name="Straight Connector 9">
            <a:extLst>
              <a:ext uri="{FF2B5EF4-FFF2-40B4-BE49-F238E27FC236}">
                <a16:creationId xmlns:a16="http://schemas.microsoft.com/office/drawing/2014/main" id="{2AFF5844-F358-E9A8-6B62-9494F227B667}"/>
              </a:ext>
            </a:extLst>
          </p:cNvPr>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1" name="Ink 10">
                <a:extLst>
                  <a:ext uri="{FF2B5EF4-FFF2-40B4-BE49-F238E27FC236}">
                    <a16:creationId xmlns:a16="http://schemas.microsoft.com/office/drawing/2014/main" id="{6D464A12-8863-857E-415C-CBA016CAD056}"/>
                  </a:ext>
                </a:extLst>
              </p14:cNvPr>
              <p14:cNvContentPartPr/>
              <p14:nvPr/>
            </p14:nvContentPartPr>
            <p14:xfrm>
              <a:off x="664924" y="2650498"/>
              <a:ext cx="360" cy="360"/>
            </p14:xfrm>
          </p:contentPart>
        </mc:Choice>
        <mc:Fallback xmlns="">
          <p:pic>
            <p:nvPicPr>
              <p:cNvPr id="11" name="Ink 10">
                <a:extLst>
                  <a:ext uri="{FF2B5EF4-FFF2-40B4-BE49-F238E27FC236}">
                    <a16:creationId xmlns:a16="http://schemas.microsoft.com/office/drawing/2014/main" xmlns="" id="{6D464A12-8863-857E-415C-CBA016CAD056}"/>
                  </a:ext>
                </a:extLst>
              </p:cNvPr>
              <p:cNvPicPr/>
              <p:nvPr/>
            </p:nvPicPr>
            <p:blipFill>
              <a:blip r:embed="rId4"/>
              <a:stretch>
                <a:fillRect/>
              </a:stretch>
            </p:blipFill>
            <p:spPr>
              <a:xfrm>
                <a:off x="646924" y="254249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2" name="Ink 11">
                <a:extLst>
                  <a:ext uri="{FF2B5EF4-FFF2-40B4-BE49-F238E27FC236}">
                    <a16:creationId xmlns:a16="http://schemas.microsoft.com/office/drawing/2014/main" id="{2744AE18-0E7F-9DAD-526E-919DE8897AD8}"/>
                  </a:ext>
                </a:extLst>
              </p14:cNvPr>
              <p14:cNvContentPartPr/>
              <p14:nvPr/>
            </p14:nvContentPartPr>
            <p14:xfrm>
              <a:off x="4331524" y="1080538"/>
              <a:ext cx="360" cy="360"/>
            </p14:xfrm>
          </p:contentPart>
        </mc:Choice>
        <mc:Fallback xmlns="">
          <p:pic>
            <p:nvPicPr>
              <p:cNvPr id="12" name="Ink 11">
                <a:extLst>
                  <a:ext uri="{FF2B5EF4-FFF2-40B4-BE49-F238E27FC236}">
                    <a16:creationId xmlns:a16="http://schemas.microsoft.com/office/drawing/2014/main" xmlns="" id="{2744AE18-0E7F-9DAD-526E-919DE8897AD8}"/>
                  </a:ext>
                </a:extLst>
              </p:cNvPr>
              <p:cNvPicPr/>
              <p:nvPr/>
            </p:nvPicPr>
            <p:blipFill>
              <a:blip r:embed="rId6"/>
              <a:stretch>
                <a:fillRect/>
              </a:stretch>
            </p:blipFill>
            <p:spPr>
              <a:xfrm>
                <a:off x="4313524" y="97253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3" name="Ink 12">
                <a:extLst>
                  <a:ext uri="{FF2B5EF4-FFF2-40B4-BE49-F238E27FC236}">
                    <a16:creationId xmlns:a16="http://schemas.microsoft.com/office/drawing/2014/main" id="{E0144894-F0C3-08F0-7D36-E695C0C4A3E0}"/>
                  </a:ext>
                </a:extLst>
              </p14:cNvPr>
              <p14:cNvContentPartPr/>
              <p14:nvPr/>
            </p14:nvContentPartPr>
            <p14:xfrm>
              <a:off x="4340884" y="1200418"/>
              <a:ext cx="360" cy="360"/>
            </p14:xfrm>
          </p:contentPart>
        </mc:Choice>
        <mc:Fallback xmlns="">
          <p:pic>
            <p:nvPicPr>
              <p:cNvPr id="13" name="Ink 12">
                <a:extLst>
                  <a:ext uri="{FF2B5EF4-FFF2-40B4-BE49-F238E27FC236}">
                    <a16:creationId xmlns:a16="http://schemas.microsoft.com/office/drawing/2014/main" xmlns="" id="{E0144894-F0C3-08F0-7D36-E695C0C4A3E0}"/>
                  </a:ext>
                </a:extLst>
              </p:cNvPr>
              <p:cNvPicPr/>
              <p:nvPr/>
            </p:nvPicPr>
            <p:blipFill>
              <a:blip r:embed="rId8"/>
              <a:stretch>
                <a:fillRect/>
              </a:stretch>
            </p:blipFill>
            <p:spPr>
              <a:xfrm>
                <a:off x="4322884" y="109241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4" name="Ink 13">
                <a:extLst>
                  <a:ext uri="{FF2B5EF4-FFF2-40B4-BE49-F238E27FC236}">
                    <a16:creationId xmlns:a16="http://schemas.microsoft.com/office/drawing/2014/main" id="{4FFCE5BB-C4A3-263B-6E53-963A78392A7C}"/>
                  </a:ext>
                </a:extLst>
              </p14:cNvPr>
              <p14:cNvContentPartPr/>
              <p14:nvPr/>
            </p14:nvContentPartPr>
            <p14:xfrm>
              <a:off x="4349884" y="1403818"/>
              <a:ext cx="360" cy="360"/>
            </p14:xfrm>
          </p:contentPart>
        </mc:Choice>
        <mc:Fallback xmlns="">
          <p:pic>
            <p:nvPicPr>
              <p:cNvPr id="14" name="Ink 13">
                <a:extLst>
                  <a:ext uri="{FF2B5EF4-FFF2-40B4-BE49-F238E27FC236}">
                    <a16:creationId xmlns:a16="http://schemas.microsoft.com/office/drawing/2014/main" xmlns="" id="{4FFCE5BB-C4A3-263B-6E53-963A78392A7C}"/>
                  </a:ext>
                </a:extLst>
              </p:cNvPr>
              <p:cNvPicPr/>
              <p:nvPr/>
            </p:nvPicPr>
            <p:blipFill>
              <a:blip r:embed="rId10"/>
              <a:stretch>
                <a:fillRect/>
              </a:stretch>
            </p:blipFill>
            <p:spPr>
              <a:xfrm>
                <a:off x="4331884" y="129581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5" name="Ink 14">
                <a:extLst>
                  <a:ext uri="{FF2B5EF4-FFF2-40B4-BE49-F238E27FC236}">
                    <a16:creationId xmlns:a16="http://schemas.microsoft.com/office/drawing/2014/main" id="{BCE53D45-EBCD-2421-7B7B-25AFA23D91A6}"/>
                  </a:ext>
                </a:extLst>
              </p14:cNvPr>
              <p14:cNvContentPartPr/>
              <p14:nvPr/>
            </p14:nvContentPartPr>
            <p14:xfrm>
              <a:off x="3749404" y="1800898"/>
              <a:ext cx="360" cy="360"/>
            </p14:xfrm>
          </p:contentPart>
        </mc:Choice>
        <mc:Fallback xmlns="">
          <p:pic>
            <p:nvPicPr>
              <p:cNvPr id="15" name="Ink 14">
                <a:extLst>
                  <a:ext uri="{FF2B5EF4-FFF2-40B4-BE49-F238E27FC236}">
                    <a16:creationId xmlns:a16="http://schemas.microsoft.com/office/drawing/2014/main" xmlns="" id="{BCE53D45-EBCD-2421-7B7B-25AFA23D91A6}"/>
                  </a:ext>
                </a:extLst>
              </p:cNvPr>
              <p:cNvPicPr/>
              <p:nvPr/>
            </p:nvPicPr>
            <p:blipFill>
              <a:blip r:embed="rId12"/>
              <a:stretch>
                <a:fillRect/>
              </a:stretch>
            </p:blipFill>
            <p:spPr>
              <a:xfrm>
                <a:off x="3731404" y="169289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7" name="Ink 16">
                <a:extLst>
                  <a:ext uri="{FF2B5EF4-FFF2-40B4-BE49-F238E27FC236}">
                    <a16:creationId xmlns:a16="http://schemas.microsoft.com/office/drawing/2014/main" id="{2A5AC064-F31D-64D5-8184-E56AB86A6034}"/>
                  </a:ext>
                </a:extLst>
              </p14:cNvPr>
              <p14:cNvContentPartPr/>
              <p14:nvPr/>
            </p14:nvContentPartPr>
            <p14:xfrm>
              <a:off x="1505164" y="2650498"/>
              <a:ext cx="360" cy="360"/>
            </p14:xfrm>
          </p:contentPart>
        </mc:Choice>
        <mc:Fallback xmlns="">
          <p:pic>
            <p:nvPicPr>
              <p:cNvPr id="17" name="Ink 16">
                <a:extLst>
                  <a:ext uri="{FF2B5EF4-FFF2-40B4-BE49-F238E27FC236}">
                    <a16:creationId xmlns:a16="http://schemas.microsoft.com/office/drawing/2014/main" xmlns="" id="{2A5AC064-F31D-64D5-8184-E56AB86A6034}"/>
                  </a:ext>
                </a:extLst>
              </p:cNvPr>
              <p:cNvPicPr/>
              <p:nvPr/>
            </p:nvPicPr>
            <p:blipFill>
              <a:blip r:embed="rId14"/>
              <a:stretch>
                <a:fillRect/>
              </a:stretch>
            </p:blipFill>
            <p:spPr>
              <a:xfrm>
                <a:off x="1487164" y="254249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8" name="Ink 17">
                <a:extLst>
                  <a:ext uri="{FF2B5EF4-FFF2-40B4-BE49-F238E27FC236}">
                    <a16:creationId xmlns:a16="http://schemas.microsoft.com/office/drawing/2014/main" id="{6C99E7F4-B0F2-55CA-19FB-FCCC77F31276}"/>
                  </a:ext>
                </a:extLst>
              </p14:cNvPr>
              <p14:cNvContentPartPr/>
              <p14:nvPr/>
            </p14:nvContentPartPr>
            <p14:xfrm>
              <a:off x="2336404" y="2720698"/>
              <a:ext cx="360" cy="3960"/>
            </p14:xfrm>
          </p:contentPart>
        </mc:Choice>
        <mc:Fallback xmlns="">
          <p:pic>
            <p:nvPicPr>
              <p:cNvPr id="18" name="Ink 17">
                <a:extLst>
                  <a:ext uri="{FF2B5EF4-FFF2-40B4-BE49-F238E27FC236}">
                    <a16:creationId xmlns:a16="http://schemas.microsoft.com/office/drawing/2014/main" xmlns="" id="{6C99E7F4-B0F2-55CA-19FB-FCCC77F31276}"/>
                  </a:ext>
                </a:extLst>
              </p:cNvPr>
              <p:cNvPicPr/>
              <p:nvPr/>
            </p:nvPicPr>
            <p:blipFill>
              <a:blip r:embed="rId16"/>
              <a:stretch>
                <a:fillRect/>
              </a:stretch>
            </p:blipFill>
            <p:spPr>
              <a:xfrm>
                <a:off x="2318404" y="2612698"/>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9" name="Ink 18">
                <a:extLst>
                  <a:ext uri="{FF2B5EF4-FFF2-40B4-BE49-F238E27FC236}">
                    <a16:creationId xmlns:a16="http://schemas.microsoft.com/office/drawing/2014/main" id="{8FDF0FEC-6587-2BA9-AF71-D89D781AA4A4}"/>
                  </a:ext>
                </a:extLst>
              </p14:cNvPr>
              <p14:cNvContentPartPr/>
              <p14:nvPr/>
            </p14:nvContentPartPr>
            <p14:xfrm>
              <a:off x="2077924" y="1468258"/>
              <a:ext cx="360" cy="360"/>
            </p14:xfrm>
          </p:contentPart>
        </mc:Choice>
        <mc:Fallback xmlns="">
          <p:pic>
            <p:nvPicPr>
              <p:cNvPr id="19" name="Ink 18">
                <a:extLst>
                  <a:ext uri="{FF2B5EF4-FFF2-40B4-BE49-F238E27FC236}">
                    <a16:creationId xmlns:a16="http://schemas.microsoft.com/office/drawing/2014/main" xmlns="" id="{8FDF0FEC-6587-2BA9-AF71-D89D781AA4A4}"/>
                  </a:ext>
                </a:extLst>
              </p:cNvPr>
              <p:cNvPicPr/>
              <p:nvPr/>
            </p:nvPicPr>
            <p:blipFill>
              <a:blip r:embed="rId18"/>
              <a:stretch>
                <a:fillRect/>
              </a:stretch>
            </p:blipFill>
            <p:spPr>
              <a:xfrm>
                <a:off x="2059924" y="136025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0" name="Ink 19">
                <a:extLst>
                  <a:ext uri="{FF2B5EF4-FFF2-40B4-BE49-F238E27FC236}">
                    <a16:creationId xmlns:a16="http://schemas.microsoft.com/office/drawing/2014/main" id="{0BFFA7B9-EB07-5F7A-4E40-8515034E2DE8}"/>
                  </a:ext>
                </a:extLst>
              </p14:cNvPr>
              <p14:cNvContentPartPr/>
              <p14:nvPr/>
            </p14:nvContentPartPr>
            <p14:xfrm>
              <a:off x="332284" y="3971338"/>
              <a:ext cx="360" cy="360"/>
            </p14:xfrm>
          </p:contentPart>
        </mc:Choice>
        <mc:Fallback xmlns="">
          <p:pic>
            <p:nvPicPr>
              <p:cNvPr id="20" name="Ink 19">
                <a:extLst>
                  <a:ext uri="{FF2B5EF4-FFF2-40B4-BE49-F238E27FC236}">
                    <a16:creationId xmlns:a16="http://schemas.microsoft.com/office/drawing/2014/main" xmlns="" id="{0BFFA7B9-EB07-5F7A-4E40-8515034E2DE8}"/>
                  </a:ext>
                </a:extLst>
              </p:cNvPr>
              <p:cNvPicPr/>
              <p:nvPr/>
            </p:nvPicPr>
            <p:blipFill>
              <a:blip r:embed="rId20"/>
              <a:stretch>
                <a:fillRect/>
              </a:stretch>
            </p:blipFill>
            <p:spPr>
              <a:xfrm>
                <a:off x="314284" y="386333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1" name="Ink 20">
                <a:extLst>
                  <a:ext uri="{FF2B5EF4-FFF2-40B4-BE49-F238E27FC236}">
                    <a16:creationId xmlns:a16="http://schemas.microsoft.com/office/drawing/2014/main" id="{15203725-FE83-100C-16E4-C6279BD04AE0}"/>
                  </a:ext>
                </a:extLst>
              </p14:cNvPr>
              <p14:cNvContentPartPr/>
              <p14:nvPr/>
            </p14:nvContentPartPr>
            <p14:xfrm>
              <a:off x="4987444" y="2668622"/>
              <a:ext cx="360" cy="360"/>
            </p14:xfrm>
          </p:contentPart>
        </mc:Choice>
        <mc:Fallback xmlns="">
          <p:pic>
            <p:nvPicPr>
              <p:cNvPr id="21" name="Ink 20">
                <a:extLst>
                  <a:ext uri="{FF2B5EF4-FFF2-40B4-BE49-F238E27FC236}">
                    <a16:creationId xmlns:a16="http://schemas.microsoft.com/office/drawing/2014/main" xmlns="" id="{15203725-FE83-100C-16E4-C6279BD04AE0}"/>
                  </a:ext>
                </a:extLst>
              </p:cNvPr>
              <p:cNvPicPr/>
              <p:nvPr/>
            </p:nvPicPr>
            <p:blipFill>
              <a:blip r:embed="rId22"/>
              <a:stretch>
                <a:fillRect/>
              </a:stretch>
            </p:blipFill>
            <p:spPr>
              <a:xfrm>
                <a:off x="4969444" y="2560622"/>
                <a:ext cx="36000" cy="216000"/>
              </a:xfrm>
              <a:prstGeom prst="rect">
                <a:avLst/>
              </a:prstGeom>
            </p:spPr>
          </p:pic>
        </mc:Fallback>
      </mc:AlternateContent>
      <p:grpSp>
        <p:nvGrpSpPr>
          <p:cNvPr id="25" name="Group 24">
            <a:extLst>
              <a:ext uri="{FF2B5EF4-FFF2-40B4-BE49-F238E27FC236}">
                <a16:creationId xmlns:a16="http://schemas.microsoft.com/office/drawing/2014/main" id="{E870B3E4-EAF4-89F0-8848-536B0A39B72D}"/>
              </a:ext>
            </a:extLst>
          </p:cNvPr>
          <p:cNvGrpSpPr/>
          <p:nvPr/>
        </p:nvGrpSpPr>
        <p:grpSpPr>
          <a:xfrm>
            <a:off x="4516204" y="2632138"/>
            <a:ext cx="102240" cy="101880"/>
            <a:chOff x="4516204" y="2632138"/>
            <a:chExt cx="102240" cy="101880"/>
          </a:xfrm>
        </p:grpSpPr>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2" name="Ink 21">
                  <a:extLst>
                    <a:ext uri="{FF2B5EF4-FFF2-40B4-BE49-F238E27FC236}">
                      <a16:creationId xmlns:a16="http://schemas.microsoft.com/office/drawing/2014/main" id="{7AF04EA9-0317-8285-EFA0-BBED8783A87E}"/>
                    </a:ext>
                  </a:extLst>
                </p14:cNvPr>
                <p14:cNvContentPartPr/>
                <p14:nvPr/>
              </p14:nvContentPartPr>
              <p14:xfrm>
                <a:off x="4579204" y="2694778"/>
                <a:ext cx="39240" cy="39240"/>
              </p14:xfrm>
            </p:contentPart>
          </mc:Choice>
          <mc:Fallback xmlns="">
            <p:pic>
              <p:nvPicPr>
                <p:cNvPr id="22" name="Ink 21">
                  <a:extLst>
                    <a:ext uri="{FF2B5EF4-FFF2-40B4-BE49-F238E27FC236}">
                      <a16:creationId xmlns:a16="http://schemas.microsoft.com/office/drawing/2014/main" xmlns="" id="{7AF04EA9-0317-8285-EFA0-BBED8783A87E}"/>
                    </a:ext>
                  </a:extLst>
                </p:cNvPr>
                <p:cNvPicPr/>
                <p:nvPr/>
              </p:nvPicPr>
              <p:blipFill>
                <a:blip r:embed="rId24"/>
                <a:stretch>
                  <a:fillRect/>
                </a:stretch>
              </p:blipFill>
              <p:spPr>
                <a:xfrm>
                  <a:off x="4561204" y="2587760"/>
                  <a:ext cx="74880" cy="252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3" name="Ink 22">
                  <a:extLst>
                    <a:ext uri="{FF2B5EF4-FFF2-40B4-BE49-F238E27FC236}">
                      <a16:creationId xmlns:a16="http://schemas.microsoft.com/office/drawing/2014/main" id="{60F8BACA-3341-BD34-00D9-1226E66A0ADC}"/>
                    </a:ext>
                  </a:extLst>
                </p14:cNvPr>
                <p14:cNvContentPartPr/>
                <p14:nvPr/>
              </p14:nvContentPartPr>
              <p14:xfrm>
                <a:off x="4525204" y="2641138"/>
                <a:ext cx="360" cy="360"/>
              </p14:xfrm>
            </p:contentPart>
          </mc:Choice>
          <mc:Fallback xmlns="">
            <p:pic>
              <p:nvPicPr>
                <p:cNvPr id="23" name="Ink 22">
                  <a:extLst>
                    <a:ext uri="{FF2B5EF4-FFF2-40B4-BE49-F238E27FC236}">
                      <a16:creationId xmlns:a16="http://schemas.microsoft.com/office/drawing/2014/main" xmlns="" id="{60F8BACA-3341-BD34-00D9-1226E66A0ADC}"/>
                    </a:ext>
                  </a:extLst>
                </p:cNvPr>
                <p:cNvPicPr/>
                <p:nvPr/>
              </p:nvPicPr>
              <p:blipFill>
                <a:blip r:embed="rId26"/>
                <a:stretch>
                  <a:fillRect/>
                </a:stretch>
              </p:blipFill>
              <p:spPr>
                <a:xfrm>
                  <a:off x="4507204" y="253313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24" name="Ink 23">
                  <a:extLst>
                    <a:ext uri="{FF2B5EF4-FFF2-40B4-BE49-F238E27FC236}">
                      <a16:creationId xmlns:a16="http://schemas.microsoft.com/office/drawing/2014/main" id="{3480374A-1BCC-1934-F86E-842F4F6627A8}"/>
                    </a:ext>
                  </a:extLst>
                </p14:cNvPr>
                <p14:cNvContentPartPr/>
                <p14:nvPr/>
              </p14:nvContentPartPr>
              <p14:xfrm>
                <a:off x="4516204" y="2632138"/>
                <a:ext cx="360" cy="360"/>
              </p14:xfrm>
            </p:contentPart>
          </mc:Choice>
          <mc:Fallback xmlns="">
            <p:pic>
              <p:nvPicPr>
                <p:cNvPr id="24" name="Ink 23">
                  <a:extLst>
                    <a:ext uri="{FF2B5EF4-FFF2-40B4-BE49-F238E27FC236}">
                      <a16:creationId xmlns:a16="http://schemas.microsoft.com/office/drawing/2014/main" xmlns="" id="{3480374A-1BCC-1934-F86E-842F4F6627A8}"/>
                    </a:ext>
                  </a:extLst>
                </p:cNvPr>
                <p:cNvPicPr/>
                <p:nvPr/>
              </p:nvPicPr>
              <p:blipFill>
                <a:blip r:embed="rId28"/>
                <a:stretch>
                  <a:fillRect/>
                </a:stretch>
              </p:blipFill>
              <p:spPr>
                <a:xfrm>
                  <a:off x="4498204" y="2524138"/>
                  <a:ext cx="36000" cy="216000"/>
                </a:xfrm>
                <a:prstGeom prst="rect">
                  <a:avLst/>
                </a:prstGeom>
              </p:spPr>
            </p:pic>
          </mc:Fallback>
        </mc:AlternateContent>
      </p:grpSp>
      <p:pic>
        <p:nvPicPr>
          <p:cNvPr id="8" name="Picture 7">
            <a:extLst>
              <a:ext uri="{FF2B5EF4-FFF2-40B4-BE49-F238E27FC236}">
                <a16:creationId xmlns:a16="http://schemas.microsoft.com/office/drawing/2014/main" id="{7D9B1A7B-09EA-5612-6933-A9317EA0CBF6}"/>
              </a:ext>
            </a:extLst>
          </p:cNvPr>
          <p:cNvPicPr>
            <a:picLocks noChangeAspect="1"/>
          </p:cNvPicPr>
          <p:nvPr/>
        </p:nvPicPr>
        <p:blipFill rotWithShape="1">
          <a:blip r:embed="rId29"/>
          <a:srcRect t="7085"/>
          <a:stretch/>
        </p:blipFill>
        <p:spPr>
          <a:xfrm>
            <a:off x="539591" y="1117601"/>
            <a:ext cx="11049680" cy="4950690"/>
          </a:xfrm>
          <a:prstGeom prst="rect">
            <a:avLst/>
          </a:prstGeom>
        </p:spPr>
      </p:pic>
    </p:spTree>
    <p:extLst>
      <p:ext uri="{BB962C8B-B14F-4D97-AF65-F5344CB8AC3E}">
        <p14:creationId xmlns:p14="http://schemas.microsoft.com/office/powerpoint/2010/main" val="34615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F2D90A7-9FFE-49D5-8253-B156F6A9F67F}"/>
              </a:ext>
            </a:extLst>
          </p:cNvPr>
          <p:cNvGraphicFramePr>
            <a:graphicFrameLocks noGrp="1"/>
          </p:cNvGraphicFramePr>
          <p:nvPr>
            <p:ph idx="1"/>
          </p:nvPr>
        </p:nvGraphicFramePr>
        <p:xfrm>
          <a:off x="838200" y="2152622"/>
          <a:ext cx="4395447" cy="3964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4CC292D-A8C5-4275-BF36-708C677F9B2D}"/>
              </a:ext>
            </a:extLst>
          </p:cNvPr>
          <p:cNvGraphicFramePr>
            <a:graphicFrameLocks/>
          </p:cNvGraphicFramePr>
          <p:nvPr/>
        </p:nvGraphicFramePr>
        <p:xfrm>
          <a:off x="5794514" y="2152621"/>
          <a:ext cx="5357190" cy="396470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F080135-7A3A-47CD-826E-94B51C6C5BEC}"/>
              </a:ext>
            </a:extLst>
          </p:cNvPr>
          <p:cNvSpPr txBox="1"/>
          <p:nvPr/>
        </p:nvSpPr>
        <p:spPr>
          <a:xfrm>
            <a:off x="946829" y="1626398"/>
            <a:ext cx="4244008" cy="430887"/>
          </a:xfrm>
          <a:prstGeom prst="rect">
            <a:avLst/>
          </a:prstGeom>
          <a:noFill/>
        </p:spPr>
        <p:txBody>
          <a:bodyPr wrap="square" rtlCol="0">
            <a:spAutoFit/>
          </a:bodyPr>
          <a:lstStyle/>
          <a:p>
            <a:r>
              <a:rPr lang="en-IN" sz="2200" dirty="0">
                <a:solidFill>
                  <a:schemeClr val="accent1"/>
                </a:solidFill>
                <a:latin typeface="Garamond"/>
                <a:cs typeface="Garamond"/>
              </a:rPr>
              <a:t>Share in Electricity Consumption</a:t>
            </a:r>
          </a:p>
        </p:txBody>
      </p:sp>
      <p:sp>
        <p:nvSpPr>
          <p:cNvPr id="7" name="TextBox 6">
            <a:extLst>
              <a:ext uri="{FF2B5EF4-FFF2-40B4-BE49-F238E27FC236}">
                <a16:creationId xmlns:a16="http://schemas.microsoft.com/office/drawing/2014/main" id="{0C3CA2C4-9815-4A29-9DB0-5EB89733FCAA}"/>
              </a:ext>
            </a:extLst>
          </p:cNvPr>
          <p:cNvSpPr txBox="1"/>
          <p:nvPr/>
        </p:nvSpPr>
        <p:spPr>
          <a:xfrm>
            <a:off x="5794514" y="1644027"/>
            <a:ext cx="5421769" cy="430887"/>
          </a:xfrm>
          <a:prstGeom prst="rect">
            <a:avLst/>
          </a:prstGeom>
          <a:noFill/>
        </p:spPr>
        <p:txBody>
          <a:bodyPr wrap="square" rtlCol="0">
            <a:spAutoFit/>
          </a:bodyPr>
          <a:lstStyle/>
          <a:p>
            <a:r>
              <a:rPr lang="en-IN" sz="2200" dirty="0">
                <a:solidFill>
                  <a:srgbClr val="E48312"/>
                </a:solidFill>
                <a:latin typeface="Garamond"/>
                <a:cs typeface="Garamond"/>
              </a:rPr>
              <a:t>DISCO-wise Share in Electricity Consumption</a:t>
            </a:r>
          </a:p>
        </p:txBody>
      </p:sp>
      <p:sp>
        <p:nvSpPr>
          <p:cNvPr id="3" name="Date Placeholder 2"/>
          <p:cNvSpPr>
            <a:spLocks noGrp="1"/>
          </p:cNvSpPr>
          <p:nvPr>
            <p:ph type="dt" sz="half" idx="10"/>
          </p:nvPr>
        </p:nvSpPr>
        <p:spPr/>
        <p:txBody>
          <a:bodyPr/>
          <a:lstStyle/>
          <a:p>
            <a:fld id="{863C3444-AE6C-A947-95FF-3A96BA851D98}" type="datetime4">
              <a:rPr lang="en-US" smtClean="0"/>
              <a:t>June 23, 2023</a:t>
            </a:fld>
            <a:endParaRPr lang="x-none"/>
          </a:p>
        </p:txBody>
      </p:sp>
      <p:sp>
        <p:nvSpPr>
          <p:cNvPr id="11" name="Slide Number Placeholder 10"/>
          <p:cNvSpPr>
            <a:spLocks noGrp="1"/>
          </p:cNvSpPr>
          <p:nvPr>
            <p:ph type="sldNum" sz="quarter" idx="12"/>
          </p:nvPr>
        </p:nvSpPr>
        <p:spPr/>
        <p:txBody>
          <a:bodyPr/>
          <a:lstStyle/>
          <a:p>
            <a:fld id="{BC6F0C9F-1485-44C6-9B60-E7D692FB154A}" type="slidenum">
              <a:rPr lang="x-none" smtClean="0"/>
              <a:t>13</a:t>
            </a:fld>
            <a:endParaRPr lang="x-none"/>
          </a:p>
        </p:txBody>
      </p:sp>
      <p:sp>
        <p:nvSpPr>
          <p:cNvPr id="8" name="Footer Placeholder 7"/>
          <p:cNvSpPr>
            <a:spLocks noGrp="1"/>
          </p:cNvSpPr>
          <p:nvPr>
            <p:ph type="ftr" sz="quarter" idx="11"/>
          </p:nvPr>
        </p:nvSpPr>
        <p:spPr/>
        <p:txBody>
          <a:bodyPr/>
          <a:lstStyle/>
          <a:p>
            <a:r>
              <a:rPr lang="en-US"/>
              <a:t>National Electric Power Regulatory Authority</a:t>
            </a:r>
            <a:endParaRPr lang="x-none"/>
          </a:p>
        </p:txBody>
      </p:sp>
      <p:cxnSp>
        <p:nvCxnSpPr>
          <p:cNvPr id="12" name="Straight Connector 11"/>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0CE8167-32DA-42DA-8361-B907DF496AC7}"/>
              </a:ext>
            </a:extLst>
          </p:cNvPr>
          <p:cNvSpPr txBox="1"/>
          <p:nvPr/>
        </p:nvSpPr>
        <p:spPr>
          <a:xfrm>
            <a:off x="1304141" y="201462"/>
            <a:ext cx="9583719" cy="584775"/>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dirty="0">
                <a:solidFill>
                  <a:schemeClr val="bg2">
                    <a:lumMod val="50000"/>
                  </a:schemeClr>
                </a:solidFill>
                <a:cs typeface="Garamond"/>
              </a:rPr>
              <a:t>Market Share of Eligible Bulk Power Consumers</a:t>
            </a:r>
          </a:p>
        </p:txBody>
      </p:sp>
      <p:sp>
        <p:nvSpPr>
          <p:cNvPr id="15" name="TextBox 14">
            <a:extLst>
              <a:ext uri="{FF2B5EF4-FFF2-40B4-BE49-F238E27FC236}">
                <a16:creationId xmlns:a16="http://schemas.microsoft.com/office/drawing/2014/main" id="{8872E933-EBC7-4325-BACC-145AD570DB4A}"/>
              </a:ext>
            </a:extLst>
          </p:cNvPr>
          <p:cNvSpPr txBox="1"/>
          <p:nvPr/>
        </p:nvSpPr>
        <p:spPr>
          <a:xfrm>
            <a:off x="667776" y="825078"/>
            <a:ext cx="11276281" cy="769441"/>
          </a:xfrm>
          <a:prstGeom prst="rect">
            <a:avLst/>
          </a:prstGeom>
          <a:noFill/>
        </p:spPr>
        <p:txBody>
          <a:bodyPr wrap="square" rtlCol="0">
            <a:spAutoFit/>
          </a:bodyPr>
          <a:lstStyle/>
          <a:p>
            <a:pPr marL="342900" indent="-342900" algn="just">
              <a:buFont typeface="Arial"/>
              <a:buChar char="•"/>
            </a:pPr>
            <a:r>
              <a:rPr lang="en-IN" sz="2200" dirty="0">
                <a:latin typeface="Garamond"/>
                <a:cs typeface="Garamond"/>
              </a:rPr>
              <a:t>DISCO wise number of Eligible Consumers/BPCs - 2000 in DISCOs &amp; 1000 in KE) for CS</a:t>
            </a:r>
          </a:p>
          <a:p>
            <a:pPr marL="342900" indent="-342900" algn="just">
              <a:buFont typeface="Arial"/>
              <a:buChar char="•"/>
            </a:pPr>
            <a:r>
              <a:rPr lang="en-IN" sz="2200" dirty="0">
                <a:latin typeface="Garamond"/>
                <a:cs typeface="Garamond"/>
              </a:rPr>
              <a:t>84% of the consumers still remain regulated and served under monopoly structure by SOLR </a:t>
            </a:r>
          </a:p>
        </p:txBody>
      </p:sp>
    </p:spTree>
    <p:extLst>
      <p:ext uri="{BB962C8B-B14F-4D97-AF65-F5344CB8AC3E}">
        <p14:creationId xmlns:p14="http://schemas.microsoft.com/office/powerpoint/2010/main" val="32271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176B1D0B-DDCD-4823-B70C-67976A4EA085}"/>
              </a:ext>
            </a:extLst>
          </p:cNvPr>
          <p:cNvSpPr txBox="1">
            <a:spLocks/>
          </p:cNvSpPr>
          <p:nvPr/>
        </p:nvSpPr>
        <p:spPr>
          <a:xfrm>
            <a:off x="1404583" y="1381125"/>
            <a:ext cx="9809367" cy="5510765"/>
          </a:xfrm>
          <a:prstGeom prst="rect">
            <a:avLst/>
          </a:prstGeom>
        </p:spPr>
        <p:txBody>
          <a:bodyPr/>
          <a:lstStyle>
            <a:lvl1pPr marL="342900" indent="-342900" algn="l" defTabSz="914400" rtl="0" eaLnBrk="1" latinLnBrk="0" hangingPunct="1">
              <a:spcBef>
                <a:spcPct val="20000"/>
              </a:spcBef>
              <a:buSzPct val="65000"/>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SzPct val="65000"/>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Symbol" panose="05050102010706020507"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65000"/>
              <a:buFont typeface="Wingdings" panose="05000000000000000000"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GB" sz="2000" dirty="0">
              <a:latin typeface="Garamond" panose="02020404030301010803" pitchFamily="18" charset="0"/>
            </a:endParaRPr>
          </a:p>
        </p:txBody>
      </p:sp>
      <p:sp>
        <p:nvSpPr>
          <p:cNvPr id="3" name="Rectangle 2"/>
          <p:cNvSpPr/>
          <p:nvPr/>
        </p:nvSpPr>
        <p:spPr>
          <a:xfrm>
            <a:off x="1457447" y="1560439"/>
            <a:ext cx="9620467" cy="4730665"/>
          </a:xfrm>
          <a:prstGeom prst="rect">
            <a:avLst/>
          </a:prstGeom>
        </p:spPr>
        <p:txBody>
          <a:bodyPr/>
          <a:lstStyle/>
          <a:p>
            <a:pPr lvl="0"/>
            <a:endParaRPr lang="en-US" dirty="0">
              <a:latin typeface="Garamond" panose="02020404030301010803" pitchFamily="18" charset="0"/>
            </a:endParaRPr>
          </a:p>
          <a:p>
            <a:pPr lvl="0">
              <a:buChar char="•"/>
            </a:pPr>
            <a:endParaRPr lang="en-GB" dirty="0">
              <a:latin typeface="Garamond" panose="02020404030301010803" pitchFamily="18" charset="0"/>
            </a:endParaRPr>
          </a:p>
        </p:txBody>
      </p:sp>
      <p:sp>
        <p:nvSpPr>
          <p:cNvPr id="2" name="Rectangle 1"/>
          <p:cNvSpPr/>
          <p:nvPr/>
        </p:nvSpPr>
        <p:spPr>
          <a:xfrm>
            <a:off x="5977217" y="3772287"/>
            <a:ext cx="290464" cy="369332"/>
          </a:xfrm>
          <a:prstGeom prst="rect">
            <a:avLst/>
          </a:prstGeom>
        </p:spPr>
        <p:txBody>
          <a:bodyPr wrap="none">
            <a:spAutoFit/>
          </a:bodyPr>
          <a:lstStyle/>
          <a:p>
            <a:r>
              <a:rPr lang="en-US" dirty="0"/>
              <a:t>  </a:t>
            </a:r>
          </a:p>
        </p:txBody>
      </p:sp>
      <p:sp>
        <p:nvSpPr>
          <p:cNvPr id="6" name="Minus 5"/>
          <p:cNvSpPr/>
          <p:nvPr/>
        </p:nvSpPr>
        <p:spPr>
          <a:xfrm>
            <a:off x="4562257" y="2201816"/>
            <a:ext cx="1651379" cy="26002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309773" y="2098373"/>
            <a:ext cx="504967" cy="478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inus 12"/>
          <p:cNvSpPr/>
          <p:nvPr/>
        </p:nvSpPr>
        <p:spPr>
          <a:xfrm>
            <a:off x="5767289" y="3184560"/>
            <a:ext cx="1651379" cy="260029"/>
          </a:xfrm>
          <a:prstGeom prst="mathMin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Oval 13"/>
          <p:cNvSpPr/>
          <p:nvPr/>
        </p:nvSpPr>
        <p:spPr>
          <a:xfrm>
            <a:off x="7166184" y="3068053"/>
            <a:ext cx="504967" cy="4782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8" name="Minus 17"/>
          <p:cNvSpPr/>
          <p:nvPr/>
        </p:nvSpPr>
        <p:spPr>
          <a:xfrm>
            <a:off x="4575320" y="4190647"/>
            <a:ext cx="1651379" cy="260029"/>
          </a:xfrm>
          <a:prstGeom prst="mathMin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Oval 20"/>
          <p:cNvSpPr/>
          <p:nvPr/>
        </p:nvSpPr>
        <p:spPr>
          <a:xfrm>
            <a:off x="4322836" y="4074140"/>
            <a:ext cx="504967" cy="4782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TextBox 23"/>
          <p:cNvSpPr txBox="1"/>
          <p:nvPr/>
        </p:nvSpPr>
        <p:spPr>
          <a:xfrm>
            <a:off x="2335994" y="2090050"/>
            <a:ext cx="1820127" cy="430887"/>
          </a:xfrm>
          <a:prstGeom prst="rect">
            <a:avLst/>
          </a:prstGeom>
          <a:noFill/>
        </p:spPr>
        <p:txBody>
          <a:bodyPr wrap="square" rtlCol="0">
            <a:spAutoFit/>
          </a:bodyPr>
          <a:lstStyle/>
          <a:p>
            <a:r>
              <a:rPr lang="en-US" sz="2200" dirty="0">
                <a:latin typeface="Garamond"/>
                <a:cs typeface="Garamond"/>
              </a:rPr>
              <a:t>XW-DISCOs</a:t>
            </a:r>
          </a:p>
        </p:txBody>
      </p:sp>
      <p:sp>
        <p:nvSpPr>
          <p:cNvPr id="28" name="Minus 27"/>
          <p:cNvSpPr/>
          <p:nvPr/>
        </p:nvSpPr>
        <p:spPr>
          <a:xfrm>
            <a:off x="5736807" y="5165763"/>
            <a:ext cx="1651379" cy="260029"/>
          </a:xfrm>
          <a:prstGeom prst="mathMinu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9" name="Oval 28"/>
          <p:cNvSpPr/>
          <p:nvPr/>
        </p:nvSpPr>
        <p:spPr>
          <a:xfrm>
            <a:off x="7135702" y="5049256"/>
            <a:ext cx="504967" cy="4782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0" name="TextBox 29"/>
          <p:cNvSpPr txBox="1"/>
          <p:nvPr/>
        </p:nvSpPr>
        <p:spPr>
          <a:xfrm>
            <a:off x="7862813" y="3092526"/>
            <a:ext cx="2326023" cy="769441"/>
          </a:xfrm>
          <a:prstGeom prst="rect">
            <a:avLst/>
          </a:prstGeom>
          <a:noFill/>
        </p:spPr>
        <p:txBody>
          <a:bodyPr wrap="square" rtlCol="0">
            <a:spAutoFit/>
          </a:bodyPr>
          <a:lstStyle/>
          <a:p>
            <a:r>
              <a:rPr lang="en-US" sz="2200" dirty="0">
                <a:latin typeface="Garamond"/>
                <a:cs typeface="Garamond"/>
              </a:rPr>
              <a:t>Competitive Suppliers (B2B)</a:t>
            </a:r>
          </a:p>
        </p:txBody>
      </p:sp>
      <p:sp>
        <p:nvSpPr>
          <p:cNvPr id="31" name="TextBox 30"/>
          <p:cNvSpPr txBox="1"/>
          <p:nvPr/>
        </p:nvSpPr>
        <p:spPr>
          <a:xfrm>
            <a:off x="1997811" y="4071012"/>
            <a:ext cx="2254674" cy="430887"/>
          </a:xfrm>
          <a:prstGeom prst="rect">
            <a:avLst/>
          </a:prstGeom>
          <a:noFill/>
        </p:spPr>
        <p:txBody>
          <a:bodyPr wrap="square" rtlCol="0">
            <a:spAutoFit/>
          </a:bodyPr>
          <a:lstStyle/>
          <a:p>
            <a:r>
              <a:rPr lang="en-US" sz="2200" dirty="0">
                <a:latin typeface="Garamond"/>
                <a:cs typeface="Garamond"/>
              </a:rPr>
              <a:t>Wholesale Market</a:t>
            </a:r>
          </a:p>
        </p:txBody>
      </p:sp>
      <p:sp>
        <p:nvSpPr>
          <p:cNvPr id="33" name="TextBox 32"/>
          <p:cNvSpPr txBox="1"/>
          <p:nvPr/>
        </p:nvSpPr>
        <p:spPr>
          <a:xfrm>
            <a:off x="7748213" y="4930036"/>
            <a:ext cx="3831488" cy="430887"/>
          </a:xfrm>
          <a:prstGeom prst="rect">
            <a:avLst/>
          </a:prstGeom>
          <a:noFill/>
        </p:spPr>
        <p:txBody>
          <a:bodyPr wrap="square" rtlCol="0">
            <a:spAutoFit/>
          </a:bodyPr>
          <a:lstStyle/>
          <a:p>
            <a:r>
              <a:rPr lang="en-US" sz="2200" dirty="0">
                <a:latin typeface="Garamond"/>
                <a:cs typeface="Garamond"/>
              </a:rPr>
              <a:t>Traders</a:t>
            </a:r>
          </a:p>
        </p:txBody>
      </p:sp>
      <p:sp>
        <p:nvSpPr>
          <p:cNvPr id="34" name="Minus 33"/>
          <p:cNvSpPr/>
          <p:nvPr/>
        </p:nvSpPr>
        <p:spPr>
          <a:xfrm>
            <a:off x="5951376" y="-4750896"/>
            <a:ext cx="103146" cy="16860691"/>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Minus 21"/>
          <p:cNvSpPr/>
          <p:nvPr/>
        </p:nvSpPr>
        <p:spPr>
          <a:xfrm>
            <a:off x="4524898" y="5493055"/>
            <a:ext cx="1651379" cy="26002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272414" y="5389612"/>
            <a:ext cx="504967" cy="478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2097702" y="5464349"/>
            <a:ext cx="2152660" cy="430887"/>
          </a:xfrm>
          <a:prstGeom prst="rect">
            <a:avLst/>
          </a:prstGeom>
          <a:noFill/>
        </p:spPr>
        <p:txBody>
          <a:bodyPr wrap="square" rtlCol="0">
            <a:spAutoFit/>
          </a:bodyPr>
          <a:lstStyle/>
          <a:p>
            <a:r>
              <a:rPr lang="en-US" sz="2200" dirty="0">
                <a:latin typeface="Garamond"/>
                <a:cs typeface="Garamond"/>
              </a:rPr>
              <a:t>Merchant Plant</a:t>
            </a:r>
          </a:p>
        </p:txBody>
      </p:sp>
      <p:sp>
        <p:nvSpPr>
          <p:cNvPr id="25" name="Minus 24"/>
          <p:cNvSpPr/>
          <p:nvPr/>
        </p:nvSpPr>
        <p:spPr>
          <a:xfrm>
            <a:off x="5789316" y="1850816"/>
            <a:ext cx="1651379" cy="260029"/>
          </a:xfrm>
          <a:prstGeom prst="mathMinu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6" name="Oval 25"/>
          <p:cNvSpPr/>
          <p:nvPr/>
        </p:nvSpPr>
        <p:spPr>
          <a:xfrm>
            <a:off x="7188211" y="1734309"/>
            <a:ext cx="504967" cy="4782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2" name="TextBox 31"/>
          <p:cNvSpPr txBox="1"/>
          <p:nvPr/>
        </p:nvSpPr>
        <p:spPr>
          <a:xfrm>
            <a:off x="7858242" y="1818034"/>
            <a:ext cx="2326023" cy="430887"/>
          </a:xfrm>
          <a:prstGeom prst="rect">
            <a:avLst/>
          </a:prstGeom>
          <a:noFill/>
        </p:spPr>
        <p:txBody>
          <a:bodyPr wrap="square" rtlCol="0">
            <a:spAutoFit/>
          </a:bodyPr>
          <a:lstStyle/>
          <a:p>
            <a:r>
              <a:rPr lang="en-US" sz="2200" dirty="0">
                <a:latin typeface="Garamond"/>
                <a:cs typeface="Garamond"/>
              </a:rPr>
              <a:t>K-Electric</a:t>
            </a:r>
          </a:p>
        </p:txBody>
      </p:sp>
      <p:sp>
        <p:nvSpPr>
          <p:cNvPr id="10" name="Date Placeholder 9"/>
          <p:cNvSpPr>
            <a:spLocks noGrp="1"/>
          </p:cNvSpPr>
          <p:nvPr>
            <p:ph type="dt" sz="half" idx="10"/>
          </p:nvPr>
        </p:nvSpPr>
        <p:spPr>
          <a:xfrm>
            <a:off x="1083009" y="6492875"/>
            <a:ext cx="2472271" cy="365125"/>
          </a:xfrm>
        </p:spPr>
        <p:txBody>
          <a:bodyPr/>
          <a:lstStyle/>
          <a:p>
            <a:fld id="{F30AF2F7-32B9-F64D-B86A-0B28B363B140}" type="datetime4">
              <a:rPr lang="en-US" smtClean="0"/>
              <a:t>June 23, 2023</a:t>
            </a:fld>
            <a:endParaRPr lang="x-none" dirty="0"/>
          </a:p>
        </p:txBody>
      </p:sp>
      <p:sp>
        <p:nvSpPr>
          <p:cNvPr id="11" name="Footer Placeholder 10"/>
          <p:cNvSpPr>
            <a:spLocks noGrp="1"/>
          </p:cNvSpPr>
          <p:nvPr>
            <p:ph type="ftr" sz="quarter" idx="11"/>
          </p:nvPr>
        </p:nvSpPr>
        <p:spPr>
          <a:xfrm>
            <a:off x="3700455" y="6492875"/>
            <a:ext cx="4822804" cy="365125"/>
          </a:xfrm>
        </p:spPr>
        <p:txBody>
          <a:bodyPr/>
          <a:lstStyle/>
          <a:p>
            <a:r>
              <a:rPr lang="en-US" dirty="0"/>
              <a:t>National Electric Power Regulatory Authority</a:t>
            </a:r>
            <a:endParaRPr lang="x-none" dirty="0"/>
          </a:p>
        </p:txBody>
      </p:sp>
      <p:sp>
        <p:nvSpPr>
          <p:cNvPr id="12" name="Slide Number Placeholder 11"/>
          <p:cNvSpPr>
            <a:spLocks noGrp="1"/>
          </p:cNvSpPr>
          <p:nvPr>
            <p:ph type="sldNum" sz="quarter" idx="12"/>
          </p:nvPr>
        </p:nvSpPr>
        <p:spPr>
          <a:xfrm>
            <a:off x="9886187" y="6492875"/>
            <a:ext cx="1312025" cy="365125"/>
          </a:xfrm>
        </p:spPr>
        <p:txBody>
          <a:bodyPr/>
          <a:lstStyle/>
          <a:p>
            <a:fld id="{BC6F0C9F-1485-44C6-9B60-E7D692FB154A}" type="slidenum">
              <a:rPr lang="x-none" smtClean="0"/>
              <a:t>14</a:t>
            </a:fld>
            <a:endParaRPr lang="x-none" dirty="0"/>
          </a:p>
        </p:txBody>
      </p:sp>
      <p:cxnSp>
        <p:nvCxnSpPr>
          <p:cNvPr id="35" name="Straight Connector 34"/>
          <p:cNvCxnSpPr/>
          <p:nvPr/>
        </p:nvCxnSpPr>
        <p:spPr>
          <a:xfrm>
            <a:off x="1051466" y="591306"/>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0CE8167-32DA-42DA-8361-B907DF496AC7}"/>
              </a:ext>
            </a:extLst>
          </p:cNvPr>
          <p:cNvSpPr txBox="1"/>
          <p:nvPr/>
        </p:nvSpPr>
        <p:spPr>
          <a:xfrm>
            <a:off x="1304141" y="0"/>
            <a:ext cx="9583719" cy="584775"/>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dirty="0">
                <a:solidFill>
                  <a:schemeClr val="bg2">
                    <a:lumMod val="50000"/>
                  </a:schemeClr>
                </a:solidFill>
                <a:cs typeface="Garamond"/>
              </a:rPr>
              <a:t>Opportunities for Generators under CTBCM</a:t>
            </a:r>
          </a:p>
        </p:txBody>
      </p:sp>
      <p:pic>
        <p:nvPicPr>
          <p:cNvPr id="37" name="Picture 36" descr="A close up of a logo&#10;&#10;Description automatically generated">
            <a:extLst>
              <a:ext uri="{FF2B5EF4-FFF2-40B4-BE49-F238E27FC236}">
                <a16:creationId xmlns:a16="http://schemas.microsoft.com/office/drawing/2014/main" id="{498C7AA8-3F3B-4EC1-8122-516876025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771" y="732137"/>
            <a:ext cx="878930" cy="823298"/>
          </a:xfrm>
          <a:prstGeom prst="rect">
            <a:avLst/>
          </a:prstGeom>
        </p:spPr>
      </p:pic>
    </p:spTree>
    <p:extLst>
      <p:ext uri="{BB962C8B-B14F-4D97-AF65-F5344CB8AC3E}">
        <p14:creationId xmlns:p14="http://schemas.microsoft.com/office/powerpoint/2010/main" val="425910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F190B2AA-0DC8-41C3-A00D-B5C8229FCB17}"/>
              </a:ext>
            </a:extLst>
          </p:cNvPr>
          <p:cNvSpPr/>
          <p:nvPr/>
        </p:nvSpPr>
        <p:spPr>
          <a:xfrm>
            <a:off x="283048" y="1441161"/>
            <a:ext cx="3755942" cy="482791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lnSpc>
                <a:spcPct val="150000"/>
              </a:lnSpc>
              <a:buAutoNum type="arabicPeriod"/>
            </a:pPr>
            <a:r>
              <a:rPr lang="en-IN" dirty="0">
                <a:solidFill>
                  <a:schemeClr val="tx1"/>
                </a:solidFill>
                <a:latin typeface="Garamond"/>
                <a:cs typeface="Garamond"/>
              </a:rPr>
              <a:t>NEPRA Act Amendments</a:t>
            </a:r>
          </a:p>
          <a:p>
            <a:pPr marL="342900" indent="-342900">
              <a:lnSpc>
                <a:spcPct val="150000"/>
              </a:lnSpc>
              <a:buAutoNum type="arabicPeriod"/>
            </a:pPr>
            <a:r>
              <a:rPr lang="en-IN" dirty="0">
                <a:solidFill>
                  <a:schemeClr val="tx1"/>
                </a:solidFill>
                <a:latin typeface="Garamond"/>
                <a:cs typeface="Garamond"/>
              </a:rPr>
              <a:t>NE Policy 2021</a:t>
            </a:r>
          </a:p>
          <a:p>
            <a:pPr marL="342900" indent="-342900">
              <a:lnSpc>
                <a:spcPct val="150000"/>
              </a:lnSpc>
              <a:buFontTx/>
              <a:buAutoNum type="arabicPeriod"/>
            </a:pPr>
            <a:r>
              <a:rPr lang="en-IN" dirty="0">
                <a:solidFill>
                  <a:schemeClr val="tx1"/>
                </a:solidFill>
                <a:latin typeface="Garamond"/>
                <a:cs typeface="Garamond"/>
              </a:rPr>
              <a:t>Regulations by NEPRA</a:t>
            </a:r>
          </a:p>
          <a:p>
            <a:pPr marL="342900" indent="-342900">
              <a:lnSpc>
                <a:spcPct val="150000"/>
              </a:lnSpc>
              <a:buAutoNum type="arabicPeriod"/>
            </a:pPr>
            <a:r>
              <a:rPr lang="en-IN" dirty="0">
                <a:solidFill>
                  <a:schemeClr val="tx1"/>
                </a:solidFill>
                <a:latin typeface="Garamond"/>
                <a:cs typeface="Garamond"/>
              </a:rPr>
              <a:t>Rules by MOE (PD)</a:t>
            </a:r>
          </a:p>
          <a:p>
            <a:pPr marL="342900" indent="-342900">
              <a:lnSpc>
                <a:spcPct val="150000"/>
              </a:lnSpc>
              <a:buFontTx/>
              <a:buAutoNum type="arabicPeriod"/>
            </a:pPr>
            <a:r>
              <a:rPr lang="en-IN" dirty="0">
                <a:solidFill>
                  <a:schemeClr val="tx1"/>
                </a:solidFill>
                <a:latin typeface="Garamond"/>
                <a:cs typeface="Garamond"/>
              </a:rPr>
              <a:t>Market Commercial Code (MCC)</a:t>
            </a:r>
          </a:p>
          <a:p>
            <a:pPr marL="342900" indent="-342900">
              <a:lnSpc>
                <a:spcPct val="150000"/>
              </a:lnSpc>
              <a:buFontTx/>
              <a:buAutoNum type="arabicPeriod"/>
            </a:pPr>
            <a:r>
              <a:rPr lang="en-IN" dirty="0">
                <a:solidFill>
                  <a:schemeClr val="tx1"/>
                </a:solidFill>
                <a:latin typeface="Garamond"/>
                <a:cs typeface="Garamond"/>
              </a:rPr>
              <a:t>Grid Code (GC)</a:t>
            </a:r>
          </a:p>
          <a:p>
            <a:pPr marL="342900" indent="-342900">
              <a:lnSpc>
                <a:spcPct val="150000"/>
              </a:lnSpc>
              <a:buFontTx/>
              <a:buAutoNum type="arabicPeriod"/>
            </a:pPr>
            <a:r>
              <a:rPr lang="en-IN" dirty="0">
                <a:solidFill>
                  <a:schemeClr val="tx1"/>
                </a:solidFill>
                <a:latin typeface="Garamond"/>
                <a:cs typeface="Garamond"/>
              </a:rPr>
              <a:t>Distribution Code (DC)</a:t>
            </a:r>
          </a:p>
          <a:p>
            <a:pPr marL="342900" indent="-342900">
              <a:lnSpc>
                <a:spcPct val="150000"/>
              </a:lnSpc>
              <a:buFontTx/>
              <a:buAutoNum type="arabicPeriod"/>
            </a:pPr>
            <a:r>
              <a:rPr lang="en-IN" dirty="0">
                <a:solidFill>
                  <a:schemeClr val="tx1"/>
                </a:solidFill>
                <a:latin typeface="Garamond"/>
                <a:cs typeface="Garamond"/>
              </a:rPr>
              <a:t>Connection Agreements (CA)</a:t>
            </a:r>
          </a:p>
          <a:p>
            <a:pPr marL="342900" indent="-342900">
              <a:lnSpc>
                <a:spcPct val="150000"/>
              </a:lnSpc>
              <a:buFontTx/>
              <a:buAutoNum type="arabicPeriod"/>
            </a:pPr>
            <a:r>
              <a:rPr lang="en-IN" dirty="0">
                <a:solidFill>
                  <a:schemeClr val="tx1"/>
                </a:solidFill>
                <a:latin typeface="Garamond"/>
                <a:cs typeface="Garamond"/>
              </a:rPr>
              <a:t>Market Contracts / SPDs</a:t>
            </a:r>
          </a:p>
          <a:p>
            <a:pPr marL="342900" indent="-342900">
              <a:lnSpc>
                <a:spcPct val="150000"/>
              </a:lnSpc>
              <a:buFontTx/>
              <a:buAutoNum type="arabicPeriod"/>
            </a:pPr>
            <a:r>
              <a:rPr lang="en-IN" dirty="0">
                <a:solidFill>
                  <a:schemeClr val="tx1"/>
                </a:solidFill>
                <a:latin typeface="Garamond"/>
                <a:cs typeface="Garamond"/>
              </a:rPr>
              <a:t>SPA Code (AC)</a:t>
            </a:r>
          </a:p>
          <a:p>
            <a:pPr algn="ctr"/>
            <a:endParaRPr lang="en-IN" dirty="0">
              <a:solidFill>
                <a:schemeClr val="tx1"/>
              </a:solidFill>
              <a:latin typeface="Garamond"/>
              <a:cs typeface="Garamond"/>
            </a:endParaRPr>
          </a:p>
        </p:txBody>
      </p:sp>
      <p:sp>
        <p:nvSpPr>
          <p:cNvPr id="77" name="Rectangle 76">
            <a:extLst>
              <a:ext uri="{FF2B5EF4-FFF2-40B4-BE49-F238E27FC236}">
                <a16:creationId xmlns:a16="http://schemas.microsoft.com/office/drawing/2014/main" id="{B726E14E-25D9-435B-9E3A-FB54979543F6}"/>
              </a:ext>
            </a:extLst>
          </p:cNvPr>
          <p:cNvSpPr/>
          <p:nvPr/>
        </p:nvSpPr>
        <p:spPr>
          <a:xfrm>
            <a:off x="175731" y="973435"/>
            <a:ext cx="2866670" cy="400110"/>
          </a:xfrm>
          <a:prstGeom prst="rect">
            <a:avLst/>
          </a:prstGeom>
          <a:noFill/>
        </p:spPr>
        <p:txBody>
          <a:bodyPr wrap="square" rtlCol="0">
            <a:spAutoFit/>
          </a:bodyPr>
          <a:lstStyle/>
          <a:p>
            <a:r>
              <a:rPr lang="en-IN" sz="2000" b="1" i="1" dirty="0">
                <a:solidFill>
                  <a:schemeClr val="accent1">
                    <a:lumMod val="75000"/>
                  </a:schemeClr>
                </a:solidFill>
                <a:latin typeface="Garamond"/>
                <a:ea typeface="+mj-ea"/>
                <a:cs typeface="Garamond"/>
              </a:rPr>
              <a:t>Legal, Policy &amp; Regulatory </a:t>
            </a:r>
          </a:p>
        </p:txBody>
      </p:sp>
      <p:sp>
        <p:nvSpPr>
          <p:cNvPr id="24" name="Rectangle 23">
            <a:extLst>
              <a:ext uri="{FF2B5EF4-FFF2-40B4-BE49-F238E27FC236}">
                <a16:creationId xmlns:a16="http://schemas.microsoft.com/office/drawing/2014/main" id="{8491E9E7-3607-41E3-A5A1-2C50999CE395}"/>
              </a:ext>
            </a:extLst>
          </p:cNvPr>
          <p:cNvSpPr/>
          <p:nvPr/>
        </p:nvSpPr>
        <p:spPr>
          <a:xfrm>
            <a:off x="3996258" y="933653"/>
            <a:ext cx="3237222" cy="707886"/>
          </a:xfrm>
          <a:prstGeom prst="rect">
            <a:avLst/>
          </a:prstGeom>
          <a:noFill/>
        </p:spPr>
        <p:txBody>
          <a:bodyPr wrap="square" rtlCol="0">
            <a:spAutoFit/>
          </a:bodyPr>
          <a:lstStyle/>
          <a:p>
            <a:r>
              <a:rPr lang="en-IN" sz="2000" b="1" i="1" dirty="0">
                <a:solidFill>
                  <a:schemeClr val="accent1">
                    <a:lumMod val="75000"/>
                  </a:schemeClr>
                </a:solidFill>
                <a:latin typeface="Garamond"/>
                <a:ea typeface="+mj-ea"/>
                <a:cs typeface="Garamond"/>
              </a:rPr>
              <a:t>Institutional &amp; IT Intervensions</a:t>
            </a:r>
          </a:p>
        </p:txBody>
      </p:sp>
      <p:sp>
        <p:nvSpPr>
          <p:cNvPr id="25" name="Rectangle 24">
            <a:extLst>
              <a:ext uri="{FF2B5EF4-FFF2-40B4-BE49-F238E27FC236}">
                <a16:creationId xmlns:a16="http://schemas.microsoft.com/office/drawing/2014/main" id="{07EAD172-D112-406B-9E87-D63179CB6C10}"/>
              </a:ext>
            </a:extLst>
          </p:cNvPr>
          <p:cNvSpPr/>
          <p:nvPr/>
        </p:nvSpPr>
        <p:spPr>
          <a:xfrm>
            <a:off x="4111596" y="1854961"/>
            <a:ext cx="3359125" cy="43805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en-IN" dirty="0">
              <a:solidFill>
                <a:schemeClr val="tx1"/>
              </a:solidFill>
              <a:latin typeface="Garamond"/>
              <a:cs typeface="Garamond"/>
            </a:endParaRPr>
          </a:p>
          <a:p>
            <a:pPr marL="342900" indent="-342900">
              <a:lnSpc>
                <a:spcPct val="150000"/>
              </a:lnSpc>
              <a:buAutoNum type="arabicPeriod"/>
            </a:pPr>
            <a:endParaRPr lang="en-IN" dirty="0">
              <a:solidFill>
                <a:schemeClr val="tx1"/>
              </a:solidFill>
              <a:latin typeface="Garamond"/>
              <a:cs typeface="Garamond"/>
            </a:endParaRPr>
          </a:p>
          <a:p>
            <a:pPr marL="342900" indent="-342900">
              <a:lnSpc>
                <a:spcPct val="150000"/>
              </a:lnSpc>
              <a:buAutoNum type="arabicPeriod"/>
            </a:pPr>
            <a:r>
              <a:rPr lang="en-IN" dirty="0">
                <a:solidFill>
                  <a:schemeClr val="tx1"/>
                </a:solidFill>
                <a:latin typeface="Garamond"/>
                <a:cs typeface="Garamond"/>
              </a:rPr>
              <a:t>MO Structure</a:t>
            </a:r>
          </a:p>
          <a:p>
            <a:pPr marL="342900" indent="-342900">
              <a:lnSpc>
                <a:spcPct val="150000"/>
              </a:lnSpc>
              <a:buFont typeface="+mj-lt"/>
              <a:buAutoNum type="arabicPeriod"/>
            </a:pPr>
            <a:r>
              <a:rPr lang="en-IN" dirty="0">
                <a:solidFill>
                  <a:schemeClr val="tx1"/>
                </a:solidFill>
                <a:latin typeface="Garamond"/>
                <a:cs typeface="Garamond"/>
              </a:rPr>
              <a:t>SO Structure</a:t>
            </a:r>
          </a:p>
          <a:p>
            <a:pPr marL="342900" indent="-342900">
              <a:lnSpc>
                <a:spcPct val="150000"/>
              </a:lnSpc>
              <a:buFont typeface="+mj-lt"/>
              <a:buAutoNum type="arabicPeriod"/>
            </a:pPr>
            <a:r>
              <a:rPr lang="en-IN" dirty="0">
                <a:solidFill>
                  <a:schemeClr val="tx1"/>
                </a:solidFill>
                <a:latin typeface="Garamond"/>
                <a:cs typeface="Garamond"/>
              </a:rPr>
              <a:t>PPIB &amp; AEDB as IAA</a:t>
            </a:r>
          </a:p>
          <a:p>
            <a:pPr marL="342900" indent="-342900">
              <a:lnSpc>
                <a:spcPct val="150000"/>
              </a:lnSpc>
              <a:buFont typeface="+mj-lt"/>
              <a:buAutoNum type="arabicPeriod"/>
            </a:pPr>
            <a:r>
              <a:rPr lang="en-IN" dirty="0">
                <a:solidFill>
                  <a:schemeClr val="tx1"/>
                </a:solidFill>
                <a:latin typeface="Garamond"/>
                <a:cs typeface="Garamond"/>
              </a:rPr>
              <a:t>MIRADs at DISCOs</a:t>
            </a:r>
          </a:p>
          <a:p>
            <a:pPr marL="342900" indent="-342900">
              <a:lnSpc>
                <a:spcPct val="150000"/>
              </a:lnSpc>
              <a:buFont typeface="+mj-lt"/>
              <a:buAutoNum type="arabicPeriod"/>
            </a:pPr>
            <a:r>
              <a:rPr lang="en-IN" dirty="0">
                <a:solidFill>
                  <a:schemeClr val="tx1"/>
                </a:solidFill>
                <a:latin typeface="Garamond"/>
                <a:cs typeface="Garamond"/>
              </a:rPr>
              <a:t>MSP Department at NTDC</a:t>
            </a:r>
          </a:p>
          <a:p>
            <a:pPr marL="342900" indent="-342900">
              <a:lnSpc>
                <a:spcPct val="150000"/>
              </a:lnSpc>
              <a:buFont typeface="+mj-lt"/>
              <a:buAutoNum type="arabicPeriod"/>
            </a:pPr>
            <a:r>
              <a:rPr lang="en-IN" dirty="0">
                <a:solidFill>
                  <a:schemeClr val="tx1"/>
                </a:solidFill>
                <a:latin typeface="Garamond"/>
                <a:cs typeface="Garamond"/>
              </a:rPr>
              <a:t>CPPA structure as SPA </a:t>
            </a:r>
          </a:p>
          <a:p>
            <a:pPr marL="342900" indent="-342900">
              <a:lnSpc>
                <a:spcPct val="150000"/>
              </a:lnSpc>
              <a:buFont typeface="+mj-lt"/>
              <a:buAutoNum type="arabicPeriod"/>
            </a:pPr>
            <a:r>
              <a:rPr lang="en-IN" b="1" dirty="0">
                <a:solidFill>
                  <a:schemeClr val="tx1"/>
                </a:solidFill>
                <a:latin typeface="Garamond"/>
                <a:cs typeface="Garamond"/>
              </a:rPr>
              <a:t>IT Interventions</a:t>
            </a:r>
          </a:p>
          <a:p>
            <a:pPr marL="800100" lvl="1" indent="-342900">
              <a:lnSpc>
                <a:spcPct val="110000"/>
              </a:lnSpc>
              <a:buFont typeface="Arial" panose="020B0604020202020204" pitchFamily="34" charset="0"/>
              <a:buChar char="•"/>
            </a:pPr>
            <a:r>
              <a:rPr lang="en-IN" dirty="0">
                <a:solidFill>
                  <a:schemeClr val="tx1"/>
                </a:solidFill>
                <a:latin typeface="Garamond"/>
                <a:cs typeface="Garamond"/>
              </a:rPr>
              <a:t>SDXP system</a:t>
            </a:r>
          </a:p>
          <a:p>
            <a:pPr marL="800100" lvl="1" indent="-342900">
              <a:lnSpc>
                <a:spcPct val="110000"/>
              </a:lnSpc>
              <a:buFont typeface="Arial" panose="020B0604020202020204" pitchFamily="34" charset="0"/>
              <a:buChar char="•"/>
            </a:pPr>
            <a:r>
              <a:rPr lang="en-IN" dirty="0">
                <a:solidFill>
                  <a:schemeClr val="tx1"/>
                </a:solidFill>
                <a:latin typeface="Garamond"/>
                <a:cs typeface="Garamond"/>
              </a:rPr>
              <a:t>SMS system</a:t>
            </a:r>
          </a:p>
          <a:p>
            <a:pPr marL="800100" lvl="1" indent="-342900">
              <a:lnSpc>
                <a:spcPct val="110000"/>
              </a:lnSpc>
              <a:buFont typeface="Arial" panose="020B0604020202020204" pitchFamily="34" charset="0"/>
              <a:buChar char="•"/>
            </a:pPr>
            <a:r>
              <a:rPr lang="en-IN" dirty="0">
                <a:solidFill>
                  <a:schemeClr val="tx1"/>
                </a:solidFill>
                <a:latin typeface="Garamond"/>
                <a:cs typeface="Garamond"/>
              </a:rPr>
              <a:t>MMS system</a:t>
            </a:r>
          </a:p>
          <a:p>
            <a:pPr marL="800100" lvl="1" indent="-342900">
              <a:lnSpc>
                <a:spcPct val="110000"/>
              </a:lnSpc>
              <a:buFont typeface="Arial" panose="020B0604020202020204" pitchFamily="34" charset="0"/>
              <a:buChar char="•"/>
            </a:pPr>
            <a:r>
              <a:rPr lang="en-IN" dirty="0">
                <a:solidFill>
                  <a:schemeClr val="tx1"/>
                </a:solidFill>
                <a:latin typeface="Garamond"/>
                <a:cs typeface="Garamond"/>
              </a:rPr>
              <a:t>Marginal Price Discovery </a:t>
            </a:r>
          </a:p>
          <a:p>
            <a:pPr marL="800100" lvl="1" indent="-342900">
              <a:lnSpc>
                <a:spcPct val="110000"/>
              </a:lnSpc>
              <a:buFont typeface="Arial" panose="020B0604020202020204" pitchFamily="34" charset="0"/>
              <a:buChar char="•"/>
            </a:pPr>
            <a:r>
              <a:rPr lang="en-IN" dirty="0">
                <a:solidFill>
                  <a:schemeClr val="tx1"/>
                </a:solidFill>
                <a:latin typeface="Garamond"/>
                <a:cs typeface="Garamond"/>
              </a:rPr>
              <a:t>Variable cost portal </a:t>
            </a:r>
          </a:p>
          <a:p>
            <a:pPr lvl="1">
              <a:lnSpc>
                <a:spcPct val="110000"/>
              </a:lnSpc>
            </a:pPr>
            <a:r>
              <a:rPr lang="en-IN" dirty="0">
                <a:solidFill>
                  <a:schemeClr val="tx1"/>
                </a:solidFill>
                <a:latin typeface="Garamond"/>
                <a:cs typeface="Garamond"/>
              </a:rPr>
              <a:t> </a:t>
            </a:r>
          </a:p>
          <a:p>
            <a:pPr marL="800100" lvl="1" indent="-342900">
              <a:lnSpc>
                <a:spcPct val="150000"/>
              </a:lnSpc>
              <a:buFont typeface="Arial" panose="020B0604020202020204" pitchFamily="34" charset="0"/>
              <a:buChar char="•"/>
            </a:pPr>
            <a:endParaRPr lang="en-IN" dirty="0">
              <a:solidFill>
                <a:schemeClr val="tx1"/>
              </a:solidFill>
              <a:latin typeface="Garamond"/>
              <a:cs typeface="Garamond"/>
            </a:endParaRPr>
          </a:p>
          <a:p>
            <a:pPr algn="ctr"/>
            <a:endParaRPr lang="en-IN" dirty="0">
              <a:solidFill>
                <a:schemeClr val="tx1"/>
              </a:solidFill>
              <a:latin typeface="Garamond"/>
              <a:cs typeface="Garamond"/>
            </a:endParaRPr>
          </a:p>
        </p:txBody>
      </p:sp>
      <p:cxnSp>
        <p:nvCxnSpPr>
          <p:cNvPr id="11" name="Straight Connector 10">
            <a:extLst>
              <a:ext uri="{FF2B5EF4-FFF2-40B4-BE49-F238E27FC236}">
                <a16:creationId xmlns:a16="http://schemas.microsoft.com/office/drawing/2014/main" id="{8410B850-6DE6-4B07-891E-EC2E73B89347}"/>
              </a:ext>
            </a:extLst>
          </p:cNvPr>
          <p:cNvCxnSpPr>
            <a:cxnSpLocks/>
          </p:cNvCxnSpPr>
          <p:nvPr/>
        </p:nvCxnSpPr>
        <p:spPr>
          <a:xfrm>
            <a:off x="3966382" y="1422608"/>
            <a:ext cx="0" cy="4663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F57F4E9-1527-441A-8C1D-A328C99E593F}"/>
              </a:ext>
            </a:extLst>
          </p:cNvPr>
          <p:cNvCxnSpPr>
            <a:cxnSpLocks/>
          </p:cNvCxnSpPr>
          <p:nvPr/>
        </p:nvCxnSpPr>
        <p:spPr>
          <a:xfrm>
            <a:off x="7696591" y="1422608"/>
            <a:ext cx="0" cy="4663055"/>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D6D2FB3-5736-42DA-AF5A-DCBBC8A080B7}"/>
              </a:ext>
            </a:extLst>
          </p:cNvPr>
          <p:cNvSpPr/>
          <p:nvPr/>
        </p:nvSpPr>
        <p:spPr>
          <a:xfrm>
            <a:off x="7769198" y="1327010"/>
            <a:ext cx="4260480" cy="4093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800100" indent="-342900">
              <a:lnSpc>
                <a:spcPct val="150000"/>
              </a:lnSpc>
              <a:buFont typeface="+mj-lt"/>
              <a:buAutoNum type="arabicPeriod"/>
            </a:pPr>
            <a:r>
              <a:rPr lang="en-IN" dirty="0">
                <a:latin typeface="Garamond" panose="02020404030301010803" pitchFamily="18" charset="0"/>
              </a:rPr>
              <a:t>Over 4000 + pages framwork</a:t>
            </a:r>
          </a:p>
          <a:p>
            <a:pPr marL="800100" indent="-342900">
              <a:lnSpc>
                <a:spcPct val="150000"/>
              </a:lnSpc>
              <a:buFont typeface="+mj-lt"/>
              <a:buAutoNum type="arabicPeriod"/>
            </a:pPr>
            <a:r>
              <a:rPr lang="en-IN" dirty="0">
                <a:latin typeface="Garamond" panose="02020404030301010803" pitchFamily="18" charset="0"/>
              </a:rPr>
              <a:t>Over 50,000+ NEPRA man hours</a:t>
            </a:r>
          </a:p>
          <a:p>
            <a:pPr marL="800100" indent="-342900">
              <a:lnSpc>
                <a:spcPct val="150000"/>
              </a:lnSpc>
              <a:buFont typeface="+mj-lt"/>
              <a:buAutoNum type="arabicPeriod"/>
            </a:pPr>
            <a:r>
              <a:rPr lang="en-IN" dirty="0">
                <a:latin typeface="Garamond" panose="02020404030301010803" pitchFamily="18" charset="0"/>
              </a:rPr>
              <a:t>Over 5000+ training hours </a:t>
            </a:r>
          </a:p>
          <a:p>
            <a:pPr marL="800100" indent="-342900">
              <a:lnSpc>
                <a:spcPct val="150000"/>
              </a:lnSpc>
              <a:buFont typeface="+mj-lt"/>
              <a:buAutoNum type="arabicPeriod"/>
            </a:pPr>
            <a:r>
              <a:rPr lang="en-IN" dirty="0">
                <a:latin typeface="Garamond" panose="02020404030301010803" pitchFamily="18" charset="0"/>
              </a:rPr>
              <a:t>Over 600 + Meetings</a:t>
            </a:r>
            <a:endParaRPr lang="en-IN" dirty="0">
              <a:solidFill>
                <a:schemeClr val="tx1"/>
              </a:solidFill>
              <a:latin typeface="Garamond"/>
              <a:cs typeface="Garamond"/>
            </a:endParaRPr>
          </a:p>
          <a:p>
            <a:pPr marL="800100" indent="-342900">
              <a:lnSpc>
                <a:spcPct val="150000"/>
              </a:lnSpc>
              <a:buFont typeface="+mj-lt"/>
              <a:buAutoNum type="arabicPeriod"/>
            </a:pPr>
            <a:r>
              <a:rPr lang="en-IN" dirty="0">
                <a:solidFill>
                  <a:schemeClr val="tx1"/>
                </a:solidFill>
                <a:latin typeface="Garamond"/>
                <a:cs typeface="Garamond"/>
              </a:rPr>
              <a:t>Over 300 + professionals trained</a:t>
            </a:r>
          </a:p>
          <a:p>
            <a:pPr marL="800100" indent="-342900">
              <a:lnSpc>
                <a:spcPct val="150000"/>
              </a:lnSpc>
              <a:buFont typeface="+mj-lt"/>
              <a:buAutoNum type="arabicPeriod"/>
            </a:pPr>
            <a:r>
              <a:rPr lang="en-IN" dirty="0">
                <a:latin typeface="Garamond" panose="02020404030301010803" pitchFamily="18" charset="0"/>
              </a:rPr>
              <a:t>Over 100+ consultation sessions</a:t>
            </a:r>
            <a:endParaRPr lang="en-IN" dirty="0">
              <a:solidFill>
                <a:schemeClr val="tx1"/>
              </a:solidFill>
              <a:latin typeface="Garamond"/>
              <a:cs typeface="Garamond"/>
            </a:endParaRPr>
          </a:p>
          <a:p>
            <a:pPr marL="800100" indent="-342900">
              <a:lnSpc>
                <a:spcPct val="150000"/>
              </a:lnSpc>
              <a:buFont typeface="+mj-lt"/>
              <a:buAutoNum type="arabicPeriod"/>
            </a:pPr>
            <a:r>
              <a:rPr lang="en-IN" dirty="0">
                <a:solidFill>
                  <a:schemeClr val="tx1"/>
                </a:solidFill>
                <a:latin typeface="Garamond"/>
                <a:cs typeface="Garamond"/>
              </a:rPr>
              <a:t>Over 14+ Training Programs</a:t>
            </a:r>
          </a:p>
          <a:p>
            <a:pPr marL="800100" indent="-342900">
              <a:lnSpc>
                <a:spcPct val="150000"/>
              </a:lnSpc>
              <a:buFont typeface="+mj-lt"/>
              <a:buAutoNum type="arabicPeriod"/>
            </a:pPr>
            <a:r>
              <a:rPr lang="en-IN" dirty="0">
                <a:solidFill>
                  <a:schemeClr val="tx1"/>
                </a:solidFill>
                <a:latin typeface="Garamond"/>
                <a:cs typeface="Garamond"/>
              </a:rPr>
              <a:t>Over 30+ modules/100+ CPD days</a:t>
            </a:r>
          </a:p>
        </p:txBody>
      </p:sp>
      <p:pic>
        <p:nvPicPr>
          <p:cNvPr id="12" name="Picture 11">
            <a:extLst>
              <a:ext uri="{FF2B5EF4-FFF2-40B4-BE49-F238E27FC236}">
                <a16:creationId xmlns:a16="http://schemas.microsoft.com/office/drawing/2014/main" id="{7C9AB81D-480B-4ED8-B08E-66B94408122F}"/>
              </a:ext>
            </a:extLst>
          </p:cNvPr>
          <p:cNvPicPr>
            <a:picLocks noChangeAspect="1"/>
          </p:cNvPicPr>
          <p:nvPr/>
        </p:nvPicPr>
        <p:blipFill>
          <a:blip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3479" y="989737"/>
            <a:ext cx="331594" cy="400110"/>
          </a:xfrm>
          <a:prstGeom prst="rect">
            <a:avLst/>
          </a:prstGeom>
        </p:spPr>
      </p:pic>
      <p:sp>
        <p:nvSpPr>
          <p:cNvPr id="17" name="Rectangle 16">
            <a:extLst>
              <a:ext uri="{FF2B5EF4-FFF2-40B4-BE49-F238E27FC236}">
                <a16:creationId xmlns:a16="http://schemas.microsoft.com/office/drawing/2014/main" id="{EB8A50D7-9CC5-47BF-B7CA-5BD8C6790F24}"/>
              </a:ext>
            </a:extLst>
          </p:cNvPr>
          <p:cNvSpPr/>
          <p:nvPr/>
        </p:nvSpPr>
        <p:spPr>
          <a:xfrm>
            <a:off x="8504658" y="997241"/>
            <a:ext cx="2098011" cy="400110"/>
          </a:xfrm>
          <a:prstGeom prst="rect">
            <a:avLst/>
          </a:prstGeom>
          <a:noFill/>
          <a:ln>
            <a:solidFill>
              <a:schemeClr val="bg1"/>
            </a:solidFill>
          </a:ln>
        </p:spPr>
        <p:txBody>
          <a:bodyPr wrap="square" rtlCol="0">
            <a:spAutoFit/>
          </a:bodyPr>
          <a:lstStyle/>
          <a:p>
            <a:r>
              <a:rPr lang="en-IN" sz="2000" b="1" i="1" dirty="0">
                <a:solidFill>
                  <a:schemeClr val="accent1">
                    <a:lumMod val="75000"/>
                  </a:schemeClr>
                </a:solidFill>
                <a:latin typeface="Garamond"/>
                <a:ea typeface="+mj-ea"/>
                <a:cs typeface="Garamond"/>
              </a:rPr>
              <a:t>Capacity Building</a:t>
            </a:r>
          </a:p>
        </p:txBody>
      </p:sp>
      <p:sp>
        <p:nvSpPr>
          <p:cNvPr id="3" name="Slide Number Placeholder 2"/>
          <p:cNvSpPr>
            <a:spLocks noGrp="1"/>
          </p:cNvSpPr>
          <p:nvPr>
            <p:ph type="sldNum" sz="quarter" idx="12"/>
          </p:nvPr>
        </p:nvSpPr>
        <p:spPr/>
        <p:txBody>
          <a:bodyPr/>
          <a:lstStyle/>
          <a:p>
            <a:fld id="{1F9DB273-5FA2-49EA-86A6-560B476083E7}" type="slidenum">
              <a:rPr lang="en-US" smtClean="0"/>
              <a:t>15</a:t>
            </a:fld>
            <a:endParaRPr lang="en-US"/>
          </a:p>
        </p:txBody>
      </p:sp>
      <p:sp>
        <p:nvSpPr>
          <p:cNvPr id="2" name="Date Placeholder 1"/>
          <p:cNvSpPr>
            <a:spLocks noGrp="1"/>
          </p:cNvSpPr>
          <p:nvPr>
            <p:ph type="dt" sz="half" idx="10"/>
          </p:nvPr>
        </p:nvSpPr>
        <p:spPr/>
        <p:txBody>
          <a:bodyPr/>
          <a:lstStyle/>
          <a:p>
            <a:fld id="{8EF31765-C0A6-3645-BEE0-57C0F454F87F}" type="datetime4">
              <a:rPr lang="en-US" smtClean="0"/>
              <a:t>June 23, 2023</a:t>
            </a:fld>
            <a:endParaRPr lang="en-US"/>
          </a:p>
        </p:txBody>
      </p:sp>
      <p:sp>
        <p:nvSpPr>
          <p:cNvPr id="4" name="Footer Placeholder 3"/>
          <p:cNvSpPr>
            <a:spLocks noGrp="1"/>
          </p:cNvSpPr>
          <p:nvPr>
            <p:ph type="ftr" sz="quarter" idx="11"/>
          </p:nvPr>
        </p:nvSpPr>
        <p:spPr/>
        <p:txBody>
          <a:bodyPr/>
          <a:lstStyle/>
          <a:p>
            <a:r>
              <a:rPr lang="en-US"/>
              <a:t>National Electric Power Regulatory Authority</a:t>
            </a:r>
            <a:endParaRPr lang="x-none" dirty="0"/>
          </a:p>
        </p:txBody>
      </p:sp>
      <p:cxnSp>
        <p:nvCxnSpPr>
          <p:cNvPr id="19" name="Straight Connector 18"/>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0CE8167-32DA-42DA-8361-B907DF496AC7}"/>
              </a:ext>
            </a:extLst>
          </p:cNvPr>
          <p:cNvSpPr txBox="1"/>
          <p:nvPr/>
        </p:nvSpPr>
        <p:spPr>
          <a:xfrm>
            <a:off x="1304141" y="201462"/>
            <a:ext cx="9583719" cy="584775"/>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dirty="0">
                <a:solidFill>
                  <a:schemeClr val="bg2">
                    <a:lumMod val="50000"/>
                  </a:schemeClr>
                </a:solidFill>
                <a:cs typeface="Garamond"/>
              </a:rPr>
              <a:t>CTBCM Reforms a Huge Undertaking ! </a:t>
            </a:r>
          </a:p>
        </p:txBody>
      </p:sp>
      <p:pic>
        <p:nvPicPr>
          <p:cNvPr id="21" name="Picture 20">
            <a:extLst>
              <a:ext uri="{FF2B5EF4-FFF2-40B4-BE49-F238E27FC236}">
                <a16:creationId xmlns:a16="http://schemas.microsoft.com/office/drawing/2014/main" id="{90B7DD84-520E-45A0-BDB7-D77C39DA63A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7151" y="949188"/>
            <a:ext cx="336263" cy="400110"/>
          </a:xfrm>
          <a:prstGeom prst="rect">
            <a:avLst/>
          </a:prstGeom>
        </p:spPr>
      </p:pic>
      <p:pic>
        <p:nvPicPr>
          <p:cNvPr id="22" name="Picture 21">
            <a:extLst>
              <a:ext uri="{FF2B5EF4-FFF2-40B4-BE49-F238E27FC236}">
                <a16:creationId xmlns:a16="http://schemas.microsoft.com/office/drawing/2014/main" id="{7C9AB81D-480B-4ED8-B08E-66B94408122F}"/>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3479" y="989737"/>
            <a:ext cx="331594" cy="400110"/>
          </a:xfrm>
          <a:prstGeom prst="rect">
            <a:avLst/>
          </a:prstGeom>
        </p:spPr>
      </p:pic>
      <p:pic>
        <p:nvPicPr>
          <p:cNvPr id="23" name="Picture 22">
            <a:extLst>
              <a:ext uri="{FF2B5EF4-FFF2-40B4-BE49-F238E27FC236}">
                <a16:creationId xmlns:a16="http://schemas.microsoft.com/office/drawing/2014/main" id="{F2083688-F793-46AF-9DA4-F8C22859F87B}"/>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556470" y="879811"/>
            <a:ext cx="396332" cy="396983"/>
          </a:xfrm>
          <a:prstGeom prst="rect">
            <a:avLst/>
          </a:prstGeom>
        </p:spPr>
      </p:pic>
    </p:spTree>
    <p:extLst>
      <p:ext uri="{BB962C8B-B14F-4D97-AF65-F5344CB8AC3E}">
        <p14:creationId xmlns:p14="http://schemas.microsoft.com/office/powerpoint/2010/main" val="326719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1" animBg="1"/>
      <p:bldP spid="77" grpId="0"/>
      <p:bldP spid="24" grpId="0"/>
      <p:bldP spid="25" grpId="0" animBg="1"/>
      <p:bldP spid="47"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4921" y="4045351"/>
            <a:ext cx="8982727" cy="1077218"/>
          </a:xfrm>
          <a:prstGeom prst="rect">
            <a:avLst/>
          </a:prstGeom>
          <a:noFill/>
        </p:spPr>
        <p:txBody>
          <a:bodyPr wrap="square" rtlCol="0">
            <a:spAutoFit/>
          </a:bodyPr>
          <a:lstStyle/>
          <a:p>
            <a:pPr marL="12700"/>
            <a:r>
              <a:rPr lang="en-US" sz="3200" b="1" spc="-75" dirty="0">
                <a:solidFill>
                  <a:schemeClr val="accent1"/>
                </a:solidFill>
                <a:latin typeface="Garamond"/>
                <a:ea typeface="+mj-ea"/>
                <a:cs typeface="Garamond"/>
              </a:rPr>
              <a:t>Part-2</a:t>
            </a:r>
          </a:p>
          <a:p>
            <a:r>
              <a:rPr lang="en-US" sz="3200" spc="-75" dirty="0">
                <a:latin typeface="Garamond"/>
                <a:cs typeface="Garamond"/>
              </a:rPr>
              <a:t>Regulatory Framework For The CTBCM </a:t>
            </a:r>
          </a:p>
        </p:txBody>
      </p:sp>
      <p:sp>
        <p:nvSpPr>
          <p:cNvPr id="2" name="Date Placeholder 1"/>
          <p:cNvSpPr>
            <a:spLocks noGrp="1"/>
          </p:cNvSpPr>
          <p:nvPr>
            <p:ph type="dt" sz="half" idx="10"/>
          </p:nvPr>
        </p:nvSpPr>
        <p:spPr/>
        <p:txBody>
          <a:bodyPr/>
          <a:lstStyle/>
          <a:p>
            <a:fld id="{860D131A-8767-2444-86C9-AD2823E43FB0}" type="datetime4">
              <a:rPr lang="en-US" smtClean="0"/>
              <a:t>June 23, 2023</a:t>
            </a:fld>
            <a:endParaRPr lang="x-none"/>
          </a:p>
        </p:txBody>
      </p:sp>
      <p:sp>
        <p:nvSpPr>
          <p:cNvPr id="3" name="Slide Number Placeholder 2"/>
          <p:cNvSpPr>
            <a:spLocks noGrp="1"/>
          </p:cNvSpPr>
          <p:nvPr>
            <p:ph type="sldNum" sz="quarter" idx="12"/>
          </p:nvPr>
        </p:nvSpPr>
        <p:spPr/>
        <p:txBody>
          <a:bodyPr/>
          <a:lstStyle/>
          <a:p>
            <a:fld id="{BC6F0C9F-1485-44C6-9B60-E7D692FB154A}" type="slidenum">
              <a:rPr lang="x-none" smtClean="0"/>
              <a:t>16</a:t>
            </a:fld>
            <a:endParaRPr lang="x-none"/>
          </a:p>
        </p:txBody>
      </p:sp>
      <p:sp>
        <p:nvSpPr>
          <p:cNvPr id="4" name="Footer Placeholder 3"/>
          <p:cNvSpPr>
            <a:spLocks noGrp="1"/>
          </p:cNvSpPr>
          <p:nvPr>
            <p:ph type="ftr" sz="quarter" idx="11"/>
          </p:nvPr>
        </p:nvSpPr>
        <p:spPr/>
        <p:txBody>
          <a:bodyPr/>
          <a:lstStyle/>
          <a:p>
            <a:r>
              <a:rPr lang="en-US"/>
              <a:t>National Electric Power Regulatory Authority</a:t>
            </a:r>
            <a:endParaRPr lang="x-none"/>
          </a:p>
        </p:txBody>
      </p:sp>
    </p:spTree>
    <p:extLst>
      <p:ext uri="{BB962C8B-B14F-4D97-AF65-F5344CB8AC3E}">
        <p14:creationId xmlns:p14="http://schemas.microsoft.com/office/powerpoint/2010/main" val="327722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77E41-B91A-514A-A73F-4331D25DD05F}"/>
              </a:ext>
            </a:extLst>
          </p:cNvPr>
          <p:cNvSpPr>
            <a:spLocks noGrp="1"/>
          </p:cNvSpPr>
          <p:nvPr>
            <p:ph idx="1"/>
          </p:nvPr>
        </p:nvSpPr>
        <p:spPr>
          <a:xfrm>
            <a:off x="1055986" y="1179576"/>
            <a:ext cx="10160297" cy="4689518"/>
          </a:xfrm>
        </p:spPr>
        <p:txBody>
          <a:bodyPr>
            <a:noAutofit/>
          </a:bodyPr>
          <a:lstStyle/>
          <a:p>
            <a:pPr marL="201168" lvl="1" indent="0" algn="just">
              <a:spcAft>
                <a:spcPts val="1400"/>
              </a:spcAft>
              <a:buNone/>
            </a:pPr>
            <a:r>
              <a:rPr lang="en-US" sz="2400" b="1" dirty="0">
                <a:solidFill>
                  <a:schemeClr val="tx1"/>
                </a:solidFill>
                <a:latin typeface="Garamond"/>
                <a:cs typeface="Garamond"/>
              </a:rPr>
              <a:t>Preamble of the NEPRA Act Amended in 2018</a:t>
            </a:r>
            <a:endParaRPr lang="en-US" sz="2400" dirty="0">
              <a:solidFill>
                <a:schemeClr val="tx1"/>
              </a:solidFill>
              <a:latin typeface="Garamond"/>
              <a:cs typeface="Garamond"/>
            </a:endParaRPr>
          </a:p>
          <a:p>
            <a:pPr lvl="2" algn="just">
              <a:spcAft>
                <a:spcPts val="1400"/>
              </a:spcAft>
            </a:pPr>
            <a:r>
              <a:rPr lang="en-US" sz="2400" dirty="0">
                <a:solidFill>
                  <a:schemeClr val="tx1"/>
                </a:solidFill>
                <a:latin typeface="Garamond"/>
                <a:cs typeface="Garamond"/>
              </a:rPr>
              <a:t>To provide the legal framework within which a competitive electric power market can develop and sustain</a:t>
            </a:r>
          </a:p>
          <a:p>
            <a:pPr lvl="2" algn="just">
              <a:spcAft>
                <a:spcPts val="1400"/>
              </a:spcAft>
            </a:pPr>
            <a:r>
              <a:rPr lang="en-US" sz="2400" dirty="0">
                <a:solidFill>
                  <a:schemeClr val="tx1"/>
                </a:solidFill>
                <a:latin typeface="Garamond"/>
                <a:cs typeface="Garamond"/>
              </a:rPr>
              <a:t>To effectively manage conflict of interest of the State in relation to development of the electric power markets of the Islamic Republic of Pakistan</a:t>
            </a:r>
          </a:p>
        </p:txBody>
      </p:sp>
      <p:sp>
        <p:nvSpPr>
          <p:cNvPr id="7" name="Date Placeholder 6"/>
          <p:cNvSpPr>
            <a:spLocks noGrp="1"/>
          </p:cNvSpPr>
          <p:nvPr>
            <p:ph type="dt" sz="half" idx="10"/>
          </p:nvPr>
        </p:nvSpPr>
        <p:spPr/>
        <p:txBody>
          <a:bodyPr/>
          <a:lstStyle/>
          <a:p>
            <a:fld id="{04DE4699-CF2F-B043-914C-02999CBD967D}" type="datetime4">
              <a:rPr lang="en-US" smtClean="0"/>
              <a:t>June 23, 2023</a:t>
            </a:fld>
            <a:endParaRPr lang="x-none"/>
          </a:p>
        </p:txBody>
      </p:sp>
      <p:sp>
        <p:nvSpPr>
          <p:cNvPr id="8" name="Footer Placeholder 7"/>
          <p:cNvSpPr>
            <a:spLocks noGrp="1"/>
          </p:cNvSpPr>
          <p:nvPr>
            <p:ph type="ftr" sz="quarter" idx="11"/>
          </p:nvPr>
        </p:nvSpPr>
        <p:spPr/>
        <p:txBody>
          <a:bodyPr/>
          <a:lstStyle/>
          <a:p>
            <a:r>
              <a:rPr lang="en-US"/>
              <a:t>National Electric Power Regulatory Authority</a:t>
            </a:r>
            <a:endParaRPr lang="x-none"/>
          </a:p>
        </p:txBody>
      </p:sp>
      <p:sp>
        <p:nvSpPr>
          <p:cNvPr id="9" name="Slide Number Placeholder 8"/>
          <p:cNvSpPr>
            <a:spLocks noGrp="1"/>
          </p:cNvSpPr>
          <p:nvPr>
            <p:ph type="sldNum" sz="quarter" idx="12"/>
          </p:nvPr>
        </p:nvSpPr>
        <p:spPr/>
        <p:txBody>
          <a:bodyPr/>
          <a:lstStyle/>
          <a:p>
            <a:fld id="{BC6F0C9F-1485-44C6-9B60-E7D692FB154A}" type="slidenum">
              <a:rPr lang="x-none" smtClean="0"/>
              <a:t>17</a:t>
            </a:fld>
            <a:endParaRPr lang="x-none"/>
          </a:p>
        </p:txBody>
      </p:sp>
      <p:cxnSp>
        <p:nvCxnSpPr>
          <p:cNvPr id="10" name="Straight Connector 9"/>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CE8167-32DA-42DA-8361-B907DF496AC7}"/>
              </a:ext>
            </a:extLst>
          </p:cNvPr>
          <p:cNvSpPr txBox="1"/>
          <p:nvPr/>
        </p:nvSpPr>
        <p:spPr>
          <a:xfrm>
            <a:off x="1304141" y="201462"/>
            <a:ext cx="9583719" cy="584775"/>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dirty="0">
                <a:solidFill>
                  <a:schemeClr val="bg2">
                    <a:lumMod val="50000"/>
                  </a:schemeClr>
                </a:solidFill>
                <a:cs typeface="Garamond"/>
              </a:rPr>
              <a:t>Paradigm Shift through Amendment Act 2018</a:t>
            </a:r>
          </a:p>
        </p:txBody>
      </p:sp>
    </p:spTree>
    <p:extLst>
      <p:ext uri="{BB962C8B-B14F-4D97-AF65-F5344CB8AC3E}">
        <p14:creationId xmlns:p14="http://schemas.microsoft.com/office/powerpoint/2010/main" val="396168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77E41-B91A-514A-A73F-4331D25DD05F}"/>
              </a:ext>
            </a:extLst>
          </p:cNvPr>
          <p:cNvSpPr>
            <a:spLocks noGrp="1"/>
          </p:cNvSpPr>
          <p:nvPr>
            <p:ph idx="1"/>
          </p:nvPr>
        </p:nvSpPr>
        <p:spPr>
          <a:xfrm>
            <a:off x="310896" y="967666"/>
            <a:ext cx="11640312" cy="5250254"/>
          </a:xfrm>
        </p:spPr>
        <p:txBody>
          <a:bodyPr>
            <a:noAutofit/>
          </a:bodyPr>
          <a:lstStyle/>
          <a:p>
            <a:pPr lvl="1" algn="just">
              <a:spcAft>
                <a:spcPts val="1400"/>
              </a:spcAft>
            </a:pPr>
            <a:r>
              <a:rPr lang="en-US" sz="2400" dirty="0">
                <a:solidFill>
                  <a:schemeClr val="tx1"/>
                </a:solidFill>
                <a:latin typeface="Garamond"/>
                <a:cs typeface="Garamond"/>
              </a:rPr>
              <a:t>No exclusivity in Network and supply business </a:t>
            </a:r>
          </a:p>
          <a:p>
            <a:pPr lvl="1" algn="just">
              <a:spcAft>
                <a:spcPts val="1400"/>
              </a:spcAft>
            </a:pPr>
            <a:r>
              <a:rPr lang="en-US" sz="2400" dirty="0">
                <a:solidFill>
                  <a:schemeClr val="tx1"/>
                </a:solidFill>
                <a:latin typeface="Garamond"/>
                <a:cs typeface="Garamond"/>
              </a:rPr>
              <a:t>Distribution Business Limited to Infrastructure</a:t>
            </a:r>
          </a:p>
          <a:p>
            <a:pPr lvl="1" algn="just">
              <a:spcAft>
                <a:spcPts val="1400"/>
              </a:spcAft>
            </a:pPr>
            <a:r>
              <a:rPr lang="en-US" sz="2400" dirty="0">
                <a:solidFill>
                  <a:schemeClr val="tx1"/>
                </a:solidFill>
                <a:latin typeface="Garamond"/>
                <a:cs typeface="Garamond"/>
              </a:rPr>
              <a:t>Competitive Supplier (CS) and Supplier of Last Resort (SOLR)</a:t>
            </a:r>
          </a:p>
          <a:p>
            <a:pPr lvl="1" algn="just">
              <a:spcAft>
                <a:spcPts val="1400"/>
              </a:spcAft>
            </a:pPr>
            <a:r>
              <a:rPr lang="en-US" sz="2400" dirty="0">
                <a:solidFill>
                  <a:schemeClr val="tx1"/>
                </a:solidFill>
                <a:latin typeface="Garamond"/>
                <a:cs typeface="Garamond"/>
              </a:rPr>
              <a:t>Electric Power Trader and Independent Auction Administrator (IAA)</a:t>
            </a:r>
          </a:p>
          <a:p>
            <a:pPr lvl="1" algn="just">
              <a:spcAft>
                <a:spcPts val="1400"/>
              </a:spcAft>
            </a:pPr>
            <a:r>
              <a:rPr lang="en-US" sz="2400" dirty="0">
                <a:solidFill>
                  <a:schemeClr val="tx1"/>
                </a:solidFill>
                <a:latin typeface="Garamond"/>
                <a:cs typeface="Garamond"/>
              </a:rPr>
              <a:t>System Operator and National Grid Company Licenses Separated</a:t>
            </a:r>
          </a:p>
          <a:p>
            <a:pPr lvl="1" algn="just">
              <a:spcAft>
                <a:spcPts val="1400"/>
              </a:spcAft>
            </a:pPr>
            <a:r>
              <a:rPr lang="en-US" sz="2400" dirty="0">
                <a:solidFill>
                  <a:schemeClr val="tx1"/>
                </a:solidFill>
                <a:latin typeface="Garamond"/>
                <a:cs typeface="Garamond"/>
              </a:rPr>
              <a:t>CPPA MO licence and SPA registration Separated  </a:t>
            </a:r>
          </a:p>
          <a:p>
            <a:pPr lvl="1" algn="just">
              <a:spcAft>
                <a:spcPts val="1400"/>
              </a:spcAft>
            </a:pPr>
            <a:r>
              <a:rPr lang="en-US" sz="2400" dirty="0">
                <a:solidFill>
                  <a:schemeClr val="tx1"/>
                </a:solidFill>
                <a:latin typeface="Garamond"/>
                <a:cs typeface="Garamond"/>
              </a:rPr>
              <a:t>Procurement, Investment and System Planning Disciplined</a:t>
            </a:r>
          </a:p>
          <a:p>
            <a:pPr lvl="1" algn="just">
              <a:spcAft>
                <a:spcPts val="1400"/>
              </a:spcAft>
            </a:pPr>
            <a:r>
              <a:rPr lang="en-US" sz="2400" dirty="0">
                <a:solidFill>
                  <a:schemeClr val="tx1"/>
                </a:solidFill>
                <a:latin typeface="Garamond"/>
                <a:cs typeface="Garamond"/>
              </a:rPr>
              <a:t>Second-tier-supply Authorization Discontinued</a:t>
            </a:r>
          </a:p>
          <a:p>
            <a:pPr lvl="1" algn="just">
              <a:spcAft>
                <a:spcPts val="1400"/>
              </a:spcAft>
            </a:pPr>
            <a:r>
              <a:rPr lang="en-US" sz="2400" dirty="0">
                <a:solidFill>
                  <a:schemeClr val="tx1"/>
                </a:solidFill>
                <a:latin typeface="Garamond"/>
                <a:cs typeface="Garamond"/>
              </a:rPr>
              <a:t>Performance Standards for CS and SOLR defined and notified </a:t>
            </a:r>
          </a:p>
          <a:p>
            <a:pPr lvl="1" algn="just">
              <a:spcAft>
                <a:spcPts val="1400"/>
              </a:spcAft>
            </a:pPr>
            <a:r>
              <a:rPr lang="en-US" sz="2400" dirty="0">
                <a:solidFill>
                  <a:schemeClr val="tx1"/>
                </a:solidFill>
                <a:latin typeface="Garamond"/>
                <a:cs typeface="Garamond"/>
              </a:rPr>
              <a:t>Wheeling Regulations replaced with Market Commercial Code and other Regulations</a:t>
            </a:r>
          </a:p>
          <a:p>
            <a:pPr lvl="1" algn="just">
              <a:spcAft>
                <a:spcPts val="1400"/>
              </a:spcAft>
            </a:pPr>
            <a:endParaRPr lang="en-US" sz="2400" dirty="0">
              <a:solidFill>
                <a:schemeClr val="tx1"/>
              </a:solidFill>
              <a:latin typeface="Garamond"/>
              <a:cs typeface="Garamond"/>
            </a:endParaRPr>
          </a:p>
        </p:txBody>
      </p:sp>
      <p:sp>
        <p:nvSpPr>
          <p:cNvPr id="7" name="Date Placeholder 6"/>
          <p:cNvSpPr>
            <a:spLocks noGrp="1"/>
          </p:cNvSpPr>
          <p:nvPr>
            <p:ph type="dt" sz="half" idx="10"/>
          </p:nvPr>
        </p:nvSpPr>
        <p:spPr/>
        <p:txBody>
          <a:bodyPr/>
          <a:lstStyle/>
          <a:p>
            <a:fld id="{916067E0-A998-5A40-A053-78EF6A088C4E}" type="datetime4">
              <a:rPr lang="en-US" smtClean="0"/>
              <a:t>June 23, 2023</a:t>
            </a:fld>
            <a:endParaRPr lang="x-none"/>
          </a:p>
        </p:txBody>
      </p:sp>
      <p:sp>
        <p:nvSpPr>
          <p:cNvPr id="8" name="Footer Placeholder 7"/>
          <p:cNvSpPr>
            <a:spLocks noGrp="1"/>
          </p:cNvSpPr>
          <p:nvPr>
            <p:ph type="ftr" sz="quarter" idx="11"/>
          </p:nvPr>
        </p:nvSpPr>
        <p:spPr/>
        <p:txBody>
          <a:bodyPr/>
          <a:lstStyle/>
          <a:p>
            <a:r>
              <a:rPr lang="en-US"/>
              <a:t>National Electric Power Regulatory Authority</a:t>
            </a:r>
            <a:endParaRPr lang="x-none"/>
          </a:p>
        </p:txBody>
      </p:sp>
      <p:sp>
        <p:nvSpPr>
          <p:cNvPr id="9" name="Slide Number Placeholder 8"/>
          <p:cNvSpPr>
            <a:spLocks noGrp="1"/>
          </p:cNvSpPr>
          <p:nvPr>
            <p:ph type="sldNum" sz="quarter" idx="12"/>
          </p:nvPr>
        </p:nvSpPr>
        <p:spPr/>
        <p:txBody>
          <a:bodyPr/>
          <a:lstStyle/>
          <a:p>
            <a:fld id="{BC6F0C9F-1485-44C6-9B60-E7D692FB154A}" type="slidenum">
              <a:rPr lang="x-none" smtClean="0"/>
              <a:t>18</a:t>
            </a:fld>
            <a:endParaRPr lang="x-none"/>
          </a:p>
        </p:txBody>
      </p:sp>
      <p:cxnSp>
        <p:nvCxnSpPr>
          <p:cNvPr id="10" name="Straight Connector 9"/>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CE8167-32DA-42DA-8361-B907DF496AC7}"/>
              </a:ext>
            </a:extLst>
          </p:cNvPr>
          <p:cNvSpPr txBox="1"/>
          <p:nvPr/>
        </p:nvSpPr>
        <p:spPr>
          <a:xfrm>
            <a:off x="1304141" y="201462"/>
            <a:ext cx="9583719" cy="584775"/>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dirty="0">
                <a:solidFill>
                  <a:schemeClr val="bg2">
                    <a:lumMod val="50000"/>
                  </a:schemeClr>
                </a:solidFill>
                <a:cs typeface="Garamond"/>
              </a:rPr>
              <a:t>Salient Features of CTBCM Regulatory Framework</a:t>
            </a:r>
          </a:p>
        </p:txBody>
      </p:sp>
    </p:spTree>
    <p:extLst>
      <p:ext uri="{BB962C8B-B14F-4D97-AF65-F5344CB8AC3E}">
        <p14:creationId xmlns:p14="http://schemas.microsoft.com/office/powerpoint/2010/main" val="19734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77E41-B91A-514A-A73F-4331D25DD05F}"/>
              </a:ext>
            </a:extLst>
          </p:cNvPr>
          <p:cNvSpPr>
            <a:spLocks noGrp="1"/>
          </p:cNvSpPr>
          <p:nvPr>
            <p:ph idx="1"/>
          </p:nvPr>
        </p:nvSpPr>
        <p:spPr>
          <a:xfrm>
            <a:off x="821765" y="822959"/>
            <a:ext cx="11086353" cy="5510424"/>
          </a:xfrm>
        </p:spPr>
        <p:txBody>
          <a:bodyPr>
            <a:noAutofit/>
          </a:bodyPr>
          <a:lstStyle/>
          <a:p>
            <a:pPr marL="201168" lvl="1" indent="0" algn="just">
              <a:lnSpc>
                <a:spcPct val="80000"/>
              </a:lnSpc>
              <a:spcAft>
                <a:spcPts val="600"/>
              </a:spcAft>
              <a:buNone/>
            </a:pPr>
            <a:r>
              <a:rPr lang="en-US" sz="2000" dirty="0">
                <a:solidFill>
                  <a:schemeClr val="tx1"/>
                </a:solidFill>
                <a:latin typeface="Garamond"/>
                <a:cs typeface="Garamond"/>
              </a:rPr>
              <a:t>1.</a:t>
            </a:r>
            <a:r>
              <a:rPr lang="en-US" sz="2400" dirty="0">
                <a:solidFill>
                  <a:schemeClr val="tx1"/>
                </a:solidFill>
                <a:latin typeface="Garamond"/>
                <a:cs typeface="Garamond"/>
              </a:rPr>
              <a:t> NEPRA Licensing (Electric Power Supplier) Regulations, 2022;</a:t>
            </a:r>
          </a:p>
          <a:p>
            <a:pPr marL="201168" lvl="1" indent="0" algn="just">
              <a:lnSpc>
                <a:spcPct val="80000"/>
              </a:lnSpc>
              <a:spcAft>
                <a:spcPts val="600"/>
              </a:spcAft>
              <a:buNone/>
            </a:pPr>
            <a:r>
              <a:rPr lang="en-US" sz="2400" dirty="0">
                <a:solidFill>
                  <a:schemeClr val="tx1"/>
                </a:solidFill>
                <a:latin typeface="Garamond"/>
                <a:cs typeface="Garamond"/>
              </a:rPr>
              <a:t>2. NEPRA Electric Power Suppliers (Performance Standards) Regulations, 2022;</a:t>
            </a:r>
          </a:p>
          <a:p>
            <a:pPr marL="201168" lvl="1" indent="0" algn="just">
              <a:lnSpc>
                <a:spcPct val="80000"/>
              </a:lnSpc>
              <a:spcAft>
                <a:spcPts val="600"/>
              </a:spcAft>
              <a:buNone/>
            </a:pPr>
            <a:r>
              <a:rPr lang="en-US" sz="2400" dirty="0">
                <a:latin typeface="Garamond"/>
                <a:cs typeface="Garamond"/>
              </a:rPr>
              <a:t>3. NEPRA Open Access (Interconnection &amp; wheeling of Electric Power) Regulations, 2022;</a:t>
            </a:r>
            <a:endParaRPr lang="en-US" sz="2400" dirty="0">
              <a:solidFill>
                <a:schemeClr val="tx1"/>
              </a:solidFill>
              <a:latin typeface="Garamond"/>
              <a:cs typeface="Garamond"/>
            </a:endParaRPr>
          </a:p>
          <a:p>
            <a:pPr marL="201168" lvl="1" indent="0" algn="just">
              <a:lnSpc>
                <a:spcPct val="80000"/>
              </a:lnSpc>
              <a:spcAft>
                <a:spcPts val="600"/>
              </a:spcAft>
              <a:buNone/>
            </a:pPr>
            <a:r>
              <a:rPr lang="en-US" sz="2400" dirty="0">
                <a:solidFill>
                  <a:schemeClr val="tx1"/>
                </a:solidFill>
                <a:latin typeface="Garamond"/>
                <a:cs typeface="Garamond"/>
              </a:rPr>
              <a:t>4. NEPRA Licensing (Distribution) Regulations, 2022;</a:t>
            </a:r>
          </a:p>
          <a:p>
            <a:pPr marL="201168" lvl="1" indent="0" algn="just">
              <a:lnSpc>
                <a:spcPct val="80000"/>
              </a:lnSpc>
              <a:spcAft>
                <a:spcPts val="600"/>
              </a:spcAft>
              <a:buNone/>
            </a:pPr>
            <a:r>
              <a:rPr lang="en-US" sz="2400" dirty="0">
                <a:solidFill>
                  <a:schemeClr val="tx1"/>
                </a:solidFill>
                <a:latin typeface="Garamond"/>
                <a:cs typeface="Garamond"/>
              </a:rPr>
              <a:t>5. NEPRA Consumer Eligibility Criteria (Electric Power Suppliers) Regulations, 2022;</a:t>
            </a:r>
          </a:p>
          <a:p>
            <a:pPr marL="201168" lvl="1" indent="0" algn="just">
              <a:lnSpc>
                <a:spcPct val="80000"/>
              </a:lnSpc>
              <a:spcAft>
                <a:spcPts val="600"/>
              </a:spcAft>
              <a:buNone/>
            </a:pPr>
            <a:r>
              <a:rPr lang="en-US" sz="2400" dirty="0">
                <a:solidFill>
                  <a:schemeClr val="tx1"/>
                </a:solidFill>
                <a:latin typeface="Garamond"/>
                <a:cs typeface="Garamond"/>
              </a:rPr>
              <a:t>6. NEPRA Consumer Eligibility Criteria (Distribution Licensees) Regulations, 2022;</a:t>
            </a:r>
          </a:p>
          <a:p>
            <a:pPr marL="201168" lvl="1" indent="0" algn="just">
              <a:lnSpc>
                <a:spcPct val="80000"/>
              </a:lnSpc>
              <a:spcAft>
                <a:spcPts val="600"/>
              </a:spcAft>
              <a:buNone/>
            </a:pPr>
            <a:r>
              <a:rPr lang="en-US" sz="2400" dirty="0">
                <a:solidFill>
                  <a:schemeClr val="tx1"/>
                </a:solidFill>
                <a:latin typeface="Garamond"/>
                <a:cs typeface="Garamond"/>
              </a:rPr>
              <a:t>7. NEPRA Licensing (Market Operator) Regulations, 2022;</a:t>
            </a:r>
            <a:endParaRPr lang="en-US" sz="2400" i="1" dirty="0">
              <a:solidFill>
                <a:schemeClr val="tx1"/>
              </a:solidFill>
              <a:latin typeface="Garamond"/>
              <a:cs typeface="Garamond"/>
            </a:endParaRPr>
          </a:p>
          <a:p>
            <a:pPr marL="201168" lvl="1" indent="0" algn="just">
              <a:lnSpc>
                <a:spcPct val="80000"/>
              </a:lnSpc>
              <a:spcAft>
                <a:spcPts val="600"/>
              </a:spcAft>
              <a:buNone/>
            </a:pPr>
            <a:r>
              <a:rPr lang="en-US" sz="2400" dirty="0">
                <a:solidFill>
                  <a:schemeClr val="tx1"/>
                </a:solidFill>
                <a:latin typeface="Garamond"/>
                <a:cs typeface="Garamond"/>
              </a:rPr>
              <a:t>8. </a:t>
            </a:r>
            <a:r>
              <a:rPr lang="en-US" sz="2400" dirty="0">
                <a:latin typeface="Garamond"/>
                <a:cs typeface="Garamond"/>
              </a:rPr>
              <a:t>NEPRA Licensing (System Operator) Regulations, 2022</a:t>
            </a:r>
            <a:endParaRPr lang="en-US" sz="2400" dirty="0">
              <a:solidFill>
                <a:schemeClr val="tx1"/>
              </a:solidFill>
              <a:latin typeface="Garamond"/>
              <a:cs typeface="Garamond"/>
            </a:endParaRPr>
          </a:p>
          <a:p>
            <a:pPr marL="201168" lvl="1" indent="0" algn="just">
              <a:lnSpc>
                <a:spcPct val="80000"/>
              </a:lnSpc>
              <a:spcAft>
                <a:spcPts val="600"/>
              </a:spcAft>
              <a:buNone/>
            </a:pPr>
            <a:r>
              <a:rPr lang="en-US" sz="2400" dirty="0">
                <a:solidFill>
                  <a:schemeClr val="tx1"/>
                </a:solidFill>
                <a:latin typeface="Garamond"/>
                <a:cs typeface="Garamond"/>
              </a:rPr>
              <a:t>9. NEPRA (Registration) Regulations, 2022;</a:t>
            </a:r>
          </a:p>
          <a:p>
            <a:pPr marL="201168" lvl="1" indent="0" algn="just">
              <a:lnSpc>
                <a:spcPct val="80000"/>
              </a:lnSpc>
              <a:spcAft>
                <a:spcPts val="600"/>
              </a:spcAft>
              <a:buNone/>
            </a:pPr>
            <a:r>
              <a:rPr lang="en-US" sz="2400" dirty="0">
                <a:solidFill>
                  <a:schemeClr val="tx1"/>
                </a:solidFill>
                <a:latin typeface="Garamond"/>
                <a:cs typeface="Garamond"/>
              </a:rPr>
              <a:t>10. NEPRA (Electric Power Trader) Regulations, 2022;</a:t>
            </a:r>
          </a:p>
          <a:p>
            <a:pPr marL="201168" lvl="1" indent="0" algn="just">
              <a:lnSpc>
                <a:spcPct val="80000"/>
              </a:lnSpc>
              <a:spcAft>
                <a:spcPts val="600"/>
              </a:spcAft>
              <a:buNone/>
            </a:pPr>
            <a:r>
              <a:rPr lang="en-US" sz="2400" dirty="0">
                <a:solidFill>
                  <a:schemeClr val="tx1"/>
                </a:solidFill>
                <a:latin typeface="Garamond"/>
                <a:cs typeface="Garamond"/>
              </a:rPr>
              <a:t>12. NEPRA </a:t>
            </a:r>
            <a:r>
              <a:rPr lang="en-US" sz="2400" dirty="0">
                <a:latin typeface="Garamond"/>
                <a:cs typeface="Garamond"/>
              </a:rPr>
              <a:t>Electric Power (Procurement) Regulations, 2022;</a:t>
            </a:r>
          </a:p>
          <a:p>
            <a:pPr marL="201168" lvl="1" indent="0" algn="just">
              <a:lnSpc>
                <a:spcPct val="80000"/>
              </a:lnSpc>
              <a:spcAft>
                <a:spcPts val="600"/>
              </a:spcAft>
              <a:buNone/>
            </a:pPr>
            <a:r>
              <a:rPr lang="en-US" sz="2400" dirty="0">
                <a:solidFill>
                  <a:schemeClr val="tx1"/>
                </a:solidFill>
                <a:latin typeface="Garamond"/>
                <a:cs typeface="Garamond"/>
              </a:rPr>
              <a:t>13. NEPRA (AMEC) Procedure Regulations, 2021;</a:t>
            </a:r>
            <a:endParaRPr lang="en-GB" sz="2400" dirty="0">
              <a:latin typeface="Garamond"/>
              <a:cs typeface="Garamond"/>
            </a:endParaRPr>
          </a:p>
          <a:p>
            <a:pPr marL="201168" lvl="1" indent="0" algn="just">
              <a:lnSpc>
                <a:spcPct val="80000"/>
              </a:lnSpc>
              <a:spcAft>
                <a:spcPts val="600"/>
              </a:spcAft>
              <a:buNone/>
            </a:pPr>
            <a:r>
              <a:rPr lang="en-US" sz="2400" dirty="0">
                <a:latin typeface="Garamond"/>
                <a:cs typeface="Garamond"/>
              </a:rPr>
              <a:t>14. NEPR Fees Regulations, 2022; </a:t>
            </a:r>
          </a:p>
          <a:p>
            <a:pPr marL="201168" lvl="1" indent="0" algn="just">
              <a:lnSpc>
                <a:spcPct val="80000"/>
              </a:lnSpc>
              <a:spcAft>
                <a:spcPts val="600"/>
              </a:spcAft>
              <a:buNone/>
            </a:pPr>
            <a:r>
              <a:rPr lang="en-US" sz="2400" dirty="0">
                <a:latin typeface="Garamond"/>
                <a:cs typeface="Garamond"/>
              </a:rPr>
              <a:t>15. NEPR Fine Regulations, 2022;</a:t>
            </a:r>
          </a:p>
          <a:p>
            <a:pPr marL="201168" lvl="1" indent="0" algn="just">
              <a:lnSpc>
                <a:spcPct val="80000"/>
              </a:lnSpc>
              <a:spcAft>
                <a:spcPts val="1000"/>
              </a:spcAft>
              <a:buNone/>
            </a:pPr>
            <a:endParaRPr lang="en-US" sz="2000" dirty="0">
              <a:latin typeface="Garamond"/>
              <a:cs typeface="Garamond"/>
            </a:endParaRPr>
          </a:p>
        </p:txBody>
      </p:sp>
      <p:sp>
        <p:nvSpPr>
          <p:cNvPr id="7" name="Date Placeholder 6"/>
          <p:cNvSpPr>
            <a:spLocks noGrp="1"/>
          </p:cNvSpPr>
          <p:nvPr>
            <p:ph type="dt" sz="half" idx="10"/>
          </p:nvPr>
        </p:nvSpPr>
        <p:spPr/>
        <p:txBody>
          <a:bodyPr/>
          <a:lstStyle/>
          <a:p>
            <a:fld id="{B56B482F-B5B8-8245-A399-084C271DB91A}" type="datetime4">
              <a:rPr lang="en-US" smtClean="0"/>
              <a:t>June 23, 2023</a:t>
            </a:fld>
            <a:endParaRPr lang="x-none"/>
          </a:p>
        </p:txBody>
      </p:sp>
      <p:sp>
        <p:nvSpPr>
          <p:cNvPr id="8" name="Footer Placeholder 7"/>
          <p:cNvSpPr>
            <a:spLocks noGrp="1"/>
          </p:cNvSpPr>
          <p:nvPr>
            <p:ph type="ftr" sz="quarter" idx="11"/>
          </p:nvPr>
        </p:nvSpPr>
        <p:spPr/>
        <p:txBody>
          <a:bodyPr/>
          <a:lstStyle/>
          <a:p>
            <a:r>
              <a:rPr lang="en-US"/>
              <a:t>National Electric Power Regulatory Authority</a:t>
            </a:r>
            <a:endParaRPr lang="x-none"/>
          </a:p>
        </p:txBody>
      </p:sp>
      <p:sp>
        <p:nvSpPr>
          <p:cNvPr id="9" name="Slide Number Placeholder 8"/>
          <p:cNvSpPr>
            <a:spLocks noGrp="1"/>
          </p:cNvSpPr>
          <p:nvPr>
            <p:ph type="sldNum" sz="quarter" idx="12"/>
          </p:nvPr>
        </p:nvSpPr>
        <p:spPr/>
        <p:txBody>
          <a:bodyPr/>
          <a:lstStyle/>
          <a:p>
            <a:fld id="{BC6F0C9F-1485-44C6-9B60-E7D692FB154A}" type="slidenum">
              <a:rPr lang="x-none" smtClean="0"/>
              <a:t>19</a:t>
            </a:fld>
            <a:endParaRPr lang="x-none"/>
          </a:p>
        </p:txBody>
      </p:sp>
      <p:cxnSp>
        <p:nvCxnSpPr>
          <p:cNvPr id="10" name="Straight Connector 9"/>
          <p:cNvCxnSpPr/>
          <p:nvPr/>
        </p:nvCxnSpPr>
        <p:spPr>
          <a:xfrm>
            <a:off x="1051466" y="791072"/>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CE8167-32DA-42DA-8361-B907DF496AC7}"/>
              </a:ext>
            </a:extLst>
          </p:cNvPr>
          <p:cNvSpPr txBox="1"/>
          <p:nvPr/>
        </p:nvSpPr>
        <p:spPr>
          <a:xfrm>
            <a:off x="1304141" y="201462"/>
            <a:ext cx="9583719" cy="584775"/>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b="0" dirty="0">
                <a:solidFill>
                  <a:schemeClr val="bg2">
                    <a:lumMod val="50000"/>
                  </a:schemeClr>
                </a:solidFill>
                <a:cs typeface="Garamond"/>
              </a:rPr>
              <a:t>Regulations Notified under CTBCM</a:t>
            </a:r>
          </a:p>
        </p:txBody>
      </p:sp>
    </p:spTree>
    <p:extLst>
      <p:ext uri="{BB962C8B-B14F-4D97-AF65-F5344CB8AC3E}">
        <p14:creationId xmlns:p14="http://schemas.microsoft.com/office/powerpoint/2010/main" val="386435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E0B4831-A977-4519-9390-E128018524B3}"/>
              </a:ext>
            </a:extLst>
          </p:cNvPr>
          <p:cNvSpPr txBox="1"/>
          <p:nvPr/>
        </p:nvSpPr>
        <p:spPr>
          <a:xfrm>
            <a:off x="3116826" y="255285"/>
            <a:ext cx="5958348" cy="600164"/>
          </a:xfrm>
          <a:prstGeom prst="rect">
            <a:avLst/>
          </a:prstGeom>
          <a:noFill/>
        </p:spPr>
        <p:txBody>
          <a:bodyPr vert="horz" wrap="square" lIns="91440" tIns="45720" rIns="91440" bIns="45720" rtlCol="0" anchor="ctr">
            <a:spAutoFit/>
          </a:bodyPr>
          <a:lstStyle>
            <a:lvl1pPr algn="ctr">
              <a:lnSpc>
                <a:spcPct val="90000"/>
              </a:lnSpc>
              <a:spcBef>
                <a:spcPct val="0"/>
              </a:spcBef>
              <a:buNone/>
              <a:defRPr sz="2400" b="1">
                <a:solidFill>
                  <a:srgbClr val="002060"/>
                </a:solidFill>
                <a:latin typeface="+mj-lt"/>
                <a:ea typeface="+mj-ea"/>
                <a:cs typeface="+mj-cs"/>
              </a:defRPr>
            </a:lvl1pPr>
          </a:lstStyle>
          <a:p>
            <a:r>
              <a:rPr lang="en-US" sz="3600" dirty="0">
                <a:solidFill>
                  <a:schemeClr val="bg2">
                    <a:lumMod val="50000"/>
                  </a:schemeClr>
                </a:solidFill>
                <a:latin typeface="Garamond" panose="02020404030301010803" pitchFamily="18" charset="0"/>
              </a:rPr>
              <a:t>Sequence of Presentation</a:t>
            </a:r>
          </a:p>
        </p:txBody>
      </p:sp>
      <p:graphicFrame>
        <p:nvGraphicFramePr>
          <p:cNvPr id="4" name="Table 3">
            <a:extLst>
              <a:ext uri="{FF2B5EF4-FFF2-40B4-BE49-F238E27FC236}">
                <a16:creationId xmlns:a16="http://schemas.microsoft.com/office/drawing/2014/main" id="{5276B8DD-FAB0-4700-9C2E-538FA85F8618}"/>
              </a:ext>
            </a:extLst>
          </p:cNvPr>
          <p:cNvGraphicFramePr>
            <a:graphicFrameLocks noGrp="1"/>
          </p:cNvGraphicFramePr>
          <p:nvPr>
            <p:extLst>
              <p:ext uri="{D42A27DB-BD31-4B8C-83A1-F6EECF244321}">
                <p14:modId xmlns:p14="http://schemas.microsoft.com/office/powerpoint/2010/main" val="1103858280"/>
              </p:ext>
            </p:extLst>
          </p:nvPr>
        </p:nvGraphicFramePr>
        <p:xfrm>
          <a:off x="1384197" y="989493"/>
          <a:ext cx="9703655" cy="701040"/>
        </p:xfrm>
        <a:graphic>
          <a:graphicData uri="http://schemas.openxmlformats.org/drawingml/2006/table">
            <a:tbl>
              <a:tblPr firstRow="1" bandRow="1">
                <a:tableStyleId>{5940675A-B579-460E-94D1-54222C63F5DA}</a:tableStyleId>
              </a:tblPr>
              <a:tblGrid>
                <a:gridCol w="1420822">
                  <a:extLst>
                    <a:ext uri="{9D8B030D-6E8A-4147-A177-3AD203B41FA5}">
                      <a16:colId xmlns:a16="http://schemas.microsoft.com/office/drawing/2014/main" val="3527436958"/>
                    </a:ext>
                  </a:extLst>
                </a:gridCol>
                <a:gridCol w="8282833">
                  <a:extLst>
                    <a:ext uri="{9D8B030D-6E8A-4147-A177-3AD203B41FA5}">
                      <a16:colId xmlns:a16="http://schemas.microsoft.com/office/drawing/2014/main" val="1639187555"/>
                    </a:ext>
                  </a:extLst>
                </a:gridCol>
              </a:tblGrid>
              <a:tr h="449852">
                <a:tc>
                  <a:txBody>
                    <a:bodyPr/>
                    <a:lstStyle/>
                    <a:p>
                      <a:r>
                        <a:rPr lang="en-US" sz="4000" dirty="0">
                          <a:solidFill>
                            <a:schemeClr val="bg1"/>
                          </a:solidFill>
                          <a:latin typeface="Garamond"/>
                          <a:cs typeface="Garamond"/>
                        </a:rPr>
                        <a:t>Part-1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r>
                        <a:rPr lang="en-US" sz="3600" baseline="0" dirty="0">
                          <a:solidFill>
                            <a:schemeClr val="bg1"/>
                          </a:solidFill>
                          <a:latin typeface="Garamond"/>
                          <a:cs typeface="Garamond"/>
                        </a:rPr>
                        <a:t>Global Market &amp; CTBCM Development</a:t>
                      </a:r>
                      <a:endParaRPr lang="en-US" sz="3600" dirty="0">
                        <a:solidFill>
                          <a:schemeClr val="bg1"/>
                        </a:solidFill>
                        <a:latin typeface="Garamond"/>
                        <a:cs typeface="Garamond"/>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94890278"/>
                  </a:ext>
                </a:extLst>
              </a:tr>
            </a:tbl>
          </a:graphicData>
        </a:graphic>
      </p:graphicFrame>
      <p:sp>
        <p:nvSpPr>
          <p:cNvPr id="2" name="Date Placeholder 1"/>
          <p:cNvSpPr>
            <a:spLocks noGrp="1"/>
          </p:cNvSpPr>
          <p:nvPr>
            <p:ph type="dt" sz="half" idx="10"/>
          </p:nvPr>
        </p:nvSpPr>
        <p:spPr/>
        <p:txBody>
          <a:bodyPr/>
          <a:lstStyle/>
          <a:p>
            <a:fld id="{16D005D4-6114-4943-B265-C3B6ECAC85BB}" type="datetime4">
              <a:rPr lang="en-US" smtClean="0"/>
              <a:t>June 23, 2023</a:t>
            </a:fld>
            <a:endParaRPr lang="x-none"/>
          </a:p>
        </p:txBody>
      </p:sp>
      <p:sp>
        <p:nvSpPr>
          <p:cNvPr id="3" name="Slide Number Placeholder 2"/>
          <p:cNvSpPr>
            <a:spLocks noGrp="1"/>
          </p:cNvSpPr>
          <p:nvPr>
            <p:ph type="sldNum" sz="quarter" idx="12"/>
          </p:nvPr>
        </p:nvSpPr>
        <p:spPr/>
        <p:txBody>
          <a:bodyPr/>
          <a:lstStyle/>
          <a:p>
            <a:fld id="{BC6F0C9F-1485-44C6-9B60-E7D692FB154A}" type="slidenum">
              <a:rPr lang="x-none" smtClean="0"/>
              <a:t>2</a:t>
            </a:fld>
            <a:endParaRPr lang="x-none"/>
          </a:p>
        </p:txBody>
      </p:sp>
      <p:graphicFrame>
        <p:nvGraphicFramePr>
          <p:cNvPr id="15" name="Table 14">
            <a:extLst>
              <a:ext uri="{FF2B5EF4-FFF2-40B4-BE49-F238E27FC236}">
                <a16:creationId xmlns:a16="http://schemas.microsoft.com/office/drawing/2014/main" id="{C6F09AA0-DE3E-43B9-A894-BC8F8B51808B}"/>
              </a:ext>
            </a:extLst>
          </p:cNvPr>
          <p:cNvGraphicFramePr>
            <a:graphicFrameLocks noGrp="1"/>
          </p:cNvGraphicFramePr>
          <p:nvPr>
            <p:extLst>
              <p:ext uri="{D42A27DB-BD31-4B8C-83A1-F6EECF244321}">
                <p14:modId xmlns:p14="http://schemas.microsoft.com/office/powerpoint/2010/main" val="4202992041"/>
              </p:ext>
            </p:extLst>
          </p:nvPr>
        </p:nvGraphicFramePr>
        <p:xfrm>
          <a:off x="1384198" y="1993834"/>
          <a:ext cx="9675114" cy="640080"/>
        </p:xfrm>
        <a:graphic>
          <a:graphicData uri="http://schemas.openxmlformats.org/drawingml/2006/table">
            <a:tbl>
              <a:tblPr firstRow="1" bandRow="1">
                <a:tableStyleId>{5940675A-B579-460E-94D1-54222C63F5DA}</a:tableStyleId>
              </a:tblPr>
              <a:tblGrid>
                <a:gridCol w="1451565">
                  <a:extLst>
                    <a:ext uri="{9D8B030D-6E8A-4147-A177-3AD203B41FA5}">
                      <a16:colId xmlns:a16="http://schemas.microsoft.com/office/drawing/2014/main" val="4039974181"/>
                    </a:ext>
                  </a:extLst>
                </a:gridCol>
                <a:gridCol w="8223549">
                  <a:extLst>
                    <a:ext uri="{9D8B030D-6E8A-4147-A177-3AD203B41FA5}">
                      <a16:colId xmlns:a16="http://schemas.microsoft.com/office/drawing/2014/main" val="3519693304"/>
                    </a:ext>
                  </a:extLst>
                </a:gridCol>
              </a:tblGrid>
              <a:tr h="370840">
                <a:tc>
                  <a:txBody>
                    <a:bodyPr/>
                    <a:lstStyle/>
                    <a:p>
                      <a:r>
                        <a:rPr lang="en-US" sz="3600" kern="1200" dirty="0">
                          <a:solidFill>
                            <a:schemeClr val="bg1"/>
                          </a:solidFill>
                          <a:latin typeface="Garamond"/>
                          <a:ea typeface="+mn-ea"/>
                          <a:cs typeface="Garamond"/>
                        </a:rPr>
                        <a:t>Part-2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aseline="0" dirty="0">
                          <a:solidFill>
                            <a:srgbClr val="FFFFFF"/>
                          </a:solidFill>
                          <a:latin typeface="Garamond"/>
                          <a:cs typeface="Garamond"/>
                        </a:rPr>
                        <a:t>Regulatory Framework For CTBCM </a:t>
                      </a:r>
                      <a:endParaRPr lang="en-US" sz="3200" dirty="0">
                        <a:solidFill>
                          <a:srgbClr val="FFFFFF"/>
                        </a:solidFill>
                        <a:latin typeface="Garamond"/>
                        <a:cs typeface="Garamond"/>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00080303"/>
                  </a:ext>
                </a:extLst>
              </a:tr>
            </a:tbl>
          </a:graphicData>
        </a:graphic>
      </p:graphicFrame>
      <p:graphicFrame>
        <p:nvGraphicFramePr>
          <p:cNvPr id="16" name="Table 15">
            <a:extLst>
              <a:ext uri="{FF2B5EF4-FFF2-40B4-BE49-F238E27FC236}">
                <a16:creationId xmlns:a16="http://schemas.microsoft.com/office/drawing/2014/main" id="{C6F09AA0-DE3E-43B9-A894-BC8F8B51808B}"/>
              </a:ext>
            </a:extLst>
          </p:cNvPr>
          <p:cNvGraphicFramePr>
            <a:graphicFrameLocks noGrp="1"/>
          </p:cNvGraphicFramePr>
          <p:nvPr>
            <p:extLst>
              <p:ext uri="{D42A27DB-BD31-4B8C-83A1-F6EECF244321}">
                <p14:modId xmlns:p14="http://schemas.microsoft.com/office/powerpoint/2010/main" val="719564873"/>
              </p:ext>
            </p:extLst>
          </p:nvPr>
        </p:nvGraphicFramePr>
        <p:xfrm>
          <a:off x="1386440" y="2936470"/>
          <a:ext cx="9671892" cy="640080"/>
        </p:xfrm>
        <a:graphic>
          <a:graphicData uri="http://schemas.openxmlformats.org/drawingml/2006/table">
            <a:tbl>
              <a:tblPr firstRow="1" bandRow="1">
                <a:tableStyleId>{5940675A-B579-460E-94D1-54222C63F5DA}</a:tableStyleId>
              </a:tblPr>
              <a:tblGrid>
                <a:gridCol w="1451080">
                  <a:extLst>
                    <a:ext uri="{9D8B030D-6E8A-4147-A177-3AD203B41FA5}">
                      <a16:colId xmlns:a16="http://schemas.microsoft.com/office/drawing/2014/main" val="4039974181"/>
                    </a:ext>
                  </a:extLst>
                </a:gridCol>
                <a:gridCol w="8220812">
                  <a:extLst>
                    <a:ext uri="{9D8B030D-6E8A-4147-A177-3AD203B41FA5}">
                      <a16:colId xmlns:a16="http://schemas.microsoft.com/office/drawing/2014/main" val="3519693304"/>
                    </a:ext>
                  </a:extLst>
                </a:gridCol>
              </a:tblGrid>
              <a:tr h="370840">
                <a:tc>
                  <a:txBody>
                    <a:bodyPr/>
                    <a:lstStyle/>
                    <a:p>
                      <a:r>
                        <a:rPr lang="en-US" sz="3600" kern="1200" dirty="0">
                          <a:solidFill>
                            <a:schemeClr val="bg1"/>
                          </a:solidFill>
                          <a:latin typeface="Garamond"/>
                          <a:ea typeface="+mn-ea"/>
                          <a:cs typeface="Garamond"/>
                        </a:rPr>
                        <a:t>Part-3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lvl="0">
                        <a:defRPr/>
                      </a:pPr>
                      <a:r>
                        <a:rPr lang="en-US" sz="3200" dirty="0">
                          <a:solidFill>
                            <a:srgbClr val="FFFFFF"/>
                          </a:solidFill>
                          <a:latin typeface="Garamond"/>
                          <a:cs typeface="Garamond"/>
                        </a:rPr>
                        <a:t>Market Operator and Market Commercial Code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00080303"/>
                  </a:ext>
                </a:extLst>
              </a:tr>
            </a:tbl>
          </a:graphicData>
        </a:graphic>
      </p:graphicFrame>
      <p:sp>
        <p:nvSpPr>
          <p:cNvPr id="5" name="Footer Placeholder 4"/>
          <p:cNvSpPr>
            <a:spLocks noGrp="1"/>
          </p:cNvSpPr>
          <p:nvPr>
            <p:ph type="ftr" sz="quarter" idx="11"/>
          </p:nvPr>
        </p:nvSpPr>
        <p:spPr/>
        <p:txBody>
          <a:bodyPr/>
          <a:lstStyle/>
          <a:p>
            <a:r>
              <a:rPr lang="en-US" dirty="0"/>
              <a:t>National Electric Power Regulatory Authority</a:t>
            </a:r>
            <a:endParaRPr lang="x-none" dirty="0"/>
          </a:p>
        </p:txBody>
      </p:sp>
      <p:cxnSp>
        <p:nvCxnSpPr>
          <p:cNvPr id="17" name="Straight Connector 16"/>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C6F09AA0-DE3E-43B9-A894-BC8F8B51808B}"/>
              </a:ext>
            </a:extLst>
          </p:cNvPr>
          <p:cNvGraphicFramePr>
            <a:graphicFrameLocks noGrp="1"/>
          </p:cNvGraphicFramePr>
          <p:nvPr>
            <p:extLst>
              <p:ext uri="{D42A27DB-BD31-4B8C-83A1-F6EECF244321}">
                <p14:modId xmlns:p14="http://schemas.microsoft.com/office/powerpoint/2010/main" val="1415053653"/>
              </p:ext>
            </p:extLst>
          </p:nvPr>
        </p:nvGraphicFramePr>
        <p:xfrm>
          <a:off x="1396465" y="4038550"/>
          <a:ext cx="9673760" cy="640080"/>
        </p:xfrm>
        <a:graphic>
          <a:graphicData uri="http://schemas.openxmlformats.org/drawingml/2006/table">
            <a:tbl>
              <a:tblPr firstRow="1" bandRow="1">
                <a:tableStyleId>{5940675A-B579-460E-94D1-54222C63F5DA}</a:tableStyleId>
              </a:tblPr>
              <a:tblGrid>
                <a:gridCol w="1451360">
                  <a:extLst>
                    <a:ext uri="{9D8B030D-6E8A-4147-A177-3AD203B41FA5}">
                      <a16:colId xmlns:a16="http://schemas.microsoft.com/office/drawing/2014/main" val="4039974181"/>
                    </a:ext>
                  </a:extLst>
                </a:gridCol>
                <a:gridCol w="8222400">
                  <a:extLst>
                    <a:ext uri="{9D8B030D-6E8A-4147-A177-3AD203B41FA5}">
                      <a16:colId xmlns:a16="http://schemas.microsoft.com/office/drawing/2014/main" val="3519693304"/>
                    </a:ext>
                  </a:extLst>
                </a:gridCol>
              </a:tblGrid>
              <a:tr h="370840">
                <a:tc>
                  <a:txBody>
                    <a:bodyPr/>
                    <a:lstStyle/>
                    <a:p>
                      <a:r>
                        <a:rPr lang="en-US" sz="3600" kern="1200" dirty="0">
                          <a:solidFill>
                            <a:schemeClr val="bg1"/>
                          </a:solidFill>
                          <a:latin typeface="Garamond"/>
                          <a:ea typeface="+mn-ea"/>
                          <a:cs typeface="Garamond"/>
                        </a:rPr>
                        <a:t>Part-4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lvl="0">
                        <a:defRPr/>
                      </a:pPr>
                      <a:r>
                        <a:rPr lang="en-US" sz="3200" dirty="0">
                          <a:solidFill>
                            <a:srgbClr val="FFFFFF"/>
                          </a:solidFill>
                          <a:latin typeface="Garamond"/>
                          <a:cs typeface="Garamond"/>
                        </a:rPr>
                        <a:t>Technology Intervention Thorough the CTBCM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00080303"/>
                  </a:ext>
                </a:extLst>
              </a:tr>
            </a:tbl>
          </a:graphicData>
        </a:graphic>
      </p:graphicFrame>
      <p:graphicFrame>
        <p:nvGraphicFramePr>
          <p:cNvPr id="12" name="Table 11">
            <a:extLst>
              <a:ext uri="{FF2B5EF4-FFF2-40B4-BE49-F238E27FC236}">
                <a16:creationId xmlns:a16="http://schemas.microsoft.com/office/drawing/2014/main" id="{C6F09AA0-DE3E-43B9-A894-BC8F8B51808B}"/>
              </a:ext>
            </a:extLst>
          </p:cNvPr>
          <p:cNvGraphicFramePr>
            <a:graphicFrameLocks noGrp="1"/>
          </p:cNvGraphicFramePr>
          <p:nvPr>
            <p:extLst>
              <p:ext uri="{D42A27DB-BD31-4B8C-83A1-F6EECF244321}">
                <p14:modId xmlns:p14="http://schemas.microsoft.com/office/powerpoint/2010/main" val="456457933"/>
              </p:ext>
            </p:extLst>
          </p:nvPr>
        </p:nvGraphicFramePr>
        <p:xfrm>
          <a:off x="1311214" y="5077403"/>
          <a:ext cx="9753460" cy="640080"/>
        </p:xfrm>
        <a:graphic>
          <a:graphicData uri="http://schemas.openxmlformats.org/drawingml/2006/table">
            <a:tbl>
              <a:tblPr firstRow="1" bandRow="1">
                <a:tableStyleId>{5940675A-B579-460E-94D1-54222C63F5DA}</a:tableStyleId>
              </a:tblPr>
              <a:tblGrid>
                <a:gridCol w="1463317">
                  <a:extLst>
                    <a:ext uri="{9D8B030D-6E8A-4147-A177-3AD203B41FA5}">
                      <a16:colId xmlns:a16="http://schemas.microsoft.com/office/drawing/2014/main" val="4039974181"/>
                    </a:ext>
                  </a:extLst>
                </a:gridCol>
                <a:gridCol w="8290143">
                  <a:extLst>
                    <a:ext uri="{9D8B030D-6E8A-4147-A177-3AD203B41FA5}">
                      <a16:colId xmlns:a16="http://schemas.microsoft.com/office/drawing/2014/main" val="3519693304"/>
                    </a:ext>
                  </a:extLst>
                </a:gridCol>
              </a:tblGrid>
              <a:tr h="370840">
                <a:tc>
                  <a:txBody>
                    <a:bodyPr/>
                    <a:lstStyle/>
                    <a:p>
                      <a:r>
                        <a:rPr lang="en-US" sz="3600" kern="1200" dirty="0">
                          <a:solidFill>
                            <a:schemeClr val="bg1"/>
                          </a:solidFill>
                          <a:latin typeface="Garamond"/>
                          <a:ea typeface="+mn-ea"/>
                          <a:cs typeface="Garamond"/>
                        </a:rPr>
                        <a:t>Part-5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lvl="0">
                        <a:defRPr/>
                      </a:pPr>
                      <a:r>
                        <a:rPr lang="en-US" sz="3200" dirty="0">
                          <a:solidFill>
                            <a:srgbClr val="FFFFFF"/>
                          </a:solidFill>
                          <a:latin typeface="Garamond"/>
                          <a:cs typeface="Garamond"/>
                        </a:rPr>
                        <a:t>Q&amp;A Session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00080303"/>
                  </a:ext>
                </a:extLst>
              </a:tr>
            </a:tbl>
          </a:graphicData>
        </a:graphic>
      </p:graphicFrame>
    </p:spTree>
    <p:extLst>
      <p:ext uri="{BB962C8B-B14F-4D97-AF65-F5344CB8AC3E}">
        <p14:creationId xmlns:p14="http://schemas.microsoft.com/office/powerpoint/2010/main" val="1822554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77E41-B91A-514A-A73F-4331D25DD05F}"/>
              </a:ext>
            </a:extLst>
          </p:cNvPr>
          <p:cNvSpPr>
            <a:spLocks noGrp="1"/>
          </p:cNvSpPr>
          <p:nvPr>
            <p:ph idx="1"/>
          </p:nvPr>
        </p:nvSpPr>
        <p:spPr>
          <a:xfrm>
            <a:off x="935424" y="957431"/>
            <a:ext cx="10220424" cy="5115860"/>
          </a:xfrm>
        </p:spPr>
        <p:txBody>
          <a:bodyPr>
            <a:noAutofit/>
          </a:bodyPr>
          <a:lstStyle/>
          <a:p>
            <a:pPr marL="228600" indent="0">
              <a:lnSpc>
                <a:spcPct val="100000"/>
              </a:lnSpc>
              <a:buNone/>
            </a:pPr>
            <a:r>
              <a:rPr lang="en-US" sz="2400" dirty="0">
                <a:solidFill>
                  <a:schemeClr val="tx1"/>
                </a:solidFill>
                <a:latin typeface="Garamond"/>
                <a:cs typeface="Garamond"/>
              </a:rPr>
              <a:t>1. System Operator Licence and Grid Code; </a:t>
            </a:r>
          </a:p>
          <a:p>
            <a:pPr marL="228600" indent="0">
              <a:lnSpc>
                <a:spcPct val="100000"/>
              </a:lnSpc>
              <a:buNone/>
            </a:pPr>
            <a:r>
              <a:rPr lang="en-US" sz="2400" dirty="0">
                <a:solidFill>
                  <a:schemeClr val="tx1"/>
                </a:solidFill>
                <a:latin typeface="Garamond"/>
                <a:cs typeface="Garamond"/>
              </a:rPr>
              <a:t>2. CPPAG - SPA Registrations &amp; Agency Code;</a:t>
            </a:r>
          </a:p>
          <a:p>
            <a:pPr marL="228600" indent="0">
              <a:lnSpc>
                <a:spcPct val="100000"/>
              </a:lnSpc>
              <a:buNone/>
            </a:pPr>
            <a:r>
              <a:rPr lang="en-US" sz="2400" dirty="0">
                <a:solidFill>
                  <a:schemeClr val="tx1"/>
                </a:solidFill>
                <a:latin typeface="Garamond"/>
                <a:cs typeface="Garamond"/>
              </a:rPr>
              <a:t>3. PPIB and AEDB Registration as IAA;</a:t>
            </a:r>
          </a:p>
          <a:p>
            <a:pPr marL="228600" indent="0">
              <a:lnSpc>
                <a:spcPct val="100000"/>
              </a:lnSpc>
              <a:buNone/>
            </a:pPr>
            <a:r>
              <a:rPr lang="en-US" sz="2400" dirty="0">
                <a:solidFill>
                  <a:schemeClr val="tx1"/>
                </a:solidFill>
                <a:latin typeface="Garamond"/>
                <a:cs typeface="Garamond"/>
              </a:rPr>
              <a:t>4. Security Package Document (PPA, BPA, CA &amp; IA);</a:t>
            </a:r>
          </a:p>
          <a:p>
            <a:pPr marL="228600" indent="0">
              <a:lnSpc>
                <a:spcPct val="100000"/>
              </a:lnSpc>
              <a:buNone/>
            </a:pPr>
            <a:r>
              <a:rPr lang="en-US" sz="2400" dirty="0">
                <a:solidFill>
                  <a:schemeClr val="tx1"/>
                </a:solidFill>
                <a:latin typeface="Garamond"/>
                <a:cs typeface="Garamond"/>
              </a:rPr>
              <a:t>5. CPPAG – MO final Test Run Report </a:t>
            </a:r>
          </a:p>
          <a:p>
            <a:pPr marL="228600" indent="0">
              <a:lnSpc>
                <a:spcPct val="100000"/>
              </a:lnSpc>
              <a:buNone/>
            </a:pPr>
            <a:r>
              <a:rPr lang="en-US" sz="2400" dirty="0">
                <a:solidFill>
                  <a:schemeClr val="tx1"/>
                </a:solidFill>
                <a:latin typeface="Garamond"/>
                <a:cs typeface="Garamond"/>
              </a:rPr>
              <a:t>6. NEPRA Investment (Distribution &amp; Transmission) Regulations;</a:t>
            </a:r>
          </a:p>
          <a:p>
            <a:pPr marL="228600" lvl="0" indent="0">
              <a:lnSpc>
                <a:spcPct val="100000"/>
              </a:lnSpc>
              <a:buNone/>
            </a:pPr>
            <a:r>
              <a:rPr lang="en-US" sz="2400" dirty="0">
                <a:solidFill>
                  <a:schemeClr val="tx1"/>
                </a:solidFill>
                <a:latin typeface="Garamond"/>
                <a:cs typeface="Garamond"/>
              </a:rPr>
              <a:t>7. NEPRA Performance Standards (Distribution), Regulations;</a:t>
            </a:r>
          </a:p>
          <a:p>
            <a:pPr marL="228600" lvl="0" indent="0">
              <a:lnSpc>
                <a:spcPct val="100000"/>
              </a:lnSpc>
              <a:buNone/>
            </a:pPr>
            <a:r>
              <a:rPr lang="en-US" sz="2400" dirty="0">
                <a:solidFill>
                  <a:schemeClr val="tx1"/>
                </a:solidFill>
                <a:latin typeface="Garamond"/>
                <a:cs typeface="Garamond"/>
              </a:rPr>
              <a:t>8. NEPRA Performance Standards (Transmission), Regulations;</a:t>
            </a:r>
          </a:p>
          <a:p>
            <a:pPr marL="228600" lvl="0" indent="0">
              <a:lnSpc>
                <a:spcPct val="100000"/>
              </a:lnSpc>
              <a:buNone/>
            </a:pPr>
            <a:r>
              <a:rPr lang="en-US" sz="2400" dirty="0">
                <a:solidFill>
                  <a:schemeClr val="tx1"/>
                </a:solidFill>
                <a:latin typeface="Garamond"/>
                <a:cs typeface="Garamond"/>
              </a:rPr>
              <a:t>9. NEPRA Performance Standards (Generations), Regulations;</a:t>
            </a:r>
          </a:p>
          <a:p>
            <a:pPr marL="228600" indent="0">
              <a:lnSpc>
                <a:spcPct val="100000"/>
              </a:lnSpc>
              <a:buNone/>
            </a:pPr>
            <a:r>
              <a:rPr lang="en-US" sz="2400" dirty="0">
                <a:solidFill>
                  <a:schemeClr val="tx1"/>
                </a:solidFill>
                <a:latin typeface="Garamond"/>
                <a:cs typeface="Garamond"/>
              </a:rPr>
              <a:t>10. NEPRA Generations (Concurrence), Regulations;</a:t>
            </a:r>
          </a:p>
          <a:p>
            <a:pPr marL="228600" indent="0">
              <a:lnSpc>
                <a:spcPct val="120000"/>
              </a:lnSpc>
              <a:buNone/>
            </a:pPr>
            <a:endParaRPr lang="en-US" sz="2400" dirty="0">
              <a:solidFill>
                <a:schemeClr val="tx1"/>
              </a:solidFill>
              <a:latin typeface="Garamond"/>
              <a:cs typeface="Garamond"/>
            </a:endParaRPr>
          </a:p>
          <a:p>
            <a:pPr marL="457200" lvl="0" indent="-457200">
              <a:lnSpc>
                <a:spcPct val="100000"/>
              </a:lnSpc>
              <a:buFont typeface="+mj-lt"/>
              <a:buAutoNum type="arabicPeriod"/>
            </a:pPr>
            <a:endParaRPr lang="en-US" sz="2400" dirty="0">
              <a:solidFill>
                <a:schemeClr val="tx1"/>
              </a:solidFill>
              <a:latin typeface="Garamond"/>
              <a:cs typeface="Garamond"/>
            </a:endParaRPr>
          </a:p>
          <a:p>
            <a:pPr lvl="0"/>
            <a:endParaRPr lang="en-US" sz="2400" dirty="0">
              <a:latin typeface="Garamond"/>
              <a:cs typeface="Garamond"/>
            </a:endParaRPr>
          </a:p>
          <a:p>
            <a:pPr marL="201168" lvl="1" indent="0" algn="just">
              <a:lnSpc>
                <a:spcPct val="110000"/>
              </a:lnSpc>
              <a:spcAft>
                <a:spcPts val="1400"/>
              </a:spcAft>
              <a:buNone/>
            </a:pPr>
            <a:endParaRPr lang="en-US" sz="2000" dirty="0">
              <a:latin typeface="Garamond"/>
              <a:cs typeface="Garamond"/>
            </a:endParaRPr>
          </a:p>
          <a:p>
            <a:pPr marL="201168" lvl="1" indent="0" algn="just">
              <a:lnSpc>
                <a:spcPct val="110000"/>
              </a:lnSpc>
              <a:spcAft>
                <a:spcPts val="1400"/>
              </a:spcAft>
              <a:buNone/>
            </a:pPr>
            <a:endParaRPr lang="en-US" sz="2000" dirty="0">
              <a:latin typeface="Garamond"/>
              <a:cs typeface="Garamond"/>
            </a:endParaRPr>
          </a:p>
        </p:txBody>
      </p:sp>
      <p:sp>
        <p:nvSpPr>
          <p:cNvPr id="7" name="Date Placeholder 6"/>
          <p:cNvSpPr>
            <a:spLocks noGrp="1"/>
          </p:cNvSpPr>
          <p:nvPr>
            <p:ph type="dt" sz="half" idx="10"/>
          </p:nvPr>
        </p:nvSpPr>
        <p:spPr/>
        <p:txBody>
          <a:bodyPr/>
          <a:lstStyle/>
          <a:p>
            <a:fld id="{581F2F36-EB3C-CF48-8033-546E247944EF}" type="datetime4">
              <a:rPr lang="en-US" smtClean="0"/>
              <a:t>June 23, 2023</a:t>
            </a:fld>
            <a:endParaRPr lang="x-none"/>
          </a:p>
        </p:txBody>
      </p:sp>
      <p:sp>
        <p:nvSpPr>
          <p:cNvPr id="8" name="Footer Placeholder 7"/>
          <p:cNvSpPr>
            <a:spLocks noGrp="1"/>
          </p:cNvSpPr>
          <p:nvPr>
            <p:ph type="ftr" sz="quarter" idx="11"/>
          </p:nvPr>
        </p:nvSpPr>
        <p:spPr/>
        <p:txBody>
          <a:bodyPr/>
          <a:lstStyle/>
          <a:p>
            <a:r>
              <a:rPr lang="en-US"/>
              <a:t>National Electric Power Regulatory Authority</a:t>
            </a:r>
            <a:endParaRPr lang="x-none"/>
          </a:p>
        </p:txBody>
      </p:sp>
      <p:sp>
        <p:nvSpPr>
          <p:cNvPr id="9" name="Slide Number Placeholder 8"/>
          <p:cNvSpPr>
            <a:spLocks noGrp="1"/>
          </p:cNvSpPr>
          <p:nvPr>
            <p:ph type="sldNum" sz="quarter" idx="12"/>
          </p:nvPr>
        </p:nvSpPr>
        <p:spPr/>
        <p:txBody>
          <a:bodyPr/>
          <a:lstStyle/>
          <a:p>
            <a:fld id="{BC6F0C9F-1485-44C6-9B60-E7D692FB154A}" type="slidenum">
              <a:rPr lang="x-none" smtClean="0"/>
              <a:t>20</a:t>
            </a:fld>
            <a:endParaRPr lang="x-none"/>
          </a:p>
        </p:txBody>
      </p:sp>
      <p:cxnSp>
        <p:nvCxnSpPr>
          <p:cNvPr id="10" name="Straight Connector 9"/>
          <p:cNvCxnSpPr/>
          <p:nvPr/>
        </p:nvCxnSpPr>
        <p:spPr>
          <a:xfrm>
            <a:off x="1051466" y="864067"/>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CE8167-32DA-42DA-8361-B907DF496AC7}"/>
              </a:ext>
            </a:extLst>
          </p:cNvPr>
          <p:cNvSpPr txBox="1"/>
          <p:nvPr/>
        </p:nvSpPr>
        <p:spPr>
          <a:xfrm>
            <a:off x="1304141" y="214909"/>
            <a:ext cx="9583719" cy="584775"/>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b="0" dirty="0">
                <a:solidFill>
                  <a:schemeClr val="bg2">
                    <a:lumMod val="50000"/>
                  </a:schemeClr>
                </a:solidFill>
                <a:cs typeface="Garamond"/>
              </a:rPr>
              <a:t>Regulatory Framework under Development for CTBCM</a:t>
            </a:r>
          </a:p>
        </p:txBody>
      </p:sp>
    </p:spTree>
    <p:extLst>
      <p:ext uri="{BB962C8B-B14F-4D97-AF65-F5344CB8AC3E}">
        <p14:creationId xmlns:p14="http://schemas.microsoft.com/office/powerpoint/2010/main" val="3485341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73743" y="4614311"/>
            <a:ext cx="8982727" cy="1077218"/>
          </a:xfrm>
          <a:prstGeom prst="rect">
            <a:avLst/>
          </a:prstGeom>
          <a:noFill/>
        </p:spPr>
        <p:txBody>
          <a:bodyPr wrap="square" rtlCol="0">
            <a:spAutoFit/>
          </a:bodyPr>
          <a:lstStyle/>
          <a:p>
            <a:pPr marL="12700"/>
            <a:r>
              <a:rPr lang="en-US" sz="3200" b="1" spc="-75" dirty="0">
                <a:solidFill>
                  <a:schemeClr val="accent1"/>
                </a:solidFill>
                <a:latin typeface="Garamond"/>
                <a:ea typeface="+mj-ea"/>
                <a:cs typeface="Garamond"/>
              </a:rPr>
              <a:t>Part-3</a:t>
            </a:r>
          </a:p>
          <a:p>
            <a:pPr lvl="0">
              <a:defRPr/>
            </a:pPr>
            <a:r>
              <a:rPr lang="en-US" sz="3200" dirty="0">
                <a:solidFill>
                  <a:srgbClr val="000000"/>
                </a:solidFill>
                <a:latin typeface="Garamond"/>
                <a:cs typeface="Garamond"/>
              </a:rPr>
              <a:t>Opportunities for BPCs Under CTBCM</a:t>
            </a:r>
          </a:p>
        </p:txBody>
      </p:sp>
      <p:sp>
        <p:nvSpPr>
          <p:cNvPr id="2" name="Date Placeholder 1"/>
          <p:cNvSpPr>
            <a:spLocks noGrp="1"/>
          </p:cNvSpPr>
          <p:nvPr>
            <p:ph type="dt" sz="half" idx="10"/>
          </p:nvPr>
        </p:nvSpPr>
        <p:spPr/>
        <p:txBody>
          <a:bodyPr/>
          <a:lstStyle/>
          <a:p>
            <a:fld id="{A902C4F3-4351-FF4D-BED8-A408002F384B}" type="datetime4">
              <a:rPr lang="en-US" smtClean="0"/>
              <a:t>June 23, 2023</a:t>
            </a:fld>
            <a:endParaRPr lang="x-none"/>
          </a:p>
        </p:txBody>
      </p:sp>
      <p:sp>
        <p:nvSpPr>
          <p:cNvPr id="3" name="Slide Number Placeholder 2"/>
          <p:cNvSpPr>
            <a:spLocks noGrp="1"/>
          </p:cNvSpPr>
          <p:nvPr>
            <p:ph type="sldNum" sz="quarter" idx="12"/>
          </p:nvPr>
        </p:nvSpPr>
        <p:spPr/>
        <p:txBody>
          <a:bodyPr/>
          <a:lstStyle/>
          <a:p>
            <a:fld id="{BC6F0C9F-1485-44C6-9B60-E7D692FB154A}" type="slidenum">
              <a:rPr lang="x-none" smtClean="0"/>
              <a:t>21</a:t>
            </a:fld>
            <a:endParaRPr lang="x-none"/>
          </a:p>
        </p:txBody>
      </p:sp>
      <p:sp>
        <p:nvSpPr>
          <p:cNvPr id="4" name="Footer Placeholder 3"/>
          <p:cNvSpPr>
            <a:spLocks noGrp="1"/>
          </p:cNvSpPr>
          <p:nvPr>
            <p:ph type="ftr" sz="quarter" idx="11"/>
          </p:nvPr>
        </p:nvSpPr>
        <p:spPr>
          <a:xfrm>
            <a:off x="2377900" y="6440086"/>
            <a:ext cx="4822804" cy="365125"/>
          </a:xfrm>
        </p:spPr>
        <p:txBody>
          <a:bodyPr/>
          <a:lstStyle/>
          <a:p>
            <a:r>
              <a:rPr lang="en-US"/>
              <a:t>National Electric Power Regulatory Authority</a:t>
            </a:r>
            <a:endParaRPr lang="x-none"/>
          </a:p>
        </p:txBody>
      </p:sp>
    </p:spTree>
    <p:extLst>
      <p:ext uri="{BB962C8B-B14F-4D97-AF65-F5344CB8AC3E}">
        <p14:creationId xmlns:p14="http://schemas.microsoft.com/office/powerpoint/2010/main" val="139428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1033" y="1393360"/>
            <a:ext cx="9121607" cy="3416320"/>
          </a:xfrm>
          <a:prstGeom prst="rect">
            <a:avLst/>
          </a:prstGeom>
          <a:noFill/>
        </p:spPr>
        <p:txBody>
          <a:bodyPr wrap="square" rtlCol="0">
            <a:spAutoFit/>
          </a:bodyPr>
          <a:lstStyle/>
          <a:p>
            <a:pPr marL="342900" indent="-342900">
              <a:lnSpc>
                <a:spcPct val="200000"/>
              </a:lnSpc>
              <a:buFont typeface="Wingdings" pitchFamily="2" charset="2"/>
              <a:buChar char="§"/>
            </a:pPr>
            <a:r>
              <a:rPr lang="en-US" sz="2400" dirty="0">
                <a:latin typeface="Garamond"/>
                <a:cs typeface="Garamond"/>
              </a:rPr>
              <a:t>A </a:t>
            </a:r>
            <a:r>
              <a:rPr lang="en-US" sz="2400" b="1" dirty="0">
                <a:latin typeface="Garamond"/>
                <a:cs typeface="Garamond"/>
              </a:rPr>
              <a:t>Licensed</a:t>
            </a:r>
            <a:r>
              <a:rPr lang="en-US" sz="2400" dirty="0">
                <a:latin typeface="Garamond"/>
                <a:cs typeface="Garamond"/>
              </a:rPr>
              <a:t> Function; </a:t>
            </a:r>
            <a:r>
              <a:rPr lang="en-US" sz="2400" b="1" dirty="0">
                <a:latin typeface="Garamond"/>
                <a:cs typeface="Garamond"/>
              </a:rPr>
              <a:t>only one </a:t>
            </a:r>
            <a:r>
              <a:rPr lang="en-US" sz="2400" dirty="0">
                <a:latin typeface="Garamond"/>
                <a:cs typeface="Garamond"/>
              </a:rPr>
              <a:t>System Operator and Market Operator </a:t>
            </a:r>
            <a:endParaRPr lang="en-GB" sz="2300" dirty="0">
              <a:latin typeface="Garamond"/>
              <a:cs typeface="Garamond"/>
            </a:endParaRPr>
          </a:p>
          <a:p>
            <a:pPr marL="342900" lvl="0" indent="-342900">
              <a:lnSpc>
                <a:spcPct val="200000"/>
              </a:lnSpc>
              <a:buFont typeface="Wingdings" pitchFamily="2" charset="2"/>
              <a:buChar char="§"/>
            </a:pPr>
            <a:r>
              <a:rPr lang="en-US" sz="2400" b="1" dirty="0">
                <a:latin typeface="Garamond"/>
                <a:cs typeface="Garamond"/>
              </a:rPr>
              <a:t>Definition</a:t>
            </a:r>
            <a:r>
              <a:rPr lang="en-US" sz="2400" dirty="0">
                <a:latin typeface="Garamond"/>
                <a:cs typeface="Garamond"/>
              </a:rPr>
              <a:t> as per Law; </a:t>
            </a:r>
            <a:r>
              <a:rPr lang="en-US" sz="2400" b="1" dirty="0">
                <a:latin typeface="Garamond"/>
                <a:cs typeface="Garamond"/>
              </a:rPr>
              <a:t>regulating conduct </a:t>
            </a:r>
            <a:r>
              <a:rPr lang="en-US" sz="2400" dirty="0">
                <a:latin typeface="Garamond"/>
                <a:cs typeface="Garamond"/>
              </a:rPr>
              <a:t>of market participants</a:t>
            </a:r>
          </a:p>
          <a:p>
            <a:pPr marL="342900" lvl="0" indent="-342900">
              <a:lnSpc>
                <a:spcPct val="200000"/>
              </a:lnSpc>
              <a:buFont typeface="Wingdings" pitchFamily="2" charset="2"/>
              <a:buChar char="§"/>
            </a:pPr>
            <a:r>
              <a:rPr lang="en-US" sz="2400" b="1" dirty="0">
                <a:latin typeface="Garamond"/>
                <a:cs typeface="Garamond"/>
              </a:rPr>
              <a:t>100% regulated </a:t>
            </a:r>
            <a:r>
              <a:rPr lang="en-US" sz="2400" dirty="0">
                <a:latin typeface="Garamond"/>
                <a:cs typeface="Garamond"/>
              </a:rPr>
              <a:t>to perform its functions as per license and Code</a:t>
            </a:r>
          </a:p>
          <a:p>
            <a:pPr marL="342900" lvl="0" indent="-342900">
              <a:lnSpc>
                <a:spcPct val="200000"/>
              </a:lnSpc>
              <a:buFont typeface="Wingdings" pitchFamily="2" charset="2"/>
              <a:buChar char="§"/>
            </a:pPr>
            <a:r>
              <a:rPr lang="en-US" sz="2400" dirty="0">
                <a:latin typeface="Garamond"/>
                <a:cs typeface="Garamond"/>
              </a:rPr>
              <a:t>Market Operator </a:t>
            </a:r>
            <a:r>
              <a:rPr lang="en-US" sz="2400" b="1" dirty="0">
                <a:latin typeface="Garamond"/>
                <a:cs typeface="Garamond"/>
              </a:rPr>
              <a:t>License</a:t>
            </a:r>
            <a:r>
              <a:rPr lang="en-US" sz="2400" dirty="0">
                <a:latin typeface="Garamond"/>
                <a:cs typeface="Garamond"/>
              </a:rPr>
              <a:t> and Market Commercial </a:t>
            </a:r>
            <a:r>
              <a:rPr lang="en-US" sz="2400" b="1" dirty="0">
                <a:latin typeface="Garamond"/>
                <a:cs typeface="Garamond"/>
              </a:rPr>
              <a:t>Code</a:t>
            </a:r>
            <a:r>
              <a:rPr lang="en-US" sz="2400" dirty="0">
                <a:latin typeface="Garamond"/>
                <a:cs typeface="Garamond"/>
              </a:rPr>
              <a:t> </a:t>
            </a:r>
          </a:p>
          <a:p>
            <a:pPr marL="342900" lvl="0" indent="-342900">
              <a:buFont typeface="Wingdings" pitchFamily="2" charset="2"/>
              <a:buChar char="§"/>
            </a:pPr>
            <a:endParaRPr lang="en-US" sz="2400" dirty="0">
              <a:latin typeface="Garamond"/>
              <a:cs typeface="Garamond"/>
            </a:endParaRPr>
          </a:p>
        </p:txBody>
      </p:sp>
      <p:sp>
        <p:nvSpPr>
          <p:cNvPr id="6" name="Date Placeholder 5"/>
          <p:cNvSpPr>
            <a:spLocks noGrp="1"/>
          </p:cNvSpPr>
          <p:nvPr>
            <p:ph type="dt" sz="half" idx="10"/>
          </p:nvPr>
        </p:nvSpPr>
        <p:spPr/>
        <p:txBody>
          <a:bodyPr/>
          <a:lstStyle/>
          <a:p>
            <a:fld id="{8C4F5226-3496-6545-8814-8E9E64B79D71}" type="datetime4">
              <a:rPr lang="en-US" smtClean="0"/>
              <a:t>June 23, 2023</a:t>
            </a:fld>
            <a:endParaRPr lang="x-none"/>
          </a:p>
        </p:txBody>
      </p:sp>
      <p:sp>
        <p:nvSpPr>
          <p:cNvPr id="7" name="Footer Placeholder 6"/>
          <p:cNvSpPr>
            <a:spLocks noGrp="1"/>
          </p:cNvSpPr>
          <p:nvPr>
            <p:ph type="ftr" sz="quarter" idx="11"/>
          </p:nvPr>
        </p:nvSpPr>
        <p:spPr/>
        <p:txBody>
          <a:bodyPr/>
          <a:lstStyle/>
          <a:p>
            <a:r>
              <a:rPr lang="en-US"/>
              <a:t>National Electric Power Regulatory Authority</a:t>
            </a:r>
            <a:endParaRPr lang="x-none"/>
          </a:p>
        </p:txBody>
      </p:sp>
      <p:sp>
        <p:nvSpPr>
          <p:cNvPr id="9" name="Slide Number Placeholder 8"/>
          <p:cNvSpPr>
            <a:spLocks noGrp="1"/>
          </p:cNvSpPr>
          <p:nvPr>
            <p:ph type="sldNum" sz="quarter" idx="12"/>
          </p:nvPr>
        </p:nvSpPr>
        <p:spPr/>
        <p:txBody>
          <a:bodyPr/>
          <a:lstStyle/>
          <a:p>
            <a:fld id="{BC6F0C9F-1485-44C6-9B60-E7D692FB154A}" type="slidenum">
              <a:rPr lang="x-none" smtClean="0"/>
              <a:t>22</a:t>
            </a:fld>
            <a:endParaRPr lang="x-none"/>
          </a:p>
        </p:txBody>
      </p:sp>
      <p:cxnSp>
        <p:nvCxnSpPr>
          <p:cNvPr id="10" name="Straight Connector 9"/>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0CE8167-32DA-42DA-8361-B907DF496AC7}"/>
              </a:ext>
            </a:extLst>
          </p:cNvPr>
          <p:cNvSpPr txBox="1"/>
          <p:nvPr/>
        </p:nvSpPr>
        <p:spPr>
          <a:xfrm>
            <a:off x="1304141" y="201462"/>
            <a:ext cx="9583719" cy="584775"/>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dirty="0">
                <a:solidFill>
                  <a:schemeClr val="bg2">
                    <a:lumMod val="50000"/>
                  </a:schemeClr>
                </a:solidFill>
                <a:cs typeface="Garamond"/>
              </a:rPr>
              <a:t>Market Operator &amp; Market Commercial Code</a:t>
            </a:r>
          </a:p>
        </p:txBody>
      </p:sp>
    </p:spTree>
    <p:extLst>
      <p:ext uri="{BB962C8B-B14F-4D97-AF65-F5344CB8AC3E}">
        <p14:creationId xmlns:p14="http://schemas.microsoft.com/office/powerpoint/2010/main" val="331247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6F75161-CDB8-B820-C0EC-4910FBF5ED18}"/>
              </a:ext>
            </a:extLst>
          </p:cNvPr>
          <p:cNvSpPr txBox="1"/>
          <p:nvPr/>
        </p:nvSpPr>
        <p:spPr>
          <a:xfrm>
            <a:off x="1817878" y="117356"/>
            <a:ext cx="9167922" cy="584775"/>
          </a:xfrm>
          <a:prstGeom prst="rect">
            <a:avLst/>
          </a:prstGeom>
          <a:noFill/>
        </p:spPr>
        <p:txBody>
          <a:bodyPr wrap="square">
            <a:spAutoFit/>
          </a:bodyPr>
          <a:lstStyle/>
          <a:p>
            <a:pPr algn="ctr" eaLnBrk="1" fontAlgn="auto" hangingPunct="1">
              <a:spcBef>
                <a:spcPts val="0"/>
              </a:spcBef>
              <a:spcAft>
                <a:spcPts val="0"/>
              </a:spcAft>
              <a:defRPr/>
            </a:pPr>
            <a:r>
              <a:rPr lang="en-US" sz="3200" b="1" spc="-75" dirty="0">
                <a:solidFill>
                  <a:srgbClr val="40749B"/>
                </a:solidFill>
                <a:latin typeface="Garamond" panose="02020404030301010803" pitchFamily="18" charset="0"/>
                <a:cs typeface="Calibri"/>
              </a:rPr>
              <a:t>Three Transactions under Market Commercial Code</a:t>
            </a:r>
            <a:endParaRPr lang="en-US" sz="3200" b="1" dirty="0">
              <a:solidFill>
                <a:srgbClr val="40749B"/>
              </a:solidFill>
              <a:latin typeface="Garamond" panose="02020404030301010803" pitchFamily="18" charset="0"/>
            </a:endParaRPr>
          </a:p>
        </p:txBody>
      </p:sp>
      <p:cxnSp>
        <p:nvCxnSpPr>
          <p:cNvPr id="38" name="Straight Connector 37">
            <a:extLst>
              <a:ext uri="{FF2B5EF4-FFF2-40B4-BE49-F238E27FC236}">
                <a16:creationId xmlns:a16="http://schemas.microsoft.com/office/drawing/2014/main" id="{D50E9FCF-2933-11EC-E894-6546E44891F6}"/>
              </a:ext>
            </a:extLst>
          </p:cNvPr>
          <p:cNvCxnSpPr/>
          <p:nvPr/>
        </p:nvCxnSpPr>
        <p:spPr>
          <a:xfrm>
            <a:off x="1206201" y="702043"/>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08ABE9B0-3434-8B4C-B575-C5B6E4F7D220}" type="datetime4">
              <a:rPr lang="en-US" smtClean="0"/>
              <a:t>June 23, 2023</a:t>
            </a:fld>
            <a:endParaRPr lang="x-none"/>
          </a:p>
        </p:txBody>
      </p:sp>
      <p:sp>
        <p:nvSpPr>
          <p:cNvPr id="3" name="Footer Placeholder 2"/>
          <p:cNvSpPr>
            <a:spLocks noGrp="1"/>
          </p:cNvSpPr>
          <p:nvPr>
            <p:ph type="ftr" sz="quarter" idx="11"/>
          </p:nvPr>
        </p:nvSpPr>
        <p:spPr/>
        <p:txBody>
          <a:bodyPr/>
          <a:lstStyle/>
          <a:p>
            <a:r>
              <a:rPr lang="en-US"/>
              <a:t>National Electric Power Regulatory Authority</a:t>
            </a:r>
            <a:endParaRPr lang="x-none"/>
          </a:p>
        </p:txBody>
      </p:sp>
      <p:sp>
        <p:nvSpPr>
          <p:cNvPr id="4" name="Slide Number Placeholder 3"/>
          <p:cNvSpPr>
            <a:spLocks noGrp="1"/>
          </p:cNvSpPr>
          <p:nvPr>
            <p:ph type="sldNum" sz="quarter" idx="12"/>
          </p:nvPr>
        </p:nvSpPr>
        <p:spPr/>
        <p:txBody>
          <a:bodyPr/>
          <a:lstStyle/>
          <a:p>
            <a:fld id="{BC6F0C9F-1485-44C6-9B60-E7D692FB154A}" type="slidenum">
              <a:rPr lang="x-none" smtClean="0"/>
              <a:t>23</a:t>
            </a:fld>
            <a:endParaRPr lang="x-none"/>
          </a:p>
        </p:txBody>
      </p:sp>
      <p:sp>
        <p:nvSpPr>
          <p:cNvPr id="24" name="Content Placeholder 2">
            <a:extLst>
              <a:ext uri="{FF2B5EF4-FFF2-40B4-BE49-F238E27FC236}">
                <a16:creationId xmlns:a16="http://schemas.microsoft.com/office/drawing/2014/main" id="{10005538-ED97-2B56-ED50-B4804C817BAF}"/>
              </a:ext>
            </a:extLst>
          </p:cNvPr>
          <p:cNvSpPr txBox="1">
            <a:spLocks/>
          </p:cNvSpPr>
          <p:nvPr/>
        </p:nvSpPr>
        <p:spPr>
          <a:xfrm>
            <a:off x="311958" y="1242162"/>
            <a:ext cx="11187945" cy="31322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600"/>
              </a:spcAft>
              <a:buFont typeface="Arial" panose="020B0604020202020204" pitchFamily="34" charset="0"/>
              <a:buNone/>
            </a:pPr>
            <a:r>
              <a:rPr lang="en-US" sz="2400" b="1" dirty="0">
                <a:solidFill>
                  <a:schemeClr val="tx1">
                    <a:lumMod val="75000"/>
                    <a:lumOff val="25000"/>
                  </a:schemeClr>
                </a:solidFill>
                <a:latin typeface="Garamond" panose="02020404030301010803" pitchFamily="18" charset="0"/>
              </a:rPr>
              <a:t>Three types of market transactions </a:t>
            </a:r>
            <a:r>
              <a:rPr lang="en-US" sz="2400" dirty="0">
                <a:solidFill>
                  <a:schemeClr val="tx1">
                    <a:lumMod val="75000"/>
                    <a:lumOff val="25000"/>
                  </a:schemeClr>
                </a:solidFill>
                <a:latin typeface="Garamond" panose="02020404030301010803" pitchFamily="18" charset="0"/>
              </a:rPr>
              <a:t>are allowed in the new wholesale market:</a:t>
            </a:r>
          </a:p>
        </p:txBody>
      </p:sp>
      <p:grpSp>
        <p:nvGrpSpPr>
          <p:cNvPr id="31" name="Group 30">
            <a:extLst>
              <a:ext uri="{FF2B5EF4-FFF2-40B4-BE49-F238E27FC236}">
                <a16:creationId xmlns:a16="http://schemas.microsoft.com/office/drawing/2014/main" id="{4C8E526E-BD03-8CF1-8E69-0843183D8F34}"/>
              </a:ext>
            </a:extLst>
          </p:cNvPr>
          <p:cNvGrpSpPr/>
          <p:nvPr/>
        </p:nvGrpSpPr>
        <p:grpSpPr>
          <a:xfrm>
            <a:off x="-2091559" y="1760401"/>
            <a:ext cx="13386828" cy="3726870"/>
            <a:chOff x="-1561953" y="2210104"/>
            <a:chExt cx="11865787" cy="3465237"/>
          </a:xfrm>
          <a:solidFill>
            <a:schemeClr val="accent6">
              <a:lumMod val="60000"/>
              <a:lumOff val="40000"/>
            </a:schemeClr>
          </a:solidFill>
        </p:grpSpPr>
        <p:sp>
          <p:nvSpPr>
            <p:cNvPr id="32" name="Block Arc 31">
              <a:extLst>
                <a:ext uri="{FF2B5EF4-FFF2-40B4-BE49-F238E27FC236}">
                  <a16:creationId xmlns:a16="http://schemas.microsoft.com/office/drawing/2014/main" id="{DB5EBA8A-2006-0B6F-1BF9-86D682776EFA}"/>
                </a:ext>
              </a:extLst>
            </p:cNvPr>
            <p:cNvSpPr/>
            <p:nvPr/>
          </p:nvSpPr>
          <p:spPr>
            <a:xfrm>
              <a:off x="-1561953" y="2210104"/>
              <a:ext cx="3465237" cy="3465237"/>
            </a:xfrm>
            <a:prstGeom prst="blockArc">
              <a:avLst>
                <a:gd name="adj1" fmla="val 18900000"/>
                <a:gd name="adj2" fmla="val 2700000"/>
                <a:gd name="adj3" fmla="val 708"/>
              </a:avLst>
            </a:prstGeom>
            <a:grpFill/>
            <a:ln w="57150">
              <a:solidFill>
                <a:schemeClr val="bg1">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33" name="Group 32">
              <a:extLst>
                <a:ext uri="{FF2B5EF4-FFF2-40B4-BE49-F238E27FC236}">
                  <a16:creationId xmlns:a16="http://schemas.microsoft.com/office/drawing/2014/main" id="{554A1DAC-84B9-92E2-93AB-64434A2746FD}"/>
                </a:ext>
              </a:extLst>
            </p:cNvPr>
            <p:cNvGrpSpPr/>
            <p:nvPr/>
          </p:nvGrpSpPr>
          <p:grpSpPr>
            <a:xfrm>
              <a:off x="1381229" y="2850822"/>
              <a:ext cx="8922605" cy="2183798"/>
              <a:chOff x="1381229" y="2850822"/>
              <a:chExt cx="8922605" cy="2183798"/>
            </a:xfrm>
            <a:grpFill/>
          </p:grpSpPr>
          <p:sp>
            <p:nvSpPr>
              <p:cNvPr id="34" name="Freeform: Shape 33">
                <a:extLst>
                  <a:ext uri="{FF2B5EF4-FFF2-40B4-BE49-F238E27FC236}">
                    <a16:creationId xmlns:a16="http://schemas.microsoft.com/office/drawing/2014/main" id="{624F89E3-AC2D-B4B1-E810-887192548D41}"/>
                  </a:ext>
                </a:extLst>
              </p:cNvPr>
              <p:cNvSpPr/>
              <p:nvPr/>
            </p:nvSpPr>
            <p:spPr>
              <a:xfrm>
                <a:off x="1702376" y="2915050"/>
                <a:ext cx="8601458" cy="533818"/>
              </a:xfrm>
              <a:custGeom>
                <a:avLst/>
                <a:gdLst>
                  <a:gd name="connsiteX0" fmla="*/ 0 w 6260311"/>
                  <a:gd name="connsiteY0" fmla="*/ 0 h 452431"/>
                  <a:gd name="connsiteX1" fmla="*/ 6260311 w 6260311"/>
                  <a:gd name="connsiteY1" fmla="*/ 0 h 452431"/>
                  <a:gd name="connsiteX2" fmla="*/ 6260311 w 6260311"/>
                  <a:gd name="connsiteY2" fmla="*/ 452431 h 452431"/>
                  <a:gd name="connsiteX3" fmla="*/ 0 w 6260311"/>
                  <a:gd name="connsiteY3" fmla="*/ 452431 h 452431"/>
                  <a:gd name="connsiteX4" fmla="*/ 0 w 6260311"/>
                  <a:gd name="connsiteY4" fmla="*/ 0 h 45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0311" h="452431">
                    <a:moveTo>
                      <a:pt x="0" y="0"/>
                    </a:moveTo>
                    <a:lnTo>
                      <a:pt x="6260311" y="0"/>
                    </a:lnTo>
                    <a:lnTo>
                      <a:pt x="6260311" y="452431"/>
                    </a:lnTo>
                    <a:lnTo>
                      <a:pt x="0" y="452431"/>
                    </a:lnTo>
                    <a:lnTo>
                      <a:pt x="0" y="0"/>
                    </a:lnTo>
                    <a:close/>
                  </a:path>
                </a:pathLst>
              </a:custGeom>
              <a:solidFill>
                <a:schemeClr val="accent6">
                  <a:alpha val="84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9118" tIns="33020" rIns="33020" bIns="33020" numCol="1" spcCol="1270" anchor="ctr" anchorCtr="0">
                <a:noAutofit/>
              </a:bodyPr>
              <a:lstStyle/>
              <a:p>
                <a:pPr marL="0" lvl="0" indent="0" algn="l" defTabSz="577850">
                  <a:lnSpc>
                    <a:spcPct val="90000"/>
                  </a:lnSpc>
                  <a:spcBef>
                    <a:spcPct val="0"/>
                  </a:spcBef>
                  <a:spcAft>
                    <a:spcPct val="35000"/>
                  </a:spcAft>
                  <a:buNone/>
                </a:pPr>
                <a:r>
                  <a:rPr lang="en-US" sz="1950" b="1" kern="1200" dirty="0">
                    <a:solidFill>
                      <a:schemeClr val="tx1"/>
                    </a:solidFill>
                    <a:latin typeface="Garamond" panose="02020404030301010803" pitchFamily="18" charset="0"/>
                  </a:rPr>
                  <a:t>Merchant </a:t>
                </a:r>
                <a:r>
                  <a:rPr lang="en-US" sz="1950" kern="1200" dirty="0">
                    <a:solidFill>
                      <a:schemeClr val="tx1"/>
                    </a:solidFill>
                    <a:latin typeface="Garamond" panose="02020404030301010803" pitchFamily="18" charset="0"/>
                  </a:rPr>
                  <a:t>– </a:t>
                </a:r>
                <a:r>
                  <a:rPr lang="en-US" sz="1950" dirty="0">
                    <a:solidFill>
                      <a:schemeClr val="tx1"/>
                    </a:solidFill>
                    <a:latin typeface="Garamond" panose="02020404030301010803" pitchFamily="18" charset="0"/>
                  </a:rPr>
                  <a:t>Selling at Marginal Price</a:t>
                </a:r>
                <a:endParaRPr lang="en-US" sz="1950" kern="1200" dirty="0">
                  <a:solidFill>
                    <a:schemeClr val="tx1"/>
                  </a:solidFill>
                  <a:latin typeface="Garamond" panose="02020404030301010803" pitchFamily="18" charset="0"/>
                </a:endParaRPr>
              </a:p>
            </p:txBody>
          </p:sp>
          <p:sp>
            <p:nvSpPr>
              <p:cNvPr id="39" name="Oval 38">
                <a:extLst>
                  <a:ext uri="{FF2B5EF4-FFF2-40B4-BE49-F238E27FC236}">
                    <a16:creationId xmlns:a16="http://schemas.microsoft.com/office/drawing/2014/main" id="{2DA8AEB4-6D92-3219-0375-B631DB857BA8}"/>
                  </a:ext>
                </a:extLst>
              </p:cNvPr>
              <p:cNvSpPr/>
              <p:nvPr/>
            </p:nvSpPr>
            <p:spPr>
              <a:xfrm>
                <a:off x="1381229" y="2850822"/>
                <a:ext cx="642293" cy="642293"/>
              </a:xfrm>
              <a:prstGeom prst="ellipse">
                <a:avLst/>
              </a:prstGeom>
              <a:solidFill>
                <a:schemeClr val="accent5">
                  <a:lumMod val="50000"/>
                </a:schemeClr>
              </a:solidFill>
              <a:ln w="38100">
                <a:solidFill>
                  <a:schemeClr val="bg1">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400" b="1" dirty="0">
                    <a:solidFill>
                      <a:schemeClr val="bg1"/>
                    </a:solidFill>
                    <a:latin typeface="Gill Sans MT" panose="020B0502020104020203" pitchFamily="34" charset="0"/>
                  </a:rPr>
                  <a:t>1</a:t>
                </a:r>
              </a:p>
            </p:txBody>
          </p:sp>
          <p:sp>
            <p:nvSpPr>
              <p:cNvPr id="40" name="Freeform: Shape 39">
                <a:extLst>
                  <a:ext uri="{FF2B5EF4-FFF2-40B4-BE49-F238E27FC236}">
                    <a16:creationId xmlns:a16="http://schemas.microsoft.com/office/drawing/2014/main" id="{6A936C0D-B433-D23F-9A19-1D8AA89232BF}"/>
                  </a:ext>
                </a:extLst>
              </p:cNvPr>
              <p:cNvSpPr/>
              <p:nvPr/>
            </p:nvSpPr>
            <p:spPr>
              <a:xfrm>
                <a:off x="1883733" y="3686851"/>
                <a:ext cx="8420101" cy="565075"/>
              </a:xfrm>
              <a:custGeom>
                <a:avLst/>
                <a:gdLst>
                  <a:gd name="connsiteX0" fmla="*/ 0 w 6095852"/>
                  <a:gd name="connsiteY0" fmla="*/ 0 h 452431"/>
                  <a:gd name="connsiteX1" fmla="*/ 6095852 w 6095852"/>
                  <a:gd name="connsiteY1" fmla="*/ 0 h 452431"/>
                  <a:gd name="connsiteX2" fmla="*/ 6095852 w 6095852"/>
                  <a:gd name="connsiteY2" fmla="*/ 452431 h 452431"/>
                  <a:gd name="connsiteX3" fmla="*/ 0 w 6095852"/>
                  <a:gd name="connsiteY3" fmla="*/ 452431 h 452431"/>
                  <a:gd name="connsiteX4" fmla="*/ 0 w 6095852"/>
                  <a:gd name="connsiteY4" fmla="*/ 0 h 45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852" h="452431">
                    <a:moveTo>
                      <a:pt x="0" y="0"/>
                    </a:moveTo>
                    <a:lnTo>
                      <a:pt x="6095852" y="0"/>
                    </a:lnTo>
                    <a:lnTo>
                      <a:pt x="6095852" y="452431"/>
                    </a:lnTo>
                    <a:lnTo>
                      <a:pt x="0" y="452431"/>
                    </a:lnTo>
                    <a:lnTo>
                      <a:pt x="0" y="0"/>
                    </a:lnTo>
                    <a:close/>
                  </a:path>
                </a:pathLst>
              </a:custGeom>
              <a:solidFill>
                <a:schemeClr val="accent6">
                  <a:alpha val="79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9118" tIns="33020" rIns="33020" bIns="33020" numCol="1" spcCol="1270" anchor="ctr" anchorCtr="0">
                <a:noAutofit/>
              </a:bodyPr>
              <a:lstStyle/>
              <a:p>
                <a:pPr defTabSz="577850">
                  <a:lnSpc>
                    <a:spcPct val="90000"/>
                  </a:lnSpc>
                  <a:spcBef>
                    <a:spcPct val="0"/>
                  </a:spcBef>
                  <a:spcAft>
                    <a:spcPct val="35000"/>
                  </a:spcAft>
                </a:pPr>
                <a:r>
                  <a:rPr lang="en-US" sz="1950" b="1" dirty="0">
                    <a:solidFill>
                      <a:schemeClr val="tx1"/>
                    </a:solidFill>
                    <a:latin typeface="Garamond" panose="02020404030301010803" pitchFamily="18" charset="0"/>
                  </a:rPr>
                  <a:t>B2B </a:t>
                </a:r>
                <a:r>
                  <a:rPr lang="en-US" sz="1950" dirty="0">
                    <a:solidFill>
                      <a:schemeClr val="tx1"/>
                    </a:solidFill>
                    <a:latin typeface="Garamond" panose="02020404030301010803" pitchFamily="18" charset="0"/>
                  </a:rPr>
                  <a:t>– Bilaterally negotiated contracts; opportunity for REs to integrate at a relatively fast pace</a:t>
                </a:r>
              </a:p>
            </p:txBody>
          </p:sp>
          <p:sp>
            <p:nvSpPr>
              <p:cNvPr id="41" name="Oval 40">
                <a:extLst>
                  <a:ext uri="{FF2B5EF4-FFF2-40B4-BE49-F238E27FC236}">
                    <a16:creationId xmlns:a16="http://schemas.microsoft.com/office/drawing/2014/main" id="{F6DF65F2-8741-15D5-5E3F-A56B15AD7DA1}"/>
                  </a:ext>
                </a:extLst>
              </p:cNvPr>
              <p:cNvSpPr/>
              <p:nvPr/>
            </p:nvSpPr>
            <p:spPr>
              <a:xfrm>
                <a:off x="1562586" y="3612225"/>
                <a:ext cx="642293" cy="642293"/>
              </a:xfrm>
              <a:prstGeom prst="ellipse">
                <a:avLst/>
              </a:prstGeom>
              <a:solidFill>
                <a:schemeClr val="accent5">
                  <a:lumMod val="50000"/>
                </a:schemeClr>
              </a:solidFill>
              <a:ln w="38100">
                <a:solidFill>
                  <a:schemeClr val="bg1">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400" b="1" dirty="0">
                    <a:solidFill>
                      <a:schemeClr val="bg1"/>
                    </a:solidFill>
                    <a:latin typeface="Gill Sans MT" panose="020B0502020104020203" pitchFamily="34" charset="0"/>
                  </a:rPr>
                  <a:t>2</a:t>
                </a:r>
              </a:p>
            </p:txBody>
          </p:sp>
          <p:sp>
            <p:nvSpPr>
              <p:cNvPr id="42" name="Freeform: Shape 41">
                <a:extLst>
                  <a:ext uri="{FF2B5EF4-FFF2-40B4-BE49-F238E27FC236}">
                    <a16:creationId xmlns:a16="http://schemas.microsoft.com/office/drawing/2014/main" id="{9F315D3A-83E6-FCDF-BA4B-E5786993E9ED}"/>
                  </a:ext>
                </a:extLst>
              </p:cNvPr>
              <p:cNvSpPr/>
              <p:nvPr/>
            </p:nvSpPr>
            <p:spPr>
              <a:xfrm>
                <a:off x="1702376" y="4458132"/>
                <a:ext cx="8601458" cy="565075"/>
              </a:xfrm>
              <a:custGeom>
                <a:avLst/>
                <a:gdLst>
                  <a:gd name="connsiteX0" fmla="*/ 0 w 6260311"/>
                  <a:gd name="connsiteY0" fmla="*/ 0 h 452431"/>
                  <a:gd name="connsiteX1" fmla="*/ 6260311 w 6260311"/>
                  <a:gd name="connsiteY1" fmla="*/ 0 h 452431"/>
                  <a:gd name="connsiteX2" fmla="*/ 6260311 w 6260311"/>
                  <a:gd name="connsiteY2" fmla="*/ 452431 h 452431"/>
                  <a:gd name="connsiteX3" fmla="*/ 0 w 6260311"/>
                  <a:gd name="connsiteY3" fmla="*/ 452431 h 452431"/>
                  <a:gd name="connsiteX4" fmla="*/ 0 w 6260311"/>
                  <a:gd name="connsiteY4" fmla="*/ 0 h 45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0311" h="452431">
                    <a:moveTo>
                      <a:pt x="0" y="0"/>
                    </a:moveTo>
                    <a:lnTo>
                      <a:pt x="6260311" y="0"/>
                    </a:lnTo>
                    <a:lnTo>
                      <a:pt x="6260311" y="452431"/>
                    </a:lnTo>
                    <a:lnTo>
                      <a:pt x="0" y="452431"/>
                    </a:lnTo>
                    <a:lnTo>
                      <a:pt x="0" y="0"/>
                    </a:lnTo>
                    <a:close/>
                  </a:path>
                </a:pathLst>
              </a:custGeom>
              <a:solidFill>
                <a:schemeClr val="accent6">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9118" tIns="33020" rIns="33020" bIns="33020" numCol="1" spcCol="1270" anchor="ctr" anchorCtr="0">
                <a:noAutofit/>
              </a:bodyPr>
              <a:lstStyle/>
              <a:p>
                <a:pPr defTabSz="577850">
                  <a:lnSpc>
                    <a:spcPct val="90000"/>
                  </a:lnSpc>
                  <a:spcBef>
                    <a:spcPct val="0"/>
                  </a:spcBef>
                  <a:spcAft>
                    <a:spcPct val="35000"/>
                  </a:spcAft>
                </a:pPr>
                <a:r>
                  <a:rPr lang="en-US" sz="1950" b="1" dirty="0">
                    <a:solidFill>
                      <a:schemeClr val="tx1"/>
                    </a:solidFill>
                    <a:latin typeface="Garamond" panose="02020404030301010803" pitchFamily="18" charset="0"/>
                  </a:rPr>
                  <a:t>Bilateral contracts with Utilities</a:t>
                </a:r>
                <a:r>
                  <a:rPr lang="en-US" sz="1950" dirty="0">
                    <a:solidFill>
                      <a:schemeClr val="tx1"/>
                    </a:solidFill>
                    <a:latin typeface="Garamond" panose="02020404030301010803" pitchFamily="18" charset="0"/>
                  </a:rPr>
                  <a:t> – regulated procurements mainly through auctions</a:t>
                </a:r>
              </a:p>
            </p:txBody>
          </p:sp>
          <p:sp>
            <p:nvSpPr>
              <p:cNvPr id="43" name="Oval 42">
                <a:extLst>
                  <a:ext uri="{FF2B5EF4-FFF2-40B4-BE49-F238E27FC236}">
                    <a16:creationId xmlns:a16="http://schemas.microsoft.com/office/drawing/2014/main" id="{A6B3C4BB-F417-EE12-1801-179FB8D0664A}"/>
                  </a:ext>
                </a:extLst>
              </p:cNvPr>
              <p:cNvSpPr/>
              <p:nvPr/>
            </p:nvSpPr>
            <p:spPr>
              <a:xfrm>
                <a:off x="1381229" y="4392327"/>
                <a:ext cx="642293" cy="642293"/>
              </a:xfrm>
              <a:prstGeom prst="ellipse">
                <a:avLst/>
              </a:prstGeom>
              <a:solidFill>
                <a:schemeClr val="accent5">
                  <a:lumMod val="50000"/>
                </a:schemeClr>
              </a:solidFill>
              <a:ln w="38100">
                <a:solidFill>
                  <a:schemeClr val="bg1">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400" b="1" dirty="0">
                    <a:solidFill>
                      <a:schemeClr val="bg1"/>
                    </a:solidFill>
                    <a:latin typeface="Gill Sans MT" panose="020B0502020104020203" pitchFamily="34" charset="0"/>
                  </a:rPr>
                  <a:t>3</a:t>
                </a:r>
              </a:p>
            </p:txBody>
          </p:sp>
        </p:grpSp>
      </p:grpSp>
    </p:spTree>
    <p:extLst>
      <p:ext uri="{BB962C8B-B14F-4D97-AF65-F5344CB8AC3E}">
        <p14:creationId xmlns:p14="http://schemas.microsoft.com/office/powerpoint/2010/main" val="2391077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176B1D0B-DDCD-4823-B70C-67976A4EA085}"/>
              </a:ext>
            </a:extLst>
          </p:cNvPr>
          <p:cNvSpPr txBox="1">
            <a:spLocks/>
          </p:cNvSpPr>
          <p:nvPr/>
        </p:nvSpPr>
        <p:spPr>
          <a:xfrm>
            <a:off x="1404583" y="853172"/>
            <a:ext cx="9954401" cy="5883138"/>
          </a:xfrm>
          <a:prstGeom prst="rect">
            <a:avLst/>
          </a:prstGeom>
        </p:spPr>
        <p:txBody>
          <a:bodyPr/>
          <a:lstStyle>
            <a:lvl1pPr marL="342900" indent="-342900" algn="l" defTabSz="914400" rtl="0" eaLnBrk="1" latinLnBrk="0" hangingPunct="1">
              <a:spcBef>
                <a:spcPct val="20000"/>
              </a:spcBef>
              <a:buSzPct val="65000"/>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SzPct val="65000"/>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Symbol" panose="05050102010706020507"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65000"/>
              <a:buFont typeface="Wingdings" panose="05000000000000000000"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p:txBody>
      </p:sp>
      <p:sp>
        <p:nvSpPr>
          <p:cNvPr id="5" name="Date Placeholder 4"/>
          <p:cNvSpPr>
            <a:spLocks noGrp="1"/>
          </p:cNvSpPr>
          <p:nvPr>
            <p:ph type="dt" sz="half" idx="10"/>
          </p:nvPr>
        </p:nvSpPr>
        <p:spPr/>
        <p:txBody>
          <a:bodyPr/>
          <a:lstStyle/>
          <a:p>
            <a:fld id="{D59361A9-1E29-E441-80C1-484CA10DF8BC}" type="datetime4">
              <a:rPr lang="en-US" smtClean="0"/>
              <a:t>June 23, 2023</a:t>
            </a:fld>
            <a:endParaRPr lang="x-none"/>
          </a:p>
        </p:txBody>
      </p:sp>
      <p:sp>
        <p:nvSpPr>
          <p:cNvPr id="10" name="Footer Placeholder 9"/>
          <p:cNvSpPr>
            <a:spLocks noGrp="1"/>
          </p:cNvSpPr>
          <p:nvPr>
            <p:ph type="ftr" sz="quarter" idx="11"/>
          </p:nvPr>
        </p:nvSpPr>
        <p:spPr/>
        <p:txBody>
          <a:bodyPr/>
          <a:lstStyle/>
          <a:p>
            <a:r>
              <a:rPr lang="en-US"/>
              <a:t>National Electric Power Regulatory Authority</a:t>
            </a:r>
            <a:endParaRPr lang="x-none" dirty="0"/>
          </a:p>
        </p:txBody>
      </p:sp>
      <p:sp>
        <p:nvSpPr>
          <p:cNvPr id="11" name="Slide Number Placeholder 10"/>
          <p:cNvSpPr>
            <a:spLocks noGrp="1"/>
          </p:cNvSpPr>
          <p:nvPr>
            <p:ph type="sldNum" sz="quarter" idx="12"/>
          </p:nvPr>
        </p:nvSpPr>
        <p:spPr/>
        <p:txBody>
          <a:bodyPr/>
          <a:lstStyle/>
          <a:p>
            <a:fld id="{BC6F0C9F-1485-44C6-9B60-E7D692FB154A}" type="slidenum">
              <a:rPr lang="x-none" smtClean="0"/>
              <a:t>24</a:t>
            </a:fld>
            <a:endParaRPr lang="x-none"/>
          </a:p>
        </p:txBody>
      </p:sp>
      <p:cxnSp>
        <p:nvCxnSpPr>
          <p:cNvPr id="19" name="Straight Connector 18"/>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CE8167-32DA-42DA-8361-B907DF496AC7}"/>
              </a:ext>
            </a:extLst>
          </p:cNvPr>
          <p:cNvSpPr txBox="1"/>
          <p:nvPr/>
        </p:nvSpPr>
        <p:spPr>
          <a:xfrm>
            <a:off x="1304141" y="201462"/>
            <a:ext cx="9583719" cy="584776"/>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dirty="0">
                <a:solidFill>
                  <a:schemeClr val="bg2">
                    <a:lumMod val="50000"/>
                  </a:schemeClr>
                </a:solidFill>
                <a:cs typeface="Garamond"/>
              </a:rPr>
              <a:t>How BPC can Participate under CTBCM?</a:t>
            </a:r>
          </a:p>
        </p:txBody>
      </p:sp>
      <p:sp>
        <p:nvSpPr>
          <p:cNvPr id="23" name="TextBox 22"/>
          <p:cNvSpPr txBox="1"/>
          <p:nvPr/>
        </p:nvSpPr>
        <p:spPr>
          <a:xfrm>
            <a:off x="9620388" y="4635818"/>
            <a:ext cx="1318329" cy="369332"/>
          </a:xfrm>
          <a:prstGeom prst="rect">
            <a:avLst/>
          </a:prstGeom>
          <a:noFill/>
        </p:spPr>
        <p:txBody>
          <a:bodyPr wrap="square" rtlCol="0">
            <a:spAutoFit/>
          </a:bodyPr>
          <a:lstStyle/>
          <a:p>
            <a:r>
              <a:rPr lang="en-US" dirty="0">
                <a:latin typeface="Garamond"/>
                <a:cs typeface="Garamond"/>
              </a:rPr>
              <a:t>    </a:t>
            </a:r>
          </a:p>
        </p:txBody>
      </p:sp>
      <p:sp>
        <p:nvSpPr>
          <p:cNvPr id="26" name="TextBox 25"/>
          <p:cNvSpPr txBox="1"/>
          <p:nvPr/>
        </p:nvSpPr>
        <p:spPr>
          <a:xfrm>
            <a:off x="1228806" y="917267"/>
            <a:ext cx="10203108" cy="5324535"/>
          </a:xfrm>
          <a:prstGeom prst="rect">
            <a:avLst/>
          </a:prstGeom>
          <a:noFill/>
        </p:spPr>
        <p:txBody>
          <a:bodyPr wrap="square" rtlCol="0">
            <a:spAutoFit/>
          </a:bodyPr>
          <a:lstStyle/>
          <a:p>
            <a:r>
              <a:rPr lang="en-US" sz="2000" b="1" dirty="0">
                <a:latin typeface="Garamond"/>
                <a:cs typeface="Garamond"/>
              </a:rPr>
              <a:t>Existing BPCs Connected to the DISCOs/KE Network:</a:t>
            </a:r>
          </a:p>
          <a:p>
            <a:pPr marL="914400" lvl="1" indent="-457200">
              <a:lnSpc>
                <a:spcPct val="150000"/>
              </a:lnSpc>
              <a:buFont typeface="+mj-lt"/>
              <a:buAutoNum type="arabicPeriod"/>
            </a:pPr>
            <a:r>
              <a:rPr lang="en-US" sz="2000" dirty="0">
                <a:latin typeface="Garamond"/>
                <a:cs typeface="Garamond"/>
              </a:rPr>
              <a:t>One year </a:t>
            </a:r>
            <a:r>
              <a:rPr lang="en-US" sz="2000" b="1" dirty="0">
                <a:latin typeface="Garamond"/>
                <a:cs typeface="Garamond"/>
              </a:rPr>
              <a:t>notice</a:t>
            </a:r>
            <a:r>
              <a:rPr lang="en-US" sz="2000" dirty="0">
                <a:latin typeface="Garamond"/>
                <a:cs typeface="Garamond"/>
              </a:rPr>
              <a:t> to existing Supplier of Last Resort (SOLR)</a:t>
            </a:r>
          </a:p>
          <a:p>
            <a:pPr marL="914400" lvl="1" indent="-457200">
              <a:lnSpc>
                <a:spcPct val="150000"/>
              </a:lnSpc>
              <a:buFont typeface="+mj-lt"/>
              <a:buAutoNum type="arabicPeriod"/>
            </a:pPr>
            <a:r>
              <a:rPr lang="en-US" sz="2000" b="1" dirty="0">
                <a:latin typeface="Garamond"/>
                <a:cs typeface="Garamond"/>
              </a:rPr>
              <a:t>Negotiate tariff </a:t>
            </a:r>
            <a:r>
              <a:rPr lang="en-US" sz="2000" dirty="0">
                <a:latin typeface="Garamond"/>
                <a:cs typeface="Garamond"/>
              </a:rPr>
              <a:t>with Competitive Supplier (CS) and sign a </a:t>
            </a:r>
            <a:r>
              <a:rPr lang="en-US" sz="2000" b="1" dirty="0">
                <a:latin typeface="Garamond"/>
                <a:cs typeface="Garamond"/>
              </a:rPr>
              <a:t>Contract with CS</a:t>
            </a:r>
          </a:p>
          <a:p>
            <a:pPr marL="914400" lvl="1" indent="-457200">
              <a:lnSpc>
                <a:spcPct val="150000"/>
              </a:lnSpc>
              <a:buFont typeface="+mj-lt"/>
              <a:buAutoNum type="arabicPeriod"/>
            </a:pPr>
            <a:r>
              <a:rPr lang="en-US" sz="2000" dirty="0">
                <a:latin typeface="Garamond"/>
                <a:cs typeface="Garamond"/>
              </a:rPr>
              <a:t>The Contract shall be at-least for </a:t>
            </a:r>
            <a:r>
              <a:rPr lang="en-US" sz="2000" b="1" dirty="0">
                <a:latin typeface="Garamond"/>
                <a:cs typeface="Garamond"/>
              </a:rPr>
              <a:t>min two years</a:t>
            </a:r>
          </a:p>
          <a:p>
            <a:pPr marL="914400" lvl="1" indent="-457200">
              <a:lnSpc>
                <a:spcPct val="150000"/>
              </a:lnSpc>
              <a:buFont typeface="+mj-lt"/>
              <a:buAutoNum type="arabicPeriod"/>
            </a:pPr>
            <a:r>
              <a:rPr lang="en-US" sz="2000" dirty="0">
                <a:latin typeface="Garamond"/>
                <a:cs typeface="Garamond"/>
              </a:rPr>
              <a:t>Market Participation Agreement (</a:t>
            </a:r>
            <a:r>
              <a:rPr lang="en-US" sz="2000" b="1" dirty="0">
                <a:latin typeface="Garamond"/>
                <a:cs typeface="Garamond"/>
              </a:rPr>
              <a:t>MPA</a:t>
            </a:r>
            <a:r>
              <a:rPr lang="en-US" sz="2000" dirty="0">
                <a:latin typeface="Garamond"/>
                <a:cs typeface="Garamond"/>
              </a:rPr>
              <a:t>) with Market Operator (MO), if applicable</a:t>
            </a:r>
          </a:p>
          <a:p>
            <a:pPr marL="914400" lvl="1" indent="-457200">
              <a:lnSpc>
                <a:spcPct val="150000"/>
              </a:lnSpc>
              <a:buFont typeface="+mj-lt"/>
              <a:buAutoNum type="arabicPeriod"/>
            </a:pPr>
            <a:r>
              <a:rPr lang="en-US" sz="2000" dirty="0">
                <a:latin typeface="Garamond"/>
                <a:cs typeface="Garamond"/>
              </a:rPr>
              <a:t>If in future the </a:t>
            </a:r>
            <a:r>
              <a:rPr lang="en-US" sz="2000" b="1" dirty="0">
                <a:latin typeface="Garamond"/>
                <a:cs typeface="Garamond"/>
              </a:rPr>
              <a:t>CS defaults the SOLR </a:t>
            </a:r>
            <a:r>
              <a:rPr lang="en-US" sz="2000" dirty="0">
                <a:latin typeface="Garamond"/>
                <a:cs typeface="Garamond"/>
              </a:rPr>
              <a:t>is obligated for Supply of Electric Power</a:t>
            </a:r>
            <a:endParaRPr lang="en-US" sz="2000" b="1" dirty="0">
              <a:latin typeface="Garamond"/>
              <a:cs typeface="Garamond"/>
            </a:endParaRPr>
          </a:p>
          <a:p>
            <a:pPr marL="285750" indent="-285750">
              <a:buFont typeface="Arial"/>
              <a:buChar char="•"/>
            </a:pPr>
            <a:endParaRPr lang="en-US" sz="2000" dirty="0">
              <a:latin typeface="Garamond"/>
              <a:cs typeface="Garamond"/>
            </a:endParaRPr>
          </a:p>
          <a:p>
            <a:r>
              <a:rPr lang="en-US" sz="2000" b="1" dirty="0">
                <a:latin typeface="Garamond"/>
                <a:cs typeface="Garamond"/>
              </a:rPr>
              <a:t>New BPCs Not Connected to the DISCOs/KE Network</a:t>
            </a:r>
          </a:p>
          <a:p>
            <a:pPr marL="914400" lvl="1" indent="-457200">
              <a:lnSpc>
                <a:spcPct val="150000"/>
              </a:lnSpc>
              <a:buFont typeface="+mj-lt"/>
              <a:buAutoNum type="arabicPeriod"/>
            </a:pPr>
            <a:r>
              <a:rPr lang="en-US" sz="2000" dirty="0">
                <a:latin typeface="Garamond"/>
                <a:cs typeface="Garamond"/>
              </a:rPr>
              <a:t>Sign a Connection agreement with respective Network Company</a:t>
            </a:r>
          </a:p>
          <a:p>
            <a:pPr marL="914400" lvl="1" indent="-457200">
              <a:lnSpc>
                <a:spcPct val="150000"/>
              </a:lnSpc>
              <a:buFont typeface="+mj-lt"/>
              <a:buAutoNum type="arabicPeriod"/>
            </a:pPr>
            <a:r>
              <a:rPr lang="en-US" sz="2000" dirty="0">
                <a:latin typeface="Garamond"/>
                <a:cs typeface="Garamond"/>
              </a:rPr>
              <a:t>One year </a:t>
            </a:r>
            <a:r>
              <a:rPr lang="en-US" sz="2000" b="1" dirty="0">
                <a:latin typeface="Garamond"/>
                <a:cs typeface="Garamond"/>
              </a:rPr>
              <a:t>notice is not</a:t>
            </a:r>
            <a:r>
              <a:rPr lang="en-US" sz="2000" dirty="0">
                <a:latin typeface="Garamond"/>
                <a:cs typeface="Garamond"/>
              </a:rPr>
              <a:t> required</a:t>
            </a:r>
          </a:p>
          <a:p>
            <a:pPr marL="914400" lvl="1" indent="-457200">
              <a:lnSpc>
                <a:spcPct val="150000"/>
              </a:lnSpc>
              <a:buFont typeface="+mj-lt"/>
              <a:buAutoNum type="arabicPeriod"/>
            </a:pPr>
            <a:r>
              <a:rPr lang="en-US" sz="2000" dirty="0">
                <a:latin typeface="Garamond"/>
                <a:cs typeface="Garamond"/>
              </a:rPr>
              <a:t>Remaining </a:t>
            </a:r>
            <a:r>
              <a:rPr lang="en-US" sz="2000" b="1" dirty="0">
                <a:latin typeface="Garamond"/>
                <a:cs typeface="Garamond"/>
              </a:rPr>
              <a:t>steps are same</a:t>
            </a:r>
            <a:r>
              <a:rPr lang="en-US" sz="2000" dirty="0">
                <a:latin typeface="Garamond"/>
                <a:cs typeface="Garamond"/>
              </a:rPr>
              <a:t> as above</a:t>
            </a:r>
          </a:p>
          <a:p>
            <a:pPr marL="285750" indent="-285750">
              <a:buFont typeface="Arial"/>
              <a:buChar char="•"/>
            </a:pPr>
            <a:endParaRPr lang="en-US" sz="2000" dirty="0">
              <a:latin typeface="Garamond"/>
              <a:cs typeface="Garamond"/>
            </a:endParaRPr>
          </a:p>
          <a:p>
            <a:pPr marL="285750" indent="-285750">
              <a:buFont typeface="Arial"/>
              <a:buChar char="•"/>
            </a:pPr>
            <a:endParaRPr lang="en-US" sz="2000" dirty="0">
              <a:latin typeface="Garamond"/>
              <a:cs typeface="Garamond"/>
            </a:endParaRPr>
          </a:p>
        </p:txBody>
      </p:sp>
    </p:spTree>
    <p:extLst>
      <p:ext uri="{BB962C8B-B14F-4D97-AF65-F5344CB8AC3E}">
        <p14:creationId xmlns:p14="http://schemas.microsoft.com/office/powerpoint/2010/main" val="2010597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176B1D0B-DDCD-4823-B70C-67976A4EA085}"/>
              </a:ext>
            </a:extLst>
          </p:cNvPr>
          <p:cNvSpPr txBox="1">
            <a:spLocks/>
          </p:cNvSpPr>
          <p:nvPr/>
        </p:nvSpPr>
        <p:spPr>
          <a:xfrm>
            <a:off x="1404583" y="853172"/>
            <a:ext cx="9954401" cy="5883138"/>
          </a:xfrm>
          <a:prstGeom prst="rect">
            <a:avLst/>
          </a:prstGeom>
        </p:spPr>
        <p:txBody>
          <a:bodyPr/>
          <a:lstStyle>
            <a:lvl1pPr marL="342900" indent="-342900" algn="l" defTabSz="914400" rtl="0" eaLnBrk="1" latinLnBrk="0" hangingPunct="1">
              <a:spcBef>
                <a:spcPct val="20000"/>
              </a:spcBef>
              <a:buSzPct val="65000"/>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SzPct val="65000"/>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Symbol" panose="05050102010706020507"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65000"/>
              <a:buFont typeface="Wingdings" panose="05000000000000000000"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a:p>
            <a:pPr marL="0" indent="0">
              <a:buNone/>
            </a:pPr>
            <a:endParaRPr lang="en-US" sz="2000" dirty="0">
              <a:latin typeface="Garamond"/>
              <a:cs typeface="Garamond"/>
            </a:endParaRPr>
          </a:p>
        </p:txBody>
      </p:sp>
      <p:pic>
        <p:nvPicPr>
          <p:cNvPr id="3" name="Picture 2"/>
          <p:cNvPicPr>
            <a:picLocks noChangeAspect="1"/>
          </p:cNvPicPr>
          <p:nvPr/>
        </p:nvPicPr>
        <p:blipFill>
          <a:blip r:embed="rId3"/>
          <a:stretch>
            <a:fillRect/>
          </a:stretch>
        </p:blipFill>
        <p:spPr>
          <a:xfrm>
            <a:off x="1254034" y="4337759"/>
            <a:ext cx="2659099" cy="1858268"/>
          </a:xfrm>
          <a:prstGeom prst="rect">
            <a:avLst/>
          </a:prstGeom>
        </p:spPr>
      </p:pic>
      <p:sp>
        <p:nvSpPr>
          <p:cNvPr id="8" name="TextBox 7"/>
          <p:cNvSpPr txBox="1"/>
          <p:nvPr/>
        </p:nvSpPr>
        <p:spPr>
          <a:xfrm>
            <a:off x="49734" y="4854426"/>
            <a:ext cx="1318329" cy="369332"/>
          </a:xfrm>
          <a:prstGeom prst="rect">
            <a:avLst/>
          </a:prstGeom>
          <a:noFill/>
        </p:spPr>
        <p:txBody>
          <a:bodyPr wrap="square" rtlCol="0">
            <a:spAutoFit/>
          </a:bodyPr>
          <a:lstStyle/>
          <a:p>
            <a:r>
              <a:rPr lang="en-US" dirty="0">
                <a:latin typeface="Garamond"/>
                <a:cs typeface="Garamond"/>
              </a:rPr>
              <a:t>       BPCs</a:t>
            </a:r>
          </a:p>
        </p:txBody>
      </p:sp>
      <p:sp>
        <p:nvSpPr>
          <p:cNvPr id="12" name="TextBox 11"/>
          <p:cNvSpPr txBox="1"/>
          <p:nvPr/>
        </p:nvSpPr>
        <p:spPr>
          <a:xfrm>
            <a:off x="3957390" y="4863934"/>
            <a:ext cx="1793452" cy="646331"/>
          </a:xfrm>
          <a:prstGeom prst="rect">
            <a:avLst/>
          </a:prstGeom>
          <a:noFill/>
        </p:spPr>
        <p:txBody>
          <a:bodyPr wrap="square" rtlCol="0">
            <a:spAutoFit/>
          </a:bodyPr>
          <a:lstStyle/>
          <a:p>
            <a:r>
              <a:rPr lang="en-US" dirty="0">
                <a:latin typeface="Garamond"/>
                <a:cs typeface="Garamond"/>
              </a:rPr>
              <a:t>Network Licensee (DNO or TNO)</a:t>
            </a:r>
          </a:p>
        </p:txBody>
      </p:sp>
      <p:sp>
        <p:nvSpPr>
          <p:cNvPr id="13" name="TextBox 12"/>
          <p:cNvSpPr txBox="1"/>
          <p:nvPr/>
        </p:nvSpPr>
        <p:spPr>
          <a:xfrm>
            <a:off x="2289259" y="5421398"/>
            <a:ext cx="516797" cy="369332"/>
          </a:xfrm>
          <a:prstGeom prst="rect">
            <a:avLst/>
          </a:prstGeom>
          <a:noFill/>
        </p:spPr>
        <p:txBody>
          <a:bodyPr wrap="square" rtlCol="0">
            <a:spAutoFit/>
          </a:bodyPr>
          <a:lstStyle/>
          <a:p>
            <a:r>
              <a:rPr lang="en-US" dirty="0">
                <a:latin typeface="Garamond"/>
                <a:cs typeface="Garamond"/>
              </a:rPr>
              <a:t>CA</a:t>
            </a:r>
          </a:p>
        </p:txBody>
      </p:sp>
      <p:pic>
        <p:nvPicPr>
          <p:cNvPr id="14" name="Picture 13"/>
          <p:cNvPicPr>
            <a:picLocks noChangeAspect="1"/>
          </p:cNvPicPr>
          <p:nvPr/>
        </p:nvPicPr>
        <p:blipFill>
          <a:blip r:embed="rId3"/>
          <a:stretch>
            <a:fillRect/>
          </a:stretch>
        </p:blipFill>
        <p:spPr>
          <a:xfrm>
            <a:off x="7261324" y="1995170"/>
            <a:ext cx="2659099" cy="2174659"/>
          </a:xfrm>
          <a:prstGeom prst="rect">
            <a:avLst/>
          </a:prstGeom>
        </p:spPr>
      </p:pic>
      <p:sp>
        <p:nvSpPr>
          <p:cNvPr id="15" name="TextBox 14"/>
          <p:cNvSpPr txBox="1"/>
          <p:nvPr/>
        </p:nvSpPr>
        <p:spPr>
          <a:xfrm>
            <a:off x="5964894" y="2828228"/>
            <a:ext cx="1423104" cy="646331"/>
          </a:xfrm>
          <a:prstGeom prst="rect">
            <a:avLst/>
          </a:prstGeom>
          <a:noFill/>
        </p:spPr>
        <p:txBody>
          <a:bodyPr wrap="square" rtlCol="0">
            <a:spAutoFit/>
          </a:bodyPr>
          <a:lstStyle/>
          <a:p>
            <a:r>
              <a:rPr lang="en-US" dirty="0">
                <a:latin typeface="Garamond"/>
                <a:cs typeface="Garamond"/>
              </a:rPr>
              <a:t>Competitive Supplier</a:t>
            </a:r>
          </a:p>
        </p:txBody>
      </p:sp>
      <p:sp>
        <p:nvSpPr>
          <p:cNvPr id="17" name="TextBox 16"/>
          <p:cNvSpPr txBox="1"/>
          <p:nvPr/>
        </p:nvSpPr>
        <p:spPr>
          <a:xfrm>
            <a:off x="10036031" y="2837736"/>
            <a:ext cx="1893756" cy="646331"/>
          </a:xfrm>
          <a:prstGeom prst="rect">
            <a:avLst/>
          </a:prstGeom>
          <a:noFill/>
        </p:spPr>
        <p:txBody>
          <a:bodyPr wrap="square" rtlCol="0">
            <a:spAutoFit/>
          </a:bodyPr>
          <a:lstStyle/>
          <a:p>
            <a:r>
              <a:rPr lang="en-US" dirty="0">
                <a:latin typeface="Garamond"/>
                <a:cs typeface="Garamond"/>
              </a:rPr>
              <a:t>Network Licensee (</a:t>
            </a:r>
            <a:r>
              <a:rPr lang="en-US" dirty="0">
                <a:highlight>
                  <a:srgbClr val="FF0000"/>
                </a:highlight>
                <a:latin typeface="Garamond"/>
                <a:cs typeface="Garamond"/>
              </a:rPr>
              <a:t>DNO</a:t>
            </a:r>
            <a:r>
              <a:rPr lang="en-US" dirty="0">
                <a:latin typeface="Garamond"/>
                <a:cs typeface="Garamond"/>
              </a:rPr>
              <a:t> or TNO)</a:t>
            </a:r>
          </a:p>
        </p:txBody>
      </p:sp>
      <p:sp>
        <p:nvSpPr>
          <p:cNvPr id="18" name="TextBox 17"/>
          <p:cNvSpPr txBox="1"/>
          <p:nvPr/>
        </p:nvSpPr>
        <p:spPr>
          <a:xfrm>
            <a:off x="8232663" y="3552168"/>
            <a:ext cx="843095" cy="369332"/>
          </a:xfrm>
          <a:prstGeom prst="rect">
            <a:avLst/>
          </a:prstGeom>
          <a:noFill/>
        </p:spPr>
        <p:txBody>
          <a:bodyPr wrap="square" rtlCol="0">
            <a:spAutoFit/>
          </a:bodyPr>
          <a:lstStyle/>
          <a:p>
            <a:r>
              <a:rPr lang="en-US" dirty="0">
                <a:latin typeface="Garamond"/>
                <a:cs typeface="Garamond"/>
              </a:rPr>
              <a:t>UOSA</a:t>
            </a:r>
          </a:p>
        </p:txBody>
      </p:sp>
      <p:cxnSp>
        <p:nvCxnSpPr>
          <p:cNvPr id="6" name="Straight Connector 5"/>
          <p:cNvCxnSpPr/>
          <p:nvPr/>
        </p:nvCxnSpPr>
        <p:spPr>
          <a:xfrm flipH="1">
            <a:off x="5716517" y="1055900"/>
            <a:ext cx="5785" cy="4826285"/>
          </a:xfrm>
          <a:prstGeom prst="line">
            <a:avLst/>
          </a:prstGeom>
        </p:spPr>
        <p:style>
          <a:lnRef idx="3">
            <a:schemeClr val="dk1"/>
          </a:lnRef>
          <a:fillRef idx="0">
            <a:schemeClr val="dk1"/>
          </a:fillRef>
          <a:effectRef idx="2">
            <a:schemeClr val="dk1"/>
          </a:effectRef>
          <a:fontRef idx="minor">
            <a:schemeClr val="tx1"/>
          </a:fontRef>
        </p:style>
      </p:cxnSp>
      <p:sp>
        <p:nvSpPr>
          <p:cNvPr id="5" name="Date Placeholder 4"/>
          <p:cNvSpPr>
            <a:spLocks noGrp="1"/>
          </p:cNvSpPr>
          <p:nvPr>
            <p:ph type="dt" sz="half" idx="10"/>
          </p:nvPr>
        </p:nvSpPr>
        <p:spPr/>
        <p:txBody>
          <a:bodyPr/>
          <a:lstStyle/>
          <a:p>
            <a:fld id="{AA0D10D2-8774-2F49-9488-78F11785D486}" type="datetime4">
              <a:rPr lang="en-US" smtClean="0"/>
              <a:t>June 23, 2023</a:t>
            </a:fld>
            <a:endParaRPr lang="x-none"/>
          </a:p>
        </p:txBody>
      </p:sp>
      <p:sp>
        <p:nvSpPr>
          <p:cNvPr id="10" name="Footer Placeholder 9"/>
          <p:cNvSpPr>
            <a:spLocks noGrp="1"/>
          </p:cNvSpPr>
          <p:nvPr>
            <p:ph type="ftr" sz="quarter" idx="11"/>
          </p:nvPr>
        </p:nvSpPr>
        <p:spPr/>
        <p:txBody>
          <a:bodyPr/>
          <a:lstStyle/>
          <a:p>
            <a:r>
              <a:rPr lang="en-US"/>
              <a:t>National Electric Power Regulatory Authority</a:t>
            </a:r>
            <a:endParaRPr lang="x-none" dirty="0"/>
          </a:p>
        </p:txBody>
      </p:sp>
      <p:sp>
        <p:nvSpPr>
          <p:cNvPr id="11" name="Slide Number Placeholder 10"/>
          <p:cNvSpPr>
            <a:spLocks noGrp="1"/>
          </p:cNvSpPr>
          <p:nvPr>
            <p:ph type="sldNum" sz="quarter" idx="12"/>
          </p:nvPr>
        </p:nvSpPr>
        <p:spPr/>
        <p:txBody>
          <a:bodyPr/>
          <a:lstStyle/>
          <a:p>
            <a:fld id="{BC6F0C9F-1485-44C6-9B60-E7D692FB154A}" type="slidenum">
              <a:rPr lang="x-none" smtClean="0"/>
              <a:t>25</a:t>
            </a:fld>
            <a:endParaRPr lang="x-none"/>
          </a:p>
        </p:txBody>
      </p:sp>
      <p:cxnSp>
        <p:nvCxnSpPr>
          <p:cNvPr id="19" name="Straight Connector 18"/>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CE8167-32DA-42DA-8361-B907DF496AC7}"/>
              </a:ext>
            </a:extLst>
          </p:cNvPr>
          <p:cNvSpPr txBox="1"/>
          <p:nvPr/>
        </p:nvSpPr>
        <p:spPr>
          <a:xfrm>
            <a:off x="1098796" y="201462"/>
            <a:ext cx="10345809" cy="584776"/>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dirty="0">
                <a:solidFill>
                  <a:schemeClr val="bg2">
                    <a:lumMod val="50000"/>
                  </a:schemeClr>
                </a:solidFill>
                <a:cs typeface="Garamond"/>
              </a:rPr>
              <a:t>Contractual Arrangements of BPCs Under CTBCM</a:t>
            </a:r>
          </a:p>
        </p:txBody>
      </p:sp>
      <p:pic>
        <p:nvPicPr>
          <p:cNvPr id="22" name="Picture 21"/>
          <p:cNvPicPr>
            <a:picLocks noChangeAspect="1"/>
          </p:cNvPicPr>
          <p:nvPr/>
        </p:nvPicPr>
        <p:blipFill>
          <a:blip r:embed="rId3"/>
          <a:stretch>
            <a:fillRect/>
          </a:stretch>
        </p:blipFill>
        <p:spPr>
          <a:xfrm>
            <a:off x="1178114" y="1869233"/>
            <a:ext cx="2659099" cy="1625393"/>
          </a:xfrm>
          <a:prstGeom prst="rect">
            <a:avLst/>
          </a:prstGeom>
        </p:spPr>
      </p:pic>
      <p:sp>
        <p:nvSpPr>
          <p:cNvPr id="23" name="TextBox 22"/>
          <p:cNvSpPr txBox="1"/>
          <p:nvPr/>
        </p:nvSpPr>
        <p:spPr>
          <a:xfrm>
            <a:off x="-26186" y="2153026"/>
            <a:ext cx="1318329" cy="369332"/>
          </a:xfrm>
          <a:prstGeom prst="rect">
            <a:avLst/>
          </a:prstGeom>
          <a:noFill/>
        </p:spPr>
        <p:txBody>
          <a:bodyPr wrap="square" rtlCol="0">
            <a:spAutoFit/>
          </a:bodyPr>
          <a:lstStyle/>
          <a:p>
            <a:r>
              <a:rPr lang="en-US" dirty="0">
                <a:latin typeface="Garamond"/>
                <a:cs typeface="Garamond"/>
              </a:rPr>
              <a:t>       BPCs</a:t>
            </a:r>
          </a:p>
        </p:txBody>
      </p:sp>
      <p:sp>
        <p:nvSpPr>
          <p:cNvPr id="24" name="TextBox 23"/>
          <p:cNvSpPr txBox="1"/>
          <p:nvPr/>
        </p:nvSpPr>
        <p:spPr>
          <a:xfrm>
            <a:off x="3881470" y="2162534"/>
            <a:ext cx="1793452" cy="646331"/>
          </a:xfrm>
          <a:prstGeom prst="rect">
            <a:avLst/>
          </a:prstGeom>
          <a:noFill/>
        </p:spPr>
        <p:txBody>
          <a:bodyPr wrap="square" rtlCol="0">
            <a:spAutoFit/>
          </a:bodyPr>
          <a:lstStyle/>
          <a:p>
            <a:r>
              <a:rPr lang="en-US" dirty="0">
                <a:latin typeface="Garamond"/>
                <a:cs typeface="Garamond"/>
              </a:rPr>
              <a:t>Competitive Supplier</a:t>
            </a:r>
          </a:p>
        </p:txBody>
      </p:sp>
      <p:sp>
        <p:nvSpPr>
          <p:cNvPr id="25" name="TextBox 24"/>
          <p:cNvSpPr txBox="1"/>
          <p:nvPr/>
        </p:nvSpPr>
        <p:spPr>
          <a:xfrm>
            <a:off x="2256148" y="2891233"/>
            <a:ext cx="654948" cy="369332"/>
          </a:xfrm>
          <a:prstGeom prst="rect">
            <a:avLst/>
          </a:prstGeom>
          <a:noFill/>
        </p:spPr>
        <p:txBody>
          <a:bodyPr wrap="square" rtlCol="0">
            <a:spAutoFit/>
          </a:bodyPr>
          <a:lstStyle/>
          <a:p>
            <a:r>
              <a:rPr lang="en-US" dirty="0">
                <a:latin typeface="Garamond"/>
                <a:cs typeface="Garamond"/>
              </a:rPr>
              <a:t>PPA</a:t>
            </a:r>
          </a:p>
        </p:txBody>
      </p:sp>
      <p:sp>
        <p:nvSpPr>
          <p:cNvPr id="4" name="TextBox 3"/>
          <p:cNvSpPr txBox="1"/>
          <p:nvPr/>
        </p:nvSpPr>
        <p:spPr>
          <a:xfrm>
            <a:off x="6107595" y="4580324"/>
            <a:ext cx="4480805" cy="1477328"/>
          </a:xfrm>
          <a:prstGeom prst="rect">
            <a:avLst/>
          </a:prstGeom>
          <a:noFill/>
        </p:spPr>
        <p:txBody>
          <a:bodyPr wrap="square" rtlCol="0">
            <a:spAutoFit/>
          </a:bodyPr>
          <a:lstStyle/>
          <a:p>
            <a:r>
              <a:rPr lang="en-US" b="1" dirty="0">
                <a:solidFill>
                  <a:schemeClr val="bg2">
                    <a:lumMod val="50000"/>
                  </a:schemeClr>
                </a:solidFill>
                <a:latin typeface="Garamond"/>
                <a:cs typeface="Garamond"/>
              </a:rPr>
              <a:t>Legend:</a:t>
            </a:r>
          </a:p>
          <a:p>
            <a:r>
              <a:rPr lang="en-US" i="1" dirty="0">
                <a:latin typeface="Garamond"/>
                <a:cs typeface="Garamond"/>
              </a:rPr>
              <a:t>BPC - Bulk Power Consumer</a:t>
            </a:r>
          </a:p>
          <a:p>
            <a:r>
              <a:rPr lang="en-US" i="1" dirty="0">
                <a:latin typeface="Garamond"/>
                <a:cs typeface="Garamond"/>
              </a:rPr>
              <a:t>PPA - Power Purchase Agreement</a:t>
            </a:r>
          </a:p>
          <a:p>
            <a:r>
              <a:rPr lang="en-US" i="1" dirty="0">
                <a:latin typeface="Garamond"/>
                <a:cs typeface="Garamond"/>
              </a:rPr>
              <a:t>CA - Connection Agreement</a:t>
            </a:r>
          </a:p>
          <a:p>
            <a:r>
              <a:rPr lang="en-US" i="1" dirty="0">
                <a:latin typeface="Garamond"/>
                <a:cs typeface="Garamond"/>
              </a:rPr>
              <a:t>USOA – Use of System Agreement</a:t>
            </a:r>
          </a:p>
        </p:txBody>
      </p:sp>
    </p:spTree>
    <p:extLst>
      <p:ext uri="{BB962C8B-B14F-4D97-AF65-F5344CB8AC3E}">
        <p14:creationId xmlns:p14="http://schemas.microsoft.com/office/powerpoint/2010/main" val="2203252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4921" y="4045351"/>
            <a:ext cx="8982727" cy="1077218"/>
          </a:xfrm>
          <a:prstGeom prst="rect">
            <a:avLst/>
          </a:prstGeom>
          <a:noFill/>
        </p:spPr>
        <p:txBody>
          <a:bodyPr wrap="square" rtlCol="0">
            <a:spAutoFit/>
          </a:bodyPr>
          <a:lstStyle/>
          <a:p>
            <a:pPr marL="12700"/>
            <a:r>
              <a:rPr lang="en-US" sz="3200" b="1" spc="-75" dirty="0">
                <a:solidFill>
                  <a:schemeClr val="accent1"/>
                </a:solidFill>
                <a:latin typeface="Garamond"/>
                <a:ea typeface="+mj-ea"/>
                <a:cs typeface="Garamond"/>
              </a:rPr>
              <a:t>Part-4</a:t>
            </a:r>
          </a:p>
          <a:p>
            <a:pPr lvl="0">
              <a:defRPr/>
            </a:pPr>
            <a:r>
              <a:rPr lang="en-US" sz="3200" dirty="0">
                <a:solidFill>
                  <a:srgbClr val="000000"/>
                </a:solidFill>
                <a:latin typeface="Garamond"/>
                <a:cs typeface="Garamond"/>
              </a:rPr>
              <a:t>Technology Intervention Through the CTBCM</a:t>
            </a:r>
          </a:p>
        </p:txBody>
      </p:sp>
      <p:sp>
        <p:nvSpPr>
          <p:cNvPr id="2" name="Date Placeholder 1"/>
          <p:cNvSpPr>
            <a:spLocks noGrp="1"/>
          </p:cNvSpPr>
          <p:nvPr>
            <p:ph type="dt" sz="half" idx="10"/>
          </p:nvPr>
        </p:nvSpPr>
        <p:spPr/>
        <p:txBody>
          <a:bodyPr/>
          <a:lstStyle/>
          <a:p>
            <a:fld id="{D99CD5B6-8BE9-544A-A2C3-E424FE027C71}" type="datetime4">
              <a:rPr lang="en-US" smtClean="0"/>
              <a:t>June 23, 2023</a:t>
            </a:fld>
            <a:endParaRPr lang="x-none"/>
          </a:p>
        </p:txBody>
      </p:sp>
      <p:sp>
        <p:nvSpPr>
          <p:cNvPr id="3" name="Slide Number Placeholder 2"/>
          <p:cNvSpPr>
            <a:spLocks noGrp="1"/>
          </p:cNvSpPr>
          <p:nvPr>
            <p:ph type="sldNum" sz="quarter" idx="12"/>
          </p:nvPr>
        </p:nvSpPr>
        <p:spPr/>
        <p:txBody>
          <a:bodyPr/>
          <a:lstStyle/>
          <a:p>
            <a:fld id="{BC6F0C9F-1485-44C6-9B60-E7D692FB154A}" type="slidenum">
              <a:rPr lang="x-none" smtClean="0"/>
              <a:t>26</a:t>
            </a:fld>
            <a:endParaRPr lang="x-none"/>
          </a:p>
        </p:txBody>
      </p:sp>
      <p:sp>
        <p:nvSpPr>
          <p:cNvPr id="4" name="Footer Placeholder 3"/>
          <p:cNvSpPr>
            <a:spLocks noGrp="1"/>
          </p:cNvSpPr>
          <p:nvPr>
            <p:ph type="ftr" sz="quarter" idx="11"/>
          </p:nvPr>
        </p:nvSpPr>
        <p:spPr/>
        <p:txBody>
          <a:bodyPr/>
          <a:lstStyle/>
          <a:p>
            <a:r>
              <a:rPr lang="en-US"/>
              <a:t>National Electric Power Regulatory Authority</a:t>
            </a:r>
            <a:endParaRPr lang="x-none"/>
          </a:p>
        </p:txBody>
      </p:sp>
    </p:spTree>
    <p:extLst>
      <p:ext uri="{BB962C8B-B14F-4D97-AF65-F5344CB8AC3E}">
        <p14:creationId xmlns:p14="http://schemas.microsoft.com/office/powerpoint/2010/main" val="1033585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8477CB-9747-444B-AACB-8067B355E35D}"/>
              </a:ext>
            </a:extLst>
          </p:cNvPr>
          <p:cNvSpPr txBox="1"/>
          <p:nvPr/>
        </p:nvSpPr>
        <p:spPr>
          <a:xfrm>
            <a:off x="2206625" y="161925"/>
            <a:ext cx="8062913" cy="584776"/>
          </a:xfrm>
          <a:prstGeom prst="rect">
            <a:avLst/>
          </a:prstGeom>
          <a:noFill/>
        </p:spPr>
        <p:txBody>
          <a:bodyPr>
            <a:spAutoFit/>
          </a:bodyPr>
          <a:lstStyle/>
          <a:p>
            <a:pPr algn="ctr" eaLnBrk="1" fontAlgn="auto" hangingPunct="1">
              <a:spcBef>
                <a:spcPts val="0"/>
              </a:spcBef>
              <a:spcAft>
                <a:spcPts val="0"/>
              </a:spcAft>
              <a:defRPr/>
            </a:pPr>
            <a:r>
              <a:rPr lang="en-US" sz="3200" b="1" spc="-75" dirty="0">
                <a:solidFill>
                  <a:schemeClr val="bg2">
                    <a:lumMod val="50000"/>
                  </a:schemeClr>
                </a:solidFill>
                <a:latin typeface="Garamond"/>
                <a:cs typeface="Calibri"/>
              </a:rPr>
              <a:t>Market Transparency through Automation </a:t>
            </a:r>
            <a:endParaRPr lang="en-US" sz="3200" b="1" dirty="0">
              <a:solidFill>
                <a:schemeClr val="bg2">
                  <a:lumMod val="50000"/>
                </a:schemeClr>
              </a:solidFill>
              <a:latin typeface="Garamond" panose="02020404030301010803" pitchFamily="18" charset="0"/>
            </a:endParaRPr>
          </a:p>
        </p:txBody>
      </p:sp>
      <p:pic>
        <p:nvPicPr>
          <p:cNvPr id="10" name="Picture 9">
            <a:hlinkClick r:id="" action="ppaction://noaction"/>
            <a:extLst>
              <a:ext uri="{FF2B5EF4-FFF2-40B4-BE49-F238E27FC236}">
                <a16:creationId xmlns:a16="http://schemas.microsoft.com/office/drawing/2014/main" id="{510E735A-64DF-456A-B96A-A3AD2F84DE66}"/>
              </a:ext>
            </a:extLst>
          </p:cNvPr>
          <p:cNvPicPr>
            <a:picLocks noChangeAspect="1"/>
          </p:cNvPicPr>
          <p:nvPr/>
        </p:nvPicPr>
        <p:blipFill>
          <a:blip r:embed="rId3"/>
          <a:stretch>
            <a:fillRect/>
          </a:stretch>
        </p:blipFill>
        <p:spPr>
          <a:xfrm>
            <a:off x="4614863" y="3313113"/>
            <a:ext cx="2603500" cy="1406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229" name="Picture 2" descr="Financial statement Balance sheet Computer Icons Finance, financial icon,  text, investment, logo png | PNGWing">
            <a:extLst>
              <a:ext uri="{FF2B5EF4-FFF2-40B4-BE49-F238E27FC236}">
                <a16:creationId xmlns:a16="http://schemas.microsoft.com/office/drawing/2014/main" id="{F5BC2FC2-AA73-40DF-9D25-24365332AA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3663" y="2603500"/>
            <a:ext cx="48418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8" name="Elbow Connector 37">
            <a:extLst>
              <a:ext uri="{FF2B5EF4-FFF2-40B4-BE49-F238E27FC236}">
                <a16:creationId xmlns:a16="http://schemas.microsoft.com/office/drawing/2014/main" id="{B7998DF2-4E35-4C83-8BEC-51329C2B9C1D}"/>
              </a:ext>
            </a:extLst>
          </p:cNvPr>
          <p:cNvCxnSpPr>
            <a:stCxn id="4" idx="3"/>
          </p:cNvCxnSpPr>
          <p:nvPr/>
        </p:nvCxnSpPr>
        <p:spPr>
          <a:xfrm>
            <a:off x="3167063" y="2478088"/>
            <a:ext cx="1411287" cy="1139825"/>
          </a:xfrm>
          <a:prstGeom prst="bentConnector3">
            <a:avLst/>
          </a:prstGeom>
          <a:ln w="6350">
            <a:solidFill>
              <a:srgbClr val="0070C0"/>
            </a:solidFill>
            <a:tailEnd type="triangle"/>
          </a:ln>
        </p:spPr>
        <p:style>
          <a:lnRef idx="1">
            <a:schemeClr val="dk1"/>
          </a:lnRef>
          <a:fillRef idx="0">
            <a:schemeClr val="dk1"/>
          </a:fillRef>
          <a:effectRef idx="0">
            <a:schemeClr val="dk1"/>
          </a:effectRef>
          <a:fontRef idx="minor">
            <a:schemeClr val="tx1"/>
          </a:fontRef>
        </p:style>
      </p:cxnSp>
      <p:pic>
        <p:nvPicPr>
          <p:cNvPr id="52231" name="Picture 10" descr="Decrease Value Icon - Download Decrease Value Icon 3817831 | Noun Project">
            <a:extLst>
              <a:ext uri="{FF2B5EF4-FFF2-40B4-BE49-F238E27FC236}">
                <a16:creationId xmlns:a16="http://schemas.microsoft.com/office/drawing/2014/main" id="{1F454B9F-898E-44F6-AF2A-21F7682318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9050" y="5251450"/>
            <a:ext cx="655638" cy="65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0" name="Straight Arrow Connector 49">
            <a:extLst>
              <a:ext uri="{FF2B5EF4-FFF2-40B4-BE49-F238E27FC236}">
                <a16:creationId xmlns:a16="http://schemas.microsoft.com/office/drawing/2014/main" id="{CEEC2F33-C541-4A33-8941-1080E37B472F}"/>
              </a:ext>
            </a:extLst>
          </p:cNvPr>
          <p:cNvCxnSpPr/>
          <p:nvPr/>
        </p:nvCxnSpPr>
        <p:spPr>
          <a:xfrm>
            <a:off x="2206625" y="3006725"/>
            <a:ext cx="0" cy="415925"/>
          </a:xfrm>
          <a:prstGeom prst="straightConnector1">
            <a:avLst/>
          </a:prstGeom>
          <a:ln w="635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55" name="Elbow Connector 54">
            <a:extLst>
              <a:ext uri="{FF2B5EF4-FFF2-40B4-BE49-F238E27FC236}">
                <a16:creationId xmlns:a16="http://schemas.microsoft.com/office/drawing/2014/main" id="{49983177-78A3-4995-9248-3B704381EA11}"/>
              </a:ext>
            </a:extLst>
          </p:cNvPr>
          <p:cNvCxnSpPr>
            <a:stCxn id="43" idx="3"/>
          </p:cNvCxnSpPr>
          <p:nvPr/>
        </p:nvCxnSpPr>
        <p:spPr>
          <a:xfrm flipV="1">
            <a:off x="3238500" y="4318000"/>
            <a:ext cx="1339850" cy="1171575"/>
          </a:xfrm>
          <a:prstGeom prst="bentConnector3">
            <a:avLst>
              <a:gd name="adj1" fmla="val 50000"/>
            </a:avLst>
          </a:prstGeom>
          <a:ln w="635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4" name="Rectangle 3">
            <a:hlinkClick r:id="" action="ppaction://noaction"/>
            <a:extLst>
              <a:ext uri="{FF2B5EF4-FFF2-40B4-BE49-F238E27FC236}">
                <a16:creationId xmlns:a16="http://schemas.microsoft.com/office/drawing/2014/main" id="{65FE05FE-213C-4EB6-9958-D6CEE9FD8BD0}"/>
              </a:ext>
            </a:extLst>
          </p:cNvPr>
          <p:cNvSpPr/>
          <p:nvPr/>
        </p:nvSpPr>
        <p:spPr>
          <a:xfrm>
            <a:off x="1009650" y="1930400"/>
            <a:ext cx="2157413" cy="109537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solidFill>
              </a:rPr>
              <a:t>                   </a:t>
            </a:r>
            <a:r>
              <a:rPr lang="en-US" b="1" dirty="0">
                <a:solidFill>
                  <a:schemeClr val="accent1">
                    <a:lumMod val="75000"/>
                  </a:schemeClr>
                </a:solidFill>
                <a:latin typeface="Garamond" panose="02020404030301010803" pitchFamily="18" charset="0"/>
              </a:rPr>
              <a:t>S</a:t>
            </a:r>
            <a:r>
              <a:rPr lang="en-US" b="1" dirty="0">
                <a:solidFill>
                  <a:schemeClr val="tx1"/>
                </a:solidFill>
                <a:latin typeface="Garamond" panose="02020404030301010803" pitchFamily="18" charset="0"/>
              </a:rPr>
              <a:t>ecured </a:t>
            </a:r>
          </a:p>
          <a:p>
            <a:pPr algn="r" eaLnBrk="1" fontAlgn="auto" hangingPunct="1">
              <a:spcBef>
                <a:spcPts val="0"/>
              </a:spcBef>
              <a:spcAft>
                <a:spcPts val="0"/>
              </a:spcAft>
              <a:defRPr/>
            </a:pPr>
            <a:r>
              <a:rPr lang="en-US" b="1" dirty="0">
                <a:solidFill>
                  <a:schemeClr val="accent1">
                    <a:lumMod val="75000"/>
                  </a:schemeClr>
                </a:solidFill>
                <a:latin typeface="Garamond" panose="02020404030301010803" pitchFamily="18" charset="0"/>
              </a:rPr>
              <a:t>M</a:t>
            </a:r>
            <a:r>
              <a:rPr lang="en-US" b="1" dirty="0">
                <a:solidFill>
                  <a:schemeClr val="tx1"/>
                </a:solidFill>
                <a:latin typeface="Garamond" panose="02020404030301010803" pitchFamily="18" charset="0"/>
              </a:rPr>
              <a:t>etering</a:t>
            </a:r>
          </a:p>
          <a:p>
            <a:pPr algn="ctr" eaLnBrk="1" fontAlgn="auto" hangingPunct="1">
              <a:spcBef>
                <a:spcPts val="0"/>
              </a:spcBef>
              <a:spcAft>
                <a:spcPts val="0"/>
              </a:spcAft>
              <a:defRPr/>
            </a:pPr>
            <a:r>
              <a:rPr lang="en-US" b="1" dirty="0">
                <a:solidFill>
                  <a:schemeClr val="tx1"/>
                </a:solidFill>
                <a:latin typeface="Garamond" panose="02020404030301010803" pitchFamily="18" charset="0"/>
              </a:rPr>
              <a:t>                </a:t>
            </a:r>
            <a:r>
              <a:rPr lang="en-US" b="1" dirty="0">
                <a:solidFill>
                  <a:schemeClr val="accent1">
                    <a:lumMod val="75000"/>
                  </a:schemeClr>
                </a:solidFill>
                <a:latin typeface="Garamond" panose="02020404030301010803" pitchFamily="18" charset="0"/>
              </a:rPr>
              <a:t>S</a:t>
            </a:r>
            <a:r>
              <a:rPr lang="en-US" b="1" dirty="0">
                <a:solidFill>
                  <a:schemeClr val="tx1"/>
                </a:solidFill>
                <a:latin typeface="Garamond" panose="02020404030301010803" pitchFamily="18" charset="0"/>
              </a:rPr>
              <a:t>ystem</a:t>
            </a:r>
          </a:p>
        </p:txBody>
      </p:sp>
      <p:pic>
        <p:nvPicPr>
          <p:cNvPr id="52235" name="Picture 2" descr="Electricity Meter png images | PNGWing">
            <a:extLst>
              <a:ext uri="{FF2B5EF4-FFF2-40B4-BE49-F238E27FC236}">
                <a16:creationId xmlns:a16="http://schemas.microsoft.com/office/drawing/2014/main" id="{5AA5963D-1B6F-4E2C-8D47-8295A34595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8876" r="29222"/>
          <a:stretch>
            <a:fillRect/>
          </a:stretch>
        </p:blipFill>
        <p:spPr bwMode="auto">
          <a:xfrm>
            <a:off x="1276350" y="2170113"/>
            <a:ext cx="46355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Rectangle 38">
            <a:hlinkClick r:id="" action="ppaction://noaction"/>
            <a:extLst>
              <a:ext uri="{FF2B5EF4-FFF2-40B4-BE49-F238E27FC236}">
                <a16:creationId xmlns:a16="http://schemas.microsoft.com/office/drawing/2014/main" id="{1654BCA6-33BD-4500-804D-FAE1B1CE8C43}"/>
              </a:ext>
            </a:extLst>
          </p:cNvPr>
          <p:cNvSpPr/>
          <p:nvPr/>
        </p:nvSpPr>
        <p:spPr>
          <a:xfrm>
            <a:off x="1009650" y="3430588"/>
            <a:ext cx="2193925" cy="109378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dirty="0">
                <a:solidFill>
                  <a:schemeClr val="tx1"/>
                </a:solidFill>
              </a:rPr>
              <a:t>                    </a:t>
            </a:r>
            <a:r>
              <a:rPr lang="en-US" b="1" dirty="0">
                <a:solidFill>
                  <a:schemeClr val="accent1">
                    <a:lumMod val="75000"/>
                  </a:schemeClr>
                </a:solidFill>
                <a:latin typeface="Garamond" panose="02020404030301010803" pitchFamily="18" charset="0"/>
              </a:rPr>
              <a:t>S</a:t>
            </a:r>
            <a:r>
              <a:rPr lang="en-US" b="1" dirty="0">
                <a:solidFill>
                  <a:schemeClr val="tx1"/>
                </a:solidFill>
                <a:latin typeface="Garamond" panose="02020404030301010803" pitchFamily="18" charset="0"/>
              </a:rPr>
              <a:t>O </a:t>
            </a:r>
          </a:p>
          <a:p>
            <a:pPr algn="just" eaLnBrk="1" fontAlgn="auto" hangingPunct="1">
              <a:spcBef>
                <a:spcPts val="0"/>
              </a:spcBef>
              <a:spcAft>
                <a:spcPts val="0"/>
              </a:spcAft>
              <a:defRPr/>
            </a:pPr>
            <a:r>
              <a:rPr lang="en-US" b="1" dirty="0">
                <a:solidFill>
                  <a:schemeClr val="tx1"/>
                </a:solidFill>
                <a:latin typeface="Garamond" panose="02020404030301010803" pitchFamily="18" charset="0"/>
              </a:rPr>
              <a:t>               </a:t>
            </a:r>
            <a:r>
              <a:rPr lang="en-US" b="1" dirty="0">
                <a:solidFill>
                  <a:schemeClr val="accent1">
                    <a:lumMod val="75000"/>
                  </a:schemeClr>
                </a:solidFill>
                <a:latin typeface="Garamond" panose="02020404030301010803" pitchFamily="18" charset="0"/>
              </a:rPr>
              <a:t>D</a:t>
            </a:r>
            <a:r>
              <a:rPr lang="en-US" b="1" dirty="0">
                <a:solidFill>
                  <a:schemeClr val="tx1"/>
                </a:solidFill>
                <a:latin typeface="Garamond" panose="02020404030301010803" pitchFamily="18" charset="0"/>
              </a:rPr>
              <a:t>ata         	</a:t>
            </a:r>
            <a:r>
              <a:rPr lang="en-US" b="1" dirty="0" err="1">
                <a:solidFill>
                  <a:schemeClr val="tx1"/>
                </a:solidFill>
                <a:latin typeface="Garamond" panose="02020404030301010803" pitchFamily="18" charset="0"/>
              </a:rPr>
              <a:t>e</a:t>
            </a:r>
            <a:r>
              <a:rPr lang="en-US" b="1" dirty="0" err="1">
                <a:solidFill>
                  <a:schemeClr val="accent1">
                    <a:lumMod val="75000"/>
                  </a:schemeClr>
                </a:solidFill>
                <a:latin typeface="Garamond" panose="02020404030301010803" pitchFamily="18" charset="0"/>
              </a:rPr>
              <a:t>X</a:t>
            </a:r>
            <a:r>
              <a:rPr lang="en-US" b="1" dirty="0" err="1">
                <a:solidFill>
                  <a:schemeClr val="tx1"/>
                </a:solidFill>
                <a:latin typeface="Garamond" panose="02020404030301010803" pitchFamily="18" charset="0"/>
              </a:rPr>
              <a:t>change</a:t>
            </a:r>
            <a:endParaRPr lang="en-US" b="1" dirty="0">
              <a:solidFill>
                <a:schemeClr val="tx1"/>
              </a:solidFill>
              <a:latin typeface="Garamond" panose="02020404030301010803" pitchFamily="18" charset="0"/>
            </a:endParaRPr>
          </a:p>
          <a:p>
            <a:pPr algn="just" eaLnBrk="1" fontAlgn="auto" hangingPunct="1">
              <a:spcBef>
                <a:spcPts val="0"/>
              </a:spcBef>
              <a:spcAft>
                <a:spcPts val="0"/>
              </a:spcAft>
              <a:defRPr/>
            </a:pPr>
            <a:r>
              <a:rPr lang="en-US" b="1" dirty="0">
                <a:solidFill>
                  <a:schemeClr val="accent5">
                    <a:lumMod val="50000"/>
                  </a:schemeClr>
                </a:solidFill>
                <a:latin typeface="Garamond" panose="02020404030301010803" pitchFamily="18" charset="0"/>
              </a:rPr>
              <a:t>                  P</a:t>
            </a:r>
            <a:r>
              <a:rPr lang="en-US" b="1" dirty="0">
                <a:solidFill>
                  <a:schemeClr val="tx1"/>
                </a:solidFill>
                <a:latin typeface="Garamond" panose="02020404030301010803" pitchFamily="18" charset="0"/>
              </a:rPr>
              <a:t>ortal                          </a:t>
            </a:r>
          </a:p>
        </p:txBody>
      </p:sp>
      <p:pic>
        <p:nvPicPr>
          <p:cNvPr id="52237" name="Picture 7">
            <a:extLst>
              <a:ext uri="{FF2B5EF4-FFF2-40B4-BE49-F238E27FC236}">
                <a16:creationId xmlns:a16="http://schemas.microsoft.com/office/drawing/2014/main" id="{6850C044-1C20-4111-A5A2-96D49BB19CB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89025" y="3779838"/>
            <a:ext cx="89535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ectangle 42">
            <a:hlinkClick r:id="" action="ppaction://noaction"/>
            <a:extLst>
              <a:ext uri="{FF2B5EF4-FFF2-40B4-BE49-F238E27FC236}">
                <a16:creationId xmlns:a16="http://schemas.microsoft.com/office/drawing/2014/main" id="{4D695B86-52C4-49CB-B653-569948D9924E}"/>
              </a:ext>
            </a:extLst>
          </p:cNvPr>
          <p:cNvSpPr/>
          <p:nvPr/>
        </p:nvSpPr>
        <p:spPr>
          <a:xfrm>
            <a:off x="990600" y="4941888"/>
            <a:ext cx="2247900" cy="109537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dirty="0">
                <a:solidFill>
                  <a:schemeClr val="tx1"/>
                </a:solidFill>
              </a:rPr>
              <a:t>        </a:t>
            </a:r>
            <a:r>
              <a:rPr lang="en-US" b="1" dirty="0">
                <a:solidFill>
                  <a:schemeClr val="accent1">
                    <a:lumMod val="75000"/>
                  </a:schemeClr>
                </a:solidFill>
                <a:latin typeface="Garamond" panose="02020404030301010803" pitchFamily="18" charset="0"/>
              </a:rPr>
              <a:t>M</a:t>
            </a:r>
            <a:r>
              <a:rPr lang="en-US" b="1" dirty="0">
                <a:solidFill>
                  <a:schemeClr val="tx1"/>
                </a:solidFill>
                <a:latin typeface="Garamond" panose="02020404030301010803" pitchFamily="18" charset="0"/>
              </a:rPr>
              <a:t>arginal</a:t>
            </a:r>
            <a:r>
              <a:rPr lang="en-US" b="1" dirty="0">
                <a:solidFill>
                  <a:schemeClr val="accent1">
                    <a:lumMod val="75000"/>
                  </a:schemeClr>
                </a:solidFill>
                <a:latin typeface="Garamond" panose="02020404030301010803" pitchFamily="18" charset="0"/>
              </a:rPr>
              <a:t> </a:t>
            </a:r>
            <a:r>
              <a:rPr lang="en-US" b="1" dirty="0">
                <a:solidFill>
                  <a:schemeClr val="tx1"/>
                </a:solidFill>
                <a:latin typeface="Garamond" panose="02020404030301010803" pitchFamily="18" charset="0"/>
              </a:rPr>
              <a:t>    	 	</a:t>
            </a:r>
            <a:r>
              <a:rPr lang="en-US" b="1" dirty="0">
                <a:solidFill>
                  <a:schemeClr val="accent1">
                    <a:lumMod val="75000"/>
                  </a:schemeClr>
                </a:solidFill>
                <a:latin typeface="Garamond" panose="02020404030301010803" pitchFamily="18" charset="0"/>
              </a:rPr>
              <a:t>P</a:t>
            </a:r>
            <a:r>
              <a:rPr lang="en-US" b="1" dirty="0">
                <a:solidFill>
                  <a:schemeClr val="tx1"/>
                </a:solidFill>
                <a:latin typeface="Garamond" panose="02020404030301010803" pitchFamily="18" charset="0"/>
              </a:rPr>
              <a:t>rice</a:t>
            </a:r>
          </a:p>
          <a:p>
            <a:pPr algn="just" eaLnBrk="1" fontAlgn="auto" hangingPunct="1">
              <a:spcBef>
                <a:spcPts val="0"/>
              </a:spcBef>
              <a:spcAft>
                <a:spcPts val="0"/>
              </a:spcAft>
              <a:defRPr/>
            </a:pPr>
            <a:r>
              <a:rPr lang="en-US" b="1" dirty="0">
                <a:solidFill>
                  <a:schemeClr val="tx1"/>
                </a:solidFill>
                <a:latin typeface="Garamond" panose="02020404030301010803" pitchFamily="18" charset="0"/>
              </a:rPr>
              <a:t>                </a:t>
            </a:r>
            <a:r>
              <a:rPr lang="en-US" b="1" dirty="0">
                <a:solidFill>
                  <a:schemeClr val="accent5">
                    <a:lumMod val="50000"/>
                  </a:schemeClr>
                </a:solidFill>
                <a:latin typeface="Garamond" panose="02020404030301010803" pitchFamily="18" charset="0"/>
              </a:rPr>
              <a:t>A</a:t>
            </a:r>
            <a:r>
              <a:rPr lang="en-US" b="1" dirty="0">
                <a:solidFill>
                  <a:schemeClr val="tx1"/>
                </a:solidFill>
                <a:latin typeface="Garamond" panose="02020404030301010803" pitchFamily="18" charset="0"/>
              </a:rPr>
              <a:t>pplication</a:t>
            </a:r>
          </a:p>
        </p:txBody>
      </p:sp>
      <p:cxnSp>
        <p:nvCxnSpPr>
          <p:cNvPr id="11" name="Elbow Connector 10">
            <a:extLst>
              <a:ext uri="{FF2B5EF4-FFF2-40B4-BE49-F238E27FC236}">
                <a16:creationId xmlns:a16="http://schemas.microsoft.com/office/drawing/2014/main" id="{0EDAE1AF-5DC8-4ED5-9C02-988DA5E57821}"/>
              </a:ext>
            </a:extLst>
          </p:cNvPr>
          <p:cNvCxnSpPr>
            <a:stCxn id="4" idx="1"/>
            <a:endCxn id="43" idx="1"/>
          </p:cNvCxnSpPr>
          <p:nvPr/>
        </p:nvCxnSpPr>
        <p:spPr>
          <a:xfrm rot="10800000" flipV="1">
            <a:off x="990600" y="2478088"/>
            <a:ext cx="19050" cy="3011487"/>
          </a:xfrm>
          <a:prstGeom prst="bentConnector3">
            <a:avLst>
              <a:gd name="adj1" fmla="val 1287162"/>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8BB2AA9-EFE2-48CC-885A-3C40E398387A}"/>
              </a:ext>
            </a:extLst>
          </p:cNvPr>
          <p:cNvCxnSpPr/>
          <p:nvPr/>
        </p:nvCxnSpPr>
        <p:spPr>
          <a:xfrm>
            <a:off x="2170113" y="4513263"/>
            <a:ext cx="0" cy="415925"/>
          </a:xfrm>
          <a:prstGeom prst="straightConnector1">
            <a:avLst/>
          </a:prstGeom>
          <a:ln w="635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C66CCBF-47DD-4A42-8759-4F65AAA20257}"/>
              </a:ext>
            </a:extLst>
          </p:cNvPr>
          <p:cNvCxnSpPr>
            <a:stCxn id="39" idx="3"/>
          </p:cNvCxnSpPr>
          <p:nvPr/>
        </p:nvCxnSpPr>
        <p:spPr>
          <a:xfrm flipV="1">
            <a:off x="3203575" y="3976688"/>
            <a:ext cx="13747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05975C-6479-4E98-96EB-C34713F2EE1B}"/>
              </a:ext>
            </a:extLst>
          </p:cNvPr>
          <p:cNvCxnSpPr/>
          <p:nvPr/>
        </p:nvCxnSpPr>
        <p:spPr>
          <a:xfrm>
            <a:off x="8064500" y="936625"/>
            <a:ext cx="0" cy="5726113"/>
          </a:xfrm>
          <a:prstGeom prst="line">
            <a:avLst/>
          </a:prstGeom>
        </p:spPr>
        <p:style>
          <a:lnRef idx="1">
            <a:schemeClr val="accent3"/>
          </a:lnRef>
          <a:fillRef idx="0">
            <a:schemeClr val="accent3"/>
          </a:fillRef>
          <a:effectRef idx="0">
            <a:schemeClr val="accent3"/>
          </a:effectRef>
          <a:fontRef idx="minor">
            <a:schemeClr val="tx1"/>
          </a:fontRef>
        </p:style>
      </p:cxnSp>
      <p:sp>
        <p:nvSpPr>
          <p:cNvPr id="60" name="Rectangle 59">
            <a:extLst>
              <a:ext uri="{FF2B5EF4-FFF2-40B4-BE49-F238E27FC236}">
                <a16:creationId xmlns:a16="http://schemas.microsoft.com/office/drawing/2014/main" id="{0BB5671E-E51E-4563-BB41-64649148B0BA}"/>
              </a:ext>
            </a:extLst>
          </p:cNvPr>
          <p:cNvSpPr/>
          <p:nvPr/>
        </p:nvSpPr>
        <p:spPr>
          <a:xfrm>
            <a:off x="8816975" y="3616325"/>
            <a:ext cx="2260600" cy="9525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dirty="0">
                <a:solidFill>
                  <a:schemeClr val="tx1"/>
                </a:solidFill>
              </a:rPr>
              <a:t>                      </a:t>
            </a:r>
            <a:endParaRPr lang="en-US" b="1" dirty="0">
              <a:solidFill>
                <a:schemeClr val="tx1"/>
              </a:solidFill>
              <a:latin typeface="Garamond" panose="02020404030301010803" pitchFamily="18" charset="0"/>
            </a:endParaRPr>
          </a:p>
        </p:txBody>
      </p:sp>
      <p:pic>
        <p:nvPicPr>
          <p:cNvPr id="52244" name="Picture 4" descr="Reports Dashboard | SuiteCRM Module">
            <a:extLst>
              <a:ext uri="{FF2B5EF4-FFF2-40B4-BE49-F238E27FC236}">
                <a16:creationId xmlns:a16="http://schemas.microsoft.com/office/drawing/2014/main" id="{CC2B1776-C23B-478A-A2F1-FD0D5749B4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2063" y="3798888"/>
            <a:ext cx="585787"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TextBox 51">
            <a:extLst>
              <a:ext uri="{FF2B5EF4-FFF2-40B4-BE49-F238E27FC236}">
                <a16:creationId xmlns:a16="http://schemas.microsoft.com/office/drawing/2014/main" id="{34E77521-1E82-4CC4-9B45-6421CB571909}"/>
              </a:ext>
            </a:extLst>
          </p:cNvPr>
          <p:cNvSpPr txBox="1"/>
          <p:nvPr/>
        </p:nvSpPr>
        <p:spPr>
          <a:xfrm>
            <a:off x="9605963" y="3597275"/>
            <a:ext cx="1611312" cy="1200150"/>
          </a:xfrm>
          <a:prstGeom prst="rect">
            <a:avLst/>
          </a:prstGeom>
          <a:noFill/>
        </p:spPr>
        <p:txBody>
          <a:bodyPr>
            <a:spAutoFit/>
          </a:bodyPr>
          <a:lstStyle/>
          <a:p>
            <a:pPr algn="just" eaLnBrk="1" fontAlgn="auto" hangingPunct="1">
              <a:spcBef>
                <a:spcPts val="0"/>
              </a:spcBef>
              <a:spcAft>
                <a:spcPts val="0"/>
              </a:spcAft>
              <a:defRPr/>
            </a:pPr>
            <a:r>
              <a:rPr lang="en-US" b="1" dirty="0">
                <a:solidFill>
                  <a:schemeClr val="accent6">
                    <a:lumMod val="75000"/>
                  </a:schemeClr>
                </a:solidFill>
                <a:latin typeface="Garamond" panose="02020404030301010803" pitchFamily="18" charset="0"/>
              </a:rPr>
              <a:t>E</a:t>
            </a:r>
            <a:r>
              <a:rPr lang="en-US" dirty="0">
                <a:latin typeface="Garamond" panose="02020404030301010803" pitchFamily="18" charset="0"/>
              </a:rPr>
              <a:t>nterprise </a:t>
            </a:r>
          </a:p>
          <a:p>
            <a:pPr algn="just" eaLnBrk="1" fontAlgn="auto" hangingPunct="1">
              <a:spcBef>
                <a:spcPts val="0"/>
              </a:spcBef>
              <a:spcAft>
                <a:spcPts val="0"/>
              </a:spcAft>
              <a:defRPr/>
            </a:pPr>
            <a:r>
              <a:rPr lang="en-US" b="1" dirty="0">
                <a:solidFill>
                  <a:schemeClr val="accent6">
                    <a:lumMod val="75000"/>
                  </a:schemeClr>
                </a:solidFill>
                <a:latin typeface="Garamond" panose="02020404030301010803" pitchFamily="18" charset="0"/>
              </a:rPr>
              <a:t>C</a:t>
            </a:r>
            <a:r>
              <a:rPr lang="en-US" dirty="0">
                <a:latin typeface="Garamond" panose="02020404030301010803" pitchFamily="18" charset="0"/>
              </a:rPr>
              <a:t>ontent</a:t>
            </a:r>
          </a:p>
          <a:p>
            <a:pPr algn="just" eaLnBrk="1" fontAlgn="auto" hangingPunct="1">
              <a:spcBef>
                <a:spcPts val="0"/>
              </a:spcBef>
              <a:spcAft>
                <a:spcPts val="0"/>
              </a:spcAft>
              <a:defRPr/>
            </a:pPr>
            <a:r>
              <a:rPr lang="en-US" b="1" dirty="0">
                <a:solidFill>
                  <a:schemeClr val="accent6">
                    <a:lumMod val="75000"/>
                  </a:schemeClr>
                </a:solidFill>
                <a:latin typeface="Garamond" panose="02020404030301010803" pitchFamily="18" charset="0"/>
              </a:rPr>
              <a:t>M</a:t>
            </a:r>
            <a:r>
              <a:rPr lang="en-US" dirty="0">
                <a:latin typeface="Garamond" panose="02020404030301010803" pitchFamily="18" charset="0"/>
              </a:rPr>
              <a:t>anagement</a:t>
            </a:r>
          </a:p>
          <a:p>
            <a:pPr eaLnBrk="1" fontAlgn="auto" hangingPunct="1">
              <a:spcBef>
                <a:spcPts val="0"/>
              </a:spcBef>
              <a:spcAft>
                <a:spcPts val="0"/>
              </a:spcAft>
              <a:defRPr/>
            </a:pPr>
            <a:endParaRPr lang="en-US" dirty="0">
              <a:latin typeface="+mn-lt"/>
            </a:endParaRPr>
          </a:p>
        </p:txBody>
      </p:sp>
      <p:sp>
        <p:nvSpPr>
          <p:cNvPr id="66" name="Rectangle 65">
            <a:extLst>
              <a:ext uri="{FF2B5EF4-FFF2-40B4-BE49-F238E27FC236}">
                <a16:creationId xmlns:a16="http://schemas.microsoft.com/office/drawing/2014/main" id="{FDB9B7F3-8021-44BE-8039-78ACB53F0359}"/>
              </a:ext>
            </a:extLst>
          </p:cNvPr>
          <p:cNvSpPr/>
          <p:nvPr/>
        </p:nvSpPr>
        <p:spPr>
          <a:xfrm>
            <a:off x="8816975" y="2301875"/>
            <a:ext cx="2260600" cy="9525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dirty="0">
                <a:solidFill>
                  <a:schemeClr val="tx1"/>
                </a:solidFill>
              </a:rPr>
              <a:t>                      </a:t>
            </a:r>
            <a:endParaRPr lang="en-US" b="1" dirty="0">
              <a:solidFill>
                <a:schemeClr val="tx1"/>
              </a:solidFill>
              <a:latin typeface="Garamond" panose="02020404030301010803" pitchFamily="18" charset="0"/>
            </a:endParaRPr>
          </a:p>
        </p:txBody>
      </p:sp>
      <p:sp>
        <p:nvSpPr>
          <p:cNvPr id="68" name="TextBox 67">
            <a:extLst>
              <a:ext uri="{FF2B5EF4-FFF2-40B4-BE49-F238E27FC236}">
                <a16:creationId xmlns:a16="http://schemas.microsoft.com/office/drawing/2014/main" id="{77E10B25-637F-4622-A8BD-4B898B435FD1}"/>
              </a:ext>
            </a:extLst>
          </p:cNvPr>
          <p:cNvSpPr txBox="1"/>
          <p:nvPr/>
        </p:nvSpPr>
        <p:spPr>
          <a:xfrm>
            <a:off x="9605963" y="2282825"/>
            <a:ext cx="1611312" cy="1200150"/>
          </a:xfrm>
          <a:prstGeom prst="rect">
            <a:avLst/>
          </a:prstGeom>
          <a:noFill/>
        </p:spPr>
        <p:txBody>
          <a:bodyPr>
            <a:spAutoFit/>
          </a:bodyPr>
          <a:lstStyle/>
          <a:p>
            <a:pPr algn="just" eaLnBrk="1" fontAlgn="auto" hangingPunct="1">
              <a:spcBef>
                <a:spcPts val="0"/>
              </a:spcBef>
              <a:spcAft>
                <a:spcPts val="0"/>
              </a:spcAft>
              <a:defRPr/>
            </a:pPr>
            <a:r>
              <a:rPr lang="en-US" b="1" dirty="0">
                <a:solidFill>
                  <a:schemeClr val="accent6">
                    <a:lumMod val="75000"/>
                  </a:schemeClr>
                </a:solidFill>
                <a:latin typeface="Garamond" panose="02020404030301010803" pitchFamily="18" charset="0"/>
              </a:rPr>
              <a:t>E</a:t>
            </a:r>
            <a:r>
              <a:rPr lang="en-US" dirty="0">
                <a:latin typeface="Garamond" panose="02020404030301010803" pitchFamily="18" charset="0"/>
              </a:rPr>
              <a:t>nterprise </a:t>
            </a:r>
          </a:p>
          <a:p>
            <a:pPr algn="just" eaLnBrk="1" fontAlgn="auto" hangingPunct="1">
              <a:spcBef>
                <a:spcPts val="0"/>
              </a:spcBef>
              <a:spcAft>
                <a:spcPts val="0"/>
              </a:spcAft>
              <a:defRPr/>
            </a:pPr>
            <a:r>
              <a:rPr lang="en-US" b="1" dirty="0">
                <a:solidFill>
                  <a:schemeClr val="accent6">
                    <a:lumMod val="75000"/>
                  </a:schemeClr>
                </a:solidFill>
                <a:latin typeface="Garamond" panose="02020404030301010803" pitchFamily="18" charset="0"/>
              </a:rPr>
              <a:t>R</a:t>
            </a:r>
            <a:r>
              <a:rPr lang="en-US" dirty="0">
                <a:latin typeface="Garamond" panose="02020404030301010803" pitchFamily="18" charset="0"/>
              </a:rPr>
              <a:t>esource</a:t>
            </a:r>
          </a:p>
          <a:p>
            <a:pPr algn="just" eaLnBrk="1" fontAlgn="auto" hangingPunct="1">
              <a:spcBef>
                <a:spcPts val="0"/>
              </a:spcBef>
              <a:spcAft>
                <a:spcPts val="0"/>
              </a:spcAft>
              <a:defRPr/>
            </a:pPr>
            <a:r>
              <a:rPr lang="en-US" b="1" dirty="0">
                <a:solidFill>
                  <a:schemeClr val="accent6">
                    <a:lumMod val="75000"/>
                  </a:schemeClr>
                </a:solidFill>
                <a:latin typeface="Garamond" panose="02020404030301010803" pitchFamily="18" charset="0"/>
              </a:rPr>
              <a:t>P</a:t>
            </a:r>
            <a:r>
              <a:rPr lang="en-US" dirty="0">
                <a:latin typeface="Garamond" panose="02020404030301010803" pitchFamily="18" charset="0"/>
              </a:rPr>
              <a:t>lanning</a:t>
            </a:r>
          </a:p>
          <a:p>
            <a:pPr eaLnBrk="1" fontAlgn="auto" hangingPunct="1">
              <a:spcBef>
                <a:spcPts val="0"/>
              </a:spcBef>
              <a:spcAft>
                <a:spcPts val="0"/>
              </a:spcAft>
              <a:defRPr/>
            </a:pPr>
            <a:endParaRPr lang="en-US" dirty="0">
              <a:latin typeface="+mn-lt"/>
            </a:endParaRPr>
          </a:p>
        </p:txBody>
      </p:sp>
      <p:sp>
        <p:nvSpPr>
          <p:cNvPr id="70" name="Rectangle 69">
            <a:extLst>
              <a:ext uri="{FF2B5EF4-FFF2-40B4-BE49-F238E27FC236}">
                <a16:creationId xmlns:a16="http://schemas.microsoft.com/office/drawing/2014/main" id="{245203E8-0889-475D-BF02-422526CED239}"/>
              </a:ext>
            </a:extLst>
          </p:cNvPr>
          <p:cNvSpPr/>
          <p:nvPr/>
        </p:nvSpPr>
        <p:spPr>
          <a:xfrm>
            <a:off x="8816975" y="4929188"/>
            <a:ext cx="2260600" cy="9525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dirty="0">
                <a:solidFill>
                  <a:schemeClr val="tx1"/>
                </a:solidFill>
              </a:rPr>
              <a:t>                      </a:t>
            </a:r>
            <a:endParaRPr lang="en-US" b="1" dirty="0">
              <a:solidFill>
                <a:schemeClr val="tx1"/>
              </a:solidFill>
              <a:latin typeface="Garamond" panose="02020404030301010803" pitchFamily="18" charset="0"/>
            </a:endParaRPr>
          </a:p>
        </p:txBody>
      </p:sp>
      <p:sp>
        <p:nvSpPr>
          <p:cNvPr id="71" name="TextBox 70">
            <a:extLst>
              <a:ext uri="{FF2B5EF4-FFF2-40B4-BE49-F238E27FC236}">
                <a16:creationId xmlns:a16="http://schemas.microsoft.com/office/drawing/2014/main" id="{FABB8011-45BE-4278-82F9-09E1B15C32DB}"/>
              </a:ext>
            </a:extLst>
          </p:cNvPr>
          <p:cNvSpPr txBox="1"/>
          <p:nvPr/>
        </p:nvSpPr>
        <p:spPr>
          <a:xfrm>
            <a:off x="9605963" y="4910138"/>
            <a:ext cx="1611312" cy="1200150"/>
          </a:xfrm>
          <a:prstGeom prst="rect">
            <a:avLst/>
          </a:prstGeom>
          <a:noFill/>
        </p:spPr>
        <p:txBody>
          <a:bodyPr>
            <a:spAutoFit/>
          </a:bodyPr>
          <a:lstStyle/>
          <a:p>
            <a:pPr algn="just" eaLnBrk="1" fontAlgn="auto" hangingPunct="1">
              <a:spcBef>
                <a:spcPts val="0"/>
              </a:spcBef>
              <a:spcAft>
                <a:spcPts val="0"/>
              </a:spcAft>
              <a:defRPr/>
            </a:pPr>
            <a:r>
              <a:rPr lang="en-US" b="1" dirty="0">
                <a:solidFill>
                  <a:schemeClr val="accent6">
                    <a:lumMod val="75000"/>
                  </a:schemeClr>
                </a:solidFill>
                <a:latin typeface="Garamond" panose="02020404030301010803" pitchFamily="18" charset="0"/>
              </a:rPr>
              <a:t>C</a:t>
            </a:r>
            <a:r>
              <a:rPr lang="en-US" dirty="0">
                <a:latin typeface="Garamond" panose="02020404030301010803" pitchFamily="18" charset="0"/>
              </a:rPr>
              <a:t>entralized </a:t>
            </a:r>
          </a:p>
          <a:p>
            <a:pPr algn="just" eaLnBrk="1" fontAlgn="auto" hangingPunct="1">
              <a:spcBef>
                <a:spcPts val="0"/>
              </a:spcBef>
              <a:spcAft>
                <a:spcPts val="0"/>
              </a:spcAft>
              <a:defRPr/>
            </a:pPr>
            <a:r>
              <a:rPr lang="en-US" b="1" dirty="0">
                <a:solidFill>
                  <a:schemeClr val="accent6">
                    <a:lumMod val="75000"/>
                  </a:schemeClr>
                </a:solidFill>
                <a:latin typeface="Garamond" panose="02020404030301010803" pitchFamily="18" charset="0"/>
              </a:rPr>
              <a:t>F</a:t>
            </a:r>
            <a:r>
              <a:rPr lang="en-US" dirty="0">
                <a:latin typeface="Garamond" panose="02020404030301010803" pitchFamily="18" charset="0"/>
              </a:rPr>
              <a:t>ile</a:t>
            </a:r>
          </a:p>
          <a:p>
            <a:pPr algn="just" eaLnBrk="1" fontAlgn="auto" hangingPunct="1">
              <a:spcBef>
                <a:spcPts val="0"/>
              </a:spcBef>
              <a:spcAft>
                <a:spcPts val="0"/>
              </a:spcAft>
              <a:defRPr/>
            </a:pPr>
            <a:r>
              <a:rPr lang="en-US" b="1" dirty="0">
                <a:solidFill>
                  <a:schemeClr val="accent6">
                    <a:lumMod val="75000"/>
                  </a:schemeClr>
                </a:solidFill>
                <a:latin typeface="Garamond" panose="02020404030301010803" pitchFamily="18" charset="0"/>
              </a:rPr>
              <a:t>S</a:t>
            </a:r>
            <a:r>
              <a:rPr lang="en-US" dirty="0">
                <a:latin typeface="Garamond" panose="02020404030301010803" pitchFamily="18" charset="0"/>
              </a:rPr>
              <a:t>erver</a:t>
            </a:r>
          </a:p>
          <a:p>
            <a:pPr eaLnBrk="1" fontAlgn="auto" hangingPunct="1">
              <a:spcBef>
                <a:spcPts val="0"/>
              </a:spcBef>
              <a:spcAft>
                <a:spcPts val="0"/>
              </a:spcAft>
              <a:defRPr/>
            </a:pPr>
            <a:endParaRPr lang="en-US" dirty="0">
              <a:latin typeface="+mn-lt"/>
            </a:endParaRPr>
          </a:p>
        </p:txBody>
      </p:sp>
      <p:pic>
        <p:nvPicPr>
          <p:cNvPr id="52250" name="Picture 4" descr="Folder Logo Vector Art, Icons, and Graphics for Free Download">
            <a:extLst>
              <a:ext uri="{FF2B5EF4-FFF2-40B4-BE49-F238E27FC236}">
                <a16:creationId xmlns:a16="http://schemas.microsoft.com/office/drawing/2014/main" id="{9EF94675-F085-400E-B68C-F9C8E385D7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3080" t="17313" r="16101" b="16589"/>
          <a:stretch>
            <a:fillRect/>
          </a:stretch>
        </p:blipFill>
        <p:spPr bwMode="auto">
          <a:xfrm>
            <a:off x="8931275" y="5130800"/>
            <a:ext cx="588963"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51" name="TextBox 56">
            <a:extLst>
              <a:ext uri="{FF2B5EF4-FFF2-40B4-BE49-F238E27FC236}">
                <a16:creationId xmlns:a16="http://schemas.microsoft.com/office/drawing/2014/main" id="{7C76219A-0763-4E25-B1FD-0B49C790A7DC}"/>
              </a:ext>
            </a:extLst>
          </p:cNvPr>
          <p:cNvSpPr txBox="1">
            <a:spLocks noChangeArrowheads="1"/>
          </p:cNvSpPr>
          <p:nvPr/>
        </p:nvSpPr>
        <p:spPr bwMode="auto">
          <a:xfrm>
            <a:off x="3184525" y="1046163"/>
            <a:ext cx="23971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Garamond" panose="02020404030301010803" pitchFamily="18" charset="0"/>
              </a:rPr>
              <a:t>Market Applications</a:t>
            </a:r>
          </a:p>
        </p:txBody>
      </p:sp>
      <p:sp>
        <p:nvSpPr>
          <p:cNvPr id="52252" name="TextBox 73">
            <a:extLst>
              <a:ext uri="{FF2B5EF4-FFF2-40B4-BE49-F238E27FC236}">
                <a16:creationId xmlns:a16="http://schemas.microsoft.com/office/drawing/2014/main" id="{3A4B5CF3-6278-4D5F-A13E-58DB2AFEA405}"/>
              </a:ext>
            </a:extLst>
          </p:cNvPr>
          <p:cNvSpPr txBox="1">
            <a:spLocks noChangeArrowheads="1"/>
          </p:cNvSpPr>
          <p:nvPr/>
        </p:nvSpPr>
        <p:spPr bwMode="auto">
          <a:xfrm>
            <a:off x="8358188" y="1046163"/>
            <a:ext cx="2908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Garamond" panose="02020404030301010803" pitchFamily="18" charset="0"/>
              </a:rPr>
              <a:t>Back Office Applications</a:t>
            </a:r>
          </a:p>
        </p:txBody>
      </p:sp>
      <p:cxnSp>
        <p:nvCxnSpPr>
          <p:cNvPr id="29" name="Straight Connector 28">
            <a:extLst>
              <a:ext uri="{FF2B5EF4-FFF2-40B4-BE49-F238E27FC236}">
                <a16:creationId xmlns:a16="http://schemas.microsoft.com/office/drawing/2014/main" id="{2AFF5844-F358-E9A8-6B62-9494F227B667}"/>
              </a:ext>
            </a:extLst>
          </p:cNvPr>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62572FDC-7D4A-0B45-BB30-BE4D5F5242E4}" type="datetime4">
              <a:rPr lang="en-US" smtClean="0"/>
              <a:t>June 23, 2023</a:t>
            </a:fld>
            <a:endParaRPr lang="x-none"/>
          </a:p>
        </p:txBody>
      </p:sp>
      <p:sp>
        <p:nvSpPr>
          <p:cNvPr id="3" name="Footer Placeholder 2"/>
          <p:cNvSpPr>
            <a:spLocks noGrp="1"/>
          </p:cNvSpPr>
          <p:nvPr>
            <p:ph type="ftr" sz="quarter" idx="11"/>
          </p:nvPr>
        </p:nvSpPr>
        <p:spPr/>
        <p:txBody>
          <a:bodyPr/>
          <a:lstStyle/>
          <a:p>
            <a:r>
              <a:rPr lang="en-US"/>
              <a:t>National Electric Power Regulatory Authority</a:t>
            </a:r>
            <a:endParaRPr lang="x-none" dirty="0"/>
          </a:p>
        </p:txBody>
      </p:sp>
      <p:sp>
        <p:nvSpPr>
          <p:cNvPr id="5" name="Slide Number Placeholder 4"/>
          <p:cNvSpPr>
            <a:spLocks noGrp="1"/>
          </p:cNvSpPr>
          <p:nvPr>
            <p:ph type="sldNum" sz="quarter" idx="12"/>
          </p:nvPr>
        </p:nvSpPr>
        <p:spPr/>
        <p:txBody>
          <a:bodyPr/>
          <a:lstStyle/>
          <a:p>
            <a:fld id="{BC6F0C9F-1485-44C6-9B60-E7D692FB154A}" type="slidenum">
              <a:rPr lang="x-none" smtClean="0"/>
              <a:t>27</a:t>
            </a:fld>
            <a:endParaRPr lang="x-none"/>
          </a:p>
        </p:txBody>
      </p:sp>
    </p:spTree>
    <p:extLst>
      <p:ext uri="{BB962C8B-B14F-4D97-AF65-F5344CB8AC3E}">
        <p14:creationId xmlns:p14="http://schemas.microsoft.com/office/powerpoint/2010/main" val="1260312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4921" y="4045351"/>
            <a:ext cx="8982727" cy="1077218"/>
          </a:xfrm>
          <a:prstGeom prst="rect">
            <a:avLst/>
          </a:prstGeom>
          <a:noFill/>
        </p:spPr>
        <p:txBody>
          <a:bodyPr wrap="square" rtlCol="0">
            <a:spAutoFit/>
          </a:bodyPr>
          <a:lstStyle/>
          <a:p>
            <a:pPr marL="12700"/>
            <a:r>
              <a:rPr lang="en-US" sz="3200" b="1" spc="-75" dirty="0">
                <a:solidFill>
                  <a:schemeClr val="accent1"/>
                </a:solidFill>
                <a:latin typeface="Garamond"/>
                <a:ea typeface="+mj-ea"/>
                <a:cs typeface="Garamond"/>
              </a:rPr>
              <a:t>Part-7</a:t>
            </a:r>
          </a:p>
          <a:p>
            <a:pPr lvl="0">
              <a:defRPr/>
            </a:pPr>
            <a:r>
              <a:rPr lang="en-US" sz="3200" dirty="0">
                <a:solidFill>
                  <a:srgbClr val="000000"/>
                </a:solidFill>
                <a:latin typeface="Garamond"/>
                <a:cs typeface="Garamond"/>
              </a:rPr>
              <a:t>Q&amp;A Session</a:t>
            </a:r>
          </a:p>
        </p:txBody>
      </p:sp>
      <p:sp>
        <p:nvSpPr>
          <p:cNvPr id="2" name="Date Placeholder 1"/>
          <p:cNvSpPr>
            <a:spLocks noGrp="1"/>
          </p:cNvSpPr>
          <p:nvPr>
            <p:ph type="dt" sz="half" idx="10"/>
          </p:nvPr>
        </p:nvSpPr>
        <p:spPr/>
        <p:txBody>
          <a:bodyPr/>
          <a:lstStyle/>
          <a:p>
            <a:fld id="{9FA98639-9DD9-6744-9E4F-1619F0DEE2B7}" type="datetime4">
              <a:rPr lang="en-US" smtClean="0"/>
              <a:t>June 23, 2023</a:t>
            </a:fld>
            <a:endParaRPr lang="x-none"/>
          </a:p>
        </p:txBody>
      </p:sp>
      <p:sp>
        <p:nvSpPr>
          <p:cNvPr id="3" name="Slide Number Placeholder 2"/>
          <p:cNvSpPr>
            <a:spLocks noGrp="1"/>
          </p:cNvSpPr>
          <p:nvPr>
            <p:ph type="sldNum" sz="quarter" idx="12"/>
          </p:nvPr>
        </p:nvSpPr>
        <p:spPr/>
        <p:txBody>
          <a:bodyPr/>
          <a:lstStyle/>
          <a:p>
            <a:fld id="{BC6F0C9F-1485-44C6-9B60-E7D692FB154A}" type="slidenum">
              <a:rPr lang="x-none" smtClean="0"/>
              <a:t>28</a:t>
            </a:fld>
            <a:endParaRPr lang="x-none"/>
          </a:p>
        </p:txBody>
      </p:sp>
      <p:sp>
        <p:nvSpPr>
          <p:cNvPr id="4" name="Footer Placeholder 3"/>
          <p:cNvSpPr>
            <a:spLocks noGrp="1"/>
          </p:cNvSpPr>
          <p:nvPr>
            <p:ph type="ftr" sz="quarter" idx="11"/>
          </p:nvPr>
        </p:nvSpPr>
        <p:spPr/>
        <p:txBody>
          <a:bodyPr/>
          <a:lstStyle/>
          <a:p>
            <a:r>
              <a:rPr lang="en-US"/>
              <a:t>National Electric Power Regulatory Authority</a:t>
            </a:r>
            <a:endParaRPr lang="x-none"/>
          </a:p>
        </p:txBody>
      </p:sp>
    </p:spTree>
    <p:extLst>
      <p:ext uri="{BB962C8B-B14F-4D97-AF65-F5344CB8AC3E}">
        <p14:creationId xmlns:p14="http://schemas.microsoft.com/office/powerpoint/2010/main" val="84350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1821" y="2356039"/>
            <a:ext cx="10058400" cy="1054100"/>
          </a:xfrm>
        </p:spPr>
        <p:txBody>
          <a:bodyPr>
            <a:noAutofit/>
          </a:bodyPr>
          <a:lstStyle/>
          <a:p>
            <a:pPr marL="0" indent="0" algn="ctr">
              <a:lnSpc>
                <a:spcPct val="110000"/>
              </a:lnSpc>
              <a:buNone/>
            </a:pPr>
            <a:r>
              <a:rPr lang="en-US" sz="5400" spc="-50" dirty="0">
                <a:solidFill>
                  <a:schemeClr val="accent1"/>
                </a:solidFill>
                <a:latin typeface="Garamond"/>
                <a:ea typeface="+mj-ea"/>
                <a:cs typeface="Garamond"/>
              </a:rPr>
              <a:t>Thank</a:t>
            </a:r>
            <a:r>
              <a:rPr lang="en-US" sz="6000" dirty="0">
                <a:solidFill>
                  <a:schemeClr val="accent1"/>
                </a:solidFill>
              </a:rPr>
              <a:t> </a:t>
            </a:r>
            <a:r>
              <a:rPr lang="en-US" sz="5400" spc="-50" dirty="0">
                <a:solidFill>
                  <a:schemeClr val="accent1"/>
                </a:solidFill>
                <a:latin typeface="Garamond"/>
                <a:ea typeface="+mj-ea"/>
                <a:cs typeface="Garamond"/>
              </a:rPr>
              <a:t>you !</a:t>
            </a:r>
          </a:p>
        </p:txBody>
      </p:sp>
      <p:sp>
        <p:nvSpPr>
          <p:cNvPr id="2" name="Date Placeholder 1"/>
          <p:cNvSpPr>
            <a:spLocks noGrp="1"/>
          </p:cNvSpPr>
          <p:nvPr>
            <p:ph type="dt" sz="half" idx="10"/>
          </p:nvPr>
        </p:nvSpPr>
        <p:spPr/>
        <p:txBody>
          <a:bodyPr/>
          <a:lstStyle/>
          <a:p>
            <a:fld id="{139DEC6D-D551-9445-A220-F7E84F85B5C1}" type="datetime4">
              <a:rPr lang="en-US" smtClean="0"/>
              <a:t>June 23, 2023</a:t>
            </a:fld>
            <a:endParaRPr lang="x-none"/>
          </a:p>
        </p:txBody>
      </p:sp>
      <p:sp>
        <p:nvSpPr>
          <p:cNvPr id="5" name="Slide Number Placeholder 4"/>
          <p:cNvSpPr>
            <a:spLocks noGrp="1"/>
          </p:cNvSpPr>
          <p:nvPr>
            <p:ph type="sldNum" sz="quarter" idx="12"/>
          </p:nvPr>
        </p:nvSpPr>
        <p:spPr/>
        <p:txBody>
          <a:bodyPr/>
          <a:lstStyle/>
          <a:p>
            <a:fld id="{BC6F0C9F-1485-44C6-9B60-E7D692FB154A}" type="slidenum">
              <a:rPr lang="x-none" smtClean="0"/>
              <a:t>29</a:t>
            </a:fld>
            <a:endParaRPr lang="x-none"/>
          </a:p>
        </p:txBody>
      </p:sp>
      <p:sp>
        <p:nvSpPr>
          <p:cNvPr id="4" name="Footer Placeholder 3"/>
          <p:cNvSpPr>
            <a:spLocks noGrp="1"/>
          </p:cNvSpPr>
          <p:nvPr>
            <p:ph type="ftr" sz="quarter" idx="11"/>
          </p:nvPr>
        </p:nvSpPr>
        <p:spPr/>
        <p:txBody>
          <a:bodyPr/>
          <a:lstStyle/>
          <a:p>
            <a:r>
              <a:rPr lang="en-US"/>
              <a:t>National Electric Power Regulatory Authority</a:t>
            </a:r>
            <a:endParaRPr lang="x-none"/>
          </a:p>
        </p:txBody>
      </p:sp>
    </p:spTree>
    <p:extLst>
      <p:ext uri="{BB962C8B-B14F-4D97-AF65-F5344CB8AC3E}">
        <p14:creationId xmlns:p14="http://schemas.microsoft.com/office/powerpoint/2010/main" val="81851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4921" y="4045351"/>
            <a:ext cx="10022603" cy="1323439"/>
          </a:xfrm>
          <a:prstGeom prst="rect">
            <a:avLst/>
          </a:prstGeom>
          <a:noFill/>
        </p:spPr>
        <p:txBody>
          <a:bodyPr wrap="square" rtlCol="0">
            <a:spAutoFit/>
          </a:bodyPr>
          <a:lstStyle/>
          <a:p>
            <a:pPr marL="12700"/>
            <a:r>
              <a:rPr lang="en-US" sz="4000" b="1" spc="-75" dirty="0">
                <a:solidFill>
                  <a:schemeClr val="accent1"/>
                </a:solidFill>
                <a:latin typeface="Garamond"/>
                <a:ea typeface="+mj-ea"/>
                <a:cs typeface="Garamond"/>
              </a:rPr>
              <a:t>Part-1</a:t>
            </a:r>
          </a:p>
          <a:p>
            <a:pPr marL="12700"/>
            <a:r>
              <a:rPr lang="en-US" sz="4000" dirty="0">
                <a:latin typeface="Garamond"/>
                <a:cs typeface="Garamond"/>
              </a:rPr>
              <a:t>Global Market &amp; CTBCM Development</a:t>
            </a:r>
          </a:p>
        </p:txBody>
      </p:sp>
      <p:sp>
        <p:nvSpPr>
          <p:cNvPr id="2" name="Date Placeholder 1"/>
          <p:cNvSpPr>
            <a:spLocks noGrp="1"/>
          </p:cNvSpPr>
          <p:nvPr>
            <p:ph type="dt" sz="half" idx="10"/>
          </p:nvPr>
        </p:nvSpPr>
        <p:spPr/>
        <p:txBody>
          <a:bodyPr/>
          <a:lstStyle/>
          <a:p>
            <a:fld id="{8BA8721A-003D-8F41-8B77-6AEE1D0A2DC7}" type="datetime4">
              <a:rPr lang="en-US" smtClean="0"/>
              <a:t>June 23, 2023</a:t>
            </a:fld>
            <a:endParaRPr lang="x-none"/>
          </a:p>
        </p:txBody>
      </p:sp>
      <p:sp>
        <p:nvSpPr>
          <p:cNvPr id="4" name="Slide Number Placeholder 3"/>
          <p:cNvSpPr>
            <a:spLocks noGrp="1"/>
          </p:cNvSpPr>
          <p:nvPr>
            <p:ph type="sldNum" sz="quarter" idx="12"/>
          </p:nvPr>
        </p:nvSpPr>
        <p:spPr/>
        <p:txBody>
          <a:bodyPr/>
          <a:lstStyle/>
          <a:p>
            <a:fld id="{BC6F0C9F-1485-44C6-9B60-E7D692FB154A}" type="slidenum">
              <a:rPr lang="x-none" smtClean="0"/>
              <a:t>3</a:t>
            </a:fld>
            <a:endParaRPr lang="x-none"/>
          </a:p>
        </p:txBody>
      </p:sp>
      <p:sp>
        <p:nvSpPr>
          <p:cNvPr id="3" name="Footer Placeholder 2"/>
          <p:cNvSpPr>
            <a:spLocks noGrp="1"/>
          </p:cNvSpPr>
          <p:nvPr>
            <p:ph type="ftr" sz="quarter" idx="11"/>
          </p:nvPr>
        </p:nvSpPr>
        <p:spPr/>
        <p:txBody>
          <a:bodyPr/>
          <a:lstStyle/>
          <a:p>
            <a:r>
              <a:rPr lang="en-US"/>
              <a:t>National Electric Power Regulatory Authority</a:t>
            </a:r>
            <a:endParaRPr lang="x-none"/>
          </a:p>
        </p:txBody>
      </p:sp>
    </p:spTree>
    <p:extLst>
      <p:ext uri="{BB962C8B-B14F-4D97-AF65-F5344CB8AC3E}">
        <p14:creationId xmlns:p14="http://schemas.microsoft.com/office/powerpoint/2010/main" val="48956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D3A1D378-84C3-43D0-AA79-71432F76D1DA}"/>
              </a:ext>
            </a:extLst>
          </p:cNvPr>
          <p:cNvCxnSpPr>
            <a:cxnSpLocks/>
            <a:stCxn id="43" idx="1"/>
            <a:endCxn id="64" idx="3"/>
          </p:cNvCxnSpPr>
          <p:nvPr/>
        </p:nvCxnSpPr>
        <p:spPr>
          <a:xfrm flipV="1">
            <a:off x="1084969" y="3499967"/>
            <a:ext cx="10127115" cy="43858"/>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8F5FB23-17F0-4AE1-AA65-410BCA34F536}"/>
              </a:ext>
            </a:extLst>
          </p:cNvPr>
          <p:cNvGrpSpPr/>
          <p:nvPr/>
        </p:nvGrpSpPr>
        <p:grpSpPr>
          <a:xfrm>
            <a:off x="3355482" y="3282477"/>
            <a:ext cx="881280" cy="506743"/>
            <a:chOff x="3026391" y="1858060"/>
            <a:chExt cx="881280" cy="506743"/>
          </a:xfrm>
        </p:grpSpPr>
        <p:sp>
          <p:nvSpPr>
            <p:cNvPr id="10" name="Hexagon 9">
              <a:extLst>
                <a:ext uri="{FF2B5EF4-FFF2-40B4-BE49-F238E27FC236}">
                  <a16:creationId xmlns:a16="http://schemas.microsoft.com/office/drawing/2014/main" id="{475094E8-8EA5-4071-A830-FF22A94C1C00}"/>
                </a:ext>
              </a:extLst>
            </p:cNvPr>
            <p:cNvSpPr/>
            <p:nvPr/>
          </p:nvSpPr>
          <p:spPr>
            <a:xfrm>
              <a:off x="3026391" y="1858060"/>
              <a:ext cx="881280" cy="506743"/>
            </a:xfrm>
            <a:prstGeom prst="hexagon">
              <a:avLst>
                <a:gd name="adj" fmla="val 40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4">
              <a:extLst>
                <a:ext uri="{FF2B5EF4-FFF2-40B4-BE49-F238E27FC236}">
                  <a16:creationId xmlns:a16="http://schemas.microsoft.com/office/drawing/2014/main" id="{3B92AC01-1243-418F-8CEE-5FE9BC48FD37}"/>
                </a:ext>
              </a:extLst>
            </p:cNvPr>
            <p:cNvSpPr txBox="1"/>
            <p:nvPr/>
          </p:nvSpPr>
          <p:spPr>
            <a:xfrm>
              <a:off x="3167397" y="1939139"/>
              <a:ext cx="599268" cy="344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a:cs typeface="Garamond"/>
                </a:rPr>
                <a:t>2002</a:t>
              </a:r>
            </a:p>
          </p:txBody>
        </p:sp>
      </p:grpSp>
      <p:sp>
        <p:nvSpPr>
          <p:cNvPr id="12" name="Straight Connector 11">
            <a:extLst>
              <a:ext uri="{FF2B5EF4-FFF2-40B4-BE49-F238E27FC236}">
                <a16:creationId xmlns:a16="http://schemas.microsoft.com/office/drawing/2014/main" id="{F01B4E05-B4C3-4C09-A23B-A78A967C60B7}"/>
              </a:ext>
            </a:extLst>
          </p:cNvPr>
          <p:cNvSpPr/>
          <p:nvPr/>
        </p:nvSpPr>
        <p:spPr>
          <a:xfrm>
            <a:off x="3768413" y="2858502"/>
            <a:ext cx="0" cy="422286"/>
          </a:xfrm>
          <a:prstGeom prst="line">
            <a:avLst/>
          </a:prstGeom>
          <a:noFill/>
          <a:ln w="12700" cap="flat"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3" name="Rectangle 12">
            <a:extLst>
              <a:ext uri="{FF2B5EF4-FFF2-40B4-BE49-F238E27FC236}">
                <a16:creationId xmlns:a16="http://schemas.microsoft.com/office/drawing/2014/main" id="{FC56A00C-037E-47C3-BD19-D81130ECB3F9}"/>
              </a:ext>
            </a:extLst>
          </p:cNvPr>
          <p:cNvSpPr/>
          <p:nvPr/>
        </p:nvSpPr>
        <p:spPr>
          <a:xfrm>
            <a:off x="3693683" y="2774045"/>
            <a:ext cx="149460" cy="844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oup 13">
            <a:extLst>
              <a:ext uri="{FF2B5EF4-FFF2-40B4-BE49-F238E27FC236}">
                <a16:creationId xmlns:a16="http://schemas.microsoft.com/office/drawing/2014/main" id="{42A320A5-EDC8-4A8D-9D54-86749EDC4687}"/>
              </a:ext>
            </a:extLst>
          </p:cNvPr>
          <p:cNvGrpSpPr/>
          <p:nvPr/>
        </p:nvGrpSpPr>
        <p:grpSpPr>
          <a:xfrm>
            <a:off x="5683059" y="3280788"/>
            <a:ext cx="881280" cy="506743"/>
            <a:chOff x="3026391" y="1858060"/>
            <a:chExt cx="881280" cy="506743"/>
          </a:xfrm>
        </p:grpSpPr>
        <p:sp>
          <p:nvSpPr>
            <p:cNvPr id="15" name="Hexagon 14">
              <a:extLst>
                <a:ext uri="{FF2B5EF4-FFF2-40B4-BE49-F238E27FC236}">
                  <a16:creationId xmlns:a16="http://schemas.microsoft.com/office/drawing/2014/main" id="{C20DA400-FF51-4AC8-9CD6-1FC124C650AC}"/>
                </a:ext>
              </a:extLst>
            </p:cNvPr>
            <p:cNvSpPr/>
            <p:nvPr/>
          </p:nvSpPr>
          <p:spPr>
            <a:xfrm>
              <a:off x="3026391" y="1858060"/>
              <a:ext cx="881280" cy="506743"/>
            </a:xfrm>
            <a:prstGeom prst="hexagon">
              <a:avLst>
                <a:gd name="adj" fmla="val 40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Hexagon 4">
              <a:extLst>
                <a:ext uri="{FF2B5EF4-FFF2-40B4-BE49-F238E27FC236}">
                  <a16:creationId xmlns:a16="http://schemas.microsoft.com/office/drawing/2014/main" id="{AE5F56AD-6353-4291-8D41-07671E7DECA9}"/>
                </a:ext>
              </a:extLst>
            </p:cNvPr>
            <p:cNvSpPr txBox="1"/>
            <p:nvPr/>
          </p:nvSpPr>
          <p:spPr>
            <a:xfrm>
              <a:off x="3167397" y="1939139"/>
              <a:ext cx="599268" cy="344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a:cs typeface="Garamond"/>
                </a:rPr>
                <a:t>2019</a:t>
              </a:r>
            </a:p>
          </p:txBody>
        </p:sp>
      </p:grpSp>
      <p:sp>
        <p:nvSpPr>
          <p:cNvPr id="17" name="Straight Connector 16">
            <a:extLst>
              <a:ext uri="{FF2B5EF4-FFF2-40B4-BE49-F238E27FC236}">
                <a16:creationId xmlns:a16="http://schemas.microsoft.com/office/drawing/2014/main" id="{3966E6D0-1A7E-4F55-A7D5-19976E3FDA64}"/>
              </a:ext>
            </a:extLst>
          </p:cNvPr>
          <p:cNvSpPr/>
          <p:nvPr/>
        </p:nvSpPr>
        <p:spPr>
          <a:xfrm>
            <a:off x="6095990" y="2856813"/>
            <a:ext cx="0" cy="422286"/>
          </a:xfrm>
          <a:prstGeom prst="line">
            <a:avLst/>
          </a:prstGeom>
          <a:noFill/>
          <a:ln w="12700" cap="flat"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8" name="Rectangle 17">
            <a:extLst>
              <a:ext uri="{FF2B5EF4-FFF2-40B4-BE49-F238E27FC236}">
                <a16:creationId xmlns:a16="http://schemas.microsoft.com/office/drawing/2014/main" id="{2714FBB0-7E20-43FF-A757-E4A3E8925DC4}"/>
              </a:ext>
            </a:extLst>
          </p:cNvPr>
          <p:cNvSpPr/>
          <p:nvPr/>
        </p:nvSpPr>
        <p:spPr>
          <a:xfrm>
            <a:off x="6021260" y="2772356"/>
            <a:ext cx="149460" cy="844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a:extLst>
              <a:ext uri="{FF2B5EF4-FFF2-40B4-BE49-F238E27FC236}">
                <a16:creationId xmlns:a16="http://schemas.microsoft.com/office/drawing/2014/main" id="{0A73064E-D61B-430F-B061-3BF7F591F46F}"/>
              </a:ext>
            </a:extLst>
          </p:cNvPr>
          <p:cNvGrpSpPr/>
          <p:nvPr/>
        </p:nvGrpSpPr>
        <p:grpSpPr>
          <a:xfrm>
            <a:off x="8077436" y="3262503"/>
            <a:ext cx="881280" cy="506743"/>
            <a:chOff x="3026391" y="1858060"/>
            <a:chExt cx="881280" cy="506743"/>
          </a:xfrm>
        </p:grpSpPr>
        <p:sp>
          <p:nvSpPr>
            <p:cNvPr id="20" name="Hexagon 19">
              <a:extLst>
                <a:ext uri="{FF2B5EF4-FFF2-40B4-BE49-F238E27FC236}">
                  <a16:creationId xmlns:a16="http://schemas.microsoft.com/office/drawing/2014/main" id="{3133CDFB-569C-40C8-875B-686A764110C5}"/>
                </a:ext>
              </a:extLst>
            </p:cNvPr>
            <p:cNvSpPr/>
            <p:nvPr/>
          </p:nvSpPr>
          <p:spPr>
            <a:xfrm>
              <a:off x="3026391" y="1858060"/>
              <a:ext cx="881280" cy="506743"/>
            </a:xfrm>
            <a:prstGeom prst="hexagon">
              <a:avLst>
                <a:gd name="adj" fmla="val 40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Hexagon 4">
              <a:extLst>
                <a:ext uri="{FF2B5EF4-FFF2-40B4-BE49-F238E27FC236}">
                  <a16:creationId xmlns:a16="http://schemas.microsoft.com/office/drawing/2014/main" id="{4758021E-F5E4-44F9-943E-CC4947FBE1D9}"/>
                </a:ext>
              </a:extLst>
            </p:cNvPr>
            <p:cNvSpPr txBox="1"/>
            <p:nvPr/>
          </p:nvSpPr>
          <p:spPr>
            <a:xfrm>
              <a:off x="3167397" y="1939139"/>
              <a:ext cx="599268" cy="344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t>2020</a:t>
              </a:r>
            </a:p>
          </p:txBody>
        </p:sp>
      </p:grpSp>
      <p:sp>
        <p:nvSpPr>
          <p:cNvPr id="22" name="Straight Connector 21">
            <a:extLst>
              <a:ext uri="{FF2B5EF4-FFF2-40B4-BE49-F238E27FC236}">
                <a16:creationId xmlns:a16="http://schemas.microsoft.com/office/drawing/2014/main" id="{66AB0A3F-98E2-43CB-8983-F8D9BA1B6422}"/>
              </a:ext>
            </a:extLst>
          </p:cNvPr>
          <p:cNvSpPr/>
          <p:nvPr/>
        </p:nvSpPr>
        <p:spPr>
          <a:xfrm>
            <a:off x="8490367" y="2838528"/>
            <a:ext cx="0" cy="422286"/>
          </a:xfrm>
          <a:prstGeom prst="line">
            <a:avLst/>
          </a:prstGeom>
          <a:noFill/>
          <a:ln w="12700" cap="flat"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3" name="Rectangle 22">
            <a:extLst>
              <a:ext uri="{FF2B5EF4-FFF2-40B4-BE49-F238E27FC236}">
                <a16:creationId xmlns:a16="http://schemas.microsoft.com/office/drawing/2014/main" id="{15A5D161-200D-4D51-B812-046D5786F67D}"/>
              </a:ext>
            </a:extLst>
          </p:cNvPr>
          <p:cNvSpPr/>
          <p:nvPr/>
        </p:nvSpPr>
        <p:spPr>
          <a:xfrm>
            <a:off x="8415637" y="2754071"/>
            <a:ext cx="149460" cy="844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 name="Group 23">
            <a:extLst>
              <a:ext uri="{FF2B5EF4-FFF2-40B4-BE49-F238E27FC236}">
                <a16:creationId xmlns:a16="http://schemas.microsoft.com/office/drawing/2014/main" id="{1593BF69-9F70-442D-8A06-4BF3281CCF4F}"/>
              </a:ext>
            </a:extLst>
          </p:cNvPr>
          <p:cNvGrpSpPr/>
          <p:nvPr/>
        </p:nvGrpSpPr>
        <p:grpSpPr>
          <a:xfrm>
            <a:off x="2161049" y="3280788"/>
            <a:ext cx="1028196" cy="506743"/>
            <a:chOff x="1483231" y="1858060"/>
            <a:chExt cx="1148483" cy="506743"/>
          </a:xfrm>
        </p:grpSpPr>
        <p:sp>
          <p:nvSpPr>
            <p:cNvPr id="27" name="Hexagon 26">
              <a:extLst>
                <a:ext uri="{FF2B5EF4-FFF2-40B4-BE49-F238E27FC236}">
                  <a16:creationId xmlns:a16="http://schemas.microsoft.com/office/drawing/2014/main" id="{93C3D2B4-FDE2-42C2-B3FB-7752A5B4090A}"/>
                </a:ext>
              </a:extLst>
            </p:cNvPr>
            <p:cNvSpPr/>
            <p:nvPr/>
          </p:nvSpPr>
          <p:spPr>
            <a:xfrm>
              <a:off x="1483231" y="1858060"/>
              <a:ext cx="1148483" cy="506743"/>
            </a:xfrm>
            <a:prstGeom prst="hexagon">
              <a:avLst>
                <a:gd name="adj" fmla="val 40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Hexagon 4">
              <a:extLst>
                <a:ext uri="{FF2B5EF4-FFF2-40B4-BE49-F238E27FC236}">
                  <a16:creationId xmlns:a16="http://schemas.microsoft.com/office/drawing/2014/main" id="{72F3F41E-DFE3-41E0-B1A6-4C87ECFC1EEC}"/>
                </a:ext>
              </a:extLst>
            </p:cNvPr>
            <p:cNvSpPr txBox="1"/>
            <p:nvPr/>
          </p:nvSpPr>
          <p:spPr>
            <a:xfrm>
              <a:off x="1646504" y="1930100"/>
              <a:ext cx="821937" cy="362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a:cs typeface="Garamond"/>
                </a:rPr>
                <a:t>1997 </a:t>
              </a:r>
            </a:p>
          </p:txBody>
        </p:sp>
      </p:grpSp>
      <p:sp>
        <p:nvSpPr>
          <p:cNvPr id="25" name="Straight Connector 24">
            <a:extLst>
              <a:ext uri="{FF2B5EF4-FFF2-40B4-BE49-F238E27FC236}">
                <a16:creationId xmlns:a16="http://schemas.microsoft.com/office/drawing/2014/main" id="{B5E2F1FD-2FA2-4096-B7DF-177C06066F6D}"/>
              </a:ext>
            </a:extLst>
          </p:cNvPr>
          <p:cNvSpPr/>
          <p:nvPr/>
        </p:nvSpPr>
        <p:spPr>
          <a:xfrm>
            <a:off x="2632042" y="3787531"/>
            <a:ext cx="0" cy="422286"/>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214595CC-E88A-428B-833E-AFCA3CB7455A}"/>
              </a:ext>
            </a:extLst>
          </p:cNvPr>
          <p:cNvSpPr/>
          <p:nvPr/>
        </p:nvSpPr>
        <p:spPr>
          <a:xfrm>
            <a:off x="2528667" y="4209818"/>
            <a:ext cx="203448" cy="844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9" name="Group 28">
            <a:extLst>
              <a:ext uri="{FF2B5EF4-FFF2-40B4-BE49-F238E27FC236}">
                <a16:creationId xmlns:a16="http://schemas.microsoft.com/office/drawing/2014/main" id="{6EEB391E-BDAD-4201-AA54-000F8A705388}"/>
              </a:ext>
            </a:extLst>
          </p:cNvPr>
          <p:cNvGrpSpPr/>
          <p:nvPr/>
        </p:nvGrpSpPr>
        <p:grpSpPr>
          <a:xfrm>
            <a:off x="4460910" y="3266928"/>
            <a:ext cx="1028196" cy="506743"/>
            <a:chOff x="1483231" y="1858060"/>
            <a:chExt cx="1148483" cy="506743"/>
          </a:xfrm>
        </p:grpSpPr>
        <p:sp>
          <p:nvSpPr>
            <p:cNvPr id="30" name="Hexagon 29">
              <a:extLst>
                <a:ext uri="{FF2B5EF4-FFF2-40B4-BE49-F238E27FC236}">
                  <a16:creationId xmlns:a16="http://schemas.microsoft.com/office/drawing/2014/main" id="{AD9EF7F0-98A1-4867-A6D6-AF2EED4B2732}"/>
                </a:ext>
              </a:extLst>
            </p:cNvPr>
            <p:cNvSpPr/>
            <p:nvPr/>
          </p:nvSpPr>
          <p:spPr>
            <a:xfrm>
              <a:off x="1483231" y="1858060"/>
              <a:ext cx="1148483" cy="506743"/>
            </a:xfrm>
            <a:prstGeom prst="hexagon">
              <a:avLst>
                <a:gd name="adj" fmla="val 40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Hexagon 4">
              <a:extLst>
                <a:ext uri="{FF2B5EF4-FFF2-40B4-BE49-F238E27FC236}">
                  <a16:creationId xmlns:a16="http://schemas.microsoft.com/office/drawing/2014/main" id="{072FDA01-1EFC-4F86-BB58-7B5763798161}"/>
                </a:ext>
              </a:extLst>
            </p:cNvPr>
            <p:cNvSpPr txBox="1"/>
            <p:nvPr/>
          </p:nvSpPr>
          <p:spPr>
            <a:xfrm>
              <a:off x="1646504" y="1930100"/>
              <a:ext cx="821937" cy="362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a:cs typeface="Garamond"/>
                </a:rPr>
                <a:t>2015</a:t>
              </a:r>
            </a:p>
          </p:txBody>
        </p:sp>
      </p:grpSp>
      <p:sp>
        <p:nvSpPr>
          <p:cNvPr id="32" name="Straight Connector 31">
            <a:extLst>
              <a:ext uri="{FF2B5EF4-FFF2-40B4-BE49-F238E27FC236}">
                <a16:creationId xmlns:a16="http://schemas.microsoft.com/office/drawing/2014/main" id="{0C06B842-7714-404E-B1F1-216762644D77}"/>
              </a:ext>
            </a:extLst>
          </p:cNvPr>
          <p:cNvSpPr/>
          <p:nvPr/>
        </p:nvSpPr>
        <p:spPr>
          <a:xfrm>
            <a:off x="4973467" y="3773671"/>
            <a:ext cx="0" cy="422286"/>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3" name="Rectangle 32">
            <a:extLst>
              <a:ext uri="{FF2B5EF4-FFF2-40B4-BE49-F238E27FC236}">
                <a16:creationId xmlns:a16="http://schemas.microsoft.com/office/drawing/2014/main" id="{D087072F-84D4-414D-99E5-3926E6E947EA}"/>
              </a:ext>
            </a:extLst>
          </p:cNvPr>
          <p:cNvSpPr/>
          <p:nvPr/>
        </p:nvSpPr>
        <p:spPr>
          <a:xfrm>
            <a:off x="4870092" y="4195958"/>
            <a:ext cx="203448" cy="844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4" name="Group 33">
            <a:extLst>
              <a:ext uri="{FF2B5EF4-FFF2-40B4-BE49-F238E27FC236}">
                <a16:creationId xmlns:a16="http://schemas.microsoft.com/office/drawing/2014/main" id="{9EFDC359-C195-4577-A848-688C7DB4D535}"/>
              </a:ext>
            </a:extLst>
          </p:cNvPr>
          <p:cNvGrpSpPr/>
          <p:nvPr/>
        </p:nvGrpSpPr>
        <p:grpSpPr>
          <a:xfrm>
            <a:off x="6816180" y="3266932"/>
            <a:ext cx="1000502" cy="506743"/>
            <a:chOff x="1483231" y="1858060"/>
            <a:chExt cx="1148483" cy="506743"/>
          </a:xfrm>
        </p:grpSpPr>
        <p:sp>
          <p:nvSpPr>
            <p:cNvPr id="35" name="Hexagon 34">
              <a:extLst>
                <a:ext uri="{FF2B5EF4-FFF2-40B4-BE49-F238E27FC236}">
                  <a16:creationId xmlns:a16="http://schemas.microsoft.com/office/drawing/2014/main" id="{59D2AD00-DCEA-46BB-9BAF-8682B0FDE984}"/>
                </a:ext>
              </a:extLst>
            </p:cNvPr>
            <p:cNvSpPr/>
            <p:nvPr/>
          </p:nvSpPr>
          <p:spPr>
            <a:xfrm>
              <a:off x="1483231" y="1858060"/>
              <a:ext cx="1148483" cy="506743"/>
            </a:xfrm>
            <a:prstGeom prst="hexagon">
              <a:avLst>
                <a:gd name="adj" fmla="val 40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Hexagon 4">
              <a:extLst>
                <a:ext uri="{FF2B5EF4-FFF2-40B4-BE49-F238E27FC236}">
                  <a16:creationId xmlns:a16="http://schemas.microsoft.com/office/drawing/2014/main" id="{AFB138C4-1CA2-4122-B9CD-F0F105E31861}"/>
                </a:ext>
              </a:extLst>
            </p:cNvPr>
            <p:cNvSpPr txBox="1"/>
            <p:nvPr/>
          </p:nvSpPr>
          <p:spPr>
            <a:xfrm>
              <a:off x="1646504" y="1930100"/>
              <a:ext cx="821937" cy="362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a:cs typeface="Garamond"/>
                </a:rPr>
                <a:t>2020</a:t>
              </a:r>
            </a:p>
          </p:txBody>
        </p:sp>
      </p:grpSp>
      <p:sp>
        <p:nvSpPr>
          <p:cNvPr id="37" name="Straight Connector 36">
            <a:extLst>
              <a:ext uri="{FF2B5EF4-FFF2-40B4-BE49-F238E27FC236}">
                <a16:creationId xmlns:a16="http://schemas.microsoft.com/office/drawing/2014/main" id="{DE9081C0-5C45-498C-8337-634BE95E445C}"/>
              </a:ext>
            </a:extLst>
          </p:cNvPr>
          <p:cNvSpPr/>
          <p:nvPr/>
        </p:nvSpPr>
        <p:spPr>
          <a:xfrm>
            <a:off x="7314882" y="3773675"/>
            <a:ext cx="0" cy="422286"/>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8" name="Rectangle 37">
            <a:extLst>
              <a:ext uri="{FF2B5EF4-FFF2-40B4-BE49-F238E27FC236}">
                <a16:creationId xmlns:a16="http://schemas.microsoft.com/office/drawing/2014/main" id="{55AE08D3-6155-4D3E-935D-8433AF1B3836}"/>
              </a:ext>
            </a:extLst>
          </p:cNvPr>
          <p:cNvSpPr/>
          <p:nvPr/>
        </p:nvSpPr>
        <p:spPr>
          <a:xfrm>
            <a:off x="7211507" y="4195962"/>
            <a:ext cx="203448" cy="844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9" name="Group 38">
            <a:extLst>
              <a:ext uri="{FF2B5EF4-FFF2-40B4-BE49-F238E27FC236}">
                <a16:creationId xmlns:a16="http://schemas.microsoft.com/office/drawing/2014/main" id="{B481983A-69AD-4814-8864-C92D97BE70CB}"/>
              </a:ext>
            </a:extLst>
          </p:cNvPr>
          <p:cNvGrpSpPr/>
          <p:nvPr/>
        </p:nvGrpSpPr>
        <p:grpSpPr>
          <a:xfrm>
            <a:off x="1084969" y="3290453"/>
            <a:ext cx="905791" cy="506743"/>
            <a:chOff x="177997" y="1858060"/>
            <a:chExt cx="905791" cy="506743"/>
          </a:xfrm>
        </p:grpSpPr>
        <p:sp>
          <p:nvSpPr>
            <p:cNvPr id="42" name="Arrow: Pentagon 41">
              <a:extLst>
                <a:ext uri="{FF2B5EF4-FFF2-40B4-BE49-F238E27FC236}">
                  <a16:creationId xmlns:a16="http://schemas.microsoft.com/office/drawing/2014/main" id="{280C26B8-3586-451B-A421-CD0BD2BFAF7C}"/>
                </a:ext>
              </a:extLst>
            </p:cNvPr>
            <p:cNvSpPr/>
            <p:nvPr/>
          </p:nvSpPr>
          <p:spPr>
            <a:xfrm>
              <a:off x="177997" y="1858060"/>
              <a:ext cx="905791" cy="506743"/>
            </a:xfrm>
            <a:prstGeom prst="homePlate">
              <a:avLst>
                <a:gd name="adj" fmla="val 40000"/>
              </a:avLst>
            </a:prstGeom>
            <a:solidFill>
              <a:schemeClr val="accent5">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Arrow: Pentagon 4">
              <a:extLst>
                <a:ext uri="{FF2B5EF4-FFF2-40B4-BE49-F238E27FC236}">
                  <a16:creationId xmlns:a16="http://schemas.microsoft.com/office/drawing/2014/main" id="{B2D1F12D-3ADA-422E-80C2-60A1A3A2B8E7}"/>
                </a:ext>
              </a:extLst>
            </p:cNvPr>
            <p:cNvSpPr txBox="1"/>
            <p:nvPr/>
          </p:nvSpPr>
          <p:spPr>
            <a:xfrm>
              <a:off x="177997" y="1858060"/>
              <a:ext cx="804442" cy="5067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aramond"/>
                  <a:cs typeface="Garamond"/>
                </a:rPr>
                <a:t>1992</a:t>
              </a:r>
            </a:p>
          </p:txBody>
        </p:sp>
      </p:grpSp>
      <p:sp>
        <p:nvSpPr>
          <p:cNvPr id="40" name="Straight Connector 39">
            <a:extLst>
              <a:ext uri="{FF2B5EF4-FFF2-40B4-BE49-F238E27FC236}">
                <a16:creationId xmlns:a16="http://schemas.microsoft.com/office/drawing/2014/main" id="{272E2402-487F-43DE-BD2F-CD47724F9EED}"/>
              </a:ext>
            </a:extLst>
          </p:cNvPr>
          <p:cNvSpPr/>
          <p:nvPr/>
        </p:nvSpPr>
        <p:spPr>
          <a:xfrm>
            <a:off x="1454735" y="2868166"/>
            <a:ext cx="0" cy="422286"/>
          </a:xfrm>
          <a:prstGeom prst="line">
            <a:avLst/>
          </a:prstGeom>
          <a:noFill/>
          <a:ln w="12700" cap="flat"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1" name="Rectangle 40">
            <a:extLst>
              <a:ext uri="{FF2B5EF4-FFF2-40B4-BE49-F238E27FC236}">
                <a16:creationId xmlns:a16="http://schemas.microsoft.com/office/drawing/2014/main" id="{5DDEE532-F82B-450D-BF86-5D70728ACF4A}"/>
              </a:ext>
            </a:extLst>
          </p:cNvPr>
          <p:cNvSpPr/>
          <p:nvPr/>
        </p:nvSpPr>
        <p:spPr>
          <a:xfrm>
            <a:off x="1377926" y="2783709"/>
            <a:ext cx="153617" cy="844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4" name="Group 43">
            <a:extLst>
              <a:ext uri="{FF2B5EF4-FFF2-40B4-BE49-F238E27FC236}">
                <a16:creationId xmlns:a16="http://schemas.microsoft.com/office/drawing/2014/main" id="{FD88A630-3DC4-43B1-A2DC-58DA95FEDC62}"/>
              </a:ext>
            </a:extLst>
          </p:cNvPr>
          <p:cNvGrpSpPr/>
          <p:nvPr/>
        </p:nvGrpSpPr>
        <p:grpSpPr>
          <a:xfrm>
            <a:off x="687075" y="1495174"/>
            <a:ext cx="1587704" cy="1264457"/>
            <a:chOff x="1871" y="0"/>
            <a:chExt cx="1280386" cy="1517603"/>
          </a:xfrm>
        </p:grpSpPr>
        <p:sp>
          <p:nvSpPr>
            <p:cNvPr id="45" name="Rectangle 44">
              <a:extLst>
                <a:ext uri="{FF2B5EF4-FFF2-40B4-BE49-F238E27FC236}">
                  <a16:creationId xmlns:a16="http://schemas.microsoft.com/office/drawing/2014/main" id="{FE2534B4-AFBB-4166-9170-6D82AEF42A75}"/>
                </a:ext>
              </a:extLst>
            </p:cNvPr>
            <p:cNvSpPr/>
            <p:nvPr/>
          </p:nvSpPr>
          <p:spPr>
            <a:xfrm>
              <a:off x="1871" y="0"/>
              <a:ext cx="1258043" cy="13513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TextBox 45">
              <a:extLst>
                <a:ext uri="{FF2B5EF4-FFF2-40B4-BE49-F238E27FC236}">
                  <a16:creationId xmlns:a16="http://schemas.microsoft.com/office/drawing/2014/main" id="{8220D4AB-FC3C-48BA-BD40-8D05FA37AD88}"/>
                </a:ext>
              </a:extLst>
            </p:cNvPr>
            <p:cNvSpPr txBox="1"/>
            <p:nvPr/>
          </p:nvSpPr>
          <p:spPr>
            <a:xfrm>
              <a:off x="24214" y="166288"/>
              <a:ext cx="1258043" cy="13513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42240" rIns="0" bIns="142240" numCol="1" spcCol="1270" anchor="b" anchorCtr="1">
              <a:noAutofit/>
            </a:bodyPr>
            <a:lstStyle/>
            <a:p>
              <a:pPr marL="0" lvl="0" indent="0" defTabSz="711200">
                <a:lnSpc>
                  <a:spcPct val="90000"/>
                </a:lnSpc>
                <a:spcBef>
                  <a:spcPct val="0"/>
                </a:spcBef>
                <a:spcAft>
                  <a:spcPct val="35000"/>
                </a:spcAft>
                <a:buNone/>
              </a:pPr>
              <a:r>
                <a:rPr lang="en-US" sz="1600" b="1" kern="1200" dirty="0">
                  <a:solidFill>
                    <a:schemeClr val="tx1"/>
                  </a:solidFill>
                  <a:latin typeface="Garamond"/>
                  <a:cs typeface="Garamond"/>
                </a:rPr>
                <a:t>Strategic Plan</a:t>
              </a:r>
              <a:r>
                <a:rPr lang="en-US" sz="1400" kern="1200" dirty="0">
                  <a:solidFill>
                    <a:schemeClr val="tx1"/>
                  </a:solidFill>
                  <a:latin typeface="Garamond"/>
                  <a:cs typeface="Garamond"/>
                </a:rPr>
                <a:t> Corporatization, Privatization, Competition  Efficiency</a:t>
              </a:r>
            </a:p>
          </p:txBody>
        </p:sp>
      </p:grpSp>
      <p:sp>
        <p:nvSpPr>
          <p:cNvPr id="47" name="TextBox 46">
            <a:extLst>
              <a:ext uri="{FF2B5EF4-FFF2-40B4-BE49-F238E27FC236}">
                <a16:creationId xmlns:a16="http://schemas.microsoft.com/office/drawing/2014/main" id="{4EC90C5E-7DF1-4470-8B1F-865BC602E06F}"/>
              </a:ext>
            </a:extLst>
          </p:cNvPr>
          <p:cNvSpPr txBox="1"/>
          <p:nvPr/>
        </p:nvSpPr>
        <p:spPr>
          <a:xfrm>
            <a:off x="1830907" y="4112827"/>
            <a:ext cx="1774726" cy="7960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400" b="1" kern="1200" dirty="0">
                <a:solidFill>
                  <a:schemeClr val="tx1"/>
                </a:solidFill>
                <a:latin typeface="Garamond"/>
                <a:cs typeface="Garamond"/>
              </a:rPr>
              <a:t>NEPRA Act </a:t>
            </a:r>
            <a:r>
              <a:rPr lang="en-US" sz="1400" kern="1200" dirty="0">
                <a:solidFill>
                  <a:schemeClr val="tx1"/>
                </a:solidFill>
                <a:latin typeface="Garamond"/>
                <a:cs typeface="Garamond"/>
              </a:rPr>
              <a:t>&amp; </a:t>
            </a:r>
            <a:r>
              <a:rPr lang="en-US" sz="1400" b="1" kern="1200" dirty="0">
                <a:solidFill>
                  <a:schemeClr val="tx1"/>
                </a:solidFill>
                <a:latin typeface="Garamond"/>
                <a:cs typeface="Garamond"/>
              </a:rPr>
              <a:t>Sector             De-bundled</a:t>
            </a:r>
          </a:p>
        </p:txBody>
      </p:sp>
      <p:sp>
        <p:nvSpPr>
          <p:cNvPr id="48" name="TextBox 47">
            <a:extLst>
              <a:ext uri="{FF2B5EF4-FFF2-40B4-BE49-F238E27FC236}">
                <a16:creationId xmlns:a16="http://schemas.microsoft.com/office/drawing/2014/main" id="{0910E2EC-445C-47CC-BC0E-04E3758F76AA}"/>
              </a:ext>
            </a:extLst>
          </p:cNvPr>
          <p:cNvSpPr txBox="1"/>
          <p:nvPr/>
        </p:nvSpPr>
        <p:spPr>
          <a:xfrm>
            <a:off x="2993861" y="1815427"/>
            <a:ext cx="1597858" cy="9886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600" b="1" kern="1200" dirty="0">
                <a:solidFill>
                  <a:schemeClr val="tx1"/>
                </a:solidFill>
                <a:latin typeface="Garamond"/>
                <a:cs typeface="Garamond"/>
              </a:rPr>
              <a:t>NTDC License</a:t>
            </a:r>
          </a:p>
          <a:p>
            <a:pPr marL="0" lvl="0" indent="0" algn="ctr" defTabSz="488950">
              <a:lnSpc>
                <a:spcPct val="90000"/>
              </a:lnSpc>
              <a:spcBef>
                <a:spcPct val="0"/>
              </a:spcBef>
              <a:spcAft>
                <a:spcPct val="35000"/>
              </a:spcAft>
              <a:buNone/>
            </a:pPr>
            <a:r>
              <a:rPr lang="en-US" sz="1400" dirty="0">
                <a:solidFill>
                  <a:schemeClr val="tx1"/>
                </a:solidFill>
                <a:latin typeface="Garamond"/>
                <a:cs typeface="Garamond"/>
              </a:rPr>
              <a:t>CTBCM Mandate latest by 2012</a:t>
            </a:r>
            <a:r>
              <a:rPr lang="en-US" sz="1400" kern="1200" dirty="0">
                <a:solidFill>
                  <a:schemeClr val="tx1"/>
                </a:solidFill>
                <a:latin typeface="Garamond"/>
                <a:cs typeface="Garamond"/>
              </a:rPr>
              <a:t> </a:t>
            </a:r>
          </a:p>
        </p:txBody>
      </p:sp>
      <p:grpSp>
        <p:nvGrpSpPr>
          <p:cNvPr id="49" name="Group 48">
            <a:extLst>
              <a:ext uri="{FF2B5EF4-FFF2-40B4-BE49-F238E27FC236}">
                <a16:creationId xmlns:a16="http://schemas.microsoft.com/office/drawing/2014/main" id="{0AC71182-F89E-4F18-8BEA-B0F5B8965D56}"/>
              </a:ext>
            </a:extLst>
          </p:cNvPr>
          <p:cNvGrpSpPr/>
          <p:nvPr/>
        </p:nvGrpSpPr>
        <p:grpSpPr>
          <a:xfrm>
            <a:off x="4129524" y="4236504"/>
            <a:ext cx="1627931" cy="985645"/>
            <a:chOff x="4079031" y="2871547"/>
            <a:chExt cx="1149363" cy="1351316"/>
          </a:xfrm>
        </p:grpSpPr>
        <p:sp>
          <p:nvSpPr>
            <p:cNvPr id="50" name="Rectangle 49">
              <a:extLst>
                <a:ext uri="{FF2B5EF4-FFF2-40B4-BE49-F238E27FC236}">
                  <a16:creationId xmlns:a16="http://schemas.microsoft.com/office/drawing/2014/main" id="{04B822D3-F98D-4A57-9733-FAAC8AA2BDD2}"/>
                </a:ext>
              </a:extLst>
            </p:cNvPr>
            <p:cNvSpPr/>
            <p:nvPr/>
          </p:nvSpPr>
          <p:spPr>
            <a:xfrm>
              <a:off x="4079031" y="2871547"/>
              <a:ext cx="1149363" cy="13513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TextBox 50">
              <a:extLst>
                <a:ext uri="{FF2B5EF4-FFF2-40B4-BE49-F238E27FC236}">
                  <a16:creationId xmlns:a16="http://schemas.microsoft.com/office/drawing/2014/main" id="{DD579C2F-82A6-473C-AE81-B6D9AC070CDB}"/>
                </a:ext>
              </a:extLst>
            </p:cNvPr>
            <p:cNvSpPr txBox="1"/>
            <p:nvPr/>
          </p:nvSpPr>
          <p:spPr>
            <a:xfrm>
              <a:off x="4079031" y="2871547"/>
              <a:ext cx="1149363" cy="13513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Garamond"/>
                  <a:cs typeface="Garamond"/>
                </a:rPr>
                <a:t>CPPA Operationalized </a:t>
              </a:r>
              <a:br>
                <a:rPr lang="en-US" sz="1400" b="0" kern="1200" dirty="0">
                  <a:solidFill>
                    <a:schemeClr val="tx1"/>
                  </a:solidFill>
                  <a:latin typeface="Garamond"/>
                  <a:cs typeface="Garamond"/>
                </a:rPr>
              </a:br>
              <a:endParaRPr lang="en-US" sz="1400" b="0" kern="1200" dirty="0">
                <a:solidFill>
                  <a:schemeClr val="tx1"/>
                </a:solidFill>
                <a:latin typeface="Garamond"/>
                <a:cs typeface="Garamond"/>
              </a:endParaRPr>
            </a:p>
            <a:p>
              <a:pPr marL="0" lvl="0" indent="0" algn="ctr" defTabSz="622300">
                <a:lnSpc>
                  <a:spcPct val="90000"/>
                </a:lnSpc>
                <a:spcBef>
                  <a:spcPct val="0"/>
                </a:spcBef>
                <a:spcAft>
                  <a:spcPct val="35000"/>
                </a:spcAft>
                <a:buNone/>
              </a:pPr>
              <a:endParaRPr lang="en-US" sz="1400" b="1" kern="1200" dirty="0">
                <a:solidFill>
                  <a:schemeClr val="tx1"/>
                </a:solidFill>
                <a:latin typeface="Garamond"/>
                <a:cs typeface="Garamond"/>
              </a:endParaRPr>
            </a:p>
          </p:txBody>
        </p:sp>
      </p:grpSp>
      <p:sp>
        <p:nvSpPr>
          <p:cNvPr id="52" name="TextBox 51">
            <a:extLst>
              <a:ext uri="{FF2B5EF4-FFF2-40B4-BE49-F238E27FC236}">
                <a16:creationId xmlns:a16="http://schemas.microsoft.com/office/drawing/2014/main" id="{60378B7B-8946-4BC5-9FDE-6E35262ECB51}"/>
              </a:ext>
            </a:extLst>
          </p:cNvPr>
          <p:cNvSpPr txBox="1"/>
          <p:nvPr/>
        </p:nvSpPr>
        <p:spPr>
          <a:xfrm>
            <a:off x="5073540" y="1683874"/>
            <a:ext cx="1937515" cy="9886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600" b="1" kern="1200" dirty="0">
                <a:solidFill>
                  <a:schemeClr val="tx1"/>
                </a:solidFill>
                <a:latin typeface="Garamond"/>
                <a:cs typeface="Garamond"/>
              </a:rPr>
              <a:t>NEPRA Approves</a:t>
            </a:r>
          </a:p>
          <a:p>
            <a:pPr marL="0" lvl="0" indent="0" algn="ctr" defTabSz="488950">
              <a:lnSpc>
                <a:spcPct val="90000"/>
              </a:lnSpc>
              <a:spcBef>
                <a:spcPct val="0"/>
              </a:spcBef>
              <a:spcAft>
                <a:spcPct val="35000"/>
              </a:spcAft>
              <a:buNone/>
            </a:pPr>
            <a:r>
              <a:rPr lang="en-US" sz="1400" dirty="0">
                <a:solidFill>
                  <a:schemeClr val="tx1"/>
                </a:solidFill>
                <a:latin typeface="Garamond"/>
                <a:cs typeface="Garamond"/>
              </a:rPr>
              <a:t>High Level Design</a:t>
            </a:r>
            <a:endParaRPr lang="en-US" sz="1200" kern="1200" dirty="0">
              <a:solidFill>
                <a:schemeClr val="tx1"/>
              </a:solidFill>
              <a:latin typeface="Garamond"/>
              <a:cs typeface="Garamond"/>
            </a:endParaRPr>
          </a:p>
        </p:txBody>
      </p:sp>
      <p:sp>
        <p:nvSpPr>
          <p:cNvPr id="54" name="TextBox 53">
            <a:extLst>
              <a:ext uri="{FF2B5EF4-FFF2-40B4-BE49-F238E27FC236}">
                <a16:creationId xmlns:a16="http://schemas.microsoft.com/office/drawing/2014/main" id="{C3CDF200-A61B-43C1-B641-D483B94733EB}"/>
              </a:ext>
            </a:extLst>
          </p:cNvPr>
          <p:cNvSpPr txBox="1"/>
          <p:nvPr/>
        </p:nvSpPr>
        <p:spPr>
          <a:xfrm>
            <a:off x="6368202" y="3975627"/>
            <a:ext cx="1937515" cy="9886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600" b="1" kern="1200" dirty="0">
                <a:solidFill>
                  <a:schemeClr val="tx1"/>
                </a:solidFill>
                <a:latin typeface="Garamond"/>
                <a:cs typeface="Garamond"/>
              </a:rPr>
              <a:t>ECC Extends CMOD</a:t>
            </a:r>
          </a:p>
          <a:p>
            <a:pPr marL="0" lvl="0" indent="0" algn="ctr" defTabSz="488950">
              <a:lnSpc>
                <a:spcPct val="90000"/>
              </a:lnSpc>
              <a:spcBef>
                <a:spcPct val="0"/>
              </a:spcBef>
              <a:spcAft>
                <a:spcPct val="35000"/>
              </a:spcAft>
              <a:buNone/>
            </a:pPr>
            <a:r>
              <a:rPr lang="en-US" sz="1400" dirty="0">
                <a:solidFill>
                  <a:schemeClr val="tx1"/>
                </a:solidFill>
                <a:latin typeface="Garamond"/>
                <a:cs typeface="Garamond"/>
              </a:rPr>
              <a:t>To May 2022</a:t>
            </a:r>
            <a:endParaRPr lang="en-US" sz="1200" kern="1200" dirty="0">
              <a:solidFill>
                <a:schemeClr val="tx1"/>
              </a:solidFill>
              <a:latin typeface="Garamond"/>
              <a:cs typeface="Garamond"/>
            </a:endParaRPr>
          </a:p>
        </p:txBody>
      </p:sp>
      <p:sp>
        <p:nvSpPr>
          <p:cNvPr id="55" name="TextBox 54">
            <a:extLst>
              <a:ext uri="{FF2B5EF4-FFF2-40B4-BE49-F238E27FC236}">
                <a16:creationId xmlns:a16="http://schemas.microsoft.com/office/drawing/2014/main" id="{7C61D4D0-A3C1-4926-ADEB-CD29C5932645}"/>
              </a:ext>
            </a:extLst>
          </p:cNvPr>
          <p:cNvSpPr txBox="1"/>
          <p:nvPr/>
        </p:nvSpPr>
        <p:spPr>
          <a:xfrm>
            <a:off x="7521609" y="1738962"/>
            <a:ext cx="1937515" cy="9886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600" b="1" kern="1200" dirty="0">
                <a:solidFill>
                  <a:schemeClr val="tx1"/>
                </a:solidFill>
                <a:latin typeface="Garamond"/>
                <a:cs typeface="Garamond"/>
              </a:rPr>
              <a:t>NEPRA Approves</a:t>
            </a:r>
          </a:p>
          <a:p>
            <a:pPr marL="0" lvl="0" indent="0" algn="ctr" defTabSz="488950">
              <a:lnSpc>
                <a:spcPct val="90000"/>
              </a:lnSpc>
              <a:spcBef>
                <a:spcPct val="0"/>
              </a:spcBef>
              <a:spcAft>
                <a:spcPct val="35000"/>
              </a:spcAft>
              <a:buNone/>
            </a:pPr>
            <a:r>
              <a:rPr lang="en-US" sz="1400" dirty="0">
                <a:solidFill>
                  <a:schemeClr val="tx1"/>
                </a:solidFill>
                <a:latin typeface="Garamond"/>
                <a:cs typeface="Garamond"/>
              </a:rPr>
              <a:t>Detailed Design Design</a:t>
            </a:r>
            <a:endParaRPr lang="en-US" sz="1200" kern="1200" dirty="0">
              <a:solidFill>
                <a:schemeClr val="tx1"/>
              </a:solidFill>
              <a:latin typeface="Garamond"/>
              <a:cs typeface="Garamond"/>
            </a:endParaRPr>
          </a:p>
        </p:txBody>
      </p:sp>
      <p:grpSp>
        <p:nvGrpSpPr>
          <p:cNvPr id="56" name="Group 55">
            <a:extLst>
              <a:ext uri="{FF2B5EF4-FFF2-40B4-BE49-F238E27FC236}">
                <a16:creationId xmlns:a16="http://schemas.microsoft.com/office/drawing/2014/main" id="{D258282E-9A32-4D40-9C6D-6DF7D90F6031}"/>
              </a:ext>
            </a:extLst>
          </p:cNvPr>
          <p:cNvGrpSpPr/>
          <p:nvPr/>
        </p:nvGrpSpPr>
        <p:grpSpPr>
          <a:xfrm>
            <a:off x="9128498" y="3257741"/>
            <a:ext cx="1000502" cy="506743"/>
            <a:chOff x="1483231" y="1858060"/>
            <a:chExt cx="1148483" cy="506743"/>
          </a:xfrm>
        </p:grpSpPr>
        <p:sp>
          <p:nvSpPr>
            <p:cNvPr id="57" name="Hexagon 56">
              <a:extLst>
                <a:ext uri="{FF2B5EF4-FFF2-40B4-BE49-F238E27FC236}">
                  <a16:creationId xmlns:a16="http://schemas.microsoft.com/office/drawing/2014/main" id="{07ED016D-C770-4D59-ADDF-8F5EFE311F1C}"/>
                </a:ext>
              </a:extLst>
            </p:cNvPr>
            <p:cNvSpPr/>
            <p:nvPr/>
          </p:nvSpPr>
          <p:spPr>
            <a:xfrm>
              <a:off x="1483231" y="1858060"/>
              <a:ext cx="1148483" cy="506743"/>
            </a:xfrm>
            <a:prstGeom prst="hexagon">
              <a:avLst>
                <a:gd name="adj" fmla="val 40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Hexagon 4">
              <a:extLst>
                <a:ext uri="{FF2B5EF4-FFF2-40B4-BE49-F238E27FC236}">
                  <a16:creationId xmlns:a16="http://schemas.microsoft.com/office/drawing/2014/main" id="{DDE67987-84CC-4AFF-9CA7-ECC2C57BC385}"/>
                </a:ext>
              </a:extLst>
            </p:cNvPr>
            <p:cNvSpPr txBox="1"/>
            <p:nvPr/>
          </p:nvSpPr>
          <p:spPr>
            <a:xfrm>
              <a:off x="1646504" y="1930100"/>
              <a:ext cx="821937" cy="362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a:cs typeface="Garamond"/>
                </a:rPr>
                <a:t>2021</a:t>
              </a:r>
            </a:p>
          </p:txBody>
        </p:sp>
      </p:grpSp>
      <p:sp>
        <p:nvSpPr>
          <p:cNvPr id="59" name="Straight Connector 58">
            <a:extLst>
              <a:ext uri="{FF2B5EF4-FFF2-40B4-BE49-F238E27FC236}">
                <a16:creationId xmlns:a16="http://schemas.microsoft.com/office/drawing/2014/main" id="{56C93F3E-099B-4E10-86B8-07BA7057C38D}"/>
              </a:ext>
            </a:extLst>
          </p:cNvPr>
          <p:cNvSpPr/>
          <p:nvPr/>
        </p:nvSpPr>
        <p:spPr>
          <a:xfrm>
            <a:off x="9627200" y="3764484"/>
            <a:ext cx="0" cy="422286"/>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60" name="Rectangle 59">
            <a:extLst>
              <a:ext uri="{FF2B5EF4-FFF2-40B4-BE49-F238E27FC236}">
                <a16:creationId xmlns:a16="http://schemas.microsoft.com/office/drawing/2014/main" id="{EE45A90C-9003-4852-BB4C-DE1AA5B4F13E}"/>
              </a:ext>
            </a:extLst>
          </p:cNvPr>
          <p:cNvSpPr/>
          <p:nvPr/>
        </p:nvSpPr>
        <p:spPr>
          <a:xfrm>
            <a:off x="9523825" y="4186771"/>
            <a:ext cx="203448" cy="844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TextBox 60">
            <a:extLst>
              <a:ext uri="{FF2B5EF4-FFF2-40B4-BE49-F238E27FC236}">
                <a16:creationId xmlns:a16="http://schemas.microsoft.com/office/drawing/2014/main" id="{15F25ACE-0D8B-4877-9998-9F637EC1457C}"/>
              </a:ext>
            </a:extLst>
          </p:cNvPr>
          <p:cNvSpPr txBox="1"/>
          <p:nvPr/>
        </p:nvSpPr>
        <p:spPr>
          <a:xfrm>
            <a:off x="8656791" y="3969910"/>
            <a:ext cx="1937515" cy="9886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600" b="1" dirty="0">
                <a:solidFill>
                  <a:schemeClr val="tx1"/>
                </a:solidFill>
                <a:latin typeface="Garamond"/>
                <a:cs typeface="Garamond"/>
              </a:rPr>
              <a:t> NE Policy by CCI</a:t>
            </a:r>
            <a:endParaRPr lang="en-US" sz="1600" b="1" kern="1200" dirty="0">
              <a:solidFill>
                <a:schemeClr val="tx1"/>
              </a:solidFill>
              <a:latin typeface="Garamond"/>
              <a:cs typeface="Garamond"/>
            </a:endParaRPr>
          </a:p>
          <a:p>
            <a:pPr marL="0" lvl="0" indent="0" algn="ctr" defTabSz="488950">
              <a:lnSpc>
                <a:spcPct val="90000"/>
              </a:lnSpc>
              <a:spcBef>
                <a:spcPct val="0"/>
              </a:spcBef>
              <a:spcAft>
                <a:spcPct val="35000"/>
              </a:spcAft>
              <a:buNone/>
            </a:pPr>
            <a:r>
              <a:rPr lang="en-US" sz="1400" dirty="0">
                <a:solidFill>
                  <a:schemeClr val="tx1"/>
                </a:solidFill>
                <a:latin typeface="Garamond"/>
                <a:cs typeface="Garamond"/>
              </a:rPr>
              <a:t>Endorses CTBCM</a:t>
            </a:r>
            <a:endParaRPr lang="en-US" sz="1200" kern="1200" dirty="0">
              <a:solidFill>
                <a:schemeClr val="tx1"/>
              </a:solidFill>
              <a:latin typeface="Garamond"/>
              <a:cs typeface="Garamond"/>
            </a:endParaRPr>
          </a:p>
        </p:txBody>
      </p:sp>
      <p:grpSp>
        <p:nvGrpSpPr>
          <p:cNvPr id="62" name="Group 61">
            <a:extLst>
              <a:ext uri="{FF2B5EF4-FFF2-40B4-BE49-F238E27FC236}">
                <a16:creationId xmlns:a16="http://schemas.microsoft.com/office/drawing/2014/main" id="{B9161A40-8276-4825-9298-0EEC75DF07C2}"/>
              </a:ext>
            </a:extLst>
          </p:cNvPr>
          <p:cNvGrpSpPr/>
          <p:nvPr/>
        </p:nvGrpSpPr>
        <p:grpSpPr>
          <a:xfrm>
            <a:off x="10297295" y="3246595"/>
            <a:ext cx="914789" cy="506743"/>
            <a:chOff x="11271395" y="1858060"/>
            <a:chExt cx="722320" cy="506743"/>
          </a:xfrm>
        </p:grpSpPr>
        <p:sp>
          <p:nvSpPr>
            <p:cNvPr id="63" name="Arrow: Pentagon 62">
              <a:extLst>
                <a:ext uri="{FF2B5EF4-FFF2-40B4-BE49-F238E27FC236}">
                  <a16:creationId xmlns:a16="http://schemas.microsoft.com/office/drawing/2014/main" id="{A5A6E021-6DC8-43F6-9701-1F3AABC82BB1}"/>
                </a:ext>
              </a:extLst>
            </p:cNvPr>
            <p:cNvSpPr/>
            <p:nvPr/>
          </p:nvSpPr>
          <p:spPr>
            <a:xfrm rot="10800000">
              <a:off x="11271395" y="1858060"/>
              <a:ext cx="722320" cy="506743"/>
            </a:xfrm>
            <a:prstGeom prst="homePlate">
              <a:avLst>
                <a:gd name="adj" fmla="val 40000"/>
              </a:avLst>
            </a:prstGeom>
            <a:solidFill>
              <a:schemeClr val="accent5">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Arrow: Pentagon 4">
              <a:extLst>
                <a:ext uri="{FF2B5EF4-FFF2-40B4-BE49-F238E27FC236}">
                  <a16:creationId xmlns:a16="http://schemas.microsoft.com/office/drawing/2014/main" id="{46B7F6CA-2B91-4885-A10D-F4D3D1BB0C92}"/>
                </a:ext>
              </a:extLst>
            </p:cNvPr>
            <p:cNvSpPr txBox="1"/>
            <p:nvPr/>
          </p:nvSpPr>
          <p:spPr>
            <a:xfrm rot="21600000">
              <a:off x="11372744" y="1858060"/>
              <a:ext cx="620971" cy="5067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aramond"/>
                  <a:cs typeface="Garamond"/>
                </a:rPr>
                <a:t>2022</a:t>
              </a:r>
              <a:endParaRPr lang="en-US" sz="1600" b="1" kern="1200" dirty="0">
                <a:latin typeface="Garamond"/>
                <a:cs typeface="Garamond"/>
              </a:endParaRPr>
            </a:p>
          </p:txBody>
        </p:sp>
      </p:grpSp>
      <p:sp>
        <p:nvSpPr>
          <p:cNvPr id="65" name="Straight Connector 64">
            <a:extLst>
              <a:ext uri="{FF2B5EF4-FFF2-40B4-BE49-F238E27FC236}">
                <a16:creationId xmlns:a16="http://schemas.microsoft.com/office/drawing/2014/main" id="{4FD1D9AF-165F-4A9C-B93F-17CBA80370DD}"/>
              </a:ext>
            </a:extLst>
          </p:cNvPr>
          <p:cNvSpPr/>
          <p:nvPr/>
        </p:nvSpPr>
        <p:spPr>
          <a:xfrm>
            <a:off x="10790230" y="2796963"/>
            <a:ext cx="0" cy="422286"/>
          </a:xfrm>
          <a:prstGeom prst="line">
            <a:avLst/>
          </a:prstGeom>
          <a:noFill/>
          <a:ln w="12700" cap="flat"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66" name="Rectangle 65">
            <a:extLst>
              <a:ext uri="{FF2B5EF4-FFF2-40B4-BE49-F238E27FC236}">
                <a16:creationId xmlns:a16="http://schemas.microsoft.com/office/drawing/2014/main" id="{15E20319-9946-42EE-A757-721614C5431B}"/>
              </a:ext>
            </a:extLst>
          </p:cNvPr>
          <p:cNvSpPr/>
          <p:nvPr/>
        </p:nvSpPr>
        <p:spPr>
          <a:xfrm>
            <a:off x="10715500" y="2684796"/>
            <a:ext cx="149460" cy="844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TextBox 66">
            <a:extLst>
              <a:ext uri="{FF2B5EF4-FFF2-40B4-BE49-F238E27FC236}">
                <a16:creationId xmlns:a16="http://schemas.microsoft.com/office/drawing/2014/main" id="{0EE5CC7B-4ABE-42A3-A7FE-2920D5A47752}"/>
              </a:ext>
            </a:extLst>
          </p:cNvPr>
          <p:cNvSpPr txBox="1"/>
          <p:nvPr/>
        </p:nvSpPr>
        <p:spPr>
          <a:xfrm>
            <a:off x="9821472" y="1752494"/>
            <a:ext cx="1937515" cy="9886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600" b="1" kern="1200" dirty="0">
                <a:solidFill>
                  <a:schemeClr val="tx1"/>
                </a:solidFill>
                <a:latin typeface="Garamond"/>
                <a:cs typeface="Garamond"/>
              </a:rPr>
              <a:t>Market Launch</a:t>
            </a:r>
          </a:p>
          <a:p>
            <a:pPr marL="0" lvl="0" indent="0" algn="ctr" defTabSz="488950">
              <a:lnSpc>
                <a:spcPct val="90000"/>
              </a:lnSpc>
              <a:spcBef>
                <a:spcPct val="0"/>
              </a:spcBef>
              <a:spcAft>
                <a:spcPct val="35000"/>
              </a:spcAft>
              <a:buNone/>
            </a:pPr>
            <a:r>
              <a:rPr lang="en-US" sz="1400" dirty="0">
                <a:solidFill>
                  <a:schemeClr val="tx1"/>
                </a:solidFill>
                <a:latin typeface="Garamond"/>
                <a:cs typeface="Garamond"/>
              </a:rPr>
              <a:t>MO License &amp; CC approval</a:t>
            </a:r>
            <a:endParaRPr lang="en-US" sz="1200" kern="1200" dirty="0">
              <a:solidFill>
                <a:schemeClr val="tx1"/>
              </a:solidFill>
              <a:latin typeface="Garamond"/>
              <a:cs typeface="Garamond"/>
            </a:endParaRPr>
          </a:p>
        </p:txBody>
      </p:sp>
      <p:sp>
        <p:nvSpPr>
          <p:cNvPr id="71" name="TextBox 70">
            <a:extLst>
              <a:ext uri="{FF2B5EF4-FFF2-40B4-BE49-F238E27FC236}">
                <a16:creationId xmlns:a16="http://schemas.microsoft.com/office/drawing/2014/main" id="{028D1E20-ADEB-4ECB-9E11-D5A612B520E0}"/>
              </a:ext>
            </a:extLst>
          </p:cNvPr>
          <p:cNvSpPr txBox="1"/>
          <p:nvPr/>
        </p:nvSpPr>
        <p:spPr>
          <a:xfrm>
            <a:off x="1680841" y="254709"/>
            <a:ext cx="8830318" cy="553998"/>
          </a:xfrm>
          <a:prstGeom prst="rect">
            <a:avLst/>
          </a:prstGeom>
          <a:noFill/>
        </p:spPr>
        <p:txBody>
          <a:bodyPr wrap="square" rtlCol="0">
            <a:spAutoFit/>
          </a:bodyPr>
          <a:lstStyle>
            <a:defPPr>
              <a:defRPr lang="en-US"/>
            </a:defPPr>
            <a:lvl1pPr algn="ctr">
              <a:defRPr sz="2400" b="1">
                <a:solidFill>
                  <a:schemeClr val="accent1"/>
                </a:solidFill>
                <a:latin typeface="Garamond" panose="02020404030301010803" pitchFamily="18" charset="0"/>
              </a:defRPr>
            </a:lvl1pPr>
          </a:lstStyle>
          <a:p>
            <a:r>
              <a:rPr lang="en-US" sz="3000" dirty="0">
                <a:solidFill>
                  <a:srgbClr val="40749B"/>
                </a:solidFill>
                <a:latin typeface="Garamond"/>
                <a:cs typeface="Garamond"/>
              </a:rPr>
              <a:t>30 Years Competitive Market DREAM Coming True !</a:t>
            </a:r>
          </a:p>
        </p:txBody>
      </p:sp>
      <p:sp>
        <p:nvSpPr>
          <p:cNvPr id="3" name="Slide Number Placeholder 2"/>
          <p:cNvSpPr>
            <a:spLocks noGrp="1"/>
          </p:cNvSpPr>
          <p:nvPr>
            <p:ph type="sldNum" sz="quarter" idx="12"/>
          </p:nvPr>
        </p:nvSpPr>
        <p:spPr>
          <a:xfrm>
            <a:off x="9900178" y="6492875"/>
            <a:ext cx="1312025" cy="365125"/>
          </a:xfrm>
        </p:spPr>
        <p:txBody>
          <a:bodyPr/>
          <a:lstStyle/>
          <a:p>
            <a:fld id="{1F9DB273-5FA2-49EA-86A6-560B476083E7}" type="slidenum">
              <a:rPr lang="en-US" smtClean="0"/>
              <a:t>4</a:t>
            </a:fld>
            <a:endParaRPr lang="en-US"/>
          </a:p>
        </p:txBody>
      </p:sp>
      <p:sp>
        <p:nvSpPr>
          <p:cNvPr id="2" name="Date Placeholder 1"/>
          <p:cNvSpPr>
            <a:spLocks noGrp="1"/>
          </p:cNvSpPr>
          <p:nvPr>
            <p:ph type="dt" sz="half" idx="10"/>
          </p:nvPr>
        </p:nvSpPr>
        <p:spPr/>
        <p:txBody>
          <a:bodyPr/>
          <a:lstStyle/>
          <a:p>
            <a:fld id="{30529971-7921-9143-A275-6CB502B5EA61}" type="datetime4">
              <a:rPr lang="en-US" smtClean="0"/>
              <a:t>June 23, 2023</a:t>
            </a:fld>
            <a:endParaRPr lang="en-US"/>
          </a:p>
        </p:txBody>
      </p:sp>
      <p:sp>
        <p:nvSpPr>
          <p:cNvPr id="4" name="Footer Placeholder 3"/>
          <p:cNvSpPr>
            <a:spLocks noGrp="1"/>
          </p:cNvSpPr>
          <p:nvPr>
            <p:ph type="ftr" sz="quarter" idx="11"/>
          </p:nvPr>
        </p:nvSpPr>
        <p:spPr/>
        <p:txBody>
          <a:bodyPr/>
          <a:lstStyle/>
          <a:p>
            <a:r>
              <a:rPr lang="en-US"/>
              <a:t>National Electric Power Regulatory Authority</a:t>
            </a:r>
            <a:endParaRPr lang="x-none" dirty="0"/>
          </a:p>
        </p:txBody>
      </p:sp>
      <p:cxnSp>
        <p:nvCxnSpPr>
          <p:cNvPr id="7" name="Straight Connector 6"/>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30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48DACD19-C723-4A2F-878D-DEFAE45FA9D4}"/>
              </a:ext>
            </a:extLst>
          </p:cNvPr>
          <p:cNvSpPr txBox="1">
            <a:spLocks/>
          </p:cNvSpPr>
          <p:nvPr/>
        </p:nvSpPr>
        <p:spPr>
          <a:xfrm>
            <a:off x="1013176" y="142689"/>
            <a:ext cx="9703654" cy="4851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spc="-75" dirty="0">
                <a:solidFill>
                  <a:srgbClr val="40749B"/>
                </a:solidFill>
                <a:latin typeface="Garamond"/>
                <a:cs typeface="Garamond"/>
              </a:rPr>
              <a:t>Understanding Single Buyer Model</a:t>
            </a:r>
            <a:endParaRPr lang="en-US" sz="3200" b="1" dirty="0">
              <a:solidFill>
                <a:srgbClr val="40749B"/>
              </a:solidFill>
            </a:endParaRPr>
          </a:p>
        </p:txBody>
      </p:sp>
      <p:sp>
        <p:nvSpPr>
          <p:cNvPr id="29" name="Bent Arrow 92">
            <a:extLst>
              <a:ext uri="{FF2B5EF4-FFF2-40B4-BE49-F238E27FC236}">
                <a16:creationId xmlns:a16="http://schemas.microsoft.com/office/drawing/2014/main" id="{5E85AF19-01C6-468A-9376-CAEAF5E0A8AF}"/>
              </a:ext>
            </a:extLst>
          </p:cNvPr>
          <p:cNvSpPr/>
          <p:nvPr/>
        </p:nvSpPr>
        <p:spPr>
          <a:xfrm flipH="1">
            <a:off x="6228162" y="1474994"/>
            <a:ext cx="2746777" cy="936730"/>
          </a:xfrm>
          <a:prstGeom prst="bentArrow">
            <a:avLst>
              <a:gd name="adj1" fmla="val 39801"/>
              <a:gd name="adj2" fmla="val 29566"/>
              <a:gd name="adj3" fmla="val 29566"/>
              <a:gd name="adj4" fmla="val 3144"/>
            </a:avLst>
          </a:prstGeom>
          <a:solidFill>
            <a:srgbClr val="0296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Garamond"/>
              <a:ea typeface="+mn-ea"/>
              <a:cs typeface="Garamond"/>
              <a:sym typeface="Arial"/>
            </a:endParaRPr>
          </a:p>
        </p:txBody>
      </p:sp>
      <p:sp>
        <p:nvSpPr>
          <p:cNvPr id="30" name="Bent Arrow 93">
            <a:extLst>
              <a:ext uri="{FF2B5EF4-FFF2-40B4-BE49-F238E27FC236}">
                <a16:creationId xmlns:a16="http://schemas.microsoft.com/office/drawing/2014/main" id="{0590EA79-CEF0-4E88-890B-CBD6DCB75134}"/>
              </a:ext>
            </a:extLst>
          </p:cNvPr>
          <p:cNvSpPr/>
          <p:nvPr/>
        </p:nvSpPr>
        <p:spPr>
          <a:xfrm rot="16200000" flipH="1">
            <a:off x="3412503" y="726903"/>
            <a:ext cx="900793" cy="2468852"/>
          </a:xfrm>
          <a:prstGeom prst="bentArrow">
            <a:avLst>
              <a:gd name="adj1" fmla="val 41920"/>
              <a:gd name="adj2" fmla="val 29566"/>
              <a:gd name="adj3" fmla="val 24807"/>
              <a:gd name="adj4" fmla="val 0"/>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Garamond"/>
              <a:ea typeface="+mn-ea"/>
              <a:cs typeface="Garamond"/>
              <a:sym typeface="Arial"/>
            </a:endParaRPr>
          </a:p>
        </p:txBody>
      </p:sp>
      <p:sp>
        <p:nvSpPr>
          <p:cNvPr id="31" name="Shape 124">
            <a:extLst>
              <a:ext uri="{FF2B5EF4-FFF2-40B4-BE49-F238E27FC236}">
                <a16:creationId xmlns:a16="http://schemas.microsoft.com/office/drawing/2014/main" id="{585988D9-BCA1-4294-A793-60E02EDDCFF2}"/>
              </a:ext>
            </a:extLst>
          </p:cNvPr>
          <p:cNvSpPr txBox="1">
            <a:spLocks/>
          </p:cNvSpPr>
          <p:nvPr/>
        </p:nvSpPr>
        <p:spPr>
          <a:xfrm>
            <a:off x="5952572" y="2994968"/>
            <a:ext cx="1673644" cy="106764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defTabSz="914400">
              <a:lnSpc>
                <a:spcPct val="100000"/>
              </a:lnSpc>
              <a:buFont typeface="Georgia"/>
              <a:buNone/>
            </a:pPr>
            <a:r>
              <a:rPr lang="en-GB" i="0" kern="0" dirty="0">
                <a:solidFill>
                  <a:srgbClr val="000000"/>
                </a:solidFill>
                <a:latin typeface="Garamond"/>
                <a:cs typeface="Garamond"/>
              </a:rPr>
              <a:t>Power Procurement Agency Agreements (PPAA)</a:t>
            </a:r>
            <a:endParaRPr lang="en" i="0" kern="0" dirty="0">
              <a:solidFill>
                <a:srgbClr val="000000"/>
              </a:solidFill>
              <a:latin typeface="Garamond"/>
              <a:cs typeface="Garamond"/>
            </a:endParaRPr>
          </a:p>
        </p:txBody>
      </p:sp>
      <p:sp>
        <p:nvSpPr>
          <p:cNvPr id="32" name="Shape 124">
            <a:extLst>
              <a:ext uri="{FF2B5EF4-FFF2-40B4-BE49-F238E27FC236}">
                <a16:creationId xmlns:a16="http://schemas.microsoft.com/office/drawing/2014/main" id="{3E5536F6-D8F8-4E15-A147-B2804682C39A}"/>
              </a:ext>
            </a:extLst>
          </p:cNvPr>
          <p:cNvSpPr txBox="1">
            <a:spLocks/>
          </p:cNvSpPr>
          <p:nvPr/>
        </p:nvSpPr>
        <p:spPr>
          <a:xfrm>
            <a:off x="3767615" y="3083772"/>
            <a:ext cx="1415198" cy="97884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defTabSz="914400">
              <a:lnSpc>
                <a:spcPct val="100000"/>
              </a:lnSpc>
              <a:buFont typeface="Georgia"/>
              <a:buNone/>
            </a:pPr>
            <a:r>
              <a:rPr lang="en-GB" i="0" kern="0" dirty="0">
                <a:solidFill>
                  <a:srgbClr val="000000"/>
                </a:solidFill>
                <a:latin typeface="Garamond"/>
                <a:cs typeface="Garamond"/>
              </a:rPr>
              <a:t>Power Purchase Agreements (EPA/PPA)</a:t>
            </a:r>
            <a:endParaRPr lang="en" i="0" kern="0" dirty="0">
              <a:solidFill>
                <a:srgbClr val="000000"/>
              </a:solidFill>
              <a:latin typeface="Garamond"/>
              <a:cs typeface="Garamond"/>
            </a:endParaRPr>
          </a:p>
        </p:txBody>
      </p:sp>
      <p:pic>
        <p:nvPicPr>
          <p:cNvPr id="33" name="Picture 32">
            <a:extLst>
              <a:ext uri="{FF2B5EF4-FFF2-40B4-BE49-F238E27FC236}">
                <a16:creationId xmlns:a16="http://schemas.microsoft.com/office/drawing/2014/main" id="{6DD3729C-71FE-4742-B7D9-FA0983CFD59C}"/>
              </a:ext>
            </a:extLst>
          </p:cNvPr>
          <p:cNvPicPr>
            <a:picLocks noChangeAspect="1"/>
          </p:cNvPicPr>
          <p:nvPr/>
        </p:nvPicPr>
        <p:blipFill>
          <a:blip r:embed="rId2"/>
          <a:stretch>
            <a:fillRect/>
          </a:stretch>
        </p:blipFill>
        <p:spPr>
          <a:xfrm>
            <a:off x="2371513" y="2568507"/>
            <a:ext cx="1016263" cy="2669967"/>
          </a:xfrm>
          <a:prstGeom prst="rect">
            <a:avLst/>
          </a:prstGeom>
        </p:spPr>
      </p:pic>
      <p:pic>
        <p:nvPicPr>
          <p:cNvPr id="34" name="Picture 33">
            <a:extLst>
              <a:ext uri="{FF2B5EF4-FFF2-40B4-BE49-F238E27FC236}">
                <a16:creationId xmlns:a16="http://schemas.microsoft.com/office/drawing/2014/main" id="{6ED5F5D3-58DF-47E1-80F3-8E9CF56CB16C}"/>
              </a:ext>
            </a:extLst>
          </p:cNvPr>
          <p:cNvPicPr>
            <a:picLocks noChangeAspect="1"/>
          </p:cNvPicPr>
          <p:nvPr/>
        </p:nvPicPr>
        <p:blipFill>
          <a:blip r:embed="rId3"/>
          <a:stretch>
            <a:fillRect/>
          </a:stretch>
        </p:blipFill>
        <p:spPr>
          <a:xfrm>
            <a:off x="7797354" y="2514790"/>
            <a:ext cx="2504482" cy="1067648"/>
          </a:xfrm>
          <a:prstGeom prst="rect">
            <a:avLst/>
          </a:prstGeom>
        </p:spPr>
      </p:pic>
      <p:sp>
        <p:nvSpPr>
          <p:cNvPr id="36" name="Shape 124">
            <a:extLst>
              <a:ext uri="{FF2B5EF4-FFF2-40B4-BE49-F238E27FC236}">
                <a16:creationId xmlns:a16="http://schemas.microsoft.com/office/drawing/2014/main" id="{BA4613F6-D14E-45BD-88FC-96401D985B21}"/>
              </a:ext>
            </a:extLst>
          </p:cNvPr>
          <p:cNvSpPr txBox="1">
            <a:spLocks/>
          </p:cNvSpPr>
          <p:nvPr/>
        </p:nvSpPr>
        <p:spPr>
          <a:xfrm>
            <a:off x="6315572" y="1526584"/>
            <a:ext cx="2757126" cy="41325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defTabSz="914400">
              <a:lnSpc>
                <a:spcPct val="100000"/>
              </a:lnSpc>
              <a:buFont typeface="Georgia"/>
              <a:buNone/>
            </a:pPr>
            <a:r>
              <a:rPr lang="en-GB" i="0" kern="0" dirty="0">
                <a:solidFill>
                  <a:srgbClr val="FFFFFF"/>
                </a:solidFill>
                <a:latin typeface="Garamond"/>
                <a:cs typeface="Garamond"/>
              </a:rPr>
              <a:t>Collection from DISCOs</a:t>
            </a:r>
            <a:endParaRPr lang="en" i="0" kern="0" dirty="0">
              <a:solidFill>
                <a:srgbClr val="FFFFFF"/>
              </a:solidFill>
              <a:latin typeface="Garamond"/>
              <a:cs typeface="Garamond"/>
            </a:endParaRPr>
          </a:p>
        </p:txBody>
      </p:sp>
      <p:sp>
        <p:nvSpPr>
          <p:cNvPr id="37" name="Shape 124">
            <a:extLst>
              <a:ext uri="{FF2B5EF4-FFF2-40B4-BE49-F238E27FC236}">
                <a16:creationId xmlns:a16="http://schemas.microsoft.com/office/drawing/2014/main" id="{90EEFA73-6A6E-414E-AC09-7FE7169B4CCE}"/>
              </a:ext>
            </a:extLst>
          </p:cNvPr>
          <p:cNvSpPr txBox="1">
            <a:spLocks/>
          </p:cNvSpPr>
          <p:nvPr/>
        </p:nvSpPr>
        <p:spPr>
          <a:xfrm>
            <a:off x="2533289" y="1483835"/>
            <a:ext cx="2649524" cy="41325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defTabSz="914400">
              <a:lnSpc>
                <a:spcPct val="100000"/>
              </a:lnSpc>
              <a:buFont typeface="Georgia"/>
              <a:buNone/>
            </a:pPr>
            <a:r>
              <a:rPr lang="en-GB" i="0" kern="0" dirty="0">
                <a:solidFill>
                  <a:srgbClr val="FFFFFF"/>
                </a:solidFill>
                <a:latin typeface="Garamond"/>
                <a:cs typeface="Garamond"/>
              </a:rPr>
              <a:t>Payments to Generators</a:t>
            </a:r>
            <a:endParaRPr lang="en" i="0" kern="0" dirty="0">
              <a:solidFill>
                <a:srgbClr val="FFFFFF"/>
              </a:solidFill>
              <a:latin typeface="Garamond"/>
              <a:cs typeface="Garamond"/>
            </a:endParaRPr>
          </a:p>
        </p:txBody>
      </p:sp>
      <p:sp>
        <p:nvSpPr>
          <p:cNvPr id="39" name="Bent Arrow 98">
            <a:extLst>
              <a:ext uri="{FF2B5EF4-FFF2-40B4-BE49-F238E27FC236}">
                <a16:creationId xmlns:a16="http://schemas.microsoft.com/office/drawing/2014/main" id="{794B1761-BE44-46E4-A9F1-0DCE39116A65}"/>
              </a:ext>
            </a:extLst>
          </p:cNvPr>
          <p:cNvSpPr/>
          <p:nvPr/>
        </p:nvSpPr>
        <p:spPr>
          <a:xfrm rot="16200000" flipV="1">
            <a:off x="4171815" y="1760349"/>
            <a:ext cx="636815" cy="2089785"/>
          </a:xfrm>
          <a:prstGeom prst="bentArrow">
            <a:avLst>
              <a:gd name="adj1" fmla="val 32919"/>
              <a:gd name="adj2" fmla="val 43136"/>
              <a:gd name="adj3" fmla="val 29566"/>
              <a:gd name="adj4" fmla="val 32009"/>
            </a:avLst>
          </a:prstGeom>
          <a:solidFill>
            <a:srgbClr val="2F559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Garamond"/>
              <a:ea typeface="+mn-ea"/>
              <a:cs typeface="Garamond"/>
              <a:sym typeface="Arial"/>
            </a:endParaRPr>
          </a:p>
        </p:txBody>
      </p:sp>
      <p:sp>
        <p:nvSpPr>
          <p:cNvPr id="40" name="Left Brace 39">
            <a:extLst>
              <a:ext uri="{FF2B5EF4-FFF2-40B4-BE49-F238E27FC236}">
                <a16:creationId xmlns:a16="http://schemas.microsoft.com/office/drawing/2014/main" id="{720EF9F5-FF85-4430-9DD1-1185AB12FDDA}"/>
              </a:ext>
            </a:extLst>
          </p:cNvPr>
          <p:cNvSpPr/>
          <p:nvPr/>
        </p:nvSpPr>
        <p:spPr>
          <a:xfrm>
            <a:off x="2014657" y="1449870"/>
            <a:ext cx="370348" cy="1532588"/>
          </a:xfrm>
          <a:prstGeom prst="leftBrace">
            <a:avLst/>
          </a:prstGeom>
          <a:noFill/>
          <a:ln w="25400" cap="flat" cmpd="sng" algn="ctr">
            <a:solidFill>
              <a:srgbClr val="2F559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Garamond"/>
              <a:ea typeface="+mn-ea"/>
              <a:cs typeface="Garamond"/>
              <a:sym typeface="Arial"/>
            </a:endParaRPr>
          </a:p>
        </p:txBody>
      </p:sp>
      <p:sp>
        <p:nvSpPr>
          <p:cNvPr id="41" name="Shape 106">
            <a:extLst>
              <a:ext uri="{FF2B5EF4-FFF2-40B4-BE49-F238E27FC236}">
                <a16:creationId xmlns:a16="http://schemas.microsoft.com/office/drawing/2014/main" id="{ABDF10D1-0613-4950-8B79-F15583D9135F}"/>
              </a:ext>
            </a:extLst>
          </p:cNvPr>
          <p:cNvSpPr txBox="1">
            <a:spLocks/>
          </p:cNvSpPr>
          <p:nvPr/>
        </p:nvSpPr>
        <p:spPr>
          <a:xfrm>
            <a:off x="654502" y="1733209"/>
            <a:ext cx="1317148" cy="101684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1pPr>
            <a:lvl2pPr marR="0" lvl="1"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2pPr>
            <a:lvl3pPr marR="0" lvl="2"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3pPr>
            <a:lvl4pPr marR="0" lvl="3"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4pPr>
            <a:lvl5pPr marR="0" lvl="4"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5pPr>
            <a:lvl6pPr marR="0" lvl="5"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6pPr>
            <a:lvl7pPr marR="0" lvl="6"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7pPr>
            <a:lvl8pPr marR="0" lvl="7"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8pPr>
            <a:lvl9pPr marR="0" lvl="8"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9pPr>
          </a:lstStyle>
          <a:p>
            <a:pPr algn="ctr" defTabSz="914400">
              <a:lnSpc>
                <a:spcPct val="100000"/>
              </a:lnSpc>
              <a:buClr>
                <a:srgbClr val="000000"/>
              </a:buClr>
              <a:buFont typeface="Nunito Sans"/>
              <a:buNone/>
            </a:pPr>
            <a:r>
              <a:rPr lang="en-GB" sz="1600" kern="0" dirty="0">
                <a:solidFill>
                  <a:schemeClr val="tx1"/>
                </a:solidFill>
                <a:latin typeface="Garamond"/>
                <a:cs typeface="Garamond"/>
              </a:rPr>
              <a:t>Current Sector Framework</a:t>
            </a:r>
            <a:endParaRPr lang="en" sz="1600" kern="0" dirty="0">
              <a:solidFill>
                <a:schemeClr val="tx1"/>
              </a:solidFill>
              <a:latin typeface="Garamond"/>
              <a:cs typeface="Garamond"/>
            </a:endParaRPr>
          </a:p>
        </p:txBody>
      </p:sp>
      <p:sp>
        <p:nvSpPr>
          <p:cNvPr id="42" name="Left Brace 41">
            <a:extLst>
              <a:ext uri="{FF2B5EF4-FFF2-40B4-BE49-F238E27FC236}">
                <a16:creationId xmlns:a16="http://schemas.microsoft.com/office/drawing/2014/main" id="{297D5868-6605-4A7D-B477-BA8288E39C42}"/>
              </a:ext>
            </a:extLst>
          </p:cNvPr>
          <p:cNvSpPr/>
          <p:nvPr/>
        </p:nvSpPr>
        <p:spPr>
          <a:xfrm flipH="1">
            <a:off x="10301836" y="1589482"/>
            <a:ext cx="309297" cy="1534166"/>
          </a:xfrm>
          <a:prstGeom prst="leftBrace">
            <a:avLst/>
          </a:prstGeom>
          <a:noFill/>
          <a:ln w="25400" cap="flat" cmpd="sng" algn="ctr">
            <a:solidFill>
              <a:srgbClr val="2F559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Garamond"/>
              <a:ea typeface="+mn-ea"/>
              <a:cs typeface="Garamond"/>
              <a:sym typeface="Arial"/>
            </a:endParaRPr>
          </a:p>
        </p:txBody>
      </p:sp>
      <p:sp>
        <p:nvSpPr>
          <p:cNvPr id="43" name="Bent Arrow 98">
            <a:extLst>
              <a:ext uri="{FF2B5EF4-FFF2-40B4-BE49-F238E27FC236}">
                <a16:creationId xmlns:a16="http://schemas.microsoft.com/office/drawing/2014/main" id="{62FBECC6-FC4F-4221-A663-A7F6A35DDE95}"/>
              </a:ext>
            </a:extLst>
          </p:cNvPr>
          <p:cNvSpPr/>
          <p:nvPr/>
        </p:nvSpPr>
        <p:spPr>
          <a:xfrm rot="5400000" flipH="1" flipV="1">
            <a:off x="6458667" y="1718179"/>
            <a:ext cx="636814" cy="2089785"/>
          </a:xfrm>
          <a:prstGeom prst="bentArrow">
            <a:avLst>
              <a:gd name="adj1" fmla="val 32919"/>
              <a:gd name="adj2" fmla="val 43136"/>
              <a:gd name="adj3" fmla="val 29566"/>
              <a:gd name="adj4" fmla="val 32009"/>
            </a:avLst>
          </a:prstGeom>
          <a:solidFill>
            <a:srgbClr val="2F559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Garamond"/>
              <a:ea typeface="+mn-ea"/>
              <a:cs typeface="Garamond"/>
              <a:sym typeface="Arial"/>
            </a:endParaRPr>
          </a:p>
        </p:txBody>
      </p:sp>
      <p:sp>
        <p:nvSpPr>
          <p:cNvPr id="3" name="Rectangle 2">
            <a:extLst>
              <a:ext uri="{FF2B5EF4-FFF2-40B4-BE49-F238E27FC236}">
                <a16:creationId xmlns:a16="http://schemas.microsoft.com/office/drawing/2014/main" id="{59C96EAA-456D-43BC-990B-A1141518F2CC}"/>
              </a:ext>
            </a:extLst>
          </p:cNvPr>
          <p:cNvSpPr/>
          <p:nvPr/>
        </p:nvSpPr>
        <p:spPr>
          <a:xfrm>
            <a:off x="7366581" y="3610382"/>
            <a:ext cx="3366027" cy="338554"/>
          </a:xfrm>
          <a:prstGeom prst="rect">
            <a:avLst/>
          </a:prstGeom>
        </p:spPr>
        <p:txBody>
          <a:bodyPr wrap="square">
            <a:spAutoFit/>
          </a:bodyPr>
          <a:lstStyle/>
          <a:p>
            <a:pPr algn="ctr">
              <a:lnSpc>
                <a:spcPct val="100000"/>
              </a:lnSpc>
              <a:buFont typeface="Georgia"/>
              <a:buNone/>
            </a:pPr>
            <a:r>
              <a:rPr lang="en-GB" sz="1600" dirty="0">
                <a:latin typeface="Garamond"/>
                <a:cs typeface="Garamond"/>
              </a:rPr>
              <a:t>Distribution Companies</a:t>
            </a:r>
          </a:p>
        </p:txBody>
      </p:sp>
      <p:sp>
        <p:nvSpPr>
          <p:cNvPr id="44" name="Shape 124">
            <a:extLst>
              <a:ext uri="{FF2B5EF4-FFF2-40B4-BE49-F238E27FC236}">
                <a16:creationId xmlns:a16="http://schemas.microsoft.com/office/drawing/2014/main" id="{4CD45766-E1FF-4742-A56E-C185CE2A134A}"/>
              </a:ext>
            </a:extLst>
          </p:cNvPr>
          <p:cNvSpPr txBox="1">
            <a:spLocks/>
          </p:cNvSpPr>
          <p:nvPr/>
        </p:nvSpPr>
        <p:spPr>
          <a:xfrm>
            <a:off x="429499" y="3983562"/>
            <a:ext cx="2089786" cy="78220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a:buFont typeface="Georgia"/>
              <a:buNone/>
            </a:pPr>
            <a:r>
              <a:rPr lang="en-GB" i="0" dirty="0">
                <a:solidFill>
                  <a:schemeClr val="tx1"/>
                </a:solidFill>
                <a:latin typeface="Garamond"/>
                <a:cs typeface="Garamond"/>
              </a:rPr>
              <a:t>Generation Companies</a:t>
            </a:r>
            <a:endParaRPr lang="en" i="0" dirty="0">
              <a:solidFill>
                <a:schemeClr val="tx1"/>
              </a:solidFill>
              <a:latin typeface="Garamond"/>
              <a:cs typeface="Garamond"/>
            </a:endParaRPr>
          </a:p>
        </p:txBody>
      </p:sp>
      <p:pic>
        <p:nvPicPr>
          <p:cNvPr id="45" name="Picture 44">
            <a:extLst>
              <a:ext uri="{FF2B5EF4-FFF2-40B4-BE49-F238E27FC236}">
                <a16:creationId xmlns:a16="http://schemas.microsoft.com/office/drawing/2014/main" id="{E1BD2001-7177-4C9A-B70D-BE7C930BAF7F}"/>
              </a:ext>
            </a:extLst>
          </p:cNvPr>
          <p:cNvPicPr>
            <a:picLocks noChangeAspect="1"/>
          </p:cNvPicPr>
          <p:nvPr/>
        </p:nvPicPr>
        <p:blipFill>
          <a:blip r:embed="rId4"/>
          <a:stretch>
            <a:fillRect/>
          </a:stretch>
        </p:blipFill>
        <p:spPr>
          <a:xfrm>
            <a:off x="7902301" y="4236540"/>
            <a:ext cx="2435860" cy="1058454"/>
          </a:xfrm>
          <a:prstGeom prst="rect">
            <a:avLst/>
          </a:prstGeom>
        </p:spPr>
      </p:pic>
      <p:sp>
        <p:nvSpPr>
          <p:cNvPr id="46" name="Shape 124">
            <a:extLst>
              <a:ext uri="{FF2B5EF4-FFF2-40B4-BE49-F238E27FC236}">
                <a16:creationId xmlns:a16="http://schemas.microsoft.com/office/drawing/2014/main" id="{849F914F-787F-4A44-9FBF-354208ED6BB8}"/>
              </a:ext>
            </a:extLst>
          </p:cNvPr>
          <p:cNvSpPr txBox="1">
            <a:spLocks/>
          </p:cNvSpPr>
          <p:nvPr/>
        </p:nvSpPr>
        <p:spPr>
          <a:xfrm>
            <a:off x="9942006" y="4443668"/>
            <a:ext cx="2089786" cy="7424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a:lnSpc>
                <a:spcPct val="100000"/>
              </a:lnSpc>
              <a:buFont typeface="Georgia"/>
              <a:buNone/>
            </a:pPr>
            <a:r>
              <a:rPr lang="en-GB" i="0" dirty="0">
                <a:solidFill>
                  <a:schemeClr val="tx1"/>
                </a:solidFill>
                <a:latin typeface="Garamond"/>
                <a:cs typeface="Garamond"/>
              </a:rPr>
              <a:t>   All Consumers including BPCs</a:t>
            </a:r>
            <a:endParaRPr lang="en" i="0" dirty="0">
              <a:solidFill>
                <a:schemeClr val="tx1"/>
              </a:solidFill>
              <a:latin typeface="Garamond"/>
              <a:cs typeface="Garamond"/>
            </a:endParaRPr>
          </a:p>
        </p:txBody>
      </p:sp>
      <p:pic>
        <p:nvPicPr>
          <p:cNvPr id="49" name="Picture 48">
            <a:extLst>
              <a:ext uri="{FF2B5EF4-FFF2-40B4-BE49-F238E27FC236}">
                <a16:creationId xmlns:a16="http://schemas.microsoft.com/office/drawing/2014/main" id="{60859A5F-A0AC-47A8-AD45-02E822AC1415}"/>
              </a:ext>
            </a:extLst>
          </p:cNvPr>
          <p:cNvPicPr>
            <a:picLocks noChangeAspect="1"/>
          </p:cNvPicPr>
          <p:nvPr/>
        </p:nvPicPr>
        <p:blipFill rotWithShape="1">
          <a:blip r:embed="rId5"/>
          <a:srcRect l="18739" t="8613" r="18123" b="7354"/>
          <a:stretch/>
        </p:blipFill>
        <p:spPr>
          <a:xfrm>
            <a:off x="5150512" y="1149136"/>
            <a:ext cx="1058921" cy="1057030"/>
          </a:xfrm>
          <a:prstGeom prst="rect">
            <a:avLst/>
          </a:prstGeom>
        </p:spPr>
      </p:pic>
      <p:cxnSp>
        <p:nvCxnSpPr>
          <p:cNvPr id="28" name="Straight Connector 27">
            <a:extLst>
              <a:ext uri="{FF2B5EF4-FFF2-40B4-BE49-F238E27FC236}">
                <a16:creationId xmlns:a16="http://schemas.microsoft.com/office/drawing/2014/main" id="{6A6D3E2A-7ABF-4273-A3D8-1CB2FEE37ECF}"/>
              </a:ext>
            </a:extLst>
          </p:cNvPr>
          <p:cNvCxnSpPr/>
          <p:nvPr/>
        </p:nvCxnSpPr>
        <p:spPr>
          <a:xfrm>
            <a:off x="1192927" y="659031"/>
            <a:ext cx="1022754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B0637CF3-D899-3146-8B41-F08071957C6F}" type="datetime4">
              <a:rPr lang="en-US" smtClean="0"/>
              <a:t>June 23, 2023</a:t>
            </a:fld>
            <a:endParaRPr lang="x-none"/>
          </a:p>
        </p:txBody>
      </p:sp>
      <p:sp>
        <p:nvSpPr>
          <p:cNvPr id="4" name="Footer Placeholder 3"/>
          <p:cNvSpPr>
            <a:spLocks noGrp="1"/>
          </p:cNvSpPr>
          <p:nvPr>
            <p:ph type="ftr" sz="quarter" idx="11"/>
          </p:nvPr>
        </p:nvSpPr>
        <p:spPr/>
        <p:txBody>
          <a:bodyPr/>
          <a:lstStyle/>
          <a:p>
            <a:r>
              <a:rPr lang="en-US"/>
              <a:t>National Electric Power Regulatory Authority</a:t>
            </a:r>
            <a:endParaRPr lang="x-none"/>
          </a:p>
        </p:txBody>
      </p:sp>
      <p:sp>
        <p:nvSpPr>
          <p:cNvPr id="5" name="Slide Number Placeholder 4"/>
          <p:cNvSpPr>
            <a:spLocks noGrp="1"/>
          </p:cNvSpPr>
          <p:nvPr>
            <p:ph type="sldNum" sz="quarter" idx="12"/>
          </p:nvPr>
        </p:nvSpPr>
        <p:spPr/>
        <p:txBody>
          <a:bodyPr/>
          <a:lstStyle/>
          <a:p>
            <a:fld id="{BC6F0C9F-1485-44C6-9B60-E7D692FB154A}" type="slidenum">
              <a:rPr lang="x-none" smtClean="0"/>
              <a:t>5</a:t>
            </a:fld>
            <a:endParaRPr lang="x-none"/>
          </a:p>
        </p:txBody>
      </p:sp>
    </p:spTree>
    <p:extLst>
      <p:ext uri="{BB962C8B-B14F-4D97-AF65-F5344CB8AC3E}">
        <p14:creationId xmlns:p14="http://schemas.microsoft.com/office/powerpoint/2010/main" val="2380631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fill="hold"/>
                                        <p:tgtEl>
                                          <p:spTgt spid="39"/>
                                        </p:tgtEl>
                                        <p:attrNameLst>
                                          <p:attrName>ppt_x</p:attrName>
                                        </p:attrNameLst>
                                      </p:cBhvr>
                                      <p:tavLst>
                                        <p:tav tm="0">
                                          <p:val>
                                            <p:strVal val="#ppt_x"/>
                                          </p:val>
                                        </p:tav>
                                        <p:tav tm="100000">
                                          <p:val>
                                            <p:strVal val="#ppt_x"/>
                                          </p:val>
                                        </p:tav>
                                      </p:tavLst>
                                    </p:anim>
                                    <p:anim calcmode="lin" valueType="num">
                                      <p:cBhvr additive="base">
                                        <p:cTn id="70" dur="500" fill="hold"/>
                                        <p:tgtEl>
                                          <p:spTgt spid="3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6" grpId="0"/>
      <p:bldP spid="37" grpId="0"/>
      <p:bldP spid="39" grpId="0" animBg="1"/>
      <p:bldP spid="40" grpId="0" animBg="1"/>
      <p:bldP spid="41" grpId="0"/>
      <p:bldP spid="42" grpId="0" animBg="1"/>
      <p:bldP spid="43" grpId="0" animBg="1"/>
      <p:bldP spid="3" grpId="0"/>
      <p:bldP spid="44"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78055B-6C21-4563-B028-64D3CBCA310E}"/>
              </a:ext>
            </a:extLst>
          </p:cNvPr>
          <p:cNvSpPr/>
          <p:nvPr/>
        </p:nvSpPr>
        <p:spPr>
          <a:xfrm>
            <a:off x="511772" y="784791"/>
            <a:ext cx="10842028" cy="526522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Garamond"/>
              <a:cs typeface="Garamond"/>
            </a:endParaRPr>
          </a:p>
        </p:txBody>
      </p:sp>
      <p:pic>
        <p:nvPicPr>
          <p:cNvPr id="3" name="Picture 2">
            <a:extLst>
              <a:ext uri="{FF2B5EF4-FFF2-40B4-BE49-F238E27FC236}">
                <a16:creationId xmlns:a16="http://schemas.microsoft.com/office/drawing/2014/main" id="{695D51F1-CDCB-48FB-8E3B-31A214C94759}"/>
              </a:ext>
            </a:extLst>
          </p:cNvPr>
          <p:cNvPicPr>
            <a:picLocks noChangeAspect="1"/>
          </p:cNvPicPr>
          <p:nvPr/>
        </p:nvPicPr>
        <p:blipFill>
          <a:blip r:embed="rId2"/>
          <a:stretch>
            <a:fillRect/>
          </a:stretch>
        </p:blipFill>
        <p:spPr>
          <a:xfrm>
            <a:off x="2520799" y="2046979"/>
            <a:ext cx="1016263" cy="2669967"/>
          </a:xfrm>
          <a:prstGeom prst="rect">
            <a:avLst/>
          </a:prstGeom>
        </p:spPr>
      </p:pic>
      <p:pic>
        <p:nvPicPr>
          <p:cNvPr id="4" name="Picture 3">
            <a:extLst>
              <a:ext uri="{FF2B5EF4-FFF2-40B4-BE49-F238E27FC236}">
                <a16:creationId xmlns:a16="http://schemas.microsoft.com/office/drawing/2014/main" id="{3576124B-E277-4B50-9C69-68CB3334706E}"/>
              </a:ext>
            </a:extLst>
          </p:cNvPr>
          <p:cNvPicPr>
            <a:picLocks noChangeAspect="1"/>
          </p:cNvPicPr>
          <p:nvPr/>
        </p:nvPicPr>
        <p:blipFill>
          <a:blip r:embed="rId3"/>
          <a:stretch>
            <a:fillRect/>
          </a:stretch>
        </p:blipFill>
        <p:spPr>
          <a:xfrm>
            <a:off x="8028500" y="2178454"/>
            <a:ext cx="2197373" cy="936729"/>
          </a:xfrm>
          <a:prstGeom prst="rect">
            <a:avLst/>
          </a:prstGeom>
        </p:spPr>
      </p:pic>
      <p:sp>
        <p:nvSpPr>
          <p:cNvPr id="5" name="Shape 124">
            <a:extLst>
              <a:ext uri="{FF2B5EF4-FFF2-40B4-BE49-F238E27FC236}">
                <a16:creationId xmlns:a16="http://schemas.microsoft.com/office/drawing/2014/main" id="{106FE1DA-74BF-4636-AA20-691CE040D9A8}"/>
              </a:ext>
            </a:extLst>
          </p:cNvPr>
          <p:cNvSpPr txBox="1">
            <a:spLocks/>
          </p:cNvSpPr>
          <p:nvPr/>
        </p:nvSpPr>
        <p:spPr>
          <a:xfrm>
            <a:off x="8018868" y="1384083"/>
            <a:ext cx="2626611" cy="64210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a:lnSpc>
                <a:spcPct val="100000"/>
              </a:lnSpc>
              <a:buFont typeface="Georgia"/>
              <a:buNone/>
            </a:pPr>
            <a:r>
              <a:rPr lang="en-GB" sz="2000" i="0" dirty="0">
                <a:solidFill>
                  <a:schemeClr val="tx1"/>
                </a:solidFill>
                <a:latin typeface="Garamond"/>
                <a:cs typeface="Garamond"/>
              </a:rPr>
              <a:t>Choice of Suppliers</a:t>
            </a:r>
            <a:endParaRPr lang="en" sz="2000" i="0" dirty="0">
              <a:solidFill>
                <a:schemeClr val="tx1"/>
              </a:solidFill>
              <a:latin typeface="Garamond"/>
              <a:cs typeface="Garamond"/>
            </a:endParaRPr>
          </a:p>
        </p:txBody>
      </p:sp>
      <p:pic>
        <p:nvPicPr>
          <p:cNvPr id="6" name="Picture 5">
            <a:extLst>
              <a:ext uri="{FF2B5EF4-FFF2-40B4-BE49-F238E27FC236}">
                <a16:creationId xmlns:a16="http://schemas.microsoft.com/office/drawing/2014/main" id="{6A23EB6C-F8C5-4678-B2FA-FCC3BB7D89F3}"/>
              </a:ext>
            </a:extLst>
          </p:cNvPr>
          <p:cNvPicPr>
            <a:picLocks noChangeAspect="1"/>
          </p:cNvPicPr>
          <p:nvPr/>
        </p:nvPicPr>
        <p:blipFill>
          <a:blip r:embed="rId4"/>
          <a:stretch>
            <a:fillRect/>
          </a:stretch>
        </p:blipFill>
        <p:spPr>
          <a:xfrm>
            <a:off x="7909256" y="3732279"/>
            <a:ext cx="2435860" cy="855986"/>
          </a:xfrm>
          <a:prstGeom prst="rect">
            <a:avLst/>
          </a:prstGeom>
        </p:spPr>
      </p:pic>
      <p:sp>
        <p:nvSpPr>
          <p:cNvPr id="7" name="Shape 124">
            <a:extLst>
              <a:ext uri="{FF2B5EF4-FFF2-40B4-BE49-F238E27FC236}">
                <a16:creationId xmlns:a16="http://schemas.microsoft.com/office/drawing/2014/main" id="{B6B56FB7-EA61-4D1C-82C3-FFFE3B855F26}"/>
              </a:ext>
            </a:extLst>
          </p:cNvPr>
          <p:cNvSpPr txBox="1">
            <a:spLocks/>
          </p:cNvSpPr>
          <p:nvPr/>
        </p:nvSpPr>
        <p:spPr>
          <a:xfrm>
            <a:off x="7748654" y="4542730"/>
            <a:ext cx="2996717" cy="66263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a:lnSpc>
                <a:spcPct val="100000"/>
              </a:lnSpc>
              <a:buFont typeface="Georgia"/>
              <a:buNone/>
            </a:pPr>
            <a:r>
              <a:rPr lang="en-GB" sz="2000" i="0" dirty="0">
                <a:solidFill>
                  <a:schemeClr val="tx1"/>
                </a:solidFill>
                <a:latin typeface="Garamond"/>
                <a:cs typeface="Garamond"/>
              </a:rPr>
              <a:t>Consumers Choice</a:t>
            </a:r>
            <a:endParaRPr lang="en" sz="2000" i="0" dirty="0">
              <a:solidFill>
                <a:schemeClr val="tx1"/>
              </a:solidFill>
              <a:latin typeface="Garamond"/>
              <a:cs typeface="Garamond"/>
            </a:endParaRPr>
          </a:p>
        </p:txBody>
      </p:sp>
      <p:sp>
        <p:nvSpPr>
          <p:cNvPr id="8" name="Shape 124">
            <a:extLst>
              <a:ext uri="{FF2B5EF4-FFF2-40B4-BE49-F238E27FC236}">
                <a16:creationId xmlns:a16="http://schemas.microsoft.com/office/drawing/2014/main" id="{C19773C8-DC5C-4B71-BA13-76F720C0EBA9}"/>
              </a:ext>
            </a:extLst>
          </p:cNvPr>
          <p:cNvSpPr txBox="1">
            <a:spLocks/>
          </p:cNvSpPr>
          <p:nvPr/>
        </p:nvSpPr>
        <p:spPr>
          <a:xfrm>
            <a:off x="4740972" y="2758726"/>
            <a:ext cx="2555447" cy="41325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a:lnSpc>
                <a:spcPct val="100000"/>
              </a:lnSpc>
              <a:buFont typeface="Georgia"/>
              <a:buNone/>
            </a:pPr>
            <a:r>
              <a:rPr lang="en-GB" sz="2000" i="0" dirty="0">
                <a:solidFill>
                  <a:schemeClr val="bg1"/>
                </a:solidFill>
                <a:latin typeface="Garamond"/>
                <a:cs typeface="Garamond"/>
              </a:rPr>
              <a:t>Bilateral Power Purchase Agreements</a:t>
            </a:r>
            <a:endParaRPr lang="en" sz="2000" i="0" dirty="0">
              <a:solidFill>
                <a:schemeClr val="bg1"/>
              </a:solidFill>
              <a:latin typeface="Garamond"/>
              <a:cs typeface="Garamond"/>
            </a:endParaRPr>
          </a:p>
        </p:txBody>
      </p:sp>
      <p:sp>
        <p:nvSpPr>
          <p:cNvPr id="9" name="Right Arrow 34">
            <a:extLst>
              <a:ext uri="{FF2B5EF4-FFF2-40B4-BE49-F238E27FC236}">
                <a16:creationId xmlns:a16="http://schemas.microsoft.com/office/drawing/2014/main" id="{01391A5B-ED36-44F9-8760-968A06527FE8}"/>
              </a:ext>
            </a:extLst>
          </p:cNvPr>
          <p:cNvSpPr/>
          <p:nvPr/>
        </p:nvSpPr>
        <p:spPr>
          <a:xfrm rot="10800000">
            <a:off x="4019405" y="2291093"/>
            <a:ext cx="3171269" cy="538584"/>
          </a:xfrm>
          <a:prstGeom prst="rightArrow">
            <a:avLst>
              <a:gd name="adj1" fmla="val 65859"/>
              <a:gd name="adj2" fmla="val 53964"/>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Garamond"/>
              <a:cs typeface="Garamond"/>
            </a:endParaRPr>
          </a:p>
        </p:txBody>
      </p:sp>
      <p:cxnSp>
        <p:nvCxnSpPr>
          <p:cNvPr id="10" name="Straight Connector 9">
            <a:extLst>
              <a:ext uri="{FF2B5EF4-FFF2-40B4-BE49-F238E27FC236}">
                <a16:creationId xmlns:a16="http://schemas.microsoft.com/office/drawing/2014/main" id="{2481203F-E549-4F72-B25F-153D623C5F60}"/>
              </a:ext>
            </a:extLst>
          </p:cNvPr>
          <p:cNvCxnSpPr>
            <a:cxnSpLocks/>
          </p:cNvCxnSpPr>
          <p:nvPr/>
        </p:nvCxnSpPr>
        <p:spPr>
          <a:xfrm flipH="1">
            <a:off x="3537062" y="2685109"/>
            <a:ext cx="2520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B39706EC-F8BB-4486-91F4-C7887B560094}"/>
              </a:ext>
            </a:extLst>
          </p:cNvPr>
          <p:cNvCxnSpPr>
            <a:cxnSpLocks/>
          </p:cNvCxnSpPr>
          <p:nvPr/>
        </p:nvCxnSpPr>
        <p:spPr>
          <a:xfrm flipH="1">
            <a:off x="3537891" y="4475734"/>
            <a:ext cx="2520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2" name="Elbow Connector 24">
            <a:extLst>
              <a:ext uri="{FF2B5EF4-FFF2-40B4-BE49-F238E27FC236}">
                <a16:creationId xmlns:a16="http://schemas.microsoft.com/office/drawing/2014/main" id="{76CC7078-C18D-4102-814F-1F9416366509}"/>
              </a:ext>
            </a:extLst>
          </p:cNvPr>
          <p:cNvCxnSpPr>
            <a:cxnSpLocks/>
          </p:cNvCxnSpPr>
          <p:nvPr/>
        </p:nvCxnSpPr>
        <p:spPr>
          <a:xfrm rot="5400000" flipH="1" flipV="1">
            <a:off x="2977752" y="2446729"/>
            <a:ext cx="2838060" cy="1533554"/>
          </a:xfrm>
          <a:prstGeom prst="bentConnector3">
            <a:avLst>
              <a:gd name="adj1" fmla="val 99568"/>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Elbow Connector 41">
            <a:extLst>
              <a:ext uri="{FF2B5EF4-FFF2-40B4-BE49-F238E27FC236}">
                <a16:creationId xmlns:a16="http://schemas.microsoft.com/office/drawing/2014/main" id="{EA80E3F6-DFC4-4D58-A894-E63733089D27}"/>
              </a:ext>
            </a:extLst>
          </p:cNvPr>
          <p:cNvCxnSpPr>
            <a:cxnSpLocks/>
          </p:cNvCxnSpPr>
          <p:nvPr/>
        </p:nvCxnSpPr>
        <p:spPr>
          <a:xfrm rot="16200000" flipH="1">
            <a:off x="5818742" y="2458889"/>
            <a:ext cx="2459366" cy="1157900"/>
          </a:xfrm>
          <a:prstGeom prst="bentConnector3">
            <a:avLst>
              <a:gd name="adj1" fmla="val -336"/>
            </a:avLst>
          </a:prstGeom>
          <a:ln/>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40EEE4B8-B329-49C4-93B8-C6B8693C7F34}"/>
              </a:ext>
            </a:extLst>
          </p:cNvPr>
          <p:cNvCxnSpPr>
            <a:cxnSpLocks/>
          </p:cNvCxnSpPr>
          <p:nvPr/>
        </p:nvCxnSpPr>
        <p:spPr>
          <a:xfrm>
            <a:off x="7628549" y="2670615"/>
            <a:ext cx="545679" cy="600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a:extLst>
              <a:ext uri="{FF2B5EF4-FFF2-40B4-BE49-F238E27FC236}">
                <a16:creationId xmlns:a16="http://schemas.microsoft.com/office/drawing/2014/main" id="{CF71C016-B1CC-458E-AB0E-4A09EDBC2254}"/>
              </a:ext>
            </a:extLst>
          </p:cNvPr>
          <p:cNvCxnSpPr>
            <a:cxnSpLocks/>
          </p:cNvCxnSpPr>
          <p:nvPr/>
        </p:nvCxnSpPr>
        <p:spPr>
          <a:xfrm>
            <a:off x="7628549" y="4265401"/>
            <a:ext cx="42041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6" name="Shape 124">
            <a:extLst>
              <a:ext uri="{FF2B5EF4-FFF2-40B4-BE49-F238E27FC236}">
                <a16:creationId xmlns:a16="http://schemas.microsoft.com/office/drawing/2014/main" id="{3DC02900-974B-4473-9762-475F97CBC3D4}"/>
              </a:ext>
            </a:extLst>
          </p:cNvPr>
          <p:cNvSpPr txBox="1">
            <a:spLocks/>
          </p:cNvSpPr>
          <p:nvPr/>
        </p:nvSpPr>
        <p:spPr>
          <a:xfrm>
            <a:off x="3010987" y="1041627"/>
            <a:ext cx="2354563" cy="64687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nSpc>
                <a:spcPct val="100000"/>
              </a:lnSpc>
              <a:buFont typeface="Georgia"/>
              <a:buNone/>
            </a:pPr>
            <a:r>
              <a:rPr lang="en-GB" sz="2000" i="0" dirty="0">
                <a:solidFill>
                  <a:schemeClr val="tx1"/>
                </a:solidFill>
                <a:latin typeface="Garamond"/>
                <a:cs typeface="Garamond"/>
              </a:rPr>
              <a:t>Economic Despatch System Operations</a:t>
            </a:r>
            <a:endParaRPr lang="en" sz="2000" i="0" dirty="0">
              <a:solidFill>
                <a:schemeClr val="tx1"/>
              </a:solidFill>
              <a:latin typeface="Garamond"/>
              <a:cs typeface="Garamond"/>
            </a:endParaRPr>
          </a:p>
        </p:txBody>
      </p:sp>
      <p:sp>
        <p:nvSpPr>
          <p:cNvPr id="17" name="Left Brace 16">
            <a:extLst>
              <a:ext uri="{FF2B5EF4-FFF2-40B4-BE49-F238E27FC236}">
                <a16:creationId xmlns:a16="http://schemas.microsoft.com/office/drawing/2014/main" id="{595AC379-DFCD-4335-84F4-E9858225E571}"/>
              </a:ext>
            </a:extLst>
          </p:cNvPr>
          <p:cNvSpPr/>
          <p:nvPr/>
        </p:nvSpPr>
        <p:spPr>
          <a:xfrm>
            <a:off x="1878403" y="1378796"/>
            <a:ext cx="281320" cy="3975801"/>
          </a:xfrm>
          <a:prstGeom prst="leftBrace">
            <a:avLst/>
          </a:prstGeom>
          <a:ln w="25400">
            <a:solidFill>
              <a:srgbClr val="2F55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latin typeface="Garamond"/>
              <a:cs typeface="Garamond"/>
            </a:endParaRPr>
          </a:p>
        </p:txBody>
      </p:sp>
      <p:sp>
        <p:nvSpPr>
          <p:cNvPr id="18" name="Shape 106">
            <a:extLst>
              <a:ext uri="{FF2B5EF4-FFF2-40B4-BE49-F238E27FC236}">
                <a16:creationId xmlns:a16="http://schemas.microsoft.com/office/drawing/2014/main" id="{EE8ED454-3025-4F77-9A77-E279985E4378}"/>
              </a:ext>
            </a:extLst>
          </p:cNvPr>
          <p:cNvSpPr txBox="1">
            <a:spLocks/>
          </p:cNvSpPr>
          <p:nvPr/>
        </p:nvSpPr>
        <p:spPr>
          <a:xfrm>
            <a:off x="511771" y="2793202"/>
            <a:ext cx="1328334" cy="802678"/>
          </a:xfrm>
          <a:prstGeom prst="rect">
            <a:avLst/>
          </a:prstGeom>
          <a:solidFill>
            <a:srgbClr val="FFFFFF"/>
          </a:solidFill>
          <a:ln>
            <a:noFill/>
          </a:ln>
        </p:spPr>
        <p:txBody>
          <a:bodyPr lIns="91425" tIns="91425" rIns="91425" bIns="91425" anchor="t" anchorCtr="0">
            <a:noAutofit/>
          </a:bodyPr>
          <a:lstStyle>
            <a:defPPr marR="0" lvl="0" algn="l" rtl="0">
              <a:lnSpc>
                <a:spcPct val="100000"/>
              </a:lnSpc>
              <a:spcBef>
                <a:spcPts val="0"/>
              </a:spcBef>
              <a:spcAft>
                <a:spcPts val="0"/>
              </a:spcAft>
              <a:defRPr lang="en-US"/>
            </a:defPPr>
            <a:lvl1pPr marR="0" lvl="0" algn="ctr" defTabSz="914400">
              <a:lnSpc>
                <a:spcPct val="100000"/>
              </a:lnSpc>
              <a:spcBef>
                <a:spcPts val="0"/>
              </a:spcBef>
              <a:spcAft>
                <a:spcPts val="0"/>
              </a:spcAft>
              <a:buClr>
                <a:srgbClr val="000000"/>
              </a:buClr>
              <a:buSzPct val="100000"/>
              <a:buFont typeface="Nunito Sans"/>
              <a:buNone/>
              <a:defRPr b="0" i="0" u="none" strike="noStrike" kern="0" cap="none">
                <a:latin typeface="Segoe UI" panose="020B0502040204020203" pitchFamily="34" charset="0"/>
                <a:ea typeface="Nunito Sans"/>
                <a:cs typeface="Segoe UI" panose="020B0502040204020203" pitchFamily="34" charset="0"/>
              </a:defRPr>
            </a:lvl1pPr>
            <a:lvl2pPr marR="0" lvl="1">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defRPr>
            </a:lvl2pPr>
            <a:lvl3pPr marR="0" lvl="2">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defRPr>
            </a:lvl3pPr>
            <a:lvl4pPr marR="0" lvl="3">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defRPr>
            </a:lvl4pPr>
            <a:lvl5pPr marR="0" lvl="4">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defRPr>
            </a:lvl5pPr>
            <a:lvl6pPr marR="0" lvl="5">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defRPr>
            </a:lvl6pPr>
            <a:lvl7pPr marR="0" lvl="6">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defRPr>
            </a:lvl7pPr>
            <a:lvl8pPr marR="0" lvl="7">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defRPr>
            </a:lvl8pPr>
            <a:lvl9pPr marR="0" lvl="8">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defRPr>
            </a:lvl9pPr>
          </a:lstStyle>
          <a:p>
            <a:r>
              <a:rPr lang="en-GB" sz="2000" dirty="0">
                <a:latin typeface="Garamond"/>
                <a:cs typeface="Garamond"/>
              </a:rPr>
              <a:t> </a:t>
            </a:r>
          </a:p>
          <a:p>
            <a:r>
              <a:rPr lang="en-GB" sz="2000" dirty="0">
                <a:solidFill>
                  <a:srgbClr val="008000"/>
                </a:solidFill>
                <a:latin typeface="Garamond"/>
                <a:cs typeface="Garamond"/>
              </a:rPr>
              <a:t>CTBCM Framework</a:t>
            </a:r>
            <a:endParaRPr lang="en" sz="2000" dirty="0">
              <a:solidFill>
                <a:srgbClr val="008000"/>
              </a:solidFill>
              <a:latin typeface="Garamond"/>
              <a:cs typeface="Garamond"/>
            </a:endParaRPr>
          </a:p>
        </p:txBody>
      </p:sp>
      <p:sp>
        <p:nvSpPr>
          <p:cNvPr id="19" name="Left Brace 18">
            <a:extLst>
              <a:ext uri="{FF2B5EF4-FFF2-40B4-BE49-F238E27FC236}">
                <a16:creationId xmlns:a16="http://schemas.microsoft.com/office/drawing/2014/main" id="{F0330623-0976-4987-860E-0300EA699E88}"/>
              </a:ext>
            </a:extLst>
          </p:cNvPr>
          <p:cNvSpPr/>
          <p:nvPr/>
        </p:nvSpPr>
        <p:spPr>
          <a:xfrm flipH="1">
            <a:off x="10512982" y="1307520"/>
            <a:ext cx="309298" cy="4086600"/>
          </a:xfrm>
          <a:prstGeom prst="leftBrac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latin typeface="Garamond"/>
              <a:cs typeface="Garamond"/>
            </a:endParaRPr>
          </a:p>
        </p:txBody>
      </p:sp>
      <p:sp>
        <p:nvSpPr>
          <p:cNvPr id="20" name="Right Arrow 34">
            <a:extLst>
              <a:ext uri="{FF2B5EF4-FFF2-40B4-BE49-F238E27FC236}">
                <a16:creationId xmlns:a16="http://schemas.microsoft.com/office/drawing/2014/main" id="{0A1022DA-6E60-497C-ACBD-FFCAF027C64C}"/>
              </a:ext>
            </a:extLst>
          </p:cNvPr>
          <p:cNvSpPr/>
          <p:nvPr/>
        </p:nvSpPr>
        <p:spPr>
          <a:xfrm rot="10800000" flipH="1">
            <a:off x="4164309" y="2779457"/>
            <a:ext cx="3171269" cy="675745"/>
          </a:xfrm>
          <a:prstGeom prst="rightArrow">
            <a:avLst>
              <a:gd name="adj1" fmla="val 65859"/>
              <a:gd name="adj2" fmla="val 5396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Garamond"/>
              <a:cs typeface="Garamond"/>
            </a:endParaRPr>
          </a:p>
        </p:txBody>
      </p:sp>
      <p:sp>
        <p:nvSpPr>
          <p:cNvPr id="21" name="TextBox 20">
            <a:extLst>
              <a:ext uri="{FF2B5EF4-FFF2-40B4-BE49-F238E27FC236}">
                <a16:creationId xmlns:a16="http://schemas.microsoft.com/office/drawing/2014/main" id="{81789009-6737-4FF6-B212-E0BE66F99F43}"/>
              </a:ext>
            </a:extLst>
          </p:cNvPr>
          <p:cNvSpPr txBox="1"/>
          <p:nvPr/>
        </p:nvSpPr>
        <p:spPr>
          <a:xfrm>
            <a:off x="4163061" y="2943039"/>
            <a:ext cx="2857820" cy="400110"/>
          </a:xfrm>
          <a:prstGeom prst="rect">
            <a:avLst/>
          </a:prstGeom>
          <a:noFill/>
        </p:spPr>
        <p:txBody>
          <a:bodyPr wrap="square" rtlCol="0">
            <a:spAutoFit/>
          </a:bodyPr>
          <a:lstStyle/>
          <a:p>
            <a:pPr algn="ctr"/>
            <a:r>
              <a:rPr lang="en-US" sz="2000" dirty="0">
                <a:solidFill>
                  <a:schemeClr val="bg1"/>
                </a:solidFill>
                <a:latin typeface="Garamond"/>
                <a:cs typeface="Garamond"/>
              </a:rPr>
              <a:t>Bilateral Agreements</a:t>
            </a:r>
          </a:p>
        </p:txBody>
      </p:sp>
      <p:sp>
        <p:nvSpPr>
          <p:cNvPr id="22" name="Shape 124">
            <a:extLst>
              <a:ext uri="{FF2B5EF4-FFF2-40B4-BE49-F238E27FC236}">
                <a16:creationId xmlns:a16="http://schemas.microsoft.com/office/drawing/2014/main" id="{39F864FF-7379-46E3-8AA8-A72D1400D377}"/>
              </a:ext>
            </a:extLst>
          </p:cNvPr>
          <p:cNvSpPr txBox="1">
            <a:spLocks/>
          </p:cNvSpPr>
          <p:nvPr/>
        </p:nvSpPr>
        <p:spPr>
          <a:xfrm>
            <a:off x="4439166" y="2331962"/>
            <a:ext cx="2581145" cy="41325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a:lnSpc>
                <a:spcPct val="100000"/>
              </a:lnSpc>
              <a:buFont typeface="Georgia"/>
              <a:buNone/>
            </a:pPr>
            <a:r>
              <a:rPr lang="en-GB" sz="2000" i="0" dirty="0">
                <a:solidFill>
                  <a:schemeClr val="bg1"/>
                </a:solidFill>
                <a:latin typeface="Garamond"/>
                <a:cs typeface="Garamond"/>
              </a:rPr>
              <a:t>Bilateral Payments</a:t>
            </a:r>
            <a:endParaRPr lang="en" sz="2000" i="0" dirty="0">
              <a:solidFill>
                <a:schemeClr val="bg1"/>
              </a:solidFill>
              <a:latin typeface="Garamond"/>
              <a:cs typeface="Garamond"/>
            </a:endParaRPr>
          </a:p>
        </p:txBody>
      </p:sp>
      <p:sp>
        <p:nvSpPr>
          <p:cNvPr id="23" name="Shape 124">
            <a:extLst>
              <a:ext uri="{FF2B5EF4-FFF2-40B4-BE49-F238E27FC236}">
                <a16:creationId xmlns:a16="http://schemas.microsoft.com/office/drawing/2014/main" id="{C55B5679-3370-43C4-B2D2-9D623F6FF12B}"/>
              </a:ext>
            </a:extLst>
          </p:cNvPr>
          <p:cNvSpPr txBox="1">
            <a:spLocks/>
          </p:cNvSpPr>
          <p:nvPr/>
        </p:nvSpPr>
        <p:spPr>
          <a:xfrm>
            <a:off x="6136135" y="1084434"/>
            <a:ext cx="2240401" cy="62855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a:lnSpc>
                <a:spcPct val="100000"/>
              </a:lnSpc>
              <a:buFont typeface="Georgia"/>
              <a:buNone/>
            </a:pPr>
            <a:r>
              <a:rPr lang="en-GB" sz="2000" i="0" dirty="0">
                <a:solidFill>
                  <a:schemeClr val="tx1"/>
                </a:solidFill>
                <a:latin typeface="Garamond"/>
                <a:cs typeface="Garamond"/>
              </a:rPr>
              <a:t>Settlement of Imbalances</a:t>
            </a:r>
            <a:endParaRPr lang="en" sz="2000" i="0" dirty="0">
              <a:solidFill>
                <a:schemeClr val="tx1"/>
              </a:solidFill>
              <a:latin typeface="Garamond"/>
              <a:cs typeface="Garamond"/>
            </a:endParaRPr>
          </a:p>
        </p:txBody>
      </p:sp>
      <p:pic>
        <p:nvPicPr>
          <p:cNvPr id="24" name="Picture 23">
            <a:extLst>
              <a:ext uri="{FF2B5EF4-FFF2-40B4-BE49-F238E27FC236}">
                <a16:creationId xmlns:a16="http://schemas.microsoft.com/office/drawing/2014/main" id="{7ACAD599-925A-4185-9935-E448080A1388}"/>
              </a:ext>
            </a:extLst>
          </p:cNvPr>
          <p:cNvPicPr>
            <a:picLocks noChangeAspect="1"/>
          </p:cNvPicPr>
          <p:nvPr/>
        </p:nvPicPr>
        <p:blipFill rotWithShape="1">
          <a:blip r:embed="rId5"/>
          <a:srcRect l="18739" t="8613" r="18123" b="7354"/>
          <a:stretch/>
        </p:blipFill>
        <p:spPr>
          <a:xfrm>
            <a:off x="5264672" y="1263274"/>
            <a:ext cx="1058921" cy="1057030"/>
          </a:xfrm>
          <a:prstGeom prst="rect">
            <a:avLst/>
          </a:prstGeom>
        </p:spPr>
      </p:pic>
      <p:sp>
        <p:nvSpPr>
          <p:cNvPr id="25" name="Shape 124">
            <a:extLst>
              <a:ext uri="{FF2B5EF4-FFF2-40B4-BE49-F238E27FC236}">
                <a16:creationId xmlns:a16="http://schemas.microsoft.com/office/drawing/2014/main" id="{89D2D34C-7F03-4B38-AC61-3C42D3508CBD}"/>
              </a:ext>
            </a:extLst>
          </p:cNvPr>
          <p:cNvSpPr txBox="1">
            <a:spLocks/>
          </p:cNvSpPr>
          <p:nvPr/>
        </p:nvSpPr>
        <p:spPr>
          <a:xfrm>
            <a:off x="2074522" y="4837162"/>
            <a:ext cx="2577523" cy="74228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a:buFont typeface="Georgia"/>
              <a:buNone/>
            </a:pPr>
            <a:r>
              <a:rPr lang="en-GB" sz="2000" i="0" dirty="0">
                <a:solidFill>
                  <a:schemeClr val="tx1"/>
                </a:solidFill>
                <a:latin typeface="Garamond"/>
                <a:cs typeface="Garamond"/>
              </a:rPr>
              <a:t>Generation </a:t>
            </a:r>
            <a:endParaRPr lang="en" sz="2000" i="0" dirty="0">
              <a:solidFill>
                <a:schemeClr val="tx1"/>
              </a:solidFill>
              <a:latin typeface="Garamond"/>
              <a:cs typeface="Garamond"/>
            </a:endParaRPr>
          </a:p>
        </p:txBody>
      </p:sp>
      <p:sp>
        <p:nvSpPr>
          <p:cNvPr id="26" name="Right Arrow 34">
            <a:extLst>
              <a:ext uri="{FF2B5EF4-FFF2-40B4-BE49-F238E27FC236}">
                <a16:creationId xmlns:a16="http://schemas.microsoft.com/office/drawing/2014/main" id="{24935B3C-A7FC-4225-ADC3-B5D6CEF89906}"/>
              </a:ext>
            </a:extLst>
          </p:cNvPr>
          <p:cNvSpPr/>
          <p:nvPr/>
        </p:nvSpPr>
        <p:spPr>
          <a:xfrm rot="10800000">
            <a:off x="4031125" y="3737722"/>
            <a:ext cx="3171269" cy="538584"/>
          </a:xfrm>
          <a:prstGeom prst="rightArrow">
            <a:avLst>
              <a:gd name="adj1" fmla="val 65859"/>
              <a:gd name="adj2" fmla="val 53964"/>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Garamond"/>
              <a:cs typeface="Garamond"/>
            </a:endParaRPr>
          </a:p>
        </p:txBody>
      </p:sp>
      <p:sp>
        <p:nvSpPr>
          <p:cNvPr id="27" name="Right Arrow 34">
            <a:extLst>
              <a:ext uri="{FF2B5EF4-FFF2-40B4-BE49-F238E27FC236}">
                <a16:creationId xmlns:a16="http://schemas.microsoft.com/office/drawing/2014/main" id="{C72730DB-74ED-4A72-9C34-79409C039CBA}"/>
              </a:ext>
            </a:extLst>
          </p:cNvPr>
          <p:cNvSpPr/>
          <p:nvPr/>
        </p:nvSpPr>
        <p:spPr>
          <a:xfrm rot="10800000" flipH="1">
            <a:off x="4176029" y="4226086"/>
            <a:ext cx="3171269" cy="675745"/>
          </a:xfrm>
          <a:prstGeom prst="rightArrow">
            <a:avLst>
              <a:gd name="adj1" fmla="val 65859"/>
              <a:gd name="adj2" fmla="val 5396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Garamond"/>
              <a:cs typeface="Garamond"/>
            </a:endParaRPr>
          </a:p>
        </p:txBody>
      </p:sp>
      <p:sp>
        <p:nvSpPr>
          <p:cNvPr id="28" name="TextBox 27">
            <a:extLst>
              <a:ext uri="{FF2B5EF4-FFF2-40B4-BE49-F238E27FC236}">
                <a16:creationId xmlns:a16="http://schemas.microsoft.com/office/drawing/2014/main" id="{80565792-55AB-4D44-8C13-994450F3F066}"/>
              </a:ext>
            </a:extLst>
          </p:cNvPr>
          <p:cNvSpPr txBox="1"/>
          <p:nvPr/>
        </p:nvSpPr>
        <p:spPr>
          <a:xfrm>
            <a:off x="4174780" y="4389668"/>
            <a:ext cx="3133359" cy="400110"/>
          </a:xfrm>
          <a:prstGeom prst="rect">
            <a:avLst/>
          </a:prstGeom>
          <a:noFill/>
        </p:spPr>
        <p:txBody>
          <a:bodyPr wrap="square" rtlCol="0">
            <a:spAutoFit/>
          </a:bodyPr>
          <a:lstStyle/>
          <a:p>
            <a:pPr algn="ctr"/>
            <a:r>
              <a:rPr lang="en-US" sz="2000" dirty="0">
                <a:solidFill>
                  <a:schemeClr val="bg1"/>
                </a:solidFill>
                <a:latin typeface="Garamond"/>
                <a:cs typeface="Garamond"/>
              </a:rPr>
              <a:t>Bilateral Agreements</a:t>
            </a:r>
          </a:p>
        </p:txBody>
      </p:sp>
      <p:sp>
        <p:nvSpPr>
          <p:cNvPr id="29" name="Shape 124">
            <a:extLst>
              <a:ext uri="{FF2B5EF4-FFF2-40B4-BE49-F238E27FC236}">
                <a16:creationId xmlns:a16="http://schemas.microsoft.com/office/drawing/2014/main" id="{9B18EAD2-AD46-493F-963D-A48EDD338A19}"/>
              </a:ext>
            </a:extLst>
          </p:cNvPr>
          <p:cNvSpPr txBox="1">
            <a:spLocks/>
          </p:cNvSpPr>
          <p:nvPr/>
        </p:nvSpPr>
        <p:spPr>
          <a:xfrm>
            <a:off x="4450886" y="3778591"/>
            <a:ext cx="2581145" cy="41325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algn="ctr">
              <a:lnSpc>
                <a:spcPct val="100000"/>
              </a:lnSpc>
              <a:buFont typeface="Georgia"/>
              <a:buNone/>
            </a:pPr>
            <a:r>
              <a:rPr lang="en-GB" sz="2000" i="0" dirty="0">
                <a:solidFill>
                  <a:schemeClr val="bg1"/>
                </a:solidFill>
                <a:latin typeface="Garamond"/>
                <a:cs typeface="Garamond"/>
              </a:rPr>
              <a:t>Bilateral Payments</a:t>
            </a:r>
            <a:endParaRPr lang="en" sz="2000" i="0" dirty="0">
              <a:solidFill>
                <a:schemeClr val="bg1"/>
              </a:solidFill>
              <a:latin typeface="Garamond"/>
              <a:cs typeface="Garamond"/>
            </a:endParaRPr>
          </a:p>
        </p:txBody>
      </p:sp>
      <p:sp>
        <p:nvSpPr>
          <p:cNvPr id="30" name="Title 1">
            <a:extLst>
              <a:ext uri="{FF2B5EF4-FFF2-40B4-BE49-F238E27FC236}">
                <a16:creationId xmlns:a16="http://schemas.microsoft.com/office/drawing/2014/main" id="{48DACD19-C723-4A2F-878D-DEFAE45FA9D4}"/>
              </a:ext>
            </a:extLst>
          </p:cNvPr>
          <p:cNvSpPr txBox="1">
            <a:spLocks/>
          </p:cNvSpPr>
          <p:nvPr/>
        </p:nvSpPr>
        <p:spPr>
          <a:xfrm>
            <a:off x="829193" y="63052"/>
            <a:ext cx="10515600" cy="593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spc="-75" dirty="0">
                <a:solidFill>
                  <a:srgbClr val="40749B"/>
                </a:solidFill>
                <a:latin typeface="Garamond"/>
                <a:cs typeface="Garamond"/>
              </a:rPr>
              <a:t>What is CTBCM ?</a:t>
            </a:r>
            <a:endParaRPr lang="en-US" sz="2800" b="1" dirty="0">
              <a:solidFill>
                <a:srgbClr val="40749B"/>
              </a:solidFill>
            </a:endParaRPr>
          </a:p>
        </p:txBody>
      </p:sp>
      <p:cxnSp>
        <p:nvCxnSpPr>
          <p:cNvPr id="31" name="Straight Connector 30">
            <a:extLst>
              <a:ext uri="{FF2B5EF4-FFF2-40B4-BE49-F238E27FC236}">
                <a16:creationId xmlns:a16="http://schemas.microsoft.com/office/drawing/2014/main" id="{6A6D3E2A-7ABF-4273-A3D8-1CB2FEE37ECF}"/>
              </a:ext>
            </a:extLst>
          </p:cNvPr>
          <p:cNvCxnSpPr/>
          <p:nvPr/>
        </p:nvCxnSpPr>
        <p:spPr>
          <a:xfrm>
            <a:off x="1192927" y="572611"/>
            <a:ext cx="1022754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2" name="Date Placeholder 31"/>
          <p:cNvSpPr>
            <a:spLocks noGrp="1"/>
          </p:cNvSpPr>
          <p:nvPr>
            <p:ph type="dt" sz="half" idx="10"/>
          </p:nvPr>
        </p:nvSpPr>
        <p:spPr/>
        <p:txBody>
          <a:bodyPr/>
          <a:lstStyle/>
          <a:p>
            <a:fld id="{C6BCB9B3-2429-5442-AEA4-A1E3F61A43E0}" type="datetime4">
              <a:rPr lang="en-US" smtClean="0"/>
              <a:t>June 23, 2023</a:t>
            </a:fld>
            <a:endParaRPr lang="x-none"/>
          </a:p>
        </p:txBody>
      </p:sp>
      <p:sp>
        <p:nvSpPr>
          <p:cNvPr id="33" name="Footer Placeholder 32"/>
          <p:cNvSpPr>
            <a:spLocks noGrp="1"/>
          </p:cNvSpPr>
          <p:nvPr>
            <p:ph type="ftr" sz="quarter" idx="11"/>
          </p:nvPr>
        </p:nvSpPr>
        <p:spPr/>
        <p:txBody>
          <a:bodyPr/>
          <a:lstStyle/>
          <a:p>
            <a:r>
              <a:rPr lang="en-US"/>
              <a:t>National Electric Power Regulatory Authority</a:t>
            </a:r>
            <a:endParaRPr lang="x-none"/>
          </a:p>
        </p:txBody>
      </p:sp>
      <p:sp>
        <p:nvSpPr>
          <p:cNvPr id="34" name="Slide Number Placeholder 33"/>
          <p:cNvSpPr>
            <a:spLocks noGrp="1"/>
          </p:cNvSpPr>
          <p:nvPr>
            <p:ph type="sldNum" sz="quarter" idx="12"/>
          </p:nvPr>
        </p:nvSpPr>
        <p:spPr/>
        <p:txBody>
          <a:bodyPr/>
          <a:lstStyle/>
          <a:p>
            <a:fld id="{BC6F0C9F-1485-44C6-9B60-E7D692FB154A}" type="slidenum">
              <a:rPr lang="x-none" smtClean="0"/>
              <a:t>6</a:t>
            </a:fld>
            <a:endParaRPr lang="x-none"/>
          </a:p>
        </p:txBody>
      </p:sp>
    </p:spTree>
    <p:extLst>
      <p:ext uri="{BB962C8B-B14F-4D97-AF65-F5344CB8AC3E}">
        <p14:creationId xmlns:p14="http://schemas.microsoft.com/office/powerpoint/2010/main" val="291827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par>
                                <p:cTn id="91" presetID="2" presetClass="entr" presetSubtype="4" fill="hold" grpId="1"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1" nodeType="with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ppt_x"/>
                                          </p:val>
                                        </p:tav>
                                        <p:tav tm="100000">
                                          <p:val>
                                            <p:strVal val="#ppt_x"/>
                                          </p:val>
                                        </p:tav>
                                      </p:tavLst>
                                    </p:anim>
                                    <p:anim calcmode="lin" valueType="num">
                                      <p:cBhvr additive="base">
                                        <p:cTn id="102" dur="500" fill="hold"/>
                                        <p:tgtEl>
                                          <p:spTgt spid="14"/>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1"/>
                                        </p:tgtEl>
                                        <p:attrNameLst>
                                          <p:attrName>style.visibility</p:attrName>
                                        </p:attrNameLst>
                                      </p:cBhvr>
                                      <p:to>
                                        <p:strVal val="visible"/>
                                      </p:to>
                                    </p:set>
                                    <p:anim calcmode="lin" valueType="num">
                                      <p:cBhvr additive="base">
                                        <p:cTn id="105" dur="500" fill="hold"/>
                                        <p:tgtEl>
                                          <p:spTgt spid="11"/>
                                        </p:tgtEl>
                                        <p:attrNameLst>
                                          <p:attrName>ppt_x</p:attrName>
                                        </p:attrNameLst>
                                      </p:cBhvr>
                                      <p:tavLst>
                                        <p:tav tm="0">
                                          <p:val>
                                            <p:strVal val="#ppt_x"/>
                                          </p:val>
                                        </p:tav>
                                        <p:tav tm="100000">
                                          <p:val>
                                            <p:strVal val="#ppt_x"/>
                                          </p:val>
                                        </p:tav>
                                      </p:tavLst>
                                    </p:anim>
                                    <p:anim calcmode="lin" valueType="num">
                                      <p:cBhvr additive="base">
                                        <p:cTn id="106" dur="500" fill="hold"/>
                                        <p:tgtEl>
                                          <p:spTgt spid="11"/>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ppt_x"/>
                                          </p:val>
                                        </p:tav>
                                        <p:tav tm="100000">
                                          <p:val>
                                            <p:strVal val="#ppt_x"/>
                                          </p:val>
                                        </p:tav>
                                      </p:tavLst>
                                    </p:anim>
                                    <p:anim calcmode="lin" valueType="num">
                                      <p:cBhvr additive="base">
                                        <p:cTn id="114" dur="500" fill="hold"/>
                                        <p:tgtEl>
                                          <p:spTgt spid="10"/>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par>
                                <p:cTn id="119" presetID="2" presetClass="entr" presetSubtype="4" fill="hold" grpId="2"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additive="base">
                                        <p:cTn id="125" dur="500" fill="hold"/>
                                        <p:tgtEl>
                                          <p:spTgt spid="20"/>
                                        </p:tgtEl>
                                        <p:attrNameLst>
                                          <p:attrName>ppt_x</p:attrName>
                                        </p:attrNameLst>
                                      </p:cBhvr>
                                      <p:tavLst>
                                        <p:tav tm="0">
                                          <p:val>
                                            <p:strVal val="#ppt_x"/>
                                          </p:val>
                                        </p:tav>
                                        <p:tav tm="100000">
                                          <p:val>
                                            <p:strVal val="#ppt_x"/>
                                          </p:val>
                                        </p:tav>
                                      </p:tavLst>
                                    </p:anim>
                                    <p:anim calcmode="lin" valueType="num">
                                      <p:cBhvr additive="base">
                                        <p:cTn id="126" dur="500" fill="hold"/>
                                        <p:tgtEl>
                                          <p:spTgt spid="20"/>
                                        </p:tgtEl>
                                        <p:attrNameLst>
                                          <p:attrName>ppt_y</p:attrName>
                                        </p:attrNameLst>
                                      </p:cBhvr>
                                      <p:tavLst>
                                        <p:tav tm="0">
                                          <p:val>
                                            <p:strVal val="1+#ppt_h/2"/>
                                          </p:val>
                                        </p:tav>
                                        <p:tav tm="100000">
                                          <p:val>
                                            <p:strVal val="#ppt_y"/>
                                          </p:val>
                                        </p:tav>
                                      </p:tavLst>
                                    </p:anim>
                                  </p:childTnLst>
                                </p:cTn>
                              </p:par>
                              <p:par>
                                <p:cTn id="127" presetID="2" presetClass="entr" presetSubtype="4" fill="hold" grpId="2" nodeType="with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additive="base">
                                        <p:cTn id="129" dur="500" fill="hold"/>
                                        <p:tgtEl>
                                          <p:spTgt spid="28"/>
                                        </p:tgtEl>
                                        <p:attrNameLst>
                                          <p:attrName>ppt_x</p:attrName>
                                        </p:attrNameLst>
                                      </p:cBhvr>
                                      <p:tavLst>
                                        <p:tav tm="0">
                                          <p:val>
                                            <p:strVal val="#ppt_x"/>
                                          </p:val>
                                        </p:tav>
                                        <p:tav tm="100000">
                                          <p:val>
                                            <p:strVal val="#ppt_x"/>
                                          </p:val>
                                        </p:tav>
                                      </p:tavLst>
                                    </p:anim>
                                    <p:anim calcmode="lin" valueType="num">
                                      <p:cBhvr additive="base">
                                        <p:cTn id="130" dur="500" fill="hold"/>
                                        <p:tgtEl>
                                          <p:spTgt spid="28"/>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additive="base">
                                        <p:cTn id="133" dur="500" fill="hold"/>
                                        <p:tgtEl>
                                          <p:spTgt spid="15"/>
                                        </p:tgtEl>
                                        <p:attrNameLst>
                                          <p:attrName>ppt_x</p:attrName>
                                        </p:attrNameLst>
                                      </p:cBhvr>
                                      <p:tavLst>
                                        <p:tav tm="0">
                                          <p:val>
                                            <p:strVal val="#ppt_x"/>
                                          </p:val>
                                        </p:tav>
                                        <p:tav tm="100000">
                                          <p:val>
                                            <p:strVal val="#ppt_x"/>
                                          </p:val>
                                        </p:tav>
                                      </p:tavLst>
                                    </p:anim>
                                    <p:anim calcmode="lin" valueType="num">
                                      <p:cBhvr additive="base">
                                        <p:cTn id="1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9" grpId="0" animBg="1"/>
      <p:bldP spid="16" grpId="0"/>
      <p:bldP spid="17" grpId="0" animBg="1"/>
      <p:bldP spid="18" grpId="0" animBg="1"/>
      <p:bldP spid="19" grpId="0" animBg="1"/>
      <p:bldP spid="20" grpId="0" animBg="1"/>
      <p:bldP spid="21" grpId="0"/>
      <p:bldP spid="21" grpId="1"/>
      <p:bldP spid="21" grpId="2"/>
      <p:bldP spid="22" grpId="0"/>
      <p:bldP spid="23" grpId="0"/>
      <p:bldP spid="25" grpId="0"/>
      <p:bldP spid="26" grpId="0" animBg="1"/>
      <p:bldP spid="27" grpId="0" animBg="1"/>
      <p:bldP spid="28" grpId="0"/>
      <p:bldP spid="28" grpId="1"/>
      <p:bldP spid="28" grpId="2"/>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EC99DEA-A227-4538-A7B6-E068181D3FE0}"/>
              </a:ext>
            </a:extLst>
          </p:cNvPr>
          <p:cNvCxnSpPr>
            <a:cxnSpLocks/>
          </p:cNvCxnSpPr>
          <p:nvPr/>
        </p:nvCxnSpPr>
        <p:spPr>
          <a:xfrm>
            <a:off x="1404582" y="779563"/>
            <a:ext cx="1078741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F133A8C-0C33-47F3-A505-3FEF2EC4CB57}"/>
              </a:ext>
            </a:extLst>
          </p:cNvPr>
          <p:cNvSpPr txBox="1"/>
          <p:nvPr/>
        </p:nvSpPr>
        <p:spPr>
          <a:xfrm>
            <a:off x="1022888" y="152112"/>
            <a:ext cx="10515600" cy="553998"/>
          </a:xfrm>
          <a:prstGeom prst="rect">
            <a:avLst/>
          </a:prstGeom>
          <a:noFill/>
        </p:spPr>
        <p:txBody>
          <a:bodyPr wrap="square" rtlCol="0">
            <a:spAutoFit/>
          </a:bodyPr>
          <a:lstStyle>
            <a:defPPr>
              <a:defRPr lang="en-US"/>
            </a:defPPr>
            <a:lvl1pPr algn="ctr">
              <a:defRPr sz="2400" b="1" spc="-75">
                <a:solidFill>
                  <a:schemeClr val="accent1">
                    <a:lumMod val="75000"/>
                  </a:schemeClr>
                </a:solidFill>
                <a:latin typeface="Garamond"/>
                <a:ea typeface="+mj-ea"/>
                <a:cs typeface="Calibri"/>
              </a:defRPr>
            </a:lvl1pPr>
          </a:lstStyle>
          <a:p>
            <a:r>
              <a:rPr lang="en-US" sz="3000" dirty="0">
                <a:solidFill>
                  <a:schemeClr val="bg2">
                    <a:lumMod val="50000"/>
                  </a:schemeClr>
                </a:solidFill>
              </a:rPr>
              <a:t>Market</a:t>
            </a:r>
            <a:r>
              <a:rPr lang="en-US" sz="3000" dirty="0">
                <a:cs typeface="Garamond"/>
              </a:rPr>
              <a:t> </a:t>
            </a:r>
            <a:r>
              <a:rPr lang="en-US" sz="3000" dirty="0">
                <a:solidFill>
                  <a:schemeClr val="bg2">
                    <a:lumMod val="50000"/>
                  </a:schemeClr>
                </a:solidFill>
              </a:rPr>
              <a:t>Place</a:t>
            </a:r>
          </a:p>
        </p:txBody>
      </p:sp>
      <p:sp>
        <p:nvSpPr>
          <p:cNvPr id="8" name="Content Placeholder 2">
            <a:extLst>
              <a:ext uri="{FF2B5EF4-FFF2-40B4-BE49-F238E27FC236}">
                <a16:creationId xmlns:a16="http://schemas.microsoft.com/office/drawing/2014/main" id="{D0235BDC-4F3D-4FB2-A7F7-41E06D89EEE5}"/>
              </a:ext>
            </a:extLst>
          </p:cNvPr>
          <p:cNvSpPr>
            <a:spLocks noGrp="1"/>
          </p:cNvSpPr>
          <p:nvPr>
            <p:ph idx="1"/>
          </p:nvPr>
        </p:nvSpPr>
        <p:spPr>
          <a:xfrm>
            <a:off x="1404582" y="1108679"/>
            <a:ext cx="9407236" cy="4769608"/>
          </a:xfrm>
          <a:noFill/>
        </p:spPr>
        <p:txBody>
          <a:bodyPr>
            <a:normAutofit/>
          </a:bodyPr>
          <a:lstStyle/>
          <a:p>
            <a:pPr marL="515938" lvl="2" indent="-457200" algn="just">
              <a:lnSpc>
                <a:spcPct val="110000"/>
              </a:lnSpc>
              <a:spcBef>
                <a:spcPts val="1000"/>
              </a:spcBef>
              <a:spcAft>
                <a:spcPts val="1000"/>
              </a:spcAft>
            </a:pPr>
            <a:r>
              <a:rPr lang="en-US" sz="2400" dirty="0">
                <a:latin typeface="Garamond"/>
                <a:cs typeface="Garamond"/>
              </a:rPr>
              <a:t>Multiple </a:t>
            </a:r>
            <a:r>
              <a:rPr lang="en-US" sz="2400" b="1" dirty="0">
                <a:latin typeface="Garamond"/>
                <a:cs typeface="Garamond"/>
              </a:rPr>
              <a:t>buyers and sellers</a:t>
            </a:r>
            <a:r>
              <a:rPr lang="en-US" sz="2400" dirty="0">
                <a:latin typeface="Garamond"/>
                <a:cs typeface="Garamond"/>
              </a:rPr>
              <a:t> engages in electric power services</a:t>
            </a:r>
          </a:p>
          <a:p>
            <a:pPr marL="515938" lvl="2" indent="-457200" algn="just">
              <a:lnSpc>
                <a:spcPct val="110000"/>
              </a:lnSpc>
              <a:spcBef>
                <a:spcPts val="1000"/>
              </a:spcBef>
              <a:spcAft>
                <a:spcPts val="1000"/>
              </a:spcAft>
            </a:pPr>
            <a:r>
              <a:rPr lang="en-US" sz="2400" dirty="0">
                <a:latin typeface="Garamond"/>
                <a:cs typeface="Garamond"/>
              </a:rPr>
              <a:t>Multiple </a:t>
            </a:r>
            <a:r>
              <a:rPr lang="en-US" sz="2400" b="1" dirty="0">
                <a:latin typeface="Garamond"/>
                <a:cs typeface="Garamond"/>
              </a:rPr>
              <a:t>sellers and buyers</a:t>
            </a:r>
            <a:r>
              <a:rPr lang="en-US" sz="2400" dirty="0">
                <a:latin typeface="Garamond"/>
                <a:cs typeface="Garamond"/>
              </a:rPr>
              <a:t> create competition </a:t>
            </a:r>
          </a:p>
          <a:p>
            <a:pPr marL="515938" lvl="2" indent="-457200" algn="just">
              <a:lnSpc>
                <a:spcPct val="110000"/>
              </a:lnSpc>
              <a:spcBef>
                <a:spcPts val="1000"/>
              </a:spcBef>
              <a:spcAft>
                <a:spcPts val="1000"/>
              </a:spcAft>
            </a:pPr>
            <a:r>
              <a:rPr lang="en-US" sz="2400" dirty="0">
                <a:latin typeface="Garamond"/>
                <a:cs typeface="Garamond"/>
              </a:rPr>
              <a:t>Transparency, predictability, affordability and accountability are ensured</a:t>
            </a:r>
          </a:p>
          <a:p>
            <a:pPr marL="515938" lvl="2" indent="-457200" algn="just">
              <a:lnSpc>
                <a:spcPct val="110000"/>
              </a:lnSpc>
              <a:spcBef>
                <a:spcPts val="1000"/>
              </a:spcBef>
              <a:spcAft>
                <a:spcPts val="1000"/>
              </a:spcAft>
            </a:pPr>
            <a:r>
              <a:rPr lang="en-US" sz="2400" dirty="0">
                <a:latin typeface="Garamond"/>
                <a:cs typeface="Garamond"/>
              </a:rPr>
              <a:t>Standardized </a:t>
            </a:r>
            <a:r>
              <a:rPr lang="en-US" sz="2400" b="1" dirty="0">
                <a:latin typeface="Garamond"/>
                <a:cs typeface="Garamond"/>
              </a:rPr>
              <a:t>products</a:t>
            </a:r>
            <a:r>
              <a:rPr lang="en-US" sz="2400" dirty="0">
                <a:latin typeface="Garamond"/>
                <a:cs typeface="Garamond"/>
              </a:rPr>
              <a:t> as energy and capacity are traded</a:t>
            </a:r>
          </a:p>
          <a:p>
            <a:pPr marL="515938" lvl="2" indent="-457200" algn="just">
              <a:lnSpc>
                <a:spcPct val="110000"/>
              </a:lnSpc>
              <a:spcBef>
                <a:spcPts val="1000"/>
              </a:spcBef>
              <a:spcAft>
                <a:spcPts val="1000"/>
              </a:spcAft>
            </a:pPr>
            <a:r>
              <a:rPr lang="en-US" sz="2400" b="1" dirty="0">
                <a:latin typeface="Garamond"/>
                <a:cs typeface="Garamond"/>
              </a:rPr>
              <a:t>Level playing field</a:t>
            </a:r>
            <a:r>
              <a:rPr lang="en-US" sz="2400" dirty="0">
                <a:latin typeface="Garamond"/>
                <a:cs typeface="Garamond"/>
              </a:rPr>
              <a:t> is provided for balanced trade in the market</a:t>
            </a:r>
          </a:p>
          <a:p>
            <a:pPr marL="515938" lvl="2" indent="-457200" algn="just">
              <a:lnSpc>
                <a:spcPct val="110000"/>
              </a:lnSpc>
              <a:spcBef>
                <a:spcPts val="1000"/>
              </a:spcBef>
              <a:spcAft>
                <a:spcPts val="1000"/>
              </a:spcAft>
            </a:pPr>
            <a:r>
              <a:rPr lang="en-US" sz="2400" dirty="0">
                <a:latin typeface="Garamond"/>
                <a:cs typeface="Garamond"/>
              </a:rPr>
              <a:t>Marginal </a:t>
            </a:r>
            <a:r>
              <a:rPr lang="en-US" sz="2400" b="1" dirty="0">
                <a:latin typeface="Garamond"/>
                <a:cs typeface="Garamond"/>
              </a:rPr>
              <a:t>prices are established</a:t>
            </a:r>
            <a:r>
              <a:rPr lang="en-US" sz="2400" dirty="0">
                <a:latin typeface="Garamond"/>
                <a:cs typeface="Garamond"/>
              </a:rPr>
              <a:t> for efficient trade in the market</a:t>
            </a:r>
          </a:p>
          <a:p>
            <a:pPr marL="515938" lvl="2" indent="-457200" algn="just">
              <a:lnSpc>
                <a:spcPct val="110000"/>
              </a:lnSpc>
              <a:spcBef>
                <a:spcPts val="1000"/>
              </a:spcBef>
              <a:spcAft>
                <a:spcPts val="1000"/>
              </a:spcAft>
            </a:pPr>
            <a:endParaRPr lang="en-US" sz="2400" dirty="0">
              <a:latin typeface="Garamond"/>
              <a:cs typeface="Garamond"/>
            </a:endParaRPr>
          </a:p>
        </p:txBody>
      </p:sp>
      <p:sp>
        <p:nvSpPr>
          <p:cNvPr id="2" name="Date Placeholder 1"/>
          <p:cNvSpPr>
            <a:spLocks noGrp="1"/>
          </p:cNvSpPr>
          <p:nvPr>
            <p:ph type="dt" sz="half" idx="10"/>
          </p:nvPr>
        </p:nvSpPr>
        <p:spPr/>
        <p:txBody>
          <a:bodyPr/>
          <a:lstStyle/>
          <a:p>
            <a:fld id="{8AE02F96-3E9A-9246-9F7E-2F2DA37B01A2}" type="datetime4">
              <a:rPr lang="en-US" smtClean="0"/>
              <a:t>June 23, 2023</a:t>
            </a:fld>
            <a:endParaRPr lang="x-none"/>
          </a:p>
        </p:txBody>
      </p:sp>
      <p:sp>
        <p:nvSpPr>
          <p:cNvPr id="6" name="Slide Number Placeholder 5"/>
          <p:cNvSpPr>
            <a:spLocks noGrp="1"/>
          </p:cNvSpPr>
          <p:nvPr>
            <p:ph type="sldNum" sz="quarter" idx="12"/>
          </p:nvPr>
        </p:nvSpPr>
        <p:spPr/>
        <p:txBody>
          <a:bodyPr/>
          <a:lstStyle/>
          <a:p>
            <a:fld id="{BC6F0C9F-1485-44C6-9B60-E7D692FB154A}" type="slidenum">
              <a:rPr lang="x-none" smtClean="0"/>
              <a:t>7</a:t>
            </a:fld>
            <a:endParaRPr lang="x-none"/>
          </a:p>
        </p:txBody>
      </p:sp>
      <p:sp>
        <p:nvSpPr>
          <p:cNvPr id="3" name="Footer Placeholder 2"/>
          <p:cNvSpPr>
            <a:spLocks noGrp="1"/>
          </p:cNvSpPr>
          <p:nvPr>
            <p:ph type="ftr" sz="quarter" idx="11"/>
          </p:nvPr>
        </p:nvSpPr>
        <p:spPr/>
        <p:txBody>
          <a:bodyPr/>
          <a:lstStyle/>
          <a:p>
            <a:r>
              <a:rPr lang="en-US"/>
              <a:t>National Electric Power Regulatory Authority</a:t>
            </a:r>
            <a:endParaRPr lang="x-none"/>
          </a:p>
        </p:txBody>
      </p:sp>
    </p:spTree>
    <p:extLst>
      <p:ext uri="{BB962C8B-B14F-4D97-AF65-F5344CB8AC3E}">
        <p14:creationId xmlns:p14="http://schemas.microsoft.com/office/powerpoint/2010/main" val="44200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505396" y="172419"/>
            <a:ext cx="7137778" cy="461665"/>
          </a:xfrm>
          <a:prstGeom prst="rect">
            <a:avLst/>
          </a:prstGeom>
          <a:noFill/>
        </p:spPr>
        <p:txBody>
          <a:bodyPr wrap="square" rtlCol="0">
            <a:spAutoFit/>
          </a:bodyPr>
          <a:lstStyle/>
          <a:p>
            <a:pPr algn="ctr"/>
            <a:r>
              <a:rPr lang="en-US" sz="2400" b="1" dirty="0">
                <a:solidFill>
                  <a:srgbClr val="40749B"/>
                </a:solidFill>
                <a:latin typeface="Garamond"/>
                <a:ea typeface="+mj-ea"/>
                <a:cs typeface="Garamond"/>
              </a:rPr>
              <a:t>Market Participants </a:t>
            </a:r>
          </a:p>
        </p:txBody>
      </p:sp>
      <p:sp>
        <p:nvSpPr>
          <p:cNvPr id="45" name="Rectangle 44">
            <a:extLst>
              <a:ext uri="{FF2B5EF4-FFF2-40B4-BE49-F238E27FC236}">
                <a16:creationId xmlns:a16="http://schemas.microsoft.com/office/drawing/2014/main" id="{F09BF17A-C5DD-46A4-BD10-FB8C6B2AD59D}"/>
              </a:ext>
            </a:extLst>
          </p:cNvPr>
          <p:cNvSpPr/>
          <p:nvPr/>
        </p:nvSpPr>
        <p:spPr>
          <a:xfrm>
            <a:off x="789721" y="2874768"/>
            <a:ext cx="3899527" cy="4925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N" b="1" dirty="0">
                <a:solidFill>
                  <a:schemeClr val="tx1"/>
                </a:solidFill>
                <a:latin typeface="Garamond"/>
                <a:cs typeface="Garamond"/>
              </a:rPr>
              <a:t>1. Regulated Tariff Consumers</a:t>
            </a:r>
          </a:p>
          <a:p>
            <a:pPr algn="ctr"/>
            <a:r>
              <a:rPr lang="en-IN" b="1" dirty="0">
                <a:solidFill>
                  <a:schemeClr val="tx1"/>
                </a:solidFill>
                <a:latin typeface="Garamond"/>
                <a:cs typeface="Garamond"/>
              </a:rPr>
              <a:t>   (</a:t>
            </a:r>
            <a:r>
              <a:rPr lang="en-IN" dirty="0">
                <a:solidFill>
                  <a:schemeClr val="tx1"/>
                </a:solidFill>
                <a:latin typeface="Garamond"/>
                <a:cs typeface="Garamond"/>
              </a:rPr>
              <a:t>all consumers</a:t>
            </a:r>
            <a:r>
              <a:rPr lang="en-IN" b="1" dirty="0">
                <a:solidFill>
                  <a:schemeClr val="tx1"/>
                </a:solidFill>
                <a:latin typeface="Garamond"/>
                <a:cs typeface="Garamond"/>
              </a:rPr>
              <a:t>)</a:t>
            </a:r>
          </a:p>
        </p:txBody>
      </p:sp>
      <p:sp>
        <p:nvSpPr>
          <p:cNvPr id="55" name="Rectangle 54">
            <a:extLst>
              <a:ext uri="{FF2B5EF4-FFF2-40B4-BE49-F238E27FC236}">
                <a16:creationId xmlns:a16="http://schemas.microsoft.com/office/drawing/2014/main" id="{CDA47DBA-E98E-4AEF-960A-6F5CC708082A}"/>
              </a:ext>
            </a:extLst>
          </p:cNvPr>
          <p:cNvSpPr/>
          <p:nvPr/>
        </p:nvSpPr>
        <p:spPr>
          <a:xfrm>
            <a:off x="5904761" y="2882800"/>
            <a:ext cx="5288558" cy="4925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N" b="1" dirty="0">
                <a:solidFill>
                  <a:schemeClr val="tx1"/>
                </a:solidFill>
                <a:latin typeface="Garamond"/>
                <a:cs typeface="Garamond"/>
              </a:rPr>
              <a:t>2. Eligible Consumers </a:t>
            </a:r>
          </a:p>
          <a:p>
            <a:pPr algn="ctr"/>
            <a:r>
              <a:rPr lang="en-IN" b="1" dirty="0">
                <a:solidFill>
                  <a:schemeClr val="tx1"/>
                </a:solidFill>
                <a:latin typeface="Garamond"/>
                <a:cs typeface="Garamond"/>
              </a:rPr>
              <a:t>    (</a:t>
            </a:r>
            <a:r>
              <a:rPr lang="en-IN" dirty="0">
                <a:solidFill>
                  <a:schemeClr val="tx1"/>
                </a:solidFill>
                <a:latin typeface="Garamond"/>
                <a:cs typeface="Garamond"/>
              </a:rPr>
              <a:t>BPCs having choice of Suppliers</a:t>
            </a:r>
            <a:r>
              <a:rPr lang="en-IN" b="1" dirty="0">
                <a:solidFill>
                  <a:schemeClr val="tx1"/>
                </a:solidFill>
                <a:latin typeface="Garamond"/>
                <a:cs typeface="Garamond"/>
              </a:rPr>
              <a:t>)</a:t>
            </a:r>
          </a:p>
        </p:txBody>
      </p:sp>
      <p:pic>
        <p:nvPicPr>
          <p:cNvPr id="13" name="Picture 12" descr="A picture containing object, clock&#10;&#10;Description automatically generated">
            <a:extLst>
              <a:ext uri="{FF2B5EF4-FFF2-40B4-BE49-F238E27FC236}">
                <a16:creationId xmlns:a16="http://schemas.microsoft.com/office/drawing/2014/main" id="{09B39370-8F29-4E2A-BFA1-1F09C9DE8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780" y="3817241"/>
            <a:ext cx="1515618" cy="1371600"/>
          </a:xfrm>
          <a:prstGeom prst="rect">
            <a:avLst/>
          </a:prstGeom>
        </p:spPr>
      </p:pic>
      <p:sp>
        <p:nvSpPr>
          <p:cNvPr id="59" name="Rectangle 58">
            <a:extLst>
              <a:ext uri="{FF2B5EF4-FFF2-40B4-BE49-F238E27FC236}">
                <a16:creationId xmlns:a16="http://schemas.microsoft.com/office/drawing/2014/main" id="{CEB1C79C-C3E1-4EDE-8EA0-F7FB7FAB9D5A}"/>
              </a:ext>
            </a:extLst>
          </p:cNvPr>
          <p:cNvSpPr/>
          <p:nvPr/>
        </p:nvSpPr>
        <p:spPr>
          <a:xfrm>
            <a:off x="5732050" y="5587992"/>
            <a:ext cx="6120440" cy="4925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N" b="1" dirty="0">
                <a:solidFill>
                  <a:schemeClr val="tx1"/>
                </a:solidFill>
                <a:latin typeface="Garamond"/>
                <a:cs typeface="Garamond"/>
              </a:rPr>
              <a:t>2. Competitive Supplier </a:t>
            </a:r>
          </a:p>
          <a:p>
            <a:pPr algn="ctr"/>
            <a:r>
              <a:rPr lang="en-IN" b="1" dirty="0">
                <a:solidFill>
                  <a:schemeClr val="tx1"/>
                </a:solidFill>
                <a:latin typeface="Garamond"/>
                <a:cs typeface="Garamond"/>
              </a:rPr>
              <a:t>     (</a:t>
            </a:r>
            <a:r>
              <a:rPr lang="en-IN" dirty="0">
                <a:solidFill>
                  <a:schemeClr val="tx1"/>
                </a:solidFill>
                <a:latin typeface="Garamond"/>
                <a:cs typeface="Garamond"/>
              </a:rPr>
              <a:t>can sell to only BPCs at non-regulated prices</a:t>
            </a:r>
            <a:r>
              <a:rPr lang="en-IN" b="1" dirty="0">
                <a:solidFill>
                  <a:schemeClr val="tx1"/>
                </a:solidFill>
                <a:latin typeface="Garamond"/>
                <a:cs typeface="Garamond"/>
              </a:rPr>
              <a:t>)</a:t>
            </a:r>
          </a:p>
        </p:txBody>
      </p:sp>
      <p:pic>
        <p:nvPicPr>
          <p:cNvPr id="15" name="Picture 14" descr="A picture containing game&#10;&#10;Description automatically generated">
            <a:extLst>
              <a:ext uri="{FF2B5EF4-FFF2-40B4-BE49-F238E27FC236}">
                <a16:creationId xmlns:a16="http://schemas.microsoft.com/office/drawing/2014/main" id="{24281631-7F09-4418-B384-4D69AA651714}"/>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982773" y="3970111"/>
            <a:ext cx="1532106" cy="1309460"/>
          </a:xfrm>
          <a:prstGeom prst="rect">
            <a:avLst/>
          </a:prstGeom>
        </p:spPr>
      </p:pic>
      <p:sp>
        <p:nvSpPr>
          <p:cNvPr id="62" name="Rectangle 61">
            <a:extLst>
              <a:ext uri="{FF2B5EF4-FFF2-40B4-BE49-F238E27FC236}">
                <a16:creationId xmlns:a16="http://schemas.microsoft.com/office/drawing/2014/main" id="{F190B2AA-0DC8-41C3-A00D-B5C8229FCB17}"/>
              </a:ext>
            </a:extLst>
          </p:cNvPr>
          <p:cNvSpPr/>
          <p:nvPr/>
        </p:nvSpPr>
        <p:spPr>
          <a:xfrm>
            <a:off x="813070" y="5388430"/>
            <a:ext cx="3876178" cy="7801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N" b="1" dirty="0">
                <a:solidFill>
                  <a:schemeClr val="tx1"/>
                </a:solidFill>
                <a:latin typeface="Garamond"/>
                <a:cs typeface="Garamond"/>
              </a:rPr>
              <a:t>1. DISCOs as Supplier of Last Resort</a:t>
            </a:r>
          </a:p>
          <a:p>
            <a:pPr algn="ctr"/>
            <a:r>
              <a:rPr lang="en-IN" b="1" dirty="0">
                <a:solidFill>
                  <a:schemeClr val="tx1"/>
                </a:solidFill>
                <a:latin typeface="Garamond"/>
                <a:cs typeface="Garamond"/>
              </a:rPr>
              <a:t> (</a:t>
            </a:r>
            <a:r>
              <a:rPr lang="en-IN" dirty="0">
                <a:solidFill>
                  <a:schemeClr val="tx1"/>
                </a:solidFill>
                <a:latin typeface="Garamond"/>
                <a:cs typeface="Garamond"/>
              </a:rPr>
              <a:t>can sell at regulated tariff only</a:t>
            </a:r>
            <a:r>
              <a:rPr lang="en-IN" b="1" dirty="0">
                <a:solidFill>
                  <a:schemeClr val="tx1"/>
                </a:solidFill>
                <a:latin typeface="Garamond"/>
                <a:cs typeface="Garamond"/>
              </a:rPr>
              <a:t>)</a:t>
            </a:r>
          </a:p>
        </p:txBody>
      </p:sp>
      <p:sp>
        <p:nvSpPr>
          <p:cNvPr id="66" name="Rectangle 65">
            <a:extLst>
              <a:ext uri="{FF2B5EF4-FFF2-40B4-BE49-F238E27FC236}">
                <a16:creationId xmlns:a16="http://schemas.microsoft.com/office/drawing/2014/main" id="{6661D5D6-7DFA-4232-BECA-04D5044B3FD6}"/>
              </a:ext>
            </a:extLst>
          </p:cNvPr>
          <p:cNvSpPr/>
          <p:nvPr/>
        </p:nvSpPr>
        <p:spPr>
          <a:xfrm>
            <a:off x="2102855" y="3532458"/>
            <a:ext cx="1924860" cy="4925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IN" sz="2000" b="1" dirty="0">
                <a:solidFill>
                  <a:schemeClr val="accent1"/>
                </a:solidFill>
                <a:latin typeface="Garamond"/>
                <a:cs typeface="Garamond"/>
              </a:rPr>
              <a:t>Suppliers</a:t>
            </a:r>
          </a:p>
        </p:txBody>
      </p:sp>
      <p:pic>
        <p:nvPicPr>
          <p:cNvPr id="21" name="Picture 20" descr="A close up of a sign&#10;&#10;Description automatically generated">
            <a:extLst>
              <a:ext uri="{FF2B5EF4-FFF2-40B4-BE49-F238E27FC236}">
                <a16:creationId xmlns:a16="http://schemas.microsoft.com/office/drawing/2014/main" id="{611F46AD-D1FC-4D9E-8743-63FCCB25CD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6286" y="1363286"/>
            <a:ext cx="1376687" cy="1376687"/>
          </a:xfrm>
          <a:prstGeom prst="rect">
            <a:avLst/>
          </a:prstGeom>
        </p:spPr>
      </p:pic>
      <p:pic>
        <p:nvPicPr>
          <p:cNvPr id="23" name="Picture 22" descr="A close up of a logo&#10;&#10;Description automatically generated">
            <a:extLst>
              <a:ext uri="{FF2B5EF4-FFF2-40B4-BE49-F238E27FC236}">
                <a16:creationId xmlns:a16="http://schemas.microsoft.com/office/drawing/2014/main" id="{5484382D-4101-4926-B028-9E2DEC4A60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148" y="1531594"/>
            <a:ext cx="1062544" cy="1062544"/>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9B4F3DE9-5548-427B-A18E-8A29E66F34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0807"/>
          <a:stretch/>
        </p:blipFill>
        <p:spPr>
          <a:xfrm>
            <a:off x="3496736" y="1497754"/>
            <a:ext cx="1202192" cy="1158050"/>
          </a:xfrm>
          <a:prstGeom prst="rect">
            <a:avLst/>
          </a:prstGeom>
        </p:spPr>
      </p:pic>
      <p:pic>
        <p:nvPicPr>
          <p:cNvPr id="74" name="Picture 73" descr="A close up of a logo&#10;&#10;Description automatically generated">
            <a:extLst>
              <a:ext uri="{FF2B5EF4-FFF2-40B4-BE49-F238E27FC236}">
                <a16:creationId xmlns:a16="http://schemas.microsoft.com/office/drawing/2014/main" id="{9CB17472-A1C9-4BD6-AFB7-B2EBAE997E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5351" y="1593260"/>
            <a:ext cx="1062544" cy="1062544"/>
          </a:xfrm>
          <a:prstGeom prst="rect">
            <a:avLst/>
          </a:prstGeom>
        </p:spPr>
      </p:pic>
      <p:pic>
        <p:nvPicPr>
          <p:cNvPr id="75" name="Picture 74" descr="A picture containing drawing&#10;&#10;Description automatically generated">
            <a:extLst>
              <a:ext uri="{FF2B5EF4-FFF2-40B4-BE49-F238E27FC236}">
                <a16:creationId xmlns:a16="http://schemas.microsoft.com/office/drawing/2014/main" id="{8C9CA571-5F63-4BA2-90D9-A5D4D87B7EC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0807"/>
          <a:stretch/>
        </p:blipFill>
        <p:spPr>
          <a:xfrm>
            <a:off x="8672939" y="1559420"/>
            <a:ext cx="1202192" cy="1158050"/>
          </a:xfrm>
          <a:prstGeom prst="rect">
            <a:avLst/>
          </a:prstGeom>
        </p:spPr>
      </p:pic>
      <p:sp>
        <p:nvSpPr>
          <p:cNvPr id="77" name="Rectangle 76">
            <a:extLst>
              <a:ext uri="{FF2B5EF4-FFF2-40B4-BE49-F238E27FC236}">
                <a16:creationId xmlns:a16="http://schemas.microsoft.com/office/drawing/2014/main" id="{B726E14E-25D9-435B-9E3A-FB54979543F6}"/>
              </a:ext>
            </a:extLst>
          </p:cNvPr>
          <p:cNvSpPr/>
          <p:nvPr/>
        </p:nvSpPr>
        <p:spPr>
          <a:xfrm>
            <a:off x="1756151" y="756963"/>
            <a:ext cx="3899527" cy="4925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IN" sz="2000" b="1" dirty="0">
                <a:solidFill>
                  <a:schemeClr val="accent1"/>
                </a:solidFill>
                <a:latin typeface="Garamond"/>
                <a:cs typeface="Garamond"/>
              </a:rPr>
              <a:t>Consumers</a:t>
            </a:r>
          </a:p>
        </p:txBody>
      </p:sp>
      <p:pic>
        <p:nvPicPr>
          <p:cNvPr id="78" name="Picture 77" descr="A close up of a sign&#10;&#10;Description automatically generated">
            <a:extLst>
              <a:ext uri="{FF2B5EF4-FFF2-40B4-BE49-F238E27FC236}">
                <a16:creationId xmlns:a16="http://schemas.microsoft.com/office/drawing/2014/main" id="{F6503661-E1AE-4F52-865E-FDB438971F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6286" y="1358989"/>
            <a:ext cx="1376687" cy="1376687"/>
          </a:xfrm>
          <a:prstGeom prst="rect">
            <a:avLst/>
          </a:prstGeom>
        </p:spPr>
      </p:pic>
      <p:pic>
        <p:nvPicPr>
          <p:cNvPr id="79" name="Picture 78" descr="A close up of a logo&#10;&#10;Description automatically generated">
            <a:extLst>
              <a:ext uri="{FF2B5EF4-FFF2-40B4-BE49-F238E27FC236}">
                <a16:creationId xmlns:a16="http://schemas.microsoft.com/office/drawing/2014/main" id="{D89DDB28-F829-4994-8610-087F9F2909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148" y="1527297"/>
            <a:ext cx="1062544" cy="1062544"/>
          </a:xfrm>
          <a:prstGeom prst="rect">
            <a:avLst/>
          </a:prstGeom>
        </p:spPr>
      </p:pic>
      <p:cxnSp>
        <p:nvCxnSpPr>
          <p:cNvPr id="22" name="Straight Connector 21">
            <a:extLst>
              <a:ext uri="{FF2B5EF4-FFF2-40B4-BE49-F238E27FC236}">
                <a16:creationId xmlns:a16="http://schemas.microsoft.com/office/drawing/2014/main" id="{AEC99DEA-A227-4538-A7B6-E068181D3FE0}"/>
              </a:ext>
            </a:extLst>
          </p:cNvPr>
          <p:cNvCxnSpPr>
            <a:cxnSpLocks/>
          </p:cNvCxnSpPr>
          <p:nvPr/>
        </p:nvCxnSpPr>
        <p:spPr>
          <a:xfrm>
            <a:off x="0" y="721878"/>
            <a:ext cx="1216268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55EA9B79-823E-594B-9B90-B83875D633C4}" type="datetime4">
              <a:rPr lang="en-US" smtClean="0"/>
              <a:t>June 23, 2023</a:t>
            </a:fld>
            <a:endParaRPr lang="x-none"/>
          </a:p>
        </p:txBody>
      </p:sp>
      <p:sp>
        <p:nvSpPr>
          <p:cNvPr id="4" name="Slide Number Placeholder 3"/>
          <p:cNvSpPr>
            <a:spLocks noGrp="1"/>
          </p:cNvSpPr>
          <p:nvPr>
            <p:ph type="sldNum" sz="quarter" idx="12"/>
          </p:nvPr>
        </p:nvSpPr>
        <p:spPr/>
        <p:txBody>
          <a:bodyPr/>
          <a:lstStyle/>
          <a:p>
            <a:fld id="{BC6F0C9F-1485-44C6-9B60-E7D692FB154A}" type="slidenum">
              <a:rPr lang="x-none" smtClean="0"/>
              <a:t>8</a:t>
            </a:fld>
            <a:endParaRPr lang="x-none"/>
          </a:p>
        </p:txBody>
      </p:sp>
      <p:pic>
        <p:nvPicPr>
          <p:cNvPr id="25" name="Picture 24" descr="A close up of a logo&#10;&#10;Description automatically generated">
            <a:extLst>
              <a:ext uri="{FF2B5EF4-FFF2-40B4-BE49-F238E27FC236}">
                <a16:creationId xmlns:a16="http://schemas.microsoft.com/office/drawing/2014/main" id="{498C7AA8-3F3B-4EC1-8122-516876025C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8409" y="3141559"/>
            <a:ext cx="878930" cy="878930"/>
          </a:xfrm>
          <a:prstGeom prst="rect">
            <a:avLst/>
          </a:prstGeom>
        </p:spPr>
      </p:pic>
      <p:pic>
        <p:nvPicPr>
          <p:cNvPr id="26" name="Picture 25" descr="A close up of a logo&#10;&#10;Description automatically generated">
            <a:extLst>
              <a:ext uri="{FF2B5EF4-FFF2-40B4-BE49-F238E27FC236}">
                <a16:creationId xmlns:a16="http://schemas.microsoft.com/office/drawing/2014/main" id="{498C7AA8-3F3B-4EC1-8122-516876025C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6409" y="1454273"/>
            <a:ext cx="878930" cy="878930"/>
          </a:xfrm>
          <a:prstGeom prst="rect">
            <a:avLst/>
          </a:prstGeom>
        </p:spPr>
      </p:pic>
      <p:sp>
        <p:nvSpPr>
          <p:cNvPr id="30" name="Rectangle 29">
            <a:extLst>
              <a:ext uri="{FF2B5EF4-FFF2-40B4-BE49-F238E27FC236}">
                <a16:creationId xmlns:a16="http://schemas.microsoft.com/office/drawing/2014/main" id="{6661D5D6-7DFA-4232-BECA-04D5044B3FD6}"/>
              </a:ext>
            </a:extLst>
          </p:cNvPr>
          <p:cNvSpPr/>
          <p:nvPr/>
        </p:nvSpPr>
        <p:spPr>
          <a:xfrm>
            <a:off x="4722684" y="2505571"/>
            <a:ext cx="1924860" cy="4925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IN" sz="2000" b="1" dirty="0">
                <a:solidFill>
                  <a:schemeClr val="accent1"/>
                </a:solidFill>
                <a:latin typeface="Garamond"/>
                <a:cs typeface="Garamond"/>
              </a:rPr>
              <a:t>Generators</a:t>
            </a:r>
          </a:p>
          <a:p>
            <a:r>
              <a:rPr lang="en-IN" sz="2000" b="1" dirty="0">
                <a:solidFill>
                  <a:schemeClr val="accent1"/>
                </a:solidFill>
                <a:latin typeface="Garamond"/>
                <a:cs typeface="Garamond"/>
              </a:rPr>
              <a:t>Traders</a:t>
            </a:r>
          </a:p>
        </p:txBody>
      </p:sp>
      <p:sp>
        <p:nvSpPr>
          <p:cNvPr id="31" name="Rectangle 30">
            <a:extLst>
              <a:ext uri="{FF2B5EF4-FFF2-40B4-BE49-F238E27FC236}">
                <a16:creationId xmlns:a16="http://schemas.microsoft.com/office/drawing/2014/main" id="{B726E14E-25D9-435B-9E3A-FB54979543F6}"/>
              </a:ext>
            </a:extLst>
          </p:cNvPr>
          <p:cNvSpPr/>
          <p:nvPr/>
        </p:nvSpPr>
        <p:spPr>
          <a:xfrm>
            <a:off x="7021286" y="800506"/>
            <a:ext cx="3630935" cy="4925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IN" sz="2000" b="1" dirty="0">
                <a:solidFill>
                  <a:schemeClr val="accent1"/>
                </a:solidFill>
                <a:latin typeface="Garamond"/>
                <a:cs typeface="Garamond"/>
              </a:rPr>
              <a:t>Bulk Power Consumers (BPCs)</a:t>
            </a:r>
          </a:p>
        </p:txBody>
      </p:sp>
      <p:sp>
        <p:nvSpPr>
          <p:cNvPr id="32" name="Rectangle 31">
            <a:extLst>
              <a:ext uri="{FF2B5EF4-FFF2-40B4-BE49-F238E27FC236}">
                <a16:creationId xmlns:a16="http://schemas.microsoft.com/office/drawing/2014/main" id="{F190B2AA-0DC8-41C3-A00D-B5C8229FCB17}"/>
              </a:ext>
            </a:extLst>
          </p:cNvPr>
          <p:cNvSpPr/>
          <p:nvPr/>
        </p:nvSpPr>
        <p:spPr>
          <a:xfrm>
            <a:off x="4027713" y="4161972"/>
            <a:ext cx="3517219" cy="7801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N" b="1" dirty="0">
                <a:solidFill>
                  <a:schemeClr val="tx1"/>
                </a:solidFill>
                <a:latin typeface="Garamond"/>
                <a:cs typeface="Garamond"/>
              </a:rPr>
              <a:t>Generators (de-licensed) can sell directly to suppliers and traders</a:t>
            </a:r>
          </a:p>
          <a:p>
            <a:pPr algn="ctr"/>
            <a:r>
              <a:rPr lang="en-IN" b="1" dirty="0">
                <a:solidFill>
                  <a:schemeClr val="tx1"/>
                </a:solidFill>
                <a:latin typeface="Garamond"/>
                <a:cs typeface="Garamond"/>
              </a:rPr>
              <a:t> bilaterally</a:t>
            </a:r>
          </a:p>
        </p:txBody>
      </p:sp>
      <p:sp>
        <p:nvSpPr>
          <p:cNvPr id="3" name="Footer Placeholder 2"/>
          <p:cNvSpPr>
            <a:spLocks noGrp="1"/>
          </p:cNvSpPr>
          <p:nvPr>
            <p:ph type="ftr" sz="quarter" idx="11"/>
          </p:nvPr>
        </p:nvSpPr>
        <p:spPr/>
        <p:txBody>
          <a:bodyPr/>
          <a:lstStyle/>
          <a:p>
            <a:r>
              <a:rPr lang="en-US"/>
              <a:t>National Electric Power Regulatory Authority</a:t>
            </a:r>
            <a:endParaRPr lang="x-none" dirty="0"/>
          </a:p>
        </p:txBody>
      </p:sp>
    </p:spTree>
    <p:extLst>
      <p:ext uri="{BB962C8B-B14F-4D97-AF65-F5344CB8AC3E}">
        <p14:creationId xmlns:p14="http://schemas.microsoft.com/office/powerpoint/2010/main" val="391530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par>
                                <p:cTn id="40" presetID="14" presetClass="entr" presetSubtype="10" fill="hold" grpId="1"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randombar(horizontal)">
                                      <p:cBhvr>
                                        <p:cTn id="42" dur="500"/>
                                        <p:tgtEl>
                                          <p:spTgt spid="59"/>
                                        </p:tgtEl>
                                      </p:cBhvr>
                                    </p:animEffect>
                                  </p:childTnLst>
                                </p:cTn>
                              </p:par>
                              <p:par>
                                <p:cTn id="43" presetID="14" presetClass="entr" presetSubtype="1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par>
                                <p:cTn id="46" presetID="14" presetClass="entr" presetSubtype="10" fill="hold" grpId="1"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randombar(horizontal)">
                                      <p:cBhvr>
                                        <p:cTn id="48" dur="500"/>
                                        <p:tgtEl>
                                          <p:spTgt spid="62"/>
                                        </p:tgtEl>
                                      </p:cBhvr>
                                    </p:animEffect>
                                  </p:childTnLst>
                                </p:cTn>
                              </p:par>
                              <p:par>
                                <p:cTn id="49" presetID="14" presetClass="entr" presetSubtype="10" fill="hold" grpId="1"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randombar(horizontal)">
                                      <p:cBhvr>
                                        <p:cTn id="51" dur="500"/>
                                        <p:tgtEl>
                                          <p:spTgt spid="66"/>
                                        </p:tgtEl>
                                      </p:cBhvr>
                                    </p:animEffec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par>
                                <p:cTn id="58" presetID="14" presetClass="entr" presetSubtype="10" fill="hold" grpId="1"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randombar(horizontal)">
                                      <p:cBhvr>
                                        <p:cTn id="60" dur="500"/>
                                        <p:tgtEl>
                                          <p:spTgt spid="30"/>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4" presetClass="entr" presetSubtype="10" fill="hold" grpId="1"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randombar(horizontal)">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5" grpId="0" animBg="1"/>
      <p:bldP spid="59" grpId="0" animBg="1"/>
      <p:bldP spid="59" grpId="1" animBg="1"/>
      <p:bldP spid="62" grpId="0" animBg="1"/>
      <p:bldP spid="62" grpId="1" animBg="1"/>
      <p:bldP spid="66" grpId="0" animBg="1"/>
      <p:bldP spid="66" grpId="1" animBg="1"/>
      <p:bldP spid="77" grpId="0" animBg="1"/>
      <p:bldP spid="30" grpId="0" animBg="1"/>
      <p:bldP spid="30" grpId="1" animBg="1"/>
      <p:bldP spid="31" grpId="0" animBg="1"/>
      <p:bldP spid="32" grpId="0" animBg="1"/>
      <p:bldP spid="3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_market_value_chain-01.jpg">
            <a:extLst>
              <a:ext uri="{FF2B5EF4-FFF2-40B4-BE49-F238E27FC236}">
                <a16:creationId xmlns:a16="http://schemas.microsoft.com/office/drawing/2014/main" id="{037D0A04-53BA-4E38-94A6-7B452681EF0E}"/>
              </a:ext>
            </a:extLst>
          </p:cNvPr>
          <p:cNvPicPr/>
          <p:nvPr/>
        </p:nvPicPr>
        <p:blipFill rotWithShape="1">
          <a:blip r:embed="rId3" cstate="print"/>
          <a:srcRect t="15345"/>
          <a:stretch/>
        </p:blipFill>
        <p:spPr>
          <a:xfrm>
            <a:off x="45257" y="1675655"/>
            <a:ext cx="12150858" cy="3167985"/>
          </a:xfrm>
          <a:prstGeom prst="rect">
            <a:avLst/>
          </a:prstGeom>
        </p:spPr>
      </p:pic>
      <p:sp>
        <p:nvSpPr>
          <p:cNvPr id="6" name="Rectangle: Rounded Corners 5">
            <a:extLst>
              <a:ext uri="{FF2B5EF4-FFF2-40B4-BE49-F238E27FC236}">
                <a16:creationId xmlns:a16="http://schemas.microsoft.com/office/drawing/2014/main" id="{C2BC3B83-BD7F-49D4-B3F6-DDE3338B454E}"/>
              </a:ext>
            </a:extLst>
          </p:cNvPr>
          <p:cNvSpPr/>
          <p:nvPr/>
        </p:nvSpPr>
        <p:spPr>
          <a:xfrm>
            <a:off x="8374743" y="4310743"/>
            <a:ext cx="478971" cy="145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BF7ABE69-F44A-403D-ABC0-66B027F75860}"/>
              </a:ext>
            </a:extLst>
          </p:cNvPr>
          <p:cNvSpPr/>
          <p:nvPr/>
        </p:nvSpPr>
        <p:spPr>
          <a:xfrm>
            <a:off x="1649793" y="5175676"/>
            <a:ext cx="1583826" cy="2868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Rounded Corners 7">
            <a:extLst>
              <a:ext uri="{FF2B5EF4-FFF2-40B4-BE49-F238E27FC236}">
                <a16:creationId xmlns:a16="http://schemas.microsoft.com/office/drawing/2014/main" id="{700B7451-0E97-4329-B1B3-84810BEDBFFD}"/>
              </a:ext>
            </a:extLst>
          </p:cNvPr>
          <p:cNvSpPr/>
          <p:nvPr/>
        </p:nvSpPr>
        <p:spPr>
          <a:xfrm>
            <a:off x="6790917" y="5930994"/>
            <a:ext cx="1583826" cy="2868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CE3E319-3CBA-4283-A5E7-7CD663B586FE}"/>
              </a:ext>
            </a:extLst>
          </p:cNvPr>
          <p:cNvSpPr/>
          <p:nvPr/>
        </p:nvSpPr>
        <p:spPr>
          <a:xfrm>
            <a:off x="2215166" y="4453303"/>
            <a:ext cx="9179551" cy="402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F387E64-CDBF-46F0-9685-9D6838BB8373}"/>
              </a:ext>
            </a:extLst>
          </p:cNvPr>
          <p:cNvSpPr txBox="1"/>
          <p:nvPr/>
        </p:nvSpPr>
        <p:spPr>
          <a:xfrm>
            <a:off x="4272384" y="3977987"/>
            <a:ext cx="3506456" cy="584776"/>
          </a:xfrm>
          <a:prstGeom prst="rect">
            <a:avLst/>
          </a:prstGeom>
          <a:noFill/>
          <a:ln>
            <a:solidFill>
              <a:srgbClr val="C00000"/>
            </a:solidFill>
          </a:ln>
        </p:spPr>
        <p:txBody>
          <a:bodyPr wrap="square" rtlCol="0">
            <a:spAutoFit/>
          </a:bodyPr>
          <a:lstStyle/>
          <a:p>
            <a:endParaRPr lang="en-US" sz="1600" dirty="0">
              <a:latin typeface="Garamond"/>
              <a:cs typeface="Garamond"/>
            </a:endParaRPr>
          </a:p>
          <a:p>
            <a:endParaRPr lang="en-US" sz="1600" dirty="0">
              <a:latin typeface="Garamond"/>
              <a:cs typeface="Garamond"/>
            </a:endParaRPr>
          </a:p>
        </p:txBody>
      </p:sp>
      <p:sp>
        <p:nvSpPr>
          <p:cNvPr id="19" name="TextBox 18">
            <a:extLst>
              <a:ext uri="{FF2B5EF4-FFF2-40B4-BE49-F238E27FC236}">
                <a16:creationId xmlns:a16="http://schemas.microsoft.com/office/drawing/2014/main" id="{A0A4A74B-6141-4544-9F5E-14BF008BB968}"/>
              </a:ext>
            </a:extLst>
          </p:cNvPr>
          <p:cNvSpPr txBox="1"/>
          <p:nvPr/>
        </p:nvSpPr>
        <p:spPr>
          <a:xfrm>
            <a:off x="11199201" y="4220527"/>
            <a:ext cx="865798" cy="261610"/>
          </a:xfrm>
          <a:prstGeom prst="rect">
            <a:avLst/>
          </a:prstGeom>
          <a:noFill/>
        </p:spPr>
        <p:txBody>
          <a:bodyPr wrap="square" rtlCol="0">
            <a:spAutoFit/>
          </a:bodyPr>
          <a:lstStyle/>
          <a:p>
            <a:r>
              <a:rPr lang="en-US" sz="1100" dirty="0"/>
              <a:t>&gt; 1MW</a:t>
            </a:r>
          </a:p>
        </p:txBody>
      </p:sp>
      <p:sp>
        <p:nvSpPr>
          <p:cNvPr id="5" name="TextBox 4">
            <a:extLst>
              <a:ext uri="{FF2B5EF4-FFF2-40B4-BE49-F238E27FC236}">
                <a16:creationId xmlns:a16="http://schemas.microsoft.com/office/drawing/2014/main" id="{1997A23E-FA0A-40F6-AC82-C18A68A45287}"/>
              </a:ext>
            </a:extLst>
          </p:cNvPr>
          <p:cNvSpPr txBox="1"/>
          <p:nvPr/>
        </p:nvSpPr>
        <p:spPr>
          <a:xfrm>
            <a:off x="5189193" y="4256164"/>
            <a:ext cx="1850498" cy="338554"/>
          </a:xfrm>
          <a:prstGeom prst="rect">
            <a:avLst/>
          </a:prstGeom>
          <a:noFill/>
        </p:spPr>
        <p:txBody>
          <a:bodyPr wrap="square" rtlCol="0">
            <a:spAutoFit/>
          </a:bodyPr>
          <a:lstStyle/>
          <a:p>
            <a:r>
              <a:rPr lang="en-US" sz="1600" b="1" dirty="0">
                <a:solidFill>
                  <a:srgbClr val="E48312"/>
                </a:solidFill>
                <a:latin typeface="Garamond"/>
                <a:cs typeface="Garamond"/>
              </a:rPr>
              <a:t>Natural Monopoly</a:t>
            </a:r>
          </a:p>
        </p:txBody>
      </p:sp>
      <p:sp>
        <p:nvSpPr>
          <p:cNvPr id="16" name="TextBox 15">
            <a:extLst>
              <a:ext uri="{FF2B5EF4-FFF2-40B4-BE49-F238E27FC236}">
                <a16:creationId xmlns:a16="http://schemas.microsoft.com/office/drawing/2014/main" id="{DD6AFBAC-2AB4-4789-853F-8F8764EDF114}"/>
              </a:ext>
            </a:extLst>
          </p:cNvPr>
          <p:cNvSpPr txBox="1"/>
          <p:nvPr/>
        </p:nvSpPr>
        <p:spPr>
          <a:xfrm>
            <a:off x="670694" y="4356318"/>
            <a:ext cx="3225037" cy="338554"/>
          </a:xfrm>
          <a:prstGeom prst="rect">
            <a:avLst/>
          </a:prstGeom>
          <a:noFill/>
        </p:spPr>
        <p:txBody>
          <a:bodyPr wrap="square" rtlCol="0">
            <a:spAutoFit/>
          </a:bodyPr>
          <a:lstStyle/>
          <a:p>
            <a:r>
              <a:rPr lang="en-US" sz="1600" b="1" dirty="0">
                <a:solidFill>
                  <a:srgbClr val="E48312"/>
                </a:solidFill>
                <a:latin typeface="Garamond"/>
                <a:cs typeface="Garamond"/>
              </a:rPr>
              <a:t>Competition</a:t>
            </a:r>
            <a:r>
              <a:rPr lang="en-US" sz="1600" dirty="0">
                <a:solidFill>
                  <a:srgbClr val="E48312"/>
                </a:solidFill>
                <a:latin typeface="Garamond"/>
                <a:cs typeface="Garamond"/>
              </a:rPr>
              <a:t> </a:t>
            </a:r>
            <a:r>
              <a:rPr lang="en-US" sz="1600" b="1" dirty="0">
                <a:solidFill>
                  <a:srgbClr val="008000"/>
                </a:solidFill>
                <a:latin typeface="Garamond"/>
                <a:cs typeface="Garamond"/>
              </a:rPr>
              <a:t>(Potential Candidate) </a:t>
            </a:r>
          </a:p>
        </p:txBody>
      </p:sp>
      <p:sp>
        <p:nvSpPr>
          <p:cNvPr id="17" name="TextBox 16">
            <a:extLst>
              <a:ext uri="{FF2B5EF4-FFF2-40B4-BE49-F238E27FC236}">
                <a16:creationId xmlns:a16="http://schemas.microsoft.com/office/drawing/2014/main" id="{10A5C711-B5AB-4DD2-AEC7-7B0960F632D8}"/>
              </a:ext>
            </a:extLst>
          </p:cNvPr>
          <p:cNvSpPr txBox="1"/>
          <p:nvPr/>
        </p:nvSpPr>
        <p:spPr>
          <a:xfrm>
            <a:off x="8153862" y="4225712"/>
            <a:ext cx="1350011" cy="338554"/>
          </a:xfrm>
          <a:prstGeom prst="rect">
            <a:avLst/>
          </a:prstGeom>
          <a:noFill/>
        </p:spPr>
        <p:txBody>
          <a:bodyPr wrap="square" rtlCol="0">
            <a:spAutoFit/>
          </a:bodyPr>
          <a:lstStyle/>
          <a:p>
            <a:r>
              <a:rPr lang="en-US" sz="1600" b="1" dirty="0">
                <a:solidFill>
                  <a:srgbClr val="E48312"/>
                </a:solidFill>
                <a:latin typeface="Garamond"/>
                <a:cs typeface="Garamond"/>
              </a:rPr>
              <a:t>Competition</a:t>
            </a:r>
          </a:p>
        </p:txBody>
      </p:sp>
      <p:sp>
        <p:nvSpPr>
          <p:cNvPr id="20" name="TextBox 19">
            <a:extLst>
              <a:ext uri="{FF2B5EF4-FFF2-40B4-BE49-F238E27FC236}">
                <a16:creationId xmlns:a16="http://schemas.microsoft.com/office/drawing/2014/main" id="{CEA3FB3A-582F-46C7-820A-3DCBF9F9743F}"/>
              </a:ext>
            </a:extLst>
          </p:cNvPr>
          <p:cNvSpPr txBox="1"/>
          <p:nvPr/>
        </p:nvSpPr>
        <p:spPr>
          <a:xfrm>
            <a:off x="9860626" y="4806547"/>
            <a:ext cx="2331374" cy="1323439"/>
          </a:xfrm>
          <a:prstGeom prst="rect">
            <a:avLst/>
          </a:prstGeom>
          <a:noFill/>
        </p:spPr>
        <p:txBody>
          <a:bodyPr wrap="square" rtlCol="0">
            <a:spAutoFit/>
          </a:bodyPr>
          <a:lstStyle/>
          <a:p>
            <a:r>
              <a:rPr lang="en-US" sz="1600" b="1" dirty="0">
                <a:solidFill>
                  <a:srgbClr val="40749B"/>
                </a:solidFill>
                <a:latin typeface="Garamond"/>
                <a:cs typeface="Garamond"/>
              </a:rPr>
              <a:t>BPC | Purchase Choice </a:t>
            </a:r>
          </a:p>
          <a:p>
            <a:pPr marL="285750" indent="-285750">
              <a:buFont typeface="Arial"/>
              <a:buChar char="•"/>
            </a:pPr>
            <a:r>
              <a:rPr lang="en-US" sz="1600" dirty="0">
                <a:solidFill>
                  <a:srgbClr val="000000"/>
                </a:solidFill>
                <a:latin typeface="Garamond"/>
                <a:cs typeface="Garamond"/>
              </a:rPr>
              <a:t>Financial Contract</a:t>
            </a:r>
          </a:p>
          <a:p>
            <a:pPr marL="742950" lvl="1" indent="-285750">
              <a:buFont typeface="Arial"/>
              <a:buChar char="•"/>
            </a:pPr>
            <a:r>
              <a:rPr lang="en-US" sz="1600" dirty="0">
                <a:solidFill>
                  <a:srgbClr val="000000"/>
                </a:solidFill>
                <a:latin typeface="Garamond"/>
                <a:cs typeface="Garamond"/>
              </a:rPr>
              <a:t>Regulated tariff</a:t>
            </a:r>
          </a:p>
          <a:p>
            <a:pPr marL="742950" lvl="1" indent="-285750">
              <a:buFont typeface="Arial"/>
              <a:buChar char="•"/>
            </a:pPr>
            <a:r>
              <a:rPr lang="en-US" sz="1600" dirty="0">
                <a:solidFill>
                  <a:srgbClr val="000000"/>
                </a:solidFill>
                <a:latin typeface="Garamond"/>
                <a:cs typeface="Garamond"/>
              </a:rPr>
              <a:t>Competitive tariff</a:t>
            </a:r>
          </a:p>
          <a:p>
            <a:pPr marL="285750" indent="-285750">
              <a:buFont typeface="Arial"/>
              <a:buChar char="•"/>
            </a:pPr>
            <a:r>
              <a:rPr lang="en-US" sz="1600" dirty="0">
                <a:solidFill>
                  <a:srgbClr val="000000"/>
                </a:solidFill>
                <a:latin typeface="Garamond"/>
                <a:cs typeface="Garamond"/>
              </a:rPr>
              <a:t>Connection Agreement</a:t>
            </a:r>
          </a:p>
        </p:txBody>
      </p:sp>
      <p:sp>
        <p:nvSpPr>
          <p:cNvPr id="10" name="TextBox 9">
            <a:extLst>
              <a:ext uri="{FF2B5EF4-FFF2-40B4-BE49-F238E27FC236}">
                <a16:creationId xmlns:a16="http://schemas.microsoft.com/office/drawing/2014/main" id="{74717FEA-5A5D-49C9-BE5E-89EB33D4662C}"/>
              </a:ext>
            </a:extLst>
          </p:cNvPr>
          <p:cNvSpPr txBox="1"/>
          <p:nvPr/>
        </p:nvSpPr>
        <p:spPr>
          <a:xfrm>
            <a:off x="264938" y="4624474"/>
            <a:ext cx="3696376" cy="156966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b="1" dirty="0">
                <a:solidFill>
                  <a:srgbClr val="40749B"/>
                </a:solidFill>
                <a:latin typeface="Garamond"/>
                <a:cs typeface="Garamond"/>
              </a:rPr>
              <a:t>04 |Physical Functions </a:t>
            </a:r>
          </a:p>
          <a:p>
            <a:pPr marL="171450" indent="-171450">
              <a:buFont typeface="Arial" panose="020B0604020202020204" pitchFamily="34" charset="0"/>
              <a:buChar char="•"/>
            </a:pPr>
            <a:r>
              <a:rPr lang="en-US" sz="1600" dirty="0">
                <a:latin typeface="Garamond"/>
                <a:cs typeface="Garamond"/>
              </a:rPr>
              <a:t>Generation, Transmission</a:t>
            </a:r>
          </a:p>
          <a:p>
            <a:pPr marL="171450" indent="-171450">
              <a:buFont typeface="Arial" panose="020B0604020202020204" pitchFamily="34" charset="0"/>
              <a:buChar char="•"/>
            </a:pPr>
            <a:r>
              <a:rPr lang="en-US" sz="1600" dirty="0">
                <a:latin typeface="Garamond"/>
                <a:cs typeface="Garamond"/>
              </a:rPr>
              <a:t>Distribution &amp; System Operations</a:t>
            </a:r>
            <a:endParaRPr lang="en-US" sz="1600" b="1" dirty="0">
              <a:solidFill>
                <a:srgbClr val="E48312"/>
              </a:solidFill>
              <a:latin typeface="Garamond"/>
              <a:cs typeface="Garamond"/>
            </a:endParaRPr>
          </a:p>
          <a:p>
            <a:r>
              <a:rPr lang="en-US" sz="1600" b="1" dirty="0">
                <a:solidFill>
                  <a:srgbClr val="40749B"/>
                </a:solidFill>
                <a:latin typeface="Garamond"/>
                <a:cs typeface="Garamond"/>
              </a:rPr>
              <a:t>02 | Merchant Functions</a:t>
            </a:r>
          </a:p>
          <a:p>
            <a:pPr marL="171450" indent="-171450">
              <a:buFont typeface="Arial" panose="020B0604020202020204" pitchFamily="34" charset="0"/>
              <a:buChar char="•"/>
            </a:pPr>
            <a:r>
              <a:rPr lang="en-US" sz="1600" dirty="0">
                <a:latin typeface="Garamond"/>
                <a:cs typeface="Garamond"/>
              </a:rPr>
              <a:t>Supply/Retailing &amp; Wholesaling </a:t>
            </a:r>
          </a:p>
          <a:p>
            <a:pPr marL="171450" indent="-171450">
              <a:buFont typeface="Arial" panose="020B0604020202020204" pitchFamily="34" charset="0"/>
              <a:buChar char="•"/>
            </a:pPr>
            <a:r>
              <a:rPr lang="en-US" sz="1600" dirty="0">
                <a:latin typeface="Garamond"/>
                <a:cs typeface="Garamond"/>
              </a:rPr>
              <a:t>Market Operations / Settlements</a:t>
            </a:r>
          </a:p>
        </p:txBody>
      </p:sp>
      <p:sp>
        <p:nvSpPr>
          <p:cNvPr id="15" name="Oval 14">
            <a:extLst>
              <a:ext uri="{FF2B5EF4-FFF2-40B4-BE49-F238E27FC236}">
                <a16:creationId xmlns:a16="http://schemas.microsoft.com/office/drawing/2014/main" id="{CD3680FA-EF24-4144-8C59-A01CD0377E7A}"/>
              </a:ext>
            </a:extLst>
          </p:cNvPr>
          <p:cNvSpPr/>
          <p:nvPr/>
        </p:nvSpPr>
        <p:spPr>
          <a:xfrm>
            <a:off x="4413380" y="1675655"/>
            <a:ext cx="886408" cy="8986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Rectangle 25">
            <a:extLst>
              <a:ext uri="{FF2B5EF4-FFF2-40B4-BE49-F238E27FC236}">
                <a16:creationId xmlns:a16="http://schemas.microsoft.com/office/drawing/2014/main" id="{3C54AFAD-4550-45B7-B939-938A3EB0D705}"/>
              </a:ext>
            </a:extLst>
          </p:cNvPr>
          <p:cNvSpPr/>
          <p:nvPr/>
        </p:nvSpPr>
        <p:spPr>
          <a:xfrm rot="20469051">
            <a:off x="2477031" y="2032889"/>
            <a:ext cx="2864498" cy="411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Rectangle 26">
            <a:extLst>
              <a:ext uri="{FF2B5EF4-FFF2-40B4-BE49-F238E27FC236}">
                <a16:creationId xmlns:a16="http://schemas.microsoft.com/office/drawing/2014/main" id="{6E499AD9-0617-4EE4-A600-7F75B4EDC6C2}"/>
              </a:ext>
            </a:extLst>
          </p:cNvPr>
          <p:cNvSpPr/>
          <p:nvPr/>
        </p:nvSpPr>
        <p:spPr>
          <a:xfrm rot="3921407">
            <a:off x="5082434" y="2133248"/>
            <a:ext cx="1310115" cy="630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8" name="TextBox 27">
            <a:extLst>
              <a:ext uri="{FF2B5EF4-FFF2-40B4-BE49-F238E27FC236}">
                <a16:creationId xmlns:a16="http://schemas.microsoft.com/office/drawing/2014/main" id="{279FEF07-7FDC-4390-AD83-38D5CD9651BC}"/>
              </a:ext>
            </a:extLst>
          </p:cNvPr>
          <p:cNvSpPr txBox="1"/>
          <p:nvPr/>
        </p:nvSpPr>
        <p:spPr>
          <a:xfrm>
            <a:off x="8808710" y="1021560"/>
            <a:ext cx="3263778" cy="156966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b="1" dirty="0">
                <a:solidFill>
                  <a:schemeClr val="bg2">
                    <a:lumMod val="50000"/>
                  </a:schemeClr>
                </a:solidFill>
                <a:latin typeface="Garamond"/>
                <a:cs typeface="Garamond"/>
              </a:rPr>
              <a:t>Outcomes</a:t>
            </a:r>
          </a:p>
          <a:p>
            <a:pPr marL="171450" indent="-171450">
              <a:buFont typeface="Arial" panose="020B0604020202020204" pitchFamily="34" charset="0"/>
              <a:buChar char="•"/>
            </a:pPr>
            <a:r>
              <a:rPr lang="en-US" sz="1600" dirty="0">
                <a:latin typeface="Garamond"/>
                <a:cs typeface="Garamond"/>
              </a:rPr>
              <a:t>Auctions and Bilateral Contracts </a:t>
            </a:r>
          </a:p>
          <a:p>
            <a:pPr marL="171450" indent="-171450">
              <a:buFont typeface="Arial" panose="020B0604020202020204" pitchFamily="34" charset="0"/>
              <a:buChar char="•"/>
            </a:pPr>
            <a:r>
              <a:rPr lang="en-US" sz="1600" dirty="0">
                <a:latin typeface="Garamond"/>
                <a:cs typeface="Garamond"/>
              </a:rPr>
              <a:t>Reduction in Consumer Price </a:t>
            </a:r>
          </a:p>
          <a:p>
            <a:pPr marL="171450" indent="-171450">
              <a:buFont typeface="Arial" panose="020B0604020202020204" pitchFamily="34" charset="0"/>
              <a:buChar char="•"/>
            </a:pPr>
            <a:r>
              <a:rPr lang="en-US" sz="1600" dirty="0">
                <a:latin typeface="Garamond"/>
                <a:cs typeface="Garamond"/>
              </a:rPr>
              <a:t>Efficiency and Credit Worthiness</a:t>
            </a:r>
          </a:p>
          <a:p>
            <a:pPr marL="171450" indent="-171450">
              <a:buFont typeface="Arial" panose="020B0604020202020204" pitchFamily="34" charset="0"/>
              <a:buChar char="•"/>
            </a:pPr>
            <a:r>
              <a:rPr lang="en-US" sz="1600" dirty="0">
                <a:latin typeface="Garamond"/>
                <a:cs typeface="Garamond"/>
              </a:rPr>
              <a:t>Moving away Sovereign Guarantees</a:t>
            </a:r>
          </a:p>
          <a:p>
            <a:pPr marL="171450" indent="-171450">
              <a:buFont typeface="Arial" panose="020B0604020202020204" pitchFamily="34" charset="0"/>
              <a:buChar char="•"/>
            </a:pPr>
            <a:r>
              <a:rPr lang="en-US" sz="1600" dirty="0">
                <a:latin typeface="Garamond"/>
                <a:cs typeface="Garamond"/>
              </a:rPr>
              <a:t>Integrated System Planning </a:t>
            </a:r>
          </a:p>
        </p:txBody>
      </p:sp>
      <p:sp>
        <p:nvSpPr>
          <p:cNvPr id="24" name="TextBox 23">
            <a:extLst>
              <a:ext uri="{FF2B5EF4-FFF2-40B4-BE49-F238E27FC236}">
                <a16:creationId xmlns:a16="http://schemas.microsoft.com/office/drawing/2014/main" id="{2E548724-8D4E-40B6-8FB3-0E8AF80CC795}"/>
              </a:ext>
            </a:extLst>
          </p:cNvPr>
          <p:cNvSpPr txBox="1"/>
          <p:nvPr/>
        </p:nvSpPr>
        <p:spPr>
          <a:xfrm>
            <a:off x="3738599" y="4846904"/>
            <a:ext cx="4259626" cy="132343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b="1" dirty="0">
                <a:solidFill>
                  <a:srgbClr val="40749B"/>
                </a:solidFill>
                <a:latin typeface="Garamond"/>
                <a:cs typeface="Garamond"/>
              </a:rPr>
              <a:t>04 |Pillars of Market Design</a:t>
            </a:r>
          </a:p>
          <a:p>
            <a:pPr marL="171450" indent="-171450">
              <a:buFont typeface="Arial" panose="020B0604020202020204" pitchFamily="34" charset="0"/>
              <a:buChar char="•"/>
            </a:pPr>
            <a:r>
              <a:rPr lang="en-US" sz="1600" dirty="0">
                <a:latin typeface="Garamond"/>
                <a:cs typeface="Garamond"/>
              </a:rPr>
              <a:t>Can’t be stored – </a:t>
            </a:r>
            <a:r>
              <a:rPr lang="en-US" sz="1600" b="1" dirty="0">
                <a:solidFill>
                  <a:srgbClr val="008000"/>
                </a:solidFill>
                <a:latin typeface="Garamond"/>
                <a:cs typeface="Garamond"/>
              </a:rPr>
              <a:t>Imbalances;</a:t>
            </a:r>
            <a:r>
              <a:rPr lang="en-US" sz="1600" dirty="0">
                <a:solidFill>
                  <a:srgbClr val="008000"/>
                </a:solidFill>
                <a:latin typeface="Garamond"/>
                <a:cs typeface="Garamond"/>
              </a:rPr>
              <a:t>  </a:t>
            </a:r>
          </a:p>
          <a:p>
            <a:pPr marL="171450" indent="-171450">
              <a:buFont typeface="Arial" panose="020B0604020202020204" pitchFamily="34" charset="0"/>
              <a:buChar char="•"/>
            </a:pPr>
            <a:r>
              <a:rPr lang="en-US" sz="1600" dirty="0">
                <a:latin typeface="Garamond"/>
                <a:cs typeface="Garamond"/>
              </a:rPr>
              <a:t>Speed of light – </a:t>
            </a:r>
            <a:r>
              <a:rPr lang="en-US" sz="1600" b="1" dirty="0">
                <a:solidFill>
                  <a:srgbClr val="008000"/>
                </a:solidFill>
                <a:latin typeface="Garamond"/>
                <a:cs typeface="Garamond"/>
              </a:rPr>
              <a:t>Scheduling &amp; Despatch;</a:t>
            </a:r>
          </a:p>
          <a:p>
            <a:pPr marL="171450" indent="-171450">
              <a:buFont typeface="Arial" panose="020B0604020202020204" pitchFamily="34" charset="0"/>
              <a:buChar char="•"/>
            </a:pPr>
            <a:r>
              <a:rPr lang="en-US" sz="1600" dirty="0">
                <a:latin typeface="Garamond"/>
                <a:cs typeface="Garamond"/>
              </a:rPr>
              <a:t>Complex Power Flows – </a:t>
            </a:r>
            <a:r>
              <a:rPr lang="en-US" sz="1600" b="1" dirty="0">
                <a:solidFill>
                  <a:srgbClr val="008000"/>
                </a:solidFill>
                <a:latin typeface="Garamond"/>
                <a:cs typeface="Garamond"/>
              </a:rPr>
              <a:t>Ancillary Services;</a:t>
            </a:r>
          </a:p>
          <a:p>
            <a:pPr marL="171450" indent="-171450">
              <a:buFont typeface="Arial" panose="020B0604020202020204" pitchFamily="34" charset="0"/>
              <a:buChar char="•"/>
            </a:pPr>
            <a:r>
              <a:rPr lang="en-US" sz="1600" dirty="0">
                <a:latin typeface="Garamond"/>
                <a:cs typeface="Garamond"/>
              </a:rPr>
              <a:t>Least resistance path – </a:t>
            </a:r>
            <a:r>
              <a:rPr lang="en-US" sz="1600" b="1" dirty="0">
                <a:solidFill>
                  <a:srgbClr val="008000"/>
                </a:solidFill>
                <a:latin typeface="Garamond"/>
                <a:cs typeface="Garamond"/>
              </a:rPr>
              <a:t>Congestion Mgmt.</a:t>
            </a:r>
          </a:p>
        </p:txBody>
      </p:sp>
      <p:sp>
        <p:nvSpPr>
          <p:cNvPr id="25" name="TextBox 24">
            <a:extLst>
              <a:ext uri="{FF2B5EF4-FFF2-40B4-BE49-F238E27FC236}">
                <a16:creationId xmlns:a16="http://schemas.microsoft.com/office/drawing/2014/main" id="{A6BCB5CE-B713-4D9D-B50A-7BB3F590771B}"/>
              </a:ext>
            </a:extLst>
          </p:cNvPr>
          <p:cNvSpPr txBox="1"/>
          <p:nvPr/>
        </p:nvSpPr>
        <p:spPr>
          <a:xfrm>
            <a:off x="2739856" y="754709"/>
            <a:ext cx="6093324" cy="181588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b="1" dirty="0">
                <a:solidFill>
                  <a:srgbClr val="40749B"/>
                </a:solidFill>
                <a:latin typeface="Garamond"/>
                <a:cs typeface="Garamond"/>
              </a:rPr>
              <a:t>Competition and Regulations</a:t>
            </a:r>
          </a:p>
          <a:p>
            <a:pPr marL="171450" indent="-171450">
              <a:buFont typeface="Arial" panose="020B0604020202020204" pitchFamily="34" charset="0"/>
              <a:buChar char="•"/>
            </a:pPr>
            <a:r>
              <a:rPr lang="en-US" sz="1600" dirty="0">
                <a:latin typeface="Garamond"/>
                <a:cs typeface="Garamond"/>
              </a:rPr>
              <a:t>Risk matrix responsibility </a:t>
            </a:r>
            <a:r>
              <a:rPr lang="en-US" sz="1600" i="1" dirty="0">
                <a:latin typeface="Garamond"/>
                <a:cs typeface="Garamond"/>
              </a:rPr>
              <a:t>(investment, tech, credit, price, demand, resources) </a:t>
            </a:r>
          </a:p>
          <a:p>
            <a:pPr marL="171450" indent="-171450">
              <a:buFont typeface="Arial" panose="020B0604020202020204" pitchFamily="34" charset="0"/>
              <a:buChar char="•"/>
            </a:pPr>
            <a:r>
              <a:rPr lang="en-US" sz="1600" dirty="0">
                <a:latin typeface="Garamond"/>
                <a:cs typeface="Garamond"/>
              </a:rPr>
              <a:t>Under regulations </a:t>
            </a:r>
            <a:r>
              <a:rPr lang="en-US" sz="1600" b="1" dirty="0">
                <a:latin typeface="Garamond"/>
                <a:cs typeface="Garamond"/>
              </a:rPr>
              <a:t>consumer takes risks</a:t>
            </a:r>
            <a:r>
              <a:rPr lang="en-US" sz="1600" dirty="0">
                <a:latin typeface="Garamond"/>
                <a:cs typeface="Garamond"/>
              </a:rPr>
              <a:t> and rewards</a:t>
            </a:r>
          </a:p>
          <a:p>
            <a:pPr marL="171450" indent="-171450">
              <a:buFont typeface="Arial" panose="020B0604020202020204" pitchFamily="34" charset="0"/>
              <a:buChar char="•"/>
            </a:pPr>
            <a:r>
              <a:rPr lang="en-US" sz="1600" dirty="0">
                <a:latin typeface="Garamond"/>
                <a:cs typeface="Garamond"/>
              </a:rPr>
              <a:t>Under competition </a:t>
            </a:r>
            <a:r>
              <a:rPr lang="en-US" sz="1600" b="1" dirty="0">
                <a:latin typeface="Garamond"/>
                <a:cs typeface="Garamond"/>
              </a:rPr>
              <a:t>investor takes risks</a:t>
            </a:r>
            <a:r>
              <a:rPr lang="en-US" sz="1600" dirty="0">
                <a:latin typeface="Garamond"/>
                <a:cs typeface="Garamond"/>
              </a:rPr>
              <a:t> and rewards</a:t>
            </a:r>
          </a:p>
          <a:p>
            <a:pPr marL="171450" indent="-171450">
              <a:buFont typeface="Arial" panose="020B0604020202020204" pitchFamily="34" charset="0"/>
              <a:buChar char="•"/>
            </a:pPr>
            <a:r>
              <a:rPr lang="en-US" sz="1600" dirty="0">
                <a:latin typeface="Garamond"/>
                <a:cs typeface="Garamond"/>
              </a:rPr>
              <a:t>Transmission, Distribution and System Operations </a:t>
            </a:r>
            <a:r>
              <a:rPr lang="en-US" sz="1600" b="1" dirty="0">
                <a:latin typeface="Garamond"/>
                <a:cs typeface="Garamond"/>
              </a:rPr>
              <a:t>natural monopoly</a:t>
            </a:r>
          </a:p>
          <a:p>
            <a:pPr marL="171450" indent="-171450">
              <a:buFont typeface="Arial" panose="020B0604020202020204" pitchFamily="34" charset="0"/>
              <a:buChar char="•"/>
            </a:pPr>
            <a:r>
              <a:rPr lang="en-US" sz="1600" dirty="0">
                <a:latin typeface="Garamond"/>
                <a:cs typeface="Garamond"/>
              </a:rPr>
              <a:t>Generation and supplier business as </a:t>
            </a:r>
            <a:r>
              <a:rPr lang="en-US" sz="1600" b="1" dirty="0">
                <a:latin typeface="Garamond"/>
                <a:cs typeface="Garamond"/>
              </a:rPr>
              <a:t>competitive functions</a:t>
            </a:r>
          </a:p>
          <a:p>
            <a:pPr marL="171450" indent="-171450">
              <a:buFont typeface="Arial" panose="020B0604020202020204" pitchFamily="34" charset="0"/>
              <a:buChar char="•"/>
            </a:pPr>
            <a:r>
              <a:rPr lang="en-US" sz="1600" dirty="0">
                <a:latin typeface="Garamond"/>
                <a:cs typeface="Garamond"/>
              </a:rPr>
              <a:t>Eliminate conflict of interest btw </a:t>
            </a:r>
            <a:r>
              <a:rPr lang="en-US" sz="1600" b="1" dirty="0">
                <a:latin typeface="Garamond"/>
                <a:cs typeface="Garamond"/>
              </a:rPr>
              <a:t>competitive &amp; monopoly functions</a:t>
            </a:r>
          </a:p>
        </p:txBody>
      </p:sp>
      <p:sp>
        <p:nvSpPr>
          <p:cNvPr id="9" name="Slide Number Placeholder 8"/>
          <p:cNvSpPr>
            <a:spLocks noGrp="1"/>
          </p:cNvSpPr>
          <p:nvPr>
            <p:ph type="sldNum" sz="quarter" idx="12"/>
          </p:nvPr>
        </p:nvSpPr>
        <p:spPr/>
        <p:txBody>
          <a:bodyPr/>
          <a:lstStyle/>
          <a:p>
            <a:fld id="{1F9DB273-5FA2-49EA-86A6-560B476083E7}" type="slidenum">
              <a:rPr lang="en-US" smtClean="0"/>
              <a:t>9</a:t>
            </a:fld>
            <a:endParaRPr lang="en-US"/>
          </a:p>
        </p:txBody>
      </p:sp>
      <p:sp>
        <p:nvSpPr>
          <p:cNvPr id="2" name="Date Placeholder 1"/>
          <p:cNvSpPr>
            <a:spLocks noGrp="1"/>
          </p:cNvSpPr>
          <p:nvPr>
            <p:ph type="dt" sz="half" idx="10"/>
          </p:nvPr>
        </p:nvSpPr>
        <p:spPr/>
        <p:txBody>
          <a:bodyPr/>
          <a:lstStyle/>
          <a:p>
            <a:fld id="{97D121F4-FB22-0F48-BD52-9DB4B5DB4768}" type="datetime4">
              <a:rPr lang="en-US" smtClean="0"/>
              <a:t>June 23, 2023</a:t>
            </a:fld>
            <a:endParaRPr lang="en-US"/>
          </a:p>
        </p:txBody>
      </p:sp>
      <p:sp>
        <p:nvSpPr>
          <p:cNvPr id="12" name="Footer Placeholder 11"/>
          <p:cNvSpPr>
            <a:spLocks noGrp="1"/>
          </p:cNvSpPr>
          <p:nvPr>
            <p:ph type="ftr" sz="quarter" idx="11"/>
          </p:nvPr>
        </p:nvSpPr>
        <p:spPr/>
        <p:txBody>
          <a:bodyPr/>
          <a:lstStyle/>
          <a:p>
            <a:r>
              <a:rPr lang="en-US" dirty="0"/>
              <a:t>National Electric Power Regulatory Authority</a:t>
            </a:r>
            <a:endParaRPr lang="x-none" dirty="0"/>
          </a:p>
        </p:txBody>
      </p:sp>
      <p:cxnSp>
        <p:nvCxnSpPr>
          <p:cNvPr id="29" name="Straight Connector 28"/>
          <p:cNvCxnSpPr/>
          <p:nvPr/>
        </p:nvCxnSpPr>
        <p:spPr>
          <a:xfrm>
            <a:off x="1051466" y="819610"/>
            <a:ext cx="10089068"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0CE8167-32DA-42DA-8361-B907DF496AC7}"/>
              </a:ext>
            </a:extLst>
          </p:cNvPr>
          <p:cNvSpPr txBox="1"/>
          <p:nvPr/>
        </p:nvSpPr>
        <p:spPr>
          <a:xfrm>
            <a:off x="1304141" y="201462"/>
            <a:ext cx="9583719" cy="584776"/>
          </a:xfrm>
          <a:prstGeom prst="rect">
            <a:avLst/>
          </a:prstGeom>
          <a:solidFill>
            <a:schemeClr val="bg1"/>
          </a:solidFill>
        </p:spPr>
        <p:txBody>
          <a:bodyPr wrap="square" rtlCol="0">
            <a:spAutoFit/>
          </a:bodyPr>
          <a:lstStyle>
            <a:defPPr>
              <a:defRPr lang="en-US"/>
            </a:defPPr>
            <a:lvl1pPr algn="ctr">
              <a:defRPr sz="2800" b="1" spc="-75">
                <a:solidFill>
                  <a:schemeClr val="accent1">
                    <a:lumMod val="75000"/>
                  </a:schemeClr>
                </a:solidFill>
                <a:latin typeface="Garamond"/>
                <a:ea typeface="+mj-ea"/>
                <a:cs typeface="Calibri"/>
              </a:defRPr>
            </a:lvl1pPr>
          </a:lstStyle>
          <a:p>
            <a:r>
              <a:rPr lang="en-US" sz="3200" dirty="0">
                <a:solidFill>
                  <a:schemeClr val="bg2">
                    <a:lumMod val="50000"/>
                  </a:schemeClr>
                </a:solidFill>
                <a:cs typeface="Garamond"/>
              </a:rPr>
              <a:t>Competition &amp; Regulation Under CTBCM</a:t>
            </a:r>
          </a:p>
        </p:txBody>
      </p:sp>
      <p:sp>
        <p:nvSpPr>
          <p:cNvPr id="32" name="TextBox 31">
            <a:extLst>
              <a:ext uri="{FF2B5EF4-FFF2-40B4-BE49-F238E27FC236}">
                <a16:creationId xmlns:a16="http://schemas.microsoft.com/office/drawing/2014/main" id="{CEA3FB3A-582F-46C7-820A-3DCBF9F9743F}"/>
              </a:ext>
            </a:extLst>
          </p:cNvPr>
          <p:cNvSpPr txBox="1"/>
          <p:nvPr/>
        </p:nvSpPr>
        <p:spPr>
          <a:xfrm>
            <a:off x="7696702" y="4540590"/>
            <a:ext cx="2169051" cy="1815882"/>
          </a:xfrm>
          <a:prstGeom prst="rect">
            <a:avLst/>
          </a:prstGeom>
          <a:noFill/>
        </p:spPr>
        <p:txBody>
          <a:bodyPr wrap="square" rtlCol="0">
            <a:spAutoFit/>
          </a:bodyPr>
          <a:lstStyle/>
          <a:p>
            <a:endParaRPr lang="en-US" sz="1600" dirty="0">
              <a:solidFill>
                <a:srgbClr val="E48312"/>
              </a:solidFill>
              <a:latin typeface="Garamond"/>
              <a:cs typeface="Garamond"/>
            </a:endParaRPr>
          </a:p>
          <a:p>
            <a:r>
              <a:rPr lang="en-US" sz="1600" b="1" dirty="0">
                <a:solidFill>
                  <a:srgbClr val="40749B"/>
                </a:solidFill>
                <a:latin typeface="Garamond"/>
                <a:cs typeface="Garamond"/>
              </a:rPr>
              <a:t>N | Supplier Choice </a:t>
            </a:r>
          </a:p>
          <a:p>
            <a:pPr marL="742950" lvl="1" indent="-285750">
              <a:buFont typeface="Arial"/>
              <a:buChar char="•"/>
            </a:pPr>
            <a:r>
              <a:rPr lang="en-US" sz="1600" dirty="0">
                <a:latin typeface="Garamond"/>
                <a:cs typeface="Garamond"/>
              </a:rPr>
              <a:t>Procurement</a:t>
            </a:r>
          </a:p>
          <a:p>
            <a:pPr marL="742950" lvl="1" indent="-285750">
              <a:buFont typeface="Arial"/>
              <a:buChar char="•"/>
            </a:pPr>
            <a:r>
              <a:rPr lang="en-US" sz="1600" dirty="0">
                <a:latin typeface="Garamond"/>
                <a:cs typeface="Garamond"/>
              </a:rPr>
              <a:t>Pricing</a:t>
            </a:r>
          </a:p>
          <a:p>
            <a:pPr marL="742950" lvl="1" indent="-285750">
              <a:buFont typeface="Arial"/>
              <a:buChar char="•"/>
            </a:pPr>
            <a:r>
              <a:rPr lang="en-US" sz="1600" dirty="0">
                <a:latin typeface="Garamond"/>
                <a:cs typeface="Garamond"/>
              </a:rPr>
              <a:t>Selling</a:t>
            </a:r>
          </a:p>
          <a:p>
            <a:pPr marL="742950" lvl="1" indent="-285750">
              <a:buFont typeface="Arial"/>
              <a:buChar char="•"/>
            </a:pPr>
            <a:r>
              <a:rPr lang="en-US" sz="1600" dirty="0">
                <a:latin typeface="Garamond"/>
                <a:cs typeface="Garamond"/>
              </a:rPr>
              <a:t>Billing</a:t>
            </a:r>
          </a:p>
          <a:p>
            <a:pPr marL="742950" lvl="1" indent="-285750">
              <a:buFont typeface="Arial"/>
              <a:buChar char="•"/>
            </a:pPr>
            <a:r>
              <a:rPr lang="en-US" sz="1600" dirty="0">
                <a:latin typeface="Garamond"/>
                <a:cs typeface="Garamond"/>
              </a:rPr>
              <a:t>Collection</a:t>
            </a:r>
          </a:p>
        </p:txBody>
      </p:sp>
      <p:sp>
        <p:nvSpPr>
          <p:cNvPr id="11" name="TextBox 10"/>
          <p:cNvSpPr txBox="1"/>
          <p:nvPr/>
        </p:nvSpPr>
        <p:spPr>
          <a:xfrm>
            <a:off x="899016" y="1384085"/>
            <a:ext cx="2083431" cy="400110"/>
          </a:xfrm>
          <a:prstGeom prst="rect">
            <a:avLst/>
          </a:prstGeom>
          <a:noFill/>
        </p:spPr>
        <p:txBody>
          <a:bodyPr wrap="square" rtlCol="0">
            <a:spAutoFit/>
          </a:bodyPr>
          <a:lstStyle/>
          <a:p>
            <a:r>
              <a:rPr lang="en-US" sz="2000" b="1" dirty="0">
                <a:solidFill>
                  <a:srgbClr val="0D2F54"/>
                </a:solidFill>
                <a:latin typeface="Garamond"/>
                <a:cs typeface="Garamond"/>
              </a:rPr>
              <a:t>System </a:t>
            </a:r>
            <a:r>
              <a:rPr lang="en-US" sz="2000" b="1" dirty="0">
                <a:solidFill>
                  <a:srgbClr val="0D2E53"/>
                </a:solidFill>
                <a:latin typeface="Garamond"/>
                <a:cs typeface="Garamond"/>
              </a:rPr>
              <a:t>Operator</a:t>
            </a:r>
          </a:p>
        </p:txBody>
      </p:sp>
    </p:spTree>
    <p:extLst>
      <p:ext uri="{BB962C8B-B14F-4D97-AF65-F5344CB8AC3E}">
        <p14:creationId xmlns:p14="http://schemas.microsoft.com/office/powerpoint/2010/main" val="128151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20" grpId="0"/>
      <p:bldP spid="10" grpId="1" animBg="1"/>
      <p:bldP spid="28" grpId="0" animBg="1"/>
      <p:bldP spid="24" grpId="0" animBg="1"/>
      <p:bldP spid="25" grpId="0" animBg="1"/>
      <p:bldP spid="32"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23234</TotalTime>
  <Words>2747</Words>
  <Application>Microsoft Office PowerPoint</Application>
  <PresentationFormat>Widescreen</PresentationFormat>
  <Paragraphs>530</Paragraphs>
  <Slides>29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Garamond</vt:lpstr>
      <vt:lpstr>Georgia</vt:lpstr>
      <vt:lpstr>Gill Sans MT</vt:lpstr>
      <vt:lpstr>Nunito Sans</vt:lpstr>
      <vt:lpstr>Wingdings</vt:lpstr>
      <vt:lpstr>Retrospect</vt:lpstr>
      <vt:lpstr>Power Market Reforms Under CTBCM  30 Years Dream Coming 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337</cp:revision>
  <cp:lastPrinted>2023-02-05T12:53:38Z</cp:lastPrinted>
  <dcterms:created xsi:type="dcterms:W3CDTF">2021-12-22T07:36:33Z</dcterms:created>
  <dcterms:modified xsi:type="dcterms:W3CDTF">2023-06-23T09:41:57Z</dcterms:modified>
</cp:coreProperties>
</file>