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36" r:id="rId51"/>
    <p:sldId id="338" r:id="rId52"/>
    <p:sldId id="339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24" r:id="rId67"/>
    <p:sldId id="325" r:id="rId68"/>
    <p:sldId id="326" r:id="rId69"/>
    <p:sldId id="327" r:id="rId70"/>
    <p:sldId id="328" r:id="rId71"/>
    <p:sldId id="329" r:id="rId72"/>
    <p:sldId id="334" r:id="rId73"/>
    <p:sldId id="335" r:id="rId7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6"/>
      <p:bold r:id="rId77"/>
      <p:italic r:id="rId78"/>
      <p:boldItalic r:id="rId79"/>
    </p:embeddedFont>
    <p:embeddedFont>
      <p:font typeface="Arial Narrow" panose="020B0606020202030204" pitchFamily="34" charset="0"/>
      <p:regular r:id="rId80"/>
      <p:bold r:id="rId81"/>
      <p:italic r:id="rId82"/>
      <p:boldItalic r:id="rId83"/>
    </p:embeddedFont>
    <p:embeddedFont>
      <p:font typeface="Century Gothic" panose="020B0502020202020204" pitchFamily="34" charset="0"/>
      <p:regular r:id="rId84"/>
      <p:bold r:id="rId85"/>
      <p:italic r:id="rId86"/>
      <p:boldItalic r:id="rId8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4" roundtripDataSignature="AMtx7miW/M8ThRT7B3plDXaX/qwp4+Nq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4.fntdata"/><Relationship Id="rId5" Type="http://schemas.openxmlformats.org/officeDocument/2006/relationships/slide" Target="slides/slide4.xml"/><Relationship Id="rId95" Type="http://schemas.openxmlformats.org/officeDocument/2006/relationships/presProps" Target="pres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8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9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.fntdata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2.fntdata"/><Relationship Id="rId61" Type="http://schemas.openxmlformats.org/officeDocument/2006/relationships/slide" Target="slides/slide60.xml"/><Relationship Id="rId82" Type="http://schemas.openxmlformats.org/officeDocument/2006/relationships/font" Target="fonts/font7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932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 the name of Allah, Most Gracious, Most Merciful.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82928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Acknowledgement of Terms &amp; Conditions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Click “I Agree to the Terms &amp; Conditions” and Proceed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6334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Registration Process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88047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8170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Three Types of Users NTN    FTN   Non NTN/FTN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You have to provide NTN, Email, CNIC no &amp; Mobile no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Email should be same as provided in IRIS database (NTN , Sales tax)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Generate Voucher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2789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PSID &amp; Application ID has been generated (note down these two fields)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You will also receive email and SMS of this information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075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EMAIL SCREENSHOT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0699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5555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SMS of Rs.500/- Voucher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50" b="1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60700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Payment through bank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7592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Click Resume Application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7970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Enter Application ID &amp; Email ID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Application ID will be available in your email and SMS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Status of payment has been changed.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Proceed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7634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12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5555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 b="1">
                <a:solidFill>
                  <a:srgbClr val="333333"/>
                </a:solidFill>
                <a:highlight>
                  <a:srgbClr val="FFFFFF"/>
                </a:highlight>
              </a:rPr>
              <a:t>Step 6</a:t>
            </a:r>
            <a:endParaRPr sz="135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5555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After payment, the system will update your ‘Payment Status’, and your application status changed to Paid.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5555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Now simply click the process button to go next step.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975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5555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 b="1">
                <a:solidFill>
                  <a:srgbClr val="333333"/>
                </a:solidFill>
                <a:highlight>
                  <a:srgbClr val="FFFFFF"/>
                </a:highlight>
              </a:rPr>
              <a:t>Step 7</a:t>
            </a:r>
            <a:endParaRPr sz="135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5555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Now you are on an information authentication page, where you will verify your mobile number and email address.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5555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Click on the ‘Send OTP’ button, this PSW system will send two OTP codes, one to your mobile number and one to your email address.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100"/>
              <a:buNone/>
            </a:pPr>
            <a:endParaRPr sz="1350" b="1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04954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Mobile OTP Code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491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5555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Code receive through mobile SMS so type that code on the ‘Mobile OTP’ textbox.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5555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Code received in email, type in ‘Email OTP’ textbox, and simply press Submit button.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849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ONE TIME PASSWORD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82941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</a:rPr>
              <a:t>PSW Biometric Verification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5555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After which, the system will show you the ‘Biometric Verification’ page.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5555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Biometric verification is mandatory to complete the subscription. Please visit your nearest NADRA E Saulat Center.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854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BIOMETRIC RECEIPT.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98278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5555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This will take few hours to update your biometric verification status, as soon as your status verified the proceed button enables.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779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5555"/>
              </a:lnSpc>
              <a:spcBef>
                <a:spcPts val="2200"/>
              </a:spcBef>
              <a:spcAft>
                <a:spcPts val="0"/>
              </a:spcAft>
              <a:buSzPts val="1100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Congratulation! Your subscription has been completed.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5555"/>
              </a:lnSpc>
              <a:spcBef>
                <a:spcPts val="2200"/>
              </a:spcBef>
              <a:spcAft>
                <a:spcPts val="0"/>
              </a:spcAft>
              <a:buSzPts val="1100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Link to create password has been sent on registered email.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6409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5555"/>
              </a:lnSpc>
              <a:spcBef>
                <a:spcPts val="2200"/>
              </a:spcBef>
              <a:spcAft>
                <a:spcPts val="0"/>
              </a:spcAft>
              <a:buSzPts val="1100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PSW-Create-Password-Email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5555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You will receive an email in which you can find a link, using that link you will create a password for your PSW Account.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56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One window system. All institution will work in a single window.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Many institutions were already been added in WeBOC. (Plant Protection, Animal Quarantine, Ministry of Foreign Affairs etc.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All register users in WeBOC will register again in PSW.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PSW has made many things very simple.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576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5555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If you are a trader so click on ‘Trader’ and if you are a customs clearing agent so click on ‘Customs Agent’.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5452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5555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Select Business Name, Business Address, and User Sub Type as Commercial.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5555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Upload Documents (i.e NTN Verification in PDF Format).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5555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After which, press the ‘Submit’ button.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5698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Register yourself as Trader or Clearing Agent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57077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</a:rPr>
              <a:t>How To Register in PSW (Pakistan Single Window) as a Customs Clearing Agent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5555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Select Business Name, Business Address.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5555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Type Parent Collectorate Code then License Number.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5555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For Example: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5555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33333"/>
                </a:solidFill>
                <a:highlight>
                  <a:srgbClr val="FFFFFF"/>
                </a:highlight>
              </a:rPr>
              <a:t>KCUS1234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323433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List of Collectorate Codes is also available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70259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13485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15060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2572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2986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28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49582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9471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12004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1814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3117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2401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2157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85044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48289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61358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List of Collectorate Codes is also available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999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Registration is Paperless &amp; Contactless which was very complex in WeBOC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Trader has to arrange almost 22 documents,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Removal of raised Objections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Physical appearance,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Custom officer visits the location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According to Customs it was 10 days process which actually takes months.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Now you can register in hours.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9697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9" name="Google Shape;649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83786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9" name="Google Shape;659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66108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4" name="Google Shape;664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85726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List of Collectorate Codes is also available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19830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List of Collectorate Codes is also available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96479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List of Collectorate Codes is also available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64477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List of Collectorate Codes is also available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6871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List of Collectorate Codes is also available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73258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List of Collectorate Codes is also available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82010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8" name="Google Shape;528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List of Collectorate Codes is also available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3112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10983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List of Collectorate Codes is also available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441454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List of Collectorate Codes is also available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03213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List of Collectorate Codes is also available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53276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List of Collectorate Codes is also available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68492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List of Collectorate Codes is also available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70622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List of Collectorate Codes is also available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974717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761545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71734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278648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9544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19006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58479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425128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81903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4" name="Google Shape;674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777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5960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267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2"/>
          <p:cNvSpPr/>
          <p:nvPr/>
        </p:nvSpPr>
        <p:spPr>
          <a:xfrm>
            <a:off x="0" y="3242858"/>
            <a:ext cx="1308489" cy="583942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2"/>
          <p:cNvSpPr txBox="1">
            <a:spLocks noGrp="1"/>
          </p:cNvSpPr>
          <p:nvPr>
            <p:ph type="sldNum" idx="12"/>
          </p:nvPr>
        </p:nvSpPr>
        <p:spPr>
          <a:xfrm>
            <a:off x="398860" y="3397155"/>
            <a:ext cx="58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1"/>
          <p:cNvSpPr txBox="1"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1500"/>
              <a:buFont typeface="Century Gothic"/>
              <a:buNone/>
              <a:defRPr sz="15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1"/>
          <p:cNvSpPr txBox="1">
            <a:spLocks noGrp="1"/>
          </p:cNvSpPr>
          <p:nvPr>
            <p:ph type="body" idx="1"/>
          </p:nvPr>
        </p:nvSpPr>
        <p:spPr>
          <a:xfrm>
            <a:off x="4742259" y="334567"/>
            <a:ext cx="3886200" cy="406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98" name="Google Shape;98;p91"/>
          <p:cNvSpPr txBox="1">
            <a:spLocks noGrp="1"/>
          </p:cNvSpPr>
          <p:nvPr>
            <p:ph type="body" idx="2"/>
          </p:nvPr>
        </p:nvSpPr>
        <p:spPr>
          <a:xfrm>
            <a:off x="1941910" y="1198960"/>
            <a:ext cx="2628899" cy="319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99" name="Google Shape;99;p91"/>
          <p:cNvSpPr txBox="1">
            <a:spLocks noGrp="1"/>
          </p:cNvSpPr>
          <p:nvPr>
            <p:ph type="dt" idx="10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1"/>
          <p:cNvSpPr txBox="1">
            <a:spLocks noGrp="1"/>
          </p:cNvSpPr>
          <p:nvPr>
            <p:ph type="ftr" idx="11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1"/>
          <p:cNvSpPr/>
          <p:nvPr/>
        </p:nvSpPr>
        <p:spPr>
          <a:xfrm rot="10800000" flipH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91"/>
          <p:cNvSpPr txBox="1">
            <a:spLocks noGrp="1"/>
          </p:cNvSpPr>
          <p:nvPr>
            <p:ph type="sldNum" idx="12"/>
          </p:nvPr>
        </p:nvSpPr>
        <p:spPr>
          <a:xfrm>
            <a:off x="398860" y="590837"/>
            <a:ext cx="58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2"/>
          <p:cNvSpPr txBox="1"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1800"/>
              <a:buFont typeface="Century Gothic"/>
              <a:buNone/>
              <a:defRPr sz="1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2"/>
          <p:cNvSpPr>
            <a:spLocks noGrp="1"/>
          </p:cNvSpPr>
          <p:nvPr>
            <p:ph type="pic" idx="2"/>
          </p:nvPr>
        </p:nvSpPr>
        <p:spPr>
          <a:xfrm>
            <a:off x="1941909" y="476224"/>
            <a:ext cx="6686550" cy="2891228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92"/>
          <p:cNvSpPr txBox="1">
            <a:spLocks noGrp="1"/>
          </p:cNvSpPr>
          <p:nvPr>
            <p:ph type="body" idx="1"/>
          </p:nvPr>
        </p:nvSpPr>
        <p:spPr>
          <a:xfrm>
            <a:off x="1941910" y="4025504"/>
            <a:ext cx="6686550" cy="37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07" name="Google Shape;107;p92"/>
          <p:cNvSpPr txBox="1">
            <a:spLocks noGrp="1"/>
          </p:cNvSpPr>
          <p:nvPr>
            <p:ph type="dt" idx="10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92"/>
          <p:cNvSpPr txBox="1">
            <a:spLocks noGrp="1"/>
          </p:cNvSpPr>
          <p:nvPr>
            <p:ph type="ftr" idx="11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2"/>
          <p:cNvSpPr/>
          <p:nvPr/>
        </p:nvSpPr>
        <p:spPr>
          <a:xfrm rot="10800000" flipH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92"/>
          <p:cNvSpPr txBox="1">
            <a:spLocks noGrp="1"/>
          </p:cNvSpPr>
          <p:nvPr>
            <p:ph type="sldNum" idx="12"/>
          </p:nvPr>
        </p:nvSpPr>
        <p:spPr>
          <a:xfrm>
            <a:off x="398860" y="3737316"/>
            <a:ext cx="58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3"/>
          <p:cNvSpPr txBox="1"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3"/>
          <p:cNvSpPr txBox="1"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93"/>
          <p:cNvSpPr txBox="1">
            <a:spLocks noGrp="1"/>
          </p:cNvSpPr>
          <p:nvPr>
            <p:ph type="dt" idx="10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93"/>
          <p:cNvSpPr txBox="1">
            <a:spLocks noGrp="1"/>
          </p:cNvSpPr>
          <p:nvPr>
            <p:ph type="ftr" idx="11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93"/>
          <p:cNvSpPr/>
          <p:nvPr/>
        </p:nvSpPr>
        <p:spPr>
          <a:xfrm rot="10800000" flipH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93"/>
          <p:cNvSpPr txBox="1">
            <a:spLocks noGrp="1"/>
          </p:cNvSpPr>
          <p:nvPr>
            <p:ph type="sldNum" idx="12"/>
          </p:nvPr>
        </p:nvSpPr>
        <p:spPr>
          <a:xfrm>
            <a:off x="398860" y="2433105"/>
            <a:ext cx="58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4"/>
          <p:cNvSpPr txBox="1"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94"/>
          <p:cNvSpPr txBox="1">
            <a:spLocks noGrp="1"/>
          </p:cNvSpPr>
          <p:nvPr>
            <p:ph type="body" idx="1"/>
          </p:nvPr>
        </p:nvSpPr>
        <p:spPr>
          <a:xfrm>
            <a:off x="2456259" y="2628900"/>
            <a:ext cx="5652416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 sz="12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21" name="Google Shape;121;p94"/>
          <p:cNvSpPr txBox="1">
            <a:spLocks noGrp="1"/>
          </p:cNvSpPr>
          <p:nvPr>
            <p:ph type="body" idx="2"/>
          </p:nvPr>
        </p:nvSpPr>
        <p:spPr>
          <a:xfrm>
            <a:off x="1941910" y="3265535"/>
            <a:ext cx="6686549" cy="116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94"/>
          <p:cNvSpPr txBox="1">
            <a:spLocks noGrp="1"/>
          </p:cNvSpPr>
          <p:nvPr>
            <p:ph type="dt" idx="10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94"/>
          <p:cNvSpPr txBox="1">
            <a:spLocks noGrp="1"/>
          </p:cNvSpPr>
          <p:nvPr>
            <p:ph type="ftr" idx="11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94"/>
          <p:cNvSpPr/>
          <p:nvPr/>
        </p:nvSpPr>
        <p:spPr>
          <a:xfrm rot="10800000" flipH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4"/>
          <p:cNvSpPr txBox="1">
            <a:spLocks noGrp="1"/>
          </p:cNvSpPr>
          <p:nvPr>
            <p:ph type="sldNum" idx="12"/>
          </p:nvPr>
        </p:nvSpPr>
        <p:spPr>
          <a:xfrm>
            <a:off x="398860" y="2433105"/>
            <a:ext cx="58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94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5"/>
          <p:cNvSpPr txBox="1"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3600"/>
              <a:buFont typeface="Century Gothic"/>
              <a:buNone/>
              <a:defRPr sz="3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5"/>
          <p:cNvSpPr txBox="1">
            <a:spLocks noGrp="1"/>
          </p:cNvSpPr>
          <p:nvPr>
            <p:ph type="body" idx="1"/>
          </p:nvPr>
        </p:nvSpPr>
        <p:spPr>
          <a:xfrm>
            <a:off x="1941910" y="3886200"/>
            <a:ext cx="6686550" cy="547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31" name="Google Shape;131;p95"/>
          <p:cNvSpPr txBox="1">
            <a:spLocks noGrp="1"/>
          </p:cNvSpPr>
          <p:nvPr>
            <p:ph type="dt" idx="10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5"/>
          <p:cNvSpPr txBox="1">
            <a:spLocks noGrp="1"/>
          </p:cNvSpPr>
          <p:nvPr>
            <p:ph type="ftr" idx="11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95"/>
          <p:cNvSpPr/>
          <p:nvPr/>
        </p:nvSpPr>
        <p:spPr>
          <a:xfrm rot="10800000" flipH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5"/>
          <p:cNvSpPr txBox="1">
            <a:spLocks noGrp="1"/>
          </p:cNvSpPr>
          <p:nvPr>
            <p:ph type="sldNum" idx="12"/>
          </p:nvPr>
        </p:nvSpPr>
        <p:spPr>
          <a:xfrm>
            <a:off x="398860" y="3737316"/>
            <a:ext cx="58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6"/>
          <p:cNvSpPr txBox="1"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6"/>
          <p:cNvSpPr txBox="1">
            <a:spLocks noGrp="1"/>
          </p:cNvSpPr>
          <p:nvPr>
            <p:ph type="body" idx="1"/>
          </p:nvPr>
        </p:nvSpPr>
        <p:spPr>
          <a:xfrm>
            <a:off x="1941909" y="3257550"/>
            <a:ext cx="668655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38" name="Google Shape;138;p96"/>
          <p:cNvSpPr txBox="1">
            <a:spLocks noGrp="1"/>
          </p:cNvSpPr>
          <p:nvPr>
            <p:ph type="body" idx="2"/>
          </p:nvPr>
        </p:nvSpPr>
        <p:spPr>
          <a:xfrm>
            <a:off x="1941910" y="3886200"/>
            <a:ext cx="6686550" cy="547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39" name="Google Shape;139;p96"/>
          <p:cNvSpPr txBox="1">
            <a:spLocks noGrp="1"/>
          </p:cNvSpPr>
          <p:nvPr>
            <p:ph type="dt" idx="10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96"/>
          <p:cNvSpPr txBox="1">
            <a:spLocks noGrp="1"/>
          </p:cNvSpPr>
          <p:nvPr>
            <p:ph type="ftr" idx="11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96"/>
          <p:cNvSpPr/>
          <p:nvPr/>
        </p:nvSpPr>
        <p:spPr>
          <a:xfrm rot="10800000" flipH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6"/>
          <p:cNvSpPr txBox="1">
            <a:spLocks noGrp="1"/>
          </p:cNvSpPr>
          <p:nvPr>
            <p:ph type="sldNum" idx="12"/>
          </p:nvPr>
        </p:nvSpPr>
        <p:spPr>
          <a:xfrm>
            <a:off x="398860" y="3737316"/>
            <a:ext cx="58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9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6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7"/>
          <p:cNvSpPr txBox="1"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3600"/>
              <a:buFont typeface="Century Gothic"/>
              <a:buNone/>
              <a:defRPr sz="3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97"/>
          <p:cNvSpPr txBox="1">
            <a:spLocks noGrp="1"/>
          </p:cNvSpPr>
          <p:nvPr>
            <p:ph type="body" idx="1"/>
          </p:nvPr>
        </p:nvSpPr>
        <p:spPr>
          <a:xfrm>
            <a:off x="1941909" y="3257550"/>
            <a:ext cx="668655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Font typeface="Century Gothic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48" name="Google Shape;148;p97"/>
          <p:cNvSpPr txBox="1">
            <a:spLocks noGrp="1"/>
          </p:cNvSpPr>
          <p:nvPr>
            <p:ph type="body" idx="2"/>
          </p:nvPr>
        </p:nvSpPr>
        <p:spPr>
          <a:xfrm>
            <a:off x="1941910" y="3886200"/>
            <a:ext cx="6686550" cy="547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49" name="Google Shape;149;p97"/>
          <p:cNvSpPr txBox="1">
            <a:spLocks noGrp="1"/>
          </p:cNvSpPr>
          <p:nvPr>
            <p:ph type="dt" idx="10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97"/>
          <p:cNvSpPr txBox="1">
            <a:spLocks noGrp="1"/>
          </p:cNvSpPr>
          <p:nvPr>
            <p:ph type="ftr" idx="11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97"/>
          <p:cNvSpPr/>
          <p:nvPr/>
        </p:nvSpPr>
        <p:spPr>
          <a:xfrm rot="10800000" flipH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7"/>
          <p:cNvSpPr txBox="1">
            <a:spLocks noGrp="1"/>
          </p:cNvSpPr>
          <p:nvPr>
            <p:ph type="sldNum" idx="12"/>
          </p:nvPr>
        </p:nvSpPr>
        <p:spPr>
          <a:xfrm>
            <a:off x="398860" y="3737316"/>
            <a:ext cx="58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8"/>
          <p:cNvSpPr txBox="1"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98"/>
          <p:cNvSpPr txBox="1">
            <a:spLocks noGrp="1"/>
          </p:cNvSpPr>
          <p:nvPr>
            <p:ph type="body" idx="1"/>
          </p:nvPr>
        </p:nvSpPr>
        <p:spPr>
          <a:xfrm rot="5400000">
            <a:off x="3827859" y="-285750"/>
            <a:ext cx="2914650" cy="66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56" name="Google Shape;156;p98"/>
          <p:cNvSpPr txBox="1">
            <a:spLocks noGrp="1"/>
          </p:cNvSpPr>
          <p:nvPr>
            <p:ph type="dt" idx="10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98"/>
          <p:cNvSpPr txBox="1">
            <a:spLocks noGrp="1"/>
          </p:cNvSpPr>
          <p:nvPr>
            <p:ph type="ftr" idx="11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98"/>
          <p:cNvSpPr/>
          <p:nvPr/>
        </p:nvSpPr>
        <p:spPr>
          <a:xfrm rot="10800000" flipH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8"/>
          <p:cNvSpPr txBox="1">
            <a:spLocks noGrp="1"/>
          </p:cNvSpPr>
          <p:nvPr>
            <p:ph type="sldNum" idx="12"/>
          </p:nvPr>
        </p:nvSpPr>
        <p:spPr>
          <a:xfrm>
            <a:off x="398860" y="590837"/>
            <a:ext cx="58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9"/>
          <p:cNvSpPr txBox="1">
            <a:spLocks noGrp="1"/>
          </p:cNvSpPr>
          <p:nvPr>
            <p:ph type="title"/>
          </p:nvPr>
        </p:nvSpPr>
        <p:spPr>
          <a:xfrm rot="5400000">
            <a:off x="5817528" y="1624135"/>
            <a:ext cx="3962863" cy="165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99"/>
          <p:cNvSpPr txBox="1">
            <a:spLocks noGrp="1"/>
          </p:cNvSpPr>
          <p:nvPr>
            <p:ph type="body" idx="1"/>
          </p:nvPr>
        </p:nvSpPr>
        <p:spPr>
          <a:xfrm rot="5400000">
            <a:off x="2389352" y="23110"/>
            <a:ext cx="3962863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63" name="Google Shape;163;p99"/>
          <p:cNvSpPr txBox="1">
            <a:spLocks noGrp="1"/>
          </p:cNvSpPr>
          <p:nvPr>
            <p:ph type="dt" idx="10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99"/>
          <p:cNvSpPr txBox="1">
            <a:spLocks noGrp="1"/>
          </p:cNvSpPr>
          <p:nvPr>
            <p:ph type="ftr" idx="11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99"/>
          <p:cNvSpPr/>
          <p:nvPr/>
        </p:nvSpPr>
        <p:spPr>
          <a:xfrm rot="10800000" flipH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99"/>
          <p:cNvSpPr txBox="1">
            <a:spLocks noGrp="1"/>
          </p:cNvSpPr>
          <p:nvPr>
            <p:ph type="sldNum" idx="12"/>
          </p:nvPr>
        </p:nvSpPr>
        <p:spPr>
          <a:xfrm>
            <a:off x="398860" y="590837"/>
            <a:ext cx="58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3"/>
          <p:cNvSpPr txBox="1"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4050"/>
              <a:buFont typeface="Century Gothic"/>
              <a:buNone/>
              <a:defRPr sz="40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3"/>
          <p:cNvSpPr txBox="1"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3"/>
          <p:cNvSpPr txBox="1">
            <a:spLocks noGrp="1"/>
          </p:cNvSpPr>
          <p:nvPr>
            <p:ph type="dt" idx="10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3"/>
          <p:cNvSpPr txBox="1">
            <a:spLocks noGrp="1"/>
          </p:cNvSpPr>
          <p:nvPr>
            <p:ph type="ftr" idx="11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3"/>
          <p:cNvSpPr/>
          <p:nvPr/>
        </p:nvSpPr>
        <p:spPr>
          <a:xfrm>
            <a:off x="0" y="3242858"/>
            <a:ext cx="1308489" cy="583942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3"/>
          <p:cNvSpPr txBox="1">
            <a:spLocks noGrp="1"/>
          </p:cNvSpPr>
          <p:nvPr>
            <p:ph type="sldNum" idx="12"/>
          </p:nvPr>
        </p:nvSpPr>
        <p:spPr>
          <a:xfrm>
            <a:off x="398860" y="3397155"/>
            <a:ext cx="58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3000"/>
              <a:buFont typeface="Century Gothic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" name="Google Shape;50;p8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8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5"/>
          <p:cNvSpPr txBox="1"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5"/>
          <p:cNvSpPr txBox="1">
            <a:spLocks noGrp="1"/>
          </p:cNvSpPr>
          <p:nvPr>
            <p:ph type="body" idx="1"/>
          </p:nvPr>
        </p:nvSpPr>
        <p:spPr>
          <a:xfrm>
            <a:off x="1941909" y="1600200"/>
            <a:ext cx="6686550" cy="283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5" name="Google Shape;55;p85"/>
          <p:cNvSpPr txBox="1">
            <a:spLocks noGrp="1"/>
          </p:cNvSpPr>
          <p:nvPr>
            <p:ph type="dt" idx="10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5"/>
          <p:cNvSpPr txBox="1">
            <a:spLocks noGrp="1"/>
          </p:cNvSpPr>
          <p:nvPr>
            <p:ph type="ftr" idx="11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5"/>
          <p:cNvSpPr/>
          <p:nvPr/>
        </p:nvSpPr>
        <p:spPr>
          <a:xfrm rot="10800000" flipH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85"/>
          <p:cNvSpPr txBox="1">
            <a:spLocks noGrp="1"/>
          </p:cNvSpPr>
          <p:nvPr>
            <p:ph type="sldNum" idx="12"/>
          </p:nvPr>
        </p:nvSpPr>
        <p:spPr>
          <a:xfrm>
            <a:off x="398860" y="590837"/>
            <a:ext cx="58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6"/>
          <p:cNvSpPr txBox="1"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3000"/>
              <a:buFont typeface="Century Gothic"/>
              <a:buNone/>
              <a:defRPr sz="3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6"/>
          <p:cNvSpPr txBox="1"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6"/>
          <p:cNvSpPr txBox="1">
            <a:spLocks noGrp="1"/>
          </p:cNvSpPr>
          <p:nvPr>
            <p:ph type="dt" idx="10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6"/>
          <p:cNvSpPr txBox="1">
            <a:spLocks noGrp="1"/>
          </p:cNvSpPr>
          <p:nvPr>
            <p:ph type="ftr" idx="11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6"/>
          <p:cNvSpPr/>
          <p:nvPr/>
        </p:nvSpPr>
        <p:spPr>
          <a:xfrm rot="10800000" flipH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6"/>
          <p:cNvSpPr txBox="1">
            <a:spLocks noGrp="1"/>
          </p:cNvSpPr>
          <p:nvPr>
            <p:ph type="sldNum" idx="12"/>
          </p:nvPr>
        </p:nvSpPr>
        <p:spPr>
          <a:xfrm>
            <a:off x="398860" y="2433105"/>
            <a:ext cx="58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7"/>
          <p:cNvSpPr txBox="1"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7"/>
          <p:cNvSpPr txBox="1">
            <a:spLocks noGrp="1"/>
          </p:cNvSpPr>
          <p:nvPr>
            <p:ph type="body" idx="1"/>
          </p:nvPr>
        </p:nvSpPr>
        <p:spPr>
          <a:xfrm>
            <a:off x="1941909" y="1600200"/>
            <a:ext cx="3235398" cy="283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9" name="Google Shape;69;p87"/>
          <p:cNvSpPr txBox="1">
            <a:spLocks noGrp="1"/>
          </p:cNvSpPr>
          <p:nvPr>
            <p:ph type="body" idx="2"/>
          </p:nvPr>
        </p:nvSpPr>
        <p:spPr>
          <a:xfrm>
            <a:off x="5393060" y="1594666"/>
            <a:ext cx="3235398" cy="283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0" name="Google Shape;70;p87"/>
          <p:cNvSpPr txBox="1">
            <a:spLocks noGrp="1"/>
          </p:cNvSpPr>
          <p:nvPr>
            <p:ph type="dt" idx="10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7"/>
          <p:cNvSpPr txBox="1">
            <a:spLocks noGrp="1"/>
          </p:cNvSpPr>
          <p:nvPr>
            <p:ph type="ftr" idx="11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7"/>
          <p:cNvSpPr/>
          <p:nvPr/>
        </p:nvSpPr>
        <p:spPr>
          <a:xfrm rot="10800000" flipH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7"/>
          <p:cNvSpPr txBox="1">
            <a:spLocks noGrp="1"/>
          </p:cNvSpPr>
          <p:nvPr>
            <p:ph type="sldNum" idx="12"/>
          </p:nvPr>
        </p:nvSpPr>
        <p:spPr>
          <a:xfrm>
            <a:off x="398860" y="590837"/>
            <a:ext cx="58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8"/>
          <p:cNvSpPr txBox="1"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8"/>
          <p:cNvSpPr txBox="1"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7" name="Google Shape;77;p88"/>
          <p:cNvSpPr txBox="1">
            <a:spLocks noGrp="1"/>
          </p:cNvSpPr>
          <p:nvPr>
            <p:ph type="body" idx="2"/>
          </p:nvPr>
        </p:nvSpPr>
        <p:spPr>
          <a:xfrm>
            <a:off x="1941909" y="1911725"/>
            <a:ext cx="3257170" cy="251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8" name="Google Shape;78;p88"/>
          <p:cNvSpPr txBox="1">
            <a:spLocks noGrp="1"/>
          </p:cNvSpPr>
          <p:nvPr>
            <p:ph type="body" idx="3"/>
          </p:nvPr>
        </p:nvSpPr>
        <p:spPr>
          <a:xfrm>
            <a:off x="5629972" y="1477106"/>
            <a:ext cx="2999251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88"/>
          <p:cNvSpPr txBox="1">
            <a:spLocks noGrp="1"/>
          </p:cNvSpPr>
          <p:nvPr>
            <p:ph type="body" idx="4"/>
          </p:nvPr>
        </p:nvSpPr>
        <p:spPr>
          <a:xfrm>
            <a:off x="5375218" y="1909304"/>
            <a:ext cx="3254006" cy="251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80" name="Google Shape;80;p88"/>
          <p:cNvSpPr txBox="1">
            <a:spLocks noGrp="1"/>
          </p:cNvSpPr>
          <p:nvPr>
            <p:ph type="dt" idx="10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88"/>
          <p:cNvSpPr txBox="1">
            <a:spLocks noGrp="1"/>
          </p:cNvSpPr>
          <p:nvPr>
            <p:ph type="ftr" idx="11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8"/>
          <p:cNvSpPr/>
          <p:nvPr/>
        </p:nvSpPr>
        <p:spPr>
          <a:xfrm rot="10800000" flipH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88"/>
          <p:cNvSpPr txBox="1">
            <a:spLocks noGrp="1"/>
          </p:cNvSpPr>
          <p:nvPr>
            <p:ph type="sldNum" idx="12"/>
          </p:nvPr>
        </p:nvSpPr>
        <p:spPr>
          <a:xfrm>
            <a:off x="398860" y="590837"/>
            <a:ext cx="58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9"/>
          <p:cNvSpPr txBox="1"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9"/>
          <p:cNvSpPr txBox="1">
            <a:spLocks noGrp="1"/>
          </p:cNvSpPr>
          <p:nvPr>
            <p:ph type="dt" idx="10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89"/>
          <p:cNvSpPr txBox="1">
            <a:spLocks noGrp="1"/>
          </p:cNvSpPr>
          <p:nvPr>
            <p:ph type="ftr" idx="11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89"/>
          <p:cNvSpPr/>
          <p:nvPr/>
        </p:nvSpPr>
        <p:spPr>
          <a:xfrm rot="10800000" flipH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9"/>
          <p:cNvSpPr txBox="1">
            <a:spLocks noGrp="1"/>
          </p:cNvSpPr>
          <p:nvPr>
            <p:ph type="sldNum" idx="12"/>
          </p:nvPr>
        </p:nvSpPr>
        <p:spPr>
          <a:xfrm>
            <a:off x="398860" y="590837"/>
            <a:ext cx="58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0"/>
          <p:cNvSpPr txBox="1">
            <a:spLocks noGrp="1"/>
          </p:cNvSpPr>
          <p:nvPr>
            <p:ph type="dt" idx="10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90"/>
          <p:cNvSpPr txBox="1">
            <a:spLocks noGrp="1"/>
          </p:cNvSpPr>
          <p:nvPr>
            <p:ph type="ftr" idx="11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0"/>
          <p:cNvSpPr/>
          <p:nvPr/>
        </p:nvSpPr>
        <p:spPr>
          <a:xfrm rot="10800000" flipH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90"/>
          <p:cNvSpPr txBox="1">
            <a:spLocks noGrp="1"/>
          </p:cNvSpPr>
          <p:nvPr>
            <p:ph type="sldNum" idx="12"/>
          </p:nvPr>
        </p:nvSpPr>
        <p:spPr>
          <a:xfrm>
            <a:off x="398860" y="590837"/>
            <a:ext cx="58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CE9F7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81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7" name="Google Shape;7;p8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81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81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81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8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81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81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81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81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1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1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81"/>
          <p:cNvGrpSpPr/>
          <p:nvPr/>
        </p:nvGrpSpPr>
        <p:grpSpPr>
          <a:xfrm>
            <a:off x="20416" y="118"/>
            <a:ext cx="1767506" cy="5139822"/>
            <a:chOff x="6627813" y="195610"/>
            <a:chExt cx="1952625" cy="5678141"/>
          </a:xfrm>
        </p:grpSpPr>
        <p:sp>
          <p:nvSpPr>
            <p:cNvPr id="20" name="Google Shape;20;p81"/>
            <p:cNvSpPr/>
            <p:nvPr/>
          </p:nvSpPr>
          <p:spPr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81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1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1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81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8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1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1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1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81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81"/>
          <p:cNvSpPr txBox="1"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0075A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1"/>
          <p:cNvSpPr txBox="1"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432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🠶"/>
              <a:defRPr sz="135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🠶"/>
              <a:defRPr sz="105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81"/>
          <p:cNvSpPr txBox="1">
            <a:spLocks noGrp="1"/>
          </p:cNvSpPr>
          <p:nvPr>
            <p:ph type="dt" idx="10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81"/>
          <p:cNvSpPr txBox="1">
            <a:spLocks noGrp="1"/>
          </p:cNvSpPr>
          <p:nvPr>
            <p:ph type="ftr" idx="11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81"/>
          <p:cNvSpPr txBox="1">
            <a:spLocks noGrp="1"/>
          </p:cNvSpPr>
          <p:nvPr>
            <p:ph type="sldNum" idx="12"/>
          </p:nvPr>
        </p:nvSpPr>
        <p:spPr>
          <a:xfrm>
            <a:off x="398860" y="590837"/>
            <a:ext cx="58482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Farrukh.ameen@pral.com.pk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amran.javed@pral.com.p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0011" y="411651"/>
            <a:ext cx="7604984" cy="453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6591" y="396390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300" y="444501"/>
            <a:ext cx="8013700" cy="46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900" y="520701"/>
            <a:ext cx="8166100" cy="46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900" y="457200"/>
            <a:ext cx="8166100" cy="468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711" y="457200"/>
            <a:ext cx="8134289" cy="46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057" y="431800"/>
            <a:ext cx="8065943" cy="47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 txBox="1"/>
          <p:nvPr/>
        </p:nvSpPr>
        <p:spPr>
          <a:xfrm>
            <a:off x="3207125" y="60525"/>
            <a:ext cx="30000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5555"/>
              </a:lnSpc>
              <a:spcBef>
                <a:spcPts val="2300"/>
              </a:spcBef>
              <a:spcAft>
                <a:spcPts val="0"/>
              </a:spcAft>
              <a:buClr>
                <a:srgbClr val="333333"/>
              </a:buClr>
              <a:buSzPts val="1350"/>
              <a:buFont typeface="Century Gothic"/>
              <a:buNone/>
            </a:pPr>
            <a:r>
              <a:rPr lang="en-US" sz="135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Email of Rs.500/- Voucher</a:t>
            </a:r>
            <a:endParaRPr sz="135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endParaRPr sz="1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221" y="546675"/>
            <a:ext cx="8050653" cy="44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"/>
          <p:cNvSpPr txBox="1"/>
          <p:nvPr/>
        </p:nvSpPr>
        <p:spPr>
          <a:xfrm>
            <a:off x="3373525" y="0"/>
            <a:ext cx="30000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5555"/>
              </a:lnSpc>
              <a:spcBef>
                <a:spcPts val="2300"/>
              </a:spcBef>
              <a:spcAft>
                <a:spcPts val="0"/>
              </a:spcAft>
              <a:buClr>
                <a:srgbClr val="333333"/>
              </a:buClr>
              <a:buSzPts val="1350"/>
              <a:buFont typeface="Century Gothic"/>
              <a:buNone/>
            </a:pPr>
            <a:r>
              <a:rPr lang="en-US" sz="135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SMS of Rs.500/- Voucher</a:t>
            </a:r>
            <a:endParaRPr sz="135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endParaRPr sz="1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6" name="Google Shape;25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2434" y="572123"/>
            <a:ext cx="8991599" cy="429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024" y="266700"/>
            <a:ext cx="8181975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136900"/>
            <a:ext cx="2451100" cy="21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800" y="533400"/>
            <a:ext cx="820420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00" y="622300"/>
            <a:ext cx="4229100" cy="45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8800" y="622300"/>
            <a:ext cx="4775200" cy="45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 txBox="1"/>
          <p:nvPr/>
        </p:nvSpPr>
        <p:spPr>
          <a:xfrm>
            <a:off x="2941350" y="4388925"/>
            <a:ext cx="49125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"/>
          <p:cNvPicPr preferRelativeResize="0"/>
          <p:nvPr/>
        </p:nvPicPr>
        <p:blipFill rotWithShape="1">
          <a:blip r:embed="rId3">
            <a:alphaModFix/>
          </a:blip>
          <a:srcRect l="8335" r="3652"/>
          <a:stretch/>
        </p:blipFill>
        <p:spPr>
          <a:xfrm>
            <a:off x="1390100" y="251188"/>
            <a:ext cx="7106194" cy="464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"/>
          <p:cNvSpPr txBox="1"/>
          <p:nvPr/>
        </p:nvSpPr>
        <p:spPr>
          <a:xfrm>
            <a:off x="7635632" y="1176660"/>
            <a:ext cx="8606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PSW</a:t>
            </a:r>
            <a:endParaRPr sz="28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322" y="49271"/>
            <a:ext cx="7896676" cy="4694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91440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727700" cy="48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7525"/>
            <a:ext cx="9144000" cy="49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4"/>
          <p:cNvSpPr txBox="1">
            <a:spLocks noGrp="1"/>
          </p:cNvSpPr>
          <p:nvPr>
            <p:ph type="subTitle" idx="1"/>
          </p:nvPr>
        </p:nvSpPr>
        <p:spPr>
          <a:xfrm>
            <a:off x="1941910" y="3583035"/>
            <a:ext cx="6686400" cy="84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991599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8649"/>
            <a:ext cx="914400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9916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7"/>
          <p:cNvSpPr txBox="1">
            <a:spLocks noGrp="1"/>
          </p:cNvSpPr>
          <p:nvPr>
            <p:ph type="subTitle" idx="1"/>
          </p:nvPr>
        </p:nvSpPr>
        <p:spPr>
          <a:xfrm>
            <a:off x="1941910" y="3583035"/>
            <a:ext cx="6686400" cy="84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25" y="391951"/>
            <a:ext cx="8924349" cy="47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50" y="75650"/>
            <a:ext cx="9068349" cy="506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7540" y="770020"/>
            <a:ext cx="7569582" cy="4138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/>
          <p:nvPr/>
        </p:nvSpPr>
        <p:spPr>
          <a:xfrm>
            <a:off x="1488750" y="989850"/>
            <a:ext cx="6944050" cy="351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Pakistan Single Window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Single Window is a facility that permits parties involved in trade and transport to lodge standardized information and documents with a single entry point to fulfill all import, export, and transit-related regulatory requirements. If information is electronic, then individual data elements should only be submitted once.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1179" y="55001"/>
            <a:ext cx="89916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410" y="152400"/>
            <a:ext cx="91440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406" y="496389"/>
            <a:ext cx="8020593" cy="4647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91440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344" y="640080"/>
            <a:ext cx="8033656" cy="4503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36" descr="profile Renewal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2772" y="659471"/>
            <a:ext cx="7462345" cy="411884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6"/>
          <p:cNvSpPr txBox="1"/>
          <p:nvPr/>
        </p:nvSpPr>
        <p:spPr>
          <a:xfrm>
            <a:off x="2228194" y="336332"/>
            <a:ext cx="38152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RENEWAL SUBSCRIPTION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7" descr="profile Renewal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4304" y="338966"/>
            <a:ext cx="7399282" cy="4591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38" descr="profile Renewal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910" y="352115"/>
            <a:ext cx="7914290" cy="4439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39" descr="profile Renewal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1752" y="90141"/>
            <a:ext cx="7820491" cy="4963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0"/>
          <p:cNvSpPr txBox="1"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4050"/>
              <a:buFont typeface="Century Gothic"/>
              <a:buNone/>
            </a:pPr>
            <a:endParaRPr/>
          </a:p>
        </p:txBody>
      </p:sp>
      <p:sp>
        <p:nvSpPr>
          <p:cNvPr id="419" name="Google Shape;419;p40"/>
          <p:cNvSpPr txBox="1"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432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pic>
        <p:nvPicPr>
          <p:cNvPr id="420" name="Google Shape;420;p40" descr="profile renewal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711" y="801663"/>
            <a:ext cx="7743568" cy="388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398" y="117566"/>
            <a:ext cx="8490401" cy="4833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"/>
          <p:cNvSpPr txBox="1"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4050"/>
              <a:buFont typeface="Century Gothic"/>
              <a:buNone/>
            </a:pPr>
            <a:endParaRPr/>
          </a:p>
        </p:txBody>
      </p:sp>
      <p:sp>
        <p:nvSpPr>
          <p:cNvPr id="426" name="Google Shape;426;p41"/>
          <p:cNvSpPr txBox="1"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432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pic>
        <p:nvPicPr>
          <p:cNvPr id="427" name="Google Shape;427;p41" descr="profile renewal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016" y="603893"/>
            <a:ext cx="7697946" cy="3968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2"/>
          <p:cNvSpPr txBox="1"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4050"/>
              <a:buFont typeface="Century Gothic"/>
              <a:buNone/>
            </a:pPr>
            <a:endParaRPr/>
          </a:p>
        </p:txBody>
      </p:sp>
      <p:sp>
        <p:nvSpPr>
          <p:cNvPr id="433" name="Google Shape;433;p42"/>
          <p:cNvSpPr txBox="1"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432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pic>
        <p:nvPicPr>
          <p:cNvPr id="434" name="Google Shape;434;p42" descr="profile renewal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2840" y="367032"/>
            <a:ext cx="7579931" cy="4547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3"/>
          <p:cNvSpPr txBox="1"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4050"/>
              <a:buFont typeface="Century Gothic"/>
              <a:buNone/>
            </a:pPr>
            <a:endParaRPr/>
          </a:p>
        </p:txBody>
      </p:sp>
      <p:sp>
        <p:nvSpPr>
          <p:cNvPr id="440" name="Google Shape;440;p43"/>
          <p:cNvSpPr txBox="1"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432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pic>
        <p:nvPicPr>
          <p:cNvPr id="441" name="Google Shape;441;p43" descr="profile renewal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553" y="754303"/>
            <a:ext cx="7519780" cy="3943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4"/>
          <p:cNvSpPr txBox="1"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4050"/>
              <a:buFont typeface="Century Gothic"/>
              <a:buNone/>
            </a:pPr>
            <a:endParaRPr/>
          </a:p>
        </p:txBody>
      </p:sp>
      <p:sp>
        <p:nvSpPr>
          <p:cNvPr id="447" name="Google Shape;447;p44"/>
          <p:cNvSpPr txBox="1"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432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pic>
        <p:nvPicPr>
          <p:cNvPr id="448" name="Google Shape;448;p44" descr="profile renewal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7464" y="532029"/>
            <a:ext cx="7521226" cy="4082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5"/>
          <p:cNvSpPr txBox="1"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4050"/>
              <a:buFont typeface="Century Gothic"/>
              <a:buNone/>
            </a:pPr>
            <a:endParaRPr/>
          </a:p>
        </p:txBody>
      </p:sp>
      <p:sp>
        <p:nvSpPr>
          <p:cNvPr id="454" name="Google Shape;454;p45"/>
          <p:cNvSpPr txBox="1"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432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pic>
        <p:nvPicPr>
          <p:cNvPr id="455" name="Google Shape;455;p45" descr="profile renewal1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9215" y="503708"/>
            <a:ext cx="7324881" cy="445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6"/>
          <p:cNvSpPr txBox="1"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4050"/>
              <a:buFont typeface="Century Gothic"/>
              <a:buNone/>
            </a:pPr>
            <a:endParaRPr/>
          </a:p>
        </p:txBody>
      </p:sp>
      <p:sp>
        <p:nvSpPr>
          <p:cNvPr id="461" name="Google Shape;461;p46"/>
          <p:cNvSpPr txBox="1"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432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pic>
        <p:nvPicPr>
          <p:cNvPr id="462" name="Google Shape;462;p46" descr="profile renewal1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1751" y="520793"/>
            <a:ext cx="7704083" cy="4208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7"/>
          <p:cNvSpPr txBox="1"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4050"/>
              <a:buFont typeface="Century Gothic"/>
              <a:buNone/>
            </a:pPr>
            <a:endParaRPr/>
          </a:p>
        </p:txBody>
      </p:sp>
      <p:sp>
        <p:nvSpPr>
          <p:cNvPr id="468" name="Google Shape;468;p47"/>
          <p:cNvSpPr txBox="1"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432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pic>
        <p:nvPicPr>
          <p:cNvPr id="469" name="Google Shape;469;p47" descr="profile renewal1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8434" y="579604"/>
            <a:ext cx="7691930" cy="420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8"/>
          <p:cNvSpPr txBox="1"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4050"/>
              <a:buFont typeface="Century Gothic"/>
              <a:buNone/>
            </a:pPr>
            <a:endParaRPr/>
          </a:p>
        </p:txBody>
      </p:sp>
      <p:sp>
        <p:nvSpPr>
          <p:cNvPr id="475" name="Google Shape;475;p48"/>
          <p:cNvSpPr txBox="1"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432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pic>
        <p:nvPicPr>
          <p:cNvPr id="476" name="Google Shape;476;p48" descr="profile renewal1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2772" y="867477"/>
            <a:ext cx="7851228" cy="3808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9"/>
          <p:cNvSpPr txBox="1"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4050"/>
              <a:buFont typeface="Century Gothic"/>
              <a:buNone/>
            </a:pPr>
            <a:endParaRPr/>
          </a:p>
        </p:txBody>
      </p:sp>
      <p:sp>
        <p:nvSpPr>
          <p:cNvPr id="482" name="Google Shape;482;p49"/>
          <p:cNvSpPr txBox="1"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432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pic>
        <p:nvPicPr>
          <p:cNvPr id="483" name="Google Shape;483;p49" descr="profile renewal1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235" y="667468"/>
            <a:ext cx="7584774" cy="4009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075"/>
            <a:ext cx="8839200" cy="4493414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50"/>
          <p:cNvSpPr txBox="1"/>
          <p:nvPr/>
        </p:nvSpPr>
        <p:spPr>
          <a:xfrm>
            <a:off x="2375450" y="108325"/>
            <a:ext cx="4857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Financial Instrument</a:t>
            </a:r>
            <a:endParaRPr sz="20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 txBox="1"/>
          <p:nvPr/>
        </p:nvSpPr>
        <p:spPr>
          <a:xfrm>
            <a:off x="1999800" y="959050"/>
            <a:ext cx="7144200" cy="369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Features of PSW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Connect Government’s 49 Trade Regulators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Decrease Cost and 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Registration Process Super Easy &amp; Paperless/ Contactless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Eliminate Form-E and EIF 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Government Departments Issues Documents Online in PSW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Perform Joint Inspection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 Community System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endParaRPr sz="1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Century Gothic"/>
              <a:buNone/>
            </a:pPr>
            <a:endParaRPr sz="1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24"/>
            <a:ext cx="9144000" cy="5137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1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80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943" y="136815"/>
            <a:ext cx="8530046" cy="4728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03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1"/>
          <p:cNvSpPr txBox="1"/>
          <p:nvPr/>
        </p:nvSpPr>
        <p:spPr>
          <a:xfrm>
            <a:off x="2375450" y="108325"/>
            <a:ext cx="4857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Associate Banking Profile</a:t>
            </a:r>
            <a:endParaRPr sz="20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5" name="Google Shape;49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590525"/>
            <a:ext cx="8902451" cy="45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2"/>
          <p:cNvSpPr txBox="1"/>
          <p:nvPr/>
        </p:nvSpPr>
        <p:spPr>
          <a:xfrm>
            <a:off x="2375450" y="108325"/>
            <a:ext cx="485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Associate Banking Profile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1" name="Google Shape;50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60925"/>
            <a:ext cx="8839199" cy="4312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3"/>
          <p:cNvSpPr txBox="1"/>
          <p:nvPr/>
        </p:nvSpPr>
        <p:spPr>
          <a:xfrm>
            <a:off x="2375450" y="108325"/>
            <a:ext cx="485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Associate Banking Profile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7" name="Google Shape;50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60925"/>
            <a:ext cx="8839201" cy="4307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4"/>
          <p:cNvSpPr txBox="1"/>
          <p:nvPr/>
        </p:nvSpPr>
        <p:spPr>
          <a:xfrm>
            <a:off x="2375450" y="108325"/>
            <a:ext cx="485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Associate Banking Profile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3" name="Google Shape;51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60925"/>
            <a:ext cx="8839201" cy="4307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5"/>
          <p:cNvSpPr txBox="1"/>
          <p:nvPr/>
        </p:nvSpPr>
        <p:spPr>
          <a:xfrm>
            <a:off x="2375450" y="108325"/>
            <a:ext cx="485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Associate Banking Profile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9" name="Google Shape;51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60925"/>
            <a:ext cx="8839199" cy="428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6"/>
          <p:cNvSpPr txBox="1"/>
          <p:nvPr/>
        </p:nvSpPr>
        <p:spPr>
          <a:xfrm>
            <a:off x="2375450" y="108325"/>
            <a:ext cx="485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Associate Banking Profile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5" name="Google Shape;52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60925"/>
            <a:ext cx="8839200" cy="428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7"/>
          <p:cNvSpPr txBox="1"/>
          <p:nvPr/>
        </p:nvSpPr>
        <p:spPr>
          <a:xfrm>
            <a:off x="2375450" y="108325"/>
            <a:ext cx="485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Associate Banking Profile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1" name="Google Shape;53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60925"/>
            <a:ext cx="8839201" cy="4279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/>
          <p:nvPr/>
        </p:nvSpPr>
        <p:spPr>
          <a:xfrm>
            <a:off x="1493775" y="952500"/>
            <a:ext cx="6997082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 for the Government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 Revenue Yield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Improved Compliance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Enhanced Security Controls</a:t>
            </a:r>
            <a:endParaRPr sz="1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8"/>
          <p:cNvSpPr txBox="1"/>
          <p:nvPr/>
        </p:nvSpPr>
        <p:spPr>
          <a:xfrm>
            <a:off x="2375450" y="108325"/>
            <a:ext cx="485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Associate Banking Profile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7" name="Google Shape;537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74675"/>
            <a:ext cx="8839201" cy="44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9"/>
          <p:cNvSpPr txBox="1"/>
          <p:nvPr/>
        </p:nvSpPr>
        <p:spPr>
          <a:xfrm>
            <a:off x="2375450" y="108325"/>
            <a:ext cx="485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Associate Banking Profile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3" name="Google Shape;543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60925"/>
            <a:ext cx="8839201" cy="4252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0"/>
          <p:cNvSpPr txBox="1"/>
          <p:nvPr/>
        </p:nvSpPr>
        <p:spPr>
          <a:xfrm>
            <a:off x="2375450" y="108325"/>
            <a:ext cx="485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Associate Banking Profile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9" name="Google Shape;54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60925"/>
            <a:ext cx="8839201" cy="43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1"/>
          <p:cNvSpPr txBox="1"/>
          <p:nvPr/>
        </p:nvSpPr>
        <p:spPr>
          <a:xfrm>
            <a:off x="2375450" y="108325"/>
            <a:ext cx="485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Associate Banking Profile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5" name="Google Shape;555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60925"/>
            <a:ext cx="8839201" cy="4256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2"/>
          <p:cNvSpPr txBox="1"/>
          <p:nvPr/>
        </p:nvSpPr>
        <p:spPr>
          <a:xfrm>
            <a:off x="2375450" y="108325"/>
            <a:ext cx="485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Associate Banking Profile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1" name="Google Shape;561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60925"/>
            <a:ext cx="8839199" cy="43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2425" y="36300"/>
            <a:ext cx="7733125" cy="50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69" descr="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7366" y="1376855"/>
            <a:ext cx="7756634" cy="376664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69"/>
          <p:cNvSpPr txBox="1"/>
          <p:nvPr/>
        </p:nvSpPr>
        <p:spPr>
          <a:xfrm>
            <a:off x="3121572" y="378372"/>
            <a:ext cx="3710152" cy="315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DECLARATION (SD) IMPORT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69"/>
          <p:cNvSpPr txBox="1"/>
          <p:nvPr/>
        </p:nvSpPr>
        <p:spPr>
          <a:xfrm>
            <a:off x="3499944" y="809296"/>
            <a:ext cx="239635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CONSIGNMENT INFORMATION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70" descr="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2262" y="851338"/>
            <a:ext cx="7567447" cy="207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70" descr="2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1240" y="2890345"/>
            <a:ext cx="7882759" cy="22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70"/>
          <p:cNvSpPr txBox="1"/>
          <p:nvPr/>
        </p:nvSpPr>
        <p:spPr>
          <a:xfrm>
            <a:off x="2848304" y="388883"/>
            <a:ext cx="25540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FINANCIAL INFORMATION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71" descr="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710" y="1219199"/>
            <a:ext cx="7777655" cy="3153103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71"/>
          <p:cNvSpPr txBox="1"/>
          <p:nvPr/>
        </p:nvSpPr>
        <p:spPr>
          <a:xfrm>
            <a:off x="3174124" y="620110"/>
            <a:ext cx="273268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COMMODITY INFORMATION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72" descr="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856" y="770413"/>
            <a:ext cx="7767144" cy="4023087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72"/>
          <p:cNvSpPr txBox="1"/>
          <p:nvPr/>
        </p:nvSpPr>
        <p:spPr>
          <a:xfrm>
            <a:off x="3415862" y="315310"/>
            <a:ext cx="233329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UPLOAD DOCUMENTS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 txBox="1"/>
          <p:nvPr/>
        </p:nvSpPr>
        <p:spPr>
          <a:xfrm>
            <a:off x="1493775" y="952500"/>
            <a:ext cx="780765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 for the Traders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Reduced costs and 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Faster clearance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Transparency &amp; Predictability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Less Opportunity for interpretation of laws, regulations etc.</a:t>
            </a:r>
            <a:endParaRPr sz="1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Century Gothic"/>
              <a:buNone/>
            </a:pPr>
            <a:endParaRPr sz="1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3"/>
          <p:cNvSpPr txBox="1"/>
          <p:nvPr/>
        </p:nvSpPr>
        <p:spPr>
          <a:xfrm>
            <a:off x="2648607" y="294290"/>
            <a:ext cx="30690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AND VALIDATE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Google Shape;636;p73" descr="REVIEW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0732" y="860419"/>
            <a:ext cx="7746124" cy="3564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74" descr="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2773" y="1438001"/>
            <a:ext cx="7851227" cy="291289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74"/>
          <p:cNvSpPr txBox="1"/>
          <p:nvPr/>
        </p:nvSpPr>
        <p:spPr>
          <a:xfrm>
            <a:off x="3489435" y="409903"/>
            <a:ext cx="253299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PAYMENT PROCEDURE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39"/>
            <a:ext cx="9144000" cy="5136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80"/>
          <p:cNvSpPr/>
          <p:nvPr/>
        </p:nvSpPr>
        <p:spPr>
          <a:xfrm>
            <a:off x="557403" y="732988"/>
            <a:ext cx="6306762" cy="28356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1" i="0"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Century Gothic"/>
              </a:rPr>
              <a:t>Thanks	</a:t>
            </a:r>
          </a:p>
        </p:txBody>
      </p:sp>
      <p:sp>
        <p:nvSpPr>
          <p:cNvPr id="677" name="Google Shape;677;p80"/>
          <p:cNvSpPr txBox="1"/>
          <p:nvPr/>
        </p:nvSpPr>
        <p:spPr>
          <a:xfrm>
            <a:off x="4062550" y="2742843"/>
            <a:ext cx="4724606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Presented By: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Mr. Farrukh Ameen (Manager PRAL)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Farrukh.ameen@pral.com.pk</a:t>
            </a:r>
            <a:endParaRPr sz="1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Mr. Kamran Javed (User Support Officer)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Kamran.javed@pral.com.pk</a:t>
            </a:r>
            <a:endParaRPr sz="1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0"/>
            <a:ext cx="91344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2"/>
              </a:buClr>
              <a:buSzPts val="4050"/>
              <a:buFont typeface="Century Gothic"/>
              <a:buNone/>
            </a:pPr>
            <a:endParaRPr/>
          </a:p>
        </p:txBody>
      </p:sp>
      <p:sp>
        <p:nvSpPr>
          <p:cNvPr id="215" name="Google Shape;215;p9"/>
          <p:cNvSpPr txBox="1"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432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pic>
        <p:nvPicPr>
          <p:cNvPr id="216" name="Google Shape;216;p9" descr="PSW SUBSCRIPTION RUL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972" y="635466"/>
            <a:ext cx="7725104" cy="41467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20066" y="240632"/>
            <a:ext cx="3148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PSW Subscription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844</Words>
  <Application>Microsoft Office PowerPoint</Application>
  <PresentationFormat>On-screen Show (16:9)</PresentationFormat>
  <Paragraphs>130</Paragraphs>
  <Slides>73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Calibri</vt:lpstr>
      <vt:lpstr>Arial Narrow</vt:lpstr>
      <vt:lpstr>Times New Roman</vt:lpstr>
      <vt:lpstr>Arial</vt:lpstr>
      <vt:lpstr>Noto Sans Symbols</vt:lpstr>
      <vt:lpstr>Century Gothic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Molana Romi</dc:creator>
  <cp:lastModifiedBy>Microsoft account</cp:lastModifiedBy>
  <cp:revision>4</cp:revision>
  <dcterms:modified xsi:type="dcterms:W3CDTF">2023-06-15T09:46:44Z</dcterms:modified>
</cp:coreProperties>
</file>