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106" r:id="rId4"/>
    <p:sldMasterId id="2147483851" r:id="rId5"/>
    <p:sldMasterId id="2147495128" r:id="rId6"/>
    <p:sldMasterId id="2147483885" r:id="rId7"/>
    <p:sldMasterId id="2147483660" r:id="rId8"/>
    <p:sldMasterId id="2147495139" r:id="rId9"/>
  </p:sldMasterIdLst>
  <p:notesMasterIdLst>
    <p:notesMasterId r:id="rId47"/>
  </p:notesMasterIdLst>
  <p:sldIdLst>
    <p:sldId id="21602" r:id="rId10"/>
    <p:sldId id="21759" r:id="rId11"/>
    <p:sldId id="21662" r:id="rId12"/>
    <p:sldId id="21660" r:id="rId13"/>
    <p:sldId id="21793" r:id="rId14"/>
    <p:sldId id="21805" r:id="rId15"/>
    <p:sldId id="21760" r:id="rId16"/>
    <p:sldId id="3997" r:id="rId17"/>
    <p:sldId id="21665" r:id="rId18"/>
    <p:sldId id="21664" r:id="rId19"/>
    <p:sldId id="21653" r:id="rId20"/>
    <p:sldId id="4001" r:id="rId21"/>
    <p:sldId id="25259" r:id="rId22"/>
    <p:sldId id="21806" r:id="rId23"/>
    <p:sldId id="21762" r:id="rId24"/>
    <p:sldId id="21681" r:id="rId25"/>
    <p:sldId id="4014" r:id="rId26"/>
    <p:sldId id="283" r:id="rId27"/>
    <p:sldId id="21704" r:id="rId28"/>
    <p:sldId id="3920" r:id="rId29"/>
    <p:sldId id="273" r:id="rId30"/>
    <p:sldId id="300" r:id="rId31"/>
    <p:sldId id="21694" r:id="rId32"/>
    <p:sldId id="25261" r:id="rId33"/>
    <p:sldId id="25255" r:id="rId34"/>
    <p:sldId id="25254" r:id="rId35"/>
    <p:sldId id="25260" r:id="rId36"/>
    <p:sldId id="25262" r:id="rId37"/>
    <p:sldId id="21715" r:id="rId38"/>
    <p:sldId id="21708" r:id="rId39"/>
    <p:sldId id="21709" r:id="rId40"/>
    <p:sldId id="21711" r:id="rId41"/>
    <p:sldId id="21705" r:id="rId42"/>
    <p:sldId id="21706" r:id="rId43"/>
    <p:sldId id="21713" r:id="rId44"/>
    <p:sldId id="2090" r:id="rId45"/>
    <p:sldId id="216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D00"/>
    <a:srgbClr val="FFC000"/>
    <a:srgbClr val="FF4C51"/>
    <a:srgbClr val="C8C8C8"/>
    <a:srgbClr val="000000"/>
    <a:srgbClr val="7C2C4A"/>
    <a:srgbClr val="F2F2F2"/>
    <a:srgbClr val="12508A"/>
    <a:srgbClr val="D07A27"/>
    <a:srgbClr val="FD8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7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9049605547155"/>
          <c:y val="6.1685414323209599E-2"/>
          <c:w val="0.81889684724573297"/>
          <c:h val="0.80025766577068602"/>
        </c:manualLayout>
      </c:layout>
      <c:pie3DChart>
        <c:varyColors val="1"/>
        <c:ser>
          <c:idx val="0"/>
          <c:order val="0"/>
          <c:tx>
            <c:strRef>
              <c:f>Sheet1!$B$1</c:f>
              <c:strCache>
                <c:ptCount val="1"/>
                <c:pt idx="0">
                  <c:v>Sales</c:v>
                </c:pt>
              </c:strCache>
            </c:strRef>
          </c:tx>
          <c:explosion val="6"/>
          <c:dPt>
            <c:idx val="0"/>
            <c:bubble3D val="0"/>
            <c:spPr>
              <a:solidFill>
                <a:srgbClr val="A5A5A5">
                  <a:lumMod val="75000"/>
                </a:srgb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68E9-4052-B3A2-C32CEFD8F1A4}"/>
              </c:ext>
            </c:extLst>
          </c:dPt>
          <c:dPt>
            <c:idx val="1"/>
            <c:bubble3D val="0"/>
            <c:spPr>
              <a:solidFill>
                <a:srgbClr val="B489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68E9-4052-B3A2-C32CEFD8F1A4}"/>
              </c:ext>
            </c:extLst>
          </c:dPt>
          <c:dPt>
            <c:idx val="2"/>
            <c:bubble3D val="0"/>
            <c:explosion val="0"/>
            <c:spPr>
              <a:solidFill>
                <a:srgbClr val="0070C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68E9-4052-B3A2-C32CEFD8F1A4}"/>
              </c:ext>
            </c:extLst>
          </c:dPt>
          <c:dPt>
            <c:idx val="3"/>
            <c:bubble3D val="0"/>
            <c:spPr>
              <a:solidFill>
                <a:srgbClr val="C00000"/>
              </a:solidFill>
            </c:spPr>
            <c:extLst>
              <c:ext xmlns:c16="http://schemas.microsoft.com/office/drawing/2014/chart" uri="{C3380CC4-5D6E-409C-BE32-E72D297353CC}">
                <c16:uniqueId val="{00000007-68E9-4052-B3A2-C32CEFD8F1A4}"/>
              </c:ext>
            </c:extLst>
          </c:dPt>
          <c:dLbls>
            <c:dLbl>
              <c:idx val="0"/>
              <c:tx>
                <c:rich>
                  <a:bodyPr anchorCtr="0"/>
                  <a:lstStyle/>
                  <a:p>
                    <a:pPr algn="ctr" rtl="0">
                      <a:defRPr lang="en-US" sz="2000" b="0" i="0" u="none" strike="noStrike" kern="1200" baseline="0">
                        <a:solidFill>
                          <a:prstClr val="white"/>
                        </a:solidFill>
                        <a:latin typeface="+mn-lt"/>
                        <a:ea typeface="+mn-ea"/>
                        <a:cs typeface="+mn-cs"/>
                      </a:defRPr>
                    </a:pPr>
                    <a:r>
                      <a:rPr lang="en-US" sz="2000" b="0" i="0" u="none" strike="noStrike" kern="1200" baseline="0">
                        <a:solidFill>
                          <a:prstClr val="white"/>
                        </a:solidFill>
                        <a:latin typeface="+mn-lt"/>
                        <a:ea typeface="+mn-ea"/>
                        <a:cs typeface="+mn-cs"/>
                      </a:rPr>
                      <a:t>Upper
16%</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8E9-4052-B3A2-C32CEFD8F1A4}"/>
                </c:ext>
              </c:extLst>
            </c:dLbl>
            <c:dLbl>
              <c:idx val="1"/>
              <c:layout>
                <c:manualLayout>
                  <c:x val="-0.189740576863687"/>
                  <c:y val="-9.5661182198408606E-2"/>
                </c:manualLayout>
              </c:layout>
              <c:spPr>
                <a:noFill/>
                <a:ln>
                  <a:noFill/>
                </a:ln>
                <a:effectLst/>
              </c:spPr>
              <c:txPr>
                <a:bodyPr anchorCtr="0"/>
                <a:lstStyle/>
                <a:p>
                  <a:pPr algn="ctr" rtl="0">
                    <a:defRPr lang="en-US" sz="2000" b="0" i="0" u="none" strike="noStrike" kern="1200" baseline="0">
                      <a:solidFill>
                        <a:prstClr val="white"/>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8E9-4052-B3A2-C32CEFD8F1A4}"/>
                </c:ext>
              </c:extLst>
            </c:dLbl>
            <c:dLbl>
              <c:idx val="2"/>
              <c:layout>
                <c:manualLayout>
                  <c:x val="0.22542017977481707"/>
                  <c:y val="-0.25877260498904109"/>
                </c:manualLayout>
              </c:layout>
              <c:tx>
                <c:rich>
                  <a:bodyPr anchorCtr="0"/>
                  <a:lstStyle/>
                  <a:p>
                    <a:pPr algn="ctr" rtl="0">
                      <a:defRPr lang="en-US" sz="2000" b="0" i="0" u="none" strike="noStrike" kern="1200" baseline="0">
                        <a:solidFill>
                          <a:prstClr val="white"/>
                        </a:solidFill>
                        <a:latin typeface="+mn-lt"/>
                        <a:ea typeface="+mn-ea"/>
                        <a:cs typeface="+mn-cs"/>
                      </a:defRPr>
                    </a:pPr>
                    <a:r>
                      <a:rPr lang="en-US" sz="2000" b="0" i="0" u="none" strike="noStrike" kern="1200" baseline="0">
                        <a:solidFill>
                          <a:prstClr val="white"/>
                        </a:solidFill>
                        <a:latin typeface="+mn-lt"/>
                        <a:ea typeface="+mn-ea"/>
                        <a:cs typeface="+mn-cs"/>
                      </a:rPr>
                      <a:t>Lower Middle
44%</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33797583050392671"/>
                      <c:h val="0.26975601751842598"/>
                    </c:manualLayout>
                  </c15:layout>
                  <c15:showDataLabelsRange val="0"/>
                </c:ext>
                <c:ext xmlns:c16="http://schemas.microsoft.com/office/drawing/2014/chart" uri="{C3380CC4-5D6E-409C-BE32-E72D297353CC}">
                  <c16:uniqueId val="{00000005-68E9-4052-B3A2-C32CEFD8F1A4}"/>
                </c:ext>
              </c:extLst>
            </c:dLbl>
            <c:dLbl>
              <c:idx val="3"/>
              <c:layout>
                <c:manualLayout>
                  <c:x val="0.119274962141711"/>
                  <c:y val="7.4217458928744998E-2"/>
                </c:manualLayout>
              </c:layout>
              <c:tx>
                <c:rich>
                  <a:bodyPr/>
                  <a:lstStyle/>
                  <a:p>
                    <a:pPr>
                      <a:defRPr sz="2000" b="0">
                        <a:latin typeface="+mn-lt"/>
                      </a:defRPr>
                    </a:pPr>
                    <a:r>
                      <a:rPr lang="en-US" sz="2000" b="0">
                        <a:latin typeface="+mn-lt"/>
                      </a:rPr>
                      <a:t>Lower
17%</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68E9-4052-B3A2-C32CEFD8F1A4}"/>
                </c:ext>
              </c:extLst>
            </c:dLbl>
            <c:spPr>
              <a:noFill/>
              <a:ln>
                <a:noFill/>
              </a:ln>
              <a:effectLst/>
            </c:spPr>
            <c:txPr>
              <a:bodyPr/>
              <a:lstStyle/>
              <a:p>
                <a:pPr>
                  <a:defRPr sz="2000" b="0">
                    <a:latin typeface="+mj-lt"/>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Upper</c:v>
                </c:pt>
                <c:pt idx="1">
                  <c:v>Middle</c:v>
                </c:pt>
                <c:pt idx="2">
                  <c:v>Lower Middle</c:v>
                </c:pt>
                <c:pt idx="3">
                  <c:v>Lower</c:v>
                </c:pt>
              </c:strCache>
            </c:strRef>
          </c:cat>
          <c:val>
            <c:numRef>
              <c:f>Sheet1!$B$2:$B$5</c:f>
              <c:numCache>
                <c:formatCode>General</c:formatCode>
                <c:ptCount val="4"/>
                <c:pt idx="0">
                  <c:v>17</c:v>
                </c:pt>
                <c:pt idx="1">
                  <c:v>23</c:v>
                </c:pt>
                <c:pt idx="2">
                  <c:v>47</c:v>
                </c:pt>
                <c:pt idx="3">
                  <c:v>13</c:v>
                </c:pt>
              </c:numCache>
            </c:numRef>
          </c:val>
          <c:extLst>
            <c:ext xmlns:c16="http://schemas.microsoft.com/office/drawing/2014/chart" uri="{C3380CC4-5D6E-409C-BE32-E72D297353CC}">
              <c16:uniqueId val="{00000008-68E9-4052-B3A2-C32CEFD8F1A4}"/>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sz="1600">
          <a:solidFill>
            <a:schemeClr val="bg1"/>
          </a:solidFill>
          <a:latin typeface="Arial Black"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a:t>Province-wise Distribution</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7FB-46C1-81A1-AC3298D1268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8E7-42A5-8CF5-37907F78CC0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58E7-42A5-8CF5-37907F78CC0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8E7-42A5-8CF5-37907F78CC0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58E7-42A5-8CF5-37907F78CC0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8E7-42A5-8CF5-37907F78CC02}"/>
              </c:ext>
            </c:extLst>
          </c:dPt>
          <c:dLbls>
            <c:dLbl>
              <c:idx val="1"/>
              <c:layout>
                <c:manualLayout>
                  <c:x val="9.9640693358017215E-2"/>
                  <c:y val="-6.986159599572602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E7-42A5-8CF5-37907F78CC02}"/>
                </c:ext>
              </c:extLst>
            </c:dLbl>
            <c:dLbl>
              <c:idx val="2"/>
              <c:layout>
                <c:manualLayout>
                  <c:x val="8.5172244347562751E-2"/>
                  <c:y val="4.120408497809846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E7-42A5-8CF5-37907F78CC02}"/>
                </c:ext>
              </c:extLst>
            </c:dLbl>
            <c:dLbl>
              <c:idx val="3"/>
              <c:layout>
                <c:manualLayout>
                  <c:x val="7.1636345109601388E-2"/>
                  <c:y val="9.839019101438170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E7-42A5-8CF5-37907F78CC02}"/>
                </c:ext>
              </c:extLst>
            </c:dLbl>
            <c:dLbl>
              <c:idx val="4"/>
              <c:layout>
                <c:manualLayout>
                  <c:x val="3.3567744491361538E-2"/>
                  <c:y val="9.382622842256024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8E7-42A5-8CF5-37907F78CC02}"/>
                </c:ext>
              </c:extLst>
            </c:dLbl>
            <c:dLbl>
              <c:idx val="5"/>
              <c:layout>
                <c:manualLayout>
                  <c:x val="1.8360064680909362E-2"/>
                  <c:y val="0.10629936173033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E7-42A5-8CF5-37907F78CC0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Punjab</c:v>
                </c:pt>
                <c:pt idx="1">
                  <c:v>KPK</c:v>
                </c:pt>
                <c:pt idx="2">
                  <c:v>Sindh</c:v>
                </c:pt>
                <c:pt idx="3">
                  <c:v>Gilgit</c:v>
                </c:pt>
                <c:pt idx="4">
                  <c:v>Federal</c:v>
                </c:pt>
                <c:pt idx="5">
                  <c:v>Balochistan</c:v>
                </c:pt>
              </c:strCache>
            </c:strRef>
          </c:cat>
          <c:val>
            <c:numRef>
              <c:f>Sheet1!$B$2:$B$7</c:f>
              <c:numCache>
                <c:formatCode>General</c:formatCode>
                <c:ptCount val="6"/>
                <c:pt idx="0">
                  <c:v>132</c:v>
                </c:pt>
                <c:pt idx="1">
                  <c:v>32</c:v>
                </c:pt>
                <c:pt idx="2">
                  <c:v>15</c:v>
                </c:pt>
                <c:pt idx="3">
                  <c:v>23</c:v>
                </c:pt>
                <c:pt idx="4">
                  <c:v>7</c:v>
                </c:pt>
                <c:pt idx="5">
                  <c:v>8</c:v>
                </c:pt>
              </c:numCache>
            </c:numRef>
          </c:val>
          <c:extLst>
            <c:ext xmlns:c16="http://schemas.microsoft.com/office/drawing/2014/chart" uri="{C3380CC4-5D6E-409C-BE32-E72D297353CC}">
              <c16:uniqueId val="{00000000-58E7-42A5-8CF5-37907F78CC0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698914747285435"/>
          <c:y val="0.3085710217865934"/>
          <c:w val="0.24160990897819018"/>
          <c:h val="0.4786571845992381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1EFE6-A3FF-4420-86AB-332CDB5497F2}"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FF26A-E13B-4147-9810-BB0B9A9A4561}" type="slidenum">
              <a:rPr lang="en-GB" smtClean="0"/>
              <a:t>‹#›</a:t>
            </a:fld>
            <a:endParaRPr lang="en-GB"/>
          </a:p>
        </p:txBody>
      </p:sp>
    </p:spTree>
    <p:extLst>
      <p:ext uri="{BB962C8B-B14F-4D97-AF65-F5344CB8AC3E}">
        <p14:creationId xmlns:p14="http://schemas.microsoft.com/office/powerpoint/2010/main" val="163894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a:buChar char="§"/>
            </a:pPr>
            <a:r>
              <a:rPr lang="en-US"/>
              <a:t>NUST is one of the leading University of Pakistan</a:t>
            </a:r>
            <a:endParaRPr lang="en-US">
              <a:cs typeface="Calibri"/>
            </a:endParaRPr>
          </a:p>
          <a:p>
            <a:pPr marL="171450" indent="-171450">
              <a:buFont typeface="Wingdings"/>
              <a:buChar char="§"/>
            </a:pPr>
            <a:r>
              <a:rPr lang="en-US"/>
              <a:t>According to QS World Rankings it is listed as 334 in the World, 67 in Asia and 41 among the leading 50 universities under the age of 50 </a:t>
            </a:r>
            <a:endParaRPr lang="en-US">
              <a:cs typeface="Calibri"/>
            </a:endParaRPr>
          </a:p>
          <a:p>
            <a:pPr marL="171450" indent="-171450">
              <a:buFont typeface="Wingdings"/>
              <a:buChar char="§"/>
            </a:pPr>
            <a:r>
              <a:rPr lang="en-US">
                <a:cs typeface="Calibri"/>
              </a:rPr>
              <a:t>Trajectory journey, with an ascent of 194 positions in last 6 years</a:t>
            </a:r>
          </a:p>
        </p:txBody>
      </p:sp>
      <p:sp>
        <p:nvSpPr>
          <p:cNvPr id="4" name="Slide Number Placeholder 3"/>
          <p:cNvSpPr>
            <a:spLocks noGrp="1"/>
          </p:cNvSpPr>
          <p:nvPr>
            <p:ph type="sldNum" sz="quarter" idx="5"/>
          </p:nvPr>
        </p:nvSpPr>
        <p:spPr/>
        <p:txBody>
          <a:bodyPr/>
          <a:lstStyle/>
          <a:p>
            <a:fld id="{0BBFF26A-E13B-4147-9810-BB0B9A9A4561}" type="slidenum">
              <a:rPr lang="en-GB" smtClean="0"/>
              <a:t>2</a:t>
            </a:fld>
            <a:endParaRPr lang="en-GB"/>
          </a:p>
        </p:txBody>
      </p:sp>
    </p:spTree>
    <p:extLst>
      <p:ext uri="{BB962C8B-B14F-4D97-AF65-F5344CB8AC3E}">
        <p14:creationId xmlns:p14="http://schemas.microsoft.com/office/powerpoint/2010/main" val="12304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16203dcc15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16203dcc15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116203dcc15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16203dcc15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16203dcc15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g116203dcc15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94185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To join this initiative, potential partners may establish a circular endowment of PKR 12 million for maximum mileage. Under this sustainable model, the scholarship will be announced and allocated in each academic intake. This will be a continuous practice once every year in perpetuity. Thereby, creating more visibility for your organization each year, and mapping the financial impact on 4 students for each UG degree cycle (4 years degree).   </a:t>
            </a:r>
          </a:p>
          <a:p>
            <a:endParaRPr lang="en-GB"/>
          </a:p>
          <a:p>
            <a:r>
              <a:rPr lang="en-GB"/>
              <a:t>However, to facilitate our potential donors, our programme provides flexibility by initiating the partnership with one endowment scholarship seat for only PKR 3.5 million. This one-time donation will support one undergraduate student on repeat, meaning when one beneficiary graduates, another will be allocated on the same slot. </a:t>
            </a:r>
          </a:p>
          <a:p>
            <a:endParaRPr lang="en-GB"/>
          </a:p>
          <a:p>
            <a:r>
              <a:rPr lang="en-GB"/>
              <a:t>On a parallel model, your organization can Adopt a Scholar and be part of their j0urney throughout. By contributing PKR 1 Million, one student is set free from stressing about their educational expenses. You can go the extra mile and support their hostel accommodation and messing as well (with an additional PKR 0.5 Million). However, when the student graduates, your gift graduates with them. </a:t>
            </a:r>
          </a:p>
          <a:p>
            <a:endParaRPr lang="en-GB"/>
          </a:p>
          <a:p>
            <a:r>
              <a:rPr lang="en-GB"/>
              <a:t>All donations are tax creditable and are collected by the NUST Trust Fund, which is a not-for-profit organization certified by the Pakistan Centre for Philanthropy. </a:t>
            </a:r>
          </a:p>
          <a:p>
            <a:endParaRPr lang="en-GB"/>
          </a:p>
          <a:p>
            <a:endParaRPr lang="en-GB"/>
          </a:p>
          <a:p>
            <a:r>
              <a:rPr lang="en-GB"/>
              <a:t>A Customized Partnership exclusively for YOU! </a:t>
            </a:r>
          </a:p>
          <a:p>
            <a:endParaRPr lang="en-GB"/>
          </a:p>
          <a:p>
            <a:r>
              <a:rPr lang="en-GB"/>
              <a:t>We can design a customized programme that aligns best with the spirit of your organization; you may let us know the gender, domicile, and your preferred field of study - or you can leave it on us to pick the most deserving student that can benefit from your gift to NUST. </a:t>
            </a:r>
          </a:p>
          <a:p>
            <a:endParaRPr lang="en-GB"/>
          </a:p>
        </p:txBody>
      </p:sp>
      <p:sp>
        <p:nvSpPr>
          <p:cNvPr id="4" name="Slide Number Placeholder 3"/>
          <p:cNvSpPr>
            <a:spLocks noGrp="1"/>
          </p:cNvSpPr>
          <p:nvPr>
            <p:ph type="sldNum" sz="quarter" idx="5"/>
          </p:nvPr>
        </p:nvSpPr>
        <p:spPr/>
        <p:txBody>
          <a:bodyPr/>
          <a:lstStyle/>
          <a:p>
            <a:fld id="{0BBFF26A-E13B-4147-9810-BB0B9A9A4561}" type="slidenum">
              <a:rPr lang="en-GB" smtClean="0"/>
              <a:t>23</a:t>
            </a:fld>
            <a:endParaRPr lang="en-GB"/>
          </a:p>
        </p:txBody>
      </p:sp>
    </p:spTree>
    <p:extLst>
      <p:ext uri="{BB962C8B-B14F-4D97-AF65-F5344CB8AC3E}">
        <p14:creationId xmlns:p14="http://schemas.microsoft.com/office/powerpoint/2010/main" val="335310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To join this initiative, potential partners may establish a circular endowment of PKR 12 million for maximum mileage. Under this sustainable model, the scholarship will be announced and allocated in each academic intake. This will be a continuous practice once every year in perpetuity. Thereby, creating more visibility for your organization each year, and mapping the financial impact on 4 students for each UG degree cycle (4 years degree).   </a:t>
            </a:r>
          </a:p>
          <a:p>
            <a:endParaRPr lang="en-GB"/>
          </a:p>
          <a:p>
            <a:r>
              <a:rPr lang="en-GB"/>
              <a:t>However, to facilitate our potential donors, our programme provides flexibility by initiating the partnership with one endowment scholarship seat for only PKR 3.5 million. This one-time donation will support one undergraduate student on repeat, meaning when one beneficiary graduates, another will be allocated on the same slot. </a:t>
            </a:r>
          </a:p>
          <a:p>
            <a:endParaRPr lang="en-GB"/>
          </a:p>
          <a:p>
            <a:r>
              <a:rPr lang="en-GB"/>
              <a:t>On a parallel model, your organization can Adopt a Scholar and be part of their j0urney throughout. By contributing PKR 1 Million, one student is set free from stressing about their educational expenses. You can go the extra mile and support their hostel accommodation and messing as well (with an additional PKR 0.5 Million). However, when the student graduates, your gift graduates with them. </a:t>
            </a:r>
          </a:p>
          <a:p>
            <a:endParaRPr lang="en-GB"/>
          </a:p>
          <a:p>
            <a:r>
              <a:rPr lang="en-GB"/>
              <a:t>All donations are tax creditable and are collected by the NUST Trust Fund, which is a not-for-profit organization certified by the Pakistan Centre for Philanthropy. </a:t>
            </a:r>
          </a:p>
          <a:p>
            <a:endParaRPr lang="en-GB"/>
          </a:p>
          <a:p>
            <a:endParaRPr lang="en-GB"/>
          </a:p>
          <a:p>
            <a:r>
              <a:rPr lang="en-GB"/>
              <a:t>A Customized Partnership exclusively for YOU! </a:t>
            </a:r>
          </a:p>
          <a:p>
            <a:endParaRPr lang="en-GB"/>
          </a:p>
          <a:p>
            <a:r>
              <a:rPr lang="en-GB"/>
              <a:t>We can design a customized programme that aligns best with the spirit of your organization; you may let us know the gender, domicile, and your preferred field of study - or you can leave it on us to pick the most deserving student that can benefit from your gift to NUST. </a:t>
            </a:r>
          </a:p>
          <a:p>
            <a:endParaRPr lang="en-GB"/>
          </a:p>
        </p:txBody>
      </p:sp>
      <p:sp>
        <p:nvSpPr>
          <p:cNvPr id="4" name="Slide Number Placeholder 3"/>
          <p:cNvSpPr>
            <a:spLocks noGrp="1"/>
          </p:cNvSpPr>
          <p:nvPr>
            <p:ph type="sldNum" sz="quarter" idx="5"/>
          </p:nvPr>
        </p:nvSpPr>
        <p:spPr/>
        <p:txBody>
          <a:bodyPr/>
          <a:lstStyle/>
          <a:p>
            <a:fld id="{0BBFF26A-E13B-4147-9810-BB0B9A9A4561}" type="slidenum">
              <a:rPr lang="en-GB" smtClean="0"/>
              <a:t>24</a:t>
            </a:fld>
            <a:endParaRPr lang="en-GB"/>
          </a:p>
        </p:txBody>
      </p:sp>
    </p:spTree>
    <p:extLst>
      <p:ext uri="{BB962C8B-B14F-4D97-AF65-F5344CB8AC3E}">
        <p14:creationId xmlns:p14="http://schemas.microsoft.com/office/powerpoint/2010/main" val="2868357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A9DE06-2B5F-496E-B458-ED872C81198B}" type="slidenum">
              <a:rPr lang="en-GB" smtClean="0"/>
              <a:t>26</a:t>
            </a:fld>
            <a:endParaRPr lang="en-GB"/>
          </a:p>
        </p:txBody>
      </p:sp>
    </p:spTree>
    <p:extLst>
      <p:ext uri="{BB962C8B-B14F-4D97-AF65-F5344CB8AC3E}">
        <p14:creationId xmlns:p14="http://schemas.microsoft.com/office/powerpoint/2010/main" val="1664557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BFF26A-E13B-4147-9810-BB0B9A9A4561}" type="slidenum">
              <a:rPr lang="en-GB" smtClean="0"/>
              <a:t>28</a:t>
            </a:fld>
            <a:endParaRPr lang="en-GB"/>
          </a:p>
        </p:txBody>
      </p:sp>
    </p:spTree>
    <p:extLst>
      <p:ext uri="{BB962C8B-B14F-4D97-AF65-F5344CB8AC3E}">
        <p14:creationId xmlns:p14="http://schemas.microsoft.com/office/powerpoint/2010/main" val="3506658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90+(104/2)+2t3</a:t>
            </a:r>
          </a:p>
          <a:p>
            <a:r>
              <a:rPr lang="en-GB"/>
              <a:t>90 Low GPA </a:t>
            </a:r>
          </a:p>
          <a:p>
            <a:r>
              <a:rPr lang="en-GB"/>
              <a:t>126 Open or Zakat Tagged</a:t>
            </a:r>
          </a:p>
        </p:txBody>
      </p:sp>
      <p:sp>
        <p:nvSpPr>
          <p:cNvPr id="4" name="Slide Number Placeholder 3"/>
          <p:cNvSpPr>
            <a:spLocks noGrp="1"/>
          </p:cNvSpPr>
          <p:nvPr>
            <p:ph type="sldNum" sz="quarter" idx="5"/>
          </p:nvPr>
        </p:nvSpPr>
        <p:spPr/>
        <p:txBody>
          <a:bodyPr/>
          <a:lstStyle/>
          <a:p>
            <a:fld id="{0BBFF26A-E13B-4147-9810-BB0B9A9A4561}" type="slidenum">
              <a:rPr lang="en-GB" smtClean="0"/>
              <a:t>29</a:t>
            </a:fld>
            <a:endParaRPr lang="en-GB"/>
          </a:p>
        </p:txBody>
      </p:sp>
    </p:spTree>
    <p:extLst>
      <p:ext uri="{BB962C8B-B14F-4D97-AF65-F5344CB8AC3E}">
        <p14:creationId xmlns:p14="http://schemas.microsoft.com/office/powerpoint/2010/main" val="369935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To join this initiative, potential partners may establish a circular endowment of PKR 12 million for maximum mileage. Under this sustainable model, the scholarship will be announced and allocated in each academic intake. This will be a continuous practice once every year in perpetuity. Thereby, creating more visibility for your organization each year, and mapping the financial impact on 4 students for each UG degree cycle (4 years degree).   </a:t>
            </a:r>
          </a:p>
          <a:p>
            <a:endParaRPr lang="en-GB"/>
          </a:p>
          <a:p>
            <a:r>
              <a:rPr lang="en-GB"/>
              <a:t>However, to facilitate our potential donors, our programme provides flexibility by initiating the partnership with one endowment scholarship seat for only PKR 3.5 million. This one-time donation will support one undergraduate student on repeat, meaning when one beneficiary graduates, another will be allocated on the same slot. </a:t>
            </a:r>
          </a:p>
          <a:p>
            <a:endParaRPr lang="en-GB"/>
          </a:p>
          <a:p>
            <a:r>
              <a:rPr lang="en-GB"/>
              <a:t>On a parallel model, your organization can Adopt a Scholar and be part of their j0urney throughout. By contributing PKR 1 Million, one student is set free from stressing about their educational expenses. You can go the extra mile and support their hostel accommodation and messing as well (with an additional PKR 0.5 Million). However, when the student graduates, your gift graduates with them. </a:t>
            </a:r>
          </a:p>
          <a:p>
            <a:endParaRPr lang="en-GB"/>
          </a:p>
          <a:p>
            <a:r>
              <a:rPr lang="en-GB"/>
              <a:t>All donations are tax creditable and are collected by the NUST Trust Fund, which is a not-for-profit organization certified by the Pakistan Centre for Philanthropy. </a:t>
            </a:r>
          </a:p>
          <a:p>
            <a:endParaRPr lang="en-GB"/>
          </a:p>
          <a:p>
            <a:endParaRPr lang="en-GB"/>
          </a:p>
          <a:p>
            <a:r>
              <a:rPr lang="en-GB"/>
              <a:t>A Customized Partnership exclusively for YOU! </a:t>
            </a:r>
          </a:p>
          <a:p>
            <a:endParaRPr lang="en-GB"/>
          </a:p>
          <a:p>
            <a:r>
              <a:rPr lang="en-GB"/>
              <a:t>We can design a customized programme that aligns best with the spirit of your organization; you may let us know the gender, domicile, and your preferred field of study - or you can leave it on us to pick the most deserving student that can benefit from your gift to NUST. </a:t>
            </a:r>
          </a:p>
          <a:p>
            <a:endParaRPr lang="en-GB"/>
          </a:p>
        </p:txBody>
      </p:sp>
      <p:sp>
        <p:nvSpPr>
          <p:cNvPr id="4" name="Slide Number Placeholder 3"/>
          <p:cNvSpPr>
            <a:spLocks noGrp="1"/>
          </p:cNvSpPr>
          <p:nvPr>
            <p:ph type="sldNum" sz="quarter" idx="5"/>
          </p:nvPr>
        </p:nvSpPr>
        <p:spPr/>
        <p:txBody>
          <a:bodyPr/>
          <a:lstStyle/>
          <a:p>
            <a:fld id="{0BBFF26A-E13B-4147-9810-BB0B9A9A4561}" type="slidenum">
              <a:rPr lang="en-GB" smtClean="0"/>
              <a:t>30</a:t>
            </a:fld>
            <a:endParaRPr lang="en-GB"/>
          </a:p>
        </p:txBody>
      </p:sp>
    </p:spTree>
    <p:extLst>
      <p:ext uri="{BB962C8B-B14F-4D97-AF65-F5344CB8AC3E}">
        <p14:creationId xmlns:p14="http://schemas.microsoft.com/office/powerpoint/2010/main" val="138071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To join this initiative, potential partners may establish a circular endowment of PKR 12 million for maximum mileage. Under this sustainable model, the scholarship will be announced and allocated in each academic intake. This will be a continuous practice once every year in perpetuity. Thereby, creating more visibility for your organization each year, and mapping the financial impact on 4 students for each UG degree cycle (4 years degree).   </a:t>
            </a:r>
          </a:p>
          <a:p>
            <a:endParaRPr lang="en-GB"/>
          </a:p>
          <a:p>
            <a:r>
              <a:rPr lang="en-GB"/>
              <a:t>However, to facilitate our potential donors, our programme provides flexibility by initiating the partnership with one endowment scholarship seat for only PKR 3.5 million. This one-time donation will support one undergraduate student on repeat, meaning when one beneficiary graduates, another will be allocated on the same slot. </a:t>
            </a:r>
          </a:p>
          <a:p>
            <a:endParaRPr lang="en-GB"/>
          </a:p>
          <a:p>
            <a:r>
              <a:rPr lang="en-GB"/>
              <a:t>On a parallel model, your organization can Adopt a Scholar and be part of their j0urney throughout. By contributing PKR 1 Million, one student is set free from stressing about their educational expenses. You can go the extra mile and support their hostel accommodation and messing as well (with an additional PKR 0.5 Million). However, when the student graduates, your gift graduates with them. </a:t>
            </a:r>
          </a:p>
          <a:p>
            <a:endParaRPr lang="en-GB"/>
          </a:p>
          <a:p>
            <a:r>
              <a:rPr lang="en-GB"/>
              <a:t>All donations are tax creditable and are collected by the NUST Trust Fund, which is a not-for-profit organization certified by the Pakistan Centre for Philanthropy. </a:t>
            </a:r>
          </a:p>
          <a:p>
            <a:endParaRPr lang="en-GB"/>
          </a:p>
          <a:p>
            <a:endParaRPr lang="en-GB"/>
          </a:p>
          <a:p>
            <a:r>
              <a:rPr lang="en-GB"/>
              <a:t>A Customized Partnership exclusively for YOU! </a:t>
            </a:r>
          </a:p>
          <a:p>
            <a:endParaRPr lang="en-GB"/>
          </a:p>
          <a:p>
            <a:r>
              <a:rPr lang="en-GB"/>
              <a:t>We can design a customized programme that aligns best with the spirit of your organization; you may let us know the gender, domicile, and your preferred field of study - or you can leave it on us to pick the most deserving student that can benefit from your gift to NUST. </a:t>
            </a:r>
          </a:p>
          <a:p>
            <a:endParaRPr lang="en-GB"/>
          </a:p>
        </p:txBody>
      </p:sp>
      <p:sp>
        <p:nvSpPr>
          <p:cNvPr id="4" name="Slide Number Placeholder 3"/>
          <p:cNvSpPr>
            <a:spLocks noGrp="1"/>
          </p:cNvSpPr>
          <p:nvPr>
            <p:ph type="sldNum" sz="quarter" idx="5"/>
          </p:nvPr>
        </p:nvSpPr>
        <p:spPr/>
        <p:txBody>
          <a:bodyPr/>
          <a:lstStyle/>
          <a:p>
            <a:fld id="{0BBFF26A-E13B-4147-9810-BB0B9A9A4561}" type="slidenum">
              <a:rPr lang="en-GB" smtClean="0"/>
              <a:t>31</a:t>
            </a:fld>
            <a:endParaRPr lang="en-GB"/>
          </a:p>
        </p:txBody>
      </p:sp>
    </p:spTree>
    <p:extLst>
      <p:ext uri="{BB962C8B-B14F-4D97-AF65-F5344CB8AC3E}">
        <p14:creationId xmlns:p14="http://schemas.microsoft.com/office/powerpoint/2010/main" val="9526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9" name="Google Shape;228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0" name="Google Shape;2290;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E8BA1-7CE3-425B-ABEE-5C320703B7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98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all" spc="0" normalizeH="0" baseline="0" noProof="0">
              <a:ln>
                <a:noFill/>
              </a:ln>
              <a:solidFill>
                <a:schemeClr val="bg1"/>
              </a:solidFill>
              <a:effectLst/>
              <a:uLnTx/>
              <a:uFillTx/>
              <a:latin typeface="Gill Sans MT" panose="020B0502020104020203"/>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38B69C-2A36-4EF3-BB57-D2C5C79680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970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mn-lt"/>
                <a:ea typeface="+mn-ea"/>
                <a:cs typeface="+mn-cs"/>
              </a:rPr>
              <a:t>Mahtab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mn-lt"/>
                <a:ea typeface="+mn-ea"/>
                <a:cs typeface="+mn-cs"/>
              </a:rPr>
              <a:t>A sprawling Sports Complex, spread over a total area of </a:t>
            </a:r>
            <a:r>
              <a:rPr lang="en-GB" sz="1200" b="1" kern="1200">
                <a:solidFill>
                  <a:schemeClr val="tx1"/>
                </a:solidFill>
                <a:effectLst/>
                <a:latin typeface="+mn-lt"/>
                <a:ea typeface="+mn-ea"/>
                <a:cs typeface="+mn-cs"/>
              </a:rPr>
              <a:t>285,266 sq. ft., </a:t>
            </a:r>
            <a:r>
              <a:rPr lang="en-GB" sz="1200" kern="1200">
                <a:solidFill>
                  <a:schemeClr val="tx1"/>
                </a:solidFill>
                <a:effectLst/>
                <a:latin typeface="+mn-lt"/>
                <a:ea typeface="+mn-ea"/>
                <a:cs typeface="+mn-cs"/>
              </a:rPr>
              <a:t>is under construction at the H-12 campus – it will provide male &amp; female gymnasiums, a bowling alley, indoor tennis and badminton courts, a skating ring, and a swimming pool, open for use by students, faculty, staff, alumni &amp; their families.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EE150-1ED1-4221-9A39-BD94755451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31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E8BA1-7CE3-425B-ABEE-5C320703B7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03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a:buChar char="§"/>
            </a:pPr>
            <a:r>
              <a:rPr lang="en-US"/>
              <a:t>NUST lands among Top 200 world universities in Times Higher Education (THE) Impact Rankings 2022; retains 1st position in Pakistan</a:t>
            </a:r>
          </a:p>
          <a:p>
            <a:pPr marL="171450" indent="-171450">
              <a:buFont typeface="Wingdings"/>
              <a:buChar char="§"/>
            </a:pPr>
            <a:r>
              <a:rPr lang="en-US"/>
              <a:t>Secured first position in the country in 8 SDGs which include Clean Water and Sanitation (SDG-6), Affordable and Clean Energy (SDG-7), Industry, Innovation and Infrastructure (SDG-9), Sustainable Cities and Communities (SDG-11), Responsible Consumption and Production (12), Life Below Water (SDG-14), Life on Land (SDG-15), and Partnership for the Goals (SDG-17)</a:t>
            </a:r>
            <a:endParaRPr lang="en-US">
              <a:cs typeface="Calibri"/>
            </a:endParaRPr>
          </a:p>
          <a:p>
            <a:pPr marL="171450" indent="-171450">
              <a:buFont typeface="Wingdings"/>
              <a:buChar char="§"/>
            </a:pPr>
            <a:r>
              <a:rPr lang="en-US"/>
              <a:t>Special mention that in SDG-7, NUST has ascended 63 positions to be proudly ranked Number 4 in the world</a:t>
            </a:r>
            <a:endParaRPr lang="en-US">
              <a:cs typeface="Calibri"/>
            </a:endParaRPr>
          </a:p>
          <a:p>
            <a:pPr marL="171450" indent="-171450">
              <a:buFont typeface="Wingdings"/>
              <a:buChar char="§"/>
            </a:pPr>
            <a:endParaRPr lang="en-US">
              <a:cs typeface="Calibri"/>
            </a:endParaRPr>
          </a:p>
        </p:txBody>
      </p:sp>
      <p:sp>
        <p:nvSpPr>
          <p:cNvPr id="4" name="Slide Number Placeholder 3"/>
          <p:cNvSpPr>
            <a:spLocks noGrp="1"/>
          </p:cNvSpPr>
          <p:nvPr>
            <p:ph type="sldNum" sz="quarter" idx="5"/>
          </p:nvPr>
        </p:nvSpPr>
        <p:spPr/>
        <p:txBody>
          <a:bodyPr/>
          <a:lstStyle/>
          <a:p>
            <a:fld id="{0BBFF26A-E13B-4147-9810-BB0B9A9A4561}" type="slidenum">
              <a:rPr lang="en-GB" smtClean="0"/>
              <a:t>5</a:t>
            </a:fld>
            <a:endParaRPr lang="en-GB"/>
          </a:p>
        </p:txBody>
      </p:sp>
    </p:spTree>
    <p:extLst>
      <p:ext uri="{BB962C8B-B14F-4D97-AF65-F5344CB8AC3E}">
        <p14:creationId xmlns:p14="http://schemas.microsoft.com/office/powerpoint/2010/main" val="297115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NUST offers diverse disciplines to equip students with knowledge in emerging fields</a:t>
            </a:r>
            <a:endParaRPr lang="en-US"/>
          </a:p>
        </p:txBody>
      </p:sp>
      <p:sp>
        <p:nvSpPr>
          <p:cNvPr id="4" name="Slide Number Placeholder 3"/>
          <p:cNvSpPr>
            <a:spLocks noGrp="1"/>
          </p:cNvSpPr>
          <p:nvPr>
            <p:ph type="sldNum" sz="quarter" idx="5"/>
          </p:nvPr>
        </p:nvSpPr>
        <p:spPr/>
        <p:txBody>
          <a:bodyPr/>
          <a:lstStyle/>
          <a:p>
            <a:fld id="{0BBFF26A-E13B-4147-9810-BB0B9A9A4561}" type="slidenum">
              <a:rPr lang="en-GB" smtClean="0"/>
              <a:t>7</a:t>
            </a:fld>
            <a:endParaRPr lang="en-GB"/>
          </a:p>
        </p:txBody>
      </p:sp>
    </p:spTree>
    <p:extLst>
      <p:ext uri="{BB962C8B-B14F-4D97-AF65-F5344CB8AC3E}">
        <p14:creationId xmlns:p14="http://schemas.microsoft.com/office/powerpoint/2010/main" val="150732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18117</a:t>
            </a:r>
          </a:p>
        </p:txBody>
      </p:sp>
      <p:sp>
        <p:nvSpPr>
          <p:cNvPr id="4" name="Slide Number Placeholder 3"/>
          <p:cNvSpPr>
            <a:spLocks noGrp="1"/>
          </p:cNvSpPr>
          <p:nvPr>
            <p:ph type="sldNum" sz="quarter" idx="5"/>
          </p:nvPr>
        </p:nvSpPr>
        <p:spPr/>
        <p:txBody>
          <a:bodyPr/>
          <a:lstStyle/>
          <a:p>
            <a:fld id="{0BBFF26A-E13B-4147-9810-BB0B9A9A4561}" type="slidenum">
              <a:rPr lang="en-GB" smtClean="0"/>
              <a:t>11</a:t>
            </a:fld>
            <a:endParaRPr lang="en-GB"/>
          </a:p>
        </p:txBody>
      </p:sp>
    </p:spTree>
    <p:extLst>
      <p:ext uri="{BB962C8B-B14F-4D97-AF65-F5344CB8AC3E}">
        <p14:creationId xmlns:p14="http://schemas.microsoft.com/office/powerpoint/2010/main" val="341549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a:p>
        </p:txBody>
      </p:sp>
      <p:sp>
        <p:nvSpPr>
          <p:cNvPr id="4" name="Slide Number Placeholder 3"/>
          <p:cNvSpPr>
            <a:spLocks noGrp="1"/>
          </p:cNvSpPr>
          <p:nvPr>
            <p:ph type="sldNum" sz="quarter" idx="5"/>
          </p:nvPr>
        </p:nvSpPr>
        <p:spPr/>
        <p:txBody>
          <a:bodyPr/>
          <a:lstStyle/>
          <a:p>
            <a:fld id="{0BBFF26A-E13B-4147-9810-BB0B9A9A4561}" type="slidenum">
              <a:rPr lang="en-GB" smtClean="0"/>
              <a:t>14</a:t>
            </a:fld>
            <a:endParaRPr lang="en-GB"/>
          </a:p>
        </p:txBody>
      </p:sp>
    </p:spTree>
    <p:extLst>
      <p:ext uri="{BB962C8B-B14F-4D97-AF65-F5344CB8AC3E}">
        <p14:creationId xmlns:p14="http://schemas.microsoft.com/office/powerpoint/2010/main" val="417427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E8BA1-7CE3-425B-ABEE-5C320703B7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860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a:lstStyle/>
          <a:p>
            <a:endParaRPr lang="en-GB" sz="1200" b="1" u="sng"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Socioeconomic Demographics of Students </a:t>
            </a:r>
            <a:r>
              <a:rPr lang="en-GB" sz="1200" b="1" kern="1200">
                <a:solidFill>
                  <a:schemeClr val="tx1"/>
                </a:solidFill>
                <a:effectLst/>
                <a:latin typeface="+mn-lt"/>
                <a:ea typeface="+mn-ea"/>
                <a:cs typeface="+mn-cs"/>
              </a:rPr>
              <a:t>(slide can be skipped)</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More than 60% of students at NUST have family incomes less than Rs. 80,000 per month.</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And 17% students have monthly family incomes less than Rs. 40,000</a:t>
            </a:r>
          </a:p>
          <a:p>
            <a:endParaRPr lang="en-US" sz="1200"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NEED Initiative</a:t>
            </a:r>
          </a:p>
          <a:p>
            <a:r>
              <a:rPr lang="en-US" sz="1200" kern="1200">
                <a:solidFill>
                  <a:schemeClr val="tx1"/>
                </a:solidFill>
                <a:effectLst/>
                <a:latin typeface="+mn-lt"/>
                <a:ea typeface="+mn-ea"/>
                <a:cs typeface="+mn-cs"/>
              </a:rPr>
              <a:t>NUST has made a commitment to support students who get admission on merit but cannot afford to get through their education because of financial constraints.</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NEED initiative is short for NUST Endowment for Educational Development, aimed to make quality education available at affordable price for inclusive growth, and help NUST become a need-blind university.</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1.6 Billion PKR already disbursed in</a:t>
            </a:r>
            <a:r>
              <a:rPr lang="en-US" sz="1200" kern="1200" baseline="0">
                <a:solidFill>
                  <a:schemeClr val="tx1"/>
                </a:solidFill>
                <a:effectLst/>
                <a:latin typeface="+mn-lt"/>
                <a:ea typeface="+mn-ea"/>
                <a:cs typeface="+mn-cs"/>
              </a:rPr>
              <a:t> the last 8 years. 1662 students have already benefitted from NEED Initiative.</a:t>
            </a:r>
            <a:endParaRPr lang="en-US" sz="1200" kern="1200">
              <a:solidFill>
                <a:schemeClr val="tx1"/>
              </a:solidFill>
              <a:effectLst/>
              <a:latin typeface="+mn-lt"/>
              <a:ea typeface="+mn-ea"/>
              <a:cs typeface="+mn-cs"/>
            </a:endParaRPr>
          </a:p>
          <a:p>
            <a:pPr lvl="0"/>
            <a:endParaRPr lang="en-GB" sz="1200" kern="1200">
              <a:solidFill>
                <a:schemeClr val="tx1"/>
              </a:solidFill>
              <a:effectLst/>
              <a:latin typeface="+mn-lt"/>
              <a:ea typeface="+mn-ea"/>
              <a:cs typeface="+mn-cs"/>
            </a:endParaRPr>
          </a:p>
          <a:p>
            <a:endParaRPr lang="en-GB"/>
          </a:p>
          <a:p>
            <a:endParaRPr lang="en-US"/>
          </a:p>
        </p:txBody>
      </p:sp>
    </p:spTree>
    <p:extLst>
      <p:ext uri="{BB962C8B-B14F-4D97-AF65-F5344CB8AC3E}">
        <p14:creationId xmlns:p14="http://schemas.microsoft.com/office/powerpoint/2010/main" val="1539598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B11663E-D785-4F2C-B418-9840D0CF90BA}" type="datetime1">
              <a:rPr lang="en-GB" smtClean="0"/>
              <a:t>30/03/2023</a:t>
            </a:fld>
            <a:endParaRPr/>
          </a:p>
        </p:txBody>
      </p:sp>
      <p:sp>
        <p:nvSpPr>
          <p:cNvPr id="19" name="Google Shape;1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641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7175F-6435-12BD-E421-426F0D717149}"/>
              </a:ext>
            </a:extLst>
          </p:cNvPr>
          <p:cNvSpPr>
            <a:spLocks noGrp="1"/>
          </p:cNvSpPr>
          <p:nvPr>
            <p:ph type="dt" sz="half" idx="10"/>
          </p:nvPr>
        </p:nvSpPr>
        <p:spPr/>
        <p:txBody>
          <a:bodyPr/>
          <a:lstStyle/>
          <a:p>
            <a:fld id="{D103954F-E28B-42FC-9E86-01394653E5ED}" type="datetime1">
              <a:rPr lang="en-GB" smtClean="0"/>
              <a:t>30/03/2023</a:t>
            </a:fld>
            <a:endParaRPr lang="en-GB"/>
          </a:p>
        </p:txBody>
      </p:sp>
      <p:sp>
        <p:nvSpPr>
          <p:cNvPr id="3" name="Footer Placeholder 2">
            <a:extLst>
              <a:ext uri="{FF2B5EF4-FFF2-40B4-BE49-F238E27FC236}">
                <a16:creationId xmlns:a16="http://schemas.microsoft.com/office/drawing/2014/main" id="{FB768B97-6F0C-3619-4CF8-E69BC694FE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75FCEC-4410-0BAB-B951-D7386AD8655F}"/>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368492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70BF-8F61-CC32-A4B7-E21958D11C2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7BAD04-D70A-5218-A5BC-02226715F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2182E59-6834-5DB8-6EB9-3C09C0CDFB19}"/>
              </a:ext>
            </a:extLst>
          </p:cNvPr>
          <p:cNvSpPr>
            <a:spLocks noGrp="1"/>
          </p:cNvSpPr>
          <p:nvPr>
            <p:ph type="dt" sz="half" idx="10"/>
          </p:nvPr>
        </p:nvSpPr>
        <p:spPr/>
        <p:txBody>
          <a:bodyPr/>
          <a:lstStyle/>
          <a:p>
            <a:fld id="{00190FEE-2A2D-4D2A-B05A-3BF9AAEF4FC4}" type="datetime1">
              <a:rPr lang="en-GB" smtClean="0"/>
              <a:t>30/03/2023</a:t>
            </a:fld>
            <a:endParaRPr lang="en-GB"/>
          </a:p>
        </p:txBody>
      </p:sp>
      <p:sp>
        <p:nvSpPr>
          <p:cNvPr id="5" name="Footer Placeholder 4">
            <a:extLst>
              <a:ext uri="{FF2B5EF4-FFF2-40B4-BE49-F238E27FC236}">
                <a16:creationId xmlns:a16="http://schemas.microsoft.com/office/drawing/2014/main" id="{71CE0947-630C-6CF1-122C-DA8ACFF6FF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7268A-21B7-C8D7-1A7C-FE4A2F4A7C12}"/>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64394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9B43-90E1-E913-96CF-9DCF4227D6D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5D0029-6728-CB8B-8158-F0567E793B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2F7312-F8B9-A5C7-499A-7A66624A1F99}"/>
              </a:ext>
            </a:extLst>
          </p:cNvPr>
          <p:cNvSpPr>
            <a:spLocks noGrp="1"/>
          </p:cNvSpPr>
          <p:nvPr>
            <p:ph type="dt" sz="half" idx="10"/>
          </p:nvPr>
        </p:nvSpPr>
        <p:spPr/>
        <p:txBody>
          <a:bodyPr/>
          <a:lstStyle/>
          <a:p>
            <a:fld id="{81571D59-C779-4900-83AA-6F31CB452798}" type="datetime1">
              <a:rPr lang="en-GB" smtClean="0"/>
              <a:t>30/03/2023</a:t>
            </a:fld>
            <a:endParaRPr lang="en-GB"/>
          </a:p>
        </p:txBody>
      </p:sp>
      <p:sp>
        <p:nvSpPr>
          <p:cNvPr id="5" name="Footer Placeholder 4">
            <a:extLst>
              <a:ext uri="{FF2B5EF4-FFF2-40B4-BE49-F238E27FC236}">
                <a16:creationId xmlns:a16="http://schemas.microsoft.com/office/drawing/2014/main" id="{63A07F91-8D16-DCD1-9597-9D406776F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AC7578-2C1A-D0A9-2965-B51C9B439C7D}"/>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990653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AFE6-7CE1-F928-02EB-B93A48460E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5536909-F7B8-07D8-15E7-B3ED45DD4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711326-E38F-C007-F1E1-EF0D322B55F7}"/>
              </a:ext>
            </a:extLst>
          </p:cNvPr>
          <p:cNvSpPr>
            <a:spLocks noGrp="1"/>
          </p:cNvSpPr>
          <p:nvPr>
            <p:ph type="dt" sz="half" idx="10"/>
          </p:nvPr>
        </p:nvSpPr>
        <p:spPr/>
        <p:txBody>
          <a:bodyPr/>
          <a:lstStyle/>
          <a:p>
            <a:fld id="{5CDD750F-0E1A-41E8-9A2F-E9E76049E002}" type="datetime1">
              <a:rPr lang="en-GB" smtClean="0"/>
              <a:t>30/03/2023</a:t>
            </a:fld>
            <a:endParaRPr lang="en-GB"/>
          </a:p>
        </p:txBody>
      </p:sp>
      <p:sp>
        <p:nvSpPr>
          <p:cNvPr id="5" name="Footer Placeholder 4">
            <a:extLst>
              <a:ext uri="{FF2B5EF4-FFF2-40B4-BE49-F238E27FC236}">
                <a16:creationId xmlns:a16="http://schemas.microsoft.com/office/drawing/2014/main" id="{774A7A22-3133-D5E6-EB23-05FCF03B78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54839-DB7A-F3C5-7181-DE6F4DBD1F6D}"/>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10141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5438-9B2C-E3B6-C87C-56CECA8BB1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BD6E907-5728-3887-9A16-ACF5F71003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BF75762-CB5F-70F8-4520-C464929330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78A2449-7E97-0C6E-7D49-D0734E4CF09F}"/>
              </a:ext>
            </a:extLst>
          </p:cNvPr>
          <p:cNvSpPr>
            <a:spLocks noGrp="1"/>
          </p:cNvSpPr>
          <p:nvPr>
            <p:ph type="dt" sz="half" idx="10"/>
          </p:nvPr>
        </p:nvSpPr>
        <p:spPr/>
        <p:txBody>
          <a:bodyPr/>
          <a:lstStyle/>
          <a:p>
            <a:fld id="{BE57F67C-DB41-49A8-AC54-F00FAB06B8C0}" type="datetime1">
              <a:rPr lang="en-GB" smtClean="0"/>
              <a:t>30/03/2023</a:t>
            </a:fld>
            <a:endParaRPr lang="en-GB"/>
          </a:p>
        </p:txBody>
      </p:sp>
      <p:sp>
        <p:nvSpPr>
          <p:cNvPr id="6" name="Footer Placeholder 5">
            <a:extLst>
              <a:ext uri="{FF2B5EF4-FFF2-40B4-BE49-F238E27FC236}">
                <a16:creationId xmlns:a16="http://schemas.microsoft.com/office/drawing/2014/main" id="{45B87973-48F3-A435-A3F5-813BEE6BB7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C2EEFD-77D7-3E88-B2FB-A5BCD943D3A1}"/>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155816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4D03-1ECC-10D2-5241-FB35F705FC8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292A359-0252-92DA-CFB6-D64B6725D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7A31AA-AC6B-32A2-B42A-1DA1DCB17EC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6C9EC8A-8824-1F56-5F11-B9D4C708C7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B0A01C-901A-142A-4E74-FFB4E30A6A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13BE05-5B7F-3363-4DE8-E2ECFE4785B0}"/>
              </a:ext>
            </a:extLst>
          </p:cNvPr>
          <p:cNvSpPr>
            <a:spLocks noGrp="1"/>
          </p:cNvSpPr>
          <p:nvPr>
            <p:ph type="dt" sz="half" idx="10"/>
          </p:nvPr>
        </p:nvSpPr>
        <p:spPr/>
        <p:txBody>
          <a:bodyPr/>
          <a:lstStyle/>
          <a:p>
            <a:fld id="{7FC99FB1-517B-4CDC-B63A-E3AA93B68DD0}" type="datetime1">
              <a:rPr lang="en-GB" smtClean="0"/>
              <a:t>30/03/2023</a:t>
            </a:fld>
            <a:endParaRPr lang="en-GB"/>
          </a:p>
        </p:txBody>
      </p:sp>
      <p:sp>
        <p:nvSpPr>
          <p:cNvPr id="8" name="Footer Placeholder 7">
            <a:extLst>
              <a:ext uri="{FF2B5EF4-FFF2-40B4-BE49-F238E27FC236}">
                <a16:creationId xmlns:a16="http://schemas.microsoft.com/office/drawing/2014/main" id="{F94C3ABA-5FB0-8E30-A373-4D641C8370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CC6AF6-AE59-C462-C7D4-3254DC330AEE}"/>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803125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F022-E9F2-CF44-E72F-F1035AB4AE6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C891B02-9ACC-BA71-946D-8AFC59EA5380}"/>
              </a:ext>
            </a:extLst>
          </p:cNvPr>
          <p:cNvSpPr>
            <a:spLocks noGrp="1"/>
          </p:cNvSpPr>
          <p:nvPr>
            <p:ph type="dt" sz="half" idx="10"/>
          </p:nvPr>
        </p:nvSpPr>
        <p:spPr/>
        <p:txBody>
          <a:bodyPr/>
          <a:lstStyle/>
          <a:p>
            <a:fld id="{4D2FB401-95E1-4E24-9B65-8E647B4F548E}" type="datetime1">
              <a:rPr lang="en-GB" smtClean="0"/>
              <a:t>30/03/2023</a:t>
            </a:fld>
            <a:endParaRPr lang="en-GB"/>
          </a:p>
        </p:txBody>
      </p:sp>
      <p:sp>
        <p:nvSpPr>
          <p:cNvPr id="4" name="Footer Placeholder 3">
            <a:extLst>
              <a:ext uri="{FF2B5EF4-FFF2-40B4-BE49-F238E27FC236}">
                <a16:creationId xmlns:a16="http://schemas.microsoft.com/office/drawing/2014/main" id="{119E4E04-9C8D-9C38-F4F6-024454BD22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7CC1E0-F0C1-E860-8643-7BA6A60E8F97}"/>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91553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7175F-6435-12BD-E421-426F0D717149}"/>
              </a:ext>
            </a:extLst>
          </p:cNvPr>
          <p:cNvSpPr>
            <a:spLocks noGrp="1"/>
          </p:cNvSpPr>
          <p:nvPr>
            <p:ph type="dt" sz="half" idx="10"/>
          </p:nvPr>
        </p:nvSpPr>
        <p:spPr/>
        <p:txBody>
          <a:bodyPr/>
          <a:lstStyle/>
          <a:p>
            <a:fld id="{073705A4-2DDA-4522-8348-59C568D04591}" type="datetime1">
              <a:rPr lang="en-GB" smtClean="0"/>
              <a:t>30/03/2023</a:t>
            </a:fld>
            <a:endParaRPr lang="en-GB"/>
          </a:p>
        </p:txBody>
      </p:sp>
      <p:sp>
        <p:nvSpPr>
          <p:cNvPr id="3" name="Footer Placeholder 2">
            <a:extLst>
              <a:ext uri="{FF2B5EF4-FFF2-40B4-BE49-F238E27FC236}">
                <a16:creationId xmlns:a16="http://schemas.microsoft.com/office/drawing/2014/main" id="{FB768B97-6F0C-3619-4CF8-E69BC694FE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75FCEC-4410-0BAB-B951-D7386AD8655F}"/>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376368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2EB0-AF06-A0D1-53FF-16E6589B8D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1F0ABBB-FCD5-4308-C5C8-9474F8ED1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746864-B3A5-6B89-AF3E-5C92A585D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4C0EFE-57D0-5152-322E-FE55A8366807}"/>
              </a:ext>
            </a:extLst>
          </p:cNvPr>
          <p:cNvSpPr>
            <a:spLocks noGrp="1"/>
          </p:cNvSpPr>
          <p:nvPr>
            <p:ph type="dt" sz="half" idx="10"/>
          </p:nvPr>
        </p:nvSpPr>
        <p:spPr/>
        <p:txBody>
          <a:bodyPr/>
          <a:lstStyle/>
          <a:p>
            <a:fld id="{8C074FEA-822D-4653-9CEB-D2C5AF2DB935}" type="datetime1">
              <a:rPr lang="en-GB" smtClean="0"/>
              <a:t>30/03/2023</a:t>
            </a:fld>
            <a:endParaRPr lang="en-GB"/>
          </a:p>
        </p:txBody>
      </p:sp>
      <p:sp>
        <p:nvSpPr>
          <p:cNvPr id="6" name="Footer Placeholder 5">
            <a:extLst>
              <a:ext uri="{FF2B5EF4-FFF2-40B4-BE49-F238E27FC236}">
                <a16:creationId xmlns:a16="http://schemas.microsoft.com/office/drawing/2014/main" id="{D7CCD750-2B4D-8FE8-BF02-64F20F8648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1BCF91-0B8E-9A6A-F433-A0F56A36A19B}"/>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98105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A238-EFF3-98FD-5A3B-13A62E6351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7597284-77B5-2CB2-28A8-478325C4E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EBFFFA-389B-FAF4-A41E-EB68F1C5E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18357E-3BCA-48D7-FDD6-BE32F8169CAF}"/>
              </a:ext>
            </a:extLst>
          </p:cNvPr>
          <p:cNvSpPr>
            <a:spLocks noGrp="1"/>
          </p:cNvSpPr>
          <p:nvPr>
            <p:ph type="dt" sz="half" idx="10"/>
          </p:nvPr>
        </p:nvSpPr>
        <p:spPr/>
        <p:txBody>
          <a:bodyPr/>
          <a:lstStyle/>
          <a:p>
            <a:fld id="{2EF81128-BE07-407B-955C-5B3DD9D2F8DE}" type="datetime1">
              <a:rPr lang="en-GB" smtClean="0"/>
              <a:t>30/03/2023</a:t>
            </a:fld>
            <a:endParaRPr lang="en-GB"/>
          </a:p>
        </p:txBody>
      </p:sp>
      <p:sp>
        <p:nvSpPr>
          <p:cNvPr id="6" name="Footer Placeholder 5">
            <a:extLst>
              <a:ext uri="{FF2B5EF4-FFF2-40B4-BE49-F238E27FC236}">
                <a16:creationId xmlns:a16="http://schemas.microsoft.com/office/drawing/2014/main" id="{2EF62324-62FF-B8A7-80D0-07427678A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135D4-308F-A6F3-84E3-4DDC5B1B5034}"/>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410211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9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3D7C7EFA-5EEE-4EF5-BCE4-038FC2FDDD37}" type="datetime1">
              <a:rPr lang="en-GB" smtClean="0"/>
              <a:t>30/03/2023</a:t>
            </a:fld>
            <a:endParaRPr/>
          </a:p>
        </p:txBody>
      </p:sp>
      <p:sp>
        <p:nvSpPr>
          <p:cNvPr id="40" name="Google Shape;40;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604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DF787-DDAF-9B16-C1F4-D824958FAA9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8F108B2-704B-046B-C007-CB7602B75B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C224D5B-62F2-7A37-9543-54E410F68AA4}"/>
              </a:ext>
            </a:extLst>
          </p:cNvPr>
          <p:cNvSpPr>
            <a:spLocks noGrp="1"/>
          </p:cNvSpPr>
          <p:nvPr>
            <p:ph type="dt" sz="half" idx="10"/>
          </p:nvPr>
        </p:nvSpPr>
        <p:spPr/>
        <p:txBody>
          <a:bodyPr/>
          <a:lstStyle/>
          <a:p>
            <a:fld id="{71351425-8521-40F1-94B5-82DCD30FA869}" type="datetime1">
              <a:rPr lang="en-GB" smtClean="0"/>
              <a:t>30/03/2023</a:t>
            </a:fld>
            <a:endParaRPr lang="en-GB"/>
          </a:p>
        </p:txBody>
      </p:sp>
      <p:sp>
        <p:nvSpPr>
          <p:cNvPr id="5" name="Footer Placeholder 4">
            <a:extLst>
              <a:ext uri="{FF2B5EF4-FFF2-40B4-BE49-F238E27FC236}">
                <a16:creationId xmlns:a16="http://schemas.microsoft.com/office/drawing/2014/main" id="{E569FF04-026F-ABCE-666D-784E74A470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D6F8E-ADAF-452F-98F7-8CC3DBC651B8}"/>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138671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EAB6C-1975-BE51-4CB8-0BBCA618BB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6A4355F-8722-E963-2880-907783E9B8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D22147-89BA-1E85-F46E-FD694E3EB1F8}"/>
              </a:ext>
            </a:extLst>
          </p:cNvPr>
          <p:cNvSpPr>
            <a:spLocks noGrp="1"/>
          </p:cNvSpPr>
          <p:nvPr>
            <p:ph type="dt" sz="half" idx="10"/>
          </p:nvPr>
        </p:nvSpPr>
        <p:spPr/>
        <p:txBody>
          <a:bodyPr/>
          <a:lstStyle/>
          <a:p>
            <a:fld id="{DA1A5FE4-D963-49F2-96AB-26986FCC2F84}" type="datetime1">
              <a:rPr lang="en-GB" smtClean="0"/>
              <a:t>30/03/2023</a:t>
            </a:fld>
            <a:endParaRPr lang="en-GB"/>
          </a:p>
        </p:txBody>
      </p:sp>
      <p:sp>
        <p:nvSpPr>
          <p:cNvPr id="5" name="Footer Placeholder 4">
            <a:extLst>
              <a:ext uri="{FF2B5EF4-FFF2-40B4-BE49-F238E27FC236}">
                <a16:creationId xmlns:a16="http://schemas.microsoft.com/office/drawing/2014/main" id="{D08B2BB0-D527-D915-404F-6AA7A812E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5B151-5680-2F70-7F04-BE16E022C1EC}"/>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03795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2E39D5-4E7C-4DE1-946F-BFBD70BE04EF}"/>
              </a:ext>
            </a:extLst>
          </p:cNvPr>
          <p:cNvSpPr>
            <a:spLocks noGrp="1"/>
          </p:cNvSpPr>
          <p:nvPr>
            <p:ph type="dt" sz="half" idx="10"/>
          </p:nvPr>
        </p:nvSpPr>
        <p:spPr/>
        <p:txBody>
          <a:bodyPr/>
          <a:lstStyle/>
          <a:p>
            <a:fld id="{8AEDB25B-A071-482A-9B4C-029957F95220}" type="datetime1">
              <a:rPr lang="en-GB" smtClean="0"/>
              <a:t>30/03/2023</a:t>
            </a:fld>
            <a:endParaRPr lang="en-US"/>
          </a:p>
        </p:txBody>
      </p:sp>
      <p:sp>
        <p:nvSpPr>
          <p:cNvPr id="5" name="Footer Placeholder 4">
            <a:extLst>
              <a:ext uri="{FF2B5EF4-FFF2-40B4-BE49-F238E27FC236}">
                <a16:creationId xmlns:a16="http://schemas.microsoft.com/office/drawing/2014/main" id="{F4F91887-30F2-48D4-A483-91E74FE5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FF4D3-FAD5-4218-9E7C-57C766B3D18B}"/>
              </a:ext>
            </a:extLst>
          </p:cNvPr>
          <p:cNvSpPr>
            <a:spLocks noGrp="1"/>
          </p:cNvSpPr>
          <p:nvPr>
            <p:ph type="sldNum" sz="quarter" idx="12"/>
          </p:nvPr>
        </p:nvSpPr>
        <p:spPr>
          <a:xfrm>
            <a:off x="11169353" y="6282531"/>
            <a:ext cx="645919" cy="365125"/>
          </a:xfrm>
        </p:spPr>
        <p:txBody>
          <a:bodyPr/>
          <a:lstStyle>
            <a:lvl1pPr>
              <a:defRPr sz="2000" b="1">
                <a:solidFill>
                  <a:schemeClr val="tx1"/>
                </a:solidFill>
              </a:defRPr>
            </a:lvl1pPr>
          </a:lstStyle>
          <a:p>
            <a:fld id="{2745C2C1-43AE-4748-AE73-76A74359E3A8}" type="slidenum">
              <a:rPr lang="en-US" smtClean="0"/>
              <a:pPr/>
              <a:t>‹#›</a:t>
            </a:fld>
            <a:endParaRPr lang="en-US"/>
          </a:p>
        </p:txBody>
      </p:sp>
      <p:cxnSp>
        <p:nvCxnSpPr>
          <p:cNvPr id="8" name="Straight Connector 7">
            <a:extLst>
              <a:ext uri="{FF2B5EF4-FFF2-40B4-BE49-F238E27FC236}">
                <a16:creationId xmlns:a16="http://schemas.microsoft.com/office/drawing/2014/main" id="{A7D8D7DC-BCAC-4AAC-B351-785AC609DD3C}"/>
              </a:ext>
            </a:extLst>
          </p:cNvPr>
          <p:cNvCxnSpPr>
            <a:cxnSpLocks/>
          </p:cNvCxnSpPr>
          <p:nvPr userDrawn="1"/>
        </p:nvCxnSpPr>
        <p:spPr>
          <a:xfrm>
            <a:off x="11870041" y="6379926"/>
            <a:ext cx="0" cy="1703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934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363019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85FF33B-86B7-4B66-8DA1-96BCDEC91DDD}" type="datetime1">
              <a:rPr lang="en-GB" smtClean="0"/>
              <a:t>30/03/2023</a:t>
            </a:fld>
            <a:endParaRPr/>
          </a:p>
        </p:txBody>
      </p:sp>
      <p:sp>
        <p:nvSpPr>
          <p:cNvPr id="19" name="Google Shape;1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20B035BC-5F48-48C1-B540-471A30090DE2}" type="datetime1">
              <a:rPr lang="en-GB" smtClean="0"/>
              <a:t>30/03/2023</a:t>
            </a:fld>
            <a:endParaRPr/>
          </a:p>
        </p:txBody>
      </p:sp>
      <p:sp>
        <p:nvSpPr>
          <p:cNvPr id="25" name="Google Shape;2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EB0939-ED6D-461A-8594-361610DFBD75}" type="datetime1">
              <a:rPr lang="en-GB" smtClean="0"/>
              <a:t>30/03/2023</a:t>
            </a:fld>
            <a:endParaRPr/>
          </a:p>
        </p:txBody>
      </p:sp>
      <p:sp>
        <p:nvSpPr>
          <p:cNvPr id="36" name="Google Shape;3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363CB7F-13FD-4CCC-B49C-B94C766B7ED5}" type="datetime1">
              <a:rPr lang="en-GB" smtClean="0"/>
              <a:t>30/03/2023</a:t>
            </a:fld>
            <a:endParaRPr/>
          </a:p>
        </p:txBody>
      </p:sp>
      <p:sp>
        <p:nvSpPr>
          <p:cNvPr id="43" name="Google Shape;4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A853A838-FF73-404B-84F7-09CC93E8E924}" type="datetime1">
              <a:rPr lang="en-GB" smtClean="0"/>
              <a:t>30/03/2023</a:t>
            </a:fld>
            <a:endParaRPr/>
          </a:p>
        </p:txBody>
      </p:sp>
      <p:sp>
        <p:nvSpPr>
          <p:cNvPr id="52" name="Google Shape;5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103BDAF-92A7-44A7-AEFB-2611D620A1DD}" type="datetime1">
              <a:rPr lang="en-GB" smtClean="0"/>
              <a:t>30/03/2023</a:t>
            </a:fld>
            <a:endParaRPr/>
          </a:p>
        </p:txBody>
      </p:sp>
      <p:sp>
        <p:nvSpPr>
          <p:cNvPr id="56" name="Google Shape;5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51A2700-DAB1-423C-AA3B-9EEA3ADDAF38}" type="datetime1">
              <a:rPr lang="en-GB" smtClean="0"/>
              <a:t>30/03/2023</a:t>
            </a:fld>
            <a:endParaRPr/>
          </a:p>
        </p:txBody>
      </p:sp>
      <p:sp>
        <p:nvSpPr>
          <p:cNvPr id="47" name="Google Shape;47;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021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289BB2D-9819-42A8-9012-1DDC03B5F057}" type="datetime1">
              <a:rPr lang="en-GB" smtClean="0"/>
              <a:t>30/03/2023</a:t>
            </a:fld>
            <a:endParaRPr/>
          </a:p>
        </p:txBody>
      </p:sp>
      <p:sp>
        <p:nvSpPr>
          <p:cNvPr id="63" name="Google Shape;63;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2"/>
          <p:cNvSpPr>
            <a:spLocks noGrp="1"/>
          </p:cNvSpPr>
          <p:nvPr>
            <p:ph type="pic" idx="2"/>
          </p:nvPr>
        </p:nvSpPr>
        <p:spPr>
          <a:xfrm>
            <a:off x="5183188" y="987425"/>
            <a:ext cx="6172200" cy="4873625"/>
          </a:xfrm>
          <a:prstGeom prst="rect">
            <a:avLst/>
          </a:prstGeom>
          <a:noFill/>
          <a:ln>
            <a:noFill/>
          </a:ln>
        </p:spPr>
      </p:sp>
      <p:sp>
        <p:nvSpPr>
          <p:cNvPr id="68" name="Google Shape;68;p7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9938C32-C7EF-42E9-BB13-D88396DD01CC}" type="datetime1">
              <a:rPr lang="en-GB" smtClean="0"/>
              <a:t>30/03/2023</a:t>
            </a:fld>
            <a:endParaRPr/>
          </a:p>
        </p:txBody>
      </p:sp>
      <p:sp>
        <p:nvSpPr>
          <p:cNvPr id="70" name="Google Shape;70;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1C603FA-DF65-4A88-BB04-2FB6694FD254}" type="datetime1">
              <a:rPr lang="en-GB" smtClean="0"/>
              <a:t>30/03/2023</a:t>
            </a:fld>
            <a:endParaRPr/>
          </a:p>
        </p:txBody>
      </p:sp>
      <p:sp>
        <p:nvSpPr>
          <p:cNvPr id="76" name="Google Shape;76;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EC63390D-20DD-4E06-81EA-188A282D134B}" type="datetime1">
              <a:rPr lang="en-GB" smtClean="0"/>
              <a:t>30/03/2023</a:t>
            </a:fld>
            <a:endParaRPr/>
          </a:p>
        </p:txBody>
      </p:sp>
      <p:sp>
        <p:nvSpPr>
          <p:cNvPr id="82" name="Google Shape;8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B062F4-6291-4422-A952-93B942E558CA}" type="datetime1">
              <a:rPr lang="en-GB" smtClean="0"/>
              <a:t>30/03/2023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657656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EF4D-009B-4ACD-AE37-F594AB55A48C}" type="datetime1">
              <a:rPr lang="en-GB" smtClean="0"/>
              <a:t>30/03/2023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891246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FC6BEE-679E-4A29-AFC0-BAA8C485CD58}" type="datetime1">
              <a:rPr lang="en-GB" smtClean="0"/>
              <a:t>30/03/2023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4171170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E92F59-EC82-4A05-809E-902934E5E773}" type="datetime1">
              <a:rPr lang="en-GB" smtClean="0"/>
              <a:t>30/03/2023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3643911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C30A2-E237-402B-AC0D-0461C2E64305}" type="datetime1">
              <a:rPr lang="en-GB" smtClean="0"/>
              <a:t>30/03/2023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2425473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E060F-1343-4D1B-9812-9CE989BF09EE}" type="datetime1">
              <a:rPr lang="en-GB" smtClean="0"/>
              <a:t>30/03/2023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307863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9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9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9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29A55B35-9CA3-4FE0-8DFA-92700039E5E7}" type="datetime1">
              <a:rPr lang="en-GB" smtClean="0"/>
              <a:t>30/03/2023</a:t>
            </a:fld>
            <a:endParaRPr/>
          </a:p>
        </p:txBody>
      </p:sp>
      <p:sp>
        <p:nvSpPr>
          <p:cNvPr id="56" name="Google Shape;56;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60495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748C1-EFE8-47F2-B141-E0DBA816E4AE}" type="datetime1">
              <a:rPr lang="en-GB" smtClean="0"/>
              <a:t>30/03/2023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2147244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B6919DC-7675-478F-B199-BE1EB8EF65C9}" type="datetime1">
              <a:rPr lang="en-GB" smtClean="0"/>
              <a:t>30/03/2023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406494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730660-2C76-41CD-804D-6E5B91ABBDF0}" type="datetime1">
              <a:rPr lang="en-GB" smtClean="0"/>
              <a:t>30/03/2023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1941673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02C3A-B824-4B16-8965-842B9A6836A5}" type="datetime1">
              <a:rPr lang="en-GB" smtClean="0"/>
              <a:t>30/03/2023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811043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875B5A-7699-429B-9226-6AACA0CAF16F}" type="datetime1">
              <a:rPr lang="en-GB" smtClean="0"/>
              <a:t>30/03/2023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6F0A99-177F-4EBC-AD09-84140F70E50A}" type="slidenum">
              <a:rPr lang="en-US" smtClean="0"/>
              <a:t>‹#›</a:t>
            </a:fld>
            <a:endParaRPr lang="en-US"/>
          </a:p>
        </p:txBody>
      </p:sp>
    </p:spTree>
    <p:extLst>
      <p:ext uri="{BB962C8B-B14F-4D97-AF65-F5344CB8AC3E}">
        <p14:creationId xmlns:p14="http://schemas.microsoft.com/office/powerpoint/2010/main" val="938497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Tree>
    <p:extLst>
      <p:ext uri="{BB962C8B-B14F-4D97-AF65-F5344CB8AC3E}">
        <p14:creationId xmlns:p14="http://schemas.microsoft.com/office/powerpoint/2010/main" val="3317517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a:xfrm>
            <a:off x="11582400" y="6569075"/>
            <a:ext cx="453533" cy="365125"/>
          </a:xfrm>
        </p:spPr>
        <p:txBody>
          <a:bodyPr/>
          <a:lstStyle>
            <a:lvl1pPr eaLnBrk="0" fontAlgn="base" hangingPunct="0">
              <a:spcBef>
                <a:spcPct val="0"/>
              </a:spcBef>
              <a:spcAft>
                <a:spcPct val="0"/>
              </a:spcAft>
              <a:defRPr>
                <a:solidFill>
                  <a:schemeClr val="tx1"/>
                </a:solidFill>
                <a:latin typeface="Arial" pitchFamily="34" charset="0"/>
              </a:defRPr>
            </a:lvl1pPr>
          </a:lstStyle>
          <a:p>
            <a:pPr>
              <a:defRPr/>
            </a:pPr>
            <a:fld id="{B7C2E064-C07A-49C2-B930-EEB236E4DE99}" type="slidenum">
              <a:rPr lang="en-US" smtClean="0"/>
              <a:pPr>
                <a:defRPr/>
              </a:pPr>
              <a:t>‹#›</a:t>
            </a:fld>
            <a:endParaRPr lang="en-US"/>
          </a:p>
        </p:txBody>
      </p:sp>
    </p:spTree>
    <p:extLst>
      <p:ext uri="{BB962C8B-B14F-4D97-AF65-F5344CB8AC3E}">
        <p14:creationId xmlns:p14="http://schemas.microsoft.com/office/powerpoint/2010/main" val="971367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3" name="Group 6"/>
          <p:cNvGrpSpPr>
            <a:grpSpLocks/>
          </p:cNvGrpSpPr>
          <p:nvPr/>
        </p:nvGrpSpPr>
        <p:grpSpPr bwMode="auto">
          <a:xfrm>
            <a:off x="0" y="0"/>
            <a:ext cx="12192000" cy="6858000"/>
            <a:chOff x="0" y="0"/>
            <a:chExt cx="5760" cy="4320"/>
          </a:xfrm>
        </p:grpSpPr>
        <p:sp>
          <p:nvSpPr>
            <p:cNvPr id="4"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defRPr/>
              </a:pPr>
              <a:endParaRPr lang="en-US" altLang="en-US" sz="2400">
                <a:solidFill>
                  <a:srgbClr val="000000"/>
                </a:solidFill>
                <a:latin typeface="Times New Roman" pitchFamily="18" charset="0"/>
              </a:endParaRPr>
            </a:p>
          </p:txBody>
        </p:sp>
        <p:sp>
          <p:nvSpPr>
            <p:cNvPr id="5" name="Rectangle 4"/>
            <p:cNvSpPr>
              <a:spLocks noChangeArrowheads="1"/>
            </p:cNvSpPr>
            <p:nvPr/>
          </p:nvSpPr>
          <p:spPr bwMode="hidden">
            <a:xfrm>
              <a:off x="1081" y="1464"/>
              <a:ext cx="4679" cy="1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grpSp>
          <p:nvGrpSpPr>
            <p:cNvPr id="6" name="Group 9"/>
            <p:cNvGrpSpPr>
              <a:grpSpLocks/>
            </p:cNvGrpSpPr>
            <p:nvPr/>
          </p:nvGrpSpPr>
          <p:grpSpPr bwMode="auto">
            <a:xfrm>
              <a:off x="0" y="1464"/>
              <a:ext cx="1443" cy="1197"/>
              <a:chOff x="0" y="1464"/>
              <a:chExt cx="1443" cy="1197"/>
            </a:xfrm>
          </p:grpSpPr>
          <p:sp>
            <p:nvSpPr>
              <p:cNvPr id="7"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sp>
            <p:nvSpPr>
              <p:cNvPr id="8"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sp>
            <p:nvSpPr>
              <p:cNvPr id="9"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sp>
            <p:nvSpPr>
              <p:cNvPr id="10"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sp>
            <p:nvSpPr>
              <p:cNvPr id="11"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sp>
            <p:nvSpPr>
              <p:cNvPr id="12"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sp>
            <p:nvSpPr>
              <p:cNvPr id="13"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z="2400">
                  <a:solidFill>
                    <a:srgbClr val="000000"/>
                  </a:solidFill>
                  <a:latin typeface="Times New Roman" pitchFamily="18" charset="0"/>
                </a:endParaRPr>
              </a:p>
            </p:txBody>
          </p:sp>
        </p:grpSp>
      </p:grpSp>
      <p:sp>
        <p:nvSpPr>
          <p:cNvPr id="65556" name="Rectangle 20"/>
          <p:cNvSpPr>
            <a:spLocks noGrp="1" noChangeArrowheads="1"/>
          </p:cNvSpPr>
          <p:nvPr>
            <p:ph type="subTitle" idx="1"/>
          </p:nvPr>
        </p:nvSpPr>
        <p:spPr>
          <a:xfrm>
            <a:off x="3962400" y="4267200"/>
            <a:ext cx="8026400" cy="1752600"/>
          </a:xfrm>
        </p:spPr>
        <p:txBody>
          <a:bodyPr/>
          <a:lstStyle>
            <a:lvl1pPr marL="0" indent="0">
              <a:buFont typeface="Wingdings" pitchFamily="2" charset="2"/>
              <a:buNone/>
              <a:defRPr sz="3400"/>
            </a:lvl1pPr>
          </a:lstStyle>
          <a:p>
            <a:r>
              <a:rPr lang="en-US"/>
              <a:t>Click to edit Master subtitle style</a:t>
            </a:r>
          </a:p>
        </p:txBody>
      </p:sp>
      <p:sp>
        <p:nvSpPr>
          <p:cNvPr id="14" name="Rectangle 16"/>
          <p:cNvSpPr>
            <a:spLocks noGrp="1" noChangeArrowheads="1"/>
          </p:cNvSpPr>
          <p:nvPr>
            <p:ph type="dt" sz="half" idx="10"/>
          </p:nvPr>
        </p:nvSpPr>
        <p:spPr>
          <a:xfrm>
            <a:off x="609600" y="6248400"/>
            <a:ext cx="2844800" cy="457200"/>
          </a:xfrm>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15" name="Rectangle 17"/>
          <p:cNvSpPr>
            <a:spLocks noGrp="1" noChangeArrowheads="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16" name="Rectangle 18"/>
          <p:cNvSpPr>
            <a:spLocks noGrp="1" noChangeArrowheads="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6FBC40A9-A67E-4970-8B24-7CC3D15FA11B}" type="slidenum">
              <a:rPr lang="en-US"/>
              <a:pPr>
                <a:defRPr/>
              </a:pPr>
              <a:t>‹#›</a:t>
            </a:fld>
            <a:endParaRPr lang="en-US"/>
          </a:p>
        </p:txBody>
      </p:sp>
    </p:spTree>
    <p:extLst>
      <p:ext uri="{BB962C8B-B14F-4D97-AF65-F5344CB8AC3E}">
        <p14:creationId xmlns:p14="http://schemas.microsoft.com/office/powerpoint/2010/main" val="2172052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a:p>
        </p:txBody>
      </p:sp>
      <p:sp>
        <p:nvSpPr>
          <p:cNvPr id="4" name="Rectangle 3"/>
          <p:cNvSpPr>
            <a:spLocks noGrp="1" noChangeArrowheads="1"/>
          </p:cNvSpPr>
          <p:nvPr>
            <p:ph type="sldNum" sz="quarter" idx="10"/>
          </p:nvPr>
        </p:nvSpPr>
        <p:spPr/>
        <p:txBody>
          <a:bodyPr/>
          <a:lstStyle>
            <a:lvl1pPr eaLnBrk="0" fontAlgn="base" hangingPunct="0">
              <a:spcBef>
                <a:spcPct val="0"/>
              </a:spcBef>
              <a:spcAft>
                <a:spcPct val="0"/>
              </a:spcAft>
              <a:defRPr>
                <a:latin typeface="Arial" pitchFamily="34" charset="0"/>
              </a:defRPr>
            </a:lvl1pPr>
          </a:lstStyle>
          <a:p>
            <a:pPr>
              <a:defRPr/>
            </a:pPr>
            <a:endParaRPr lang="en-US"/>
          </a:p>
          <a:p>
            <a:pPr>
              <a:defRPr/>
            </a:pPr>
            <a:fld id="{C0B8CCE7-E793-41A8-B6C9-BDF92F3E4E6E}" type="slidenum">
              <a:rPr lang="en-US"/>
              <a:pPr>
                <a:defRPr/>
              </a:pPr>
              <a:t>‹#›</a:t>
            </a:fld>
            <a:endParaRPr lang="en-US"/>
          </a:p>
        </p:txBody>
      </p:sp>
    </p:spTree>
    <p:extLst>
      <p:ext uri="{BB962C8B-B14F-4D97-AF65-F5344CB8AC3E}">
        <p14:creationId xmlns:p14="http://schemas.microsoft.com/office/powerpoint/2010/main" val="2058325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defRPr>
            </a:lvl1pPr>
          </a:lstStyle>
          <a:p>
            <a:pPr>
              <a:defRPr/>
            </a:pPr>
            <a:fld id="{F9901FAE-108E-457F-903F-19F42F34EBA1}" type="slidenum">
              <a:rPr lang="en-US"/>
              <a:pPr>
                <a:defRPr/>
              </a:pPr>
              <a:t>‹#›</a:t>
            </a:fld>
            <a:endParaRPr lang="en-US"/>
          </a:p>
        </p:txBody>
      </p:sp>
    </p:spTree>
    <p:extLst>
      <p:ext uri="{BB962C8B-B14F-4D97-AF65-F5344CB8AC3E}">
        <p14:creationId xmlns:p14="http://schemas.microsoft.com/office/powerpoint/2010/main" val="264547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B28D06A1-630A-4D83-B9B8-90D95F0068D5}" type="datetime1">
              <a:rPr lang="en-GB" smtClean="0"/>
              <a:t>30/03/2023</a:t>
            </a:fld>
            <a:endParaRPr/>
          </a:p>
        </p:txBody>
      </p:sp>
      <p:sp>
        <p:nvSpPr>
          <p:cNvPr id="63" name="Google Shape;63;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3460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7CDE1C3-6E70-8149-BA7B-6232498D8791}"/>
              </a:ext>
            </a:extLst>
          </p:cNvPr>
          <p:cNvSpPr>
            <a:spLocks noGrp="1"/>
          </p:cNvSpPr>
          <p:nvPr>
            <p:ph type="dt" sz="half" idx="10"/>
          </p:nvPr>
        </p:nvSpPr>
        <p:spPr/>
        <p:txBody>
          <a:bodyPr/>
          <a:lstStyle>
            <a:lvl1pPr>
              <a:defRPr/>
            </a:lvl1pPr>
          </a:lstStyle>
          <a:p>
            <a:pPr>
              <a:defRPr/>
            </a:pPr>
            <a:fld id="{BDE8081A-A362-B443-AF58-9F3B45485282}" type="datetime1">
              <a:rPr lang="en-US"/>
              <a:pPr>
                <a:defRPr/>
              </a:pPr>
              <a:t>3/30/2023</a:t>
            </a:fld>
            <a:endParaRPr lang="en-US"/>
          </a:p>
        </p:txBody>
      </p:sp>
      <p:sp>
        <p:nvSpPr>
          <p:cNvPr id="6" name="Footer Placeholder 4">
            <a:extLst>
              <a:ext uri="{FF2B5EF4-FFF2-40B4-BE49-F238E27FC236}">
                <a16:creationId xmlns:a16="http://schemas.microsoft.com/office/drawing/2014/main" id="{F48A9985-6F76-DB4B-B902-3A0976096C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A54681-845C-A049-8CD1-F8918B44A58A}"/>
              </a:ext>
            </a:extLst>
          </p:cNvPr>
          <p:cNvSpPr>
            <a:spLocks noGrp="1"/>
          </p:cNvSpPr>
          <p:nvPr>
            <p:ph type="sldNum" sz="quarter" idx="12"/>
          </p:nvPr>
        </p:nvSpPr>
        <p:spPr/>
        <p:txBody>
          <a:bodyPr/>
          <a:lstStyle>
            <a:lvl1pPr>
              <a:defRPr/>
            </a:lvl1pPr>
          </a:lstStyle>
          <a:p>
            <a:fld id="{EA485F1E-953C-2B40-9696-E5070A075F10}" type="slidenum">
              <a:rPr lang="en-US" altLang="en-US"/>
              <a:pPr/>
              <a:t>‹#›</a:t>
            </a:fld>
            <a:endParaRPr lang="en-US" altLang="en-US"/>
          </a:p>
        </p:txBody>
      </p:sp>
    </p:spTree>
    <p:extLst>
      <p:ext uri="{BB962C8B-B14F-4D97-AF65-F5344CB8AC3E}">
        <p14:creationId xmlns:p14="http://schemas.microsoft.com/office/powerpoint/2010/main" val="1698286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complete pattern">
  <p:cSld name="Blank complete pattern">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1"/>
          <p:cNvSpPr/>
          <p:nvPr/>
        </p:nvSpPr>
        <p:spPr>
          <a:xfrm>
            <a:off x="-35400" y="-19800"/>
            <a:ext cx="12262800" cy="6897600"/>
          </a:xfrm>
          <a:prstGeom prst="rect">
            <a:avLst/>
          </a:prstGeom>
          <a:solidFill>
            <a:srgbClr val="CFD8DC">
              <a:alpha val="49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1"/>
          <p:cNvSpPr txBox="1">
            <a:spLocks noGrp="1"/>
          </p:cNvSpPr>
          <p:nvPr>
            <p:ph type="sldNum" idx="12"/>
          </p:nvPr>
        </p:nvSpPr>
        <p:spPr>
          <a:xfrm>
            <a:off x="112058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6374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8045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70BF-8F61-CC32-A4B7-E21958D11C29}"/>
              </a:ext>
            </a:extLst>
          </p:cNvPr>
          <p:cNvSpPr>
            <a:spLocks noGrp="1"/>
          </p:cNvSpPr>
          <p:nvPr>
            <p:ph type="ctrTitle"/>
          </p:nvPr>
        </p:nvSpPr>
        <p:spPr>
          <a:xfrm>
            <a:off x="1524001" y="1122363"/>
            <a:ext cx="9144000" cy="2387600"/>
          </a:xfrm>
        </p:spPr>
        <p:txBody>
          <a:bodyPr anchor="b"/>
          <a:lstStyle>
            <a:lvl1pPr algn="ctr">
              <a:defRPr sz="5998"/>
            </a:lvl1pPr>
          </a:lstStyle>
          <a:p>
            <a:r>
              <a:rPr lang="en-GB"/>
              <a:t>Click to edit Master title style</a:t>
            </a:r>
          </a:p>
        </p:txBody>
      </p:sp>
      <p:sp>
        <p:nvSpPr>
          <p:cNvPr id="3" name="Subtitle 2">
            <a:extLst>
              <a:ext uri="{FF2B5EF4-FFF2-40B4-BE49-F238E27FC236}">
                <a16:creationId xmlns:a16="http://schemas.microsoft.com/office/drawing/2014/main" id="{B97BAD04-D70A-5218-A5BC-02226715F92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2182E59-6834-5DB8-6EB9-3C09C0CDFB19}"/>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71CE0947-630C-6CF1-122C-DA8ACFF6FF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7268A-21B7-C8D7-1A7C-FE4A2F4A7C12}"/>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3918358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70BF-8F61-CC32-A4B7-E21958D11C2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7BAD04-D70A-5218-A5BC-02226715F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2182E59-6834-5DB8-6EB9-3C09C0CDFB19}"/>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71CE0947-630C-6CF1-122C-DA8ACFF6FF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7268A-21B7-C8D7-1A7C-FE4A2F4A7C12}"/>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64394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9B43-90E1-E913-96CF-9DCF4227D6D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B5D0029-6728-CB8B-8158-F0567E793B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2F7312-F8B9-A5C7-499A-7A66624A1F99}"/>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63A07F91-8D16-DCD1-9597-9D406776F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AC7578-2C1A-D0A9-2965-B51C9B439C7D}"/>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990653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AFE6-7CE1-F928-02EB-B93A48460EA2}"/>
              </a:ext>
            </a:extLst>
          </p:cNvPr>
          <p:cNvSpPr>
            <a:spLocks noGrp="1"/>
          </p:cNvSpPr>
          <p:nvPr>
            <p:ph type="title"/>
          </p:nvPr>
        </p:nvSpPr>
        <p:spPr>
          <a:xfrm>
            <a:off x="831850" y="1709740"/>
            <a:ext cx="10515600" cy="2852737"/>
          </a:xfrm>
        </p:spPr>
        <p:txBody>
          <a:bodyPr anchor="b"/>
          <a:lstStyle>
            <a:lvl1pPr>
              <a:defRPr sz="5998"/>
            </a:lvl1pPr>
          </a:lstStyle>
          <a:p>
            <a:r>
              <a:rPr lang="en-GB"/>
              <a:t>Click to edit Master title style</a:t>
            </a:r>
          </a:p>
        </p:txBody>
      </p:sp>
      <p:sp>
        <p:nvSpPr>
          <p:cNvPr id="3" name="Text Placeholder 2">
            <a:extLst>
              <a:ext uri="{FF2B5EF4-FFF2-40B4-BE49-F238E27FC236}">
                <a16:creationId xmlns:a16="http://schemas.microsoft.com/office/drawing/2014/main" id="{35536909-F7B8-07D8-15E7-B3ED45DD4F74}"/>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711326-E38F-C007-F1E1-EF0D322B55F7}"/>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774A7A22-3133-D5E6-EB23-05FCF03B78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54839-DB7A-F3C5-7181-DE6F4DBD1F6D}"/>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00141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AFE6-7CE1-F928-02EB-B93A48460E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5536909-F7B8-07D8-15E7-B3ED45DD4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711326-E38F-C007-F1E1-EF0D322B55F7}"/>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774A7A22-3133-D5E6-EB23-05FCF03B78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54839-DB7A-F3C5-7181-DE6F4DBD1F6D}"/>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10141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5438-9B2C-E3B6-C87C-56CECA8BB1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BD6E907-5728-3887-9A16-ACF5F71003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BF75762-CB5F-70F8-4520-C4649293301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78A2449-7E97-0C6E-7D49-D0734E4CF09F}"/>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6" name="Footer Placeholder 5">
            <a:extLst>
              <a:ext uri="{FF2B5EF4-FFF2-40B4-BE49-F238E27FC236}">
                <a16:creationId xmlns:a16="http://schemas.microsoft.com/office/drawing/2014/main" id="{45B87973-48F3-A435-A3F5-813BEE6BB7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C2EEFD-77D7-3E88-B2FB-A5BCD943D3A1}"/>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155816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4D03-1ECC-10D2-5241-FB35F705FC82}"/>
              </a:ext>
            </a:extLst>
          </p:cNvPr>
          <p:cNvSpPr>
            <a:spLocks noGrp="1"/>
          </p:cNvSpPr>
          <p:nvPr>
            <p:ph type="title"/>
          </p:nvPr>
        </p:nvSpPr>
        <p:spPr>
          <a:xfrm>
            <a:off x="839788" y="365127"/>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292A359-0252-92DA-CFB6-D64B6725D266}"/>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7A31AA-AC6B-32A2-B42A-1DA1DCB17EC0}"/>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6C9EC8A-8824-1F56-5F11-B9D4C708C7C5}"/>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B0A01C-901A-142A-4E74-FFB4E30A6A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13BE05-5B7F-3363-4DE8-E2ECFE4785B0}"/>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8" name="Footer Placeholder 7">
            <a:extLst>
              <a:ext uri="{FF2B5EF4-FFF2-40B4-BE49-F238E27FC236}">
                <a16:creationId xmlns:a16="http://schemas.microsoft.com/office/drawing/2014/main" id="{F94C3ABA-5FB0-8E30-A373-4D641C8370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CC6AF6-AE59-C462-C7D4-3254DC330AEE}"/>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68179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6"/>
          <p:cNvSpPr>
            <a:spLocks noGrp="1"/>
          </p:cNvSpPr>
          <p:nvPr>
            <p:ph type="pic" idx="2"/>
          </p:nvPr>
        </p:nvSpPr>
        <p:spPr>
          <a:xfrm>
            <a:off x="5183188" y="987425"/>
            <a:ext cx="6172200" cy="4873625"/>
          </a:xfrm>
          <a:prstGeom prst="rect">
            <a:avLst/>
          </a:prstGeom>
          <a:noFill/>
          <a:ln>
            <a:noFill/>
          </a:ln>
        </p:spPr>
      </p:sp>
      <p:sp>
        <p:nvSpPr>
          <p:cNvPr id="68" name="Google Shape;68;p9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C6BA8F7-8F20-4040-B981-A6EE3A1D4211}" type="datetime1">
              <a:rPr lang="en-GB" smtClean="0"/>
              <a:t>30/03/2023</a:t>
            </a:fld>
            <a:endParaRPr/>
          </a:p>
        </p:txBody>
      </p:sp>
      <p:sp>
        <p:nvSpPr>
          <p:cNvPr id="70" name="Google Shape;7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7987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4D03-1ECC-10D2-5241-FB35F705FC8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292A359-0252-92DA-CFB6-D64B6725D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7A31AA-AC6B-32A2-B42A-1DA1DCB17EC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6C9EC8A-8824-1F56-5F11-B9D4C708C7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B0A01C-901A-142A-4E74-FFB4E30A6A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13BE05-5B7F-3363-4DE8-E2ECFE4785B0}"/>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8" name="Footer Placeholder 7">
            <a:extLst>
              <a:ext uri="{FF2B5EF4-FFF2-40B4-BE49-F238E27FC236}">
                <a16:creationId xmlns:a16="http://schemas.microsoft.com/office/drawing/2014/main" id="{F94C3ABA-5FB0-8E30-A373-4D641C8370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CC6AF6-AE59-C462-C7D4-3254DC330AEE}"/>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803125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F022-E9F2-CF44-E72F-F1035AB4AE6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C891B02-9ACC-BA71-946D-8AFC59EA5380}"/>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4" name="Footer Placeholder 3">
            <a:extLst>
              <a:ext uri="{FF2B5EF4-FFF2-40B4-BE49-F238E27FC236}">
                <a16:creationId xmlns:a16="http://schemas.microsoft.com/office/drawing/2014/main" id="{119E4E04-9C8D-9C38-F4F6-024454BD22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7CC1E0-F0C1-E860-8643-7BA6A60E8F97}"/>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91553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7175F-6435-12BD-E421-426F0D717149}"/>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3" name="Footer Placeholder 2">
            <a:extLst>
              <a:ext uri="{FF2B5EF4-FFF2-40B4-BE49-F238E27FC236}">
                <a16:creationId xmlns:a16="http://schemas.microsoft.com/office/drawing/2014/main" id="{FB768B97-6F0C-3619-4CF8-E69BC694FE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75FCEC-4410-0BAB-B951-D7386AD8655F}"/>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376368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2EB0-AF06-A0D1-53FF-16E6589B8DDF}"/>
              </a:ext>
            </a:extLst>
          </p:cNvPr>
          <p:cNvSpPr>
            <a:spLocks noGrp="1"/>
          </p:cNvSpPr>
          <p:nvPr>
            <p:ph type="title"/>
          </p:nvPr>
        </p:nvSpPr>
        <p:spPr>
          <a:xfrm>
            <a:off x="839789" y="457200"/>
            <a:ext cx="3932237" cy="1600200"/>
          </a:xfrm>
        </p:spPr>
        <p:txBody>
          <a:bodyPr anchor="b"/>
          <a:lstStyle>
            <a:lvl1pPr>
              <a:defRPr sz="3199"/>
            </a:lvl1pPr>
          </a:lstStyle>
          <a:p>
            <a:r>
              <a:rPr lang="en-GB"/>
              <a:t>Click to edit Master title style</a:t>
            </a:r>
          </a:p>
        </p:txBody>
      </p:sp>
      <p:sp>
        <p:nvSpPr>
          <p:cNvPr id="3" name="Content Placeholder 2">
            <a:extLst>
              <a:ext uri="{FF2B5EF4-FFF2-40B4-BE49-F238E27FC236}">
                <a16:creationId xmlns:a16="http://schemas.microsoft.com/office/drawing/2014/main" id="{41F0ABBB-FCD5-4308-C5C8-9474F8ED17CE}"/>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746864-B3A5-6B89-AF3E-5C92A585D587}"/>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4C0EFE-57D0-5152-322E-FE55A8366807}"/>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6" name="Footer Placeholder 5">
            <a:extLst>
              <a:ext uri="{FF2B5EF4-FFF2-40B4-BE49-F238E27FC236}">
                <a16:creationId xmlns:a16="http://schemas.microsoft.com/office/drawing/2014/main" id="{D7CCD750-2B4D-8FE8-BF02-64F20F8648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1BCF91-0B8E-9A6A-F433-A0F56A36A19B}"/>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25399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A238-EFF3-98FD-5A3B-13A62E635139}"/>
              </a:ext>
            </a:extLst>
          </p:cNvPr>
          <p:cNvSpPr>
            <a:spLocks noGrp="1"/>
          </p:cNvSpPr>
          <p:nvPr>
            <p:ph type="title"/>
          </p:nvPr>
        </p:nvSpPr>
        <p:spPr>
          <a:xfrm>
            <a:off x="839789" y="457200"/>
            <a:ext cx="3932237" cy="1600200"/>
          </a:xfrm>
        </p:spPr>
        <p:txBody>
          <a:bodyPr anchor="b"/>
          <a:lstStyle>
            <a:lvl1pPr>
              <a:defRPr sz="3199"/>
            </a:lvl1pPr>
          </a:lstStyle>
          <a:p>
            <a:r>
              <a:rPr lang="en-GB"/>
              <a:t>Click to edit Master title style</a:t>
            </a:r>
          </a:p>
        </p:txBody>
      </p:sp>
      <p:sp>
        <p:nvSpPr>
          <p:cNvPr id="3" name="Picture Placeholder 2">
            <a:extLst>
              <a:ext uri="{FF2B5EF4-FFF2-40B4-BE49-F238E27FC236}">
                <a16:creationId xmlns:a16="http://schemas.microsoft.com/office/drawing/2014/main" id="{F7597284-77B5-2CB2-28A8-478325C4EBC0}"/>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a:extLst>
              <a:ext uri="{FF2B5EF4-FFF2-40B4-BE49-F238E27FC236}">
                <a16:creationId xmlns:a16="http://schemas.microsoft.com/office/drawing/2014/main" id="{21EBFFFA-389B-FAF4-A41E-EB68F1C5ECF0}"/>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18357E-3BCA-48D7-FDD6-BE32F8169CAF}"/>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6" name="Footer Placeholder 5">
            <a:extLst>
              <a:ext uri="{FF2B5EF4-FFF2-40B4-BE49-F238E27FC236}">
                <a16:creationId xmlns:a16="http://schemas.microsoft.com/office/drawing/2014/main" id="{2EF62324-62FF-B8A7-80D0-07427678A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135D4-308F-A6F3-84E3-4DDC5B1B5034}"/>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120289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2EB0-AF06-A0D1-53FF-16E6589B8D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1F0ABBB-FCD5-4308-C5C8-9474F8ED1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3746864-B3A5-6B89-AF3E-5C92A585D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4C0EFE-57D0-5152-322E-FE55A8366807}"/>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6" name="Footer Placeholder 5">
            <a:extLst>
              <a:ext uri="{FF2B5EF4-FFF2-40B4-BE49-F238E27FC236}">
                <a16:creationId xmlns:a16="http://schemas.microsoft.com/office/drawing/2014/main" id="{D7CCD750-2B4D-8FE8-BF02-64F20F8648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1BCF91-0B8E-9A6A-F433-A0F56A36A19B}"/>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98105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A238-EFF3-98FD-5A3B-13A62E6351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7597284-77B5-2CB2-28A8-478325C4E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EBFFFA-389B-FAF4-A41E-EB68F1C5E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18357E-3BCA-48D7-FDD6-BE32F8169CAF}"/>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6" name="Footer Placeholder 5">
            <a:extLst>
              <a:ext uri="{FF2B5EF4-FFF2-40B4-BE49-F238E27FC236}">
                <a16:creationId xmlns:a16="http://schemas.microsoft.com/office/drawing/2014/main" id="{2EF62324-62FF-B8A7-80D0-07427678AE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135D4-308F-A6F3-84E3-4DDC5B1B5034}"/>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410211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DF787-DDAF-9B16-C1F4-D824958FAA9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8F108B2-704B-046B-C007-CB7602B75B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C224D5B-62F2-7A37-9543-54E410F68AA4}"/>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E569FF04-026F-ABCE-666D-784E74A470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D6F8E-ADAF-452F-98F7-8CC3DBC651B8}"/>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138671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EAB6C-1975-BE51-4CB8-0BBCA618BB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6A4355F-8722-E963-2880-907783E9B8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D22147-89BA-1E85-F46E-FD694E3EB1F8}"/>
              </a:ext>
            </a:extLst>
          </p:cNvPr>
          <p:cNvSpPr>
            <a:spLocks noGrp="1"/>
          </p:cNvSpPr>
          <p:nvPr>
            <p:ph type="dt" sz="half" idx="10"/>
          </p:nvPr>
        </p:nvSpPr>
        <p:spPr/>
        <p:txBody>
          <a:body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D08B2BB0-D527-D915-404F-6AA7A812E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5B151-5680-2F70-7F04-BE16E022C1EC}"/>
              </a:ext>
            </a:extLst>
          </p:cNvPr>
          <p:cNvSpPr>
            <a:spLocks noGrp="1"/>
          </p:cNvSpPr>
          <p:nvPr>
            <p:ph type="sldNum" sz="quarter" idx="12"/>
          </p:nvPr>
        </p:nvSpPr>
        <p:spPr/>
        <p:txBody>
          <a:bodyPr/>
          <a:lstStyle/>
          <a:p>
            <a:fld id="{C328A40B-6474-4555-911C-7011415FE35F}" type="slidenum">
              <a:rPr lang="en-GB" smtClean="0"/>
              <a:t>‹#›</a:t>
            </a:fld>
            <a:endParaRPr lang="en-GB"/>
          </a:p>
        </p:txBody>
      </p:sp>
    </p:spTree>
    <p:extLst>
      <p:ext uri="{BB962C8B-B14F-4D97-AF65-F5344CB8AC3E}">
        <p14:creationId xmlns:p14="http://schemas.microsoft.com/office/powerpoint/2010/main" val="203795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A2E39D5-4E7C-4DE1-946F-BFBD70BE04EF}"/>
              </a:ext>
            </a:extLst>
          </p:cNvPr>
          <p:cNvSpPr>
            <a:spLocks noGrp="1"/>
          </p:cNvSpPr>
          <p:nvPr>
            <p:ph type="dt" sz="half" idx="10"/>
          </p:nvPr>
        </p:nvSpPr>
        <p:spPr/>
        <p:txBody>
          <a:bodyPr/>
          <a:lstStyle/>
          <a:p>
            <a:fld id="{74A0000C-5043-4753-9555-79B001BB5660}" type="datetime1">
              <a:rPr lang="en-US" smtClean="0"/>
              <a:t>3/30/2023</a:t>
            </a:fld>
            <a:endParaRPr lang="en-US"/>
          </a:p>
        </p:txBody>
      </p:sp>
      <p:sp>
        <p:nvSpPr>
          <p:cNvPr id="5" name="Footer Placeholder 4">
            <a:extLst>
              <a:ext uri="{FF2B5EF4-FFF2-40B4-BE49-F238E27FC236}">
                <a16:creationId xmlns:a16="http://schemas.microsoft.com/office/drawing/2014/main" id="{F4F91887-30F2-48D4-A483-91E74FE5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6FF4D3-FAD5-4218-9E7C-57C766B3D18B}"/>
              </a:ext>
            </a:extLst>
          </p:cNvPr>
          <p:cNvSpPr>
            <a:spLocks noGrp="1"/>
          </p:cNvSpPr>
          <p:nvPr>
            <p:ph type="sldNum" sz="quarter" idx="12"/>
          </p:nvPr>
        </p:nvSpPr>
        <p:spPr>
          <a:xfrm>
            <a:off x="11169354" y="6282533"/>
            <a:ext cx="645919" cy="365125"/>
          </a:xfrm>
        </p:spPr>
        <p:txBody>
          <a:bodyPr/>
          <a:lstStyle>
            <a:lvl1pPr>
              <a:defRPr sz="1999" b="1">
                <a:solidFill>
                  <a:schemeClr val="tx1"/>
                </a:solidFill>
              </a:defRPr>
            </a:lvl1pPr>
          </a:lstStyle>
          <a:p>
            <a:fld id="{2745C2C1-43AE-4748-AE73-76A74359E3A8}" type="slidenum">
              <a:rPr lang="en-US" smtClean="0"/>
              <a:pPr/>
              <a:t>‹#›</a:t>
            </a:fld>
            <a:endParaRPr lang="en-US"/>
          </a:p>
        </p:txBody>
      </p:sp>
      <p:cxnSp>
        <p:nvCxnSpPr>
          <p:cNvPr id="8" name="Straight Connector 7">
            <a:extLst>
              <a:ext uri="{FF2B5EF4-FFF2-40B4-BE49-F238E27FC236}">
                <a16:creationId xmlns:a16="http://schemas.microsoft.com/office/drawing/2014/main" id="{A7D8D7DC-BCAC-4AAC-B351-785AC609DD3C}"/>
              </a:ext>
            </a:extLst>
          </p:cNvPr>
          <p:cNvCxnSpPr>
            <a:cxnSpLocks/>
          </p:cNvCxnSpPr>
          <p:nvPr userDrawn="1"/>
        </p:nvCxnSpPr>
        <p:spPr>
          <a:xfrm>
            <a:off x="11870041" y="6379926"/>
            <a:ext cx="0" cy="17033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22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2EE0530-1AAD-4BDA-88D6-0B99C9BCF360}" type="datetime1">
              <a:rPr lang="en-GB" smtClean="0"/>
              <a:t>30/03/2023</a:t>
            </a:fld>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31054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999"/>
            </a:lvl1pPr>
          </a:lstStyle>
          <a:p>
            <a:r>
              <a:rPr lang="en-US"/>
              <a:t>Click to edit Master title style</a:t>
            </a:r>
          </a:p>
        </p:txBody>
      </p:sp>
    </p:spTree>
    <p:extLst>
      <p:ext uri="{BB962C8B-B14F-4D97-AF65-F5344CB8AC3E}">
        <p14:creationId xmlns:p14="http://schemas.microsoft.com/office/powerpoint/2010/main" val="4159379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363019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6668C33-B675-4D38-AF49-73917648D223}" type="datetime1">
              <a:rPr lang="en-GB" smtClean="0"/>
              <a:t>30/03/2023</a:t>
            </a:fld>
            <a:endParaRPr/>
          </a:p>
        </p:txBody>
      </p:sp>
      <p:sp>
        <p:nvSpPr>
          <p:cNvPr id="82" name="Google Shape;82;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5851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8224"/>
            <a:fld id="{4F09D0BF-11B2-4C87-8070-8E1E6C801291}" type="datetime1">
              <a:rPr lang="en-GB" smtClean="0">
                <a:solidFill>
                  <a:srgbClr val="000000">
                    <a:tint val="75000"/>
                  </a:srgbClr>
                </a:solidFill>
              </a:rPr>
              <a:t>30/03/2023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8224"/>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8224"/>
            <a:fld id="{96E69268-9C8B-4EBF-A9EE-DC5DC2D48DC3}" type="slidenum">
              <a:rPr lang="en-US" smtClean="0">
                <a:solidFill>
                  <a:srgbClr val="000000">
                    <a:tint val="75000"/>
                  </a:srgbClr>
                </a:solidFill>
              </a:rPr>
              <a:pPr defTabSz="1218224"/>
              <a:t>‹#›</a:t>
            </a:fld>
            <a:endParaRPr lang="en-US">
              <a:solidFill>
                <a:srgbClr val="000000">
                  <a:tint val="75000"/>
                </a:srgbClr>
              </a:solidFill>
            </a:endParaRPr>
          </a:p>
        </p:txBody>
      </p:sp>
    </p:spTree>
    <p:extLst>
      <p:ext uri="{BB962C8B-B14F-4D97-AF65-F5344CB8AC3E}">
        <p14:creationId xmlns:p14="http://schemas.microsoft.com/office/powerpoint/2010/main" val="3139931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6.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5A369A61-6C96-4320-8D09-2D445668B5B9}" type="datetime1">
              <a:rPr lang="en-GB" smtClean="0"/>
              <a:t>30/03/2023</a:t>
            </a:fld>
            <a:endParaRPr/>
          </a:p>
        </p:txBody>
      </p:sp>
      <p:sp>
        <p:nvSpPr>
          <p:cNvPr id="13" name="Google Shape;1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2085471"/>
      </p:ext>
    </p:extLst>
  </p:cSld>
  <p:clrMap bg1="lt1" tx1="dk1" bg2="dk2" tx2="lt2" accent1="accent1" accent2="accent2" accent3="accent3" accent4="accent4" accent5="accent5" accent6="accent6" hlink="hlink" folHlink="folHlink"/>
  <p:sldLayoutIdLst>
    <p:sldLayoutId id="2147495121" r:id="rId1"/>
    <p:sldLayoutId id="2147495112" r:id="rId2"/>
    <p:sldLayoutId id="2147495107" r:id="rId3"/>
    <p:sldLayoutId id="2147495114" r:id="rId4"/>
    <p:sldLayoutId id="2147495115" r:id="rId5"/>
    <p:sldLayoutId id="2147495108" r:id="rId6"/>
    <p:sldLayoutId id="2147495109" r:id="rId7"/>
    <p:sldLayoutId id="2147495110" r:id="rId8"/>
    <p:sldLayoutId id="2147495119" r:id="rId9"/>
    <p:sldLayoutId id="214749512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C3D89-200E-B55D-68BA-9734EF8D4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BA643A7-D1BF-59C2-A647-88D41ED0B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C85747-8B6C-D3BD-E7E4-690A530CF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36EA4-6B99-4299-99A1-B284341A49C3}" type="datetime1">
              <a:rPr lang="en-GB" smtClean="0"/>
              <a:t>30/03/2023</a:t>
            </a:fld>
            <a:endParaRPr lang="en-GB"/>
          </a:p>
        </p:txBody>
      </p:sp>
      <p:sp>
        <p:nvSpPr>
          <p:cNvPr id="5" name="Footer Placeholder 4">
            <a:extLst>
              <a:ext uri="{FF2B5EF4-FFF2-40B4-BE49-F238E27FC236}">
                <a16:creationId xmlns:a16="http://schemas.microsoft.com/office/drawing/2014/main" id="{D22FACD2-2C03-7A7C-2167-719CCEDBFA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ECD89F-CD53-B144-5325-FBF586E4B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8A40B-6474-4555-911C-7011415FE35F}" type="slidenum">
              <a:rPr lang="en-GB" smtClean="0"/>
              <a:t>‹#›</a:t>
            </a:fld>
            <a:endParaRPr lang="en-GB"/>
          </a:p>
        </p:txBody>
      </p:sp>
    </p:spTree>
    <p:extLst>
      <p:ext uri="{BB962C8B-B14F-4D97-AF65-F5344CB8AC3E}">
        <p14:creationId xmlns:p14="http://schemas.microsoft.com/office/powerpoint/2010/main" val="101258379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95111"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3F66DBE3-1CA4-449C-B24D-477A54CB37F2}" type="datetime1">
              <a:rPr lang="en-GB" smtClean="0"/>
              <a:t>30/03/2023</a:t>
            </a:fld>
            <a:endParaRPr/>
          </a:p>
        </p:txBody>
      </p:sp>
      <p:sp>
        <p:nvSpPr>
          <p:cNvPr id="13" name="Google Shape;1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95129" r:id="rId1"/>
    <p:sldLayoutId id="2147495130" r:id="rId2"/>
    <p:sldLayoutId id="2147495131" r:id="rId3"/>
    <p:sldLayoutId id="2147495132" r:id="rId4"/>
    <p:sldLayoutId id="2147495133" r:id="rId5"/>
    <p:sldLayoutId id="2147495134" r:id="rId6"/>
    <p:sldLayoutId id="2147495135" r:id="rId7"/>
    <p:sldLayoutId id="2147495136" r:id="rId8"/>
    <p:sldLayoutId id="2147495137" r:id="rId9"/>
    <p:sldLayoutId id="214749513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EBC71-5A12-494B-97FD-7FA0580CB505}" type="datetime1">
              <a:rPr lang="en-GB" smtClean="0"/>
              <a:t>30/03/2023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F0A99-177F-4EBC-AD09-84140F70E50A}" type="slidenum">
              <a:rPr lang="en-US" smtClean="0"/>
              <a:t>‹#›</a:t>
            </a:fld>
            <a:endParaRPr lang="en-US"/>
          </a:p>
        </p:txBody>
      </p:sp>
    </p:spTree>
    <p:extLst>
      <p:ext uri="{BB962C8B-B14F-4D97-AF65-F5344CB8AC3E}">
        <p14:creationId xmlns:p14="http://schemas.microsoft.com/office/powerpoint/2010/main" val="202535472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lum/>
          </a:blip>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11658599" y="6324600"/>
            <a:ext cx="453533"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r>
              <a:rPr lang="en-US"/>
              <a:t>1</a:t>
            </a:r>
          </a:p>
        </p:txBody>
      </p:sp>
      <p:sp>
        <p:nvSpPr>
          <p:cNvPr id="8" name="Slide Number Placeholder 6"/>
          <p:cNvSpPr txBox="1">
            <a:spLocks/>
          </p:cNvSpPr>
          <p:nvPr userDrawn="1"/>
        </p:nvSpPr>
        <p:spPr>
          <a:xfrm>
            <a:off x="11734800" y="6553200"/>
            <a:ext cx="5297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F0B1A3-BC49-4C1D-A042-383421921C09}" type="slidenum">
              <a:rPr lang="en-US" sz="1400" smtClean="0">
                <a:solidFill>
                  <a:schemeClr val="tx1"/>
                </a:solidFill>
                <a:latin typeface="Arial" panose="020B0604020202020204" pitchFamily="34" charset="0"/>
                <a:cs typeface="Arial" panose="020B0604020202020204" pitchFamily="34" charset="0"/>
              </a:rPr>
              <a:pPr/>
              <a:t>‹#›</a:t>
            </a:fld>
            <a:endParaRPr lang="en-US" sz="1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694057"/>
      </p:ext>
    </p:extLst>
  </p:cSld>
  <p:clrMap bg1="lt1" tx1="dk1" bg2="lt2" tx2="dk2" accent1="accent1" accent2="accent2" accent3="accent3" accent4="accent4" accent5="accent5" accent6="accent6" hlink="hlink" folHlink="folHlink"/>
  <p:sldLayoutIdLst>
    <p:sldLayoutId id="2147495123" r:id="rId1"/>
    <p:sldLayoutId id="2147495124" r:id="rId2"/>
    <p:sldLayoutId id="2147495125" r:id="rId3"/>
    <p:sldLayoutId id="2147495126" r:id="rId4"/>
    <p:sldLayoutId id="2147495127" r:id="rId5"/>
    <p:sldLayoutId id="2147483666" r:id="rId6"/>
    <p:sldLayoutId id="2147483667" r:id="rId7"/>
    <p:sldLayoutId id="2147483668"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C3D89-200E-B55D-68BA-9734EF8D4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BA643A7-D1BF-59C2-A647-88D41ED0BA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C85747-8B6C-D3BD-E7E4-690A530CFB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94EAE-0BE5-461E-91B7-A5A8A81010D4}" type="datetimeFigureOut">
              <a:rPr lang="en-GB" smtClean="0"/>
              <a:t>30/03/2023</a:t>
            </a:fld>
            <a:endParaRPr lang="en-GB"/>
          </a:p>
        </p:txBody>
      </p:sp>
      <p:sp>
        <p:nvSpPr>
          <p:cNvPr id="5" name="Footer Placeholder 4">
            <a:extLst>
              <a:ext uri="{FF2B5EF4-FFF2-40B4-BE49-F238E27FC236}">
                <a16:creationId xmlns:a16="http://schemas.microsoft.com/office/drawing/2014/main" id="{D22FACD2-2C03-7A7C-2167-719CCEDBFA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ECD89F-CD53-B144-5325-FBF586E4B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8A40B-6474-4555-911C-7011415FE35F}" type="slidenum">
              <a:rPr lang="en-GB" smtClean="0"/>
              <a:t>‹#›</a:t>
            </a:fld>
            <a:endParaRPr lang="en-GB"/>
          </a:p>
        </p:txBody>
      </p:sp>
    </p:spTree>
    <p:extLst>
      <p:ext uri="{BB962C8B-B14F-4D97-AF65-F5344CB8AC3E}">
        <p14:creationId xmlns:p14="http://schemas.microsoft.com/office/powerpoint/2010/main" val="1012583793"/>
      </p:ext>
    </p:extLst>
  </p:cSld>
  <p:clrMap bg1="lt1" tx1="dk1" bg2="lt2" tx2="dk2" accent1="accent1" accent2="accent2" accent3="accent3" accent4="accent4" accent5="accent5" accent6="accent6" hlink="hlink" folHlink="folHlink"/>
  <p:sldLayoutIdLst>
    <p:sldLayoutId id="2147494006" r:id="rId1"/>
    <p:sldLayoutId id="2147495140" r:id="rId2"/>
    <p:sldLayoutId id="2147495141" r:id="rId3"/>
    <p:sldLayoutId id="2147494008" r:id="rId4"/>
    <p:sldLayoutId id="2147495142" r:id="rId5"/>
    <p:sldLayoutId id="2147495143" r:id="rId6"/>
    <p:sldLayoutId id="2147494010" r:id="rId7"/>
    <p:sldLayoutId id="2147495144" r:id="rId8"/>
    <p:sldLayoutId id="2147495145" r:id="rId9"/>
    <p:sldLayoutId id="2147495146" r:id="rId10"/>
    <p:sldLayoutId id="2147494013" r:id="rId11"/>
    <p:sldLayoutId id="2147494014" r:id="rId12"/>
    <p:sldLayoutId id="2147495147" r:id="rId13"/>
    <p:sldLayoutId id="2147495148" r:id="rId14"/>
    <p:sldLayoutId id="2147495149" r:id="rId15"/>
    <p:sldLayoutId id="2147495150" r:id="rId16"/>
    <p:sldLayoutId id="2147494017" r:id="rId17"/>
    <p:sldLayoutId id="2147494018" r:id="rId18"/>
    <p:sldLayoutId id="2147495152"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7.jpeg"/><Relationship Id="rId1" Type="http://schemas.openxmlformats.org/officeDocument/2006/relationships/slideLayout" Target="../slideLayouts/slideLayout17.xml"/><Relationship Id="rId5" Type="http://schemas.openxmlformats.org/officeDocument/2006/relationships/image" Target="../media/image59.sv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 Id="rId9"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90.jpeg"/><Relationship Id="rId5" Type="http://schemas.openxmlformats.org/officeDocument/2006/relationships/image" Target="../media/image89.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8.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svg"/><Relationship Id="rId20"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jpe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17.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9.xml"/><Relationship Id="rId5" Type="http://schemas.openxmlformats.org/officeDocument/2006/relationships/image" Target="../media/image117.sv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6.svg"/><Relationship Id="rId3" Type="http://schemas.openxmlformats.org/officeDocument/2006/relationships/image" Target="../media/image26.jpeg"/><Relationship Id="rId7" Type="http://schemas.openxmlformats.org/officeDocument/2006/relationships/image" Target="../media/image30.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10.svg"/><Relationship Id="rId5" Type="http://schemas.openxmlformats.org/officeDocument/2006/relationships/image" Target="../media/image28.svg"/><Relationship Id="rId15" Type="http://schemas.openxmlformats.org/officeDocument/2006/relationships/image" Target="../media/image34.svg"/><Relationship Id="rId10"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jpeg"/><Relationship Id="rId1" Type="http://schemas.openxmlformats.org/officeDocument/2006/relationships/slideLayout" Target="../slideLayouts/slideLayout17.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5D7240-11CB-A9A6-DC80-C09A252E6AB4}"/>
              </a:ext>
            </a:extLst>
          </p:cNvPr>
          <p:cNvPicPr>
            <a:picLocks noChangeAspect="1"/>
          </p:cNvPicPr>
          <p:nvPr/>
        </p:nvPicPr>
        <p:blipFill rotWithShape="1">
          <a:blip r:embed="rId2">
            <a:extLst>
              <a:ext uri="{28A0092B-C50C-407E-A947-70E740481C1C}">
                <a14:useLocalDpi xmlns:a14="http://schemas.microsoft.com/office/drawing/2010/main" val="0"/>
              </a:ext>
            </a:extLst>
          </a:blip>
          <a:srcRect t="25273" b="-25217"/>
          <a:stretch/>
        </p:blipFill>
        <p:spPr>
          <a:xfrm>
            <a:off x="0" y="0"/>
            <a:ext cx="12192001" cy="7034472"/>
          </a:xfrm>
          <a:prstGeom prst="rect">
            <a:avLst/>
          </a:prstGeom>
        </p:spPr>
      </p:pic>
      <p:sp>
        <p:nvSpPr>
          <p:cNvPr id="5" name="Freeform: Shape 11">
            <a:extLst>
              <a:ext uri="{FF2B5EF4-FFF2-40B4-BE49-F238E27FC236}">
                <a16:creationId xmlns:a16="http://schemas.microsoft.com/office/drawing/2014/main" id="{98464E12-9576-7ADC-EC07-ED818B532177}"/>
              </a:ext>
            </a:extLst>
          </p:cNvPr>
          <p:cNvSpPr/>
          <p:nvPr/>
        </p:nvSpPr>
        <p:spPr>
          <a:xfrm rot="16200000">
            <a:off x="4850434" y="-1288034"/>
            <a:ext cx="2472081" cy="12192001"/>
          </a:xfrm>
          <a:custGeom>
            <a:avLst/>
            <a:gdLst>
              <a:gd name="connsiteX0" fmla="*/ 1898650 w 1898650"/>
              <a:gd name="connsiteY0" fmla="*/ 3048000 h 12192000"/>
              <a:gd name="connsiteX1" fmla="*/ 533400 w 1898650"/>
              <a:gd name="connsiteY1" fmla="*/ 12192000 h 12192000"/>
              <a:gd name="connsiteX2" fmla="*/ 0 w 1898650"/>
              <a:gd name="connsiteY2" fmla="*/ 12192000 h 12192000"/>
              <a:gd name="connsiteX3" fmla="*/ 1365250 w 1898650"/>
              <a:gd name="connsiteY3" fmla="*/ 3048000 h 12192000"/>
              <a:gd name="connsiteX4" fmla="*/ 0 w 1898650"/>
              <a:gd name="connsiteY4" fmla="*/ 0 h 12192000"/>
              <a:gd name="connsiteX5" fmla="*/ 533400 w 1898650"/>
              <a:gd name="connsiteY5" fmla="*/ 0 h 12192000"/>
              <a:gd name="connsiteX6" fmla="*/ 1898650 w 1898650"/>
              <a:gd name="connsiteY6" fmla="*/ 3048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650" h="12192000">
                <a:moveTo>
                  <a:pt x="1898650" y="3048000"/>
                </a:moveTo>
                <a:lnTo>
                  <a:pt x="533400" y="12192000"/>
                </a:lnTo>
                <a:lnTo>
                  <a:pt x="0" y="12192000"/>
                </a:lnTo>
                <a:lnTo>
                  <a:pt x="1365250" y="3048000"/>
                </a:lnTo>
                <a:lnTo>
                  <a:pt x="0" y="0"/>
                </a:lnTo>
                <a:lnTo>
                  <a:pt x="533400" y="0"/>
                </a:lnTo>
                <a:lnTo>
                  <a:pt x="1898650" y="304800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Arrow: Pentagon 3">
            <a:extLst>
              <a:ext uri="{FF2B5EF4-FFF2-40B4-BE49-F238E27FC236}">
                <a16:creationId xmlns:a16="http://schemas.microsoft.com/office/drawing/2014/main" id="{68E05719-2829-A04A-3547-D1BAA380DACE}"/>
              </a:ext>
            </a:extLst>
          </p:cNvPr>
          <p:cNvSpPr/>
          <p:nvPr/>
        </p:nvSpPr>
        <p:spPr>
          <a:xfrm rot="16200000">
            <a:off x="4674277" y="-659724"/>
            <a:ext cx="2824395" cy="12211052"/>
          </a:xfrm>
          <a:custGeom>
            <a:avLst/>
            <a:gdLst>
              <a:gd name="connsiteX0" fmla="*/ 0 w 4305300"/>
              <a:gd name="connsiteY0" fmla="*/ 0 h 12192000"/>
              <a:gd name="connsiteX1" fmla="*/ 2152650 w 4305300"/>
              <a:gd name="connsiteY1" fmla="*/ 0 h 12192000"/>
              <a:gd name="connsiteX2" fmla="*/ 4305300 w 4305300"/>
              <a:gd name="connsiteY2" fmla="*/ 6096000 h 12192000"/>
              <a:gd name="connsiteX3" fmla="*/ 2152650 w 4305300"/>
              <a:gd name="connsiteY3" fmla="*/ 12192000 h 12192000"/>
              <a:gd name="connsiteX4" fmla="*/ 0 w 4305300"/>
              <a:gd name="connsiteY4" fmla="*/ 12192000 h 12192000"/>
              <a:gd name="connsiteX5" fmla="*/ 0 w 4305300"/>
              <a:gd name="connsiteY5" fmla="*/ 0 h 12192000"/>
              <a:gd name="connsiteX0" fmla="*/ 0 w 4140200"/>
              <a:gd name="connsiteY0" fmla="*/ 0 h 12192000"/>
              <a:gd name="connsiteX1" fmla="*/ 2152650 w 4140200"/>
              <a:gd name="connsiteY1" fmla="*/ 0 h 12192000"/>
              <a:gd name="connsiteX2" fmla="*/ 4140200 w 4140200"/>
              <a:gd name="connsiteY2" fmla="*/ 5372100 h 12192000"/>
              <a:gd name="connsiteX3" fmla="*/ 2152650 w 4140200"/>
              <a:gd name="connsiteY3" fmla="*/ 12192000 h 12192000"/>
              <a:gd name="connsiteX4" fmla="*/ 0 w 4140200"/>
              <a:gd name="connsiteY4" fmla="*/ 12192000 h 12192000"/>
              <a:gd name="connsiteX5" fmla="*/ 0 w 4140200"/>
              <a:gd name="connsiteY5" fmla="*/ 0 h 12192000"/>
              <a:gd name="connsiteX0" fmla="*/ 0 w 3835400"/>
              <a:gd name="connsiteY0" fmla="*/ 0 h 12192000"/>
              <a:gd name="connsiteX1" fmla="*/ 2152650 w 3835400"/>
              <a:gd name="connsiteY1" fmla="*/ 0 h 12192000"/>
              <a:gd name="connsiteX2" fmla="*/ 3835400 w 3835400"/>
              <a:gd name="connsiteY2" fmla="*/ 3048000 h 12192000"/>
              <a:gd name="connsiteX3" fmla="*/ 2152650 w 3835400"/>
              <a:gd name="connsiteY3" fmla="*/ 12192000 h 12192000"/>
              <a:gd name="connsiteX4" fmla="*/ 0 w 3835400"/>
              <a:gd name="connsiteY4" fmla="*/ 12192000 h 12192000"/>
              <a:gd name="connsiteX5" fmla="*/ 0 w 3835400"/>
              <a:gd name="connsiteY5" fmla="*/ 0 h 12192000"/>
              <a:gd name="connsiteX0" fmla="*/ 0 w 3517900"/>
              <a:gd name="connsiteY0" fmla="*/ 0 h 12192000"/>
              <a:gd name="connsiteX1" fmla="*/ 2152650 w 3517900"/>
              <a:gd name="connsiteY1" fmla="*/ 0 h 12192000"/>
              <a:gd name="connsiteX2" fmla="*/ 3517900 w 3517900"/>
              <a:gd name="connsiteY2" fmla="*/ 3048000 h 12192000"/>
              <a:gd name="connsiteX3" fmla="*/ 2152650 w 3517900"/>
              <a:gd name="connsiteY3" fmla="*/ 12192000 h 12192000"/>
              <a:gd name="connsiteX4" fmla="*/ 0 w 3517900"/>
              <a:gd name="connsiteY4" fmla="*/ 12192000 h 12192000"/>
              <a:gd name="connsiteX5" fmla="*/ 0 w 3517900"/>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900" h="12192000">
                <a:moveTo>
                  <a:pt x="0" y="0"/>
                </a:moveTo>
                <a:lnTo>
                  <a:pt x="2152650" y="0"/>
                </a:lnTo>
                <a:lnTo>
                  <a:pt x="3517900" y="3048000"/>
                </a:lnTo>
                <a:lnTo>
                  <a:pt x="2152650" y="12192000"/>
                </a:lnTo>
                <a:lnTo>
                  <a:pt x="0" y="12192000"/>
                </a:lnTo>
                <a:lnTo>
                  <a:pt x="0" y="0"/>
                </a:lnTo>
                <a:close/>
              </a:path>
            </a:pathLst>
          </a:cu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176D83-56B7-3495-D9DF-3AD04545C506}"/>
              </a:ext>
            </a:extLst>
          </p:cNvPr>
          <p:cNvSpPr txBox="1"/>
          <p:nvPr/>
        </p:nvSpPr>
        <p:spPr>
          <a:xfrm>
            <a:off x="3580808" y="5028076"/>
            <a:ext cx="7552170" cy="984885"/>
          </a:xfrm>
          <a:prstGeom prst="rect">
            <a:avLst/>
          </a:prstGeom>
          <a:noFill/>
        </p:spPr>
        <p:txBody>
          <a:bodyPr wrap="square" lIns="0" tIns="0" rIns="0" bIns="0" rtlCol="0" anchor="ctr">
            <a:spAutoFit/>
          </a:bodyPr>
          <a:lstStyle/>
          <a:p>
            <a:r>
              <a:rPr lang="en-US" sz="3200" b="1">
                <a:solidFill>
                  <a:schemeClr val="bg1"/>
                </a:solidFill>
              </a:rPr>
              <a:t>NATIONAL UNIVERSITY OF SCIENCES</a:t>
            </a:r>
            <a:endParaRPr lang="en-US" sz="3600">
              <a:solidFill>
                <a:schemeClr val="bg1"/>
              </a:solidFill>
              <a:cs typeface="Calibri" panose="020F0502020204030204"/>
            </a:endParaRPr>
          </a:p>
          <a:p>
            <a:r>
              <a:rPr lang="en-US" sz="3200" b="1">
                <a:solidFill>
                  <a:schemeClr val="bg1"/>
                </a:solidFill>
              </a:rPr>
              <a:t>&amp; TECHNOLOGY (NUST), PAKISTAN</a:t>
            </a:r>
            <a:endParaRPr lang="en-US" sz="3600">
              <a:solidFill>
                <a:schemeClr val="bg1"/>
              </a:solidFill>
              <a:cs typeface="Calibri"/>
            </a:endParaRPr>
          </a:p>
        </p:txBody>
      </p:sp>
      <p:sp>
        <p:nvSpPr>
          <p:cNvPr id="2" name="TextBox 1">
            <a:extLst>
              <a:ext uri="{FF2B5EF4-FFF2-40B4-BE49-F238E27FC236}">
                <a16:creationId xmlns:a16="http://schemas.microsoft.com/office/drawing/2014/main" id="{63FBB031-9306-25B3-ADFA-A0E20F737007}"/>
              </a:ext>
            </a:extLst>
          </p:cNvPr>
          <p:cNvSpPr txBox="1"/>
          <p:nvPr/>
        </p:nvSpPr>
        <p:spPr>
          <a:xfrm>
            <a:off x="3580808" y="5979435"/>
            <a:ext cx="5792198" cy="328495"/>
          </a:xfrm>
          <a:prstGeom prst="rect">
            <a:avLst/>
          </a:prstGeom>
          <a:solidFill>
            <a:srgbClr val="12508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Islamabad | Rawalpindi | Karachi | </a:t>
            </a:r>
            <a:r>
              <a:rPr lang="en-US" err="1"/>
              <a:t>Risalpur</a:t>
            </a:r>
            <a:r>
              <a:rPr lang="en-US"/>
              <a:t> | Quetta </a:t>
            </a:r>
            <a:endParaRPr lang="en-US">
              <a:cs typeface="Calibri"/>
            </a:endParaRPr>
          </a:p>
        </p:txBody>
      </p:sp>
      <p:pic>
        <p:nvPicPr>
          <p:cNvPr id="6" name="Graphic 5">
            <a:extLst>
              <a:ext uri="{FF2B5EF4-FFF2-40B4-BE49-F238E27FC236}">
                <a16:creationId xmlns:a16="http://schemas.microsoft.com/office/drawing/2014/main" id="{F17FB27B-1019-99B6-1984-329592472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0764" y="5054114"/>
            <a:ext cx="1671418" cy="1295612"/>
          </a:xfrm>
          <a:prstGeom prst="rect">
            <a:avLst/>
          </a:prstGeom>
        </p:spPr>
      </p:pic>
    </p:spTree>
    <p:extLst>
      <p:ext uri="{BB962C8B-B14F-4D97-AF65-F5344CB8AC3E}">
        <p14:creationId xmlns:p14="http://schemas.microsoft.com/office/powerpoint/2010/main" val="2131282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53">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indoor&#10;&#10;Description automatically generated">
            <a:extLst>
              <a:ext uri="{FF2B5EF4-FFF2-40B4-BE49-F238E27FC236}">
                <a16:creationId xmlns:a16="http://schemas.microsoft.com/office/drawing/2014/main" id="{16222994-8C09-F168-0D89-23206BF7FEC4}"/>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9240" r="33545" b="-2"/>
          <a:stretch/>
        </p:blipFill>
        <p:spPr>
          <a:xfrm flipH="1">
            <a:off x="2" y="10"/>
            <a:ext cx="2978497" cy="4226709"/>
          </a:xfrm>
          <a:prstGeom prst="rect">
            <a:avLst/>
          </a:prstGeom>
        </p:spPr>
      </p:pic>
      <p:pic>
        <p:nvPicPr>
          <p:cNvPr id="14" name="Picture 13" descr="A picture containing person, indoor, person, sport&#10;&#10;Description automatically generated">
            <a:extLst>
              <a:ext uri="{FF2B5EF4-FFF2-40B4-BE49-F238E27FC236}">
                <a16:creationId xmlns:a16="http://schemas.microsoft.com/office/drawing/2014/main" id="{34118939-A562-03E3-B1E8-3ACAC4C72E3B}"/>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5860" r="23358" b="-3"/>
          <a:stretch/>
        </p:blipFill>
        <p:spPr>
          <a:xfrm>
            <a:off x="3062764" y="10"/>
            <a:ext cx="2990088" cy="4224518"/>
          </a:xfrm>
          <a:prstGeom prst="rect">
            <a:avLst/>
          </a:prstGeom>
        </p:spPr>
      </p:pic>
      <p:pic>
        <p:nvPicPr>
          <p:cNvPr id="19" name="Picture 19">
            <a:extLst>
              <a:ext uri="{FF2B5EF4-FFF2-40B4-BE49-F238E27FC236}">
                <a16:creationId xmlns:a16="http://schemas.microsoft.com/office/drawing/2014/main" id="{1325A317-F13F-1E57-1036-3F7992CDAB09}"/>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31113" r="21701"/>
          <a:stretch/>
        </p:blipFill>
        <p:spPr>
          <a:xfrm>
            <a:off x="6137117" y="10"/>
            <a:ext cx="2990088" cy="4224518"/>
          </a:xfrm>
          <a:prstGeom prst="rect">
            <a:avLst/>
          </a:prstGeom>
        </p:spPr>
      </p:pic>
      <p:pic>
        <p:nvPicPr>
          <p:cNvPr id="18" name="Picture 17" descr="A picture containing person, indoor&#10;&#10;Description automatically generated">
            <a:extLst>
              <a:ext uri="{FF2B5EF4-FFF2-40B4-BE49-F238E27FC236}">
                <a16:creationId xmlns:a16="http://schemas.microsoft.com/office/drawing/2014/main" id="{716DA5FA-085E-F7F0-6E0B-29BE0EC40B97}"/>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r="29445" b="-3"/>
          <a:stretch/>
        </p:blipFill>
        <p:spPr>
          <a:xfrm>
            <a:off x="9211472" y="10"/>
            <a:ext cx="2980528" cy="4224518"/>
          </a:xfrm>
          <a:prstGeom prst="rect">
            <a:avLst/>
          </a:prstGeom>
        </p:spPr>
      </p:pic>
      <p:grpSp>
        <p:nvGrpSpPr>
          <p:cNvPr id="63" name="Group 55">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57"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64"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4" name="Right Triangle 23">
            <a:extLst>
              <a:ext uri="{FF2B5EF4-FFF2-40B4-BE49-F238E27FC236}">
                <a16:creationId xmlns:a16="http://schemas.microsoft.com/office/drawing/2014/main" id="{B8AD2096-B0D3-9CC6-64FA-85281DB90227}"/>
              </a:ext>
            </a:extLst>
          </p:cNvPr>
          <p:cNvSpPr/>
          <p:nvPr/>
        </p:nvSpPr>
        <p:spPr>
          <a:xfrm>
            <a:off x="100989" y="4829061"/>
            <a:ext cx="3066360" cy="1964673"/>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Triangle 25">
            <a:extLst>
              <a:ext uri="{FF2B5EF4-FFF2-40B4-BE49-F238E27FC236}">
                <a16:creationId xmlns:a16="http://schemas.microsoft.com/office/drawing/2014/main" id="{EF115A31-EFA2-A785-DEB3-A54B32201F57}"/>
              </a:ext>
            </a:extLst>
          </p:cNvPr>
          <p:cNvSpPr/>
          <p:nvPr/>
        </p:nvSpPr>
        <p:spPr>
          <a:xfrm>
            <a:off x="55085" y="4764795"/>
            <a:ext cx="3305059" cy="2093204"/>
          </a:xfrm>
          <a:prstGeom prst="rtTriangl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10">
            <a:extLst>
              <a:ext uri="{FF2B5EF4-FFF2-40B4-BE49-F238E27FC236}">
                <a16:creationId xmlns:a16="http://schemas.microsoft.com/office/drawing/2014/main" id="{6DD30330-CAC5-D9F9-E1D7-10C878B205DD}"/>
              </a:ext>
            </a:extLst>
          </p:cNvPr>
          <p:cNvSpPr txBox="1"/>
          <p:nvPr/>
        </p:nvSpPr>
        <p:spPr>
          <a:xfrm flipV="1">
            <a:off x="4696699" y="4220859"/>
            <a:ext cx="3402158" cy="128713"/>
          </a:xfrm>
          <a:prstGeom prst="rect">
            <a:avLst/>
          </a:prstGeom>
          <a:solidFill>
            <a:srgbClr val="FFC000"/>
          </a:solidFill>
        </p:spPr>
        <p:txBody>
          <a:bodyPr wrap="square" lIns="0" tIns="0" rIns="0" bIns="0" rtlCol="0" anchor="t">
            <a:spAutoFit/>
          </a:bodyPr>
          <a:lstStyle/>
          <a:p>
            <a:pPr>
              <a:lnSpc>
                <a:spcPts val="1411"/>
              </a:lnSpc>
            </a:pPr>
            <a:endParaRPr sz="500"/>
          </a:p>
        </p:txBody>
      </p:sp>
      <p:sp>
        <p:nvSpPr>
          <p:cNvPr id="22" name="TextBox 21">
            <a:extLst>
              <a:ext uri="{FF2B5EF4-FFF2-40B4-BE49-F238E27FC236}">
                <a16:creationId xmlns:a16="http://schemas.microsoft.com/office/drawing/2014/main" id="{1DA46B5B-134A-815E-2B25-7AEEBB277AF0}"/>
              </a:ext>
            </a:extLst>
          </p:cNvPr>
          <p:cNvSpPr txBox="1"/>
          <p:nvPr/>
        </p:nvSpPr>
        <p:spPr>
          <a:xfrm>
            <a:off x="2347107" y="4762604"/>
            <a:ext cx="9226196" cy="1354054"/>
          </a:xfrm>
          <a:prstGeom prst="rect">
            <a:avLst/>
          </a:prstGeom>
          <a:noFill/>
        </p:spPr>
        <p:txBody>
          <a:bodyPr vert="horz" lIns="91440" tIns="45720" rIns="91440" bIns="45720" rtlCol="0" anchor="b">
            <a:normAutofit fontScale="92500" lnSpcReduction="10000"/>
          </a:bodyPr>
          <a:lstStyle/>
          <a:p>
            <a:pPr>
              <a:lnSpc>
                <a:spcPct val="90000"/>
              </a:lnSpc>
              <a:spcBef>
                <a:spcPct val="0"/>
              </a:spcBef>
              <a:spcAft>
                <a:spcPts val="600"/>
              </a:spcAft>
            </a:pPr>
            <a:r>
              <a:rPr lang="en-US" sz="5100" b="1" kern="1200">
                <a:latin typeface="Segoe UI 1"/>
                <a:ea typeface="+mj-ea"/>
                <a:cs typeface="+mj-cs"/>
              </a:rPr>
              <a:t>RESEARCH &amp;</a:t>
            </a:r>
            <a:r>
              <a:rPr lang="en-US" sz="5100" b="1">
                <a:latin typeface="Segoe UI 1"/>
                <a:ea typeface="+mj-ea"/>
                <a:cs typeface="+mj-cs"/>
              </a:rPr>
              <a:t> INNOVATION </a:t>
            </a:r>
            <a:r>
              <a:rPr lang="en-US" sz="5100">
                <a:latin typeface="Segoe UI 1"/>
                <a:ea typeface="+mj-ea"/>
                <a:cs typeface="+mj-cs"/>
              </a:rPr>
              <a:t>ECOSYSTEM</a:t>
            </a:r>
            <a:endParaRPr lang="en-US">
              <a:latin typeface="Segoe UI 1"/>
              <a:ea typeface="+mj-ea"/>
              <a:cs typeface="+mj-cs"/>
            </a:endParaRPr>
          </a:p>
        </p:txBody>
      </p:sp>
    </p:spTree>
    <p:extLst>
      <p:ext uri="{BB962C8B-B14F-4D97-AF65-F5344CB8AC3E}">
        <p14:creationId xmlns:p14="http://schemas.microsoft.com/office/powerpoint/2010/main" val="175629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ights and Duties of Partners in a Partnership Firm">
            <a:extLst>
              <a:ext uri="{FF2B5EF4-FFF2-40B4-BE49-F238E27FC236}">
                <a16:creationId xmlns:a16="http://schemas.microsoft.com/office/drawing/2014/main" id="{87E9D95D-0C60-ADE3-C7F8-1974555FE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 t="-74" r="18411" b="316"/>
          <a:stretch/>
        </p:blipFill>
        <p:spPr bwMode="auto">
          <a:xfrm>
            <a:off x="6085082" y="1843329"/>
            <a:ext cx="6098148" cy="3892995"/>
          </a:xfrm>
          <a:prstGeom prst="rect">
            <a:avLst/>
          </a:prstGeom>
          <a:noFill/>
          <a:extLst>
            <a:ext uri="{909E8E84-426E-40DD-AFC4-6F175D3DCCD1}">
              <a14:hiddenFill xmlns:a14="http://schemas.microsoft.com/office/drawing/2010/main">
                <a:solidFill>
                  <a:srgbClr val="FFFFFF"/>
                </a:solidFill>
              </a14:hiddenFill>
            </a:ext>
          </a:extLst>
        </p:spPr>
      </p:pic>
      <p:sp>
        <p:nvSpPr>
          <p:cNvPr id="3" name="Parallelogram 28">
            <a:extLst>
              <a:ext uri="{FF2B5EF4-FFF2-40B4-BE49-F238E27FC236}">
                <a16:creationId xmlns:a16="http://schemas.microsoft.com/office/drawing/2014/main" id="{942FD6E9-4002-2137-464A-CEF172DC3D2C}"/>
              </a:ext>
            </a:extLst>
          </p:cNvPr>
          <p:cNvSpPr/>
          <p:nvPr/>
        </p:nvSpPr>
        <p:spPr>
          <a:xfrm>
            <a:off x="10094317" y="-3254"/>
            <a:ext cx="2094800" cy="6963641"/>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167608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261870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279" h="6886585">
                <a:moveTo>
                  <a:pt x="0" y="6886585"/>
                </a:moveTo>
                <a:lnTo>
                  <a:pt x="2261870" y="12"/>
                </a:lnTo>
                <a:lnTo>
                  <a:pt x="3341279" y="0"/>
                </a:lnTo>
                <a:cubicBezTo>
                  <a:pt x="3340692" y="2292353"/>
                  <a:pt x="3340106" y="4584707"/>
                  <a:pt x="3339519" y="6877060"/>
                </a:cubicBezTo>
                <a:lnTo>
                  <a:pt x="0" y="6886585"/>
                </a:lnTo>
                <a:close/>
              </a:path>
            </a:pathLst>
          </a:custGeom>
          <a:solidFill>
            <a:srgbClr val="125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7" name="Parallelogram 27">
            <a:extLst>
              <a:ext uri="{FF2B5EF4-FFF2-40B4-BE49-F238E27FC236}">
                <a16:creationId xmlns:a16="http://schemas.microsoft.com/office/drawing/2014/main" id="{9728FCD2-6501-2F0F-68A1-789FABDA8979}"/>
              </a:ext>
            </a:extLst>
          </p:cNvPr>
          <p:cNvSpPr/>
          <p:nvPr/>
        </p:nvSpPr>
        <p:spPr>
          <a:xfrm>
            <a:off x="-36974" y="-8560"/>
            <a:ext cx="9882012" cy="6870315"/>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24688"/>
              <a:gd name="connsiteY0" fmla="*/ 6857986 h 6857998"/>
              <a:gd name="connsiteX1" fmla="*/ 8189 w 6724688"/>
              <a:gd name="connsiteY1" fmla="*/ 0 h 6857998"/>
              <a:gd name="connsiteX2" fmla="*/ 6724688 w 6724688"/>
              <a:gd name="connsiteY2" fmla="*/ 0 h 6857998"/>
              <a:gd name="connsiteX3" fmla="*/ 5010189 w 6724688"/>
              <a:gd name="connsiteY3" fmla="*/ 6857998 h 6857998"/>
              <a:gd name="connsiteX4" fmla="*/ 0 w 6724688"/>
              <a:gd name="connsiteY4" fmla="*/ 6857986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688" h="6857998">
                <a:moveTo>
                  <a:pt x="0" y="6857986"/>
                </a:moveTo>
                <a:cubicBezTo>
                  <a:pt x="2730" y="4571991"/>
                  <a:pt x="5459" y="2285995"/>
                  <a:pt x="8189" y="0"/>
                </a:cubicBezTo>
                <a:lnTo>
                  <a:pt x="6724688" y="0"/>
                </a:lnTo>
                <a:lnTo>
                  <a:pt x="5010189" y="6857998"/>
                </a:lnTo>
                <a:lnTo>
                  <a:pt x="0" y="6857986"/>
                </a:lnTo>
                <a:close/>
              </a:path>
            </a:pathLst>
          </a:custGeom>
          <a:solidFill>
            <a:srgbClr val="125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6" name="Freeform: Shape 164">
            <a:extLst>
              <a:ext uri="{FF2B5EF4-FFF2-40B4-BE49-F238E27FC236}">
                <a16:creationId xmlns:a16="http://schemas.microsoft.com/office/drawing/2014/main" id="{FB3C0407-15DB-D21C-BFD9-37BBAB23700A}"/>
              </a:ext>
            </a:extLst>
          </p:cNvPr>
          <p:cNvSpPr>
            <a:spLocks/>
          </p:cNvSpPr>
          <p:nvPr/>
        </p:nvSpPr>
        <p:spPr bwMode="auto">
          <a:xfrm>
            <a:off x="-21078" y="1853187"/>
            <a:ext cx="12213559" cy="3920808"/>
          </a:xfrm>
          <a:custGeom>
            <a:avLst/>
            <a:gdLst>
              <a:gd name="connsiteX0" fmla="*/ 1 w 12192001"/>
              <a:gd name="connsiteY0" fmla="*/ 0 h 3072626"/>
              <a:gd name="connsiteX1" fmla="*/ 12192001 w 12192001"/>
              <a:gd name="connsiteY1" fmla="*/ 0 h 3072626"/>
              <a:gd name="connsiteX2" fmla="*/ 12192001 w 12192001"/>
              <a:gd name="connsiteY2" fmla="*/ 1375074 h 3072626"/>
              <a:gd name="connsiteX3" fmla="*/ 12192000 w 12192001"/>
              <a:gd name="connsiteY3" fmla="*/ 1375074 h 3072626"/>
              <a:gd name="connsiteX4" fmla="*/ 12192000 w 12192001"/>
              <a:gd name="connsiteY4" fmla="*/ 3072626 h 3072626"/>
              <a:gd name="connsiteX5" fmla="*/ 3821715 w 12192001"/>
              <a:gd name="connsiteY5" fmla="*/ 3072626 h 3072626"/>
              <a:gd name="connsiteX6" fmla="*/ 3088869 w 12192001"/>
              <a:gd name="connsiteY6" fmla="*/ 3072626 h 3072626"/>
              <a:gd name="connsiteX7" fmla="*/ 3060700 w 12192001"/>
              <a:gd name="connsiteY7" fmla="*/ 3072626 h 3072626"/>
              <a:gd name="connsiteX8" fmla="*/ 2727788 w 12192001"/>
              <a:gd name="connsiteY8" fmla="*/ 3072626 h 3072626"/>
              <a:gd name="connsiteX9" fmla="*/ 2506474 w 12192001"/>
              <a:gd name="connsiteY9" fmla="*/ 2917051 h 3072626"/>
              <a:gd name="connsiteX10" fmla="*/ 2085976 w 12192001"/>
              <a:gd name="connsiteY10" fmla="*/ 2621776 h 3072626"/>
              <a:gd name="connsiteX11" fmla="*/ 1665478 w 12192001"/>
              <a:gd name="connsiteY11" fmla="*/ 2913876 h 3072626"/>
              <a:gd name="connsiteX12" fmla="*/ 1444163 w 12192001"/>
              <a:gd name="connsiteY12" fmla="*/ 3072626 h 3072626"/>
              <a:gd name="connsiteX13" fmla="*/ 1386476 w 12192001"/>
              <a:gd name="connsiteY13" fmla="*/ 3072626 h 3072626"/>
              <a:gd name="connsiteX14" fmla="*/ 1381125 w 12192001"/>
              <a:gd name="connsiteY14" fmla="*/ 3072626 h 3072626"/>
              <a:gd name="connsiteX15" fmla="*/ 1307423 w 12192001"/>
              <a:gd name="connsiteY15" fmla="*/ 3072626 h 3072626"/>
              <a:gd name="connsiteX16" fmla="*/ 350237 w 12192001"/>
              <a:gd name="connsiteY16" fmla="*/ 3072626 h 3072626"/>
              <a:gd name="connsiteX17" fmla="*/ 0 w 12192001"/>
              <a:gd name="connsiteY17" fmla="*/ 3072626 h 3072626"/>
              <a:gd name="connsiteX18" fmla="*/ 0 w 12192001"/>
              <a:gd name="connsiteY18" fmla="*/ 891401 h 3072626"/>
              <a:gd name="connsiteX19" fmla="*/ 1 w 12192001"/>
              <a:gd name="connsiteY19" fmla="*/ 891401 h 3072626"/>
              <a:gd name="connsiteX0" fmla="*/ 1 w 12192001"/>
              <a:gd name="connsiteY0" fmla="*/ 0 h 3080174"/>
              <a:gd name="connsiteX1" fmla="*/ 12192001 w 12192001"/>
              <a:gd name="connsiteY1" fmla="*/ 0 h 3080174"/>
              <a:gd name="connsiteX2" fmla="*/ 12192001 w 12192001"/>
              <a:gd name="connsiteY2" fmla="*/ 1375074 h 3080174"/>
              <a:gd name="connsiteX3" fmla="*/ 12192000 w 12192001"/>
              <a:gd name="connsiteY3" fmla="*/ 1375074 h 3080174"/>
              <a:gd name="connsiteX4" fmla="*/ 12192000 w 12192001"/>
              <a:gd name="connsiteY4" fmla="*/ 3072626 h 3080174"/>
              <a:gd name="connsiteX5" fmla="*/ 3821715 w 12192001"/>
              <a:gd name="connsiteY5" fmla="*/ 3072626 h 3080174"/>
              <a:gd name="connsiteX6" fmla="*/ 3088869 w 12192001"/>
              <a:gd name="connsiteY6" fmla="*/ 3072626 h 3080174"/>
              <a:gd name="connsiteX7" fmla="*/ 3060700 w 12192001"/>
              <a:gd name="connsiteY7" fmla="*/ 3072626 h 3080174"/>
              <a:gd name="connsiteX8" fmla="*/ 2727788 w 12192001"/>
              <a:gd name="connsiteY8" fmla="*/ 3072626 h 3080174"/>
              <a:gd name="connsiteX9" fmla="*/ 2506474 w 12192001"/>
              <a:gd name="connsiteY9" fmla="*/ 2917051 h 3080174"/>
              <a:gd name="connsiteX10" fmla="*/ 2085976 w 12192001"/>
              <a:gd name="connsiteY10" fmla="*/ 3080174 h 3080174"/>
              <a:gd name="connsiteX11" fmla="*/ 1665478 w 12192001"/>
              <a:gd name="connsiteY11" fmla="*/ 2913876 h 3080174"/>
              <a:gd name="connsiteX12" fmla="*/ 1444163 w 12192001"/>
              <a:gd name="connsiteY12" fmla="*/ 3072626 h 3080174"/>
              <a:gd name="connsiteX13" fmla="*/ 1386476 w 12192001"/>
              <a:gd name="connsiteY13" fmla="*/ 3072626 h 3080174"/>
              <a:gd name="connsiteX14" fmla="*/ 1381125 w 12192001"/>
              <a:gd name="connsiteY14" fmla="*/ 3072626 h 3080174"/>
              <a:gd name="connsiteX15" fmla="*/ 1307423 w 12192001"/>
              <a:gd name="connsiteY15" fmla="*/ 3072626 h 3080174"/>
              <a:gd name="connsiteX16" fmla="*/ 350237 w 12192001"/>
              <a:gd name="connsiteY16" fmla="*/ 3072626 h 3080174"/>
              <a:gd name="connsiteX17" fmla="*/ 0 w 12192001"/>
              <a:gd name="connsiteY17" fmla="*/ 3072626 h 3080174"/>
              <a:gd name="connsiteX18" fmla="*/ 0 w 12192001"/>
              <a:gd name="connsiteY18" fmla="*/ 891401 h 3080174"/>
              <a:gd name="connsiteX19" fmla="*/ 1 w 12192001"/>
              <a:gd name="connsiteY19" fmla="*/ 891401 h 3080174"/>
              <a:gd name="connsiteX20" fmla="*/ 1 w 12192001"/>
              <a:gd name="connsiteY20" fmla="*/ 0 h 3080174"/>
              <a:gd name="connsiteX0" fmla="*/ 1 w 12192001"/>
              <a:gd name="connsiteY0" fmla="*/ 0 h 3115210"/>
              <a:gd name="connsiteX1" fmla="*/ 12192001 w 12192001"/>
              <a:gd name="connsiteY1" fmla="*/ 0 h 3115210"/>
              <a:gd name="connsiteX2" fmla="*/ 12192001 w 12192001"/>
              <a:gd name="connsiteY2" fmla="*/ 1375074 h 3115210"/>
              <a:gd name="connsiteX3" fmla="*/ 12192000 w 12192001"/>
              <a:gd name="connsiteY3" fmla="*/ 1375074 h 3115210"/>
              <a:gd name="connsiteX4" fmla="*/ 12192000 w 12192001"/>
              <a:gd name="connsiteY4" fmla="*/ 3072626 h 3115210"/>
              <a:gd name="connsiteX5" fmla="*/ 3821715 w 12192001"/>
              <a:gd name="connsiteY5" fmla="*/ 3072626 h 3115210"/>
              <a:gd name="connsiteX6" fmla="*/ 3088869 w 12192001"/>
              <a:gd name="connsiteY6" fmla="*/ 3072626 h 3115210"/>
              <a:gd name="connsiteX7" fmla="*/ 3060700 w 12192001"/>
              <a:gd name="connsiteY7" fmla="*/ 3072626 h 3115210"/>
              <a:gd name="connsiteX8" fmla="*/ 2727788 w 12192001"/>
              <a:gd name="connsiteY8" fmla="*/ 3072626 h 3115210"/>
              <a:gd name="connsiteX9" fmla="*/ 2477899 w 12192001"/>
              <a:gd name="connsiteY9" fmla="*/ 3074860 h 3115210"/>
              <a:gd name="connsiteX10" fmla="*/ 2085976 w 12192001"/>
              <a:gd name="connsiteY10" fmla="*/ 3080174 h 3115210"/>
              <a:gd name="connsiteX11" fmla="*/ 1665478 w 12192001"/>
              <a:gd name="connsiteY11" fmla="*/ 2913876 h 3115210"/>
              <a:gd name="connsiteX12" fmla="*/ 1444163 w 12192001"/>
              <a:gd name="connsiteY12" fmla="*/ 3072626 h 3115210"/>
              <a:gd name="connsiteX13" fmla="*/ 1386476 w 12192001"/>
              <a:gd name="connsiteY13" fmla="*/ 3072626 h 3115210"/>
              <a:gd name="connsiteX14" fmla="*/ 1381125 w 12192001"/>
              <a:gd name="connsiteY14" fmla="*/ 3072626 h 3115210"/>
              <a:gd name="connsiteX15" fmla="*/ 1307423 w 12192001"/>
              <a:gd name="connsiteY15" fmla="*/ 3072626 h 3115210"/>
              <a:gd name="connsiteX16" fmla="*/ 350237 w 12192001"/>
              <a:gd name="connsiteY16" fmla="*/ 3072626 h 3115210"/>
              <a:gd name="connsiteX17" fmla="*/ 0 w 12192001"/>
              <a:gd name="connsiteY17" fmla="*/ 3072626 h 3115210"/>
              <a:gd name="connsiteX18" fmla="*/ 0 w 12192001"/>
              <a:gd name="connsiteY18" fmla="*/ 891401 h 3115210"/>
              <a:gd name="connsiteX19" fmla="*/ 1 w 12192001"/>
              <a:gd name="connsiteY19" fmla="*/ 891401 h 3115210"/>
              <a:gd name="connsiteX20" fmla="*/ 1 w 12192001"/>
              <a:gd name="connsiteY20" fmla="*/ 0 h 3115210"/>
              <a:gd name="connsiteX0" fmla="*/ 1 w 12192001"/>
              <a:gd name="connsiteY0" fmla="*/ 0 h 3115210"/>
              <a:gd name="connsiteX1" fmla="*/ 12192001 w 12192001"/>
              <a:gd name="connsiteY1" fmla="*/ 0 h 3115210"/>
              <a:gd name="connsiteX2" fmla="*/ 12192001 w 12192001"/>
              <a:gd name="connsiteY2" fmla="*/ 1375074 h 3115210"/>
              <a:gd name="connsiteX3" fmla="*/ 12192000 w 12192001"/>
              <a:gd name="connsiteY3" fmla="*/ 1375074 h 3115210"/>
              <a:gd name="connsiteX4" fmla="*/ 12192000 w 12192001"/>
              <a:gd name="connsiteY4" fmla="*/ 3072626 h 3115210"/>
              <a:gd name="connsiteX5" fmla="*/ 3821715 w 12192001"/>
              <a:gd name="connsiteY5" fmla="*/ 3072626 h 3115210"/>
              <a:gd name="connsiteX6" fmla="*/ 3088869 w 12192001"/>
              <a:gd name="connsiteY6" fmla="*/ 3072626 h 3115210"/>
              <a:gd name="connsiteX7" fmla="*/ 3060700 w 12192001"/>
              <a:gd name="connsiteY7" fmla="*/ 3072626 h 3115210"/>
              <a:gd name="connsiteX8" fmla="*/ 2727788 w 12192001"/>
              <a:gd name="connsiteY8" fmla="*/ 3072626 h 3115210"/>
              <a:gd name="connsiteX9" fmla="*/ 2477899 w 12192001"/>
              <a:gd name="connsiteY9" fmla="*/ 3074860 h 3115210"/>
              <a:gd name="connsiteX10" fmla="*/ 2085976 w 12192001"/>
              <a:gd name="connsiteY10" fmla="*/ 3080174 h 3115210"/>
              <a:gd name="connsiteX11" fmla="*/ 1665478 w 12192001"/>
              <a:gd name="connsiteY11" fmla="*/ 2913876 h 3115210"/>
              <a:gd name="connsiteX12" fmla="*/ 1444163 w 12192001"/>
              <a:gd name="connsiteY12" fmla="*/ 3072626 h 3115210"/>
              <a:gd name="connsiteX13" fmla="*/ 1386476 w 12192001"/>
              <a:gd name="connsiteY13" fmla="*/ 3072626 h 3115210"/>
              <a:gd name="connsiteX14" fmla="*/ 1381125 w 12192001"/>
              <a:gd name="connsiteY14" fmla="*/ 3072626 h 3115210"/>
              <a:gd name="connsiteX15" fmla="*/ 1307423 w 12192001"/>
              <a:gd name="connsiteY15" fmla="*/ 3072626 h 3115210"/>
              <a:gd name="connsiteX16" fmla="*/ 350237 w 12192001"/>
              <a:gd name="connsiteY16" fmla="*/ 3072626 h 3115210"/>
              <a:gd name="connsiteX17" fmla="*/ 0 w 12192001"/>
              <a:gd name="connsiteY17" fmla="*/ 3072626 h 3115210"/>
              <a:gd name="connsiteX18" fmla="*/ 0 w 12192001"/>
              <a:gd name="connsiteY18" fmla="*/ 891401 h 3115210"/>
              <a:gd name="connsiteX19" fmla="*/ 1 w 12192001"/>
              <a:gd name="connsiteY19" fmla="*/ 891401 h 3115210"/>
              <a:gd name="connsiteX20" fmla="*/ 1 w 12192001"/>
              <a:gd name="connsiteY20" fmla="*/ 0 h 3115210"/>
              <a:gd name="connsiteX0" fmla="*/ 1 w 12192001"/>
              <a:gd name="connsiteY0" fmla="*/ 0 h 3094630"/>
              <a:gd name="connsiteX1" fmla="*/ 12192001 w 12192001"/>
              <a:gd name="connsiteY1" fmla="*/ 0 h 3094630"/>
              <a:gd name="connsiteX2" fmla="*/ 12192001 w 12192001"/>
              <a:gd name="connsiteY2" fmla="*/ 1375074 h 3094630"/>
              <a:gd name="connsiteX3" fmla="*/ 12192000 w 12192001"/>
              <a:gd name="connsiteY3" fmla="*/ 1375074 h 3094630"/>
              <a:gd name="connsiteX4" fmla="*/ 12192000 w 12192001"/>
              <a:gd name="connsiteY4" fmla="*/ 3072626 h 3094630"/>
              <a:gd name="connsiteX5" fmla="*/ 3821715 w 12192001"/>
              <a:gd name="connsiteY5" fmla="*/ 3072626 h 3094630"/>
              <a:gd name="connsiteX6" fmla="*/ 3088869 w 12192001"/>
              <a:gd name="connsiteY6" fmla="*/ 3072626 h 3094630"/>
              <a:gd name="connsiteX7" fmla="*/ 3060700 w 12192001"/>
              <a:gd name="connsiteY7" fmla="*/ 3072626 h 3094630"/>
              <a:gd name="connsiteX8" fmla="*/ 2727788 w 12192001"/>
              <a:gd name="connsiteY8" fmla="*/ 3072626 h 3094630"/>
              <a:gd name="connsiteX9" fmla="*/ 2477899 w 12192001"/>
              <a:gd name="connsiteY9" fmla="*/ 3074860 h 3094630"/>
              <a:gd name="connsiteX10" fmla="*/ 2085976 w 12192001"/>
              <a:gd name="connsiteY10" fmla="*/ 3080174 h 3094630"/>
              <a:gd name="connsiteX11" fmla="*/ 1665478 w 12192001"/>
              <a:gd name="connsiteY11" fmla="*/ 2913876 h 3094630"/>
              <a:gd name="connsiteX12" fmla="*/ 1444163 w 12192001"/>
              <a:gd name="connsiteY12" fmla="*/ 3072626 h 3094630"/>
              <a:gd name="connsiteX13" fmla="*/ 1386476 w 12192001"/>
              <a:gd name="connsiteY13" fmla="*/ 3072626 h 3094630"/>
              <a:gd name="connsiteX14" fmla="*/ 1381125 w 12192001"/>
              <a:gd name="connsiteY14" fmla="*/ 3072626 h 3094630"/>
              <a:gd name="connsiteX15" fmla="*/ 1307423 w 12192001"/>
              <a:gd name="connsiteY15" fmla="*/ 3072626 h 3094630"/>
              <a:gd name="connsiteX16" fmla="*/ 350237 w 12192001"/>
              <a:gd name="connsiteY16" fmla="*/ 3072626 h 3094630"/>
              <a:gd name="connsiteX17" fmla="*/ 0 w 12192001"/>
              <a:gd name="connsiteY17" fmla="*/ 3072626 h 3094630"/>
              <a:gd name="connsiteX18" fmla="*/ 0 w 12192001"/>
              <a:gd name="connsiteY18" fmla="*/ 891401 h 3094630"/>
              <a:gd name="connsiteX19" fmla="*/ 1 w 12192001"/>
              <a:gd name="connsiteY19" fmla="*/ 891401 h 3094630"/>
              <a:gd name="connsiteX20" fmla="*/ 1 w 12192001"/>
              <a:gd name="connsiteY20" fmla="*/ 0 h 3094630"/>
              <a:gd name="connsiteX0" fmla="*/ 1 w 12192001"/>
              <a:gd name="connsiteY0" fmla="*/ 0 h 3097449"/>
              <a:gd name="connsiteX1" fmla="*/ 12192001 w 12192001"/>
              <a:gd name="connsiteY1" fmla="*/ 0 h 3097449"/>
              <a:gd name="connsiteX2" fmla="*/ 12192001 w 12192001"/>
              <a:gd name="connsiteY2" fmla="*/ 1375074 h 3097449"/>
              <a:gd name="connsiteX3" fmla="*/ 12192000 w 12192001"/>
              <a:gd name="connsiteY3" fmla="*/ 1375074 h 3097449"/>
              <a:gd name="connsiteX4" fmla="*/ 12192000 w 12192001"/>
              <a:gd name="connsiteY4" fmla="*/ 3072626 h 3097449"/>
              <a:gd name="connsiteX5" fmla="*/ 3821715 w 12192001"/>
              <a:gd name="connsiteY5" fmla="*/ 3072626 h 3097449"/>
              <a:gd name="connsiteX6" fmla="*/ 3088869 w 12192001"/>
              <a:gd name="connsiteY6" fmla="*/ 3072626 h 3097449"/>
              <a:gd name="connsiteX7" fmla="*/ 3060700 w 12192001"/>
              <a:gd name="connsiteY7" fmla="*/ 3072626 h 3097449"/>
              <a:gd name="connsiteX8" fmla="*/ 2727788 w 12192001"/>
              <a:gd name="connsiteY8" fmla="*/ 3072626 h 3097449"/>
              <a:gd name="connsiteX9" fmla="*/ 2477899 w 12192001"/>
              <a:gd name="connsiteY9" fmla="*/ 3074860 h 3097449"/>
              <a:gd name="connsiteX10" fmla="*/ 2085976 w 12192001"/>
              <a:gd name="connsiteY10" fmla="*/ 3080174 h 3097449"/>
              <a:gd name="connsiteX11" fmla="*/ 1694053 w 12192001"/>
              <a:gd name="connsiteY11" fmla="*/ 3049141 h 3097449"/>
              <a:gd name="connsiteX12" fmla="*/ 1444163 w 12192001"/>
              <a:gd name="connsiteY12" fmla="*/ 3072626 h 3097449"/>
              <a:gd name="connsiteX13" fmla="*/ 1386476 w 12192001"/>
              <a:gd name="connsiteY13" fmla="*/ 3072626 h 3097449"/>
              <a:gd name="connsiteX14" fmla="*/ 1381125 w 12192001"/>
              <a:gd name="connsiteY14" fmla="*/ 3072626 h 3097449"/>
              <a:gd name="connsiteX15" fmla="*/ 1307423 w 12192001"/>
              <a:gd name="connsiteY15" fmla="*/ 3072626 h 3097449"/>
              <a:gd name="connsiteX16" fmla="*/ 350237 w 12192001"/>
              <a:gd name="connsiteY16" fmla="*/ 3072626 h 3097449"/>
              <a:gd name="connsiteX17" fmla="*/ 0 w 12192001"/>
              <a:gd name="connsiteY17" fmla="*/ 3072626 h 3097449"/>
              <a:gd name="connsiteX18" fmla="*/ 0 w 12192001"/>
              <a:gd name="connsiteY18" fmla="*/ 891401 h 3097449"/>
              <a:gd name="connsiteX19" fmla="*/ 1 w 12192001"/>
              <a:gd name="connsiteY19" fmla="*/ 891401 h 3097449"/>
              <a:gd name="connsiteX20" fmla="*/ 1 w 12192001"/>
              <a:gd name="connsiteY20" fmla="*/ 0 h 3097449"/>
              <a:gd name="connsiteX0" fmla="*/ 1 w 12192001"/>
              <a:gd name="connsiteY0" fmla="*/ 0 h 3097449"/>
              <a:gd name="connsiteX1" fmla="*/ 12192001 w 12192001"/>
              <a:gd name="connsiteY1" fmla="*/ 0 h 3097449"/>
              <a:gd name="connsiteX2" fmla="*/ 12192001 w 12192001"/>
              <a:gd name="connsiteY2" fmla="*/ 1375074 h 3097449"/>
              <a:gd name="connsiteX3" fmla="*/ 12192000 w 12192001"/>
              <a:gd name="connsiteY3" fmla="*/ 1375074 h 3097449"/>
              <a:gd name="connsiteX4" fmla="*/ 12192000 w 12192001"/>
              <a:gd name="connsiteY4" fmla="*/ 3072626 h 3097449"/>
              <a:gd name="connsiteX5" fmla="*/ 3821715 w 12192001"/>
              <a:gd name="connsiteY5" fmla="*/ 3072626 h 3097449"/>
              <a:gd name="connsiteX6" fmla="*/ 3088869 w 12192001"/>
              <a:gd name="connsiteY6" fmla="*/ 3072626 h 3097449"/>
              <a:gd name="connsiteX7" fmla="*/ 3060700 w 12192001"/>
              <a:gd name="connsiteY7" fmla="*/ 3072626 h 3097449"/>
              <a:gd name="connsiteX8" fmla="*/ 2727788 w 12192001"/>
              <a:gd name="connsiteY8" fmla="*/ 3072626 h 3097449"/>
              <a:gd name="connsiteX9" fmla="*/ 2477899 w 12192001"/>
              <a:gd name="connsiteY9" fmla="*/ 3074860 h 3097449"/>
              <a:gd name="connsiteX10" fmla="*/ 2085976 w 12192001"/>
              <a:gd name="connsiteY10" fmla="*/ 3080174 h 3097449"/>
              <a:gd name="connsiteX11" fmla="*/ 1694053 w 12192001"/>
              <a:gd name="connsiteY11" fmla="*/ 3049141 h 3097449"/>
              <a:gd name="connsiteX12" fmla="*/ 1444163 w 12192001"/>
              <a:gd name="connsiteY12" fmla="*/ 3072626 h 3097449"/>
              <a:gd name="connsiteX13" fmla="*/ 1386476 w 12192001"/>
              <a:gd name="connsiteY13" fmla="*/ 3072626 h 3097449"/>
              <a:gd name="connsiteX14" fmla="*/ 1381125 w 12192001"/>
              <a:gd name="connsiteY14" fmla="*/ 3072626 h 3097449"/>
              <a:gd name="connsiteX15" fmla="*/ 1307423 w 12192001"/>
              <a:gd name="connsiteY15" fmla="*/ 3072626 h 3097449"/>
              <a:gd name="connsiteX16" fmla="*/ 350237 w 12192001"/>
              <a:gd name="connsiteY16" fmla="*/ 3072626 h 3097449"/>
              <a:gd name="connsiteX17" fmla="*/ 0 w 12192001"/>
              <a:gd name="connsiteY17" fmla="*/ 3072626 h 3097449"/>
              <a:gd name="connsiteX18" fmla="*/ 0 w 12192001"/>
              <a:gd name="connsiteY18" fmla="*/ 891401 h 3097449"/>
              <a:gd name="connsiteX19" fmla="*/ 1 w 12192001"/>
              <a:gd name="connsiteY19" fmla="*/ 891401 h 3097449"/>
              <a:gd name="connsiteX20" fmla="*/ 1 w 12192001"/>
              <a:gd name="connsiteY20" fmla="*/ 0 h 3097449"/>
              <a:gd name="connsiteX0" fmla="*/ 1 w 12192001"/>
              <a:gd name="connsiteY0" fmla="*/ 0 h 3085291"/>
              <a:gd name="connsiteX1" fmla="*/ 12192001 w 12192001"/>
              <a:gd name="connsiteY1" fmla="*/ 0 h 3085291"/>
              <a:gd name="connsiteX2" fmla="*/ 12192001 w 12192001"/>
              <a:gd name="connsiteY2" fmla="*/ 1375074 h 3085291"/>
              <a:gd name="connsiteX3" fmla="*/ 12192000 w 12192001"/>
              <a:gd name="connsiteY3" fmla="*/ 1375074 h 3085291"/>
              <a:gd name="connsiteX4" fmla="*/ 12192000 w 12192001"/>
              <a:gd name="connsiteY4" fmla="*/ 3072626 h 3085291"/>
              <a:gd name="connsiteX5" fmla="*/ 3821715 w 12192001"/>
              <a:gd name="connsiteY5" fmla="*/ 3072626 h 3085291"/>
              <a:gd name="connsiteX6" fmla="*/ 3088869 w 12192001"/>
              <a:gd name="connsiteY6" fmla="*/ 3072626 h 3085291"/>
              <a:gd name="connsiteX7" fmla="*/ 3060700 w 12192001"/>
              <a:gd name="connsiteY7" fmla="*/ 3072626 h 3085291"/>
              <a:gd name="connsiteX8" fmla="*/ 2727788 w 12192001"/>
              <a:gd name="connsiteY8" fmla="*/ 3072626 h 3085291"/>
              <a:gd name="connsiteX9" fmla="*/ 2477899 w 12192001"/>
              <a:gd name="connsiteY9" fmla="*/ 3074860 h 3085291"/>
              <a:gd name="connsiteX10" fmla="*/ 2085976 w 12192001"/>
              <a:gd name="connsiteY10" fmla="*/ 3080174 h 3085291"/>
              <a:gd name="connsiteX11" fmla="*/ 1694053 w 12192001"/>
              <a:gd name="connsiteY11" fmla="*/ 3049141 h 3085291"/>
              <a:gd name="connsiteX12" fmla="*/ 1444163 w 12192001"/>
              <a:gd name="connsiteY12" fmla="*/ 3072626 h 3085291"/>
              <a:gd name="connsiteX13" fmla="*/ 1386476 w 12192001"/>
              <a:gd name="connsiteY13" fmla="*/ 3072626 h 3085291"/>
              <a:gd name="connsiteX14" fmla="*/ 1381125 w 12192001"/>
              <a:gd name="connsiteY14" fmla="*/ 3072626 h 3085291"/>
              <a:gd name="connsiteX15" fmla="*/ 1307423 w 12192001"/>
              <a:gd name="connsiteY15" fmla="*/ 3072626 h 3085291"/>
              <a:gd name="connsiteX16" fmla="*/ 350237 w 12192001"/>
              <a:gd name="connsiteY16" fmla="*/ 3072626 h 3085291"/>
              <a:gd name="connsiteX17" fmla="*/ 0 w 12192001"/>
              <a:gd name="connsiteY17" fmla="*/ 3072626 h 3085291"/>
              <a:gd name="connsiteX18" fmla="*/ 0 w 12192001"/>
              <a:gd name="connsiteY18" fmla="*/ 891401 h 3085291"/>
              <a:gd name="connsiteX19" fmla="*/ 1 w 12192001"/>
              <a:gd name="connsiteY19" fmla="*/ 891401 h 3085291"/>
              <a:gd name="connsiteX20" fmla="*/ 1 w 12192001"/>
              <a:gd name="connsiteY20" fmla="*/ 0 h 308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1" h="3085291">
                <a:moveTo>
                  <a:pt x="1" y="0"/>
                </a:moveTo>
                <a:lnTo>
                  <a:pt x="12192001" y="0"/>
                </a:lnTo>
                <a:lnTo>
                  <a:pt x="12192001" y="1375074"/>
                </a:lnTo>
                <a:lnTo>
                  <a:pt x="12192000" y="1375074"/>
                </a:lnTo>
                <a:lnTo>
                  <a:pt x="12192000" y="3072626"/>
                </a:lnTo>
                <a:lnTo>
                  <a:pt x="3821715" y="3072626"/>
                </a:lnTo>
                <a:lnTo>
                  <a:pt x="3088869" y="3072626"/>
                </a:lnTo>
                <a:lnTo>
                  <a:pt x="3060700" y="3072626"/>
                </a:lnTo>
                <a:lnTo>
                  <a:pt x="2727788" y="3072626"/>
                </a:lnTo>
                <a:cubicBezTo>
                  <a:pt x="2626616" y="3072626"/>
                  <a:pt x="2512677" y="3061729"/>
                  <a:pt x="2477899" y="3074860"/>
                </a:cubicBezTo>
                <a:cubicBezTo>
                  <a:pt x="2500391" y="3091278"/>
                  <a:pt x="2216617" y="3084460"/>
                  <a:pt x="2085976" y="3080174"/>
                </a:cubicBezTo>
                <a:cubicBezTo>
                  <a:pt x="1955335" y="3075888"/>
                  <a:pt x="1690611" y="3035500"/>
                  <a:pt x="1694053" y="3049141"/>
                </a:cubicBezTo>
                <a:cubicBezTo>
                  <a:pt x="1687850" y="3069244"/>
                  <a:pt x="1495426" y="3068712"/>
                  <a:pt x="1444163" y="3072626"/>
                </a:cubicBezTo>
                <a:cubicBezTo>
                  <a:pt x="1392900" y="3076540"/>
                  <a:pt x="1405705" y="3072626"/>
                  <a:pt x="1386476" y="3072626"/>
                </a:cubicBezTo>
                <a:lnTo>
                  <a:pt x="1381125" y="3072626"/>
                </a:lnTo>
                <a:lnTo>
                  <a:pt x="1307423" y="3072626"/>
                </a:lnTo>
                <a:lnTo>
                  <a:pt x="350237" y="3072626"/>
                </a:lnTo>
                <a:lnTo>
                  <a:pt x="0" y="3072626"/>
                </a:lnTo>
                <a:lnTo>
                  <a:pt x="0" y="891401"/>
                </a:lnTo>
                <a:lnTo>
                  <a:pt x="1" y="891401"/>
                </a:lnTo>
                <a:lnTo>
                  <a:pt x="1"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chemeClr val="lt1"/>
              </a:solidFill>
            </a:endParaRPr>
          </a:p>
        </p:txBody>
      </p:sp>
      <p:sp>
        <p:nvSpPr>
          <p:cNvPr id="4" name="TextBox 3">
            <a:extLst>
              <a:ext uri="{FF2B5EF4-FFF2-40B4-BE49-F238E27FC236}">
                <a16:creationId xmlns:a16="http://schemas.microsoft.com/office/drawing/2014/main" id="{8F43D66B-E25A-4968-95EF-863466456D61}"/>
              </a:ext>
            </a:extLst>
          </p:cNvPr>
          <p:cNvSpPr txBox="1"/>
          <p:nvPr/>
        </p:nvSpPr>
        <p:spPr>
          <a:xfrm>
            <a:off x="1358078" y="552535"/>
            <a:ext cx="4156861" cy="984885"/>
          </a:xfrm>
          <a:prstGeom prst="rect">
            <a:avLst/>
          </a:prstGeom>
          <a:noFill/>
        </p:spPr>
        <p:txBody>
          <a:bodyPr wrap="square" lIns="0" tIns="0" rIns="0" bIns="0" rtlCol="0" anchor="t">
            <a:spAutoFit/>
          </a:bodyPr>
          <a:lstStyle/>
          <a:p>
            <a:pPr>
              <a:defRPr/>
            </a:pPr>
            <a:r>
              <a:rPr lang="en-US" sz="3200" b="1">
                <a:solidFill>
                  <a:schemeClr val="bg1"/>
                </a:solidFill>
                <a:latin typeface="Segoe UI"/>
              </a:rPr>
              <a:t>GLOBAL</a:t>
            </a:r>
            <a:endParaRPr kumimoji="0" lang="en-US" sz="3200" b="1" i="0" u="none" strike="noStrike" kern="1200" cap="none" spc="0" normalizeH="0" baseline="0" noProof="0">
              <a:ln>
                <a:noFill/>
              </a:ln>
              <a:solidFill>
                <a:schemeClr val="bg1"/>
              </a:solidFill>
              <a:effectLst/>
              <a:uLnTx/>
              <a:uFillTx/>
              <a:latin typeface="Segoe UI"/>
              <a:ea typeface="+mn-ea"/>
              <a:cs typeface="+mn-cs"/>
            </a:endParaRPr>
          </a:p>
          <a:p>
            <a:pPr>
              <a:defRPr/>
            </a:pPr>
            <a:r>
              <a:rPr lang="en-US" sz="3200">
                <a:solidFill>
                  <a:schemeClr val="bg1"/>
                </a:solidFill>
                <a:latin typeface="Segoe UI"/>
              </a:rPr>
              <a:t>RESEARCH PARTNERS</a:t>
            </a:r>
            <a:endParaRPr lang="en-US" sz="3200" b="0" i="0" u="none" strike="noStrike" kern="1200" cap="none" spc="0" normalizeH="0" baseline="0" noProof="0">
              <a:ln>
                <a:noFill/>
              </a:ln>
              <a:solidFill>
                <a:schemeClr val="bg1"/>
              </a:solidFill>
              <a:effectLst/>
              <a:uLnTx/>
              <a:uFillTx/>
              <a:latin typeface="Segoe UI"/>
              <a:cs typeface="Segoe UI"/>
            </a:endParaRPr>
          </a:p>
        </p:txBody>
      </p:sp>
      <p:sp>
        <p:nvSpPr>
          <p:cNvPr id="63" name="Rectangle 62">
            <a:extLst>
              <a:ext uri="{FF2B5EF4-FFF2-40B4-BE49-F238E27FC236}">
                <a16:creationId xmlns:a16="http://schemas.microsoft.com/office/drawing/2014/main" id="{13687E77-7B5E-484F-BB9A-96B6E329AD9F}"/>
              </a:ext>
            </a:extLst>
          </p:cNvPr>
          <p:cNvSpPr/>
          <p:nvPr/>
        </p:nvSpPr>
        <p:spPr>
          <a:xfrm>
            <a:off x="8829312" y="1800291"/>
            <a:ext cx="2372319" cy="68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Rectangle 63">
            <a:extLst>
              <a:ext uri="{FF2B5EF4-FFF2-40B4-BE49-F238E27FC236}">
                <a16:creationId xmlns:a16="http://schemas.microsoft.com/office/drawing/2014/main" id="{1CDE6EFD-0157-445E-8A90-84DB022A58FC}"/>
              </a:ext>
            </a:extLst>
          </p:cNvPr>
          <p:cNvSpPr/>
          <p:nvPr/>
        </p:nvSpPr>
        <p:spPr>
          <a:xfrm>
            <a:off x="11238236" y="1798124"/>
            <a:ext cx="955729" cy="80414"/>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A1173A6C-888F-9895-028A-3079D114CE86}"/>
              </a:ext>
            </a:extLst>
          </p:cNvPr>
          <p:cNvSpPr txBox="1"/>
          <p:nvPr/>
        </p:nvSpPr>
        <p:spPr>
          <a:xfrm>
            <a:off x="3917" y="5734323"/>
            <a:ext cx="12256542" cy="707886"/>
          </a:xfrm>
          <a:custGeom>
            <a:avLst/>
            <a:gdLst>
              <a:gd name="connsiteX0" fmla="*/ 0 w 5476552"/>
              <a:gd name="connsiteY0" fmla="*/ 0 h 1569660"/>
              <a:gd name="connsiteX1" fmla="*/ 5476552 w 5476552"/>
              <a:gd name="connsiteY1" fmla="*/ 0 h 1569660"/>
              <a:gd name="connsiteX2" fmla="*/ 5476552 w 5476552"/>
              <a:gd name="connsiteY2" fmla="*/ 1569660 h 1569660"/>
              <a:gd name="connsiteX3" fmla="*/ 0 w 5476552"/>
              <a:gd name="connsiteY3" fmla="*/ 1569660 h 1569660"/>
              <a:gd name="connsiteX4" fmla="*/ 0 w 5476552"/>
              <a:gd name="connsiteY4" fmla="*/ 0 h 1569660"/>
              <a:gd name="connsiteX0" fmla="*/ 0 w 5943277"/>
              <a:gd name="connsiteY0" fmla="*/ 28575 h 1598235"/>
              <a:gd name="connsiteX1" fmla="*/ 5943277 w 5943277"/>
              <a:gd name="connsiteY1" fmla="*/ 0 h 1598235"/>
              <a:gd name="connsiteX2" fmla="*/ 5476552 w 5943277"/>
              <a:gd name="connsiteY2" fmla="*/ 1598235 h 1598235"/>
              <a:gd name="connsiteX3" fmla="*/ 0 w 5943277"/>
              <a:gd name="connsiteY3" fmla="*/ 1598235 h 1598235"/>
              <a:gd name="connsiteX4" fmla="*/ 0 w 5943277"/>
              <a:gd name="connsiteY4" fmla="*/ 28575 h 1598235"/>
              <a:gd name="connsiteX0" fmla="*/ 0 w 5981377"/>
              <a:gd name="connsiteY0" fmla="*/ 28575 h 1598235"/>
              <a:gd name="connsiteX1" fmla="*/ 5981377 w 5981377"/>
              <a:gd name="connsiteY1" fmla="*/ 0 h 1598235"/>
              <a:gd name="connsiteX2" fmla="*/ 5476552 w 5981377"/>
              <a:gd name="connsiteY2" fmla="*/ 1598235 h 1598235"/>
              <a:gd name="connsiteX3" fmla="*/ 0 w 5981377"/>
              <a:gd name="connsiteY3" fmla="*/ 1598235 h 1598235"/>
              <a:gd name="connsiteX4" fmla="*/ 0 w 5981377"/>
              <a:gd name="connsiteY4" fmla="*/ 28575 h 1598235"/>
              <a:gd name="connsiteX0" fmla="*/ 0 w 5981377"/>
              <a:gd name="connsiteY0" fmla="*/ 28575 h 1598235"/>
              <a:gd name="connsiteX1" fmla="*/ 5981377 w 5981377"/>
              <a:gd name="connsiteY1" fmla="*/ 0 h 1598235"/>
              <a:gd name="connsiteX2" fmla="*/ 5524177 w 5981377"/>
              <a:gd name="connsiteY2" fmla="*/ 1598235 h 1598235"/>
              <a:gd name="connsiteX3" fmla="*/ 0 w 5981377"/>
              <a:gd name="connsiteY3" fmla="*/ 1598235 h 1598235"/>
              <a:gd name="connsiteX4" fmla="*/ 0 w 5981377"/>
              <a:gd name="connsiteY4" fmla="*/ 28575 h 1598235"/>
              <a:gd name="connsiteX0" fmla="*/ 0 w 5981377"/>
              <a:gd name="connsiteY0" fmla="*/ 28575 h 1598235"/>
              <a:gd name="connsiteX1" fmla="*/ 5981377 w 5981377"/>
              <a:gd name="connsiteY1" fmla="*/ 0 h 1598235"/>
              <a:gd name="connsiteX2" fmla="*/ 5552936 w 5981377"/>
              <a:gd name="connsiteY2" fmla="*/ 1464885 h 1598235"/>
              <a:gd name="connsiteX3" fmla="*/ 0 w 5981377"/>
              <a:gd name="connsiteY3" fmla="*/ 1598235 h 1598235"/>
              <a:gd name="connsiteX4" fmla="*/ 0 w 5981377"/>
              <a:gd name="connsiteY4" fmla="*/ 28575 h 1598235"/>
              <a:gd name="connsiteX0" fmla="*/ 0 w 5981377"/>
              <a:gd name="connsiteY0" fmla="*/ 28575 h 1493460"/>
              <a:gd name="connsiteX1" fmla="*/ 5981377 w 5981377"/>
              <a:gd name="connsiteY1" fmla="*/ 0 h 1493460"/>
              <a:gd name="connsiteX2" fmla="*/ 5552936 w 5981377"/>
              <a:gd name="connsiteY2" fmla="*/ 1464885 h 1493460"/>
              <a:gd name="connsiteX3" fmla="*/ 9586 w 5981377"/>
              <a:gd name="connsiteY3" fmla="*/ 1493460 h 1493460"/>
              <a:gd name="connsiteX4" fmla="*/ 0 w 5981377"/>
              <a:gd name="connsiteY4" fmla="*/ 28575 h 1493460"/>
              <a:gd name="connsiteX0" fmla="*/ 0 w 5981377"/>
              <a:gd name="connsiteY0" fmla="*/ 28575 h 1502985"/>
              <a:gd name="connsiteX1" fmla="*/ 5981377 w 5981377"/>
              <a:gd name="connsiteY1" fmla="*/ 0 h 1502985"/>
              <a:gd name="connsiteX2" fmla="*/ 5543350 w 5981377"/>
              <a:gd name="connsiteY2" fmla="*/ 1502985 h 1502985"/>
              <a:gd name="connsiteX3" fmla="*/ 9586 w 5981377"/>
              <a:gd name="connsiteY3" fmla="*/ 1493460 h 1502985"/>
              <a:gd name="connsiteX4" fmla="*/ 0 w 5981377"/>
              <a:gd name="connsiteY4" fmla="*/ 28575 h 1502985"/>
              <a:gd name="connsiteX0" fmla="*/ 0 w 5981377"/>
              <a:gd name="connsiteY0" fmla="*/ 28575 h 1493460"/>
              <a:gd name="connsiteX1" fmla="*/ 5981377 w 5981377"/>
              <a:gd name="connsiteY1" fmla="*/ 0 h 1493460"/>
              <a:gd name="connsiteX2" fmla="*/ 5543350 w 5981377"/>
              <a:gd name="connsiteY2" fmla="*/ 1474410 h 1493460"/>
              <a:gd name="connsiteX3" fmla="*/ 9586 w 5981377"/>
              <a:gd name="connsiteY3" fmla="*/ 1493460 h 1493460"/>
              <a:gd name="connsiteX4" fmla="*/ 0 w 5981377"/>
              <a:gd name="connsiteY4" fmla="*/ 28575 h 1493460"/>
              <a:gd name="connsiteX0" fmla="*/ 0 w 5981377"/>
              <a:gd name="connsiteY0" fmla="*/ 28575 h 1493460"/>
              <a:gd name="connsiteX1" fmla="*/ 5981377 w 5981377"/>
              <a:gd name="connsiteY1" fmla="*/ 0 h 1493460"/>
              <a:gd name="connsiteX2" fmla="*/ 5783001 w 5981377"/>
              <a:gd name="connsiteY2" fmla="*/ 1474411 h 1493460"/>
              <a:gd name="connsiteX3" fmla="*/ 9586 w 5981377"/>
              <a:gd name="connsiteY3" fmla="*/ 1493460 h 1493460"/>
              <a:gd name="connsiteX4" fmla="*/ 0 w 5981377"/>
              <a:gd name="connsiteY4" fmla="*/ 28575 h 149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1377" h="1493460">
                <a:moveTo>
                  <a:pt x="0" y="28575"/>
                </a:moveTo>
                <a:lnTo>
                  <a:pt x="5981377" y="0"/>
                </a:lnTo>
                <a:lnTo>
                  <a:pt x="5783001" y="1474411"/>
                </a:lnTo>
                <a:lnTo>
                  <a:pt x="9586" y="1493460"/>
                </a:lnTo>
                <a:cubicBezTo>
                  <a:pt x="6391" y="1005165"/>
                  <a:pt x="3195" y="516870"/>
                  <a:pt x="0" y="28575"/>
                </a:cubicBezTo>
                <a:close/>
              </a:path>
            </a:pathLst>
          </a:custGeom>
          <a:solidFill>
            <a:srgbClr val="FFC000"/>
          </a:solidFill>
        </p:spPr>
        <p:txBody>
          <a:bodyPr wrap="square" lIns="91440" tIns="45720" rIns="91440" bIns="45720" anchor="b">
            <a:spAutoFit/>
          </a:bodyPr>
          <a:lstStyle/>
          <a:p>
            <a:pPr algn="ctr">
              <a:defRPr/>
            </a:pPr>
            <a:r>
              <a:rPr lang="en-US" sz="4000" b="1">
                <a:solidFill>
                  <a:srgbClr val="C00000"/>
                </a:solidFill>
                <a:latin typeface="Poppins"/>
                <a:cs typeface="Poppins"/>
              </a:rPr>
              <a:t>15,134</a:t>
            </a:r>
            <a:r>
              <a:rPr lang="en-US" sz="4000">
                <a:latin typeface="Poppins"/>
                <a:cs typeface="Poppins"/>
              </a:rPr>
              <a:t> </a:t>
            </a:r>
            <a:r>
              <a:rPr lang="en-US" sz="2000">
                <a:latin typeface="Poppins"/>
                <a:cs typeface="Poppins"/>
              </a:rPr>
              <a:t>Total Research Publications on </a:t>
            </a:r>
            <a:r>
              <a:rPr lang="en-US" sz="2400" err="1">
                <a:latin typeface="Poppins"/>
                <a:cs typeface="Poppins"/>
              </a:rPr>
              <a:t>W</a:t>
            </a:r>
            <a:r>
              <a:rPr lang="en-US" sz="2000" err="1">
                <a:latin typeface="Poppins"/>
                <a:cs typeface="Poppins"/>
              </a:rPr>
              <a:t>o</a:t>
            </a:r>
            <a:r>
              <a:rPr lang="en-US" sz="2400" err="1">
                <a:latin typeface="Poppins"/>
                <a:cs typeface="Poppins"/>
              </a:rPr>
              <a:t>S</a:t>
            </a:r>
            <a:r>
              <a:rPr lang="en-US" sz="2000">
                <a:latin typeface="Poppins"/>
                <a:cs typeface="Poppins"/>
              </a:rPr>
              <a:t>   </a:t>
            </a:r>
            <a:r>
              <a:rPr lang="en-US" sz="4000" b="1">
                <a:solidFill>
                  <a:srgbClr val="C00000"/>
                </a:solidFill>
                <a:latin typeface="Poppins"/>
                <a:cs typeface="Poppins"/>
              </a:rPr>
              <a:t>7,819</a:t>
            </a:r>
            <a:r>
              <a:rPr lang="en-US" sz="4000">
                <a:latin typeface="Poppins"/>
                <a:cs typeface="Poppins"/>
              </a:rPr>
              <a:t> </a:t>
            </a:r>
            <a:r>
              <a:rPr lang="en-US" sz="2000">
                <a:latin typeface="Poppins"/>
                <a:cs typeface="Poppins"/>
              </a:rPr>
              <a:t>Joint Research Publications</a:t>
            </a:r>
          </a:p>
        </p:txBody>
      </p:sp>
      <p:sp>
        <p:nvSpPr>
          <p:cNvPr id="62" name="Rectangle 61">
            <a:extLst>
              <a:ext uri="{FF2B5EF4-FFF2-40B4-BE49-F238E27FC236}">
                <a16:creationId xmlns:a16="http://schemas.microsoft.com/office/drawing/2014/main" id="{216D8992-35E6-4079-975A-434D9DA72FA1}"/>
              </a:ext>
            </a:extLst>
          </p:cNvPr>
          <p:cNvSpPr/>
          <p:nvPr/>
        </p:nvSpPr>
        <p:spPr>
          <a:xfrm>
            <a:off x="-33711" y="1807769"/>
            <a:ext cx="8764085" cy="70255"/>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1" name="Graphic 10" descr="Map with pin outline">
            <a:extLst>
              <a:ext uri="{FF2B5EF4-FFF2-40B4-BE49-F238E27FC236}">
                <a16:creationId xmlns:a16="http://schemas.microsoft.com/office/drawing/2014/main" id="{63E26961-59E9-2C63-BC14-E78E498853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653" y="450360"/>
            <a:ext cx="1220412" cy="1209430"/>
          </a:xfrm>
          <a:prstGeom prst="rect">
            <a:avLst/>
          </a:prstGeom>
        </p:spPr>
      </p:pic>
      <p:grpSp>
        <p:nvGrpSpPr>
          <p:cNvPr id="42" name="Group 41">
            <a:extLst>
              <a:ext uri="{FF2B5EF4-FFF2-40B4-BE49-F238E27FC236}">
                <a16:creationId xmlns:a16="http://schemas.microsoft.com/office/drawing/2014/main" id="{0BA868C7-B723-2960-ADCA-1B6B55A516E4}"/>
              </a:ext>
            </a:extLst>
          </p:cNvPr>
          <p:cNvGrpSpPr/>
          <p:nvPr/>
        </p:nvGrpSpPr>
        <p:grpSpPr>
          <a:xfrm>
            <a:off x="264475" y="2087507"/>
            <a:ext cx="7867567" cy="3742306"/>
            <a:chOff x="2074786" y="2248552"/>
            <a:chExt cx="7704027" cy="3924487"/>
          </a:xfrm>
        </p:grpSpPr>
        <p:pic>
          <p:nvPicPr>
            <p:cNvPr id="2" name="Picture 2">
              <a:extLst>
                <a:ext uri="{FF2B5EF4-FFF2-40B4-BE49-F238E27FC236}">
                  <a16:creationId xmlns:a16="http://schemas.microsoft.com/office/drawing/2014/main" id="{3229ED35-6DA0-F2F5-1538-51D82455B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4786" y="2248552"/>
              <a:ext cx="7704027" cy="3924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3D8DBB5D-6996-97FD-1F75-40AC7EFC228C}"/>
                </a:ext>
              </a:extLst>
            </p:cNvPr>
            <p:cNvSpPr txBox="1"/>
            <p:nvPr/>
          </p:nvSpPr>
          <p:spPr>
            <a:xfrm>
              <a:off x="6949972" y="3879728"/>
              <a:ext cx="591829"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UAE</a:t>
              </a:r>
            </a:p>
          </p:txBody>
        </p:sp>
        <p:sp>
          <p:nvSpPr>
            <p:cNvPr id="10" name="Teardrop 9">
              <a:extLst>
                <a:ext uri="{FF2B5EF4-FFF2-40B4-BE49-F238E27FC236}">
                  <a16:creationId xmlns:a16="http://schemas.microsoft.com/office/drawing/2014/main" id="{FC0A8C09-FA86-17CC-1BC2-1E8BD19DBE5A}"/>
                </a:ext>
              </a:extLst>
            </p:cNvPr>
            <p:cNvSpPr/>
            <p:nvPr/>
          </p:nvSpPr>
          <p:spPr>
            <a:xfrm rot="8100000">
              <a:off x="7891725" y="2871232"/>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endParaRPr lang="en-IN" sz="1795" kern="0">
                <a:solidFill>
                  <a:sysClr val="window" lastClr="FFFFFF"/>
                </a:solidFill>
                <a:latin typeface="Calibri"/>
              </a:endParaRPr>
            </a:p>
          </p:txBody>
        </p:sp>
        <p:sp>
          <p:nvSpPr>
            <p:cNvPr id="12" name="TextBox 11">
              <a:extLst>
                <a:ext uri="{FF2B5EF4-FFF2-40B4-BE49-F238E27FC236}">
                  <a16:creationId xmlns:a16="http://schemas.microsoft.com/office/drawing/2014/main" id="{72E6A4BB-F7AB-A611-5D61-1E05D44DC336}"/>
                </a:ext>
              </a:extLst>
            </p:cNvPr>
            <p:cNvSpPr txBox="1"/>
            <p:nvPr/>
          </p:nvSpPr>
          <p:spPr>
            <a:xfrm>
              <a:off x="7440227" y="3200598"/>
              <a:ext cx="718466"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China</a:t>
              </a:r>
            </a:p>
          </p:txBody>
        </p:sp>
        <p:sp>
          <p:nvSpPr>
            <p:cNvPr id="13" name="Teardrop 12">
              <a:extLst>
                <a:ext uri="{FF2B5EF4-FFF2-40B4-BE49-F238E27FC236}">
                  <a16:creationId xmlns:a16="http://schemas.microsoft.com/office/drawing/2014/main" id="{CE7C54BE-100E-C4AE-3CD9-BBB8701F8E19}"/>
                </a:ext>
              </a:extLst>
            </p:cNvPr>
            <p:cNvSpPr/>
            <p:nvPr/>
          </p:nvSpPr>
          <p:spPr>
            <a:xfrm rot="8100000">
              <a:off x="3567098" y="3215565"/>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endParaRPr lang="en-IN" sz="1795" kern="0">
                <a:solidFill>
                  <a:sysClr val="window" lastClr="FFFFFF"/>
                </a:solidFill>
                <a:latin typeface="Calibri"/>
              </a:endParaRPr>
            </a:p>
          </p:txBody>
        </p:sp>
        <p:sp>
          <p:nvSpPr>
            <p:cNvPr id="14" name="TextBox 13">
              <a:extLst>
                <a:ext uri="{FF2B5EF4-FFF2-40B4-BE49-F238E27FC236}">
                  <a16:creationId xmlns:a16="http://schemas.microsoft.com/office/drawing/2014/main" id="{09D6C59F-6B80-79F1-1B70-92895BB8F8E5}"/>
                </a:ext>
              </a:extLst>
            </p:cNvPr>
            <p:cNvSpPr txBox="1"/>
            <p:nvPr/>
          </p:nvSpPr>
          <p:spPr>
            <a:xfrm>
              <a:off x="3411375" y="3588722"/>
              <a:ext cx="591829"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USA</a:t>
              </a:r>
            </a:p>
          </p:txBody>
        </p:sp>
        <p:sp>
          <p:nvSpPr>
            <p:cNvPr id="15" name="Teardrop 14">
              <a:extLst>
                <a:ext uri="{FF2B5EF4-FFF2-40B4-BE49-F238E27FC236}">
                  <a16:creationId xmlns:a16="http://schemas.microsoft.com/office/drawing/2014/main" id="{5A6FA1F8-C461-BC63-9BD9-B25418571572}"/>
                </a:ext>
              </a:extLst>
            </p:cNvPr>
            <p:cNvSpPr/>
            <p:nvPr/>
          </p:nvSpPr>
          <p:spPr>
            <a:xfrm rot="8100000">
              <a:off x="5666188" y="3156612"/>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16" name="TextBox 15">
              <a:extLst>
                <a:ext uri="{FF2B5EF4-FFF2-40B4-BE49-F238E27FC236}">
                  <a16:creationId xmlns:a16="http://schemas.microsoft.com/office/drawing/2014/main" id="{C7D8858C-2CB3-7110-E8EB-F28451BBD8AF}"/>
                </a:ext>
              </a:extLst>
            </p:cNvPr>
            <p:cNvSpPr txBox="1"/>
            <p:nvPr/>
          </p:nvSpPr>
          <p:spPr>
            <a:xfrm>
              <a:off x="5267414" y="3233289"/>
              <a:ext cx="463588"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UK</a:t>
              </a:r>
            </a:p>
          </p:txBody>
        </p:sp>
        <p:sp>
          <p:nvSpPr>
            <p:cNvPr id="17" name="Teardrop 16">
              <a:extLst>
                <a:ext uri="{FF2B5EF4-FFF2-40B4-BE49-F238E27FC236}">
                  <a16:creationId xmlns:a16="http://schemas.microsoft.com/office/drawing/2014/main" id="{8033D013-698A-46D0-0146-A8F6475CD449}"/>
                </a:ext>
              </a:extLst>
            </p:cNvPr>
            <p:cNvSpPr/>
            <p:nvPr/>
          </p:nvSpPr>
          <p:spPr>
            <a:xfrm rot="8100000">
              <a:off x="7998438" y="4404543"/>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18" name="TextBox 17">
              <a:extLst>
                <a:ext uri="{FF2B5EF4-FFF2-40B4-BE49-F238E27FC236}">
                  <a16:creationId xmlns:a16="http://schemas.microsoft.com/office/drawing/2014/main" id="{3D3EE637-19A5-67B8-744C-23D93FA3B517}"/>
                </a:ext>
              </a:extLst>
            </p:cNvPr>
            <p:cNvSpPr txBox="1"/>
            <p:nvPr/>
          </p:nvSpPr>
          <p:spPr>
            <a:xfrm>
              <a:off x="7470769" y="4631835"/>
              <a:ext cx="987771"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Malaysia</a:t>
              </a:r>
            </a:p>
          </p:txBody>
        </p:sp>
        <p:sp>
          <p:nvSpPr>
            <p:cNvPr id="19" name="Teardrop 18">
              <a:extLst>
                <a:ext uri="{FF2B5EF4-FFF2-40B4-BE49-F238E27FC236}">
                  <a16:creationId xmlns:a16="http://schemas.microsoft.com/office/drawing/2014/main" id="{FBF27B94-9337-2167-7DB6-DF8A8D592C99}"/>
                </a:ext>
              </a:extLst>
            </p:cNvPr>
            <p:cNvSpPr/>
            <p:nvPr/>
          </p:nvSpPr>
          <p:spPr>
            <a:xfrm rot="8100000">
              <a:off x="8703272" y="3359591"/>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20" name="TextBox 19">
              <a:extLst>
                <a:ext uri="{FF2B5EF4-FFF2-40B4-BE49-F238E27FC236}">
                  <a16:creationId xmlns:a16="http://schemas.microsoft.com/office/drawing/2014/main" id="{C6DDC2DA-16FF-66B7-5F66-0BC678BB1B5E}"/>
                </a:ext>
              </a:extLst>
            </p:cNvPr>
            <p:cNvSpPr txBox="1"/>
            <p:nvPr/>
          </p:nvSpPr>
          <p:spPr>
            <a:xfrm>
              <a:off x="8723404" y="3606187"/>
              <a:ext cx="731290" cy="553998"/>
            </a:xfrm>
            <a:prstGeom prst="rect">
              <a:avLst/>
            </a:prstGeom>
            <a:noFill/>
            <a:ln>
              <a:noFill/>
            </a:ln>
          </p:spPr>
          <p:txBody>
            <a:bodyPr wrap="none" rtlCol="0">
              <a:spAutoFit/>
            </a:bodyPr>
            <a:lstStyle/>
            <a:p>
              <a:pPr defTabSz="913030">
                <a:defRPr/>
              </a:pPr>
              <a:r>
                <a:rPr lang="en-IN" sz="1500" b="1">
                  <a:solidFill>
                    <a:schemeClr val="bg1"/>
                  </a:solidFill>
                  <a:latin typeface="Arial" charset="0"/>
                </a:rPr>
                <a:t>South</a:t>
              </a:r>
            </a:p>
            <a:p>
              <a:pPr defTabSz="913030">
                <a:defRPr/>
              </a:pPr>
              <a:r>
                <a:rPr lang="en-IN" sz="1500" b="1">
                  <a:solidFill>
                    <a:schemeClr val="bg1"/>
                  </a:solidFill>
                  <a:latin typeface="Arial" charset="0"/>
                </a:rPr>
                <a:t>Korea</a:t>
              </a:r>
            </a:p>
          </p:txBody>
        </p:sp>
        <p:sp>
          <p:nvSpPr>
            <p:cNvPr id="21" name="Teardrop 20">
              <a:extLst>
                <a:ext uri="{FF2B5EF4-FFF2-40B4-BE49-F238E27FC236}">
                  <a16:creationId xmlns:a16="http://schemas.microsoft.com/office/drawing/2014/main" id="{56DCFD1C-6B04-54FE-406E-1C018407FC2F}"/>
                </a:ext>
              </a:extLst>
            </p:cNvPr>
            <p:cNvSpPr/>
            <p:nvPr/>
          </p:nvSpPr>
          <p:spPr>
            <a:xfrm rot="8100000">
              <a:off x="8556604" y="4811004"/>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22" name="TextBox 21">
              <a:extLst>
                <a:ext uri="{FF2B5EF4-FFF2-40B4-BE49-F238E27FC236}">
                  <a16:creationId xmlns:a16="http://schemas.microsoft.com/office/drawing/2014/main" id="{EEF55851-3CE6-0AA3-9054-4BC00F3F1E25}"/>
                </a:ext>
              </a:extLst>
            </p:cNvPr>
            <p:cNvSpPr txBox="1"/>
            <p:nvPr/>
          </p:nvSpPr>
          <p:spPr>
            <a:xfrm>
              <a:off x="8319763" y="5059035"/>
              <a:ext cx="1008609"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Australia</a:t>
              </a:r>
            </a:p>
          </p:txBody>
        </p:sp>
        <p:sp>
          <p:nvSpPr>
            <p:cNvPr id="23" name="Teardrop 22">
              <a:extLst>
                <a:ext uri="{FF2B5EF4-FFF2-40B4-BE49-F238E27FC236}">
                  <a16:creationId xmlns:a16="http://schemas.microsoft.com/office/drawing/2014/main" id="{F4C2F005-7000-E1E5-6BBC-45ADA03BEACD}"/>
                </a:ext>
              </a:extLst>
            </p:cNvPr>
            <p:cNvSpPr/>
            <p:nvPr/>
          </p:nvSpPr>
          <p:spPr>
            <a:xfrm rot="8100000">
              <a:off x="5929700" y="3034158"/>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24" name="TextBox 23">
              <a:extLst>
                <a:ext uri="{FF2B5EF4-FFF2-40B4-BE49-F238E27FC236}">
                  <a16:creationId xmlns:a16="http://schemas.microsoft.com/office/drawing/2014/main" id="{396F9384-8A92-C9A6-0E79-0BA5DF090DFA}"/>
                </a:ext>
              </a:extLst>
            </p:cNvPr>
            <p:cNvSpPr txBox="1"/>
            <p:nvPr/>
          </p:nvSpPr>
          <p:spPr>
            <a:xfrm>
              <a:off x="5416883" y="2738475"/>
              <a:ext cx="1019831"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Germany</a:t>
              </a:r>
            </a:p>
          </p:txBody>
        </p:sp>
        <p:sp>
          <p:nvSpPr>
            <p:cNvPr id="25" name="Teardrop 24">
              <a:extLst>
                <a:ext uri="{FF2B5EF4-FFF2-40B4-BE49-F238E27FC236}">
                  <a16:creationId xmlns:a16="http://schemas.microsoft.com/office/drawing/2014/main" id="{014A3726-A8BA-1B0C-E18B-B663A6E2D606}"/>
                </a:ext>
              </a:extLst>
            </p:cNvPr>
            <p:cNvSpPr/>
            <p:nvPr/>
          </p:nvSpPr>
          <p:spPr>
            <a:xfrm rot="8100000">
              <a:off x="2986602" y="2845109"/>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26" name="TextBox 25">
              <a:extLst>
                <a:ext uri="{FF2B5EF4-FFF2-40B4-BE49-F238E27FC236}">
                  <a16:creationId xmlns:a16="http://schemas.microsoft.com/office/drawing/2014/main" id="{DBB673DA-FF1D-A0A4-A60B-29F0CC2303E1}"/>
                </a:ext>
              </a:extLst>
            </p:cNvPr>
            <p:cNvSpPr txBox="1"/>
            <p:nvPr/>
          </p:nvSpPr>
          <p:spPr>
            <a:xfrm>
              <a:off x="2292961" y="2592305"/>
              <a:ext cx="880369"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Canada</a:t>
              </a:r>
            </a:p>
          </p:txBody>
        </p:sp>
        <p:sp>
          <p:nvSpPr>
            <p:cNvPr id="27" name="Teardrop 26">
              <a:extLst>
                <a:ext uri="{FF2B5EF4-FFF2-40B4-BE49-F238E27FC236}">
                  <a16:creationId xmlns:a16="http://schemas.microsoft.com/office/drawing/2014/main" id="{309688C2-754D-5DA3-22B4-478B53483A9A}"/>
                </a:ext>
              </a:extLst>
            </p:cNvPr>
            <p:cNvSpPr/>
            <p:nvPr/>
          </p:nvSpPr>
          <p:spPr>
            <a:xfrm rot="8100000">
              <a:off x="6032639" y="4238772"/>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28" name="TextBox 27">
              <a:extLst>
                <a:ext uri="{FF2B5EF4-FFF2-40B4-BE49-F238E27FC236}">
                  <a16:creationId xmlns:a16="http://schemas.microsoft.com/office/drawing/2014/main" id="{58765EE9-084A-9CF2-57E8-CE26D0BADE7F}"/>
                </a:ext>
              </a:extLst>
            </p:cNvPr>
            <p:cNvSpPr txBox="1"/>
            <p:nvPr/>
          </p:nvSpPr>
          <p:spPr>
            <a:xfrm>
              <a:off x="5961902" y="4826760"/>
              <a:ext cx="805029"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Others</a:t>
              </a:r>
            </a:p>
          </p:txBody>
        </p:sp>
        <p:sp>
          <p:nvSpPr>
            <p:cNvPr id="29" name="Teardrop 28">
              <a:extLst>
                <a:ext uri="{FF2B5EF4-FFF2-40B4-BE49-F238E27FC236}">
                  <a16:creationId xmlns:a16="http://schemas.microsoft.com/office/drawing/2014/main" id="{FB76662A-8264-B9BE-2029-D4E6E6521F68}"/>
                </a:ext>
              </a:extLst>
            </p:cNvPr>
            <p:cNvSpPr/>
            <p:nvPr/>
          </p:nvSpPr>
          <p:spPr>
            <a:xfrm rot="8100000">
              <a:off x="6588716" y="3888148"/>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endParaRPr lang="en-IN" sz="1795" kern="0">
                <a:solidFill>
                  <a:sysClr val="window" lastClr="FFFFFF"/>
                </a:solidFill>
                <a:latin typeface="Calibri"/>
              </a:endParaRPr>
            </a:p>
          </p:txBody>
        </p:sp>
        <p:sp>
          <p:nvSpPr>
            <p:cNvPr id="30" name="TextBox 29">
              <a:extLst>
                <a:ext uri="{FF2B5EF4-FFF2-40B4-BE49-F238E27FC236}">
                  <a16:creationId xmlns:a16="http://schemas.microsoft.com/office/drawing/2014/main" id="{8E8C465E-FF6F-F0D9-04EB-1D115DE70778}"/>
                </a:ext>
              </a:extLst>
            </p:cNvPr>
            <p:cNvSpPr txBox="1"/>
            <p:nvPr/>
          </p:nvSpPr>
          <p:spPr>
            <a:xfrm>
              <a:off x="6383852" y="4146508"/>
              <a:ext cx="591829" cy="323165"/>
            </a:xfrm>
            <a:prstGeom prst="rect">
              <a:avLst/>
            </a:prstGeom>
            <a:noFill/>
            <a:ln>
              <a:noFill/>
            </a:ln>
          </p:spPr>
          <p:txBody>
            <a:bodyPr wrap="none" rtlCol="0">
              <a:spAutoFit/>
            </a:bodyPr>
            <a:lstStyle/>
            <a:p>
              <a:pPr defTabSz="913030">
                <a:defRPr/>
              </a:pPr>
              <a:r>
                <a:rPr lang="en-IN" sz="1500" b="1">
                  <a:solidFill>
                    <a:schemeClr val="bg1"/>
                  </a:solidFill>
                  <a:latin typeface="Arial" charset="0"/>
                </a:rPr>
                <a:t>KSA</a:t>
              </a:r>
            </a:p>
          </p:txBody>
        </p:sp>
        <p:sp>
          <p:nvSpPr>
            <p:cNvPr id="31" name="Teardrop 30">
              <a:extLst>
                <a:ext uri="{FF2B5EF4-FFF2-40B4-BE49-F238E27FC236}">
                  <a16:creationId xmlns:a16="http://schemas.microsoft.com/office/drawing/2014/main" id="{2AB24636-5106-5B08-089A-B58991836269}"/>
                </a:ext>
              </a:extLst>
            </p:cNvPr>
            <p:cNvSpPr/>
            <p:nvPr/>
          </p:nvSpPr>
          <p:spPr>
            <a:xfrm rot="8100000">
              <a:off x="6837035" y="3862718"/>
              <a:ext cx="191285" cy="191285"/>
            </a:xfrm>
            <a:prstGeom prst="teardrop">
              <a:avLst>
                <a:gd name="adj" fmla="val 160398"/>
              </a:avLst>
            </a:prstGeom>
            <a:solidFill>
              <a:srgbClr val="FFC000"/>
            </a:solidFill>
            <a:ln w="25400" cap="flat" cmpd="sng" algn="ctr">
              <a:noFill/>
              <a:prstDash val="solid"/>
            </a:ln>
            <a:effectLst/>
          </p:spPr>
          <p:txBody>
            <a:bodyPr rtlCol="0" anchor="ctr"/>
            <a:lstStyle/>
            <a:p>
              <a:pPr algn="ctr" defTabSz="913030">
                <a:defRPr/>
              </a:pPr>
              <a:endParaRPr lang="en-IN" sz="1795" kern="0">
                <a:solidFill>
                  <a:sysClr val="window" lastClr="FFFFFF"/>
                </a:solidFill>
                <a:latin typeface="Calibri"/>
              </a:endParaRPr>
            </a:p>
          </p:txBody>
        </p:sp>
        <p:sp>
          <p:nvSpPr>
            <p:cNvPr id="5" name="TextBox 4">
              <a:extLst>
                <a:ext uri="{FF2B5EF4-FFF2-40B4-BE49-F238E27FC236}">
                  <a16:creationId xmlns:a16="http://schemas.microsoft.com/office/drawing/2014/main" id="{083AFA71-9957-51AD-EC43-814076A55F44}"/>
                </a:ext>
              </a:extLst>
            </p:cNvPr>
            <p:cNvSpPr txBox="1"/>
            <p:nvPr/>
          </p:nvSpPr>
          <p:spPr>
            <a:xfrm>
              <a:off x="7652738" y="3398072"/>
              <a:ext cx="536060" cy="323165"/>
            </a:xfrm>
            <a:prstGeom prst="rect">
              <a:avLst/>
            </a:prstGeom>
            <a:noFill/>
            <a:ln>
              <a:noFill/>
            </a:ln>
          </p:spPr>
          <p:txBody>
            <a:bodyPr wrap="square" rtlCol="0">
              <a:spAutoFit/>
            </a:bodyPr>
            <a:lstStyle/>
            <a:p>
              <a:pPr defTabSz="913030">
                <a:defRPr/>
              </a:pPr>
              <a:r>
                <a:rPr lang="en-IN" sz="1500" b="1">
                  <a:solidFill>
                    <a:srgbClr val="FFC000"/>
                  </a:solidFill>
                  <a:latin typeface="Arial" charset="0"/>
                </a:rPr>
                <a:t>967</a:t>
              </a:r>
            </a:p>
          </p:txBody>
        </p:sp>
        <p:sp>
          <p:nvSpPr>
            <p:cNvPr id="32" name="TextBox 31">
              <a:extLst>
                <a:ext uri="{FF2B5EF4-FFF2-40B4-BE49-F238E27FC236}">
                  <a16:creationId xmlns:a16="http://schemas.microsoft.com/office/drawing/2014/main" id="{1F184B3C-31F2-D75F-F5B0-09B80D646434}"/>
                </a:ext>
              </a:extLst>
            </p:cNvPr>
            <p:cNvSpPr txBox="1"/>
            <p:nvPr/>
          </p:nvSpPr>
          <p:spPr>
            <a:xfrm>
              <a:off x="3509856" y="3786360"/>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793</a:t>
              </a:r>
            </a:p>
          </p:txBody>
        </p:sp>
        <p:sp>
          <p:nvSpPr>
            <p:cNvPr id="33" name="TextBox 32">
              <a:extLst>
                <a:ext uri="{FF2B5EF4-FFF2-40B4-BE49-F238E27FC236}">
                  <a16:creationId xmlns:a16="http://schemas.microsoft.com/office/drawing/2014/main" id="{552577D1-7E04-1BEB-A7A5-039D6112C92D}"/>
                </a:ext>
              </a:extLst>
            </p:cNvPr>
            <p:cNvSpPr txBox="1"/>
            <p:nvPr/>
          </p:nvSpPr>
          <p:spPr>
            <a:xfrm>
              <a:off x="5426408" y="2534356"/>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673</a:t>
              </a:r>
            </a:p>
          </p:txBody>
        </p:sp>
        <p:sp>
          <p:nvSpPr>
            <p:cNvPr id="34" name="TextBox 33">
              <a:extLst>
                <a:ext uri="{FF2B5EF4-FFF2-40B4-BE49-F238E27FC236}">
                  <a16:creationId xmlns:a16="http://schemas.microsoft.com/office/drawing/2014/main" id="{1FC45C91-33FC-2ED2-9FE2-E1A5179193D9}"/>
                </a:ext>
              </a:extLst>
            </p:cNvPr>
            <p:cNvSpPr txBox="1"/>
            <p:nvPr/>
          </p:nvSpPr>
          <p:spPr>
            <a:xfrm>
              <a:off x="7466789" y="4833361"/>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424</a:t>
              </a:r>
            </a:p>
          </p:txBody>
        </p:sp>
        <p:sp>
          <p:nvSpPr>
            <p:cNvPr id="35" name="TextBox 34">
              <a:extLst>
                <a:ext uri="{FF2B5EF4-FFF2-40B4-BE49-F238E27FC236}">
                  <a16:creationId xmlns:a16="http://schemas.microsoft.com/office/drawing/2014/main" id="{44851A88-770E-11A9-41F0-D5DEC41B4CD8}"/>
                </a:ext>
              </a:extLst>
            </p:cNvPr>
            <p:cNvSpPr txBox="1"/>
            <p:nvPr/>
          </p:nvSpPr>
          <p:spPr>
            <a:xfrm>
              <a:off x="8939784" y="3419385"/>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426</a:t>
              </a:r>
            </a:p>
          </p:txBody>
        </p:sp>
        <p:sp>
          <p:nvSpPr>
            <p:cNvPr id="36" name="TextBox 35">
              <a:extLst>
                <a:ext uri="{FF2B5EF4-FFF2-40B4-BE49-F238E27FC236}">
                  <a16:creationId xmlns:a16="http://schemas.microsoft.com/office/drawing/2014/main" id="{FB8CD1B8-D3E6-FC1E-4850-0AE58817C27B}"/>
                </a:ext>
              </a:extLst>
            </p:cNvPr>
            <p:cNvSpPr txBox="1"/>
            <p:nvPr/>
          </p:nvSpPr>
          <p:spPr>
            <a:xfrm>
              <a:off x="8809871" y="5242119"/>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292</a:t>
              </a:r>
            </a:p>
          </p:txBody>
        </p:sp>
        <p:sp>
          <p:nvSpPr>
            <p:cNvPr id="37" name="TextBox 36">
              <a:extLst>
                <a:ext uri="{FF2B5EF4-FFF2-40B4-BE49-F238E27FC236}">
                  <a16:creationId xmlns:a16="http://schemas.microsoft.com/office/drawing/2014/main" id="{5C9ABE40-4BD0-3761-0FF6-148D90AC2352}"/>
                </a:ext>
              </a:extLst>
            </p:cNvPr>
            <p:cNvSpPr txBox="1"/>
            <p:nvPr/>
          </p:nvSpPr>
          <p:spPr>
            <a:xfrm>
              <a:off x="5223178" y="3427139"/>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258</a:t>
              </a:r>
            </a:p>
          </p:txBody>
        </p:sp>
        <p:sp>
          <p:nvSpPr>
            <p:cNvPr id="38" name="TextBox 37">
              <a:extLst>
                <a:ext uri="{FF2B5EF4-FFF2-40B4-BE49-F238E27FC236}">
                  <a16:creationId xmlns:a16="http://schemas.microsoft.com/office/drawing/2014/main" id="{F7021031-6AE4-F588-478D-C73D9767426F}"/>
                </a:ext>
              </a:extLst>
            </p:cNvPr>
            <p:cNvSpPr txBox="1"/>
            <p:nvPr/>
          </p:nvSpPr>
          <p:spPr>
            <a:xfrm>
              <a:off x="2675985" y="2391936"/>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220</a:t>
              </a:r>
            </a:p>
          </p:txBody>
        </p:sp>
        <p:sp>
          <p:nvSpPr>
            <p:cNvPr id="39" name="TextBox 38">
              <a:extLst>
                <a:ext uri="{FF2B5EF4-FFF2-40B4-BE49-F238E27FC236}">
                  <a16:creationId xmlns:a16="http://schemas.microsoft.com/office/drawing/2014/main" id="{076B4175-6CD7-0F58-CDA7-23A5B2A587BB}"/>
                </a:ext>
              </a:extLst>
            </p:cNvPr>
            <p:cNvSpPr txBox="1"/>
            <p:nvPr/>
          </p:nvSpPr>
          <p:spPr>
            <a:xfrm>
              <a:off x="6044772" y="4634851"/>
              <a:ext cx="614271"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2632</a:t>
              </a:r>
            </a:p>
          </p:txBody>
        </p:sp>
        <p:sp>
          <p:nvSpPr>
            <p:cNvPr id="40" name="TextBox 39">
              <a:extLst>
                <a:ext uri="{FF2B5EF4-FFF2-40B4-BE49-F238E27FC236}">
                  <a16:creationId xmlns:a16="http://schemas.microsoft.com/office/drawing/2014/main" id="{F1C7EFF9-A5EF-7228-3072-1E8AF12DA157}"/>
                </a:ext>
              </a:extLst>
            </p:cNvPr>
            <p:cNvSpPr txBox="1"/>
            <p:nvPr/>
          </p:nvSpPr>
          <p:spPr>
            <a:xfrm>
              <a:off x="6373652" y="4335548"/>
              <a:ext cx="506870" cy="323165"/>
            </a:xfrm>
            <a:prstGeom prst="rect">
              <a:avLst/>
            </a:prstGeom>
            <a:noFill/>
            <a:ln>
              <a:noFill/>
            </a:ln>
          </p:spPr>
          <p:txBody>
            <a:bodyPr wrap="none" lIns="91440" tIns="45720" rIns="91440" bIns="45720" rtlCol="0" anchor="t">
              <a:spAutoFit/>
            </a:bodyPr>
            <a:lstStyle/>
            <a:p>
              <a:pPr defTabSz="913030">
                <a:defRPr/>
              </a:pPr>
              <a:r>
                <a:rPr lang="en-IN" sz="1500" b="1">
                  <a:solidFill>
                    <a:srgbClr val="FFC000"/>
                  </a:solidFill>
                  <a:latin typeface="Arial" charset="0"/>
                </a:rPr>
                <a:t>946</a:t>
              </a:r>
            </a:p>
          </p:txBody>
        </p:sp>
        <p:sp>
          <p:nvSpPr>
            <p:cNvPr id="41" name="TextBox 40">
              <a:extLst>
                <a:ext uri="{FF2B5EF4-FFF2-40B4-BE49-F238E27FC236}">
                  <a16:creationId xmlns:a16="http://schemas.microsoft.com/office/drawing/2014/main" id="{2D787B8C-FC8A-6601-B658-F3C9D0948D3C}"/>
                </a:ext>
              </a:extLst>
            </p:cNvPr>
            <p:cNvSpPr txBox="1"/>
            <p:nvPr/>
          </p:nvSpPr>
          <p:spPr>
            <a:xfrm>
              <a:off x="7040047" y="3671019"/>
              <a:ext cx="506870" cy="323165"/>
            </a:xfrm>
            <a:prstGeom prst="rect">
              <a:avLst/>
            </a:prstGeom>
            <a:noFill/>
            <a:ln>
              <a:noFill/>
            </a:ln>
          </p:spPr>
          <p:txBody>
            <a:bodyPr wrap="none" rtlCol="0">
              <a:spAutoFit/>
            </a:bodyPr>
            <a:lstStyle/>
            <a:p>
              <a:pPr defTabSz="913030">
                <a:defRPr/>
              </a:pPr>
              <a:r>
                <a:rPr lang="en-IN" sz="1500" b="1">
                  <a:solidFill>
                    <a:srgbClr val="FFC000"/>
                  </a:solidFill>
                  <a:latin typeface="Arial" charset="0"/>
                </a:rPr>
                <a:t>203</a:t>
              </a:r>
            </a:p>
          </p:txBody>
        </p:sp>
      </p:grpSp>
      <p:pic>
        <p:nvPicPr>
          <p:cNvPr id="44" name="Picture 4">
            <a:extLst>
              <a:ext uri="{FF2B5EF4-FFF2-40B4-BE49-F238E27FC236}">
                <a16:creationId xmlns:a16="http://schemas.microsoft.com/office/drawing/2014/main" id="{CE1CC0FE-3CB4-99C0-62F7-2CC0C25B4EAB}"/>
              </a:ext>
            </a:extLst>
          </p:cNvPr>
          <p:cNvPicPr>
            <a:picLocks noChangeAspect="1"/>
          </p:cNvPicPr>
          <p:nvPr/>
        </p:nvPicPr>
        <p:blipFill>
          <a:blip r:embed="rId7"/>
          <a:stretch>
            <a:fillRect/>
          </a:stretch>
        </p:blipFill>
        <p:spPr>
          <a:xfrm rot="16200000">
            <a:off x="3669217" y="3987800"/>
            <a:ext cx="119006" cy="3566160"/>
          </a:xfrm>
          <a:prstGeom prst="rect">
            <a:avLst/>
          </a:prstGeom>
        </p:spPr>
      </p:pic>
      <p:pic>
        <p:nvPicPr>
          <p:cNvPr id="46" name="Picture 4">
            <a:extLst>
              <a:ext uri="{FF2B5EF4-FFF2-40B4-BE49-F238E27FC236}">
                <a16:creationId xmlns:a16="http://schemas.microsoft.com/office/drawing/2014/main" id="{9FDE2E32-3A71-6D97-245B-C10ABBDB445C}"/>
              </a:ext>
            </a:extLst>
          </p:cNvPr>
          <p:cNvPicPr>
            <a:picLocks noChangeAspect="1"/>
          </p:cNvPicPr>
          <p:nvPr/>
        </p:nvPicPr>
        <p:blipFill>
          <a:blip r:embed="rId7"/>
          <a:stretch>
            <a:fillRect/>
          </a:stretch>
        </p:blipFill>
        <p:spPr>
          <a:xfrm rot="16200000">
            <a:off x="4908737" y="127000"/>
            <a:ext cx="119006" cy="3566160"/>
          </a:xfrm>
          <a:prstGeom prst="rect">
            <a:avLst/>
          </a:prstGeom>
        </p:spPr>
      </p:pic>
    </p:spTree>
    <p:extLst>
      <p:ext uri="{BB962C8B-B14F-4D97-AF65-F5344CB8AC3E}">
        <p14:creationId xmlns:p14="http://schemas.microsoft.com/office/powerpoint/2010/main" val="6363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F1D424-89EC-F212-E1FD-83CD60FC6F6D}"/>
              </a:ext>
            </a:extLst>
          </p:cNvPr>
          <p:cNvSpPr/>
          <p:nvPr/>
        </p:nvSpPr>
        <p:spPr>
          <a:xfrm>
            <a:off x="489134" y="2173385"/>
            <a:ext cx="3810738" cy="1515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 name="Freeform: Shape 83">
            <a:extLst>
              <a:ext uri="{FF2B5EF4-FFF2-40B4-BE49-F238E27FC236}">
                <a16:creationId xmlns:a16="http://schemas.microsoft.com/office/drawing/2014/main" id="{DD05BC5B-013F-C5A8-8702-16ADC063DEEF}"/>
              </a:ext>
            </a:extLst>
          </p:cNvPr>
          <p:cNvSpPr/>
          <p:nvPr/>
        </p:nvSpPr>
        <p:spPr>
          <a:xfrm>
            <a:off x="0" y="4543497"/>
            <a:ext cx="12262756" cy="2322335"/>
          </a:xfrm>
          <a:custGeom>
            <a:avLst/>
            <a:gdLst>
              <a:gd name="connsiteX0" fmla="*/ 0 w 12192000"/>
              <a:gd name="connsiteY0" fmla="*/ 0 h 1909138"/>
              <a:gd name="connsiteX1" fmla="*/ 227719 w 12192000"/>
              <a:gd name="connsiteY1" fmla="*/ 142350 h 1909138"/>
              <a:gd name="connsiteX2" fmla="*/ 6096001 w 12192000"/>
              <a:gd name="connsiteY2" fmla="*/ 1628919 h 1909138"/>
              <a:gd name="connsiteX3" fmla="*/ 11964283 w 12192000"/>
              <a:gd name="connsiteY3" fmla="*/ 142350 h 1909138"/>
              <a:gd name="connsiteX4" fmla="*/ 12192000 w 12192000"/>
              <a:gd name="connsiteY4" fmla="*/ 1 h 1909138"/>
              <a:gd name="connsiteX5" fmla="*/ 12192000 w 12192000"/>
              <a:gd name="connsiteY5" fmla="*/ 1909138 h 1909138"/>
              <a:gd name="connsiteX6" fmla="*/ 0 w 12192000"/>
              <a:gd name="connsiteY6" fmla="*/ 1909138 h 1909138"/>
              <a:gd name="connsiteX7" fmla="*/ 0 w 12192000"/>
              <a:gd name="connsiteY7" fmla="*/ 0 h 19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909138">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1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F43D66B-E25A-4968-95EF-863466456D61}"/>
              </a:ext>
            </a:extLst>
          </p:cNvPr>
          <p:cNvSpPr txBox="1"/>
          <p:nvPr/>
        </p:nvSpPr>
        <p:spPr>
          <a:xfrm>
            <a:off x="0" y="299258"/>
            <a:ext cx="12191999" cy="984885"/>
          </a:xfrm>
          <a:prstGeom prst="rect">
            <a:avLst/>
          </a:prstGeom>
          <a:noFill/>
        </p:spPr>
        <p:txBody>
          <a:bodyPr wrap="square" lIns="0" tIns="0" rIns="0" bIns="0" rtlCol="0" anchor="t">
            <a:spAutoFit/>
          </a:bodyPr>
          <a:lstStyle/>
          <a:p>
            <a:pPr algn="ctr">
              <a:defRPr/>
            </a:pPr>
            <a:r>
              <a:rPr lang="en-US" sz="3200"/>
              <a:t>NUST</a:t>
            </a:r>
            <a:r>
              <a:rPr kumimoji="0" lang="en-US" sz="3200" i="0" u="none" strike="noStrike" kern="1200" cap="none" spc="0" normalizeH="0" baseline="0" noProof="0">
                <a:ln>
                  <a:noFill/>
                </a:ln>
                <a:effectLst/>
                <a:uLnTx/>
                <a:uFillTx/>
                <a:ea typeface="+mn-ea"/>
                <a:cs typeface="+mn-cs"/>
              </a:rPr>
              <a:t> INTELLECTUAL PROPERTY RIGHTS</a:t>
            </a:r>
            <a:r>
              <a:rPr lang="en-US" sz="3200"/>
              <a:t> &amp;</a:t>
            </a:r>
          </a:p>
          <a:p>
            <a:pPr algn="ctr">
              <a:defRPr/>
            </a:pPr>
            <a:r>
              <a:rPr lang="en-US" sz="3200" b="1"/>
              <a:t>TECH TRANSFER ECOSYSTEM</a:t>
            </a:r>
            <a:endParaRPr kumimoji="0" lang="en-US" sz="3200" b="1" i="0" u="none" strike="noStrike" kern="1200" cap="none" spc="0" normalizeH="0" baseline="0" noProof="0">
              <a:ln>
                <a:noFill/>
              </a:ln>
              <a:effectLst/>
              <a:uLnTx/>
              <a:uFillTx/>
              <a:ea typeface="+mn-ea"/>
              <a:cs typeface="+mn-cs"/>
            </a:endParaRPr>
          </a:p>
        </p:txBody>
      </p:sp>
      <p:sp>
        <p:nvSpPr>
          <p:cNvPr id="10" name="TextBox 9">
            <a:extLst>
              <a:ext uri="{FF2B5EF4-FFF2-40B4-BE49-F238E27FC236}">
                <a16:creationId xmlns:a16="http://schemas.microsoft.com/office/drawing/2014/main" id="{7E9A3150-8D46-3A3B-626F-259CA201713C}"/>
              </a:ext>
            </a:extLst>
          </p:cNvPr>
          <p:cNvSpPr txBox="1"/>
          <p:nvPr/>
        </p:nvSpPr>
        <p:spPr>
          <a:xfrm>
            <a:off x="2319495" y="1372671"/>
            <a:ext cx="7380479" cy="461665"/>
          </a:xfrm>
          <a:prstGeom prst="rect">
            <a:avLst/>
          </a:prstGeom>
          <a:solidFill>
            <a:schemeClr val="accent4"/>
          </a:solidFill>
        </p:spPr>
        <p:txBody>
          <a:bodyPr wrap="square" lIns="91440" tIns="45720" rIns="91440" bIns="45720" anchor="t">
            <a:spAutoFit/>
          </a:bodyPr>
          <a:lstStyle/>
          <a:p>
            <a:pPr algn="ctr">
              <a:defRPr/>
            </a:pPr>
            <a:r>
              <a:rPr lang="en-GB" sz="2400">
                <a:solidFill>
                  <a:srgbClr val="000000"/>
                </a:solidFill>
                <a:latin typeface="Calibri"/>
                <a:cs typeface="Calibri"/>
              </a:rPr>
              <a:t>Intellectual</a:t>
            </a:r>
            <a:r>
              <a:rPr kumimoji="0" lang="en-GB" sz="2400" i="0" u="none" strike="noStrike" kern="1200" cap="none" spc="0" normalizeH="0" baseline="0" noProof="0">
                <a:ln>
                  <a:noFill/>
                </a:ln>
                <a:solidFill>
                  <a:srgbClr val="000000"/>
                </a:solidFill>
                <a:effectLst/>
                <a:uLnTx/>
                <a:uFillTx/>
                <a:latin typeface="Calibri"/>
                <a:cs typeface="Calibri"/>
              </a:rPr>
              <a:t> Property</a:t>
            </a:r>
            <a:r>
              <a:rPr lang="en-GB" sz="2400">
                <a:solidFill>
                  <a:srgbClr val="000000"/>
                </a:solidFill>
                <a:latin typeface="Calibri"/>
                <a:cs typeface="Calibri"/>
              </a:rPr>
              <a:t> </a:t>
            </a:r>
            <a:r>
              <a:rPr kumimoji="0" lang="en-GB" sz="2400" i="0" u="none" strike="noStrike" kern="1200" cap="none" spc="0" normalizeH="0" baseline="0" noProof="0">
                <a:ln>
                  <a:noFill/>
                </a:ln>
                <a:solidFill>
                  <a:srgbClr val="000000"/>
                </a:solidFill>
                <a:effectLst/>
                <a:uLnTx/>
                <a:uFillTx/>
                <a:latin typeface="Calibri"/>
                <a:cs typeface="Calibri"/>
              </a:rPr>
              <a:t> Life-cycle Management </a:t>
            </a:r>
            <a:r>
              <a:rPr lang="en-GB" sz="2400">
                <a:solidFill>
                  <a:srgbClr val="000000"/>
                </a:solidFill>
                <a:latin typeface="Calibri"/>
                <a:cs typeface="Calibri"/>
              </a:rPr>
              <a:t>Ecosystem</a:t>
            </a:r>
            <a:endParaRPr lang="en-GB" sz="2400" i="0" u="none" strike="noStrike" kern="1200" cap="none" spc="0" normalizeH="0" baseline="0" noProof="0">
              <a:ln>
                <a:noFill/>
              </a:ln>
              <a:solidFill>
                <a:srgbClr val="000000"/>
              </a:solidFill>
              <a:effectLst/>
              <a:uLnTx/>
              <a:uFillTx/>
              <a:latin typeface="Calibri"/>
              <a:cs typeface="Calibri"/>
            </a:endParaRPr>
          </a:p>
        </p:txBody>
      </p:sp>
      <p:sp>
        <p:nvSpPr>
          <p:cNvPr id="9" name="Rectangle 8">
            <a:extLst>
              <a:ext uri="{FF2B5EF4-FFF2-40B4-BE49-F238E27FC236}">
                <a16:creationId xmlns:a16="http://schemas.microsoft.com/office/drawing/2014/main" id="{D9A9FB25-A021-FA36-E8D2-70B9A5F9DDE8}"/>
              </a:ext>
            </a:extLst>
          </p:cNvPr>
          <p:cNvSpPr/>
          <p:nvPr/>
        </p:nvSpPr>
        <p:spPr>
          <a:xfrm>
            <a:off x="459145" y="3803064"/>
            <a:ext cx="3862622" cy="2060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 name="TextBox 19">
            <a:extLst>
              <a:ext uri="{FF2B5EF4-FFF2-40B4-BE49-F238E27FC236}">
                <a16:creationId xmlns:a16="http://schemas.microsoft.com/office/drawing/2014/main" id="{CD7836BB-074C-9DD1-3AC1-B4319F01A11E}"/>
              </a:ext>
            </a:extLst>
          </p:cNvPr>
          <p:cNvSpPr txBox="1"/>
          <p:nvPr/>
        </p:nvSpPr>
        <p:spPr>
          <a:xfrm>
            <a:off x="529230" y="3801031"/>
            <a:ext cx="3819308" cy="1815882"/>
          </a:xfrm>
          <a:prstGeom prst="rect">
            <a:avLst/>
          </a:prstGeom>
          <a:noFill/>
        </p:spPr>
        <p:txBody>
          <a:bodyPr wrap="square" lIns="91440" tIns="45720" rIns="91440" bIns="45720" anchor="t">
            <a:spAutoFit/>
          </a:bodyPr>
          <a:lstStyle/>
          <a:p>
            <a:pPr defTabSz="685183">
              <a:defRPr/>
            </a:pPr>
            <a:r>
              <a:rPr lang="en-US" b="1" kern="0">
                <a:solidFill>
                  <a:schemeClr val="bg2"/>
                </a:solidFill>
                <a:latin typeface="+mj-lt"/>
                <a:cs typeface="Arial"/>
              </a:rPr>
              <a:t>FILED IPs: </a:t>
            </a:r>
            <a:r>
              <a:rPr lang="en-US" sz="2400" b="1" kern="0">
                <a:solidFill>
                  <a:schemeClr val="accent4"/>
                </a:solidFill>
                <a:latin typeface="+mj-lt"/>
                <a:cs typeface="Arial"/>
              </a:rPr>
              <a:t>1000</a:t>
            </a:r>
          </a:p>
          <a:p>
            <a:pPr defTabSz="685183">
              <a:defRPr/>
            </a:pPr>
            <a:r>
              <a:rPr lang="en-US" b="1" kern="0">
                <a:solidFill>
                  <a:schemeClr val="bg2"/>
                </a:solidFill>
                <a:latin typeface="+mj-lt"/>
                <a:cs typeface="Arial"/>
              </a:rPr>
              <a:t>AWARDED IPs: </a:t>
            </a:r>
            <a:r>
              <a:rPr kumimoji="0" lang="en-US" b="1" i="0" u="none" strike="noStrike" kern="0" cap="none" spc="0" normalizeH="0" baseline="0" noProof="0">
                <a:ln>
                  <a:noFill/>
                </a:ln>
                <a:solidFill>
                  <a:schemeClr val="bg2"/>
                </a:solidFill>
                <a:effectLst/>
                <a:uLnTx/>
                <a:uFillTx/>
                <a:latin typeface="+mj-lt"/>
                <a:cs typeface="Arial"/>
              </a:rPr>
              <a:t> </a:t>
            </a:r>
            <a:r>
              <a:rPr kumimoji="0" lang="en-US" sz="2400" b="1" i="0" u="none" strike="noStrike" kern="0" cap="none" spc="0" normalizeH="0" baseline="0" noProof="0">
                <a:ln>
                  <a:noFill/>
                </a:ln>
                <a:solidFill>
                  <a:schemeClr val="accent4"/>
                </a:solidFill>
                <a:effectLst/>
                <a:uLnTx/>
                <a:uFillTx/>
                <a:latin typeface="+mj-lt"/>
                <a:cs typeface="Arial"/>
              </a:rPr>
              <a:t>208</a:t>
            </a:r>
            <a:endParaRPr lang="en-US" sz="1600">
              <a:solidFill>
                <a:schemeClr val="accent4"/>
              </a:solidFill>
              <a:latin typeface="+mj-lt"/>
              <a:cs typeface="Calibri"/>
            </a:endParaRPr>
          </a:p>
          <a:p>
            <a:pPr marL="0" marR="0" lvl="0" indent="0" algn="l" defTabSz="685183"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bg2"/>
                </a:solidFill>
                <a:effectLst/>
                <a:uLnTx/>
                <a:uFillTx/>
                <a:latin typeface="+mj-lt"/>
                <a:cs typeface="Arial"/>
              </a:rPr>
              <a:t>Including international IPRs:</a:t>
            </a:r>
            <a:endParaRPr lang="en-US" sz="1600" b="0" i="0" u="none" strike="noStrike" kern="0" cap="none" spc="0" normalizeH="0" baseline="0" noProof="0">
              <a:ln>
                <a:noFill/>
              </a:ln>
              <a:solidFill>
                <a:schemeClr val="bg2"/>
              </a:solidFill>
              <a:effectLst/>
              <a:uLnTx/>
              <a:uFillTx/>
              <a:latin typeface="+mj-lt"/>
              <a:cs typeface="Arial"/>
            </a:endParaRPr>
          </a:p>
          <a:p>
            <a:pPr marL="342900" marR="0" lvl="0" indent="-342900" algn="l" defTabSz="68518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0" cap="none" spc="0" normalizeH="0" baseline="0" noProof="0">
                <a:ln>
                  <a:solidFill>
                    <a:srgbClr val="FFC000"/>
                  </a:solidFill>
                </a:ln>
                <a:solidFill>
                  <a:schemeClr val="bg2"/>
                </a:solidFill>
                <a:effectLst/>
                <a:uLnTx/>
                <a:uFillTx/>
                <a:latin typeface="+mj-lt"/>
                <a:cs typeface="Arial"/>
              </a:rPr>
              <a:t>7 </a:t>
            </a:r>
            <a:r>
              <a:rPr kumimoji="0" lang="en-US" sz="1600" b="0" i="0" u="none" strike="noStrike" kern="0" cap="none" spc="0" normalizeH="0" baseline="0" noProof="0">
                <a:ln>
                  <a:noFill/>
                </a:ln>
                <a:solidFill>
                  <a:schemeClr val="bg2"/>
                </a:solidFill>
                <a:effectLst/>
                <a:uLnTx/>
                <a:uFillTx/>
                <a:latin typeface="+mj-lt"/>
                <a:cs typeface="Arial"/>
              </a:rPr>
              <a:t>US</a:t>
            </a:r>
            <a:endParaRPr lang="en-US" sz="1600" b="0" i="0" u="none" strike="noStrike" kern="0" cap="none" spc="0" normalizeH="0" baseline="0" noProof="0">
              <a:ln>
                <a:noFill/>
              </a:ln>
              <a:solidFill>
                <a:schemeClr val="bg2"/>
              </a:solidFill>
              <a:effectLst/>
              <a:uLnTx/>
              <a:uFillTx/>
              <a:latin typeface="+mj-lt"/>
              <a:cs typeface="Arial"/>
            </a:endParaRPr>
          </a:p>
          <a:p>
            <a:pPr marL="342900" marR="0" lvl="0" indent="-342900" algn="l" defTabSz="68518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0" cap="none" spc="0" normalizeH="0" baseline="0" noProof="0">
                <a:ln>
                  <a:solidFill>
                    <a:srgbClr val="FFC000"/>
                  </a:solidFill>
                </a:ln>
                <a:solidFill>
                  <a:schemeClr val="bg2"/>
                </a:solidFill>
                <a:effectLst/>
                <a:uLnTx/>
                <a:uFillTx/>
                <a:latin typeface="+mj-lt"/>
                <a:cs typeface="Arial"/>
              </a:rPr>
              <a:t>1 </a:t>
            </a:r>
            <a:r>
              <a:rPr kumimoji="0" lang="en-US" sz="1600" b="0" i="0" u="none" strike="noStrike" kern="0" cap="none" spc="0" normalizeH="0" baseline="0" noProof="0">
                <a:ln>
                  <a:noFill/>
                </a:ln>
                <a:solidFill>
                  <a:schemeClr val="bg2"/>
                </a:solidFill>
                <a:effectLst/>
                <a:uLnTx/>
                <a:uFillTx/>
                <a:latin typeface="+mj-lt"/>
                <a:cs typeface="Arial"/>
              </a:rPr>
              <a:t>Korean</a:t>
            </a:r>
            <a:endParaRPr lang="en-US" sz="1600" b="0" i="0" u="none" strike="noStrike" kern="0" cap="none" spc="0" normalizeH="0" baseline="0" noProof="0">
              <a:ln>
                <a:noFill/>
              </a:ln>
              <a:solidFill>
                <a:schemeClr val="bg2"/>
              </a:solidFill>
              <a:effectLst/>
              <a:uLnTx/>
              <a:uFillTx/>
              <a:latin typeface="+mj-lt"/>
              <a:cs typeface="Arial"/>
            </a:endParaRPr>
          </a:p>
          <a:p>
            <a:pPr marL="342900" marR="0" lvl="0" indent="-342900" algn="l" defTabSz="68518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0" cap="none" spc="0" normalizeH="0" baseline="0" noProof="0">
                <a:ln>
                  <a:solidFill>
                    <a:srgbClr val="FFC000"/>
                  </a:solidFill>
                </a:ln>
                <a:solidFill>
                  <a:schemeClr val="bg2"/>
                </a:solidFill>
                <a:effectLst/>
                <a:uLnTx/>
                <a:uFillTx/>
                <a:latin typeface="+mj-lt"/>
                <a:cs typeface="Arial"/>
              </a:rPr>
              <a:t>1 </a:t>
            </a:r>
            <a:r>
              <a:rPr kumimoji="0" lang="en-US" sz="1600" b="0" i="0" u="none" strike="noStrike" kern="0" cap="none" spc="0" normalizeH="0" baseline="0" noProof="0">
                <a:ln>
                  <a:noFill/>
                </a:ln>
                <a:solidFill>
                  <a:schemeClr val="bg2"/>
                </a:solidFill>
                <a:effectLst/>
                <a:uLnTx/>
                <a:uFillTx/>
                <a:latin typeface="+mj-lt"/>
                <a:cs typeface="Arial"/>
              </a:rPr>
              <a:t>Patent Cooperation Treaty (PCT)</a:t>
            </a:r>
            <a:endParaRPr lang="en-US" sz="1600" b="0" i="0" u="none" strike="noStrike" kern="0" cap="none" spc="0" normalizeH="0" baseline="0" noProof="0">
              <a:ln>
                <a:noFill/>
              </a:ln>
              <a:solidFill>
                <a:schemeClr val="bg2"/>
              </a:solidFill>
              <a:effectLst/>
              <a:uLnTx/>
              <a:uFillTx/>
              <a:latin typeface="+mj-lt"/>
              <a:cs typeface="Arial"/>
            </a:endParaRPr>
          </a:p>
        </p:txBody>
      </p:sp>
      <p:sp>
        <p:nvSpPr>
          <p:cNvPr id="12" name="Rectangle 11">
            <a:extLst>
              <a:ext uri="{FF2B5EF4-FFF2-40B4-BE49-F238E27FC236}">
                <a16:creationId xmlns:a16="http://schemas.microsoft.com/office/drawing/2014/main" id="{E76ACD90-1D68-9E54-52A4-D6E9405D5154}"/>
              </a:ext>
            </a:extLst>
          </p:cNvPr>
          <p:cNvSpPr/>
          <p:nvPr/>
        </p:nvSpPr>
        <p:spPr>
          <a:xfrm>
            <a:off x="11099800" y="6448425"/>
            <a:ext cx="1092200" cy="317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Rectangle 12">
            <a:extLst>
              <a:ext uri="{FF2B5EF4-FFF2-40B4-BE49-F238E27FC236}">
                <a16:creationId xmlns:a16="http://schemas.microsoft.com/office/drawing/2014/main" id="{69619739-5534-B7C0-92DA-076396B13E4C}"/>
              </a:ext>
            </a:extLst>
          </p:cNvPr>
          <p:cNvSpPr/>
          <p:nvPr/>
        </p:nvSpPr>
        <p:spPr>
          <a:xfrm>
            <a:off x="0" y="6448425"/>
            <a:ext cx="12190796" cy="16284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extBox 1">
            <a:extLst>
              <a:ext uri="{FF2B5EF4-FFF2-40B4-BE49-F238E27FC236}">
                <a16:creationId xmlns:a16="http://schemas.microsoft.com/office/drawing/2014/main" id="{5FEA22F1-01D5-2393-37AE-3C2AE0B7A46B}"/>
              </a:ext>
            </a:extLst>
          </p:cNvPr>
          <p:cNvSpPr txBox="1"/>
          <p:nvPr/>
        </p:nvSpPr>
        <p:spPr>
          <a:xfrm>
            <a:off x="458654" y="2408801"/>
            <a:ext cx="3727266" cy="1200329"/>
          </a:xfrm>
          <a:prstGeom prst="rect">
            <a:avLst/>
          </a:prstGeom>
          <a:solidFill>
            <a:schemeClr val="accent1">
              <a:lumMod val="20000"/>
              <a:lumOff val="80000"/>
              <a:alpha val="4000"/>
            </a:schemeClr>
          </a:solidFill>
        </p:spPr>
        <p:txBody>
          <a:bodyPr wrap="square" lIns="91440" tIns="45720" rIns="91440" bIns="45720" anchor="t">
            <a:spAutoFit/>
          </a:bodyPr>
          <a:lstStyle/>
          <a:p>
            <a:pPr algn="ctr">
              <a:defRPr/>
            </a:pPr>
            <a:r>
              <a:rPr lang="en-GB" sz="2400">
                <a:solidFill>
                  <a:schemeClr val="bg1"/>
                </a:solidFill>
                <a:cs typeface="Calibri"/>
              </a:rPr>
              <a:t>Lead WIPO Partner in the region for promotion of IP Policies</a:t>
            </a:r>
            <a:endParaRPr lang="en-US" sz="2400">
              <a:solidFill>
                <a:schemeClr val="bg1"/>
              </a:solidFill>
              <a:cs typeface="Arial"/>
            </a:endParaRPr>
          </a:p>
        </p:txBody>
      </p:sp>
      <p:pic>
        <p:nvPicPr>
          <p:cNvPr id="6" name="Picture 7">
            <a:extLst>
              <a:ext uri="{FF2B5EF4-FFF2-40B4-BE49-F238E27FC236}">
                <a16:creationId xmlns:a16="http://schemas.microsoft.com/office/drawing/2014/main" id="{873A5E73-8220-9225-73FD-D551289AE612}"/>
              </a:ext>
            </a:extLst>
          </p:cNvPr>
          <p:cNvPicPr>
            <a:picLocks noChangeAspect="1"/>
          </p:cNvPicPr>
          <p:nvPr/>
        </p:nvPicPr>
        <p:blipFill rotWithShape="1">
          <a:blip r:embed="rId2"/>
          <a:srcRect l="18587" t="7719" r="17844" b="26006"/>
          <a:stretch/>
        </p:blipFill>
        <p:spPr>
          <a:xfrm>
            <a:off x="6654800" y="2297041"/>
            <a:ext cx="5354328" cy="3467510"/>
          </a:xfrm>
          <a:prstGeom prst="rect">
            <a:avLst/>
          </a:prstGeom>
        </p:spPr>
      </p:pic>
      <p:sp>
        <p:nvSpPr>
          <p:cNvPr id="8" name="Rectangle 7">
            <a:extLst>
              <a:ext uri="{FF2B5EF4-FFF2-40B4-BE49-F238E27FC236}">
                <a16:creationId xmlns:a16="http://schemas.microsoft.com/office/drawing/2014/main" id="{5AC3A9B3-7B40-72EF-F540-0327AAE584C7}"/>
              </a:ext>
            </a:extLst>
          </p:cNvPr>
          <p:cNvSpPr/>
          <p:nvPr/>
        </p:nvSpPr>
        <p:spPr>
          <a:xfrm>
            <a:off x="4493250" y="2198744"/>
            <a:ext cx="2045781" cy="366543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TextBox 10">
            <a:extLst>
              <a:ext uri="{FF2B5EF4-FFF2-40B4-BE49-F238E27FC236}">
                <a16:creationId xmlns:a16="http://schemas.microsoft.com/office/drawing/2014/main" id="{C8CE2A2C-BEEF-A495-D8B7-33D460CA68AC}"/>
              </a:ext>
            </a:extLst>
          </p:cNvPr>
          <p:cNvSpPr txBox="1"/>
          <p:nvPr/>
        </p:nvSpPr>
        <p:spPr>
          <a:xfrm>
            <a:off x="4493250" y="2198744"/>
            <a:ext cx="2045781" cy="3724096"/>
          </a:xfrm>
          <a:prstGeom prst="rect">
            <a:avLst/>
          </a:prstGeom>
          <a:noFill/>
        </p:spPr>
        <p:txBody>
          <a:bodyPr wrap="square">
            <a:spAutoFit/>
          </a:bodyPr>
          <a:lstStyle/>
          <a:p>
            <a:pPr marL="0" marR="0" lvl="0" indent="0" algn="ctr" defTabSz="685183"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solidFill>
                    <a:srgbClr val="FFC000"/>
                  </a:solidFill>
                </a:ln>
                <a:solidFill>
                  <a:srgbClr val="D2A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1</a:t>
            </a:r>
            <a:r>
              <a:rPr kumimoji="0" lang="en-US" sz="4000" b="1" i="0" u="none" strike="noStrike" kern="1200" cap="none" spc="0" normalizeH="0" baseline="30000" noProof="0">
                <a:ln>
                  <a:noFill/>
                </a:ln>
                <a:solidFill>
                  <a:srgbClr val="FFC000"/>
                </a:solidFill>
                <a:effectLst/>
                <a:uLnTx/>
                <a:uFillTx/>
                <a:latin typeface="Calibri" panose="020F0502020204030204" pitchFamily="34" charset="0"/>
                <a:ea typeface="+mn-ea"/>
                <a:cs typeface="Calibri" panose="020F0502020204030204" pitchFamily="34" charset="0"/>
              </a:rPr>
              <a:t>st</a:t>
            </a:r>
            <a:r>
              <a:rPr kumimoji="0" lang="en-US" sz="4000" b="1"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rPr>
              <a:t>PAKISTANI UNIVERSITY</a:t>
            </a:r>
          </a:p>
          <a:p>
            <a:pPr marL="0" marR="0" lvl="0" indent="0" algn="ctr" defTabSz="685183"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TO TRANSFER TECHNOLOGY TO INDUSTRY</a:t>
            </a:r>
          </a:p>
          <a:p>
            <a:pPr marL="0" marR="0" lvl="0" indent="0" algn="ctr" defTabSz="685183"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685183" rtl="0" eaLnBrk="1" fontAlgn="auto" latinLnBrk="0" hangingPunct="1">
              <a:lnSpc>
                <a:spcPct val="100000"/>
              </a:lnSpc>
              <a:spcBef>
                <a:spcPts val="0"/>
              </a:spcBef>
              <a:spcAft>
                <a:spcPts val="0"/>
              </a:spcAft>
              <a:buClrTx/>
              <a:buSzTx/>
              <a:buFontTx/>
              <a:buNone/>
              <a:tabLst/>
              <a:defRPr/>
            </a:pPr>
            <a:r>
              <a:rPr lang="en-US" sz="2800" b="1">
                <a:solidFill>
                  <a:srgbClr val="FFC000"/>
                </a:solidFill>
                <a:latin typeface="Calibri" panose="020F0502020204030204" pitchFamily="34" charset="0"/>
                <a:cs typeface="Calibri" panose="020F0502020204030204" pitchFamily="34" charset="0"/>
              </a:rPr>
              <a:t>70 IPs</a:t>
            </a:r>
          </a:p>
          <a:p>
            <a:pPr marL="0" marR="0" lvl="0" indent="0" algn="ctr" defTabSz="685183" rtl="0" eaLnBrk="1" fontAlgn="auto" latinLnBrk="0" hangingPunct="1">
              <a:lnSpc>
                <a:spcPct val="100000"/>
              </a:lnSpc>
              <a:spcBef>
                <a:spcPts val="0"/>
              </a:spcBef>
              <a:spcAft>
                <a:spcPts val="0"/>
              </a:spcAft>
              <a:buClrTx/>
              <a:buSzTx/>
              <a:buFontTx/>
              <a:buNone/>
              <a:tabLst/>
              <a:defRPr/>
            </a:pPr>
            <a:r>
              <a:rPr lang="en-US" sz="2000">
                <a:solidFill>
                  <a:prstClr val="white"/>
                </a:solidFill>
                <a:latin typeface="Calibri" panose="020F0502020204030204" pitchFamily="34" charset="0"/>
                <a:cs typeface="Calibri" panose="020F0502020204030204" pitchFamily="34" charset="0"/>
              </a:rPr>
              <a:t>transferred</a:t>
            </a:r>
          </a:p>
          <a:p>
            <a:pPr marL="0" marR="0" lvl="0" indent="0" algn="ctr" defTabSz="685183"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To industry</a:t>
            </a:r>
          </a:p>
        </p:txBody>
      </p:sp>
    </p:spTree>
    <p:extLst>
      <p:ext uri="{BB962C8B-B14F-4D97-AF65-F5344CB8AC3E}">
        <p14:creationId xmlns:p14="http://schemas.microsoft.com/office/powerpoint/2010/main" val="281263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83">
            <a:extLst>
              <a:ext uri="{FF2B5EF4-FFF2-40B4-BE49-F238E27FC236}">
                <a16:creationId xmlns:a16="http://schemas.microsoft.com/office/drawing/2014/main" id="{DD05BC5B-013F-C5A8-8702-16ADC063DEEF}"/>
              </a:ext>
            </a:extLst>
          </p:cNvPr>
          <p:cNvSpPr/>
          <p:nvPr/>
        </p:nvSpPr>
        <p:spPr>
          <a:xfrm>
            <a:off x="0" y="4543497"/>
            <a:ext cx="12262756" cy="2322335"/>
          </a:xfrm>
          <a:custGeom>
            <a:avLst/>
            <a:gdLst>
              <a:gd name="connsiteX0" fmla="*/ 0 w 12192000"/>
              <a:gd name="connsiteY0" fmla="*/ 0 h 1909138"/>
              <a:gd name="connsiteX1" fmla="*/ 227719 w 12192000"/>
              <a:gd name="connsiteY1" fmla="*/ 142350 h 1909138"/>
              <a:gd name="connsiteX2" fmla="*/ 6096001 w 12192000"/>
              <a:gd name="connsiteY2" fmla="*/ 1628919 h 1909138"/>
              <a:gd name="connsiteX3" fmla="*/ 11964283 w 12192000"/>
              <a:gd name="connsiteY3" fmla="*/ 142350 h 1909138"/>
              <a:gd name="connsiteX4" fmla="*/ 12192000 w 12192000"/>
              <a:gd name="connsiteY4" fmla="*/ 1 h 1909138"/>
              <a:gd name="connsiteX5" fmla="*/ 12192000 w 12192000"/>
              <a:gd name="connsiteY5" fmla="*/ 1909138 h 1909138"/>
              <a:gd name="connsiteX6" fmla="*/ 0 w 12192000"/>
              <a:gd name="connsiteY6" fmla="*/ 1909138 h 1909138"/>
              <a:gd name="connsiteX7" fmla="*/ 0 w 12192000"/>
              <a:gd name="connsiteY7" fmla="*/ 0 h 190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909138">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1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76ACD90-1D68-9E54-52A4-D6E9405D5154}"/>
              </a:ext>
            </a:extLst>
          </p:cNvPr>
          <p:cNvSpPr/>
          <p:nvPr/>
        </p:nvSpPr>
        <p:spPr>
          <a:xfrm>
            <a:off x="11099800" y="6448425"/>
            <a:ext cx="1092200" cy="317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Rectangle 12">
            <a:extLst>
              <a:ext uri="{FF2B5EF4-FFF2-40B4-BE49-F238E27FC236}">
                <a16:creationId xmlns:a16="http://schemas.microsoft.com/office/drawing/2014/main" id="{69619739-5534-B7C0-92DA-076396B13E4C}"/>
              </a:ext>
            </a:extLst>
          </p:cNvPr>
          <p:cNvSpPr/>
          <p:nvPr/>
        </p:nvSpPr>
        <p:spPr>
          <a:xfrm>
            <a:off x="0" y="6565656"/>
            <a:ext cx="12190796" cy="16284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extBox 1">
            <a:extLst>
              <a:ext uri="{FF2B5EF4-FFF2-40B4-BE49-F238E27FC236}">
                <a16:creationId xmlns:a16="http://schemas.microsoft.com/office/drawing/2014/main" id="{5FEA22F1-01D5-2393-37AE-3C2AE0B7A46B}"/>
              </a:ext>
            </a:extLst>
          </p:cNvPr>
          <p:cNvSpPr txBox="1"/>
          <p:nvPr/>
        </p:nvSpPr>
        <p:spPr>
          <a:xfrm>
            <a:off x="458654" y="2408801"/>
            <a:ext cx="3727266" cy="1200329"/>
          </a:xfrm>
          <a:prstGeom prst="rect">
            <a:avLst/>
          </a:prstGeom>
          <a:solidFill>
            <a:schemeClr val="accent1">
              <a:lumMod val="20000"/>
              <a:lumOff val="80000"/>
              <a:alpha val="4000"/>
            </a:schemeClr>
          </a:solidFill>
        </p:spPr>
        <p:txBody>
          <a:bodyPr wrap="square" lIns="91440" tIns="45720" rIns="91440" bIns="45720" anchor="t">
            <a:spAutoFit/>
          </a:bodyPr>
          <a:lstStyle/>
          <a:p>
            <a:pPr algn="ctr">
              <a:defRPr/>
            </a:pPr>
            <a:r>
              <a:rPr lang="en-GB" sz="2400">
                <a:solidFill>
                  <a:schemeClr val="bg1"/>
                </a:solidFill>
                <a:cs typeface="Calibri"/>
              </a:rPr>
              <a:t>Lead WIPO Partner in the region for promotion of IP Policies</a:t>
            </a:r>
            <a:endParaRPr lang="en-US" sz="2400">
              <a:solidFill>
                <a:schemeClr val="bg1"/>
              </a:solidFill>
              <a:cs typeface="Arial"/>
            </a:endParaRPr>
          </a:p>
        </p:txBody>
      </p:sp>
      <p:pic>
        <p:nvPicPr>
          <p:cNvPr id="8" name="Picture 2" descr="May be an image of 6 people, people standing and indoor">
            <a:extLst>
              <a:ext uri="{FF2B5EF4-FFF2-40B4-BE49-F238E27FC236}">
                <a16:creationId xmlns:a16="http://schemas.microsoft.com/office/drawing/2014/main" id="{DA15D50B-32EC-F2CE-E4F9-51C93FE4F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249" y="1216929"/>
            <a:ext cx="4963186" cy="2761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aphical user interface, text&#10;&#10;Description automatically generated">
            <a:extLst>
              <a:ext uri="{FF2B5EF4-FFF2-40B4-BE49-F238E27FC236}">
                <a16:creationId xmlns:a16="http://schemas.microsoft.com/office/drawing/2014/main" id="{C79AE698-4648-96DD-FC4F-7C520B9C5D17}"/>
              </a:ext>
            </a:extLst>
          </p:cNvPr>
          <p:cNvPicPr>
            <a:picLocks noChangeAspect="1"/>
          </p:cNvPicPr>
          <p:nvPr/>
        </p:nvPicPr>
        <p:blipFill rotWithShape="1">
          <a:blip r:embed="rId3"/>
          <a:srcRect t="39480" b="9470"/>
          <a:stretch/>
        </p:blipFill>
        <p:spPr>
          <a:xfrm>
            <a:off x="5526447" y="1193888"/>
            <a:ext cx="6701242" cy="2991876"/>
          </a:xfrm>
          <a:prstGeom prst="rect">
            <a:avLst/>
          </a:prstGeom>
        </p:spPr>
      </p:pic>
      <p:sp>
        <p:nvSpPr>
          <p:cNvPr id="17" name="TextBox 16">
            <a:extLst>
              <a:ext uri="{FF2B5EF4-FFF2-40B4-BE49-F238E27FC236}">
                <a16:creationId xmlns:a16="http://schemas.microsoft.com/office/drawing/2014/main" id="{38454695-290D-09D0-794A-A8828D5FEC36}"/>
              </a:ext>
            </a:extLst>
          </p:cNvPr>
          <p:cNvSpPr txBox="1"/>
          <p:nvPr/>
        </p:nvSpPr>
        <p:spPr>
          <a:xfrm>
            <a:off x="-3" y="5059886"/>
            <a:ext cx="12191996" cy="954107"/>
          </a:xfrm>
          <a:prstGeom prst="rect">
            <a:avLst/>
          </a:prstGeom>
          <a:noFill/>
        </p:spPr>
        <p:txBody>
          <a:bodyPr wrap="square" lIns="91440" tIns="45720" rIns="91440" bIns="45720" rtlCol="0" anchor="t">
            <a:spAutoFit/>
          </a:bodyPr>
          <a:lstStyle/>
          <a:p>
            <a:pPr algn="ctr" defTabSz="457200">
              <a:defRPr/>
            </a:pPr>
            <a:r>
              <a:rPr lang="en-US" sz="2800">
                <a:latin typeface="Times New Roman"/>
                <a:cs typeface="Times New Roman"/>
              </a:rPr>
              <a:t> </a:t>
            </a:r>
            <a:r>
              <a:rPr kumimoji="0" lang="en-US" sz="2800" b="0" i="0" u="none" strike="noStrike" kern="1200" cap="none" spc="0" normalizeH="0" baseline="0" noProof="0">
                <a:ln>
                  <a:noFill/>
                </a:ln>
                <a:effectLst/>
                <a:uLnTx/>
                <a:uFillTx/>
                <a:latin typeface="Times New Roman"/>
                <a:cs typeface="Times New Roman"/>
              </a:rPr>
              <a:t>NUST Participated in </a:t>
            </a:r>
            <a:r>
              <a:rPr kumimoji="0" lang="en-US" sz="2800" b="1" i="0" u="none" strike="noStrike" kern="1200" cap="none" spc="0" normalizeH="0" baseline="0" noProof="0">
                <a:ln>
                  <a:noFill/>
                </a:ln>
                <a:effectLst/>
                <a:uLnTx/>
                <a:uFillTx/>
                <a:latin typeface="Times New Roman"/>
                <a:cs typeface="Times New Roman"/>
              </a:rPr>
              <a:t>AUTM’s better world Project and winning it globally by receiving record breaking votes.</a:t>
            </a:r>
            <a:r>
              <a:rPr lang="en-US" sz="2800" b="1">
                <a:latin typeface="Times New Roman"/>
                <a:cs typeface="Times New Roman"/>
              </a:rPr>
              <a:t> </a:t>
            </a:r>
            <a:endParaRPr lang="en-US" sz="2800" i="0" u="none" strike="noStrike" kern="1200" cap="none" spc="0" normalizeH="0" baseline="0" noProof="0">
              <a:ln>
                <a:noFill/>
              </a:ln>
              <a:effectLst/>
              <a:uLnTx/>
              <a:uFillTx/>
              <a:latin typeface="Times New Roman"/>
              <a:cs typeface="Times New Roman"/>
            </a:endParaRPr>
          </a:p>
        </p:txBody>
      </p:sp>
      <p:sp>
        <p:nvSpPr>
          <p:cNvPr id="19" name="TextBox 18">
            <a:extLst>
              <a:ext uri="{FF2B5EF4-FFF2-40B4-BE49-F238E27FC236}">
                <a16:creationId xmlns:a16="http://schemas.microsoft.com/office/drawing/2014/main" id="{C12676E9-FC8E-9389-5C6F-7920E9EA5C00}"/>
              </a:ext>
            </a:extLst>
          </p:cNvPr>
          <p:cNvSpPr txBox="1"/>
          <p:nvPr/>
        </p:nvSpPr>
        <p:spPr>
          <a:xfrm>
            <a:off x="455830" y="4126684"/>
            <a:ext cx="5183436" cy="646331"/>
          </a:xfrm>
          <a:prstGeom prst="rect">
            <a:avLst/>
          </a:prstGeom>
          <a:noFill/>
        </p:spPr>
        <p:txBody>
          <a:bodyPr wrap="square" lIns="91440" tIns="45720" rIns="91440" bIns="45720" rtlCol="0" anchor="t">
            <a:spAutoFit/>
          </a:bodyPr>
          <a:lstStyle/>
          <a:p>
            <a:pPr algn="just" defTabSz="457200">
              <a:defRPr/>
            </a:pPr>
            <a:r>
              <a:rPr kumimoji="0" lang="en-US" sz="1800" b="0" i="0" u="none" strike="noStrike" kern="1200" cap="none" spc="0" normalizeH="0" baseline="0" noProof="0">
                <a:ln>
                  <a:noFill/>
                </a:ln>
                <a:effectLst/>
                <a:uLnTx/>
                <a:uFillTx/>
                <a:latin typeface="Times New Roman"/>
                <a:cs typeface="Times New Roman"/>
              </a:rPr>
              <a:t>Participation of Director </a:t>
            </a:r>
            <a:r>
              <a:rPr lang="en-US">
                <a:latin typeface="Times New Roman"/>
                <a:cs typeface="Times New Roman"/>
              </a:rPr>
              <a:t>ICON-NUST</a:t>
            </a:r>
            <a:r>
              <a:rPr kumimoji="0" lang="en-US" sz="1800" b="0" i="0" u="none" strike="noStrike" kern="1200" cap="none" spc="0" normalizeH="0" baseline="0" noProof="0">
                <a:ln>
                  <a:noFill/>
                </a:ln>
                <a:effectLst/>
                <a:uLnTx/>
                <a:uFillTx/>
                <a:latin typeface="Times New Roman"/>
                <a:cs typeface="Times New Roman"/>
              </a:rPr>
              <a:t> as Panelist </a:t>
            </a:r>
            <a:r>
              <a:rPr lang="en-US">
                <a:latin typeface="Times New Roman"/>
                <a:cs typeface="Times New Roman"/>
              </a:rPr>
              <a:t>in Annual</a:t>
            </a:r>
            <a:r>
              <a:rPr kumimoji="0" lang="en-US" sz="1800" b="0" i="0" u="none" strike="noStrike" kern="1200" cap="none" spc="0" normalizeH="0" baseline="0" noProof="0">
                <a:ln>
                  <a:noFill/>
                </a:ln>
                <a:effectLst/>
                <a:uLnTx/>
                <a:uFillTx/>
                <a:latin typeface="Times New Roman"/>
                <a:cs typeface="Times New Roman"/>
              </a:rPr>
              <a:t> </a:t>
            </a:r>
            <a:r>
              <a:rPr lang="en-US">
                <a:latin typeface="Times New Roman"/>
                <a:cs typeface="Times New Roman"/>
              </a:rPr>
              <a:t>Leader's</a:t>
            </a:r>
            <a:r>
              <a:rPr kumimoji="0" lang="en-US" sz="1800" b="0" i="0" u="none" strike="noStrike" kern="1200" cap="none" spc="0" normalizeH="0" baseline="0" noProof="0">
                <a:ln>
                  <a:noFill/>
                </a:ln>
                <a:effectLst/>
                <a:uLnTx/>
                <a:uFillTx/>
                <a:latin typeface="Times New Roman"/>
                <a:cs typeface="Times New Roman"/>
              </a:rPr>
              <a:t> Summit </a:t>
            </a:r>
            <a:r>
              <a:rPr lang="en-US">
                <a:latin typeface="Times New Roman"/>
                <a:cs typeface="Times New Roman"/>
              </a:rPr>
              <a:t>–</a:t>
            </a:r>
            <a:r>
              <a:rPr kumimoji="0" lang="en-US" sz="1800" b="0" i="0" u="none" strike="noStrike" kern="1200" cap="none" spc="0" normalizeH="0" baseline="0" noProof="0">
                <a:ln>
                  <a:noFill/>
                </a:ln>
                <a:effectLst/>
                <a:uLnTx/>
                <a:uFillTx/>
                <a:latin typeface="Times New Roman"/>
                <a:cs typeface="Times New Roman"/>
              </a:rPr>
              <a:t> Geneva</a:t>
            </a:r>
            <a:r>
              <a:rPr lang="en-US">
                <a:latin typeface="Times New Roman"/>
                <a:cs typeface="Times New Roman"/>
              </a:rPr>
              <a:t> Oct 2022</a:t>
            </a:r>
            <a:endParaRPr lang="en-US"/>
          </a:p>
        </p:txBody>
      </p:sp>
      <p:sp>
        <p:nvSpPr>
          <p:cNvPr id="23" name="TextBox 22">
            <a:extLst>
              <a:ext uri="{FF2B5EF4-FFF2-40B4-BE49-F238E27FC236}">
                <a16:creationId xmlns:a16="http://schemas.microsoft.com/office/drawing/2014/main" id="{7B873BDC-4148-45AA-EFCE-5E1C3E65C0EA}"/>
              </a:ext>
            </a:extLst>
          </p:cNvPr>
          <p:cNvSpPr txBox="1"/>
          <p:nvPr/>
        </p:nvSpPr>
        <p:spPr>
          <a:xfrm>
            <a:off x="5722576" y="4123220"/>
            <a:ext cx="5102978" cy="36933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NEWS of EKKO winning Better World Project 2023</a:t>
            </a:r>
          </a:p>
        </p:txBody>
      </p:sp>
      <p:sp>
        <p:nvSpPr>
          <p:cNvPr id="25" name="TextBox 24">
            <a:extLst>
              <a:ext uri="{FF2B5EF4-FFF2-40B4-BE49-F238E27FC236}">
                <a16:creationId xmlns:a16="http://schemas.microsoft.com/office/drawing/2014/main" id="{47B7A2DE-13BB-B4A4-2F49-060D411C418F}"/>
              </a:ext>
            </a:extLst>
          </p:cNvPr>
          <p:cNvSpPr txBox="1"/>
          <p:nvPr/>
        </p:nvSpPr>
        <p:spPr>
          <a:xfrm>
            <a:off x="358463" y="341043"/>
            <a:ext cx="10743581" cy="492443"/>
          </a:xfrm>
          <a:prstGeom prst="rect">
            <a:avLst/>
          </a:prstGeom>
          <a:solidFill>
            <a:schemeClr val="accent5">
              <a:lumMod val="50000"/>
            </a:schemeClr>
          </a:solidFill>
        </p:spPr>
        <p:txBody>
          <a:bodyPr wrap="square" lIns="0" tIns="0" rIns="0" bIns="0" rtlCol="0" anchor="ctr">
            <a:spAutoFit/>
          </a:bodyPr>
          <a:lstStyle/>
          <a:p>
            <a:pPr algn="ctr">
              <a:defRPr/>
            </a:pPr>
            <a:r>
              <a:rPr lang="en-GB" sz="3200">
                <a:solidFill>
                  <a:srgbClr val="FFFFFF"/>
                </a:solidFill>
              </a:rPr>
              <a:t>NUST- EKKO wins Better World Project 2023Internationally</a:t>
            </a:r>
            <a:endParaRPr lang="en-US">
              <a:solidFill>
                <a:srgbClr val="000000"/>
              </a:solidFill>
            </a:endParaRPr>
          </a:p>
        </p:txBody>
      </p:sp>
      <p:sp>
        <p:nvSpPr>
          <p:cNvPr id="27" name="Rectangle 26">
            <a:extLst>
              <a:ext uri="{FF2B5EF4-FFF2-40B4-BE49-F238E27FC236}">
                <a16:creationId xmlns:a16="http://schemas.microsoft.com/office/drawing/2014/main" id="{8758C1B0-0DB1-9A18-BEC6-3D2368312405}"/>
              </a:ext>
            </a:extLst>
          </p:cNvPr>
          <p:cNvSpPr/>
          <p:nvPr/>
        </p:nvSpPr>
        <p:spPr>
          <a:xfrm flipV="1">
            <a:off x="5694341" y="834391"/>
            <a:ext cx="5014143" cy="732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88637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D276C3-C591-C48E-B647-F99898D0C2BB}"/>
              </a:ext>
            </a:extLst>
          </p:cNvPr>
          <p:cNvSpPr/>
          <p:nvPr/>
        </p:nvSpPr>
        <p:spPr>
          <a:xfrm>
            <a:off x="2867322" y="358321"/>
            <a:ext cx="6367823" cy="396162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extBox 3">
            <a:extLst>
              <a:ext uri="{FF2B5EF4-FFF2-40B4-BE49-F238E27FC236}">
                <a16:creationId xmlns:a16="http://schemas.microsoft.com/office/drawing/2014/main" id="{8F43D66B-E25A-4968-95EF-863466456D61}"/>
              </a:ext>
            </a:extLst>
          </p:cNvPr>
          <p:cNvSpPr txBox="1"/>
          <p:nvPr/>
        </p:nvSpPr>
        <p:spPr>
          <a:xfrm>
            <a:off x="3341426" y="599480"/>
            <a:ext cx="5280547" cy="1477328"/>
          </a:xfrm>
          <a:prstGeom prst="rect">
            <a:avLst/>
          </a:prstGeom>
          <a:noFill/>
        </p:spPr>
        <p:txBody>
          <a:bodyPr wrap="square" lIns="0" tIns="0" rIns="0" bIns="0" rtlCol="0" anchor="t">
            <a:spAutoFit/>
          </a:bodyPr>
          <a:lstStyle/>
          <a:p>
            <a:pPr algn="ctr">
              <a:defRPr/>
            </a:pPr>
            <a:r>
              <a:rPr kumimoji="0" lang="en-GB" sz="3200" b="0" i="0" u="none" strike="noStrike" kern="1200" cap="none" spc="0" normalizeH="0" baseline="0" noProof="0">
                <a:ln>
                  <a:noFill/>
                </a:ln>
                <a:solidFill>
                  <a:schemeClr val="bg1"/>
                </a:solidFill>
                <a:effectLst/>
                <a:uLnTx/>
                <a:uFillTx/>
                <a:latin typeface="Segoe UI"/>
                <a:ea typeface="+mn-ea"/>
                <a:cs typeface="+mn-cs"/>
              </a:rPr>
              <a:t>PAKISTAN’S 1</a:t>
            </a:r>
            <a:r>
              <a:rPr kumimoji="0" lang="en-GB" sz="3200" b="0" i="0" u="none" strike="noStrike" kern="1200" cap="none" spc="0" normalizeH="0" baseline="30000" noProof="0">
                <a:ln>
                  <a:noFill/>
                </a:ln>
                <a:solidFill>
                  <a:schemeClr val="bg1"/>
                </a:solidFill>
                <a:effectLst/>
                <a:uLnTx/>
                <a:uFillTx/>
                <a:latin typeface="Segoe UI"/>
                <a:ea typeface="+mn-ea"/>
                <a:cs typeface="+mn-cs"/>
              </a:rPr>
              <a:t>st</a:t>
            </a:r>
            <a:r>
              <a:rPr kumimoji="0" lang="en-GB" sz="3200" b="0" i="0" u="none" strike="noStrike" kern="1200" cap="none" spc="0" normalizeH="0" baseline="0" noProof="0">
                <a:ln>
                  <a:noFill/>
                </a:ln>
                <a:solidFill>
                  <a:schemeClr val="bg1"/>
                </a:solidFill>
                <a:effectLst/>
                <a:uLnTx/>
                <a:uFillTx/>
                <a:latin typeface="Segoe UI"/>
                <a:ea typeface="+mn-ea"/>
                <a:cs typeface="+mn-cs"/>
              </a:rPr>
              <a:t> </a:t>
            </a:r>
            <a:r>
              <a:rPr lang="en-GB" sz="3200">
                <a:solidFill>
                  <a:schemeClr val="bg1"/>
                </a:solidFill>
                <a:latin typeface="Segoe UI"/>
              </a:rPr>
              <a:t> </a:t>
            </a:r>
            <a:endParaRPr lang="en-GB" sz="3200" b="0" i="0" u="none" strike="noStrike" kern="1200" cap="none" spc="0" normalizeH="0" baseline="0" noProof="0">
              <a:ln>
                <a:noFill/>
              </a:ln>
              <a:solidFill>
                <a:schemeClr val="bg1"/>
              </a:solidFill>
              <a:effectLst/>
              <a:uLnTx/>
              <a:uFillTx/>
              <a:latin typeface="Segoe UI"/>
              <a:cs typeface="Segoe UI"/>
            </a:endParaRPr>
          </a:p>
          <a:p>
            <a:pPr algn="ctr">
              <a:defRPr/>
            </a:pPr>
            <a:r>
              <a:rPr kumimoji="0" lang="en-GB" sz="3200" b="1" i="0" u="none" strike="noStrike" kern="1200" cap="none" spc="0" normalizeH="0" baseline="0" noProof="0">
                <a:ln>
                  <a:noFill/>
                </a:ln>
                <a:solidFill>
                  <a:schemeClr val="bg1"/>
                </a:solidFill>
                <a:effectLst/>
                <a:uLnTx/>
                <a:uFillTx/>
                <a:latin typeface="Segoe UI"/>
                <a:ea typeface="+mn-ea"/>
                <a:cs typeface="+mn-cs"/>
              </a:rPr>
              <a:t>INTERDISCIPLINARY </a:t>
            </a:r>
            <a:r>
              <a:rPr kumimoji="0" lang="en-GB" sz="3200" i="0" u="none" strike="noStrike" kern="1200" cap="none" spc="0" normalizeH="0" baseline="0" noProof="0">
                <a:ln>
                  <a:noFill/>
                </a:ln>
                <a:solidFill>
                  <a:schemeClr val="bg1"/>
                </a:solidFill>
                <a:effectLst/>
                <a:uLnTx/>
                <a:uFillTx/>
                <a:latin typeface="Segoe UI"/>
                <a:ea typeface="+mn-ea"/>
                <a:cs typeface="+mn-cs"/>
              </a:rPr>
              <a:t>RESEARCH CLUSTER</a:t>
            </a:r>
            <a:endParaRPr lang="en-US" sz="3200" b="1" i="0" u="none" strike="noStrike" kern="1200" cap="none" spc="0" normalizeH="0" baseline="0" noProof="0">
              <a:ln>
                <a:noFill/>
              </a:ln>
              <a:solidFill>
                <a:schemeClr val="bg1"/>
              </a:solidFill>
              <a:effectLst/>
              <a:uLnTx/>
              <a:uFillTx/>
              <a:latin typeface="Segoe UI"/>
              <a:cs typeface="Segoe UI"/>
            </a:endParaRPr>
          </a:p>
        </p:txBody>
      </p:sp>
      <p:sp>
        <p:nvSpPr>
          <p:cNvPr id="32" name="TextBox 31">
            <a:extLst>
              <a:ext uri="{FF2B5EF4-FFF2-40B4-BE49-F238E27FC236}">
                <a16:creationId xmlns:a16="http://schemas.microsoft.com/office/drawing/2014/main" id="{BAEB8629-D151-CA89-F654-F85865940B29}"/>
              </a:ext>
            </a:extLst>
          </p:cNvPr>
          <p:cNvSpPr txBox="1"/>
          <p:nvPr/>
        </p:nvSpPr>
        <p:spPr>
          <a:xfrm>
            <a:off x="3563099" y="2256373"/>
            <a:ext cx="4837199" cy="830997"/>
          </a:xfrm>
          <a:prstGeom prst="rect">
            <a:avLst/>
          </a:prstGeom>
          <a:solidFill>
            <a:schemeClr val="accent4"/>
          </a:solidFill>
        </p:spPr>
        <p:txBody>
          <a:bodyPr wrap="square" lIns="91440" tIns="45720" rIns="91440" bIns="45720" anchor="t">
            <a:spAutoFit/>
          </a:bodyPr>
          <a:lstStyle/>
          <a:p>
            <a:pPr algn="ctr" fontAlgn="base">
              <a:spcBef>
                <a:spcPct val="0"/>
              </a:spcBef>
              <a:spcAft>
                <a:spcPct val="0"/>
              </a:spcAft>
              <a:defRPr/>
            </a:pPr>
            <a:r>
              <a:rPr lang="en-US" sz="2400" b="1">
                <a:latin typeface="Calibri"/>
                <a:cs typeface="Arial"/>
              </a:rPr>
              <a:t>School of Interdisciplinary Engineering &amp;  Sciences</a:t>
            </a:r>
            <a:endParaRPr lang="en-US" sz="2400" b="1" i="0" u="none" strike="noStrike" kern="1200" cap="none" spc="0" normalizeH="0" baseline="0" noProof="0">
              <a:ln>
                <a:noFill/>
              </a:ln>
              <a:effectLst/>
              <a:uLnTx/>
              <a:uFillTx/>
              <a:latin typeface="Calibri"/>
              <a:cs typeface="Arial"/>
            </a:endParaRPr>
          </a:p>
        </p:txBody>
      </p:sp>
      <p:sp>
        <p:nvSpPr>
          <p:cNvPr id="15" name="TextBox 14">
            <a:extLst>
              <a:ext uri="{FF2B5EF4-FFF2-40B4-BE49-F238E27FC236}">
                <a16:creationId xmlns:a16="http://schemas.microsoft.com/office/drawing/2014/main" id="{0B3B4B6B-A90B-0244-8366-BCA069B0B99C}"/>
              </a:ext>
            </a:extLst>
          </p:cNvPr>
          <p:cNvSpPr txBox="1"/>
          <p:nvPr/>
        </p:nvSpPr>
        <p:spPr>
          <a:xfrm>
            <a:off x="3565958" y="3190528"/>
            <a:ext cx="4888721" cy="1000274"/>
          </a:xfrm>
          <a:prstGeom prst="rect">
            <a:avLst/>
          </a:prstGeom>
          <a:noFill/>
        </p:spPr>
        <p:txBody>
          <a:bodyPr wrap="square" lIns="91440" tIns="45720" rIns="91440" bIns="45720" rtlCol="0" anchor="t">
            <a:spAutoFit/>
          </a:bodyPr>
          <a:lstStyle/>
          <a:p>
            <a:pPr algn="ctr"/>
            <a:r>
              <a:rPr lang="en-US" sz="2400" b="1">
                <a:solidFill>
                  <a:srgbClr val="FFC000"/>
                </a:solidFill>
                <a:latin typeface="Segoe UI"/>
                <a:cs typeface="Segoe UI"/>
              </a:rPr>
              <a:t>28 </a:t>
            </a:r>
            <a:r>
              <a:rPr lang="en-US" sz="2400">
                <a:solidFill>
                  <a:srgbClr val="FFC000"/>
                </a:solidFill>
                <a:latin typeface="Segoe UI"/>
                <a:cs typeface="Segoe UI"/>
              </a:rPr>
              <a:t>Hi-Tech Labs under One Roof</a:t>
            </a:r>
          </a:p>
          <a:p>
            <a:pPr algn="ctr"/>
            <a:endParaRPr lang="en-US" sz="1100">
              <a:solidFill>
                <a:srgbClr val="FFC000"/>
              </a:solidFill>
              <a:latin typeface="Segoe UI"/>
              <a:cs typeface="Segoe UI"/>
            </a:endParaRPr>
          </a:p>
          <a:p>
            <a:pPr algn="ctr"/>
            <a:r>
              <a:rPr lang="en-US" sz="2400" b="1">
                <a:solidFill>
                  <a:srgbClr val="FFC000"/>
                </a:solidFill>
                <a:latin typeface="Segoe UI"/>
                <a:cs typeface="Calibri"/>
                <a:sym typeface="Wingdings" panose="05000000000000000000" pitchFamily="2" charset="2"/>
              </a:rPr>
              <a:t>12</a:t>
            </a:r>
            <a:r>
              <a:rPr lang="en-US" sz="2400">
                <a:solidFill>
                  <a:schemeClr val="bg1"/>
                </a:solidFill>
                <a:latin typeface="Segoe UI"/>
                <a:cs typeface="Calibri"/>
                <a:sym typeface="Wingdings" panose="05000000000000000000" pitchFamily="2" charset="2"/>
              </a:rPr>
              <a:t> </a:t>
            </a:r>
            <a:r>
              <a:rPr lang="en-US" sz="2400">
                <a:solidFill>
                  <a:schemeClr val="accent4"/>
                </a:solidFill>
                <a:latin typeface="Segoe UI"/>
                <a:cs typeface="Calibri"/>
                <a:sym typeface="Wingdings" panose="05000000000000000000" pitchFamily="2" charset="2"/>
              </a:rPr>
              <a:t>International Industrial Labs</a:t>
            </a:r>
            <a:endParaRPr lang="en-US" sz="2400">
              <a:solidFill>
                <a:schemeClr val="accent4"/>
              </a:solidFill>
              <a:latin typeface="Segoe UI"/>
              <a:cs typeface="Calibri"/>
            </a:endParaRPr>
          </a:p>
        </p:txBody>
      </p:sp>
      <p:pic>
        <p:nvPicPr>
          <p:cNvPr id="7" name="Picture 6">
            <a:extLst>
              <a:ext uri="{FF2B5EF4-FFF2-40B4-BE49-F238E27FC236}">
                <a16:creationId xmlns:a16="http://schemas.microsoft.com/office/drawing/2014/main" id="{738B4A54-4295-D31C-27CB-97FA431A9008}"/>
              </a:ext>
            </a:extLst>
          </p:cNvPr>
          <p:cNvPicPr>
            <a:picLocks noChangeAspect="1"/>
          </p:cNvPicPr>
          <p:nvPr/>
        </p:nvPicPr>
        <p:blipFill rotWithShape="1">
          <a:blip r:embed="rId3"/>
          <a:srcRect l="563" t="430" r="68775" b="67297"/>
          <a:stretch/>
        </p:blipFill>
        <p:spPr>
          <a:xfrm>
            <a:off x="687185" y="4456451"/>
            <a:ext cx="2047875" cy="1969770"/>
          </a:xfrm>
          <a:prstGeom prst="rect">
            <a:avLst/>
          </a:prstGeom>
          <a:ln>
            <a:noFill/>
          </a:ln>
          <a:effectLst/>
        </p:spPr>
      </p:pic>
      <p:pic>
        <p:nvPicPr>
          <p:cNvPr id="2" name="Picture 1">
            <a:extLst>
              <a:ext uri="{FF2B5EF4-FFF2-40B4-BE49-F238E27FC236}">
                <a16:creationId xmlns:a16="http://schemas.microsoft.com/office/drawing/2014/main" id="{79B31589-3DDE-AA15-F293-60268AE1A548}"/>
              </a:ext>
            </a:extLst>
          </p:cNvPr>
          <p:cNvPicPr>
            <a:picLocks noChangeAspect="1"/>
          </p:cNvPicPr>
          <p:nvPr/>
        </p:nvPicPr>
        <p:blipFill rotWithShape="1">
          <a:blip r:embed="rId3"/>
          <a:srcRect l="34078" t="156" r="35260" b="67571"/>
          <a:stretch/>
        </p:blipFill>
        <p:spPr>
          <a:xfrm>
            <a:off x="2867323" y="4456451"/>
            <a:ext cx="2047875" cy="1969770"/>
          </a:xfrm>
          <a:prstGeom prst="rect">
            <a:avLst/>
          </a:prstGeom>
          <a:ln>
            <a:noFill/>
          </a:ln>
          <a:effectLst/>
        </p:spPr>
      </p:pic>
      <p:pic>
        <p:nvPicPr>
          <p:cNvPr id="3" name="Picture 2">
            <a:extLst>
              <a:ext uri="{FF2B5EF4-FFF2-40B4-BE49-F238E27FC236}">
                <a16:creationId xmlns:a16="http://schemas.microsoft.com/office/drawing/2014/main" id="{DD6B43EE-0225-649E-9007-98E23AD5DA07}"/>
              </a:ext>
            </a:extLst>
          </p:cNvPr>
          <p:cNvPicPr>
            <a:picLocks noChangeAspect="1"/>
          </p:cNvPicPr>
          <p:nvPr/>
        </p:nvPicPr>
        <p:blipFill rotWithShape="1">
          <a:blip r:embed="rId3"/>
          <a:srcRect l="68305" r="1033" b="67727"/>
          <a:stretch/>
        </p:blipFill>
        <p:spPr>
          <a:xfrm>
            <a:off x="5010469" y="4456451"/>
            <a:ext cx="2047875" cy="1969770"/>
          </a:xfrm>
          <a:prstGeom prst="rect">
            <a:avLst/>
          </a:prstGeom>
          <a:ln>
            <a:noFill/>
          </a:ln>
          <a:effectLst/>
        </p:spPr>
      </p:pic>
      <p:pic>
        <p:nvPicPr>
          <p:cNvPr id="5" name="Picture 4">
            <a:extLst>
              <a:ext uri="{FF2B5EF4-FFF2-40B4-BE49-F238E27FC236}">
                <a16:creationId xmlns:a16="http://schemas.microsoft.com/office/drawing/2014/main" id="{3464FBEE-FD52-BD32-639A-E7A37CF31A7D}"/>
              </a:ext>
            </a:extLst>
          </p:cNvPr>
          <p:cNvPicPr>
            <a:picLocks noChangeAspect="1"/>
          </p:cNvPicPr>
          <p:nvPr/>
        </p:nvPicPr>
        <p:blipFill rotWithShape="1">
          <a:blip r:embed="rId3"/>
          <a:srcRect l="504" t="33864" r="68834" b="33864"/>
          <a:stretch/>
        </p:blipFill>
        <p:spPr>
          <a:xfrm>
            <a:off x="7187271" y="4456451"/>
            <a:ext cx="2047875" cy="1969770"/>
          </a:xfrm>
          <a:prstGeom prst="rect">
            <a:avLst/>
          </a:prstGeom>
          <a:ln>
            <a:noFill/>
          </a:ln>
          <a:effectLst/>
        </p:spPr>
      </p:pic>
      <p:pic>
        <p:nvPicPr>
          <p:cNvPr id="8" name="Picture 7">
            <a:extLst>
              <a:ext uri="{FF2B5EF4-FFF2-40B4-BE49-F238E27FC236}">
                <a16:creationId xmlns:a16="http://schemas.microsoft.com/office/drawing/2014/main" id="{A3F0660B-E341-ED52-0A21-A9F92DCC16D5}"/>
              </a:ext>
            </a:extLst>
          </p:cNvPr>
          <p:cNvPicPr>
            <a:picLocks noChangeAspect="1"/>
          </p:cNvPicPr>
          <p:nvPr/>
        </p:nvPicPr>
        <p:blipFill rotWithShape="1">
          <a:blip r:embed="rId3"/>
          <a:srcRect l="34523" t="34004" r="34815" b="33724"/>
          <a:stretch/>
        </p:blipFill>
        <p:spPr>
          <a:xfrm>
            <a:off x="9364073" y="4456451"/>
            <a:ext cx="2047875" cy="1969770"/>
          </a:xfrm>
          <a:prstGeom prst="rect">
            <a:avLst/>
          </a:prstGeom>
          <a:ln>
            <a:noFill/>
          </a:ln>
          <a:effectLst/>
        </p:spPr>
      </p:pic>
      <p:pic>
        <p:nvPicPr>
          <p:cNvPr id="9" name="Picture 8">
            <a:extLst>
              <a:ext uri="{FF2B5EF4-FFF2-40B4-BE49-F238E27FC236}">
                <a16:creationId xmlns:a16="http://schemas.microsoft.com/office/drawing/2014/main" id="{B7055205-C9E9-A6B2-5383-183AFC2CA9E7}"/>
              </a:ext>
            </a:extLst>
          </p:cNvPr>
          <p:cNvPicPr>
            <a:picLocks noChangeAspect="1"/>
          </p:cNvPicPr>
          <p:nvPr/>
        </p:nvPicPr>
        <p:blipFill rotWithShape="1">
          <a:blip r:embed="rId3"/>
          <a:srcRect l="67261" t="33724" r="2077" b="34004"/>
          <a:stretch/>
        </p:blipFill>
        <p:spPr>
          <a:xfrm>
            <a:off x="9364073" y="2380955"/>
            <a:ext cx="2047875" cy="1969770"/>
          </a:xfrm>
          <a:prstGeom prst="rect">
            <a:avLst/>
          </a:prstGeom>
          <a:ln>
            <a:noFill/>
          </a:ln>
          <a:effectLst/>
        </p:spPr>
      </p:pic>
      <p:pic>
        <p:nvPicPr>
          <p:cNvPr id="10" name="Picture 9">
            <a:extLst>
              <a:ext uri="{FF2B5EF4-FFF2-40B4-BE49-F238E27FC236}">
                <a16:creationId xmlns:a16="http://schemas.microsoft.com/office/drawing/2014/main" id="{2FE27FD7-C34E-7118-F018-4A827873203A}"/>
              </a:ext>
            </a:extLst>
          </p:cNvPr>
          <p:cNvPicPr>
            <a:picLocks noChangeAspect="1"/>
          </p:cNvPicPr>
          <p:nvPr/>
        </p:nvPicPr>
        <p:blipFill rotWithShape="1">
          <a:blip r:embed="rId3"/>
          <a:srcRect l="2216" t="66862" r="67122" b="866"/>
          <a:stretch/>
        </p:blipFill>
        <p:spPr>
          <a:xfrm>
            <a:off x="9364073" y="358322"/>
            <a:ext cx="2047875" cy="1969770"/>
          </a:xfrm>
          <a:prstGeom prst="rect">
            <a:avLst/>
          </a:prstGeom>
          <a:ln>
            <a:noFill/>
          </a:ln>
          <a:effectLst/>
        </p:spPr>
      </p:pic>
      <p:sp>
        <p:nvSpPr>
          <p:cNvPr id="12" name="Rectangle 11">
            <a:extLst>
              <a:ext uri="{FF2B5EF4-FFF2-40B4-BE49-F238E27FC236}">
                <a16:creationId xmlns:a16="http://schemas.microsoft.com/office/drawing/2014/main" id="{5D830891-7341-D4F1-B88C-394EC5830ACC}"/>
              </a:ext>
            </a:extLst>
          </p:cNvPr>
          <p:cNvSpPr/>
          <p:nvPr/>
        </p:nvSpPr>
        <p:spPr>
          <a:xfrm flipV="1">
            <a:off x="3972513" y="3649228"/>
            <a:ext cx="4078753" cy="53141"/>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1" name="Picture 10">
            <a:extLst>
              <a:ext uri="{FF2B5EF4-FFF2-40B4-BE49-F238E27FC236}">
                <a16:creationId xmlns:a16="http://schemas.microsoft.com/office/drawing/2014/main" id="{03F83816-C55C-F766-46F7-63553378646B}"/>
              </a:ext>
            </a:extLst>
          </p:cNvPr>
          <p:cNvPicPr>
            <a:picLocks noChangeAspect="1"/>
          </p:cNvPicPr>
          <p:nvPr/>
        </p:nvPicPr>
        <p:blipFill rotWithShape="1">
          <a:blip r:embed="rId3"/>
          <a:srcRect l="35452" t="66862" r="33886" b="866"/>
          <a:stretch/>
        </p:blipFill>
        <p:spPr>
          <a:xfrm>
            <a:off x="687184" y="358321"/>
            <a:ext cx="2047875" cy="1969770"/>
          </a:xfrm>
          <a:prstGeom prst="rect">
            <a:avLst/>
          </a:prstGeom>
          <a:ln>
            <a:noFill/>
          </a:ln>
          <a:effectLst/>
        </p:spPr>
      </p:pic>
      <p:pic>
        <p:nvPicPr>
          <p:cNvPr id="13" name="Picture 12">
            <a:extLst>
              <a:ext uri="{FF2B5EF4-FFF2-40B4-BE49-F238E27FC236}">
                <a16:creationId xmlns:a16="http://schemas.microsoft.com/office/drawing/2014/main" id="{523811B2-A562-572B-1326-5EB86D5F99D6}"/>
              </a:ext>
            </a:extLst>
          </p:cNvPr>
          <p:cNvPicPr>
            <a:picLocks noChangeAspect="1"/>
          </p:cNvPicPr>
          <p:nvPr/>
        </p:nvPicPr>
        <p:blipFill rotWithShape="1">
          <a:blip r:embed="rId3"/>
          <a:srcRect l="68485" t="67114" r="982" b="614"/>
          <a:stretch/>
        </p:blipFill>
        <p:spPr>
          <a:xfrm>
            <a:off x="695783" y="2380955"/>
            <a:ext cx="2047875" cy="1969770"/>
          </a:xfrm>
          <a:prstGeom prst="rect">
            <a:avLst/>
          </a:prstGeom>
          <a:ln>
            <a:noFill/>
          </a:ln>
          <a:effectLst/>
        </p:spPr>
      </p:pic>
    </p:spTree>
    <p:extLst>
      <p:ext uri="{BB962C8B-B14F-4D97-AF65-F5344CB8AC3E}">
        <p14:creationId xmlns:p14="http://schemas.microsoft.com/office/powerpoint/2010/main" val="205603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obotics 101: An Overview for Beginners | RIA Blog | automate.org">
            <a:extLst>
              <a:ext uri="{FF2B5EF4-FFF2-40B4-BE49-F238E27FC236}">
                <a16:creationId xmlns:a16="http://schemas.microsoft.com/office/drawing/2014/main" id="{862371A7-8D5B-5CA3-99F7-491CD5B8E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6" r="28750"/>
          <a:stretch/>
        </p:blipFill>
        <p:spPr bwMode="auto">
          <a:xfrm>
            <a:off x="-486757" y="23855"/>
            <a:ext cx="7071514" cy="6881246"/>
          </a:xfrm>
          <a:prstGeom prst="rect">
            <a:avLst/>
          </a:prstGeom>
          <a:noFill/>
          <a:extLst>
            <a:ext uri="{909E8E84-426E-40DD-AFC4-6F175D3DCCD1}">
              <a14:hiddenFill xmlns:a14="http://schemas.microsoft.com/office/drawing/2010/main">
                <a:solidFill>
                  <a:srgbClr val="FFFFFF"/>
                </a:solidFill>
              </a14:hiddenFill>
            </a:ext>
          </a:extLst>
        </p:spPr>
      </p:pic>
      <p:sp>
        <p:nvSpPr>
          <p:cNvPr id="29" name="Parallelogram 28">
            <a:extLst>
              <a:ext uri="{FF2B5EF4-FFF2-40B4-BE49-F238E27FC236}">
                <a16:creationId xmlns:a16="http://schemas.microsoft.com/office/drawing/2014/main" id="{9F191C37-ACD8-142B-CA91-127D7B53B142}"/>
              </a:ext>
            </a:extLst>
          </p:cNvPr>
          <p:cNvSpPr/>
          <p:nvPr/>
        </p:nvSpPr>
        <p:spPr>
          <a:xfrm rot="10800000">
            <a:off x="-889436" y="-23347"/>
            <a:ext cx="1195433" cy="6877516"/>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605261"/>
              <a:gd name="connsiteY0" fmla="*/ 6886573 h 6886573"/>
              <a:gd name="connsiteX1" fmla="*/ 2003055 w 3605261"/>
              <a:gd name="connsiteY1" fmla="*/ 0 h 6886573"/>
              <a:gd name="connsiteX2" fmla="*/ 3567160 w 3605261"/>
              <a:gd name="connsiteY2" fmla="*/ 9525 h 6886573"/>
              <a:gd name="connsiteX3" fmla="*/ 3605261 w 3605261"/>
              <a:gd name="connsiteY3" fmla="*/ 6877048 h 6886573"/>
              <a:gd name="connsiteX4" fmla="*/ 0 w 3605261"/>
              <a:gd name="connsiteY4" fmla="*/ 6886573 h 6886573"/>
              <a:gd name="connsiteX0" fmla="*/ 0 w 3567160"/>
              <a:gd name="connsiteY0" fmla="*/ 6886573 h 6896156"/>
              <a:gd name="connsiteX1" fmla="*/ 2003055 w 3567160"/>
              <a:gd name="connsiteY1" fmla="*/ 0 h 6896156"/>
              <a:gd name="connsiteX2" fmla="*/ 3567160 w 3567160"/>
              <a:gd name="connsiteY2" fmla="*/ 9525 h 6896156"/>
              <a:gd name="connsiteX3" fmla="*/ 2396130 w 3567160"/>
              <a:gd name="connsiteY3" fmla="*/ 6896156 h 6896156"/>
              <a:gd name="connsiteX4" fmla="*/ 0 w 3567160"/>
              <a:gd name="connsiteY4" fmla="*/ 6886573 h 6896156"/>
              <a:gd name="connsiteX0" fmla="*/ 0 w 2451039"/>
              <a:gd name="connsiteY0" fmla="*/ 6886573 h 6896156"/>
              <a:gd name="connsiteX1" fmla="*/ 2003055 w 2451039"/>
              <a:gd name="connsiteY1" fmla="*/ 0 h 6896156"/>
              <a:gd name="connsiteX2" fmla="*/ 2451039 w 2451039"/>
              <a:gd name="connsiteY2" fmla="*/ 28632 h 6896156"/>
              <a:gd name="connsiteX3" fmla="*/ 2396130 w 2451039"/>
              <a:gd name="connsiteY3" fmla="*/ 6896156 h 6896156"/>
              <a:gd name="connsiteX4" fmla="*/ 0 w 2451039"/>
              <a:gd name="connsiteY4" fmla="*/ 6886573 h 6896156"/>
              <a:gd name="connsiteX0" fmla="*/ 0 w 2396130"/>
              <a:gd name="connsiteY0" fmla="*/ 6886573 h 6896156"/>
              <a:gd name="connsiteX1" fmla="*/ 2003055 w 2396130"/>
              <a:gd name="connsiteY1" fmla="*/ 0 h 6896156"/>
              <a:gd name="connsiteX2" fmla="*/ 2158722 w 2396130"/>
              <a:gd name="connsiteY2" fmla="*/ 28632 h 6896156"/>
              <a:gd name="connsiteX3" fmla="*/ 2396130 w 2396130"/>
              <a:gd name="connsiteY3" fmla="*/ 6896156 h 6896156"/>
              <a:gd name="connsiteX4" fmla="*/ 0 w 2396130"/>
              <a:gd name="connsiteY4" fmla="*/ 6886573 h 6896156"/>
              <a:gd name="connsiteX0" fmla="*/ 0 w 2424465"/>
              <a:gd name="connsiteY0" fmla="*/ 6886573 h 6896156"/>
              <a:gd name="connsiteX1" fmla="*/ 2003055 w 2424465"/>
              <a:gd name="connsiteY1" fmla="*/ 0 h 6896156"/>
              <a:gd name="connsiteX2" fmla="*/ 2424465 w 2424465"/>
              <a:gd name="connsiteY2" fmla="*/ 28632 h 6896156"/>
              <a:gd name="connsiteX3" fmla="*/ 2396130 w 2424465"/>
              <a:gd name="connsiteY3" fmla="*/ 6896156 h 6896156"/>
              <a:gd name="connsiteX4" fmla="*/ 0 w 2424465"/>
              <a:gd name="connsiteY4" fmla="*/ 6886573 h 689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465" h="6896156">
                <a:moveTo>
                  <a:pt x="0" y="6886573"/>
                </a:moveTo>
                <a:lnTo>
                  <a:pt x="2003055" y="0"/>
                </a:lnTo>
                <a:lnTo>
                  <a:pt x="2424465" y="28632"/>
                </a:lnTo>
                <a:lnTo>
                  <a:pt x="2396130" y="6896156"/>
                </a:lnTo>
                <a:lnTo>
                  <a:pt x="0" y="6886573"/>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28" name="Parallelogram 27">
            <a:extLst>
              <a:ext uri="{FF2B5EF4-FFF2-40B4-BE49-F238E27FC236}">
                <a16:creationId xmlns:a16="http://schemas.microsoft.com/office/drawing/2014/main" id="{826D70BE-8F28-734E-F7B8-C15B8581917D}"/>
              </a:ext>
            </a:extLst>
          </p:cNvPr>
          <p:cNvSpPr/>
          <p:nvPr/>
        </p:nvSpPr>
        <p:spPr>
          <a:xfrm rot="10800000">
            <a:off x="4204788" y="-8561"/>
            <a:ext cx="7997370" cy="6866559"/>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567031 w 6716499"/>
              <a:gd name="connsiteY3" fmla="*/ 6857998 h 6857998"/>
              <a:gd name="connsiteX4" fmla="*/ 0 w 6716499"/>
              <a:gd name="connsiteY4" fmla="*/ 6848473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499" h="6857998">
                <a:moveTo>
                  <a:pt x="0" y="6848473"/>
                </a:moveTo>
                <a:lnTo>
                  <a:pt x="0" y="0"/>
                </a:lnTo>
                <a:lnTo>
                  <a:pt x="6716499" y="0"/>
                </a:lnTo>
                <a:lnTo>
                  <a:pt x="5567031" y="6857998"/>
                </a:lnTo>
                <a:lnTo>
                  <a:pt x="0" y="6848473"/>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18" name="TextBox 17">
            <a:extLst>
              <a:ext uri="{FF2B5EF4-FFF2-40B4-BE49-F238E27FC236}">
                <a16:creationId xmlns:a16="http://schemas.microsoft.com/office/drawing/2014/main" id="{95BA9A6D-8CD6-AF9E-6DB8-E7C64A3F644E}"/>
              </a:ext>
            </a:extLst>
          </p:cNvPr>
          <p:cNvSpPr txBox="1"/>
          <p:nvPr/>
        </p:nvSpPr>
        <p:spPr>
          <a:xfrm>
            <a:off x="4371446" y="4149792"/>
            <a:ext cx="3582735" cy="2112020"/>
          </a:xfrm>
          <a:prstGeom prst="snip2DiagRect">
            <a:avLst/>
          </a:prstGeom>
          <a:solidFill>
            <a:schemeClr val="accent5">
              <a:lumMod val="50000"/>
            </a:schemeClr>
          </a:solidFill>
        </p:spPr>
        <p:txBody>
          <a:bodyPr wrap="square" lIns="91440" tIns="45720" rIns="91440" bIns="45720" rtlCol="0" anchor="t">
            <a:spAutoFit/>
          </a:bodyPr>
          <a:lstStyle/>
          <a:p>
            <a:pPr algn="ctr">
              <a:spcAft>
                <a:spcPts val="600"/>
              </a:spcAft>
              <a:buClr>
                <a:srgbClr val="FF5325"/>
              </a:buClr>
              <a:buSzPct val="80000"/>
              <a:defRPr/>
            </a:pPr>
            <a:r>
              <a:rPr lang="en-US" sz="2400" b="1">
                <a:solidFill>
                  <a:schemeClr val="bg1"/>
                </a:solidFill>
                <a:latin typeface="Calibri"/>
              </a:rPr>
              <a:t>KEY LABS - NATIONAL</a:t>
            </a:r>
            <a:r>
              <a:rPr kumimoji="0" lang="en-US" sz="2400" b="1" i="0" u="none" strike="noStrike" kern="1200" cap="none" spc="0" normalizeH="0" baseline="0" noProof="0">
                <a:ln>
                  <a:noFill/>
                </a:ln>
                <a:solidFill>
                  <a:schemeClr val="bg1"/>
                </a:solidFill>
                <a:effectLst/>
                <a:uLnTx/>
                <a:uFillTx/>
                <a:latin typeface="Calibri"/>
                <a:ea typeface="+mn-ea"/>
                <a:cs typeface="+mn-cs"/>
              </a:rPr>
              <a:t> CENTRE FOR</a:t>
            </a:r>
            <a:br>
              <a:rPr lang="en-US" sz="2400" b="1" i="0" u="none" strike="noStrike" kern="1200" cap="none" spc="0" normalizeH="0" baseline="0" noProof="0">
                <a:ln>
                  <a:noFill/>
                </a:ln>
                <a:effectLst/>
                <a:uLnTx/>
                <a:uFillTx/>
                <a:latin typeface="Calibri"/>
              </a:rPr>
            </a:br>
            <a:r>
              <a:rPr kumimoji="0" lang="en-GB" sz="2800" b="1" i="0" u="none" strike="noStrike" kern="1200" cap="none" spc="0" normalizeH="0" baseline="0" noProof="0">
                <a:ln>
                  <a:noFill/>
                </a:ln>
                <a:solidFill>
                  <a:srgbClr val="FFC000"/>
                </a:solidFill>
                <a:effectLst/>
                <a:uLnTx/>
                <a:uFillTx/>
                <a:latin typeface="Calibri"/>
                <a:ea typeface="+mn-ea"/>
                <a:cs typeface="+mn-cs"/>
              </a:rPr>
              <a:t>BIG DATA &amp; </a:t>
            </a:r>
            <a:endParaRPr lang="en-GB" sz="2800" b="1">
              <a:solidFill>
                <a:srgbClr val="FFC000"/>
              </a:solidFill>
              <a:latin typeface="Calibri"/>
            </a:endParaRPr>
          </a:p>
          <a:p>
            <a:pPr algn="ctr">
              <a:spcAft>
                <a:spcPts val="600"/>
              </a:spcAft>
              <a:defRPr/>
            </a:pPr>
            <a:r>
              <a:rPr lang="en-GB" sz="2800" b="1">
                <a:solidFill>
                  <a:srgbClr val="FFC000"/>
                </a:solidFill>
                <a:latin typeface="Calibri"/>
              </a:rPr>
              <a:t>CLOUD COMPUTING</a:t>
            </a:r>
            <a:endParaRPr lang="en-GB" sz="2800" b="1" i="0" u="none" strike="noStrike" kern="1200" cap="none" spc="0" normalizeH="0" baseline="0" noProof="0">
              <a:ln>
                <a:noFill/>
              </a:ln>
              <a:solidFill>
                <a:srgbClr val="FFC000"/>
              </a:solidFill>
              <a:effectLst/>
              <a:uLnTx/>
              <a:uFillTx/>
              <a:latin typeface="Calibri"/>
              <a:cs typeface="Calibri"/>
            </a:endParaRPr>
          </a:p>
        </p:txBody>
      </p:sp>
      <p:sp>
        <p:nvSpPr>
          <p:cNvPr id="24" name="TextBox 23">
            <a:extLst>
              <a:ext uri="{FF2B5EF4-FFF2-40B4-BE49-F238E27FC236}">
                <a16:creationId xmlns:a16="http://schemas.microsoft.com/office/drawing/2014/main" id="{645E7336-7423-3DF9-4CF0-5622D08A1139}"/>
              </a:ext>
            </a:extLst>
          </p:cNvPr>
          <p:cNvSpPr txBox="1"/>
          <p:nvPr/>
        </p:nvSpPr>
        <p:spPr>
          <a:xfrm>
            <a:off x="8312395" y="4149792"/>
            <a:ext cx="3455735" cy="2112020"/>
          </a:xfrm>
          <a:prstGeom prst="snip2DiagRect">
            <a:avLst/>
          </a:prstGeom>
          <a:solidFill>
            <a:schemeClr val="accent5">
              <a:lumMod val="50000"/>
            </a:schemeClr>
          </a:solidFill>
        </p:spPr>
        <p:txBody>
          <a:bodyPr wrap="square" lIns="91440" tIns="45720" rIns="91440" bIns="45720" rtlCol="0" anchor="t">
            <a:spAutoFit/>
          </a:bodyPr>
          <a:lstStyle/>
          <a:p>
            <a:pPr algn="ctr">
              <a:spcAft>
                <a:spcPts val="600"/>
              </a:spcAft>
              <a:buClr>
                <a:srgbClr val="FF5325"/>
              </a:buClr>
              <a:buSzPct val="80000"/>
              <a:defRPr/>
            </a:pPr>
            <a:r>
              <a:rPr lang="en-US" sz="2400" b="1">
                <a:solidFill>
                  <a:schemeClr val="bg1"/>
                </a:solidFill>
                <a:latin typeface="Calibri"/>
              </a:rPr>
              <a:t>KEY LABS - NATIONAL</a:t>
            </a:r>
            <a:r>
              <a:rPr kumimoji="0" lang="en-US" sz="2400" b="1" i="0" u="none" strike="noStrike" kern="1200" cap="none" spc="0" normalizeH="0" baseline="0" noProof="0">
                <a:ln>
                  <a:noFill/>
                </a:ln>
                <a:solidFill>
                  <a:schemeClr val="bg1"/>
                </a:solidFill>
                <a:effectLst/>
                <a:uLnTx/>
                <a:uFillTx/>
                <a:latin typeface="Calibri"/>
                <a:ea typeface="+mn-ea"/>
                <a:cs typeface="+mn-cs"/>
              </a:rPr>
              <a:t> CENTRE FOR</a:t>
            </a:r>
            <a:br>
              <a:rPr lang="en-US" sz="2400" b="1" i="0" u="none" strike="noStrike" kern="1200" cap="none" spc="0" normalizeH="0" baseline="0" noProof="0">
                <a:ln>
                  <a:noFill/>
                </a:ln>
                <a:effectLst/>
                <a:uLnTx/>
                <a:uFillTx/>
                <a:latin typeface="Calibri"/>
              </a:rPr>
            </a:br>
            <a:r>
              <a:rPr kumimoji="0" lang="en-GB" sz="2800" b="1" i="0" u="none" strike="noStrike" kern="1200" cap="none" spc="0" normalizeH="0" baseline="0" noProof="0">
                <a:ln>
                  <a:noFill/>
                </a:ln>
                <a:solidFill>
                  <a:srgbClr val="FFC000"/>
                </a:solidFill>
                <a:effectLst/>
                <a:uLnTx/>
                <a:uFillTx/>
                <a:latin typeface="Calibri"/>
                <a:ea typeface="+mn-ea"/>
                <a:cs typeface="+mn-cs"/>
              </a:rPr>
              <a:t>CYBER </a:t>
            </a:r>
            <a:endParaRPr lang="en-GB" sz="2800" b="1">
              <a:solidFill>
                <a:srgbClr val="FFC000"/>
              </a:solidFill>
              <a:latin typeface="Calibri"/>
            </a:endParaRPr>
          </a:p>
          <a:p>
            <a:pPr algn="ctr">
              <a:spcAft>
                <a:spcPts val="600"/>
              </a:spcAft>
              <a:defRPr/>
            </a:pPr>
            <a:r>
              <a:rPr kumimoji="0" lang="en-GB" sz="2800" b="1" i="0" u="none" strike="noStrike" kern="1200" cap="none" spc="0" normalizeH="0" baseline="0" noProof="0">
                <a:ln>
                  <a:noFill/>
                </a:ln>
                <a:solidFill>
                  <a:srgbClr val="FFC000"/>
                </a:solidFill>
                <a:effectLst/>
                <a:uLnTx/>
                <a:uFillTx/>
                <a:latin typeface="Calibri"/>
                <a:ea typeface="+mn-ea"/>
                <a:cs typeface="+mn-cs"/>
              </a:rPr>
              <a:t>SECURITY</a:t>
            </a:r>
            <a:endParaRPr lang="en-GB" sz="2800" b="1" i="0" u="none" strike="noStrike" kern="1200" cap="none" spc="0" normalizeH="0" baseline="0" noProof="0">
              <a:ln>
                <a:noFill/>
              </a:ln>
              <a:solidFill>
                <a:srgbClr val="FFC000"/>
              </a:solidFill>
              <a:effectLst/>
              <a:uLnTx/>
              <a:uFillTx/>
              <a:latin typeface="Calibri"/>
              <a:cs typeface="Calibri"/>
            </a:endParaRPr>
          </a:p>
        </p:txBody>
      </p:sp>
      <p:sp>
        <p:nvSpPr>
          <p:cNvPr id="25" name="TextBox 24">
            <a:extLst>
              <a:ext uri="{FF2B5EF4-FFF2-40B4-BE49-F238E27FC236}">
                <a16:creationId xmlns:a16="http://schemas.microsoft.com/office/drawing/2014/main" id="{913FDC42-8FF4-8C4D-FF55-820121666029}"/>
              </a:ext>
            </a:extLst>
          </p:cNvPr>
          <p:cNvSpPr txBox="1"/>
          <p:nvPr/>
        </p:nvSpPr>
        <p:spPr>
          <a:xfrm>
            <a:off x="4434946" y="1718031"/>
            <a:ext cx="3455735" cy="2020193"/>
          </a:xfrm>
          <a:prstGeom prst="snip2DiagRect">
            <a:avLst/>
          </a:prstGeom>
          <a:solidFill>
            <a:schemeClr val="accent5">
              <a:lumMod val="50000"/>
            </a:schemeClr>
          </a:solidFill>
        </p:spPr>
        <p:txBody>
          <a:bodyPr wrap="square" lIns="91440" tIns="45720" rIns="91440" bIns="45720" rtlCol="0" anchor="t">
            <a:spAutoFit/>
          </a:bodyPr>
          <a:lstStyle/>
          <a:p>
            <a:pPr marL="0" marR="0" lvl="0" indent="0" algn="ctr" defTabSz="914400" rtl="0" eaLnBrk="1" fontAlgn="auto" latinLnBrk="0" hangingPunct="1">
              <a:spcBef>
                <a:spcPts val="0"/>
              </a:spcBef>
              <a:spcAft>
                <a:spcPts val="600"/>
              </a:spcAft>
              <a:buClr>
                <a:srgbClr val="FF5325"/>
              </a:buClr>
              <a:buSzPct val="80000"/>
              <a:buFontTx/>
              <a:buNone/>
              <a:tabLst/>
              <a:defRPr/>
            </a:pPr>
            <a:r>
              <a:rPr kumimoji="0" lang="en-US" sz="2400" b="1" i="0" u="none" strike="noStrike" kern="1200" cap="none" spc="0" normalizeH="0" baseline="0" noProof="0">
                <a:ln>
                  <a:noFill/>
                </a:ln>
                <a:solidFill>
                  <a:schemeClr val="bg1"/>
                </a:solidFill>
                <a:effectLst/>
                <a:uLnTx/>
                <a:uFillTx/>
                <a:latin typeface="Calibri"/>
                <a:ea typeface="+mn-ea"/>
                <a:cs typeface="+mn-cs"/>
              </a:rPr>
              <a:t>NATIONAL CENTRE FOR</a:t>
            </a:r>
            <a:br>
              <a:rPr lang="en-US" sz="2400" b="1" i="0" u="none" strike="noStrike" kern="1200" cap="none" spc="0" normalizeH="0" baseline="0" noProof="0">
                <a:ln>
                  <a:noFill/>
                </a:ln>
                <a:effectLst/>
                <a:uLnTx/>
                <a:uFillTx/>
                <a:latin typeface="Calibri"/>
              </a:rPr>
            </a:br>
            <a:r>
              <a:rPr kumimoji="0" lang="en-GB" sz="2800" b="1" i="0" u="none" strike="noStrike" kern="1200" cap="none" spc="0" normalizeH="0" baseline="0" noProof="0">
                <a:ln>
                  <a:noFill/>
                </a:ln>
                <a:solidFill>
                  <a:srgbClr val="FFC000"/>
                </a:solidFill>
                <a:effectLst/>
                <a:uLnTx/>
                <a:uFillTx/>
                <a:latin typeface="Calibri"/>
                <a:ea typeface="+mn-ea"/>
                <a:cs typeface="+mn-cs"/>
              </a:rPr>
              <a:t>ARTIFICIAL INTELLIGENCE</a:t>
            </a:r>
            <a:endParaRPr lang="en-GB" sz="2800" b="1" i="0" u="none" strike="noStrike" kern="1200" cap="none" spc="0" normalizeH="0" baseline="0" noProof="0">
              <a:ln>
                <a:noFill/>
              </a:ln>
              <a:solidFill>
                <a:srgbClr val="FFC000"/>
              </a:solidFill>
              <a:effectLst/>
              <a:uLnTx/>
              <a:uFillTx/>
              <a:latin typeface="Calibri"/>
              <a:cs typeface="Calibri"/>
            </a:endParaRPr>
          </a:p>
        </p:txBody>
      </p:sp>
      <p:sp>
        <p:nvSpPr>
          <p:cNvPr id="26" name="TextBox 25">
            <a:extLst>
              <a:ext uri="{FF2B5EF4-FFF2-40B4-BE49-F238E27FC236}">
                <a16:creationId xmlns:a16="http://schemas.microsoft.com/office/drawing/2014/main" id="{52399E0A-FD85-C61C-A38B-04E8B81070DF}"/>
              </a:ext>
            </a:extLst>
          </p:cNvPr>
          <p:cNvSpPr txBox="1"/>
          <p:nvPr/>
        </p:nvSpPr>
        <p:spPr>
          <a:xfrm>
            <a:off x="8223495" y="1718031"/>
            <a:ext cx="3430335" cy="2020193"/>
          </a:xfrm>
          <a:prstGeom prst="snip2DiagRect">
            <a:avLst/>
          </a:prstGeom>
          <a:solidFill>
            <a:schemeClr val="accent5">
              <a:lumMod val="50000"/>
            </a:schemeClr>
          </a:solidFill>
        </p:spPr>
        <p:txBody>
          <a:bodyPr wrap="square" lIns="91440" tIns="45720" rIns="91440" bIns="45720" rtlCol="0" anchor="t">
            <a:spAutoFit/>
          </a:bodyPr>
          <a:lstStyle/>
          <a:p>
            <a:pPr algn="ctr">
              <a:spcAft>
                <a:spcPts val="600"/>
              </a:spcAft>
              <a:buClr>
                <a:srgbClr val="FF5325"/>
              </a:buClr>
              <a:buSzPct val="80000"/>
              <a:defRPr/>
            </a:pPr>
            <a:r>
              <a:rPr lang="en-US" sz="2400" b="1">
                <a:solidFill>
                  <a:schemeClr val="bg1"/>
                </a:solidFill>
                <a:latin typeface="Calibri"/>
              </a:rPr>
              <a:t> NATIONAL</a:t>
            </a:r>
            <a:r>
              <a:rPr kumimoji="0" lang="en-US" sz="2400" b="1" i="0" u="none" strike="noStrike" kern="1200" cap="none" spc="0" normalizeH="0" baseline="0" noProof="0">
                <a:ln>
                  <a:noFill/>
                </a:ln>
                <a:solidFill>
                  <a:schemeClr val="bg1"/>
                </a:solidFill>
                <a:effectLst/>
                <a:uLnTx/>
                <a:uFillTx/>
                <a:latin typeface="Calibri"/>
                <a:ea typeface="+mn-ea"/>
                <a:cs typeface="+mn-cs"/>
              </a:rPr>
              <a:t> CENTRE FOR</a:t>
            </a:r>
            <a:br>
              <a:rPr lang="en-US" sz="2400" b="1" i="0" u="none" strike="noStrike" kern="1200" cap="none" spc="0" normalizeH="0" baseline="0" noProof="0">
                <a:ln>
                  <a:noFill/>
                </a:ln>
                <a:effectLst/>
                <a:uLnTx/>
                <a:uFillTx/>
                <a:latin typeface="Calibri"/>
              </a:rPr>
            </a:br>
            <a:r>
              <a:rPr kumimoji="0" lang="en-GB" sz="2800" b="1" i="0" u="none" strike="noStrike" kern="1200" cap="none" spc="0" normalizeH="0" baseline="0" noProof="0">
                <a:ln>
                  <a:noFill/>
                </a:ln>
                <a:solidFill>
                  <a:srgbClr val="FFC000"/>
                </a:solidFill>
                <a:effectLst/>
                <a:uLnTx/>
                <a:uFillTx/>
                <a:latin typeface="Calibri"/>
                <a:ea typeface="+mn-ea"/>
                <a:cs typeface="+mn-cs"/>
              </a:rPr>
              <a:t>ROBOTICS &amp; AUTOMATION</a:t>
            </a:r>
            <a:endParaRPr lang="en-GB" sz="2800" b="1" i="0" u="none" strike="noStrike" kern="1200" cap="none" spc="0" normalizeH="0" baseline="0" noProof="0">
              <a:ln>
                <a:noFill/>
              </a:ln>
              <a:solidFill>
                <a:srgbClr val="FFC000"/>
              </a:solidFill>
              <a:effectLst/>
              <a:uLnTx/>
              <a:uFillTx/>
              <a:latin typeface="Calibri"/>
              <a:cs typeface="Calibri"/>
            </a:endParaRPr>
          </a:p>
        </p:txBody>
      </p:sp>
      <p:sp>
        <p:nvSpPr>
          <p:cNvPr id="3" name="TextBox 2">
            <a:extLst>
              <a:ext uri="{FF2B5EF4-FFF2-40B4-BE49-F238E27FC236}">
                <a16:creationId xmlns:a16="http://schemas.microsoft.com/office/drawing/2014/main" id="{21745AC9-2A8A-5400-93F6-4F57B631D4A4}"/>
              </a:ext>
            </a:extLst>
          </p:cNvPr>
          <p:cNvSpPr txBox="1"/>
          <p:nvPr/>
        </p:nvSpPr>
        <p:spPr>
          <a:xfrm>
            <a:off x="4512658" y="433722"/>
            <a:ext cx="7939621" cy="861774"/>
          </a:xfrm>
          <a:prstGeom prst="rect">
            <a:avLst/>
          </a:prstGeom>
          <a:noFill/>
        </p:spPr>
        <p:txBody>
          <a:bodyPr wrap="square" lIns="0" tIns="0" rIns="0" bIns="0" rtlCol="0" anchor="t">
            <a:spAutoFit/>
          </a:bodyPr>
          <a:lstStyle/>
          <a:p>
            <a:pPr>
              <a:defRPr/>
            </a:pPr>
            <a:r>
              <a:rPr lang="en-US" sz="2800">
                <a:latin typeface="Segoe UI"/>
              </a:rPr>
              <a:t>  4 NATIONAL CENTRES OF </a:t>
            </a:r>
            <a:r>
              <a:rPr lang="en-US" sz="2800" b="1">
                <a:latin typeface="Segoe UI"/>
              </a:rPr>
              <a:t>EXCELLENCE </a:t>
            </a:r>
            <a:endParaRPr lang="en-US" sz="2800" b="1">
              <a:latin typeface="Segoe UI"/>
              <a:cs typeface="Segoe UI"/>
            </a:endParaRPr>
          </a:p>
          <a:p>
            <a:pPr>
              <a:defRPr/>
            </a:pPr>
            <a:r>
              <a:rPr lang="en-US" sz="2800" b="1">
                <a:latin typeface="Segoe UI"/>
              </a:rPr>
              <a:t>IN DISRUPTIVE TECHNOLOGIES </a:t>
            </a:r>
            <a:endParaRPr lang="en-US" sz="2800" b="1" i="0" u="none" strike="noStrike" kern="1200" cap="none" spc="0" normalizeH="0" baseline="0" noProof="0">
              <a:ln>
                <a:noFill/>
              </a:ln>
              <a:effectLst/>
              <a:uLnTx/>
              <a:uFillTx/>
              <a:latin typeface="Segoe UI"/>
              <a:cs typeface="Segoe UI"/>
            </a:endParaRPr>
          </a:p>
        </p:txBody>
      </p:sp>
      <p:sp>
        <p:nvSpPr>
          <p:cNvPr id="14" name="Rectangle 13">
            <a:extLst>
              <a:ext uri="{FF2B5EF4-FFF2-40B4-BE49-F238E27FC236}">
                <a16:creationId xmlns:a16="http://schemas.microsoft.com/office/drawing/2014/main" id="{18BD4189-0DD4-444C-A3A2-1F557E140FDE}"/>
              </a:ext>
            </a:extLst>
          </p:cNvPr>
          <p:cNvSpPr/>
          <p:nvPr/>
        </p:nvSpPr>
        <p:spPr>
          <a:xfrm>
            <a:off x="-424598" y="6546322"/>
            <a:ext cx="4631926" cy="353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13743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CAD031-C97E-3B04-4167-E19542E68D41}"/>
              </a:ext>
            </a:extLst>
          </p:cNvPr>
          <p:cNvSpPr/>
          <p:nvPr/>
        </p:nvSpPr>
        <p:spPr>
          <a:xfrm>
            <a:off x="339669" y="2156059"/>
            <a:ext cx="3769839" cy="33392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Rectangle 2">
            <a:extLst>
              <a:ext uri="{FF2B5EF4-FFF2-40B4-BE49-F238E27FC236}">
                <a16:creationId xmlns:a16="http://schemas.microsoft.com/office/drawing/2014/main" id="{E9600DD2-2D53-16C8-9DA5-32DDA717220A}"/>
              </a:ext>
            </a:extLst>
          </p:cNvPr>
          <p:cNvSpPr/>
          <p:nvPr/>
        </p:nvSpPr>
        <p:spPr>
          <a:xfrm flipV="1">
            <a:off x="747330" y="5495353"/>
            <a:ext cx="2811734" cy="151580"/>
          </a:xfrm>
          <a:prstGeom prst="rect">
            <a:avLst/>
          </a:prstGeom>
          <a:solidFill>
            <a:srgbClr val="FFC000"/>
          </a:solidFill>
        </p:spPr>
        <p:txBody>
          <a:bodyPr lIns="0" tIns="0" rIns="0" bIns="0" rtlCol="0" anchor="t">
            <a:spAutoFit/>
          </a:bodyPr>
          <a:lstStyle/>
          <a:p>
            <a:pPr>
              <a:lnSpc>
                <a:spcPts val="1411"/>
              </a:lnSpc>
            </a:pPr>
            <a:endParaRPr lang="en-US" sz="500">
              <a:solidFill>
                <a:schemeClr val="tx1"/>
              </a:solidFill>
            </a:endParaRPr>
          </a:p>
        </p:txBody>
      </p:sp>
      <p:grpSp>
        <p:nvGrpSpPr>
          <p:cNvPr id="8" name="Group 8"/>
          <p:cNvGrpSpPr/>
          <p:nvPr/>
        </p:nvGrpSpPr>
        <p:grpSpPr>
          <a:xfrm>
            <a:off x="361732" y="698126"/>
            <a:ext cx="10186750" cy="1057918"/>
            <a:chOff x="334026" y="960328"/>
            <a:chExt cx="20373502" cy="2115836"/>
          </a:xfrm>
        </p:grpSpPr>
        <p:sp>
          <p:nvSpPr>
            <p:cNvPr id="9" name="TextBox 9"/>
            <p:cNvSpPr txBox="1"/>
            <p:nvPr/>
          </p:nvSpPr>
          <p:spPr>
            <a:xfrm>
              <a:off x="334026" y="960328"/>
              <a:ext cx="12793163" cy="2115836"/>
            </a:xfrm>
            <a:prstGeom prst="rect">
              <a:avLst/>
            </a:prstGeom>
          </p:spPr>
          <p:txBody>
            <a:bodyPr wrap="square" lIns="0" tIns="0" rIns="0" bIns="0" rtlCol="0" anchor="t">
              <a:spAutoFit/>
            </a:bodyPr>
            <a:lstStyle/>
            <a:p>
              <a:pPr>
                <a:lnSpc>
                  <a:spcPts val="4287"/>
                </a:lnSpc>
              </a:pPr>
              <a:r>
                <a:rPr lang="en-US" sz="3200">
                  <a:latin typeface="Segoe UI" panose="020B0502040204020203" pitchFamily="34" charset="0"/>
                  <a:cs typeface="Segoe UI" panose="020B0502040204020203" pitchFamily="34" charset="0"/>
                </a:rPr>
                <a:t>PARTNERSHIPS FOR A </a:t>
              </a:r>
            </a:p>
            <a:p>
              <a:pPr>
                <a:lnSpc>
                  <a:spcPts val="4287"/>
                </a:lnSpc>
              </a:pPr>
              <a:r>
                <a:rPr lang="en-US" sz="3200" b="1">
                  <a:latin typeface="Segoe UI" panose="020B0502040204020203" pitchFamily="34" charset="0"/>
                  <a:cs typeface="Segoe UI" panose="020B0502040204020203" pitchFamily="34" charset="0"/>
                </a:rPr>
                <a:t>PROGRESSIVE PAKISTAN</a:t>
              </a:r>
              <a:endParaRPr lang="en-US" sz="3200">
                <a:latin typeface="Segoe UI" panose="020B0502040204020203" pitchFamily="34" charset="0"/>
                <a:cs typeface="Segoe UI" panose="020B0502040204020203" pitchFamily="34" charset="0"/>
              </a:endParaRPr>
            </a:p>
          </p:txBody>
        </p:sp>
        <p:sp>
          <p:nvSpPr>
            <p:cNvPr id="10" name="TextBox 10"/>
            <p:cNvSpPr txBox="1"/>
            <p:nvPr/>
          </p:nvSpPr>
          <p:spPr>
            <a:xfrm>
              <a:off x="13674249" y="2727960"/>
              <a:ext cx="7033279" cy="151076"/>
            </a:xfrm>
            <a:prstGeom prst="rect">
              <a:avLst/>
            </a:prstGeom>
            <a:solidFill>
              <a:srgbClr val="FFC000"/>
            </a:solidFill>
          </p:spPr>
          <p:txBody>
            <a:bodyPr wrap="square" lIns="0" tIns="0" rIns="0" bIns="0" rtlCol="0" anchor="t">
              <a:spAutoFit/>
            </a:bodyPr>
            <a:lstStyle/>
            <a:p>
              <a:pPr>
                <a:lnSpc>
                  <a:spcPts val="1411"/>
                </a:lnSpc>
              </a:pPr>
              <a:endParaRPr sz="500"/>
            </a:p>
          </p:txBody>
        </p:sp>
      </p:grpSp>
      <p:grpSp>
        <p:nvGrpSpPr>
          <p:cNvPr id="11" name="Group 11"/>
          <p:cNvGrpSpPr/>
          <p:nvPr/>
        </p:nvGrpSpPr>
        <p:grpSpPr>
          <a:xfrm>
            <a:off x="4375030" y="1363010"/>
            <a:ext cx="7108168" cy="5946402"/>
            <a:chOff x="461816" y="331672"/>
            <a:chExt cx="14216335" cy="11892800"/>
          </a:xfrm>
        </p:grpSpPr>
        <p:sp>
          <p:nvSpPr>
            <p:cNvPr id="12" name="TextBox 12"/>
            <p:cNvSpPr txBox="1"/>
            <p:nvPr/>
          </p:nvSpPr>
          <p:spPr>
            <a:xfrm>
              <a:off x="690704" y="3377061"/>
              <a:ext cx="13987447" cy="4881720"/>
            </a:xfrm>
            <a:prstGeom prst="rect">
              <a:avLst/>
            </a:prstGeom>
          </p:spPr>
          <p:txBody>
            <a:bodyPr wrap="square" lIns="0" tIns="0" rIns="0" bIns="0" rtlCol="0" anchor="t">
              <a:spAutoFit/>
            </a:bodyPr>
            <a:lstStyle/>
            <a:p>
              <a:pPr algn="ctr">
                <a:lnSpc>
                  <a:spcPts val="3191"/>
                </a:lnSpc>
                <a:spcBef>
                  <a:spcPct val="0"/>
                </a:spcBef>
              </a:pPr>
              <a:r>
                <a:rPr lang="en-US" sz="2400">
                  <a:latin typeface="Calibri"/>
                  <a:cs typeface="Calibri"/>
                </a:rPr>
                <a:t>It gives me immense pleasure to see that NUST has risen to heights of research excellence in such a short span. We have recently opened a laboratory to work on </a:t>
              </a:r>
              <a:r>
                <a:rPr lang="en-US" sz="2400">
                  <a:solidFill>
                    <a:schemeClr val="accent1"/>
                  </a:solidFill>
                  <a:latin typeface="Calibri"/>
                  <a:cs typeface="Calibri"/>
                </a:rPr>
                <a:t>alternate fuels and sustainability at NUST.</a:t>
              </a:r>
              <a:r>
                <a:rPr lang="en-US" sz="2400">
                  <a:latin typeface="Calibri"/>
                  <a:cs typeface="Calibri"/>
                </a:rPr>
                <a:t> Not only is this a small contribution to nation building, but also a direct investment in our own company's future. </a:t>
              </a:r>
            </a:p>
          </p:txBody>
        </p:sp>
        <p:sp>
          <p:nvSpPr>
            <p:cNvPr id="13" name="TextBox 13"/>
            <p:cNvSpPr txBox="1"/>
            <p:nvPr/>
          </p:nvSpPr>
          <p:spPr>
            <a:xfrm>
              <a:off x="461816" y="331672"/>
              <a:ext cx="1395882" cy="5449952"/>
            </a:xfrm>
            <a:prstGeom prst="rect">
              <a:avLst/>
            </a:prstGeom>
            <a:noFill/>
            <a:ln>
              <a:noFill/>
            </a:ln>
          </p:spPr>
          <p:txBody>
            <a:bodyPr lIns="0" tIns="0" rIns="0" bIns="0" rtlCol="0" anchor="t">
              <a:spAutoFit/>
            </a:bodyPr>
            <a:lstStyle/>
            <a:p>
              <a:pPr algn="ctr">
                <a:lnSpc>
                  <a:spcPts val="23334"/>
                </a:lnSpc>
                <a:spcBef>
                  <a:spcPct val="0"/>
                </a:spcBef>
              </a:pPr>
              <a:r>
                <a:rPr lang="en-US" sz="16650">
                  <a:solidFill>
                    <a:schemeClr val="accent5">
                      <a:lumMod val="50000"/>
                    </a:schemeClr>
                  </a:solidFill>
                  <a:latin typeface="Segoe UI 1"/>
                </a:rPr>
                <a:t>"</a:t>
              </a:r>
            </a:p>
          </p:txBody>
        </p:sp>
        <p:sp>
          <p:nvSpPr>
            <p:cNvPr id="14" name="TextBox 14"/>
            <p:cNvSpPr txBox="1"/>
            <p:nvPr/>
          </p:nvSpPr>
          <p:spPr>
            <a:xfrm>
              <a:off x="12982129" y="6774520"/>
              <a:ext cx="1395882" cy="5449952"/>
            </a:xfrm>
            <a:prstGeom prst="rect">
              <a:avLst/>
            </a:prstGeom>
          </p:spPr>
          <p:txBody>
            <a:bodyPr lIns="0" tIns="0" rIns="0" bIns="0" rtlCol="0" anchor="t">
              <a:spAutoFit/>
            </a:bodyPr>
            <a:lstStyle/>
            <a:p>
              <a:pPr algn="ctr">
                <a:lnSpc>
                  <a:spcPts val="23334"/>
                </a:lnSpc>
                <a:spcBef>
                  <a:spcPct val="0"/>
                </a:spcBef>
              </a:pPr>
              <a:r>
                <a:rPr lang="en-US" sz="16650">
                  <a:solidFill>
                    <a:schemeClr val="accent5">
                      <a:lumMod val="50000"/>
                    </a:schemeClr>
                  </a:solidFill>
                  <a:latin typeface="Segoe UI 1"/>
                </a:rPr>
                <a:t>"</a:t>
              </a:r>
            </a:p>
          </p:txBody>
        </p:sp>
      </p:grpSp>
      <p:sp>
        <p:nvSpPr>
          <p:cNvPr id="16" name="TextBox 16"/>
          <p:cNvSpPr txBox="1"/>
          <p:nvPr/>
        </p:nvSpPr>
        <p:spPr>
          <a:xfrm>
            <a:off x="339669" y="5398585"/>
            <a:ext cx="3769839" cy="877163"/>
          </a:xfrm>
          <a:prstGeom prst="rect">
            <a:avLst/>
          </a:prstGeom>
          <a:solidFill>
            <a:schemeClr val="tx1"/>
          </a:solidFill>
        </p:spPr>
        <p:txBody>
          <a:bodyPr wrap="square" lIns="0" tIns="0" rIns="0" bIns="0" rtlCol="0" anchor="t">
            <a:spAutoFit/>
          </a:bodyPr>
          <a:lstStyle/>
          <a:p>
            <a:pPr algn="ctr"/>
            <a:endParaRPr lang="en-US" sz="1300" b="1">
              <a:solidFill>
                <a:schemeClr val="bg1"/>
              </a:solidFill>
              <a:latin typeface="Segoe UI 2"/>
            </a:endParaRPr>
          </a:p>
          <a:p>
            <a:pPr algn="ctr"/>
            <a:r>
              <a:rPr lang="en-US" sz="1300" b="1">
                <a:solidFill>
                  <a:schemeClr val="bg1"/>
                </a:solidFill>
                <a:latin typeface="Segoe UI 2"/>
              </a:rPr>
              <a:t>Mr. Zubair Tufail </a:t>
            </a:r>
            <a:endParaRPr lang="en-US">
              <a:solidFill>
                <a:schemeClr val="bg1"/>
              </a:solidFill>
              <a:cs typeface="Calibri"/>
            </a:endParaRPr>
          </a:p>
          <a:p>
            <a:pPr algn="ctr"/>
            <a:r>
              <a:rPr lang="en-US" sz="1300">
                <a:solidFill>
                  <a:schemeClr val="bg1"/>
                </a:solidFill>
                <a:latin typeface="Segoe UI 2"/>
              </a:rPr>
              <a:t> Chairman Tufail Group of Industries</a:t>
            </a:r>
            <a:endParaRPr lang="en-PK">
              <a:solidFill>
                <a:schemeClr val="bg1"/>
              </a:solidFill>
              <a:latin typeface="Calibri" panose="020F0502020204030204"/>
              <a:cs typeface="Calibri" panose="020F0502020204030204"/>
            </a:endParaRPr>
          </a:p>
          <a:p>
            <a:pPr algn="ctr"/>
            <a:endParaRPr lang="en-PK">
              <a:solidFill>
                <a:schemeClr val="bg1"/>
              </a:solidFill>
              <a:cs typeface="Calibri"/>
            </a:endParaRPr>
          </a:p>
        </p:txBody>
      </p:sp>
      <p:sp>
        <p:nvSpPr>
          <p:cNvPr id="17" name="Rectangle 16">
            <a:extLst>
              <a:ext uri="{FF2B5EF4-FFF2-40B4-BE49-F238E27FC236}">
                <a16:creationId xmlns:a16="http://schemas.microsoft.com/office/drawing/2014/main" id="{8D020F49-5B24-CF1B-E89F-1B033DC99FF1}"/>
              </a:ext>
            </a:extLst>
          </p:cNvPr>
          <p:cNvSpPr/>
          <p:nvPr/>
        </p:nvSpPr>
        <p:spPr>
          <a:xfrm>
            <a:off x="-7144" y="6617240"/>
            <a:ext cx="12192000" cy="227974"/>
          </a:xfrm>
          <a:prstGeom prst="rect">
            <a:avLst/>
          </a:prstGeom>
          <a:solidFill>
            <a:srgbClr val="FFC000"/>
          </a:solidFill>
        </p:spPr>
        <p:txBody>
          <a:bodyPr lIns="0" tIns="0" rIns="0" bIns="0" rtlCol="0" anchor="t">
            <a:spAutoFit/>
          </a:bodyPr>
          <a:lstStyle/>
          <a:p>
            <a:pPr>
              <a:lnSpc>
                <a:spcPts val="1411"/>
              </a:lnSpc>
            </a:pPr>
            <a:endParaRPr lang="en-US" sz="500"/>
          </a:p>
        </p:txBody>
      </p:sp>
      <p:pic>
        <p:nvPicPr>
          <p:cNvPr id="2" name="Picture 3">
            <a:extLst>
              <a:ext uri="{FF2B5EF4-FFF2-40B4-BE49-F238E27FC236}">
                <a16:creationId xmlns:a16="http://schemas.microsoft.com/office/drawing/2014/main" id="{193B3E5C-526D-8054-BE7F-171FF4D3A451}"/>
              </a:ext>
            </a:extLst>
          </p:cNvPr>
          <p:cNvPicPr>
            <a:picLocks noChangeAspect="1"/>
          </p:cNvPicPr>
          <p:nvPr/>
        </p:nvPicPr>
        <p:blipFill rotWithShape="1">
          <a:blip r:embed="rId2">
            <a:extLst>
              <a:ext uri="{28A0092B-C50C-407E-A947-70E740481C1C}">
                <a14:useLocalDpi xmlns:a14="http://schemas.microsoft.com/office/drawing/2010/main" val="0"/>
              </a:ext>
            </a:extLst>
          </a:blip>
          <a:srcRect l="18250" t="9559" r="19658" b="2363"/>
          <a:stretch/>
        </p:blipFill>
        <p:spPr>
          <a:xfrm rot="257230">
            <a:off x="467705" y="2384097"/>
            <a:ext cx="3710249" cy="2972442"/>
          </a:xfrm>
          <a:prstGeom prst="rect">
            <a:avLst/>
          </a:prstGeom>
        </p:spPr>
      </p:pic>
      <p:sp>
        <p:nvSpPr>
          <p:cNvPr id="5" name="TextBox 9">
            <a:extLst>
              <a:ext uri="{FF2B5EF4-FFF2-40B4-BE49-F238E27FC236}">
                <a16:creationId xmlns:a16="http://schemas.microsoft.com/office/drawing/2014/main" id="{A5C33E88-71DF-356A-35E9-60C624A0151C}"/>
              </a:ext>
            </a:extLst>
          </p:cNvPr>
          <p:cNvSpPr txBox="1"/>
          <p:nvPr/>
        </p:nvSpPr>
        <p:spPr>
          <a:xfrm>
            <a:off x="6742278" y="628874"/>
            <a:ext cx="2404610" cy="800219"/>
          </a:xfrm>
          <a:prstGeom prst="rect">
            <a:avLst/>
          </a:prstGeom>
        </p:spPr>
        <p:txBody>
          <a:bodyPr wrap="square" lIns="0" tIns="0" rIns="0" bIns="0" rtlCol="0" anchor="t">
            <a:spAutoFit/>
          </a:bodyPr>
          <a:lstStyle/>
          <a:p>
            <a:r>
              <a:rPr lang="en-US" sz="3200" b="1">
                <a:latin typeface="Segoe UI"/>
                <a:cs typeface="Segoe UI"/>
              </a:rPr>
              <a:t>6 x </a:t>
            </a:r>
            <a:endParaRPr lang="en-US"/>
          </a:p>
          <a:p>
            <a:r>
              <a:rPr lang="en-US" sz="2000">
                <a:solidFill>
                  <a:schemeClr val="accent5">
                    <a:lumMod val="50000"/>
                  </a:schemeClr>
                </a:solidFill>
                <a:latin typeface="Segoe UI"/>
                <a:cs typeface="Segoe UI"/>
              </a:rPr>
              <a:t>National Labs</a:t>
            </a:r>
          </a:p>
        </p:txBody>
      </p:sp>
      <p:sp>
        <p:nvSpPr>
          <p:cNvPr id="7" name="TextBox 9">
            <a:extLst>
              <a:ext uri="{FF2B5EF4-FFF2-40B4-BE49-F238E27FC236}">
                <a16:creationId xmlns:a16="http://schemas.microsoft.com/office/drawing/2014/main" id="{152EC50E-5A28-4B37-6B50-15798CBABC04}"/>
              </a:ext>
            </a:extLst>
          </p:cNvPr>
          <p:cNvSpPr txBox="1"/>
          <p:nvPr/>
        </p:nvSpPr>
        <p:spPr>
          <a:xfrm>
            <a:off x="9197047" y="631436"/>
            <a:ext cx="2143354" cy="800219"/>
          </a:xfrm>
          <a:prstGeom prst="rect">
            <a:avLst/>
          </a:prstGeom>
        </p:spPr>
        <p:txBody>
          <a:bodyPr wrap="square" lIns="0" tIns="0" rIns="0" bIns="0" rtlCol="0" anchor="t">
            <a:spAutoFit/>
          </a:bodyPr>
          <a:lstStyle/>
          <a:p>
            <a:r>
              <a:rPr lang="en-US" sz="3200" b="1">
                <a:latin typeface="Segoe UI"/>
                <a:cs typeface="Segoe UI"/>
              </a:rPr>
              <a:t>5 x </a:t>
            </a:r>
            <a:endParaRPr lang="en-US"/>
          </a:p>
          <a:p>
            <a:r>
              <a:rPr lang="en-US" sz="2000">
                <a:solidFill>
                  <a:schemeClr val="accent5">
                    <a:lumMod val="50000"/>
                  </a:schemeClr>
                </a:solidFill>
                <a:latin typeface="Segoe UI"/>
                <a:cs typeface="Segoe UI"/>
              </a:rPr>
              <a:t>International Labs</a:t>
            </a:r>
          </a:p>
        </p:txBody>
      </p:sp>
      <p:pic>
        <p:nvPicPr>
          <p:cNvPr id="4" name="Picture 3">
            <a:extLst>
              <a:ext uri="{FF2B5EF4-FFF2-40B4-BE49-F238E27FC236}">
                <a16:creationId xmlns:a16="http://schemas.microsoft.com/office/drawing/2014/main" id="{59449DEF-3A1B-022E-7579-A13F5CF95DCF}"/>
              </a:ext>
            </a:extLst>
          </p:cNvPr>
          <p:cNvPicPr>
            <a:picLocks noChangeAspect="1"/>
          </p:cNvPicPr>
          <p:nvPr/>
        </p:nvPicPr>
        <p:blipFill>
          <a:blip r:embed="rId3" cstate="print">
            <a:clrChange>
              <a:clrFrom>
                <a:srgbClr val="F5F9FA"/>
              </a:clrFrom>
              <a:clrTo>
                <a:srgbClr val="F5F9FA">
                  <a:alpha val="0"/>
                </a:srgbClr>
              </a:clrTo>
            </a:clrChange>
            <a:grayscl/>
            <a:extLst>
              <a:ext uri="{28A0092B-C50C-407E-A947-70E740481C1C}">
                <a14:useLocalDpi xmlns:a14="http://schemas.microsoft.com/office/drawing/2010/main" val="0"/>
              </a:ext>
            </a:extLst>
          </a:blip>
          <a:stretch>
            <a:fillRect/>
          </a:stretch>
        </p:blipFill>
        <p:spPr>
          <a:xfrm>
            <a:off x="7412555" y="331226"/>
            <a:ext cx="982004" cy="813352"/>
          </a:xfrm>
          <a:prstGeom prst="rect">
            <a:avLst/>
          </a:prstGeom>
        </p:spPr>
      </p:pic>
      <p:pic>
        <p:nvPicPr>
          <p:cNvPr id="15" name="Graphic 14" descr="Earth Globe - Asia with solid fill">
            <a:extLst>
              <a:ext uri="{FF2B5EF4-FFF2-40B4-BE49-F238E27FC236}">
                <a16:creationId xmlns:a16="http://schemas.microsoft.com/office/drawing/2014/main" id="{E1EE99FC-BB16-5691-DF53-20DC302B85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4081" y="437258"/>
            <a:ext cx="772998" cy="788710"/>
          </a:xfrm>
          <a:prstGeom prst="rect">
            <a:avLst/>
          </a:prstGeom>
        </p:spPr>
      </p:pic>
    </p:spTree>
    <p:extLst>
      <p:ext uri="{BB962C8B-B14F-4D97-AF65-F5344CB8AC3E}">
        <p14:creationId xmlns:p14="http://schemas.microsoft.com/office/powerpoint/2010/main" val="280473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036B6BA-0314-F6BE-1EF7-2244DD7D32AD}"/>
              </a:ext>
            </a:extLst>
          </p:cNvPr>
          <p:cNvPicPr>
            <a:picLocks noChangeAspect="1"/>
          </p:cNvPicPr>
          <p:nvPr/>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l="5972" t="15627" r="4142" b="12070"/>
          <a:stretch/>
        </p:blipFill>
        <p:spPr>
          <a:xfrm>
            <a:off x="0" y="804204"/>
            <a:ext cx="12192000" cy="558467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9EA83B8-EC0D-371F-4778-32CB7ABC8673}"/>
              </a:ext>
            </a:extLst>
          </p:cNvPr>
          <p:cNvSpPr txBox="1"/>
          <p:nvPr/>
        </p:nvSpPr>
        <p:spPr>
          <a:xfrm>
            <a:off x="0" y="258939"/>
            <a:ext cx="12177899" cy="553998"/>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a:ea typeface="+mn-ea"/>
                <a:cs typeface="+mn-cs"/>
              </a:rPr>
              <a:t>NATIONAL </a:t>
            </a:r>
            <a:r>
              <a:rPr kumimoji="0" lang="en-US" sz="3600" b="1" i="0" u="none" strike="noStrike" kern="1200" cap="none" spc="0" normalizeH="0" baseline="0" noProof="0">
                <a:ln>
                  <a:noFill/>
                </a:ln>
                <a:solidFill>
                  <a:prstClr val="black"/>
                </a:solidFill>
                <a:effectLst/>
                <a:uLnTx/>
                <a:uFillTx/>
                <a:latin typeface="Segoe UI"/>
                <a:ea typeface="+mn-ea"/>
                <a:cs typeface="+mn-cs"/>
              </a:rPr>
              <a:t>SCIENCE &amp; TECHNOLOGY PARK</a:t>
            </a:r>
          </a:p>
        </p:txBody>
      </p:sp>
      <p:sp>
        <p:nvSpPr>
          <p:cNvPr id="4" name="Rectangle 3">
            <a:extLst>
              <a:ext uri="{FF2B5EF4-FFF2-40B4-BE49-F238E27FC236}">
                <a16:creationId xmlns:a16="http://schemas.microsoft.com/office/drawing/2014/main" id="{15D2C84F-A196-73B9-BDFD-800D8472F0B2}"/>
              </a:ext>
            </a:extLst>
          </p:cNvPr>
          <p:cNvSpPr/>
          <p:nvPr/>
        </p:nvSpPr>
        <p:spPr bwMode="auto">
          <a:xfrm>
            <a:off x="265961" y="909816"/>
            <a:ext cx="4670102" cy="444047"/>
          </a:xfrm>
          <a:prstGeom prst="rect">
            <a:avLst/>
          </a:prstGeom>
          <a:solidFill>
            <a:schemeClr val="accent4">
              <a:alpha val="80000"/>
            </a:schemeClr>
          </a:solidFill>
          <a:ln w="9525" cap="flat" cmpd="sng" algn="ctr">
            <a:noFill/>
            <a:prstDash val="solid"/>
            <a:round/>
            <a:headEnd type="none" w="med" len="med"/>
            <a:tailEnd type="none" w="med" len="med"/>
          </a:ln>
          <a:effectLst/>
        </p:spPr>
        <p:txBody>
          <a:bodyPr vert="horz" wrap="square" lIns="91388" tIns="45695" rIns="91388" bIns="45695" numCol="1" rtlCol="0" anchor="t" anchorCtr="0" compatLnSpc="1">
            <a:prstTxWarp prst="textNoShape">
              <a:avLst/>
            </a:prstTxWarp>
          </a:bodyPr>
          <a:lstStyle/>
          <a:p>
            <a:pPr algn="ctr" defTabSz="913829">
              <a:defRPr/>
            </a:pPr>
            <a:r>
              <a:rPr lang="en-US" b="1">
                <a:latin typeface="Calibri"/>
              </a:rPr>
              <a:t>Pakistan's First Science and Technology Park </a:t>
            </a:r>
            <a:endParaRPr lang="en-US"/>
          </a:p>
        </p:txBody>
      </p:sp>
      <p:pic>
        <p:nvPicPr>
          <p:cNvPr id="7" name="Picture 6">
            <a:extLst>
              <a:ext uri="{FF2B5EF4-FFF2-40B4-BE49-F238E27FC236}">
                <a16:creationId xmlns:a16="http://schemas.microsoft.com/office/drawing/2014/main" id="{916BB731-C756-E2B6-E4A1-9EDAE82B6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5408"/>
            <a:ext cx="5244287" cy="5099723"/>
          </a:xfrm>
          <a:prstGeom prst="rect">
            <a:avLst/>
          </a:prstGeom>
        </p:spPr>
      </p:pic>
      <p:sp>
        <p:nvSpPr>
          <p:cNvPr id="8" name="Rectangle 7">
            <a:extLst>
              <a:ext uri="{FF2B5EF4-FFF2-40B4-BE49-F238E27FC236}">
                <a16:creationId xmlns:a16="http://schemas.microsoft.com/office/drawing/2014/main" id="{B2327264-D194-1BEF-5FE7-D082D62DEEED}"/>
              </a:ext>
            </a:extLst>
          </p:cNvPr>
          <p:cNvSpPr/>
          <p:nvPr/>
        </p:nvSpPr>
        <p:spPr bwMode="auto">
          <a:xfrm>
            <a:off x="6538068" y="1947696"/>
            <a:ext cx="5653932" cy="1641267"/>
          </a:xfrm>
          <a:prstGeom prst="rect">
            <a:avLst/>
          </a:prstGeom>
          <a:solidFill>
            <a:srgbClr val="10AE92">
              <a:alpha val="80000"/>
            </a:srgbClr>
          </a:solidFill>
          <a:ln w="9525" cap="flat" cmpd="sng" algn="ctr">
            <a:noFill/>
            <a:prstDash val="solid"/>
            <a:round/>
            <a:headEnd type="none" w="med" len="med"/>
            <a:tailEnd type="none" w="med" len="med"/>
          </a:ln>
          <a:effectLst/>
        </p:spPr>
        <p:txBody>
          <a:bodyPr vert="horz" wrap="square" lIns="91388" tIns="45695" rIns="91388" bIns="45695" numCol="1" rtlCol="0" anchor="t" anchorCtr="0" compatLnSpc="1">
            <a:prstTxWarp prst="textNoShape">
              <a:avLst/>
            </a:prstTxWarp>
          </a:bodyPr>
          <a:lstStyle/>
          <a:p>
            <a:pPr marL="342265" indent="-342265" defTabSz="913829">
              <a:buSzPct val="80000"/>
              <a:buFont typeface="Arial" panose="020B0604020202020204" pitchFamily="34" charset="0"/>
              <a:buChar char="•"/>
              <a:defRPr/>
            </a:pPr>
            <a:r>
              <a:rPr lang="en-US" sz="2150" b="1">
                <a:solidFill>
                  <a:srgbClr val="FFFF00"/>
                </a:solidFill>
                <a:latin typeface="Calibri"/>
              </a:rPr>
              <a:t>114</a:t>
            </a:r>
            <a:r>
              <a:rPr lang="en-US" sz="2350">
                <a:solidFill>
                  <a:schemeClr val="bg1"/>
                </a:solidFill>
                <a:latin typeface="Calibri"/>
              </a:rPr>
              <a:t> Hi-tech companies on board – </a:t>
            </a:r>
            <a:endParaRPr lang="en-US">
              <a:solidFill>
                <a:schemeClr val="bg1"/>
              </a:solidFill>
            </a:endParaRPr>
          </a:p>
          <a:p>
            <a:pPr marL="810260" lvl="1" indent="-353695" defTabSz="913829">
              <a:buSzPct val="80000"/>
              <a:buFont typeface="Wingdings" pitchFamily="2" charset="2"/>
              <a:buChar char="v"/>
              <a:defRPr/>
            </a:pPr>
            <a:r>
              <a:rPr lang="en-US" sz="2150" b="1">
                <a:solidFill>
                  <a:srgbClr val="FFFF00"/>
                </a:solidFill>
                <a:latin typeface="Calibri"/>
              </a:rPr>
              <a:t>51</a:t>
            </a:r>
            <a:r>
              <a:rPr lang="en-US" sz="2350">
                <a:latin typeface="Calibri"/>
              </a:rPr>
              <a:t> </a:t>
            </a:r>
            <a:r>
              <a:rPr lang="en-US" sz="2350">
                <a:solidFill>
                  <a:schemeClr val="bg1"/>
                </a:solidFill>
                <a:latin typeface="Calibri"/>
              </a:rPr>
              <a:t>Anchor tenants and SMEs</a:t>
            </a:r>
            <a:endParaRPr lang="en-US" sz="2350">
              <a:solidFill>
                <a:schemeClr val="bg1"/>
              </a:solidFill>
              <a:latin typeface="Calibri"/>
              <a:cs typeface="Calibri"/>
            </a:endParaRPr>
          </a:p>
          <a:p>
            <a:pPr marL="810260" lvl="1" indent="-353695" defTabSz="913829">
              <a:buSzPct val="80000"/>
              <a:buFont typeface="Wingdings" pitchFamily="2" charset="2"/>
              <a:buChar char="v"/>
              <a:defRPr/>
            </a:pPr>
            <a:r>
              <a:rPr lang="en-US" sz="2150" b="1">
                <a:solidFill>
                  <a:srgbClr val="FFFF00"/>
                </a:solidFill>
                <a:latin typeface="Calibri"/>
              </a:rPr>
              <a:t>63</a:t>
            </a:r>
            <a:r>
              <a:rPr lang="en-US" sz="2350" spc="-120">
                <a:ln>
                  <a:solidFill>
                    <a:srgbClr val="92D050"/>
                  </a:solidFill>
                </a:ln>
                <a:latin typeface="Calibri"/>
              </a:rPr>
              <a:t> </a:t>
            </a:r>
            <a:r>
              <a:rPr lang="en-US" sz="2350">
                <a:solidFill>
                  <a:schemeClr val="bg1"/>
                </a:solidFill>
                <a:latin typeface="Calibri"/>
              </a:rPr>
              <a:t>Startups</a:t>
            </a:r>
            <a:endParaRPr lang="en-US" sz="2350">
              <a:solidFill>
                <a:schemeClr val="bg1"/>
              </a:solidFill>
              <a:latin typeface="Calibri"/>
              <a:cs typeface="Calibri"/>
            </a:endParaRPr>
          </a:p>
          <a:p>
            <a:pPr marL="456565" lvl="1" defTabSz="913829">
              <a:buSzPct val="80000"/>
              <a:defRPr/>
            </a:pPr>
            <a:r>
              <a:rPr lang="en-US" sz="2350" b="1">
                <a:solidFill>
                  <a:srgbClr val="FFFF00"/>
                </a:solidFill>
                <a:latin typeface="Calibri"/>
              </a:rPr>
              <a:t>25 MNCs from</a:t>
            </a:r>
            <a:r>
              <a:rPr lang="en-US" sz="2150" b="1">
                <a:solidFill>
                  <a:srgbClr val="FFFF00"/>
                </a:solidFill>
                <a:latin typeface="Calibri"/>
              </a:rPr>
              <a:t> 11 </a:t>
            </a:r>
            <a:r>
              <a:rPr lang="en-US" sz="2350" b="1">
                <a:solidFill>
                  <a:srgbClr val="FFFF00"/>
                </a:solidFill>
                <a:latin typeface="Calibri"/>
              </a:rPr>
              <a:t>Countries</a:t>
            </a:r>
            <a:endParaRPr lang="en-US" sz="2350" b="1">
              <a:solidFill>
                <a:srgbClr val="FFFF00"/>
              </a:solidFill>
              <a:latin typeface="Calibri"/>
              <a:cs typeface="Calibri"/>
            </a:endParaRPr>
          </a:p>
        </p:txBody>
      </p:sp>
      <p:sp>
        <p:nvSpPr>
          <p:cNvPr id="12" name="Rectangle 11">
            <a:extLst>
              <a:ext uri="{FF2B5EF4-FFF2-40B4-BE49-F238E27FC236}">
                <a16:creationId xmlns:a16="http://schemas.microsoft.com/office/drawing/2014/main" id="{8C8DBE72-3167-C10E-F1C4-1A3EA71DBAB4}"/>
              </a:ext>
            </a:extLst>
          </p:cNvPr>
          <p:cNvSpPr/>
          <p:nvPr/>
        </p:nvSpPr>
        <p:spPr bwMode="auto">
          <a:xfrm>
            <a:off x="6526484" y="3707685"/>
            <a:ext cx="5671248" cy="575863"/>
          </a:xfrm>
          <a:prstGeom prst="rect">
            <a:avLst/>
          </a:prstGeom>
          <a:solidFill>
            <a:srgbClr val="85B400">
              <a:alpha val="82000"/>
            </a:srgbClr>
          </a:solidFill>
          <a:ln w="9525" cap="flat" cmpd="sng" algn="ctr">
            <a:noFill/>
            <a:prstDash val="solid"/>
            <a:round/>
            <a:headEnd type="none" w="med" len="med"/>
            <a:tailEnd type="none" w="med" len="med"/>
          </a:ln>
          <a:effectLst/>
        </p:spPr>
        <p:txBody>
          <a:bodyPr vert="horz" wrap="square" lIns="91412" tIns="45707" rIns="91412" bIns="45707" numCol="1" rtlCol="0" anchor="ctr" anchorCtr="0" compatLnSpc="1">
            <a:prstTxWarp prst="textNoShape">
              <a:avLst/>
            </a:prstTxWarp>
          </a:bodyPr>
          <a:lstStyle/>
          <a:p>
            <a:pPr algn="ctr">
              <a:buSzPct val="80000"/>
              <a:defRPr/>
            </a:pPr>
            <a:r>
              <a:rPr lang="en-US" sz="2199" b="1">
                <a:solidFill>
                  <a:srgbClr val="FFFF00"/>
                </a:solidFill>
                <a:latin typeface="Calibri"/>
              </a:rPr>
              <a:t>8</a:t>
            </a:r>
            <a:r>
              <a:rPr lang="en-US" sz="2399">
                <a:solidFill>
                  <a:prstClr val="white"/>
                </a:solidFill>
                <a:latin typeface="Calibri"/>
              </a:rPr>
              <a:t> Thematic Sectors</a:t>
            </a:r>
          </a:p>
        </p:txBody>
      </p:sp>
      <p:sp>
        <p:nvSpPr>
          <p:cNvPr id="14" name="Rectangle 13">
            <a:extLst>
              <a:ext uri="{FF2B5EF4-FFF2-40B4-BE49-F238E27FC236}">
                <a16:creationId xmlns:a16="http://schemas.microsoft.com/office/drawing/2014/main" id="{04A9D286-E9E5-3A97-17AA-45788450F2C4}"/>
              </a:ext>
            </a:extLst>
          </p:cNvPr>
          <p:cNvSpPr/>
          <p:nvPr/>
        </p:nvSpPr>
        <p:spPr bwMode="auto">
          <a:xfrm>
            <a:off x="6520945" y="4365741"/>
            <a:ext cx="5665515" cy="884957"/>
          </a:xfrm>
          <a:prstGeom prst="rect">
            <a:avLst/>
          </a:prstGeom>
          <a:solidFill>
            <a:srgbClr val="339933">
              <a:alpha val="68000"/>
            </a:srgbClr>
          </a:solidFill>
          <a:ln w="9525" cap="flat" cmpd="sng" algn="ctr">
            <a:noFill/>
            <a:prstDash val="solid"/>
            <a:round/>
            <a:headEnd type="none" w="med" len="med"/>
            <a:tailEnd type="none" w="med" len="med"/>
          </a:ln>
          <a:effectLst/>
        </p:spPr>
        <p:txBody>
          <a:bodyPr vert="horz" wrap="square" lIns="91412" tIns="45707" rIns="91412" bIns="45707" numCol="1" rtlCol="0" anchor="ctr" anchorCtr="0" compatLnSpc="1">
            <a:prstTxWarp prst="textNoShape">
              <a:avLst/>
            </a:prstTxWarp>
          </a:bodyPr>
          <a:lstStyle/>
          <a:p>
            <a:pPr algn="ctr" defTabSz="913829">
              <a:spcAft>
                <a:spcPts val="600"/>
              </a:spcAft>
              <a:buSzPct val="80000"/>
              <a:defRPr/>
            </a:pPr>
            <a:r>
              <a:rPr lang="en-US" sz="2150" b="1">
                <a:solidFill>
                  <a:srgbClr val="FFFF00"/>
                </a:solidFill>
                <a:latin typeface="Calibri"/>
              </a:rPr>
              <a:t>High-tech Special Economic Zone (SEZ) </a:t>
            </a:r>
          </a:p>
        </p:txBody>
      </p:sp>
      <p:sp>
        <p:nvSpPr>
          <p:cNvPr id="13" name="Rectangle 12">
            <a:extLst>
              <a:ext uri="{FF2B5EF4-FFF2-40B4-BE49-F238E27FC236}">
                <a16:creationId xmlns:a16="http://schemas.microsoft.com/office/drawing/2014/main" id="{244581E6-183D-AB45-A90F-E9938B66A83D}"/>
              </a:ext>
            </a:extLst>
          </p:cNvPr>
          <p:cNvSpPr/>
          <p:nvPr/>
        </p:nvSpPr>
        <p:spPr bwMode="auto">
          <a:xfrm>
            <a:off x="6532338" y="5357406"/>
            <a:ext cx="5645561" cy="575863"/>
          </a:xfrm>
          <a:prstGeom prst="rect">
            <a:avLst/>
          </a:prstGeom>
          <a:solidFill>
            <a:srgbClr val="85B400">
              <a:alpha val="82000"/>
            </a:srgbClr>
          </a:solidFill>
          <a:ln w="9525" cap="flat" cmpd="sng" algn="ctr">
            <a:noFill/>
            <a:prstDash val="solid"/>
            <a:round/>
            <a:headEnd type="none" w="med" len="med"/>
            <a:tailEnd type="none" w="med" len="med"/>
          </a:ln>
          <a:effectLst/>
        </p:spPr>
        <p:txBody>
          <a:bodyPr vert="horz" wrap="square" lIns="91412" tIns="45707" rIns="91412" bIns="45707" numCol="1" rtlCol="0" anchor="ctr" anchorCtr="0" compatLnSpc="1">
            <a:prstTxWarp prst="textNoShape">
              <a:avLst/>
            </a:prstTxWarp>
          </a:bodyPr>
          <a:lstStyle/>
          <a:p>
            <a:pPr algn="ctr">
              <a:buSzPct val="80000"/>
              <a:defRPr/>
            </a:pPr>
            <a:r>
              <a:rPr lang="en-US" sz="2199" b="1">
                <a:solidFill>
                  <a:srgbClr val="FFFF00"/>
                </a:solidFill>
                <a:latin typeface="Calibri"/>
              </a:rPr>
              <a:t>58 Acres of Land for Expansion</a:t>
            </a:r>
            <a:endParaRPr lang="en-US" sz="2399">
              <a:solidFill>
                <a:prstClr val="white"/>
              </a:solidFill>
              <a:latin typeface="Calibri"/>
            </a:endParaRPr>
          </a:p>
        </p:txBody>
      </p:sp>
      <p:sp>
        <p:nvSpPr>
          <p:cNvPr id="6" name="Rectangle 5">
            <a:extLst>
              <a:ext uri="{FF2B5EF4-FFF2-40B4-BE49-F238E27FC236}">
                <a16:creationId xmlns:a16="http://schemas.microsoft.com/office/drawing/2014/main" id="{EB90D269-D5B8-29EE-33A0-4C1576E4A5D1}"/>
              </a:ext>
            </a:extLst>
          </p:cNvPr>
          <p:cNvSpPr/>
          <p:nvPr/>
        </p:nvSpPr>
        <p:spPr>
          <a:xfrm>
            <a:off x="11099800" y="6448425"/>
            <a:ext cx="1092200" cy="317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Rectangle 8">
            <a:extLst>
              <a:ext uri="{FF2B5EF4-FFF2-40B4-BE49-F238E27FC236}">
                <a16:creationId xmlns:a16="http://schemas.microsoft.com/office/drawing/2014/main" id="{EC67FBBB-CF48-446B-4C9C-B8D03221E55D}"/>
              </a:ext>
            </a:extLst>
          </p:cNvPr>
          <p:cNvSpPr/>
          <p:nvPr/>
        </p:nvSpPr>
        <p:spPr>
          <a:xfrm>
            <a:off x="0" y="6448425"/>
            <a:ext cx="12190796" cy="16284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C594FE94-4EFF-D55A-C5DE-B44F4347FB6C}"/>
              </a:ext>
            </a:extLst>
          </p:cNvPr>
          <p:cNvSpPr/>
          <p:nvPr/>
        </p:nvSpPr>
        <p:spPr>
          <a:xfrm flipV="1">
            <a:off x="265961" y="1401006"/>
            <a:ext cx="4673949" cy="49735"/>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Arrow: Pentagon 10">
            <a:extLst>
              <a:ext uri="{FF2B5EF4-FFF2-40B4-BE49-F238E27FC236}">
                <a16:creationId xmlns:a16="http://schemas.microsoft.com/office/drawing/2014/main" id="{09635097-505F-7950-EBAC-A5F082C89CE7}"/>
              </a:ext>
            </a:extLst>
          </p:cNvPr>
          <p:cNvSpPr/>
          <p:nvPr/>
        </p:nvSpPr>
        <p:spPr>
          <a:xfrm rot="5400000">
            <a:off x="10781906" y="217782"/>
            <a:ext cx="1240612" cy="805049"/>
          </a:xfrm>
          <a:prstGeom prst="homePlate">
            <a:avLst/>
          </a:prstGeom>
          <a:solidFill>
            <a:srgbClr val="C0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vert270" wrap="square" lIns="91388" tIns="45695" rIns="91388" bIns="45695" numCol="1" rtlCol="0" anchor="ctr" anchorCtr="0" compatLnSpc="1">
            <a:prstTxWarp prst="textNoShape">
              <a:avLst/>
            </a:prstTxWarp>
          </a:bodyPr>
          <a:lstStyle/>
          <a:p>
            <a:pPr algn="ctr" defTabSz="913829">
              <a:defRPr/>
            </a:pPr>
            <a:r>
              <a:rPr lang="en-US" b="1" err="1">
                <a:solidFill>
                  <a:schemeClr val="bg1"/>
                </a:solidFill>
                <a:latin typeface="Calibri"/>
              </a:rPr>
              <a:t>Estb</a:t>
            </a:r>
            <a:r>
              <a:rPr lang="en-US" b="1">
                <a:solidFill>
                  <a:schemeClr val="bg1"/>
                </a:solidFill>
                <a:latin typeface="Calibri"/>
              </a:rPr>
              <a:t>.</a:t>
            </a:r>
          </a:p>
          <a:p>
            <a:pPr algn="ctr" defTabSz="913829">
              <a:defRPr/>
            </a:pPr>
            <a:r>
              <a:rPr lang="en-US" b="1">
                <a:solidFill>
                  <a:schemeClr val="bg1"/>
                </a:solidFill>
                <a:latin typeface="Calibri"/>
              </a:rPr>
              <a:t>2019</a:t>
            </a:r>
            <a:endParaRPr lang="en-US">
              <a:solidFill>
                <a:schemeClr val="bg1"/>
              </a:solidFill>
            </a:endParaRPr>
          </a:p>
        </p:txBody>
      </p:sp>
    </p:spTree>
    <p:extLst>
      <p:ext uri="{BB962C8B-B14F-4D97-AF65-F5344CB8AC3E}">
        <p14:creationId xmlns:p14="http://schemas.microsoft.com/office/powerpoint/2010/main" val="1791483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38D0171-F33C-B960-54F4-CF0B9188A5DA}"/>
              </a:ext>
            </a:extLst>
          </p:cNvPr>
          <p:cNvSpPr/>
          <p:nvPr/>
        </p:nvSpPr>
        <p:spPr>
          <a:xfrm>
            <a:off x="7566212" y="1346201"/>
            <a:ext cx="3774141" cy="50097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2" name="Group 2"/>
          <p:cNvGrpSpPr/>
          <p:nvPr/>
        </p:nvGrpSpPr>
        <p:grpSpPr>
          <a:xfrm>
            <a:off x="660401" y="1346201"/>
            <a:ext cx="3203387" cy="1666493"/>
            <a:chOff x="0" y="0"/>
            <a:chExt cx="6406774" cy="3332987"/>
          </a:xfrm>
        </p:grpSpPr>
        <p:pic>
          <p:nvPicPr>
            <p:cNvPr id="3" name="Picture 3"/>
            <p:cNvPicPr>
              <a:picLocks noChangeAspect="1"/>
            </p:cNvPicPr>
            <p:nvPr/>
          </p:nvPicPr>
          <p:blipFill>
            <a:blip r:embed="rId2"/>
            <a:srcRect t="10982" b="10982"/>
            <a:stretch>
              <a:fillRect/>
            </a:stretch>
          </p:blipFill>
          <p:spPr>
            <a:xfrm>
              <a:off x="0" y="0"/>
              <a:ext cx="6406774" cy="3332987"/>
            </a:xfrm>
            <a:prstGeom prst="rect">
              <a:avLst/>
            </a:prstGeom>
          </p:spPr>
        </p:pic>
      </p:grpSp>
      <p:grpSp>
        <p:nvGrpSpPr>
          <p:cNvPr id="4" name="Group 4"/>
          <p:cNvGrpSpPr/>
          <p:nvPr/>
        </p:nvGrpSpPr>
        <p:grpSpPr>
          <a:xfrm>
            <a:off x="4122678" y="1350071"/>
            <a:ext cx="3203387" cy="1666493"/>
            <a:chOff x="0" y="0"/>
            <a:chExt cx="10556622" cy="5491855"/>
          </a:xfrm>
        </p:grpSpPr>
        <p:pic>
          <p:nvPicPr>
            <p:cNvPr id="5" name="Picture 5"/>
            <p:cNvPicPr>
              <a:picLocks noChangeAspect="1"/>
            </p:cNvPicPr>
            <p:nvPr/>
          </p:nvPicPr>
          <p:blipFill>
            <a:blip r:embed="rId3"/>
            <a:srcRect t="10968" b="10968"/>
            <a:stretch>
              <a:fillRect/>
            </a:stretch>
          </p:blipFill>
          <p:spPr>
            <a:xfrm>
              <a:off x="0" y="0"/>
              <a:ext cx="10556622" cy="5491855"/>
            </a:xfrm>
            <a:prstGeom prst="rect">
              <a:avLst/>
            </a:prstGeom>
          </p:spPr>
        </p:pic>
      </p:grpSp>
      <p:sp>
        <p:nvSpPr>
          <p:cNvPr id="6" name="TextBox 6"/>
          <p:cNvSpPr txBox="1"/>
          <p:nvPr/>
        </p:nvSpPr>
        <p:spPr>
          <a:xfrm>
            <a:off x="660401" y="3106876"/>
            <a:ext cx="5278311" cy="385105"/>
          </a:xfrm>
          <a:prstGeom prst="rect">
            <a:avLst/>
          </a:prstGeom>
        </p:spPr>
        <p:txBody>
          <a:bodyPr lIns="0" tIns="0" rIns="0" bIns="0" rtlCol="0" anchor="t">
            <a:spAutoFit/>
          </a:bodyPr>
          <a:lstStyle/>
          <a:p>
            <a:pPr>
              <a:lnSpc>
                <a:spcPts val="3266"/>
              </a:lnSpc>
            </a:pPr>
            <a:r>
              <a:rPr lang="en-US" sz="2000">
                <a:solidFill>
                  <a:srgbClr val="FFFFFF"/>
                </a:solidFill>
                <a:latin typeface="Segoe UI 1"/>
              </a:rPr>
              <a:t>Peter Thiel backs </a:t>
            </a:r>
            <a:r>
              <a:rPr lang="en-US" sz="2000" err="1">
                <a:solidFill>
                  <a:srgbClr val="FFFFFF"/>
                </a:solidFill>
                <a:latin typeface="Segoe UI 1"/>
              </a:rPr>
              <a:t>PriceOye</a:t>
            </a:r>
            <a:endParaRPr lang="en-US" sz="2000">
              <a:solidFill>
                <a:srgbClr val="FFFFFF"/>
              </a:solidFill>
              <a:latin typeface="Segoe UI 1"/>
            </a:endParaRPr>
          </a:p>
        </p:txBody>
      </p:sp>
      <p:sp>
        <p:nvSpPr>
          <p:cNvPr id="7" name="TextBox 7"/>
          <p:cNvSpPr txBox="1"/>
          <p:nvPr/>
        </p:nvSpPr>
        <p:spPr>
          <a:xfrm>
            <a:off x="660401" y="4540407"/>
            <a:ext cx="3203387" cy="1692771"/>
          </a:xfrm>
          <a:prstGeom prst="rect">
            <a:avLst/>
          </a:prstGeom>
        </p:spPr>
        <p:txBody>
          <a:bodyPr wrap="square" lIns="0" tIns="0" rIns="0" bIns="0" rtlCol="0" anchor="t">
            <a:spAutoFit/>
          </a:bodyPr>
          <a:lstStyle/>
          <a:p>
            <a:pPr>
              <a:lnSpc>
                <a:spcPts val="2200"/>
              </a:lnSpc>
            </a:pPr>
            <a:r>
              <a:rPr lang="en-US" sz="2000" err="1">
                <a:solidFill>
                  <a:srgbClr val="FFFFFF"/>
                </a:solidFill>
                <a:latin typeface="Segoe UI" panose="020B0502040204020203" pitchFamily="34" charset="0"/>
                <a:cs typeface="Segoe UI" panose="020B0502040204020203" pitchFamily="34" charset="0"/>
              </a:rPr>
              <a:t>PriceOye</a:t>
            </a:r>
            <a:r>
              <a:rPr lang="en-US" sz="2000">
                <a:solidFill>
                  <a:srgbClr val="FFFFFF"/>
                </a:solidFill>
                <a:latin typeface="Segoe UI" panose="020B0502040204020203" pitchFamily="34" charset="0"/>
                <a:cs typeface="Segoe UI" panose="020B0502040204020203" pitchFamily="34" charset="0"/>
              </a:rPr>
              <a:t> is Pakistan's largest e-commerce electronic marketplace that has raised funding from Peter Theil who was the co-founder of PayPal. </a:t>
            </a:r>
          </a:p>
        </p:txBody>
      </p:sp>
      <p:sp>
        <p:nvSpPr>
          <p:cNvPr id="8" name="TextBox 8"/>
          <p:cNvSpPr txBox="1"/>
          <p:nvPr/>
        </p:nvSpPr>
        <p:spPr>
          <a:xfrm>
            <a:off x="660401" y="3659622"/>
            <a:ext cx="3203387" cy="713144"/>
          </a:xfrm>
          <a:prstGeom prst="rect">
            <a:avLst/>
          </a:prstGeom>
        </p:spPr>
        <p:txBody>
          <a:bodyPr wrap="square" lIns="0" tIns="0" rIns="0" bIns="0" rtlCol="0" anchor="t">
            <a:spAutoFit/>
          </a:bodyPr>
          <a:lstStyle/>
          <a:p>
            <a:pPr>
              <a:lnSpc>
                <a:spcPts val="6066"/>
              </a:lnSpc>
            </a:pPr>
            <a:r>
              <a:rPr lang="en-US" sz="4333" b="1">
                <a:solidFill>
                  <a:srgbClr val="8CC63F"/>
                </a:solidFill>
                <a:latin typeface="Segoe UI 2 Bold"/>
              </a:rPr>
              <a:t>$7.9M</a:t>
            </a:r>
          </a:p>
        </p:txBody>
      </p:sp>
      <p:sp>
        <p:nvSpPr>
          <p:cNvPr id="9" name="TextBox 9"/>
          <p:cNvSpPr txBox="1"/>
          <p:nvPr/>
        </p:nvSpPr>
        <p:spPr>
          <a:xfrm>
            <a:off x="4122678" y="3184205"/>
            <a:ext cx="3326993" cy="615553"/>
          </a:xfrm>
          <a:prstGeom prst="rect">
            <a:avLst/>
          </a:prstGeom>
        </p:spPr>
        <p:txBody>
          <a:bodyPr wrap="square" lIns="0" tIns="0" rIns="0" bIns="0" rtlCol="0" anchor="t">
            <a:spAutoFit/>
          </a:bodyPr>
          <a:lstStyle/>
          <a:p>
            <a:r>
              <a:rPr lang="en-US" sz="2000">
                <a:solidFill>
                  <a:srgbClr val="FFFFFF"/>
                </a:solidFill>
                <a:latin typeface="Segoe UI 1"/>
              </a:rPr>
              <a:t>Adam Draper invests in Orbit - Ed</a:t>
            </a:r>
          </a:p>
        </p:txBody>
      </p:sp>
      <p:sp>
        <p:nvSpPr>
          <p:cNvPr id="10" name="TextBox 10"/>
          <p:cNvSpPr txBox="1"/>
          <p:nvPr/>
        </p:nvSpPr>
        <p:spPr>
          <a:xfrm>
            <a:off x="4173480" y="4540406"/>
            <a:ext cx="3152585" cy="1692771"/>
          </a:xfrm>
          <a:prstGeom prst="rect">
            <a:avLst/>
          </a:prstGeom>
        </p:spPr>
        <p:txBody>
          <a:bodyPr wrap="square" lIns="0" tIns="0" rIns="0" bIns="0" rtlCol="0" anchor="t">
            <a:spAutoFit/>
          </a:bodyPr>
          <a:lstStyle/>
          <a:p>
            <a:pPr>
              <a:lnSpc>
                <a:spcPts val="2200"/>
              </a:lnSpc>
            </a:pPr>
            <a:r>
              <a:rPr lang="en-US" sz="2000">
                <a:solidFill>
                  <a:srgbClr val="FFFFFF"/>
                </a:solidFill>
                <a:latin typeface="Segoe UI" panose="020B0502040204020203" pitchFamily="34" charset="0"/>
                <a:cs typeface="Segoe UI" panose="020B0502040204020203" pitchFamily="34" charset="0"/>
              </a:rPr>
              <a:t>Orbit-Ed - a female-led startup working in the Ed-tech vertical that provides AR/VR training to corporates, has raised funding from Boost VC.</a:t>
            </a:r>
          </a:p>
        </p:txBody>
      </p:sp>
      <p:sp>
        <p:nvSpPr>
          <p:cNvPr id="11" name="TextBox 11"/>
          <p:cNvSpPr txBox="1"/>
          <p:nvPr/>
        </p:nvSpPr>
        <p:spPr>
          <a:xfrm>
            <a:off x="4122678" y="3663492"/>
            <a:ext cx="3203387" cy="713144"/>
          </a:xfrm>
          <a:prstGeom prst="rect">
            <a:avLst/>
          </a:prstGeom>
        </p:spPr>
        <p:txBody>
          <a:bodyPr wrap="square" lIns="0" tIns="0" rIns="0" bIns="0" rtlCol="0" anchor="t">
            <a:spAutoFit/>
          </a:bodyPr>
          <a:lstStyle/>
          <a:p>
            <a:pPr>
              <a:lnSpc>
                <a:spcPts val="6066"/>
              </a:lnSpc>
            </a:pPr>
            <a:r>
              <a:rPr lang="en-US" sz="4333" b="1">
                <a:solidFill>
                  <a:srgbClr val="8CC63F"/>
                </a:solidFill>
                <a:latin typeface="Segoe UI 2 Bold"/>
              </a:rPr>
              <a:t>$500,000</a:t>
            </a:r>
          </a:p>
        </p:txBody>
      </p:sp>
      <p:sp>
        <p:nvSpPr>
          <p:cNvPr id="12" name="TextBox 2">
            <a:extLst>
              <a:ext uri="{FF2B5EF4-FFF2-40B4-BE49-F238E27FC236}">
                <a16:creationId xmlns:a16="http://schemas.microsoft.com/office/drawing/2014/main" id="{9C5A5B2E-0D57-4C3B-BB44-ACDE50AC8C29}"/>
              </a:ext>
            </a:extLst>
          </p:cNvPr>
          <p:cNvSpPr txBox="1"/>
          <p:nvPr/>
        </p:nvSpPr>
        <p:spPr>
          <a:xfrm>
            <a:off x="665018" y="211005"/>
            <a:ext cx="11475776" cy="768352"/>
          </a:xfrm>
          <a:prstGeom prst="rect">
            <a:avLst/>
          </a:prstGeom>
        </p:spPr>
        <p:txBody>
          <a:bodyPr wrap="square" lIns="0" tIns="0" rIns="0" bIns="0" rtlCol="0" anchor="t">
            <a:spAutoFit/>
          </a:bodyPr>
          <a:lstStyle/>
          <a:p>
            <a:pPr>
              <a:lnSpc>
                <a:spcPts val="6600"/>
              </a:lnSpc>
            </a:pPr>
            <a:r>
              <a:rPr lang="en-US" sz="4600" spc="-59">
                <a:solidFill>
                  <a:schemeClr val="bg1"/>
                </a:solidFill>
                <a:latin typeface="Segoe UI 1"/>
              </a:rPr>
              <a:t>Recent Investments by International VCs</a:t>
            </a:r>
          </a:p>
        </p:txBody>
      </p:sp>
      <p:sp>
        <p:nvSpPr>
          <p:cNvPr id="13" name="TextBox 15">
            <a:extLst>
              <a:ext uri="{FF2B5EF4-FFF2-40B4-BE49-F238E27FC236}">
                <a16:creationId xmlns:a16="http://schemas.microsoft.com/office/drawing/2014/main" id="{78003F78-74E6-BD75-924F-B22F02063C41}"/>
              </a:ext>
            </a:extLst>
          </p:cNvPr>
          <p:cNvSpPr txBox="1"/>
          <p:nvPr/>
        </p:nvSpPr>
        <p:spPr>
          <a:xfrm>
            <a:off x="7877668" y="3743794"/>
            <a:ext cx="3274427" cy="2536913"/>
          </a:xfrm>
          <a:prstGeom prst="rect">
            <a:avLst/>
          </a:prstGeom>
        </p:spPr>
        <p:txBody>
          <a:bodyPr wrap="square" lIns="0" tIns="0" rIns="0" bIns="0" rtlCol="0" anchor="t">
            <a:spAutoFit/>
          </a:bodyPr>
          <a:lstStyle/>
          <a:p>
            <a:pPr>
              <a:lnSpc>
                <a:spcPts val="2520"/>
              </a:lnSpc>
            </a:pPr>
            <a:r>
              <a:rPr lang="en-US">
                <a:latin typeface="Segoe UI 2"/>
              </a:rPr>
              <a:t>The company uses the latest innovations in artificial intelligence and neural network technologies for natural language processing to deliver unparalleled search relevance and uncovers the Intent of the user search. </a:t>
            </a:r>
          </a:p>
        </p:txBody>
      </p:sp>
      <p:sp>
        <p:nvSpPr>
          <p:cNvPr id="14" name="TextBox 16">
            <a:extLst>
              <a:ext uri="{FF2B5EF4-FFF2-40B4-BE49-F238E27FC236}">
                <a16:creationId xmlns:a16="http://schemas.microsoft.com/office/drawing/2014/main" id="{C3A9BCCE-7E8C-7C0A-094F-FAC8FC2DF256}"/>
              </a:ext>
            </a:extLst>
          </p:cNvPr>
          <p:cNvSpPr txBox="1"/>
          <p:nvPr/>
        </p:nvSpPr>
        <p:spPr>
          <a:xfrm>
            <a:off x="7877666" y="1440783"/>
            <a:ext cx="3462687" cy="1477328"/>
          </a:xfrm>
          <a:prstGeom prst="rect">
            <a:avLst/>
          </a:prstGeom>
        </p:spPr>
        <p:txBody>
          <a:bodyPr wrap="square" lIns="0" tIns="0" rIns="0" bIns="0" rtlCol="0" anchor="t">
            <a:spAutoFit/>
          </a:bodyPr>
          <a:lstStyle/>
          <a:p>
            <a:r>
              <a:rPr lang="en-US" sz="3200" b="1" err="1">
                <a:solidFill>
                  <a:srgbClr val="000000"/>
                </a:solidFill>
                <a:latin typeface="Segoe UI 1"/>
              </a:rPr>
              <a:t>Vectara</a:t>
            </a:r>
            <a:r>
              <a:rPr lang="en-US" sz="3200" b="1">
                <a:solidFill>
                  <a:srgbClr val="000000"/>
                </a:solidFill>
                <a:latin typeface="Segoe UI 1"/>
              </a:rPr>
              <a:t> wins $20M in seed funding</a:t>
            </a:r>
          </a:p>
        </p:txBody>
      </p:sp>
      <p:sp>
        <p:nvSpPr>
          <p:cNvPr id="15" name="TextBox 17">
            <a:extLst>
              <a:ext uri="{FF2B5EF4-FFF2-40B4-BE49-F238E27FC236}">
                <a16:creationId xmlns:a16="http://schemas.microsoft.com/office/drawing/2014/main" id="{06008C68-7F0C-D4AE-B96D-AD69605740D3}"/>
              </a:ext>
            </a:extLst>
          </p:cNvPr>
          <p:cNvSpPr txBox="1"/>
          <p:nvPr/>
        </p:nvSpPr>
        <p:spPr>
          <a:xfrm>
            <a:off x="7877667" y="2823529"/>
            <a:ext cx="3274428" cy="905825"/>
          </a:xfrm>
          <a:prstGeom prst="rect">
            <a:avLst/>
          </a:prstGeom>
        </p:spPr>
        <p:txBody>
          <a:bodyPr wrap="square" lIns="0" tIns="0" rIns="0" bIns="0" rtlCol="0" anchor="t">
            <a:spAutoFit/>
          </a:bodyPr>
          <a:lstStyle/>
          <a:p>
            <a:pPr>
              <a:lnSpc>
                <a:spcPts val="3659"/>
              </a:lnSpc>
            </a:pPr>
            <a:r>
              <a:rPr lang="en-US" sz="2000" b="1">
                <a:latin typeface="Segoe UI 3"/>
              </a:rPr>
              <a:t>Largest funding raised by NSTP Tenant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59">
            <a:extLst>
              <a:ext uri="{FF2B5EF4-FFF2-40B4-BE49-F238E27FC236}">
                <a16:creationId xmlns:a16="http://schemas.microsoft.com/office/drawing/2014/main" id="{5B19AC2A-6417-E03E-A8FA-1F760E186F6F}"/>
              </a:ext>
            </a:extLst>
          </p:cNvPr>
          <p:cNvSpPr/>
          <p:nvPr/>
        </p:nvSpPr>
        <p:spPr>
          <a:xfrm>
            <a:off x="1954196" y="-150595"/>
            <a:ext cx="10241928" cy="503952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81539FA-68AC-BD06-7165-6C3728668C06}"/>
              </a:ext>
            </a:extLst>
          </p:cNvPr>
          <p:cNvSpPr txBox="1"/>
          <p:nvPr/>
        </p:nvSpPr>
        <p:spPr>
          <a:xfrm>
            <a:off x="3471424" y="781895"/>
            <a:ext cx="7773519" cy="2751522"/>
          </a:xfrm>
          <a:prstGeom prst="rect">
            <a:avLst/>
          </a:prstGeom>
          <a:noFill/>
        </p:spPr>
        <p:txBody>
          <a:bodyPr wrap="square" lIns="0" tIns="45720" rIns="91440" bIns="45720" rtlCol="0" anchor="t">
            <a:spAutoFit/>
          </a:bodyPr>
          <a:lstStyle/>
          <a:p>
            <a:pPr algn="ctr">
              <a:lnSpc>
                <a:spcPct val="80000"/>
              </a:lnSpc>
            </a:pPr>
            <a:r>
              <a:rPr lang="en-GB" sz="7200" b="1">
                <a:solidFill>
                  <a:schemeClr val="bg1"/>
                </a:solidFill>
                <a:latin typeface="Segoe UI"/>
                <a:cs typeface="Segoe UI"/>
              </a:rPr>
              <a:t>UNIVERSITY </a:t>
            </a:r>
            <a:r>
              <a:rPr lang="en-GB" sz="7200">
                <a:solidFill>
                  <a:schemeClr val="bg1"/>
                </a:solidFill>
                <a:latin typeface="Segoe UI"/>
                <a:cs typeface="Segoe UI"/>
              </a:rPr>
              <a:t>SCHOLARSHIP PROGRAMME </a:t>
            </a:r>
            <a:endParaRPr lang="en-GB" sz="7200">
              <a:solidFill>
                <a:schemeClr val="bg1"/>
              </a:solidFill>
              <a:latin typeface="Segoe UI" panose="020B0502040204020203" pitchFamily="34" charset="0"/>
              <a:cs typeface="Segoe UI" panose="020B0502040204020203" pitchFamily="34" charset="0"/>
            </a:endParaRPr>
          </a:p>
        </p:txBody>
      </p:sp>
      <p:cxnSp>
        <p:nvCxnSpPr>
          <p:cNvPr id="30" name="Straight Connector 29">
            <a:extLst>
              <a:ext uri="{FF2B5EF4-FFF2-40B4-BE49-F238E27FC236}">
                <a16:creationId xmlns:a16="http://schemas.microsoft.com/office/drawing/2014/main" id="{1DAD7857-F0D0-F9A3-D481-62DB13C5F935}"/>
              </a:ext>
            </a:extLst>
          </p:cNvPr>
          <p:cNvCxnSpPr>
            <a:cxnSpLocks/>
          </p:cNvCxnSpPr>
          <p:nvPr/>
        </p:nvCxnSpPr>
        <p:spPr>
          <a:xfrm>
            <a:off x="3863310" y="3714014"/>
            <a:ext cx="694358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C971591-457F-A4D9-19C1-EB03883BE547}"/>
              </a:ext>
            </a:extLst>
          </p:cNvPr>
          <p:cNvGrpSpPr/>
          <p:nvPr/>
        </p:nvGrpSpPr>
        <p:grpSpPr>
          <a:xfrm flipH="1">
            <a:off x="-495158" y="3534428"/>
            <a:ext cx="5562601" cy="3323571"/>
            <a:chOff x="7200900" y="3534428"/>
            <a:chExt cx="5562601" cy="3323571"/>
          </a:xfrm>
        </p:grpSpPr>
        <p:sp>
          <p:nvSpPr>
            <p:cNvPr id="32" name="Freeform: Shape 122">
              <a:extLst>
                <a:ext uri="{FF2B5EF4-FFF2-40B4-BE49-F238E27FC236}">
                  <a16:creationId xmlns:a16="http://schemas.microsoft.com/office/drawing/2014/main" id="{73C9950F-0D20-EC84-3A1E-6DE8DDAA6F37}"/>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23">
              <a:extLst>
                <a:ext uri="{FF2B5EF4-FFF2-40B4-BE49-F238E27FC236}">
                  <a16:creationId xmlns:a16="http://schemas.microsoft.com/office/drawing/2014/main" id="{09B84C4F-4CDA-352E-48A0-BAE64B7028BE}"/>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24">
              <a:extLst>
                <a:ext uri="{FF2B5EF4-FFF2-40B4-BE49-F238E27FC236}">
                  <a16:creationId xmlns:a16="http://schemas.microsoft.com/office/drawing/2014/main" id="{401D6964-5386-E8D5-DEC4-46D5B0311286}"/>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reeform: Shape 125">
            <a:extLst>
              <a:ext uri="{FF2B5EF4-FFF2-40B4-BE49-F238E27FC236}">
                <a16:creationId xmlns:a16="http://schemas.microsoft.com/office/drawing/2014/main" id="{1704CDBB-4161-AF30-E5A1-BB3D1948B569}"/>
              </a:ext>
            </a:extLst>
          </p:cNvPr>
          <p:cNvSpPr/>
          <p:nvPr/>
        </p:nvSpPr>
        <p:spPr>
          <a:xfrm rot="10800000" flipV="1">
            <a:off x="0" y="-152617"/>
            <a:ext cx="3111500" cy="1859075"/>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cs typeface="Calibri"/>
              </a:rPr>
              <a:t>PARTNERSHIP</a:t>
            </a:r>
          </a:p>
          <a:p>
            <a:pPr algn="ctr"/>
            <a:r>
              <a:rPr lang="en-US" sz="2400">
                <a:solidFill>
                  <a:schemeClr val="tx1"/>
                </a:solidFill>
                <a:cs typeface="Calibri"/>
              </a:rPr>
              <a:t> NODE</a:t>
            </a:r>
          </a:p>
        </p:txBody>
      </p:sp>
    </p:spTree>
    <p:extLst>
      <p:ext uri="{BB962C8B-B14F-4D97-AF65-F5344CB8AC3E}">
        <p14:creationId xmlns:p14="http://schemas.microsoft.com/office/powerpoint/2010/main" val="1406592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book&#10;&#10;Description automatically generated with low confidence">
            <a:extLst>
              <a:ext uri="{FF2B5EF4-FFF2-40B4-BE49-F238E27FC236}">
                <a16:creationId xmlns:a16="http://schemas.microsoft.com/office/drawing/2014/main" id="{A1BA058D-9C8D-14D9-8BC4-6BB5B45DE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188" y="-47087"/>
            <a:ext cx="10229818" cy="6905088"/>
          </a:xfrm>
          <a:prstGeom prst="rect">
            <a:avLst/>
          </a:prstGeom>
        </p:spPr>
      </p:pic>
      <p:sp>
        <p:nvSpPr>
          <p:cNvPr id="2" name="Parallelogram 28">
            <a:extLst>
              <a:ext uri="{FF2B5EF4-FFF2-40B4-BE49-F238E27FC236}">
                <a16:creationId xmlns:a16="http://schemas.microsoft.com/office/drawing/2014/main" id="{F82C5997-1976-A342-B280-2298169B6D30}"/>
              </a:ext>
            </a:extLst>
          </p:cNvPr>
          <p:cNvSpPr/>
          <p:nvPr/>
        </p:nvSpPr>
        <p:spPr>
          <a:xfrm>
            <a:off x="10309719" y="-47087"/>
            <a:ext cx="2031287" cy="6905088"/>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279" h="6886585">
                <a:moveTo>
                  <a:pt x="0" y="6886585"/>
                </a:moveTo>
                <a:lnTo>
                  <a:pt x="1724025" y="12"/>
                </a:lnTo>
                <a:lnTo>
                  <a:pt x="3341279" y="0"/>
                </a:lnTo>
                <a:cubicBezTo>
                  <a:pt x="3340692" y="2292353"/>
                  <a:pt x="3340106" y="4584707"/>
                  <a:pt x="3339519" y="6877060"/>
                </a:cubicBezTo>
                <a:lnTo>
                  <a:pt x="0" y="6886585"/>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3" name="Parallelogram 27">
            <a:extLst>
              <a:ext uri="{FF2B5EF4-FFF2-40B4-BE49-F238E27FC236}">
                <a16:creationId xmlns:a16="http://schemas.microsoft.com/office/drawing/2014/main" id="{D2A3DAEE-95F4-0E6D-8AF4-4274E622E35C}"/>
              </a:ext>
            </a:extLst>
          </p:cNvPr>
          <p:cNvSpPr/>
          <p:nvPr/>
        </p:nvSpPr>
        <p:spPr>
          <a:xfrm>
            <a:off x="0" y="-47088"/>
            <a:ext cx="7570506" cy="6913296"/>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24688"/>
              <a:gd name="connsiteY0" fmla="*/ 6857986 h 6857998"/>
              <a:gd name="connsiteX1" fmla="*/ 8189 w 6724688"/>
              <a:gd name="connsiteY1" fmla="*/ 0 h 6857998"/>
              <a:gd name="connsiteX2" fmla="*/ 6724688 w 6724688"/>
              <a:gd name="connsiteY2" fmla="*/ 0 h 6857998"/>
              <a:gd name="connsiteX3" fmla="*/ 5010189 w 6724688"/>
              <a:gd name="connsiteY3" fmla="*/ 6857998 h 6857998"/>
              <a:gd name="connsiteX4" fmla="*/ 0 w 6724688"/>
              <a:gd name="connsiteY4" fmla="*/ 6857986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688" h="6857998">
                <a:moveTo>
                  <a:pt x="0" y="6857986"/>
                </a:moveTo>
                <a:cubicBezTo>
                  <a:pt x="2730" y="4571991"/>
                  <a:pt x="5459" y="2285995"/>
                  <a:pt x="8189" y="0"/>
                </a:cubicBezTo>
                <a:lnTo>
                  <a:pt x="6724688" y="0"/>
                </a:lnTo>
                <a:lnTo>
                  <a:pt x="5010189" y="6857998"/>
                </a:lnTo>
                <a:lnTo>
                  <a:pt x="0" y="6857986"/>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pic>
        <p:nvPicPr>
          <p:cNvPr id="70" name="Picture 69">
            <a:extLst>
              <a:ext uri="{FF2B5EF4-FFF2-40B4-BE49-F238E27FC236}">
                <a16:creationId xmlns:a16="http://schemas.microsoft.com/office/drawing/2014/main" id="{A19D661C-7AF4-11A4-AAD9-1DC959B48B37}"/>
              </a:ext>
            </a:extLst>
          </p:cNvPr>
          <p:cNvPicPr>
            <a:picLocks noChangeAspect="1"/>
          </p:cNvPicPr>
          <p:nvPr/>
        </p:nvPicPr>
        <p:blipFill rotWithShape="1">
          <a:blip r:embed="rId4"/>
          <a:srcRect l="2245" t="23241" r="1547" b="25098"/>
          <a:stretch/>
        </p:blipFill>
        <p:spPr>
          <a:xfrm>
            <a:off x="10098441" y="426085"/>
            <a:ext cx="2031287" cy="719961"/>
          </a:xfrm>
          <a:prstGeom prst="rect">
            <a:avLst/>
          </a:prstGeom>
        </p:spPr>
      </p:pic>
      <p:sp>
        <p:nvSpPr>
          <p:cNvPr id="72" name="TextBox 71">
            <a:extLst>
              <a:ext uri="{FF2B5EF4-FFF2-40B4-BE49-F238E27FC236}">
                <a16:creationId xmlns:a16="http://schemas.microsoft.com/office/drawing/2014/main" id="{791C7F90-5444-F80F-23BF-363B7B77028E}"/>
              </a:ext>
            </a:extLst>
          </p:cNvPr>
          <p:cNvSpPr txBox="1"/>
          <p:nvPr/>
        </p:nvSpPr>
        <p:spPr>
          <a:xfrm>
            <a:off x="240591" y="4739532"/>
            <a:ext cx="5958529" cy="547714"/>
          </a:xfrm>
          <a:custGeom>
            <a:avLst/>
            <a:gdLst>
              <a:gd name="connsiteX0" fmla="*/ 0 w 5774918"/>
              <a:gd name="connsiteY0" fmla="*/ 0 h 707886"/>
              <a:gd name="connsiteX1" fmla="*/ 5774918 w 5774918"/>
              <a:gd name="connsiteY1" fmla="*/ 0 h 707886"/>
              <a:gd name="connsiteX2" fmla="*/ 5774918 w 5774918"/>
              <a:gd name="connsiteY2" fmla="*/ 707886 h 707886"/>
              <a:gd name="connsiteX3" fmla="*/ 0 w 5774918"/>
              <a:gd name="connsiteY3" fmla="*/ 707886 h 707886"/>
              <a:gd name="connsiteX4" fmla="*/ 0 w 5774918"/>
              <a:gd name="connsiteY4" fmla="*/ 0 h 707886"/>
              <a:gd name="connsiteX0" fmla="*/ 0 w 5774918"/>
              <a:gd name="connsiteY0" fmla="*/ 0 h 736461"/>
              <a:gd name="connsiteX1" fmla="*/ 5774918 w 5774918"/>
              <a:gd name="connsiteY1" fmla="*/ 0 h 736461"/>
              <a:gd name="connsiteX2" fmla="*/ 5565368 w 5774918"/>
              <a:gd name="connsiteY2" fmla="*/ 736461 h 736461"/>
              <a:gd name="connsiteX3" fmla="*/ 0 w 5774918"/>
              <a:gd name="connsiteY3" fmla="*/ 707886 h 736461"/>
              <a:gd name="connsiteX4" fmla="*/ 0 w 5774918"/>
              <a:gd name="connsiteY4" fmla="*/ 0 h 736461"/>
              <a:gd name="connsiteX0" fmla="*/ 0 w 5774918"/>
              <a:gd name="connsiteY0" fmla="*/ 0 h 707886"/>
              <a:gd name="connsiteX1" fmla="*/ 5774918 w 5774918"/>
              <a:gd name="connsiteY1" fmla="*/ 0 h 707886"/>
              <a:gd name="connsiteX2" fmla="*/ 5565368 w 5774918"/>
              <a:gd name="connsiteY2" fmla="*/ 707886 h 707886"/>
              <a:gd name="connsiteX3" fmla="*/ 0 w 5774918"/>
              <a:gd name="connsiteY3" fmla="*/ 707886 h 707886"/>
              <a:gd name="connsiteX4" fmla="*/ 0 w 5774918"/>
              <a:gd name="connsiteY4" fmla="*/ 0 h 707886"/>
              <a:gd name="connsiteX0" fmla="*/ 381000 w 5774918"/>
              <a:gd name="connsiteY0" fmla="*/ 0 h 755511"/>
              <a:gd name="connsiteX1" fmla="*/ 5774918 w 5774918"/>
              <a:gd name="connsiteY1" fmla="*/ 47625 h 755511"/>
              <a:gd name="connsiteX2" fmla="*/ 5565368 w 5774918"/>
              <a:gd name="connsiteY2" fmla="*/ 755511 h 755511"/>
              <a:gd name="connsiteX3" fmla="*/ 0 w 5774918"/>
              <a:gd name="connsiteY3" fmla="*/ 755511 h 755511"/>
              <a:gd name="connsiteX4" fmla="*/ 381000 w 5774918"/>
              <a:gd name="connsiteY4" fmla="*/ 0 h 755511"/>
              <a:gd name="connsiteX0" fmla="*/ 0 w 5393918"/>
              <a:gd name="connsiteY0" fmla="*/ 0 h 765036"/>
              <a:gd name="connsiteX1" fmla="*/ 5393918 w 5393918"/>
              <a:gd name="connsiteY1" fmla="*/ 47625 h 765036"/>
              <a:gd name="connsiteX2" fmla="*/ 5184368 w 5393918"/>
              <a:gd name="connsiteY2" fmla="*/ 755511 h 765036"/>
              <a:gd name="connsiteX3" fmla="*/ 0 w 5393918"/>
              <a:gd name="connsiteY3" fmla="*/ 765036 h 765036"/>
              <a:gd name="connsiteX4" fmla="*/ 0 w 5393918"/>
              <a:gd name="connsiteY4" fmla="*/ 0 h 765036"/>
              <a:gd name="connsiteX0" fmla="*/ 38100 w 5393918"/>
              <a:gd name="connsiteY0" fmla="*/ 0 h 736461"/>
              <a:gd name="connsiteX1" fmla="*/ 5393918 w 5393918"/>
              <a:gd name="connsiteY1" fmla="*/ 19050 h 736461"/>
              <a:gd name="connsiteX2" fmla="*/ 5184368 w 5393918"/>
              <a:gd name="connsiteY2" fmla="*/ 726936 h 736461"/>
              <a:gd name="connsiteX3" fmla="*/ 0 w 5393918"/>
              <a:gd name="connsiteY3" fmla="*/ 736461 h 736461"/>
              <a:gd name="connsiteX4" fmla="*/ 38100 w 5393918"/>
              <a:gd name="connsiteY4" fmla="*/ 0 h 736461"/>
              <a:gd name="connsiteX0" fmla="*/ 790575 w 6146393"/>
              <a:gd name="connsiteY0" fmla="*/ 0 h 736461"/>
              <a:gd name="connsiteX1" fmla="*/ 6146393 w 6146393"/>
              <a:gd name="connsiteY1" fmla="*/ 19050 h 736461"/>
              <a:gd name="connsiteX2" fmla="*/ 5936843 w 6146393"/>
              <a:gd name="connsiteY2" fmla="*/ 726936 h 736461"/>
              <a:gd name="connsiteX3" fmla="*/ 0 w 6146393"/>
              <a:gd name="connsiteY3" fmla="*/ 736461 h 736461"/>
              <a:gd name="connsiteX4" fmla="*/ 790575 w 6146393"/>
              <a:gd name="connsiteY4" fmla="*/ 0 h 736461"/>
              <a:gd name="connsiteX0" fmla="*/ 0 w 6174968"/>
              <a:gd name="connsiteY0" fmla="*/ 0 h 736461"/>
              <a:gd name="connsiteX1" fmla="*/ 6174968 w 6174968"/>
              <a:gd name="connsiteY1" fmla="*/ 19050 h 736461"/>
              <a:gd name="connsiteX2" fmla="*/ 5965418 w 6174968"/>
              <a:gd name="connsiteY2" fmla="*/ 726936 h 736461"/>
              <a:gd name="connsiteX3" fmla="*/ 28575 w 6174968"/>
              <a:gd name="connsiteY3" fmla="*/ 736461 h 736461"/>
              <a:gd name="connsiteX4" fmla="*/ 0 w 6174968"/>
              <a:gd name="connsiteY4" fmla="*/ 0 h 736461"/>
              <a:gd name="connsiteX0" fmla="*/ 0 w 6174968"/>
              <a:gd name="connsiteY0" fmla="*/ 0 h 745986"/>
              <a:gd name="connsiteX1" fmla="*/ 6174968 w 6174968"/>
              <a:gd name="connsiteY1" fmla="*/ 19050 h 745986"/>
              <a:gd name="connsiteX2" fmla="*/ 5965418 w 6174968"/>
              <a:gd name="connsiteY2" fmla="*/ 726936 h 745986"/>
              <a:gd name="connsiteX3" fmla="*/ 9525 w 6174968"/>
              <a:gd name="connsiteY3" fmla="*/ 745986 h 745986"/>
              <a:gd name="connsiteX4" fmla="*/ 0 w 6174968"/>
              <a:gd name="connsiteY4" fmla="*/ 0 h 745986"/>
              <a:gd name="connsiteX0" fmla="*/ 9525 w 6165443"/>
              <a:gd name="connsiteY0" fmla="*/ 247650 h 726936"/>
              <a:gd name="connsiteX1" fmla="*/ 6165443 w 6165443"/>
              <a:gd name="connsiteY1" fmla="*/ 0 h 726936"/>
              <a:gd name="connsiteX2" fmla="*/ 5955893 w 6165443"/>
              <a:gd name="connsiteY2" fmla="*/ 707886 h 726936"/>
              <a:gd name="connsiteX3" fmla="*/ 0 w 6165443"/>
              <a:gd name="connsiteY3" fmla="*/ 726936 h 726936"/>
              <a:gd name="connsiteX4" fmla="*/ 9525 w 6165443"/>
              <a:gd name="connsiteY4" fmla="*/ 247650 h 726936"/>
              <a:gd name="connsiteX0" fmla="*/ 9525 w 6079718"/>
              <a:gd name="connsiteY0" fmla="*/ 0 h 479286"/>
              <a:gd name="connsiteX1" fmla="*/ 6079718 w 6079718"/>
              <a:gd name="connsiteY1" fmla="*/ 9525 h 479286"/>
              <a:gd name="connsiteX2" fmla="*/ 5955893 w 6079718"/>
              <a:gd name="connsiteY2" fmla="*/ 460236 h 479286"/>
              <a:gd name="connsiteX3" fmla="*/ 0 w 6079718"/>
              <a:gd name="connsiteY3" fmla="*/ 479286 h 479286"/>
              <a:gd name="connsiteX4" fmla="*/ 9525 w 6079718"/>
              <a:gd name="connsiteY4" fmla="*/ 0 h 479286"/>
              <a:gd name="connsiteX0" fmla="*/ 9525 w 6051143"/>
              <a:gd name="connsiteY0" fmla="*/ 0 h 479286"/>
              <a:gd name="connsiteX1" fmla="*/ 6051143 w 6051143"/>
              <a:gd name="connsiteY1" fmla="*/ 85725 h 479286"/>
              <a:gd name="connsiteX2" fmla="*/ 5955893 w 6051143"/>
              <a:gd name="connsiteY2" fmla="*/ 460236 h 479286"/>
              <a:gd name="connsiteX3" fmla="*/ 0 w 6051143"/>
              <a:gd name="connsiteY3" fmla="*/ 479286 h 479286"/>
              <a:gd name="connsiteX4" fmla="*/ 9525 w 6051143"/>
              <a:gd name="connsiteY4" fmla="*/ 0 h 479286"/>
              <a:gd name="connsiteX0" fmla="*/ 0 w 6070193"/>
              <a:gd name="connsiteY0" fmla="*/ 9525 h 393561"/>
              <a:gd name="connsiteX1" fmla="*/ 6070193 w 6070193"/>
              <a:gd name="connsiteY1" fmla="*/ 0 h 393561"/>
              <a:gd name="connsiteX2" fmla="*/ 5974943 w 6070193"/>
              <a:gd name="connsiteY2" fmla="*/ 374511 h 393561"/>
              <a:gd name="connsiteX3" fmla="*/ 19050 w 6070193"/>
              <a:gd name="connsiteY3" fmla="*/ 393561 h 393561"/>
              <a:gd name="connsiteX4" fmla="*/ 0 w 6070193"/>
              <a:gd name="connsiteY4" fmla="*/ 9525 h 393561"/>
              <a:gd name="connsiteX0" fmla="*/ 0 w 6060668"/>
              <a:gd name="connsiteY0" fmla="*/ 0 h 393561"/>
              <a:gd name="connsiteX1" fmla="*/ 6060668 w 6060668"/>
              <a:gd name="connsiteY1" fmla="*/ 0 h 393561"/>
              <a:gd name="connsiteX2" fmla="*/ 5965418 w 6060668"/>
              <a:gd name="connsiteY2" fmla="*/ 374511 h 393561"/>
              <a:gd name="connsiteX3" fmla="*/ 9525 w 6060668"/>
              <a:gd name="connsiteY3" fmla="*/ 393561 h 393561"/>
              <a:gd name="connsiteX4" fmla="*/ 0 w 6060668"/>
              <a:gd name="connsiteY4" fmla="*/ 0 h 393561"/>
              <a:gd name="connsiteX0" fmla="*/ 9525 w 6070193"/>
              <a:gd name="connsiteY0" fmla="*/ 0 h 384036"/>
              <a:gd name="connsiteX1" fmla="*/ 6070193 w 6070193"/>
              <a:gd name="connsiteY1" fmla="*/ 0 h 384036"/>
              <a:gd name="connsiteX2" fmla="*/ 5974943 w 6070193"/>
              <a:gd name="connsiteY2" fmla="*/ 374511 h 384036"/>
              <a:gd name="connsiteX3" fmla="*/ 0 w 6070193"/>
              <a:gd name="connsiteY3" fmla="*/ 384036 h 384036"/>
              <a:gd name="connsiteX4" fmla="*/ 9525 w 6070193"/>
              <a:gd name="connsiteY4" fmla="*/ 0 h 384036"/>
              <a:gd name="connsiteX0" fmla="*/ 33379 w 6094047"/>
              <a:gd name="connsiteY0" fmla="*/ 0 h 374511"/>
              <a:gd name="connsiteX1" fmla="*/ 6094047 w 6094047"/>
              <a:gd name="connsiteY1" fmla="*/ 0 h 374511"/>
              <a:gd name="connsiteX2" fmla="*/ 5998797 w 6094047"/>
              <a:gd name="connsiteY2" fmla="*/ 374511 h 374511"/>
              <a:gd name="connsiteX3" fmla="*/ 0 w 6094047"/>
              <a:gd name="connsiteY3" fmla="*/ 309625 h 374511"/>
              <a:gd name="connsiteX4" fmla="*/ 33379 w 6094047"/>
              <a:gd name="connsiteY4" fmla="*/ 0 h 374511"/>
              <a:gd name="connsiteX0" fmla="*/ 33379 w 6094047"/>
              <a:gd name="connsiteY0" fmla="*/ 0 h 309625"/>
              <a:gd name="connsiteX1" fmla="*/ 6094047 w 6094047"/>
              <a:gd name="connsiteY1" fmla="*/ 0 h 309625"/>
              <a:gd name="connsiteX2" fmla="*/ 6006748 w 6094047"/>
              <a:gd name="connsiteY2" fmla="*/ 283565 h 309625"/>
              <a:gd name="connsiteX3" fmla="*/ 0 w 6094047"/>
              <a:gd name="connsiteY3" fmla="*/ 309625 h 309625"/>
              <a:gd name="connsiteX4" fmla="*/ 33379 w 6094047"/>
              <a:gd name="connsiteY4" fmla="*/ 0 h 309625"/>
              <a:gd name="connsiteX0" fmla="*/ 33379 w 6094047"/>
              <a:gd name="connsiteY0" fmla="*/ 0 h 309625"/>
              <a:gd name="connsiteX1" fmla="*/ 6094047 w 6094047"/>
              <a:gd name="connsiteY1" fmla="*/ 0 h 309625"/>
              <a:gd name="connsiteX2" fmla="*/ 6006748 w 6094047"/>
              <a:gd name="connsiteY2" fmla="*/ 308369 h 309625"/>
              <a:gd name="connsiteX3" fmla="*/ 0 w 6094047"/>
              <a:gd name="connsiteY3" fmla="*/ 309625 h 309625"/>
              <a:gd name="connsiteX4" fmla="*/ 33379 w 6094047"/>
              <a:gd name="connsiteY4" fmla="*/ 0 h 309625"/>
              <a:gd name="connsiteX0" fmla="*/ 0 w 6060668"/>
              <a:gd name="connsiteY0" fmla="*/ 0 h 309625"/>
              <a:gd name="connsiteX1" fmla="*/ 6060668 w 6060668"/>
              <a:gd name="connsiteY1" fmla="*/ 0 h 309625"/>
              <a:gd name="connsiteX2" fmla="*/ 5973369 w 6060668"/>
              <a:gd name="connsiteY2" fmla="*/ 308369 h 309625"/>
              <a:gd name="connsiteX3" fmla="*/ 14329 w 6060668"/>
              <a:gd name="connsiteY3" fmla="*/ 309625 h 309625"/>
              <a:gd name="connsiteX4" fmla="*/ 0 w 6060668"/>
              <a:gd name="connsiteY4" fmla="*/ 0 h 309625"/>
              <a:gd name="connsiteX0" fmla="*/ 0 w 6100424"/>
              <a:gd name="connsiteY0" fmla="*/ 0 h 309625"/>
              <a:gd name="connsiteX1" fmla="*/ 6100424 w 6100424"/>
              <a:gd name="connsiteY1" fmla="*/ 0 h 309625"/>
              <a:gd name="connsiteX2" fmla="*/ 5973369 w 6100424"/>
              <a:gd name="connsiteY2" fmla="*/ 308369 h 309625"/>
              <a:gd name="connsiteX3" fmla="*/ 14329 w 6100424"/>
              <a:gd name="connsiteY3" fmla="*/ 309625 h 309625"/>
              <a:gd name="connsiteX4" fmla="*/ 0 w 6100424"/>
              <a:gd name="connsiteY4" fmla="*/ 0 h 309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0424" h="309625">
                <a:moveTo>
                  <a:pt x="0" y="0"/>
                </a:moveTo>
                <a:lnTo>
                  <a:pt x="6100424" y="0"/>
                </a:lnTo>
                <a:lnTo>
                  <a:pt x="5973369" y="308369"/>
                </a:lnTo>
                <a:lnTo>
                  <a:pt x="14329" y="309625"/>
                </a:lnTo>
                <a:lnTo>
                  <a:pt x="0" y="0"/>
                </a:lnTo>
                <a:close/>
              </a:path>
            </a:pathLst>
          </a:custGeom>
          <a:solidFill>
            <a:srgbClr val="FFC000"/>
          </a:solidFill>
        </p:spPr>
        <p:txBody>
          <a:bodyPr wrap="square" lIns="91440" tIns="45720" rIns="91440" bIns="4572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alibri"/>
                <a:cs typeface="Poppins"/>
              </a:rPr>
              <a:t>AN ASCENT OF </a:t>
            </a:r>
            <a:r>
              <a:rPr kumimoji="0" lang="en-US" sz="2200" b="1" i="0" u="none" strike="noStrike" kern="1200" cap="none" spc="0" normalizeH="0" baseline="0" noProof="0">
                <a:ln>
                  <a:noFill/>
                </a:ln>
                <a:solidFill>
                  <a:srgbClr val="BC2E30"/>
                </a:solidFill>
                <a:effectLst/>
                <a:uLnTx/>
                <a:uFillTx/>
                <a:latin typeface="Calibri"/>
                <a:cs typeface="Poppins"/>
              </a:rPr>
              <a:t>194 POSITIONS </a:t>
            </a:r>
            <a:r>
              <a:rPr lang="en-US" sz="2200" b="1">
                <a:latin typeface="Calibri"/>
                <a:cs typeface="Poppins"/>
              </a:rPr>
              <a:t>IN LAST </a:t>
            </a:r>
            <a:r>
              <a:rPr lang="en-US" sz="2200" b="1">
                <a:solidFill>
                  <a:srgbClr val="C00000"/>
                </a:solidFill>
                <a:latin typeface="Calibri"/>
                <a:cs typeface="Poppins"/>
              </a:rPr>
              <a:t>6 YEARS</a:t>
            </a:r>
          </a:p>
        </p:txBody>
      </p:sp>
      <p:grpSp>
        <p:nvGrpSpPr>
          <p:cNvPr id="13" name="Group 12">
            <a:extLst>
              <a:ext uri="{FF2B5EF4-FFF2-40B4-BE49-F238E27FC236}">
                <a16:creationId xmlns:a16="http://schemas.microsoft.com/office/drawing/2014/main" id="{63BEEE43-2684-0D2A-563C-B0FF8674CB82}"/>
              </a:ext>
            </a:extLst>
          </p:cNvPr>
          <p:cNvGrpSpPr/>
          <p:nvPr/>
        </p:nvGrpSpPr>
        <p:grpSpPr>
          <a:xfrm>
            <a:off x="283559" y="529446"/>
            <a:ext cx="6627689" cy="507453"/>
            <a:chOff x="-213577" y="1453482"/>
            <a:chExt cx="6627689" cy="507453"/>
          </a:xfrm>
        </p:grpSpPr>
        <p:sp>
          <p:nvSpPr>
            <p:cNvPr id="4" name="TextBox 3">
              <a:extLst>
                <a:ext uri="{FF2B5EF4-FFF2-40B4-BE49-F238E27FC236}">
                  <a16:creationId xmlns:a16="http://schemas.microsoft.com/office/drawing/2014/main" id="{8F43D66B-E25A-4968-95EF-863466456D61}"/>
                </a:ext>
              </a:extLst>
            </p:cNvPr>
            <p:cNvSpPr txBox="1"/>
            <p:nvPr/>
          </p:nvSpPr>
          <p:spPr>
            <a:xfrm>
              <a:off x="-213577" y="1453482"/>
              <a:ext cx="6627689" cy="492443"/>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latin typeface="Segoe UI"/>
                </a:rPr>
                <a:t>NUST-QS</a:t>
              </a:r>
              <a:r>
                <a:rPr kumimoji="0" lang="en-US" sz="3200" b="0" i="0" u="none" strike="noStrike" kern="1200" cap="none" spc="0" normalizeH="0" baseline="0" noProof="0">
                  <a:ln>
                    <a:noFill/>
                  </a:ln>
                  <a:effectLst/>
                  <a:uLnTx/>
                  <a:uFillTx/>
                  <a:latin typeface="Segoe UI"/>
                  <a:ea typeface="+mn-ea"/>
                  <a:cs typeface="+mn-cs"/>
                </a:rPr>
                <a:t> </a:t>
              </a:r>
              <a:r>
                <a:rPr kumimoji="0" lang="en-US" sz="3200" b="1" i="0" u="none" strike="noStrike" kern="1200" cap="none" spc="0" normalizeH="0" baseline="0" noProof="0">
                  <a:ln>
                    <a:noFill/>
                  </a:ln>
                  <a:effectLst/>
                  <a:uLnTx/>
                  <a:uFillTx/>
                  <a:latin typeface="Segoe UI"/>
                  <a:ea typeface="+mn-ea"/>
                  <a:cs typeface="+mn-cs"/>
                </a:rPr>
                <a:t>WORLD RANKING 2022</a:t>
              </a:r>
              <a:endParaRPr lang="en-US" sz="3200" b="1" i="0" u="none" strike="noStrike" kern="1200" cap="none" spc="0" normalizeH="0" baseline="0" noProof="0">
                <a:ln>
                  <a:noFill/>
                </a:ln>
                <a:effectLst/>
                <a:uLnTx/>
                <a:uFillTx/>
                <a:latin typeface="Segoe UI"/>
                <a:cs typeface="Segoe UI"/>
              </a:endParaRPr>
            </a:p>
          </p:txBody>
        </p:sp>
        <p:sp>
          <p:nvSpPr>
            <p:cNvPr id="15" name="Rectangle 14">
              <a:extLst>
                <a:ext uri="{FF2B5EF4-FFF2-40B4-BE49-F238E27FC236}">
                  <a16:creationId xmlns:a16="http://schemas.microsoft.com/office/drawing/2014/main" id="{A9D34E03-7DED-45DC-557B-BC77AAD96D05}"/>
                </a:ext>
              </a:extLst>
            </p:cNvPr>
            <p:cNvSpPr/>
            <p:nvPr/>
          </p:nvSpPr>
          <p:spPr>
            <a:xfrm flipV="1">
              <a:off x="-213577" y="1915216"/>
              <a:ext cx="6627689"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21" name="Oval 20">
            <a:extLst>
              <a:ext uri="{FF2B5EF4-FFF2-40B4-BE49-F238E27FC236}">
                <a16:creationId xmlns:a16="http://schemas.microsoft.com/office/drawing/2014/main" id="{51B324CF-4807-AB6A-6C40-8A479AE7A2E3}"/>
              </a:ext>
            </a:extLst>
          </p:cNvPr>
          <p:cNvSpPr/>
          <p:nvPr/>
        </p:nvSpPr>
        <p:spPr>
          <a:xfrm>
            <a:off x="2021259" y="2690270"/>
            <a:ext cx="1658980" cy="165898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4" name="TextBox 23">
            <a:extLst>
              <a:ext uri="{FF2B5EF4-FFF2-40B4-BE49-F238E27FC236}">
                <a16:creationId xmlns:a16="http://schemas.microsoft.com/office/drawing/2014/main" id="{979205F9-47B8-2276-1165-DEC0D5DF9D37}"/>
              </a:ext>
            </a:extLst>
          </p:cNvPr>
          <p:cNvSpPr txBox="1"/>
          <p:nvPr/>
        </p:nvSpPr>
        <p:spPr>
          <a:xfrm>
            <a:off x="2268023" y="2954050"/>
            <a:ext cx="1079142" cy="1015663"/>
          </a:xfrm>
          <a:prstGeom prst="rect">
            <a:avLst/>
          </a:prstGeom>
          <a:noFill/>
        </p:spPr>
        <p:txBody>
          <a:bodyPr wrap="none" rtlCol="0">
            <a:spAutoFit/>
          </a:bodyPr>
          <a:lstStyle/>
          <a:p>
            <a:pPr algn="ctr"/>
            <a:r>
              <a:rPr lang="en-US" sz="4000" b="1">
                <a:solidFill>
                  <a:schemeClr val="accent1">
                    <a:lumMod val="75000"/>
                  </a:schemeClr>
                </a:solidFill>
                <a:latin typeface="Segoe UI" panose="020B0502040204020203" pitchFamily="34" charset="0"/>
                <a:cs typeface="Segoe UI" panose="020B0502040204020203" pitchFamily="34" charset="0"/>
              </a:rPr>
              <a:t>#67</a:t>
            </a:r>
          </a:p>
          <a:p>
            <a:pPr algn="ctr"/>
            <a:r>
              <a:rPr lang="en-US" sz="2000" b="1">
                <a:solidFill>
                  <a:schemeClr val="accent1">
                    <a:lumMod val="75000"/>
                  </a:schemeClr>
                </a:solidFill>
              </a:rPr>
              <a:t>In Asia</a:t>
            </a:r>
          </a:p>
        </p:txBody>
      </p:sp>
      <p:sp>
        <p:nvSpPr>
          <p:cNvPr id="27" name="Oval 26">
            <a:extLst>
              <a:ext uri="{FF2B5EF4-FFF2-40B4-BE49-F238E27FC236}">
                <a16:creationId xmlns:a16="http://schemas.microsoft.com/office/drawing/2014/main" id="{AAA566F3-FDEC-5A26-C9AE-72056EF8981B}"/>
              </a:ext>
            </a:extLst>
          </p:cNvPr>
          <p:cNvSpPr/>
          <p:nvPr/>
        </p:nvSpPr>
        <p:spPr>
          <a:xfrm>
            <a:off x="3815320" y="2721553"/>
            <a:ext cx="1658980" cy="165898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0" name="TextBox 29">
            <a:extLst>
              <a:ext uri="{FF2B5EF4-FFF2-40B4-BE49-F238E27FC236}">
                <a16:creationId xmlns:a16="http://schemas.microsoft.com/office/drawing/2014/main" id="{CD6A662C-85F2-03DF-ABA1-BED490833C41}"/>
              </a:ext>
            </a:extLst>
          </p:cNvPr>
          <p:cNvSpPr txBox="1"/>
          <p:nvPr/>
        </p:nvSpPr>
        <p:spPr>
          <a:xfrm>
            <a:off x="4052891" y="2757095"/>
            <a:ext cx="1185325" cy="1508105"/>
          </a:xfrm>
          <a:prstGeom prst="rect">
            <a:avLst/>
          </a:prstGeom>
          <a:noFill/>
        </p:spPr>
        <p:txBody>
          <a:bodyPr wrap="none" rtlCol="0">
            <a:spAutoFit/>
          </a:bodyPr>
          <a:lstStyle/>
          <a:p>
            <a:pPr algn="ctr"/>
            <a:r>
              <a:rPr lang="en-US" sz="4000" b="1">
                <a:solidFill>
                  <a:schemeClr val="accent1">
                    <a:lumMod val="75000"/>
                  </a:schemeClr>
                </a:solidFill>
                <a:latin typeface="Segoe UI" panose="020B0502040204020203" pitchFamily="34" charset="0"/>
                <a:cs typeface="Segoe UI" panose="020B0502040204020203" pitchFamily="34" charset="0"/>
              </a:rPr>
              <a:t>#41</a:t>
            </a:r>
          </a:p>
          <a:p>
            <a:pPr algn="ctr"/>
            <a:r>
              <a:rPr lang="en-US" sz="2000" b="1">
                <a:solidFill>
                  <a:schemeClr val="accent1">
                    <a:lumMod val="75000"/>
                  </a:schemeClr>
                </a:solidFill>
              </a:rPr>
              <a:t>Top 50 </a:t>
            </a:r>
          </a:p>
          <a:p>
            <a:pPr algn="ctr"/>
            <a:r>
              <a:rPr lang="en-US" sz="1600" b="1">
                <a:solidFill>
                  <a:schemeClr val="accent1">
                    <a:lumMod val="75000"/>
                  </a:schemeClr>
                </a:solidFill>
              </a:rPr>
              <a:t>Young</a:t>
            </a:r>
          </a:p>
          <a:p>
            <a:pPr algn="ctr"/>
            <a:r>
              <a:rPr lang="en-US" sz="1600" b="1">
                <a:solidFill>
                  <a:schemeClr val="accent1">
                    <a:lumMod val="75000"/>
                  </a:schemeClr>
                </a:solidFill>
              </a:rPr>
              <a:t>Universities</a:t>
            </a:r>
          </a:p>
        </p:txBody>
      </p:sp>
      <p:grpSp>
        <p:nvGrpSpPr>
          <p:cNvPr id="12" name="Group 11">
            <a:extLst>
              <a:ext uri="{FF2B5EF4-FFF2-40B4-BE49-F238E27FC236}">
                <a16:creationId xmlns:a16="http://schemas.microsoft.com/office/drawing/2014/main" id="{DDAFD5D6-3C89-EFA2-D7A9-484AB3BD5C1A}"/>
              </a:ext>
            </a:extLst>
          </p:cNvPr>
          <p:cNvGrpSpPr/>
          <p:nvPr/>
        </p:nvGrpSpPr>
        <p:grpSpPr>
          <a:xfrm>
            <a:off x="5610102" y="2691206"/>
            <a:ext cx="1675523" cy="1707137"/>
            <a:chOff x="757625" y="3962464"/>
            <a:chExt cx="1452917" cy="1452917"/>
          </a:xfrm>
        </p:grpSpPr>
        <p:sp>
          <p:nvSpPr>
            <p:cNvPr id="16" name="Oval 15">
              <a:extLst>
                <a:ext uri="{FF2B5EF4-FFF2-40B4-BE49-F238E27FC236}">
                  <a16:creationId xmlns:a16="http://schemas.microsoft.com/office/drawing/2014/main" id="{4BEC4286-6F63-BE15-FF99-520E7386316F}"/>
                </a:ext>
              </a:extLst>
            </p:cNvPr>
            <p:cNvSpPr/>
            <p:nvPr/>
          </p:nvSpPr>
          <p:spPr>
            <a:xfrm>
              <a:off x="757625" y="3962464"/>
              <a:ext cx="1452917" cy="145291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6" name="TextBox 5">
              <a:extLst>
                <a:ext uri="{FF2B5EF4-FFF2-40B4-BE49-F238E27FC236}">
                  <a16:creationId xmlns:a16="http://schemas.microsoft.com/office/drawing/2014/main" id="{2ECC276D-A819-89FB-78B3-3E308BCF31A2}"/>
                </a:ext>
              </a:extLst>
            </p:cNvPr>
            <p:cNvSpPr txBox="1"/>
            <p:nvPr/>
          </p:nvSpPr>
          <p:spPr>
            <a:xfrm>
              <a:off x="766594" y="4306680"/>
              <a:ext cx="1415927" cy="812025"/>
            </a:xfrm>
            <a:prstGeom prst="rect">
              <a:avLst/>
            </a:prstGeom>
            <a:noFill/>
          </p:spPr>
          <p:txBody>
            <a:bodyPr wrap="square" lIns="91440" tIns="45720" rIns="91440" bIns="45720" rtlCol="0" anchor="t">
              <a:spAutoFit/>
            </a:bodyPr>
            <a:lstStyle/>
            <a:p>
              <a:pPr algn="ctr"/>
              <a:r>
                <a:rPr lang="en-US" sz="3600" b="1">
                  <a:solidFill>
                    <a:srgbClr val="C00000"/>
                  </a:solidFill>
                  <a:latin typeface="Segoe UI" panose="020B0502040204020203" pitchFamily="34" charset="0"/>
                  <a:cs typeface="Segoe UI" panose="020B0502040204020203" pitchFamily="34" charset="0"/>
                </a:rPr>
                <a:t>#334</a:t>
              </a:r>
            </a:p>
            <a:p>
              <a:pPr algn="ctr"/>
              <a:r>
                <a:rPr lang="en-US" sz="2000" b="1">
                  <a:solidFill>
                    <a:srgbClr val="C00000"/>
                  </a:solidFill>
                </a:rPr>
                <a:t>In World</a:t>
              </a:r>
              <a:endParaRPr lang="en-US" sz="2000" b="1">
                <a:solidFill>
                  <a:srgbClr val="C00000"/>
                </a:solidFill>
                <a:cs typeface="Calibri"/>
              </a:endParaRPr>
            </a:p>
          </p:txBody>
        </p:sp>
      </p:grpSp>
      <p:grpSp>
        <p:nvGrpSpPr>
          <p:cNvPr id="23" name="Group 22">
            <a:extLst>
              <a:ext uri="{FF2B5EF4-FFF2-40B4-BE49-F238E27FC236}">
                <a16:creationId xmlns:a16="http://schemas.microsoft.com/office/drawing/2014/main" id="{73D58CE9-8E06-6181-2F81-1671A3B3F796}"/>
              </a:ext>
            </a:extLst>
          </p:cNvPr>
          <p:cNvGrpSpPr/>
          <p:nvPr/>
        </p:nvGrpSpPr>
        <p:grpSpPr>
          <a:xfrm>
            <a:off x="240591" y="2680827"/>
            <a:ext cx="1658980" cy="1658980"/>
            <a:chOff x="644213" y="3944596"/>
            <a:chExt cx="1658980" cy="1658980"/>
          </a:xfrm>
        </p:grpSpPr>
        <p:sp>
          <p:nvSpPr>
            <p:cNvPr id="32" name="Oval 31">
              <a:extLst>
                <a:ext uri="{FF2B5EF4-FFF2-40B4-BE49-F238E27FC236}">
                  <a16:creationId xmlns:a16="http://schemas.microsoft.com/office/drawing/2014/main" id="{AC4A5227-EEFF-4DF3-9C9A-7D24860B7ADB}"/>
                </a:ext>
              </a:extLst>
            </p:cNvPr>
            <p:cNvSpPr/>
            <p:nvPr/>
          </p:nvSpPr>
          <p:spPr>
            <a:xfrm>
              <a:off x="644213" y="3944596"/>
              <a:ext cx="1658980" cy="165898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1" name="TextBox 30">
              <a:extLst>
                <a:ext uri="{FF2B5EF4-FFF2-40B4-BE49-F238E27FC236}">
                  <a16:creationId xmlns:a16="http://schemas.microsoft.com/office/drawing/2014/main" id="{853C2840-F1CB-DD48-7D98-13FD9A07BA09}"/>
                </a:ext>
              </a:extLst>
            </p:cNvPr>
            <p:cNvSpPr txBox="1"/>
            <p:nvPr/>
          </p:nvSpPr>
          <p:spPr>
            <a:xfrm>
              <a:off x="751253" y="4217819"/>
              <a:ext cx="1415927" cy="1015663"/>
            </a:xfrm>
            <a:prstGeom prst="rect">
              <a:avLst/>
            </a:prstGeom>
            <a:noFill/>
          </p:spPr>
          <p:txBody>
            <a:bodyPr wrap="square" lIns="91440" tIns="45720" rIns="91440" bIns="45720" rtlCol="0" anchor="t">
              <a:spAutoFit/>
            </a:bodyPr>
            <a:lstStyle/>
            <a:p>
              <a:pPr algn="ctr"/>
              <a:r>
                <a:rPr lang="en-US" sz="4000" b="1">
                  <a:solidFill>
                    <a:schemeClr val="accent1">
                      <a:lumMod val="75000"/>
                    </a:schemeClr>
                  </a:solidFill>
                  <a:latin typeface="Segoe UI"/>
                  <a:cs typeface="Segoe UI"/>
                </a:rPr>
                <a:t>#1</a:t>
              </a:r>
              <a:endParaRPr lang="en-US" sz="4000">
                <a:solidFill>
                  <a:schemeClr val="accent1">
                    <a:lumMod val="75000"/>
                  </a:schemeClr>
                </a:solidFill>
                <a:latin typeface="Segoe UI"/>
                <a:cs typeface="Segoe UI"/>
              </a:endParaRPr>
            </a:p>
            <a:p>
              <a:pPr algn="ctr"/>
              <a:r>
                <a:rPr lang="en-US" sz="2000" b="1">
                  <a:solidFill>
                    <a:schemeClr val="accent5">
                      <a:lumMod val="50000"/>
                    </a:schemeClr>
                  </a:solidFill>
                </a:rPr>
                <a:t>In Pakistan</a:t>
              </a:r>
              <a:endParaRPr lang="en-US" sz="2000" b="1">
                <a:solidFill>
                  <a:schemeClr val="accent5">
                    <a:lumMod val="50000"/>
                  </a:schemeClr>
                </a:solidFill>
                <a:cs typeface="Calibri"/>
              </a:endParaRPr>
            </a:p>
          </p:txBody>
        </p:sp>
      </p:grpSp>
      <p:sp>
        <p:nvSpPr>
          <p:cNvPr id="5" name="Rectangle 4">
            <a:extLst>
              <a:ext uri="{FF2B5EF4-FFF2-40B4-BE49-F238E27FC236}">
                <a16:creationId xmlns:a16="http://schemas.microsoft.com/office/drawing/2014/main" id="{927556EA-00B8-E9D8-BCAC-710FB1D5AE97}"/>
              </a:ext>
            </a:extLst>
          </p:cNvPr>
          <p:cNvSpPr/>
          <p:nvPr/>
        </p:nvSpPr>
        <p:spPr>
          <a:xfrm>
            <a:off x="10822249" y="4264063"/>
            <a:ext cx="1538921" cy="465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chemeClr val="tx1"/>
                </a:solidFill>
              </a:rPr>
              <a:t>2021</a:t>
            </a:r>
            <a:endParaRPr lang="en-GB" sz="2000" b="1">
              <a:solidFill>
                <a:schemeClr val="tx1"/>
              </a:solidFill>
            </a:endParaRPr>
          </a:p>
        </p:txBody>
      </p:sp>
      <p:sp>
        <p:nvSpPr>
          <p:cNvPr id="10" name="Rectangle 9">
            <a:extLst>
              <a:ext uri="{FF2B5EF4-FFF2-40B4-BE49-F238E27FC236}">
                <a16:creationId xmlns:a16="http://schemas.microsoft.com/office/drawing/2014/main" id="{73008A43-7B51-4947-CC99-AB6D24AA08CA}"/>
              </a:ext>
            </a:extLst>
          </p:cNvPr>
          <p:cNvSpPr/>
          <p:nvPr/>
        </p:nvSpPr>
        <p:spPr>
          <a:xfrm>
            <a:off x="10148643" y="4793633"/>
            <a:ext cx="2212527" cy="465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chemeClr val="tx1"/>
                </a:solidFill>
              </a:rPr>
              <a:t>2020</a:t>
            </a:r>
            <a:endParaRPr lang="en-GB" sz="2400" b="1">
              <a:solidFill>
                <a:schemeClr val="tx1"/>
              </a:solidFill>
              <a:cs typeface="Calibri"/>
            </a:endParaRPr>
          </a:p>
        </p:txBody>
      </p:sp>
      <p:sp>
        <p:nvSpPr>
          <p:cNvPr id="11" name="Rectangle 10">
            <a:extLst>
              <a:ext uri="{FF2B5EF4-FFF2-40B4-BE49-F238E27FC236}">
                <a16:creationId xmlns:a16="http://schemas.microsoft.com/office/drawing/2014/main" id="{28214B10-2BC7-6351-F4A3-42A6F1D6F9F9}"/>
              </a:ext>
            </a:extLst>
          </p:cNvPr>
          <p:cNvSpPr/>
          <p:nvPr/>
        </p:nvSpPr>
        <p:spPr>
          <a:xfrm>
            <a:off x="9520461" y="5335903"/>
            <a:ext cx="2840709" cy="465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chemeClr val="tx1"/>
                </a:solidFill>
              </a:rPr>
              <a:t>2019</a:t>
            </a:r>
            <a:endParaRPr lang="en-GB" sz="2400" b="1">
              <a:solidFill>
                <a:schemeClr val="tx1"/>
              </a:solidFill>
              <a:cs typeface="Calibri"/>
            </a:endParaRPr>
          </a:p>
        </p:txBody>
      </p:sp>
      <p:sp>
        <p:nvSpPr>
          <p:cNvPr id="14" name="Rectangle 13">
            <a:extLst>
              <a:ext uri="{FF2B5EF4-FFF2-40B4-BE49-F238E27FC236}">
                <a16:creationId xmlns:a16="http://schemas.microsoft.com/office/drawing/2014/main" id="{FC531B4A-D0DA-3883-C268-6AB525145362}"/>
              </a:ext>
            </a:extLst>
          </p:cNvPr>
          <p:cNvSpPr/>
          <p:nvPr/>
        </p:nvSpPr>
        <p:spPr>
          <a:xfrm>
            <a:off x="8948961" y="5872943"/>
            <a:ext cx="3412209" cy="465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chemeClr val="tx1"/>
                </a:solidFill>
              </a:rPr>
              <a:t>2018</a:t>
            </a:r>
            <a:endParaRPr lang="en-GB" sz="2000" b="1">
              <a:solidFill>
                <a:schemeClr val="tx1"/>
              </a:solidFill>
              <a:cs typeface="Calibri"/>
            </a:endParaRPr>
          </a:p>
        </p:txBody>
      </p:sp>
      <p:sp>
        <p:nvSpPr>
          <p:cNvPr id="17" name="Rectangle 16">
            <a:extLst>
              <a:ext uri="{FF2B5EF4-FFF2-40B4-BE49-F238E27FC236}">
                <a16:creationId xmlns:a16="http://schemas.microsoft.com/office/drawing/2014/main" id="{86885056-9400-2FC4-436D-A0A005E11B4A}"/>
              </a:ext>
            </a:extLst>
          </p:cNvPr>
          <p:cNvSpPr/>
          <p:nvPr/>
        </p:nvSpPr>
        <p:spPr>
          <a:xfrm>
            <a:off x="10675187" y="3733252"/>
            <a:ext cx="731724" cy="4828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334</a:t>
            </a:r>
            <a:endParaRPr lang="en-GB" sz="2400" b="1">
              <a:cs typeface="Calibri"/>
            </a:endParaRPr>
          </a:p>
        </p:txBody>
      </p:sp>
      <p:sp>
        <p:nvSpPr>
          <p:cNvPr id="18" name="Rectangle 17">
            <a:extLst>
              <a:ext uri="{FF2B5EF4-FFF2-40B4-BE49-F238E27FC236}">
                <a16:creationId xmlns:a16="http://schemas.microsoft.com/office/drawing/2014/main" id="{5A4DDBD0-6C51-A8E7-4945-A6AF15044263}"/>
              </a:ext>
            </a:extLst>
          </p:cNvPr>
          <p:cNvSpPr/>
          <p:nvPr/>
        </p:nvSpPr>
        <p:spPr>
          <a:xfrm>
            <a:off x="11424302" y="3736975"/>
            <a:ext cx="916703" cy="4654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a:solidFill>
                  <a:schemeClr val="tx1"/>
                </a:solidFill>
              </a:rPr>
              <a:t>2022</a:t>
            </a:r>
            <a:endParaRPr lang="en-GB" sz="2400" b="1">
              <a:solidFill>
                <a:schemeClr val="tx1"/>
              </a:solidFill>
              <a:cs typeface="Calibri"/>
            </a:endParaRPr>
          </a:p>
        </p:txBody>
      </p:sp>
      <p:sp>
        <p:nvSpPr>
          <p:cNvPr id="19" name="Rectangle 18">
            <a:extLst>
              <a:ext uri="{FF2B5EF4-FFF2-40B4-BE49-F238E27FC236}">
                <a16:creationId xmlns:a16="http://schemas.microsoft.com/office/drawing/2014/main" id="{740D9861-42F7-D816-57B3-C3BBDB8F006B}"/>
              </a:ext>
            </a:extLst>
          </p:cNvPr>
          <p:cNvSpPr/>
          <p:nvPr/>
        </p:nvSpPr>
        <p:spPr>
          <a:xfrm>
            <a:off x="9977408" y="4252205"/>
            <a:ext cx="800220" cy="4740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354</a:t>
            </a:r>
            <a:endParaRPr lang="en-GB" sz="2400" b="1">
              <a:cs typeface="Calibri"/>
            </a:endParaRPr>
          </a:p>
        </p:txBody>
      </p:sp>
      <p:sp>
        <p:nvSpPr>
          <p:cNvPr id="20" name="Rectangle 19">
            <a:extLst>
              <a:ext uri="{FF2B5EF4-FFF2-40B4-BE49-F238E27FC236}">
                <a16:creationId xmlns:a16="http://schemas.microsoft.com/office/drawing/2014/main" id="{2311A5BD-6CB2-6625-4B44-0F6188E3ACE2}"/>
              </a:ext>
            </a:extLst>
          </p:cNvPr>
          <p:cNvSpPr/>
          <p:nvPr/>
        </p:nvSpPr>
        <p:spPr>
          <a:xfrm>
            <a:off x="9315748" y="4787162"/>
            <a:ext cx="783097" cy="48050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358</a:t>
            </a:r>
            <a:endParaRPr lang="en-GB" sz="2400" b="1">
              <a:cs typeface="Calibri"/>
            </a:endParaRPr>
          </a:p>
        </p:txBody>
      </p:sp>
      <p:sp>
        <p:nvSpPr>
          <p:cNvPr id="22" name="Rectangle 21">
            <a:extLst>
              <a:ext uri="{FF2B5EF4-FFF2-40B4-BE49-F238E27FC236}">
                <a16:creationId xmlns:a16="http://schemas.microsoft.com/office/drawing/2014/main" id="{EBC9EFA1-2EEB-C26B-347D-F286433DC9E5}"/>
              </a:ext>
            </a:extLst>
          </p:cNvPr>
          <p:cNvSpPr/>
          <p:nvPr/>
        </p:nvSpPr>
        <p:spPr>
          <a:xfrm>
            <a:off x="8742213" y="5330673"/>
            <a:ext cx="757410" cy="5321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400</a:t>
            </a:r>
            <a:endParaRPr lang="en-GB" sz="2400" b="1">
              <a:cs typeface="Calibri"/>
            </a:endParaRPr>
          </a:p>
        </p:txBody>
      </p:sp>
      <p:sp>
        <p:nvSpPr>
          <p:cNvPr id="25" name="Rectangle 24">
            <a:extLst>
              <a:ext uri="{FF2B5EF4-FFF2-40B4-BE49-F238E27FC236}">
                <a16:creationId xmlns:a16="http://schemas.microsoft.com/office/drawing/2014/main" id="{549CAAD3-5110-8AF4-738C-2E8CB8232666}"/>
              </a:ext>
            </a:extLst>
          </p:cNvPr>
          <p:cNvSpPr/>
          <p:nvPr/>
        </p:nvSpPr>
        <p:spPr>
          <a:xfrm>
            <a:off x="8152592" y="5864382"/>
            <a:ext cx="774534" cy="4825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417</a:t>
            </a:r>
            <a:endParaRPr lang="en-GB" sz="2400" b="1">
              <a:cs typeface="Calibri"/>
            </a:endParaRPr>
          </a:p>
        </p:txBody>
      </p:sp>
    </p:spTree>
    <p:extLst>
      <p:ext uri="{BB962C8B-B14F-4D97-AF65-F5344CB8AC3E}">
        <p14:creationId xmlns:p14="http://schemas.microsoft.com/office/powerpoint/2010/main" val="322681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2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childTnLst>
                                </p:cTn>
                              </p:par>
                              <p:par>
                                <p:cTn id="46" presetID="10" presetClass="entr" presetSubtype="0" fill="hold" grpId="0" nodeType="withEffect">
                                  <p:stCondLst>
                                    <p:cond delay="25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21" grpId="0" animBg="1"/>
      <p:bldP spid="24" grpId="0"/>
      <p:bldP spid="27" grpId="0" animBg="1"/>
      <p:bldP spid="30" grpId="0"/>
      <p:bldP spid="5" grpId="0" animBg="1"/>
      <p:bldP spid="10" grpId="0" animBg="1"/>
      <p:bldP spid="11" grpId="0" animBg="1"/>
      <p:bldP spid="14" grpId="0" animBg="1"/>
      <p:bldP spid="17" grpId="0" animBg="1"/>
      <p:bldP spid="18" grpId="0" animBg="1"/>
      <p:bldP spid="19" grpId="0" animBg="1"/>
      <p:bldP spid="20" grpId="0" animBg="1"/>
      <p:bldP spid="22"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28">
            <a:extLst>
              <a:ext uri="{FF2B5EF4-FFF2-40B4-BE49-F238E27FC236}">
                <a16:creationId xmlns:a16="http://schemas.microsoft.com/office/drawing/2014/main" id="{9142F53A-19BB-013A-E168-71C9B2806F0C}"/>
              </a:ext>
            </a:extLst>
          </p:cNvPr>
          <p:cNvSpPr/>
          <p:nvPr/>
        </p:nvSpPr>
        <p:spPr>
          <a:xfrm>
            <a:off x="11003087" y="0"/>
            <a:ext cx="1195779" cy="6873998"/>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279" h="6886585">
                <a:moveTo>
                  <a:pt x="0" y="6886585"/>
                </a:moveTo>
                <a:lnTo>
                  <a:pt x="1724025" y="12"/>
                </a:lnTo>
                <a:lnTo>
                  <a:pt x="3341279" y="0"/>
                </a:lnTo>
                <a:cubicBezTo>
                  <a:pt x="3340692" y="2292353"/>
                  <a:pt x="3340106" y="4584707"/>
                  <a:pt x="3339519" y="6877060"/>
                </a:cubicBezTo>
                <a:lnTo>
                  <a:pt x="0" y="6886585"/>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graphicFrame>
        <p:nvGraphicFramePr>
          <p:cNvPr id="27" name="Chart 26"/>
          <p:cNvGraphicFramePr/>
          <p:nvPr>
            <p:extLst>
              <p:ext uri="{D42A27DB-BD31-4B8C-83A1-F6EECF244321}">
                <p14:modId xmlns:p14="http://schemas.microsoft.com/office/powerpoint/2010/main" val="3923628068"/>
              </p:ext>
            </p:extLst>
          </p:nvPr>
        </p:nvGraphicFramePr>
        <p:xfrm>
          <a:off x="-465582" y="1624833"/>
          <a:ext cx="4844950" cy="3546894"/>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893398" y="4679671"/>
            <a:ext cx="9921947" cy="953865"/>
          </a:xfrm>
          <a:prstGeom prst="rect">
            <a:avLst/>
          </a:prstGeom>
          <a:noFill/>
          <a:ln>
            <a:noFill/>
          </a:ln>
        </p:spPr>
        <p:txBody>
          <a:bodyPr wrap="square" lIns="91199" tIns="45600" rIns="91199" bIns="45600" anchor="t">
            <a:spAutoFit/>
          </a:bodyPr>
          <a:lstStyle/>
          <a:p>
            <a:pPr defTabSz="911841" eaLnBrk="0" hangingPunct="0">
              <a:buSzPct val="80000"/>
              <a:defRPr/>
            </a:pPr>
            <a:r>
              <a:rPr lang="en-US" sz="2800">
                <a:latin typeface="Calibri"/>
                <a:ea typeface="Calibri" panose="020F0502020204030204" pitchFamily="34" charset="0"/>
                <a:cs typeface="Calibri"/>
              </a:rPr>
              <a:t>Approximately </a:t>
            </a:r>
            <a:r>
              <a:rPr lang="en-US" sz="2800" b="1">
                <a:solidFill>
                  <a:srgbClr val="C00000"/>
                </a:solidFill>
                <a:latin typeface="Calibri"/>
                <a:ea typeface="Calibri" panose="020F0502020204030204" pitchFamily="34" charset="0"/>
                <a:cs typeface="Calibri"/>
              </a:rPr>
              <a:t>60% </a:t>
            </a:r>
            <a:r>
              <a:rPr lang="en-US" sz="2800">
                <a:latin typeface="Calibri"/>
                <a:ea typeface="Calibri" panose="020F0502020204030204" pitchFamily="34" charset="0"/>
                <a:cs typeface="Calibri"/>
              </a:rPr>
              <a:t>of the students face financial constraints with net monthly family income of less than </a:t>
            </a:r>
            <a:r>
              <a:rPr lang="en-US" sz="2800" b="1">
                <a:solidFill>
                  <a:srgbClr val="C00000"/>
                </a:solidFill>
                <a:latin typeface="Calibri"/>
                <a:ea typeface="Calibri" panose="020F0502020204030204" pitchFamily="34" charset="0"/>
                <a:cs typeface="Calibri"/>
              </a:rPr>
              <a:t>PKR 80,000/-</a:t>
            </a:r>
            <a:endParaRPr lang="en-US" sz="28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940" y="156167"/>
            <a:ext cx="1181151" cy="931140"/>
          </a:xfrm>
          <a:prstGeom prst="rect">
            <a:avLst/>
          </a:prstGeom>
        </p:spPr>
      </p:pic>
      <p:sp>
        <p:nvSpPr>
          <p:cNvPr id="8" name="Title 1">
            <a:extLst>
              <a:ext uri="{FF2B5EF4-FFF2-40B4-BE49-F238E27FC236}">
                <a16:creationId xmlns:a16="http://schemas.microsoft.com/office/drawing/2014/main" id="{10559490-848C-4118-BD89-752049E7034F}"/>
              </a:ext>
            </a:extLst>
          </p:cNvPr>
          <p:cNvSpPr txBox="1">
            <a:spLocks/>
          </p:cNvSpPr>
          <p:nvPr/>
        </p:nvSpPr>
        <p:spPr bwMode="auto">
          <a:xfrm>
            <a:off x="891018" y="297744"/>
            <a:ext cx="10564009" cy="937948"/>
          </a:xfrm>
          <a:prstGeom prst="snip2DiagRect">
            <a:avLst/>
          </a:prstGeom>
          <a:no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388" tIns="45695" rIns="91388" bIns="45695" numCol="1" rtlCol="0" anchor="ctr" anchorCtr="0" compatLnSpc="1"/>
          <a:lstStyle>
            <a:defPPr>
              <a:defRPr lang="en-US"/>
            </a:defPPr>
            <a:lvl1pPr marL="0" marR="0" lvl="0" indent="0" defTabSz="914126" eaLnBrk="1" fontAlgn="auto" latinLnBrk="0" hangingPunct="1">
              <a:lnSpc>
                <a:spcPct val="100000"/>
              </a:lnSpc>
              <a:spcBef>
                <a:spcPts val="0"/>
              </a:spcBef>
              <a:spcAft>
                <a:spcPts val="0"/>
              </a:spcAft>
              <a:buClrTx/>
              <a:buSzPct val="80000"/>
              <a:buFontTx/>
              <a:buNone/>
              <a:tabLst/>
              <a:defRPr kumimoji="0" sz="3199" b="1" i="0" u="none" strike="noStrike" cap="none" spc="0" normalizeH="0" baseline="0">
                <a:ln>
                  <a:solidFill>
                    <a:srgbClr val="003300"/>
                  </a:solidFill>
                </a:ln>
                <a:solidFill>
                  <a:srgbClr val="FFFFFF"/>
                </a:solidFill>
                <a:effectLst/>
                <a:uLnTx/>
                <a:uFillTx/>
                <a:latin typeface="Berlin Sans FB Demi" panose="020E0802020502020306" pitchFamily="34" charset="0"/>
              </a:defRPr>
            </a:lvl1pPr>
          </a:lstStyle>
          <a:p>
            <a:pPr>
              <a:defRPr/>
            </a:pPr>
            <a:r>
              <a:rPr lang="en-GB" sz="3200">
                <a:ln>
                  <a:noFill/>
                </a:ln>
                <a:solidFill>
                  <a:schemeClr val="tx1"/>
                </a:solidFill>
                <a:latin typeface="Segoe UI"/>
              </a:rPr>
              <a:t>SOCIO-ECONOMIC</a:t>
            </a:r>
            <a:endParaRPr lang="en-GB" sz="3200">
              <a:ln>
                <a:noFill/>
              </a:ln>
              <a:solidFill>
                <a:schemeClr val="tx1"/>
              </a:solidFill>
              <a:latin typeface="Segoe UI"/>
              <a:cs typeface="Segoe UI"/>
            </a:endParaRPr>
          </a:p>
          <a:p>
            <a:pPr>
              <a:defRPr/>
            </a:pPr>
            <a:r>
              <a:rPr lang="en-GB" sz="3200">
                <a:ln>
                  <a:noFill/>
                </a:ln>
                <a:solidFill>
                  <a:schemeClr val="tx1"/>
                </a:solidFill>
                <a:latin typeface="Segoe UI"/>
              </a:rPr>
              <a:t>DEMOGRAPHICS</a:t>
            </a:r>
            <a:r>
              <a:rPr lang="en-GB" sz="2800">
                <a:ln>
                  <a:noFill/>
                </a:ln>
                <a:solidFill>
                  <a:schemeClr val="tx1"/>
                </a:solidFill>
                <a:latin typeface="Arial"/>
                <a:ea typeface="Segoe UI Black"/>
                <a:cs typeface="Arial"/>
              </a:rPr>
              <a:t> </a:t>
            </a:r>
            <a:r>
              <a:rPr lang="en-GB" sz="3200" b="0">
                <a:ln>
                  <a:noFill/>
                </a:ln>
                <a:solidFill>
                  <a:schemeClr val="tx1"/>
                </a:solidFill>
                <a:latin typeface="Segoe UI"/>
              </a:rPr>
              <a:t>OF</a:t>
            </a:r>
            <a:r>
              <a:rPr lang="en-GB" sz="2800">
                <a:ln>
                  <a:noFill/>
                </a:ln>
                <a:solidFill>
                  <a:schemeClr val="tx1"/>
                </a:solidFill>
                <a:latin typeface="Arial"/>
                <a:ea typeface="Segoe UI Black"/>
                <a:cs typeface="Arial"/>
              </a:rPr>
              <a:t> </a:t>
            </a:r>
            <a:r>
              <a:rPr lang="en-GB" sz="3200" b="0">
                <a:ln>
                  <a:noFill/>
                </a:ln>
                <a:solidFill>
                  <a:schemeClr val="tx1"/>
                </a:solidFill>
                <a:latin typeface="Segoe UI"/>
              </a:rPr>
              <a:t>STUDENTS</a:t>
            </a:r>
            <a:r>
              <a:rPr lang="en-GB" sz="2800">
                <a:ln>
                  <a:noFill/>
                </a:ln>
                <a:solidFill>
                  <a:schemeClr val="tx1"/>
                </a:solidFill>
                <a:latin typeface="Arial"/>
                <a:ea typeface="Segoe UI Black"/>
                <a:cs typeface="Arial"/>
              </a:rPr>
              <a:t> </a:t>
            </a:r>
            <a:endParaRPr lang="en-GB" sz="2800">
              <a:ln>
                <a:noFill/>
              </a:ln>
              <a:solidFill>
                <a:schemeClr val="tx1"/>
              </a:solidFill>
              <a:latin typeface="Arial" panose="020B0604020202020204" pitchFamily="34" charset="0"/>
              <a:ea typeface="Segoe UI Black" panose="020B0A02040204020203"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ABE1C26-37F6-1E40-BFE1-3E33AFEAAC26}"/>
              </a:ext>
            </a:extLst>
          </p:cNvPr>
          <p:cNvGraphicFramePr>
            <a:graphicFrameLocks noGrp="1"/>
          </p:cNvGraphicFramePr>
          <p:nvPr>
            <p:extLst>
              <p:ext uri="{D42A27DB-BD31-4B8C-83A1-F6EECF244321}">
                <p14:modId xmlns:p14="http://schemas.microsoft.com/office/powerpoint/2010/main" val="1145611747"/>
              </p:ext>
            </p:extLst>
          </p:nvPr>
        </p:nvGraphicFramePr>
        <p:xfrm>
          <a:off x="3725633" y="2012663"/>
          <a:ext cx="7270588" cy="2148803"/>
        </p:xfrm>
        <a:graphic>
          <a:graphicData uri="http://schemas.openxmlformats.org/drawingml/2006/table">
            <a:tbl>
              <a:tblPr firstRow="1" bandRow="1">
                <a:tableStyleId>{5C22544A-7EE6-4342-B048-85BDC9FD1C3A}</a:tableStyleId>
              </a:tblPr>
              <a:tblGrid>
                <a:gridCol w="1725450">
                  <a:extLst>
                    <a:ext uri="{9D8B030D-6E8A-4147-A177-3AD203B41FA5}">
                      <a16:colId xmlns:a16="http://schemas.microsoft.com/office/drawing/2014/main" val="2588621397"/>
                    </a:ext>
                  </a:extLst>
                </a:gridCol>
                <a:gridCol w="5545138">
                  <a:extLst>
                    <a:ext uri="{9D8B030D-6E8A-4147-A177-3AD203B41FA5}">
                      <a16:colId xmlns:a16="http://schemas.microsoft.com/office/drawing/2014/main" val="781997954"/>
                    </a:ext>
                  </a:extLst>
                </a:gridCol>
              </a:tblGrid>
              <a:tr h="531425">
                <a:tc>
                  <a:txBody>
                    <a:bodyPr/>
                    <a:lstStyle/>
                    <a:p>
                      <a:r>
                        <a:rPr lang="en-US" sz="1800" b="0" spc="0">
                          <a:solidFill>
                            <a:schemeClr val="bg1"/>
                          </a:solidFill>
                          <a:latin typeface="+mj-lt"/>
                        </a:rPr>
                        <a:t>Lower</a:t>
                      </a:r>
                    </a:p>
                  </a:txBody>
                  <a:tcPr anchor="ctr">
                    <a:solidFill>
                      <a:srgbClr val="C00000"/>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0" kern="0" spc="0">
                          <a:solidFill>
                            <a:schemeClr val="bg1"/>
                          </a:solidFill>
                          <a:latin typeface="+mj-lt"/>
                          <a:ea typeface="Segoe UI Symbol"/>
                          <a:cs typeface="Calibri"/>
                        </a:rPr>
                        <a:t>Monthly Income below </a:t>
                      </a:r>
                      <a:r>
                        <a:rPr lang="en-US" sz="1800" b="1" kern="0" spc="0">
                          <a:solidFill>
                            <a:schemeClr val="bg1"/>
                          </a:solidFill>
                          <a:latin typeface="+mj-lt"/>
                          <a:ea typeface="Segoe UI Symbol"/>
                          <a:cs typeface="Calibri"/>
                        </a:rPr>
                        <a:t>PKR 40,000</a:t>
                      </a:r>
                    </a:p>
                  </a:txBody>
                  <a:tcPr anchor="ctr">
                    <a:solidFill>
                      <a:srgbClr val="C00000"/>
                    </a:solidFill>
                  </a:tcPr>
                </a:tc>
                <a:extLst>
                  <a:ext uri="{0D108BD9-81ED-4DB2-BD59-A6C34878D82A}">
                    <a16:rowId xmlns:a16="http://schemas.microsoft.com/office/drawing/2014/main" val="423259514"/>
                  </a:ext>
                </a:extLst>
              </a:tr>
              <a:tr h="577635">
                <a:tc>
                  <a:txBody>
                    <a:bodyPr/>
                    <a:lstStyle/>
                    <a:p>
                      <a:r>
                        <a:rPr lang="en-US" sz="1800" b="0" spc="0">
                          <a:solidFill>
                            <a:schemeClr val="bg1"/>
                          </a:solidFill>
                          <a:latin typeface="+mj-lt"/>
                        </a:rPr>
                        <a:t>Lower Middle</a:t>
                      </a:r>
                    </a:p>
                  </a:txBody>
                  <a:tcPr anchor="ctr">
                    <a:solidFill>
                      <a:srgbClr val="0070C0"/>
                    </a:solidFill>
                  </a:tcPr>
                </a:tc>
                <a:tc>
                  <a:txBody>
                    <a:bodyPr/>
                    <a:lstStyle/>
                    <a:p>
                      <a:r>
                        <a:rPr lang="en-US" sz="1800" b="0" kern="0" spc="0">
                          <a:solidFill>
                            <a:schemeClr val="bg1"/>
                          </a:solidFill>
                          <a:latin typeface="+mj-lt"/>
                          <a:ea typeface="Segoe UI Symbol"/>
                          <a:cs typeface="Calibri"/>
                        </a:rPr>
                        <a:t>Monthly Income from PKR 40,000 tp </a:t>
                      </a:r>
                      <a:r>
                        <a:rPr lang="en-US" sz="1800" b="1" kern="0" spc="0">
                          <a:solidFill>
                            <a:schemeClr val="bg1"/>
                          </a:solidFill>
                          <a:latin typeface="+mj-lt"/>
                          <a:ea typeface="Segoe UI Symbol"/>
                          <a:cs typeface="Calibri"/>
                        </a:rPr>
                        <a:t>PKR 80,000</a:t>
                      </a:r>
                    </a:p>
                  </a:txBody>
                  <a:tcPr anchor="ctr">
                    <a:solidFill>
                      <a:srgbClr val="0070C0"/>
                    </a:solidFill>
                  </a:tcPr>
                </a:tc>
                <a:extLst>
                  <a:ext uri="{0D108BD9-81ED-4DB2-BD59-A6C34878D82A}">
                    <a16:rowId xmlns:a16="http://schemas.microsoft.com/office/drawing/2014/main" val="1163050790"/>
                  </a:ext>
                </a:extLst>
              </a:tr>
              <a:tr h="508318">
                <a:tc>
                  <a:txBody>
                    <a:bodyPr/>
                    <a:lstStyle/>
                    <a:p>
                      <a:r>
                        <a:rPr lang="en-US" sz="1800" b="0" spc="0">
                          <a:solidFill>
                            <a:schemeClr val="bg1"/>
                          </a:solidFill>
                          <a:latin typeface="+mj-lt"/>
                        </a:rPr>
                        <a:t>Middle</a:t>
                      </a:r>
                    </a:p>
                  </a:txBody>
                  <a:tcPr anchor="ctr">
                    <a:solidFill>
                      <a:srgbClr val="B48909"/>
                    </a:solidFill>
                  </a:tcPr>
                </a:tc>
                <a:tc>
                  <a:txBody>
                    <a:bodyPr/>
                    <a:lstStyle/>
                    <a:p>
                      <a:r>
                        <a:rPr lang="en-US" sz="1800" b="0" kern="0" spc="0">
                          <a:solidFill>
                            <a:schemeClr val="bg1"/>
                          </a:solidFill>
                          <a:latin typeface="+mj-lt"/>
                          <a:ea typeface="Segoe UI Symbol"/>
                          <a:cs typeface="Calibri"/>
                        </a:rPr>
                        <a:t>Monthly  Income from PKR 80,000 to </a:t>
                      </a:r>
                      <a:r>
                        <a:rPr lang="en-US" sz="1800" b="1" kern="0" spc="0">
                          <a:solidFill>
                            <a:schemeClr val="bg1"/>
                          </a:solidFill>
                          <a:latin typeface="+mj-lt"/>
                          <a:ea typeface="Segoe UI Symbol"/>
                          <a:cs typeface="Calibri"/>
                        </a:rPr>
                        <a:t>PKR 150,000</a:t>
                      </a:r>
                    </a:p>
                  </a:txBody>
                  <a:tcPr anchor="ctr">
                    <a:solidFill>
                      <a:srgbClr val="B48909"/>
                    </a:solidFill>
                  </a:tcPr>
                </a:tc>
                <a:extLst>
                  <a:ext uri="{0D108BD9-81ED-4DB2-BD59-A6C34878D82A}">
                    <a16:rowId xmlns:a16="http://schemas.microsoft.com/office/drawing/2014/main" val="4190927856"/>
                  </a:ext>
                </a:extLst>
              </a:tr>
              <a:tr h="531425">
                <a:tc>
                  <a:txBody>
                    <a:bodyPr/>
                    <a:lstStyle/>
                    <a:p>
                      <a:r>
                        <a:rPr lang="en-US" sz="1800" b="0" spc="0">
                          <a:solidFill>
                            <a:schemeClr val="bg1"/>
                          </a:solidFill>
                          <a:latin typeface="+mj-lt"/>
                        </a:rPr>
                        <a:t>Upper Middle </a:t>
                      </a:r>
                    </a:p>
                  </a:txBody>
                  <a:tcPr anchor="ctr">
                    <a:solidFill>
                      <a:schemeClr val="accent3">
                        <a:lumMod val="75000"/>
                      </a:schemeClr>
                    </a:solidFill>
                  </a:tcPr>
                </a:tc>
                <a:tc>
                  <a:txBody>
                    <a:bodyPr/>
                    <a:lstStyle/>
                    <a:p>
                      <a:r>
                        <a:rPr lang="en-US" sz="1800" b="0" kern="0" spc="0" dirty="0">
                          <a:solidFill>
                            <a:schemeClr val="bg1"/>
                          </a:solidFill>
                          <a:latin typeface="+mj-lt"/>
                          <a:ea typeface="Segoe UI Symbol"/>
                          <a:cs typeface="Calibri"/>
                        </a:rPr>
                        <a:t>Monthly Income  beyond </a:t>
                      </a:r>
                      <a:r>
                        <a:rPr lang="en-US" sz="1800" b="1" kern="0" spc="0" dirty="0">
                          <a:solidFill>
                            <a:schemeClr val="bg1"/>
                          </a:solidFill>
                          <a:latin typeface="+mj-lt"/>
                          <a:ea typeface="Segoe UI Symbol"/>
                          <a:cs typeface="Calibri"/>
                        </a:rPr>
                        <a:t>PKR 150,000</a:t>
                      </a:r>
                    </a:p>
                  </a:txBody>
                  <a:tcPr anchor="ctr">
                    <a:solidFill>
                      <a:schemeClr val="accent3">
                        <a:lumMod val="75000"/>
                      </a:schemeClr>
                    </a:solidFill>
                  </a:tcPr>
                </a:tc>
                <a:extLst>
                  <a:ext uri="{0D108BD9-81ED-4DB2-BD59-A6C34878D82A}">
                    <a16:rowId xmlns:a16="http://schemas.microsoft.com/office/drawing/2014/main" val="3842638900"/>
                  </a:ext>
                </a:extLst>
              </a:tr>
            </a:tbl>
          </a:graphicData>
        </a:graphic>
      </p:graphicFrame>
      <p:sp>
        <p:nvSpPr>
          <p:cNvPr id="10" name="Rectangle 9">
            <a:extLst>
              <a:ext uri="{FF2B5EF4-FFF2-40B4-BE49-F238E27FC236}">
                <a16:creationId xmlns:a16="http://schemas.microsoft.com/office/drawing/2014/main" id="{8A4C36FA-41AE-AC44-9204-78B4ACD7DB2B}"/>
              </a:ext>
            </a:extLst>
          </p:cNvPr>
          <p:cNvSpPr/>
          <p:nvPr/>
        </p:nvSpPr>
        <p:spPr>
          <a:xfrm>
            <a:off x="1087012" y="1243172"/>
            <a:ext cx="2097962" cy="795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A77F6CC4-4B59-5549-83FA-AE15007A57AA}"/>
              </a:ext>
            </a:extLst>
          </p:cNvPr>
          <p:cNvSpPr/>
          <p:nvPr/>
        </p:nvSpPr>
        <p:spPr>
          <a:xfrm>
            <a:off x="3446233" y="1227758"/>
            <a:ext cx="3701879" cy="81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A841A11E-CBE7-214B-9EF3-B351640AD2C9}"/>
              </a:ext>
            </a:extLst>
          </p:cNvPr>
          <p:cNvSpPr txBox="1"/>
          <p:nvPr/>
        </p:nvSpPr>
        <p:spPr>
          <a:xfrm>
            <a:off x="6528860" y="6178337"/>
            <a:ext cx="4352131" cy="261610"/>
          </a:xfrm>
          <a:prstGeom prst="rect">
            <a:avLst/>
          </a:prstGeom>
          <a:noFill/>
        </p:spPr>
        <p:txBody>
          <a:bodyPr wrap="square" lIns="91440" tIns="45720" rIns="91440" bIns="45720" anchor="t">
            <a:spAutoFit/>
          </a:bodyPr>
          <a:lstStyle/>
          <a:p>
            <a:pPr algn="ctr"/>
            <a:r>
              <a:rPr lang="en-GB" sz="1100" i="1"/>
              <a:t>*Based on averages for 8 years of admission data </a:t>
            </a:r>
            <a:endParaRPr lang="en-GB" sz="1100" i="1">
              <a:cs typeface="Arial"/>
            </a:endParaRPr>
          </a:p>
        </p:txBody>
      </p:sp>
      <p:sp>
        <p:nvSpPr>
          <p:cNvPr id="6" name="Parallelogram 28">
            <a:extLst>
              <a:ext uri="{FF2B5EF4-FFF2-40B4-BE49-F238E27FC236}">
                <a16:creationId xmlns:a16="http://schemas.microsoft.com/office/drawing/2014/main" id="{A3462388-16CF-8279-4B92-195E27FC412E}"/>
              </a:ext>
            </a:extLst>
          </p:cNvPr>
          <p:cNvSpPr/>
          <p:nvPr/>
        </p:nvSpPr>
        <p:spPr>
          <a:xfrm rot="10800000">
            <a:off x="-558806" y="-15399"/>
            <a:ext cx="1195779" cy="6873998"/>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279" h="6886585">
                <a:moveTo>
                  <a:pt x="0" y="6886585"/>
                </a:moveTo>
                <a:lnTo>
                  <a:pt x="1724025" y="12"/>
                </a:lnTo>
                <a:lnTo>
                  <a:pt x="3341279" y="0"/>
                </a:lnTo>
                <a:cubicBezTo>
                  <a:pt x="3340692" y="2292353"/>
                  <a:pt x="3340106" y="4584707"/>
                  <a:pt x="3339519" y="6877060"/>
                </a:cubicBezTo>
                <a:lnTo>
                  <a:pt x="0" y="6886585"/>
                </a:lnTo>
                <a:close/>
              </a:path>
            </a:pathLst>
          </a:cu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3" name="Rectangle 2">
            <a:extLst>
              <a:ext uri="{FF2B5EF4-FFF2-40B4-BE49-F238E27FC236}">
                <a16:creationId xmlns:a16="http://schemas.microsoft.com/office/drawing/2014/main" id="{6D3EE960-FF09-CA52-489C-41DE0C056131}"/>
              </a:ext>
            </a:extLst>
          </p:cNvPr>
          <p:cNvSpPr/>
          <p:nvPr/>
        </p:nvSpPr>
        <p:spPr>
          <a:xfrm>
            <a:off x="10381129" y="6365926"/>
            <a:ext cx="1512602" cy="397652"/>
          </a:xfrm>
          <a:prstGeom prst="rect">
            <a:avLst/>
          </a:prstGeom>
          <a:solidFill>
            <a:srgbClr val="FFC000"/>
          </a:solidFill>
        </p:spPr>
        <p:txBody>
          <a:bodyPr wrap="square" lIns="0" tIns="0" rIns="0" bIns="0" rtlCol="0" anchor="t">
            <a:spAutoFit/>
          </a:bodyPr>
          <a:lstStyle/>
          <a:p>
            <a:pPr>
              <a:lnSpc>
                <a:spcPts val="1411"/>
              </a:lnSpc>
            </a:pPr>
            <a:endParaRPr lang="en-US" sz="500"/>
          </a:p>
        </p:txBody>
      </p:sp>
      <p:sp>
        <p:nvSpPr>
          <p:cNvPr id="14" name="Rectangle 13">
            <a:extLst>
              <a:ext uri="{FF2B5EF4-FFF2-40B4-BE49-F238E27FC236}">
                <a16:creationId xmlns:a16="http://schemas.microsoft.com/office/drawing/2014/main" id="{689581CD-F430-1F4F-35E4-C824E3A63EA9}"/>
              </a:ext>
            </a:extLst>
          </p:cNvPr>
          <p:cNvSpPr/>
          <p:nvPr/>
        </p:nvSpPr>
        <p:spPr>
          <a:xfrm>
            <a:off x="298269" y="6439947"/>
            <a:ext cx="11595462" cy="1390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780647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g116203dcc15_1_11"/>
          <p:cNvPicPr preferRelativeResize="0"/>
          <p:nvPr/>
        </p:nvPicPr>
        <p:blipFill rotWithShape="1">
          <a:blip r:embed="rId3">
            <a:alphaModFix/>
          </a:blip>
          <a:srcRect l="8569" t="16803" r="743" b="21555"/>
          <a:stretch/>
        </p:blipFill>
        <p:spPr>
          <a:xfrm>
            <a:off x="6140244" y="3371299"/>
            <a:ext cx="5628198" cy="3303821"/>
          </a:xfrm>
          <a:prstGeom prst="rect">
            <a:avLst/>
          </a:prstGeom>
          <a:noFill/>
          <a:ln>
            <a:noFill/>
          </a:ln>
        </p:spPr>
      </p:pic>
      <p:pic>
        <p:nvPicPr>
          <p:cNvPr id="378" name="Google Shape;378;g116203dcc15_1_11"/>
          <p:cNvPicPr preferRelativeResize="0"/>
          <p:nvPr/>
        </p:nvPicPr>
        <p:blipFill rotWithShape="1">
          <a:blip r:embed="rId4">
            <a:alphaModFix/>
          </a:blip>
          <a:srcRect t="15627" b="20925"/>
          <a:stretch/>
        </p:blipFill>
        <p:spPr>
          <a:xfrm>
            <a:off x="6140244" y="151656"/>
            <a:ext cx="5628198" cy="3219643"/>
          </a:xfrm>
          <a:prstGeom prst="rect">
            <a:avLst/>
          </a:prstGeom>
          <a:noFill/>
          <a:ln>
            <a:noFill/>
          </a:ln>
        </p:spPr>
      </p:pic>
      <p:sp>
        <p:nvSpPr>
          <p:cNvPr id="379" name="Google Shape;379;g116203dcc15_1_11"/>
          <p:cNvSpPr/>
          <p:nvPr/>
        </p:nvSpPr>
        <p:spPr>
          <a:xfrm>
            <a:off x="5878916" y="527449"/>
            <a:ext cx="75574" cy="5687700"/>
          </a:xfrm>
          <a:prstGeom prst="rect">
            <a:avLst/>
          </a:prstGeom>
          <a:solidFill>
            <a:srgbClr val="FFC000"/>
          </a:solidFill>
          <a:ln w="12700" cap="flat" cmpd="sng">
            <a:noFill/>
            <a:prstDash val="solid"/>
            <a:miter lim="800000"/>
            <a:headEnd type="none" w="sm" len="sm"/>
            <a:tailEnd type="none" w="sm" len="sm"/>
          </a:ln>
          <a:effectLst>
            <a:outerShdw blurRad="185738" dist="152400" dir="264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0" name="Google Shape;380;g116203dcc15_1_11"/>
          <p:cNvPicPr preferRelativeResize="0"/>
          <p:nvPr/>
        </p:nvPicPr>
        <p:blipFill rotWithShape="1">
          <a:blip r:embed="rId5">
            <a:alphaModFix/>
          </a:blip>
          <a:srcRect l="13443" t="17067" r="7292" b="21997"/>
          <a:stretch/>
        </p:blipFill>
        <p:spPr>
          <a:xfrm>
            <a:off x="349240" y="182881"/>
            <a:ext cx="5388166" cy="3188418"/>
          </a:xfrm>
          <a:prstGeom prst="rect">
            <a:avLst/>
          </a:prstGeom>
          <a:noFill/>
          <a:ln>
            <a:noFill/>
          </a:ln>
        </p:spPr>
      </p:pic>
      <p:pic>
        <p:nvPicPr>
          <p:cNvPr id="381" name="Google Shape;381;g116203dcc15_1_11"/>
          <p:cNvPicPr preferRelativeResize="0"/>
          <p:nvPr/>
        </p:nvPicPr>
        <p:blipFill rotWithShape="1">
          <a:blip r:embed="rId6">
            <a:alphaModFix/>
          </a:blip>
          <a:srcRect l="4780" t="16662" b="21851"/>
          <a:stretch/>
        </p:blipFill>
        <p:spPr>
          <a:xfrm>
            <a:off x="349239" y="3371300"/>
            <a:ext cx="5388167" cy="3303820"/>
          </a:xfrm>
          <a:prstGeom prst="rect">
            <a:avLst/>
          </a:prstGeom>
          <a:noFill/>
          <a:ln>
            <a:noFill/>
          </a:ln>
        </p:spPr>
      </p:pic>
      <p:sp>
        <p:nvSpPr>
          <p:cNvPr id="10" name="Google Shape;157;p2">
            <a:extLst>
              <a:ext uri="{FF2B5EF4-FFF2-40B4-BE49-F238E27FC236}">
                <a16:creationId xmlns:a16="http://schemas.microsoft.com/office/drawing/2014/main" id="{038D467E-22A8-4B3E-95A2-24BAFF5981BC}"/>
              </a:ext>
            </a:extLst>
          </p:cNvPr>
          <p:cNvSpPr/>
          <p:nvPr/>
        </p:nvSpPr>
        <p:spPr>
          <a:xfrm>
            <a:off x="3542528" y="2310136"/>
            <a:ext cx="4672775" cy="2119961"/>
          </a:xfrm>
          <a:prstGeom prst="rect">
            <a:avLst/>
          </a:prstGeom>
          <a:solidFill>
            <a:srgbClr val="F1C96C"/>
          </a:solidFill>
          <a:ln w="12700" cap="flat" cmpd="sng">
            <a:solidFill>
              <a:schemeClr val="dk1"/>
            </a:solidFill>
            <a:prstDash val="solid"/>
            <a:miter lim="800000"/>
            <a:headEnd type="none" w="sm" len="sm"/>
            <a:tailEnd type="none" w="sm" len="sm"/>
          </a:ln>
          <a:effectLst>
            <a:innerShdw blurRad="63500" dist="50800" dir="18900000">
              <a:prstClr val="black">
                <a:alpha val="50000"/>
              </a:prstClr>
            </a:innerShdw>
          </a:effectLst>
        </p:spPr>
        <p:txBody>
          <a:bodyPr spcFirstLastPara="1" wrap="square" lIns="91425" tIns="45700" rIns="91425" bIns="45700" anchor="ctr" anchorCtr="0">
            <a:noAutofit/>
          </a:bodyPr>
          <a:lstStyle/>
          <a:p>
            <a:pPr lvl="0" algn="ctr"/>
            <a:r>
              <a:rPr lang="en-US" sz="3500">
                <a:solidFill>
                  <a:schemeClr val="tx1"/>
                </a:solidFill>
                <a:latin typeface="Gill Sans"/>
                <a:ea typeface="Calibri"/>
                <a:cs typeface="Calibri"/>
                <a:sym typeface="Calibri"/>
              </a:rPr>
              <a:t>NOT JUST NUMBERS REAL PEOPLE;</a:t>
            </a:r>
          </a:p>
          <a:p>
            <a:pPr lvl="0" algn="ctr"/>
            <a:r>
              <a:rPr lang="en-US" sz="3500" i="1">
                <a:solidFill>
                  <a:srgbClr val="C00000"/>
                </a:solidFill>
                <a:latin typeface="Gill Sans"/>
                <a:ea typeface="Calibri"/>
                <a:cs typeface="Calibri"/>
                <a:sym typeface="Calibri"/>
              </a:rPr>
              <a:t>REAL LIVES</a:t>
            </a:r>
            <a:endParaRPr lang="en-US" sz="3500" i="1">
              <a:solidFill>
                <a:srgbClr val="C00000"/>
              </a:solidFill>
              <a:latin typeface="Gill Sans"/>
              <a:ea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9" name="Google Shape;379;g116203dcc15_1_11"/>
          <p:cNvSpPr/>
          <p:nvPr/>
        </p:nvSpPr>
        <p:spPr>
          <a:xfrm>
            <a:off x="5937908" y="527449"/>
            <a:ext cx="75574" cy="5687700"/>
          </a:xfrm>
          <a:prstGeom prst="rect">
            <a:avLst/>
          </a:prstGeom>
          <a:solidFill>
            <a:srgbClr val="FFC000"/>
          </a:solidFill>
          <a:ln w="12700" cap="flat" cmpd="sng">
            <a:noFill/>
            <a:prstDash val="solid"/>
            <a:miter lim="800000"/>
            <a:headEnd type="none" w="sm" len="sm"/>
            <a:tailEnd type="none" w="sm" len="sm"/>
          </a:ln>
          <a:effectLst>
            <a:outerShdw blurRad="185738" dist="152400" dir="264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descr="A picture containing text, businesscard&#10;&#10;Description automatically generated">
            <a:extLst>
              <a:ext uri="{FF2B5EF4-FFF2-40B4-BE49-F238E27FC236}">
                <a16:creationId xmlns:a16="http://schemas.microsoft.com/office/drawing/2014/main" id="{5A8A618B-F27F-4500-B860-408FD77EADB4}"/>
              </a:ext>
            </a:extLst>
          </p:cNvPr>
          <p:cNvPicPr>
            <a:picLocks noChangeAspect="1"/>
          </p:cNvPicPr>
          <p:nvPr/>
        </p:nvPicPr>
        <p:blipFill rotWithShape="1">
          <a:blip r:embed="rId3"/>
          <a:srcRect l="1732" t="17065" r="10295" b="24947"/>
          <a:stretch/>
        </p:blipFill>
        <p:spPr>
          <a:xfrm>
            <a:off x="6237512" y="3429001"/>
            <a:ext cx="5427694" cy="3304866"/>
          </a:xfrm>
          <a:prstGeom prst="rect">
            <a:avLst/>
          </a:prstGeom>
        </p:spPr>
      </p:pic>
      <p:pic>
        <p:nvPicPr>
          <p:cNvPr id="5" name="Picture 4" descr="Text&#10;&#10;Description automatically generated">
            <a:extLst>
              <a:ext uri="{FF2B5EF4-FFF2-40B4-BE49-F238E27FC236}">
                <a16:creationId xmlns:a16="http://schemas.microsoft.com/office/drawing/2014/main" id="{BEFA36A6-8474-4706-9C41-B3A6E7A2795C}"/>
              </a:ext>
            </a:extLst>
          </p:cNvPr>
          <p:cNvPicPr>
            <a:picLocks noChangeAspect="1"/>
          </p:cNvPicPr>
          <p:nvPr/>
        </p:nvPicPr>
        <p:blipFill rotWithShape="1">
          <a:blip r:embed="rId4"/>
          <a:srcRect l="7011" t="17065" r="9456" b="31330"/>
          <a:stretch/>
        </p:blipFill>
        <p:spPr>
          <a:xfrm>
            <a:off x="6237512" y="130536"/>
            <a:ext cx="5427694" cy="3240762"/>
          </a:xfrm>
          <a:prstGeom prst="rect">
            <a:avLst/>
          </a:prstGeom>
        </p:spPr>
      </p:pic>
      <p:pic>
        <p:nvPicPr>
          <p:cNvPr id="7" name="Picture 6" descr="Text, letter&#10;&#10;Description automatically generated">
            <a:extLst>
              <a:ext uri="{FF2B5EF4-FFF2-40B4-BE49-F238E27FC236}">
                <a16:creationId xmlns:a16="http://schemas.microsoft.com/office/drawing/2014/main" id="{28CD0833-5C7D-41D0-938B-283B2F20FA7F}"/>
              </a:ext>
            </a:extLst>
          </p:cNvPr>
          <p:cNvPicPr>
            <a:picLocks noChangeAspect="1"/>
          </p:cNvPicPr>
          <p:nvPr/>
        </p:nvPicPr>
        <p:blipFill rotWithShape="1">
          <a:blip r:embed="rId5"/>
          <a:srcRect t="17065" b="21436"/>
          <a:stretch/>
        </p:blipFill>
        <p:spPr>
          <a:xfrm>
            <a:off x="526793" y="3486702"/>
            <a:ext cx="5245869" cy="3226177"/>
          </a:xfrm>
          <a:prstGeom prst="rect">
            <a:avLst/>
          </a:prstGeom>
        </p:spPr>
      </p:pic>
      <p:pic>
        <p:nvPicPr>
          <p:cNvPr id="9" name="Picture 8" descr="Text, letter&#10;&#10;Description automatically generated">
            <a:extLst>
              <a:ext uri="{FF2B5EF4-FFF2-40B4-BE49-F238E27FC236}">
                <a16:creationId xmlns:a16="http://schemas.microsoft.com/office/drawing/2014/main" id="{AF95573D-C107-4A0C-86FE-B0FECF1E0CC3}"/>
              </a:ext>
            </a:extLst>
          </p:cNvPr>
          <p:cNvPicPr>
            <a:picLocks noChangeAspect="1"/>
          </p:cNvPicPr>
          <p:nvPr/>
        </p:nvPicPr>
        <p:blipFill rotWithShape="1">
          <a:blip r:embed="rId6"/>
          <a:srcRect t="17065" b="22256"/>
          <a:stretch/>
        </p:blipFill>
        <p:spPr>
          <a:xfrm>
            <a:off x="526794" y="188164"/>
            <a:ext cx="5245870" cy="3183135"/>
          </a:xfrm>
          <a:prstGeom prst="rect">
            <a:avLst/>
          </a:prstGeom>
        </p:spPr>
      </p:pic>
      <p:sp>
        <p:nvSpPr>
          <p:cNvPr id="2" name="Google Shape;157;p2">
            <a:extLst>
              <a:ext uri="{FF2B5EF4-FFF2-40B4-BE49-F238E27FC236}">
                <a16:creationId xmlns:a16="http://schemas.microsoft.com/office/drawing/2014/main" id="{588A8502-0B0F-70EC-B4A0-8B33229B5273}"/>
              </a:ext>
            </a:extLst>
          </p:cNvPr>
          <p:cNvSpPr/>
          <p:nvPr/>
        </p:nvSpPr>
        <p:spPr>
          <a:xfrm>
            <a:off x="3542528" y="2310136"/>
            <a:ext cx="4672775" cy="2119961"/>
          </a:xfrm>
          <a:prstGeom prst="rect">
            <a:avLst/>
          </a:prstGeom>
          <a:solidFill>
            <a:srgbClr val="F1C96C"/>
          </a:solidFill>
          <a:ln w="12700" cap="flat" cmpd="sng">
            <a:solidFill>
              <a:schemeClr val="dk1"/>
            </a:solidFill>
            <a:prstDash val="solid"/>
            <a:miter lim="800000"/>
            <a:headEnd type="none" w="sm" len="sm"/>
            <a:tailEnd type="none" w="sm" len="sm"/>
          </a:ln>
          <a:effectLst>
            <a:innerShdw blurRad="63500" dist="50800" dir="18900000">
              <a:prstClr val="black">
                <a:alpha val="50000"/>
              </a:prstClr>
            </a:innerShdw>
          </a:effectLst>
        </p:spPr>
        <p:txBody>
          <a:bodyPr spcFirstLastPara="1" wrap="square" lIns="91425" tIns="45700" rIns="91425" bIns="45700" anchor="ctr" anchorCtr="0">
            <a:noAutofit/>
          </a:bodyPr>
          <a:lstStyle/>
          <a:p>
            <a:pPr lvl="0" algn="ctr"/>
            <a:r>
              <a:rPr lang="en-US" sz="3500">
                <a:solidFill>
                  <a:schemeClr val="tx1"/>
                </a:solidFill>
                <a:latin typeface="Gill Sans"/>
                <a:ea typeface="Calibri"/>
                <a:cs typeface="Calibri"/>
                <a:sym typeface="Calibri"/>
              </a:rPr>
              <a:t>NOT JUST NUMBERS REAL PEOPLE;</a:t>
            </a:r>
          </a:p>
          <a:p>
            <a:pPr lvl="0" algn="ctr"/>
            <a:r>
              <a:rPr lang="en-US" sz="3500" i="1">
                <a:solidFill>
                  <a:srgbClr val="C00000"/>
                </a:solidFill>
                <a:latin typeface="Gill Sans"/>
                <a:ea typeface="Calibri"/>
                <a:cs typeface="Calibri"/>
                <a:sym typeface="Calibri"/>
              </a:rPr>
              <a:t>REAL LIVES</a:t>
            </a:r>
            <a:endParaRPr lang="en-US" sz="3500" i="1">
              <a:solidFill>
                <a:srgbClr val="C00000"/>
              </a:solidFill>
              <a:latin typeface="Gill Sans"/>
              <a:ea typeface="Calibri"/>
              <a:cs typeface="Calibri"/>
            </a:endParaRPr>
          </a:p>
        </p:txBody>
      </p:sp>
    </p:spTree>
    <p:extLst>
      <p:ext uri="{BB962C8B-B14F-4D97-AF65-F5344CB8AC3E}">
        <p14:creationId xmlns:p14="http://schemas.microsoft.com/office/powerpoint/2010/main" val="3220572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2A9C45-0427-C866-5A70-BAB9A76E3FAE}"/>
              </a:ext>
            </a:extLst>
          </p:cNvPr>
          <p:cNvPicPr>
            <a:picLocks noChangeAspect="1"/>
          </p:cNvPicPr>
          <p:nvPr/>
        </p:nvPicPr>
        <p:blipFill rotWithShape="1">
          <a:blip r:embed="rId3">
            <a:extLst>
              <a:ext uri="{28A0092B-C50C-407E-A947-70E740481C1C}">
                <a14:useLocalDpi xmlns:a14="http://schemas.microsoft.com/office/drawing/2010/main" val="0"/>
              </a:ext>
            </a:extLst>
          </a:blip>
          <a:srcRect r="12672"/>
          <a:stretch/>
        </p:blipFill>
        <p:spPr>
          <a:xfrm>
            <a:off x="3369841" y="6463"/>
            <a:ext cx="9010519" cy="6867220"/>
          </a:xfrm>
          <a:prstGeom prst="rect">
            <a:avLst/>
          </a:prstGeom>
        </p:spPr>
      </p:pic>
      <p:sp>
        <p:nvSpPr>
          <p:cNvPr id="6" name="TextBox 5">
            <a:extLst>
              <a:ext uri="{FF2B5EF4-FFF2-40B4-BE49-F238E27FC236}">
                <a16:creationId xmlns:a16="http://schemas.microsoft.com/office/drawing/2014/main" id="{9015453D-EB9B-E949-3CD6-02BE84BE1B86}"/>
              </a:ext>
            </a:extLst>
          </p:cNvPr>
          <p:cNvSpPr txBox="1"/>
          <p:nvPr/>
        </p:nvSpPr>
        <p:spPr>
          <a:xfrm>
            <a:off x="-1" y="-1430"/>
            <a:ext cx="5334516" cy="1969770"/>
          </a:xfrm>
          <a:prstGeom prst="rect">
            <a:avLst/>
          </a:prstGeom>
          <a:solidFill>
            <a:srgbClr val="FFC000"/>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a:ln>
                <a:noFill/>
              </a:ln>
              <a:effectLst/>
              <a:uLnTx/>
              <a:uFillTx/>
              <a:latin typeface="Segoe UI" panose="020B0502040204020203" pitchFamily="34" charset="0"/>
              <a:ea typeface="Gill Sans"/>
              <a:cs typeface="Segoe UI" panose="020B0502040204020203"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effectLst/>
              <a:uLnTx/>
              <a:uFillTx/>
              <a:latin typeface="Segoe UI" panose="020B0502040204020203" pitchFamily="34" charset="0"/>
              <a:ea typeface="Gill Sans"/>
              <a:cs typeface="Segoe UI" panose="020B0502040204020203"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200" b="1" kern="0">
              <a:latin typeface="Segoe UI" panose="020B0502040204020203" pitchFamily="34" charset="0"/>
              <a:ea typeface="Gill Sans"/>
              <a:cs typeface="Segoe UI" panose="020B0502040204020203"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effectLst/>
              <a:uLnTx/>
              <a:uFillTx/>
              <a:latin typeface="Segoe UI" panose="020B0502040204020203" pitchFamily="34" charset="0"/>
              <a:ea typeface="Gill Sans"/>
              <a:cs typeface="Segoe UI" panose="020B0502040204020203" pitchFamily="34" charset="0"/>
              <a:sym typeface="Gill Sans"/>
            </a:endParaRPr>
          </a:p>
        </p:txBody>
      </p:sp>
      <p:sp>
        <p:nvSpPr>
          <p:cNvPr id="23" name="Rectangle 22">
            <a:extLst>
              <a:ext uri="{FF2B5EF4-FFF2-40B4-BE49-F238E27FC236}">
                <a16:creationId xmlns:a16="http://schemas.microsoft.com/office/drawing/2014/main" id="{1337D328-B054-5F52-ACD7-326CACE247A2}"/>
              </a:ext>
            </a:extLst>
          </p:cNvPr>
          <p:cNvSpPr/>
          <p:nvPr/>
        </p:nvSpPr>
        <p:spPr>
          <a:xfrm>
            <a:off x="0" y="1963389"/>
            <a:ext cx="5334516" cy="48921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a:extLst>
              <a:ext uri="{FF2B5EF4-FFF2-40B4-BE49-F238E27FC236}">
                <a16:creationId xmlns:a16="http://schemas.microsoft.com/office/drawing/2014/main" id="{9DFFF259-5822-22F6-80D7-0357A285A87A}"/>
              </a:ext>
            </a:extLst>
          </p:cNvPr>
          <p:cNvGrpSpPr/>
          <p:nvPr/>
        </p:nvGrpSpPr>
        <p:grpSpPr>
          <a:xfrm>
            <a:off x="9563570" y="145454"/>
            <a:ext cx="2282596" cy="2242982"/>
            <a:chOff x="9896945" y="212129"/>
            <a:chExt cx="2282596" cy="2242982"/>
          </a:xfrm>
        </p:grpSpPr>
        <p:sp>
          <p:nvSpPr>
            <p:cNvPr id="7" name="Oval 6">
              <a:extLst>
                <a:ext uri="{FF2B5EF4-FFF2-40B4-BE49-F238E27FC236}">
                  <a16:creationId xmlns:a16="http://schemas.microsoft.com/office/drawing/2014/main" id="{A692E03F-2BCD-811A-3C49-67C620B14683}"/>
                </a:ext>
              </a:extLst>
            </p:cNvPr>
            <p:cNvSpPr/>
            <p:nvPr/>
          </p:nvSpPr>
          <p:spPr>
            <a:xfrm>
              <a:off x="9896945" y="212129"/>
              <a:ext cx="2282596" cy="22429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800" b="1">
                  <a:solidFill>
                    <a:srgbClr val="FFC000"/>
                  </a:solidFill>
                  <a:latin typeface="Segoe UI"/>
                  <a:cs typeface="Segoe UI"/>
                </a:rPr>
                <a:t>2594</a:t>
              </a:r>
              <a:endParaRPr lang="en-GB" sz="2800" b="1">
                <a:solidFill>
                  <a:srgbClr val="FFC000"/>
                </a:solidFill>
                <a:latin typeface="Segoe UI"/>
                <a:cs typeface="Segoe UI"/>
              </a:endParaRPr>
            </a:p>
            <a:p>
              <a:pPr algn="ctr"/>
              <a:r>
                <a:rPr lang="en-GB" b="1">
                  <a:solidFill>
                    <a:schemeClr val="bg1"/>
                  </a:solidFill>
                  <a:latin typeface="Segoe UI"/>
                  <a:cs typeface="Segoe UI"/>
                </a:rPr>
                <a:t>Students</a:t>
              </a:r>
              <a:endParaRPr lang="en-GB" b="1">
                <a:solidFill>
                  <a:schemeClr val="bg1"/>
                </a:solidFill>
                <a:latin typeface="Segoe UI" panose="020B0502040204020203" pitchFamily="34" charset="0"/>
                <a:cs typeface="Segoe UI" panose="020B0502040204020203" pitchFamily="34" charset="0"/>
              </a:endParaRPr>
            </a:p>
            <a:p>
              <a:pPr algn="ctr"/>
              <a:r>
                <a:rPr lang="en-GB" b="1">
                  <a:solidFill>
                    <a:schemeClr val="bg1"/>
                  </a:solidFill>
                  <a:latin typeface="Segoe UI"/>
                  <a:cs typeface="Segoe UI"/>
                </a:rPr>
                <a:t>already on scholarships</a:t>
              </a:r>
            </a:p>
          </p:txBody>
        </p:sp>
        <p:sp>
          <p:nvSpPr>
            <p:cNvPr id="4" name="Rectangle 3">
              <a:extLst>
                <a:ext uri="{FF2B5EF4-FFF2-40B4-BE49-F238E27FC236}">
                  <a16:creationId xmlns:a16="http://schemas.microsoft.com/office/drawing/2014/main" id="{77193CAE-8359-9B2E-E267-1CEEA2CC42B9}"/>
                </a:ext>
              </a:extLst>
            </p:cNvPr>
            <p:cNvSpPr/>
            <p:nvPr/>
          </p:nvSpPr>
          <p:spPr>
            <a:xfrm>
              <a:off x="10584218" y="2157967"/>
              <a:ext cx="889000" cy="57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2" name="TextBox 11">
            <a:extLst>
              <a:ext uri="{FF2B5EF4-FFF2-40B4-BE49-F238E27FC236}">
                <a16:creationId xmlns:a16="http://schemas.microsoft.com/office/drawing/2014/main" id="{1435B70D-2C5E-9FEF-5F57-80E63407EEEA}"/>
              </a:ext>
            </a:extLst>
          </p:cNvPr>
          <p:cNvSpPr txBox="1"/>
          <p:nvPr/>
        </p:nvSpPr>
        <p:spPr>
          <a:xfrm>
            <a:off x="302286" y="4222897"/>
            <a:ext cx="4876479" cy="1938992"/>
          </a:xfrm>
          <a:prstGeom prst="rect">
            <a:avLst/>
          </a:prstGeom>
          <a:noFill/>
        </p:spPr>
        <p:txBody>
          <a:bodyPr wrap="square" lIns="91440" tIns="45720" rIns="91440" bIns="45720" anchor="t">
            <a:spAutoFit/>
          </a:bodyPr>
          <a:lstStyle/>
          <a:p>
            <a:pPr algn="ctr"/>
            <a:r>
              <a:rPr lang="en-GB" sz="2400">
                <a:solidFill>
                  <a:schemeClr val="bg1"/>
                </a:solidFill>
                <a:cs typeface="Calibri Light"/>
              </a:rPr>
              <a:t>The </a:t>
            </a:r>
            <a:r>
              <a:rPr lang="en-GB" sz="2400">
                <a:solidFill>
                  <a:srgbClr val="FFC000"/>
                </a:solidFill>
                <a:cs typeface="Calibri Light"/>
              </a:rPr>
              <a:t>Program</a:t>
            </a:r>
            <a:r>
              <a:rPr lang="en-GB" sz="2400">
                <a:solidFill>
                  <a:schemeClr val="bg1"/>
                </a:solidFill>
                <a:cs typeface="Calibri Light"/>
              </a:rPr>
              <a:t> allows partners to establish free seats at NUST for financially challenged students; generating </a:t>
            </a:r>
            <a:r>
              <a:rPr lang="en-GB" sz="2400">
                <a:solidFill>
                  <a:srgbClr val="FFC000"/>
                </a:solidFill>
                <a:cs typeface="Calibri Light"/>
              </a:rPr>
              <a:t>intergenerational equity and impact</a:t>
            </a:r>
          </a:p>
        </p:txBody>
      </p:sp>
      <p:sp>
        <p:nvSpPr>
          <p:cNvPr id="16" name="TextBox 15">
            <a:extLst>
              <a:ext uri="{FF2B5EF4-FFF2-40B4-BE49-F238E27FC236}">
                <a16:creationId xmlns:a16="http://schemas.microsoft.com/office/drawing/2014/main" id="{34946F15-9798-7484-0333-4B5893402A5E}"/>
              </a:ext>
            </a:extLst>
          </p:cNvPr>
          <p:cNvSpPr txBox="1"/>
          <p:nvPr/>
        </p:nvSpPr>
        <p:spPr>
          <a:xfrm>
            <a:off x="192241" y="317057"/>
            <a:ext cx="497030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Segoe UI Symbol"/>
                <a:cs typeface="Arial"/>
              </a:rPr>
              <a:t>NUST aspires to be a need-blind university with educational equity as a core value</a:t>
            </a:r>
            <a:endParaRPr lang="en-US" sz="2800" b="1">
              <a:cs typeface="Calibri"/>
            </a:endParaRPr>
          </a:p>
        </p:txBody>
      </p:sp>
      <p:pic>
        <p:nvPicPr>
          <p:cNvPr id="2" name="Picture 2" descr="Logo&#10;&#10;Description automatically generated">
            <a:extLst>
              <a:ext uri="{FF2B5EF4-FFF2-40B4-BE49-F238E27FC236}">
                <a16:creationId xmlns:a16="http://schemas.microsoft.com/office/drawing/2014/main" id="{4650BC75-EC8F-918A-ECFD-11E6F9EDC4F0}"/>
              </a:ext>
            </a:extLst>
          </p:cNvPr>
          <p:cNvPicPr>
            <a:picLocks noChangeAspect="1"/>
          </p:cNvPicPr>
          <p:nvPr/>
        </p:nvPicPr>
        <p:blipFill>
          <a:blip r:embed="rId4">
            <a:biLevel thresh="25000"/>
          </a:blip>
          <a:stretch>
            <a:fillRect/>
          </a:stretch>
        </p:blipFill>
        <p:spPr>
          <a:xfrm>
            <a:off x="1840892" y="2388436"/>
            <a:ext cx="1652730" cy="1626663"/>
          </a:xfrm>
          <a:prstGeom prst="rect">
            <a:avLst/>
          </a:prstGeom>
        </p:spPr>
      </p:pic>
    </p:spTree>
    <p:extLst>
      <p:ext uri="{BB962C8B-B14F-4D97-AF65-F5344CB8AC3E}">
        <p14:creationId xmlns:p14="http://schemas.microsoft.com/office/powerpoint/2010/main" val="3110689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2A9C45-0427-C866-5A70-BAB9A76E3FAE}"/>
              </a:ext>
            </a:extLst>
          </p:cNvPr>
          <p:cNvPicPr>
            <a:picLocks noChangeAspect="1"/>
          </p:cNvPicPr>
          <p:nvPr/>
        </p:nvPicPr>
        <p:blipFill rotWithShape="1">
          <a:blip r:embed="rId3">
            <a:extLst>
              <a:ext uri="{28A0092B-C50C-407E-A947-70E740481C1C}">
                <a14:useLocalDpi xmlns:a14="http://schemas.microsoft.com/office/drawing/2010/main" val="0"/>
              </a:ext>
            </a:extLst>
          </a:blip>
          <a:srcRect r="12672"/>
          <a:stretch/>
        </p:blipFill>
        <p:spPr>
          <a:xfrm>
            <a:off x="3369841" y="6463"/>
            <a:ext cx="9010519" cy="6867220"/>
          </a:xfrm>
          <a:prstGeom prst="rect">
            <a:avLst/>
          </a:prstGeom>
        </p:spPr>
      </p:pic>
      <p:sp>
        <p:nvSpPr>
          <p:cNvPr id="6" name="TextBox 5">
            <a:extLst>
              <a:ext uri="{FF2B5EF4-FFF2-40B4-BE49-F238E27FC236}">
                <a16:creationId xmlns:a16="http://schemas.microsoft.com/office/drawing/2014/main" id="{9015453D-EB9B-E949-3CD6-02BE84BE1B86}"/>
              </a:ext>
            </a:extLst>
          </p:cNvPr>
          <p:cNvSpPr txBox="1"/>
          <p:nvPr/>
        </p:nvSpPr>
        <p:spPr>
          <a:xfrm>
            <a:off x="-1" y="-1430"/>
            <a:ext cx="5334516" cy="1969770"/>
          </a:xfrm>
          <a:prstGeom prst="rect">
            <a:avLst/>
          </a:prstGeom>
          <a:solidFill>
            <a:srgbClr val="FFC000"/>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a:ln>
                <a:noFill/>
              </a:ln>
              <a:effectLst/>
              <a:uLnTx/>
              <a:uFillTx/>
              <a:latin typeface="Segoe UI" panose="020B0502040204020203" pitchFamily="34" charset="0"/>
              <a:ea typeface="Gill Sans"/>
              <a:cs typeface="Segoe UI" panose="020B0502040204020203"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effectLst/>
              <a:uLnTx/>
              <a:uFillTx/>
              <a:latin typeface="Segoe UI" panose="020B0502040204020203" pitchFamily="34" charset="0"/>
              <a:ea typeface="Gill Sans"/>
              <a:cs typeface="Segoe UI" panose="020B0502040204020203"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200" b="1" kern="0">
              <a:latin typeface="Segoe UI" panose="020B0502040204020203" pitchFamily="34" charset="0"/>
              <a:ea typeface="Gill Sans"/>
              <a:cs typeface="Segoe UI" panose="020B0502040204020203" pitchFamily="34" charset="0"/>
              <a:sym typeface="Gill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effectLst/>
              <a:uLnTx/>
              <a:uFillTx/>
              <a:latin typeface="Segoe UI" panose="020B0502040204020203" pitchFamily="34" charset="0"/>
              <a:ea typeface="Gill Sans"/>
              <a:cs typeface="Segoe UI" panose="020B0502040204020203" pitchFamily="34" charset="0"/>
              <a:sym typeface="Gill Sans"/>
            </a:endParaRPr>
          </a:p>
        </p:txBody>
      </p:sp>
      <p:sp>
        <p:nvSpPr>
          <p:cNvPr id="23" name="Rectangle 22">
            <a:extLst>
              <a:ext uri="{FF2B5EF4-FFF2-40B4-BE49-F238E27FC236}">
                <a16:creationId xmlns:a16="http://schemas.microsoft.com/office/drawing/2014/main" id="{1337D328-B054-5F52-ACD7-326CACE247A2}"/>
              </a:ext>
            </a:extLst>
          </p:cNvPr>
          <p:cNvSpPr/>
          <p:nvPr/>
        </p:nvSpPr>
        <p:spPr>
          <a:xfrm>
            <a:off x="0" y="1963389"/>
            <a:ext cx="5334516" cy="489212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a:extLst>
              <a:ext uri="{FF2B5EF4-FFF2-40B4-BE49-F238E27FC236}">
                <a16:creationId xmlns:a16="http://schemas.microsoft.com/office/drawing/2014/main" id="{9DFFF259-5822-22F6-80D7-0357A285A87A}"/>
              </a:ext>
            </a:extLst>
          </p:cNvPr>
          <p:cNvGrpSpPr/>
          <p:nvPr/>
        </p:nvGrpSpPr>
        <p:grpSpPr>
          <a:xfrm>
            <a:off x="9563570" y="145454"/>
            <a:ext cx="2282596" cy="2242982"/>
            <a:chOff x="9896945" y="212129"/>
            <a:chExt cx="2282596" cy="2242982"/>
          </a:xfrm>
        </p:grpSpPr>
        <p:sp>
          <p:nvSpPr>
            <p:cNvPr id="7" name="Oval 6">
              <a:extLst>
                <a:ext uri="{FF2B5EF4-FFF2-40B4-BE49-F238E27FC236}">
                  <a16:creationId xmlns:a16="http://schemas.microsoft.com/office/drawing/2014/main" id="{A692E03F-2BCD-811A-3C49-67C620B14683}"/>
                </a:ext>
              </a:extLst>
            </p:cNvPr>
            <p:cNvSpPr/>
            <p:nvPr/>
          </p:nvSpPr>
          <p:spPr>
            <a:xfrm>
              <a:off x="9896945" y="212129"/>
              <a:ext cx="2282596" cy="224298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800" b="1">
                  <a:solidFill>
                    <a:srgbClr val="FFC000"/>
                  </a:solidFill>
                  <a:latin typeface="Segoe UI"/>
                  <a:cs typeface="Segoe UI"/>
                </a:rPr>
                <a:t>2594</a:t>
              </a:r>
              <a:endParaRPr lang="en-GB" sz="2800" b="1">
                <a:solidFill>
                  <a:srgbClr val="FFC000"/>
                </a:solidFill>
                <a:latin typeface="Segoe UI"/>
                <a:cs typeface="Segoe UI"/>
              </a:endParaRPr>
            </a:p>
            <a:p>
              <a:pPr algn="ctr"/>
              <a:r>
                <a:rPr lang="en-GB" b="1">
                  <a:solidFill>
                    <a:schemeClr val="bg1"/>
                  </a:solidFill>
                  <a:latin typeface="Segoe UI"/>
                  <a:cs typeface="Segoe UI"/>
                </a:rPr>
                <a:t>Students</a:t>
              </a:r>
              <a:endParaRPr lang="en-GB" b="1">
                <a:solidFill>
                  <a:schemeClr val="bg1"/>
                </a:solidFill>
                <a:latin typeface="Segoe UI" panose="020B0502040204020203" pitchFamily="34" charset="0"/>
                <a:cs typeface="Segoe UI" panose="020B0502040204020203" pitchFamily="34" charset="0"/>
              </a:endParaRPr>
            </a:p>
            <a:p>
              <a:pPr algn="ctr"/>
              <a:r>
                <a:rPr lang="en-GB" b="1">
                  <a:solidFill>
                    <a:schemeClr val="bg1"/>
                  </a:solidFill>
                  <a:latin typeface="Segoe UI"/>
                  <a:cs typeface="Segoe UI"/>
                </a:rPr>
                <a:t>already on scholarships</a:t>
              </a:r>
            </a:p>
          </p:txBody>
        </p:sp>
        <p:sp>
          <p:nvSpPr>
            <p:cNvPr id="4" name="Rectangle 3">
              <a:extLst>
                <a:ext uri="{FF2B5EF4-FFF2-40B4-BE49-F238E27FC236}">
                  <a16:creationId xmlns:a16="http://schemas.microsoft.com/office/drawing/2014/main" id="{77193CAE-8359-9B2E-E267-1CEEA2CC42B9}"/>
                </a:ext>
              </a:extLst>
            </p:cNvPr>
            <p:cNvSpPr/>
            <p:nvPr/>
          </p:nvSpPr>
          <p:spPr>
            <a:xfrm>
              <a:off x="10584218" y="2157967"/>
              <a:ext cx="889000" cy="57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2" name="TextBox 11">
            <a:extLst>
              <a:ext uri="{FF2B5EF4-FFF2-40B4-BE49-F238E27FC236}">
                <a16:creationId xmlns:a16="http://schemas.microsoft.com/office/drawing/2014/main" id="{1435B70D-2C5E-9FEF-5F57-80E63407EEEA}"/>
              </a:ext>
            </a:extLst>
          </p:cNvPr>
          <p:cNvSpPr txBox="1"/>
          <p:nvPr/>
        </p:nvSpPr>
        <p:spPr>
          <a:xfrm>
            <a:off x="302286" y="4222897"/>
            <a:ext cx="4876479" cy="1938992"/>
          </a:xfrm>
          <a:prstGeom prst="rect">
            <a:avLst/>
          </a:prstGeom>
          <a:noFill/>
        </p:spPr>
        <p:txBody>
          <a:bodyPr wrap="square" lIns="91440" tIns="45720" rIns="91440" bIns="45720" anchor="t">
            <a:spAutoFit/>
          </a:bodyPr>
          <a:lstStyle/>
          <a:p>
            <a:pPr algn="ctr"/>
            <a:r>
              <a:rPr lang="en-GB" sz="2400">
                <a:solidFill>
                  <a:schemeClr val="bg1"/>
                </a:solidFill>
                <a:cs typeface="Calibri Light"/>
              </a:rPr>
              <a:t>The </a:t>
            </a:r>
            <a:r>
              <a:rPr lang="en-GB" sz="2400">
                <a:solidFill>
                  <a:srgbClr val="FFC000"/>
                </a:solidFill>
                <a:cs typeface="Calibri Light"/>
              </a:rPr>
              <a:t>Program</a:t>
            </a:r>
            <a:r>
              <a:rPr lang="en-GB" sz="2400">
                <a:solidFill>
                  <a:schemeClr val="bg1"/>
                </a:solidFill>
                <a:cs typeface="Calibri Light"/>
              </a:rPr>
              <a:t> allows partners to establish free seats at NUST for financially challenged students; generating </a:t>
            </a:r>
            <a:r>
              <a:rPr lang="en-GB" sz="2400">
                <a:solidFill>
                  <a:srgbClr val="FFC000"/>
                </a:solidFill>
                <a:cs typeface="Calibri Light"/>
              </a:rPr>
              <a:t>intergenerational equity and impact</a:t>
            </a:r>
          </a:p>
        </p:txBody>
      </p:sp>
      <p:sp>
        <p:nvSpPr>
          <p:cNvPr id="16" name="TextBox 15">
            <a:extLst>
              <a:ext uri="{FF2B5EF4-FFF2-40B4-BE49-F238E27FC236}">
                <a16:creationId xmlns:a16="http://schemas.microsoft.com/office/drawing/2014/main" id="{34946F15-9798-7484-0333-4B5893402A5E}"/>
              </a:ext>
            </a:extLst>
          </p:cNvPr>
          <p:cNvSpPr txBox="1"/>
          <p:nvPr/>
        </p:nvSpPr>
        <p:spPr>
          <a:xfrm>
            <a:off x="192241" y="317057"/>
            <a:ext cx="497030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Segoe UI Symbol"/>
                <a:cs typeface="Arial"/>
              </a:rPr>
              <a:t>NUST aspires to be a need-blind university with educational equity as a core value</a:t>
            </a:r>
            <a:endParaRPr lang="en-US" sz="2800" b="1">
              <a:cs typeface="Calibri"/>
            </a:endParaRPr>
          </a:p>
        </p:txBody>
      </p:sp>
      <p:pic>
        <p:nvPicPr>
          <p:cNvPr id="2" name="Picture 2" descr="Logo&#10;&#10;Description automatically generated">
            <a:extLst>
              <a:ext uri="{FF2B5EF4-FFF2-40B4-BE49-F238E27FC236}">
                <a16:creationId xmlns:a16="http://schemas.microsoft.com/office/drawing/2014/main" id="{4650BC75-EC8F-918A-ECFD-11E6F9EDC4F0}"/>
              </a:ext>
            </a:extLst>
          </p:cNvPr>
          <p:cNvPicPr>
            <a:picLocks noChangeAspect="1"/>
          </p:cNvPicPr>
          <p:nvPr/>
        </p:nvPicPr>
        <p:blipFill>
          <a:blip r:embed="rId4">
            <a:biLevel thresh="25000"/>
          </a:blip>
          <a:stretch>
            <a:fillRect/>
          </a:stretch>
        </p:blipFill>
        <p:spPr>
          <a:xfrm>
            <a:off x="1840892" y="2388436"/>
            <a:ext cx="1652730" cy="1626663"/>
          </a:xfrm>
          <a:prstGeom prst="rect">
            <a:avLst/>
          </a:prstGeom>
        </p:spPr>
      </p:pic>
      <p:grpSp>
        <p:nvGrpSpPr>
          <p:cNvPr id="11" name="Group 10">
            <a:extLst>
              <a:ext uri="{FF2B5EF4-FFF2-40B4-BE49-F238E27FC236}">
                <a16:creationId xmlns:a16="http://schemas.microsoft.com/office/drawing/2014/main" id="{BA647F10-C626-5F46-D99D-3297CC9D30FC}"/>
              </a:ext>
            </a:extLst>
          </p:cNvPr>
          <p:cNvGrpSpPr/>
          <p:nvPr/>
        </p:nvGrpSpPr>
        <p:grpSpPr>
          <a:xfrm>
            <a:off x="6082372" y="5192393"/>
            <a:ext cx="5698015" cy="830998"/>
            <a:chOff x="6373094" y="5225528"/>
            <a:chExt cx="5698015" cy="830998"/>
          </a:xfrm>
        </p:grpSpPr>
        <p:sp>
          <p:nvSpPr>
            <p:cNvPr id="8" name="TextBox 7">
              <a:extLst>
                <a:ext uri="{FF2B5EF4-FFF2-40B4-BE49-F238E27FC236}">
                  <a16:creationId xmlns:a16="http://schemas.microsoft.com/office/drawing/2014/main" id="{F4016929-2E6D-2390-6FA6-10B209AED89E}"/>
                </a:ext>
              </a:extLst>
            </p:cNvPr>
            <p:cNvSpPr txBox="1"/>
            <p:nvPr/>
          </p:nvSpPr>
          <p:spPr>
            <a:xfrm>
              <a:off x="6444842" y="5225529"/>
              <a:ext cx="5626267" cy="830997"/>
            </a:xfrm>
            <a:prstGeom prst="rect">
              <a:avLst/>
            </a:prstGeom>
            <a:solidFill>
              <a:srgbClr val="C00000"/>
            </a:solidFill>
          </p:spPr>
          <p:txBody>
            <a:bodyPr wrap="square" lIns="91440" tIns="45720" rIns="91440" bIns="45720" anchor="t">
              <a:spAutoFit/>
            </a:bodyPr>
            <a:lstStyle/>
            <a:p>
              <a:pPr algn="ctr"/>
              <a:r>
                <a:rPr lang="en-GB" sz="2400" b="1" dirty="0">
                  <a:solidFill>
                    <a:schemeClr val="bg1"/>
                  </a:solidFill>
                  <a:cs typeface="Calibri Light"/>
                </a:rPr>
                <a:t>LARGEST NUMBER OF SCHOLARSHIP APPLICANTS IN ANY YEAR!</a:t>
              </a:r>
            </a:p>
          </p:txBody>
        </p:sp>
        <p:sp>
          <p:nvSpPr>
            <p:cNvPr id="3" name="Rectangle 2">
              <a:extLst>
                <a:ext uri="{FF2B5EF4-FFF2-40B4-BE49-F238E27FC236}">
                  <a16:creationId xmlns:a16="http://schemas.microsoft.com/office/drawing/2014/main" id="{A94DEEBA-7A1F-9705-2F18-9F59EF28EE89}"/>
                </a:ext>
              </a:extLst>
            </p:cNvPr>
            <p:cNvSpPr/>
            <p:nvPr/>
          </p:nvSpPr>
          <p:spPr>
            <a:xfrm rot="16200000">
              <a:off x="6140797" y="5457825"/>
              <a:ext cx="830997" cy="36640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solidFill>
                    <a:sysClr val="windowText" lastClr="000000"/>
                  </a:solidFill>
                </a:rPr>
                <a:t>2023</a:t>
              </a:r>
              <a:endParaRPr lang="en-PK" sz="2400" b="1">
                <a:solidFill>
                  <a:sysClr val="windowText" lastClr="000000"/>
                </a:solidFill>
              </a:endParaRPr>
            </a:p>
          </p:txBody>
        </p:sp>
      </p:grpSp>
    </p:spTree>
    <p:extLst>
      <p:ext uri="{BB962C8B-B14F-4D97-AF65-F5344CB8AC3E}">
        <p14:creationId xmlns:p14="http://schemas.microsoft.com/office/powerpoint/2010/main" val="3546507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aphical user interface&#10;&#10;Description automatically generated with low confidence">
            <a:extLst>
              <a:ext uri="{FF2B5EF4-FFF2-40B4-BE49-F238E27FC236}">
                <a16:creationId xmlns:a16="http://schemas.microsoft.com/office/drawing/2014/main" id="{551AF219-8F61-05E9-2BC9-689D99D41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diagram&#10;&#10;Description automatically generated">
            <a:extLst>
              <a:ext uri="{FF2B5EF4-FFF2-40B4-BE49-F238E27FC236}">
                <a16:creationId xmlns:a16="http://schemas.microsoft.com/office/drawing/2014/main" id="{C4818B65-3032-D7AE-0298-3565AF5CF9E0}"/>
              </a:ext>
            </a:extLst>
          </p:cNvPr>
          <p:cNvPicPr>
            <a:picLocks noChangeAspect="1"/>
          </p:cNvPicPr>
          <p:nvPr/>
        </p:nvPicPr>
        <p:blipFill rotWithShape="1">
          <a:blip r:embed="rId3">
            <a:extLs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007098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9A2652-6964-4EE2-AC95-8F2FC648BF1F}"/>
              </a:ext>
            </a:extLst>
          </p:cNvPr>
          <p:cNvSpPr/>
          <p:nvPr/>
        </p:nvSpPr>
        <p:spPr>
          <a:xfrm>
            <a:off x="235272" y="6592823"/>
            <a:ext cx="11661815" cy="91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E2BC4534-18B5-460A-BB32-A709AF6A9AE6}"/>
              </a:ext>
            </a:extLst>
          </p:cNvPr>
          <p:cNvSpPr/>
          <p:nvPr/>
        </p:nvSpPr>
        <p:spPr>
          <a:xfrm>
            <a:off x="235271" y="6512229"/>
            <a:ext cx="11661815" cy="918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Rectangle 10">
            <a:extLst>
              <a:ext uri="{FF2B5EF4-FFF2-40B4-BE49-F238E27FC236}">
                <a16:creationId xmlns:a16="http://schemas.microsoft.com/office/drawing/2014/main" id="{E4C468AF-1666-623B-AF5D-19A58A0CEC03}"/>
              </a:ext>
            </a:extLst>
          </p:cNvPr>
          <p:cNvSpPr/>
          <p:nvPr/>
        </p:nvSpPr>
        <p:spPr>
          <a:xfrm>
            <a:off x="616362" y="1455776"/>
            <a:ext cx="6243409" cy="123013"/>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800" i="0">
              <a:effectLst/>
            </a:endParaRPr>
          </a:p>
        </p:txBody>
      </p:sp>
      <p:sp>
        <p:nvSpPr>
          <p:cNvPr id="12" name="TextBox 11">
            <a:extLst>
              <a:ext uri="{FF2B5EF4-FFF2-40B4-BE49-F238E27FC236}">
                <a16:creationId xmlns:a16="http://schemas.microsoft.com/office/drawing/2014/main" id="{6A8031EF-0C45-E994-DD71-2D84EB709868}"/>
              </a:ext>
            </a:extLst>
          </p:cNvPr>
          <p:cNvSpPr txBox="1"/>
          <p:nvPr/>
        </p:nvSpPr>
        <p:spPr>
          <a:xfrm>
            <a:off x="616362" y="1000178"/>
            <a:ext cx="6243409" cy="461665"/>
          </a:xfrm>
          <a:prstGeom prst="rect">
            <a:avLst/>
          </a:prstGeom>
          <a:solidFill>
            <a:srgbClr val="FBC41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2400" b="1" dirty="0">
                <a:latin typeface="Segoe UI"/>
              </a:rPr>
              <a:t>THE GAP AS OF TODAY (27</a:t>
            </a:r>
            <a:r>
              <a:rPr lang="en-GB" sz="2400" b="1" baseline="30000" dirty="0">
                <a:latin typeface="Segoe UI"/>
              </a:rPr>
              <a:t>th</a:t>
            </a:r>
            <a:r>
              <a:rPr lang="en-GB" sz="2400" b="1" dirty="0">
                <a:latin typeface="Segoe UI"/>
              </a:rPr>
              <a:t> March 2023)</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3" name="Rectangle 12">
            <a:extLst>
              <a:ext uri="{FF2B5EF4-FFF2-40B4-BE49-F238E27FC236}">
                <a16:creationId xmlns:a16="http://schemas.microsoft.com/office/drawing/2014/main" id="{E5093C53-14CD-5DC5-BFE9-4D8A71426AC5}"/>
              </a:ext>
            </a:extLst>
          </p:cNvPr>
          <p:cNvSpPr/>
          <p:nvPr/>
        </p:nvSpPr>
        <p:spPr>
          <a:xfrm>
            <a:off x="265092" y="6592823"/>
            <a:ext cx="11661815" cy="91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Rectangle 14">
            <a:extLst>
              <a:ext uri="{FF2B5EF4-FFF2-40B4-BE49-F238E27FC236}">
                <a16:creationId xmlns:a16="http://schemas.microsoft.com/office/drawing/2014/main" id="{DACDE9DC-546B-D3F6-7B08-91DF856ACF20}"/>
              </a:ext>
            </a:extLst>
          </p:cNvPr>
          <p:cNvSpPr/>
          <p:nvPr/>
        </p:nvSpPr>
        <p:spPr>
          <a:xfrm>
            <a:off x="265091" y="6512229"/>
            <a:ext cx="11661815" cy="9189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TextBox 8">
            <a:extLst>
              <a:ext uri="{FF2B5EF4-FFF2-40B4-BE49-F238E27FC236}">
                <a16:creationId xmlns:a16="http://schemas.microsoft.com/office/drawing/2014/main" id="{9C072704-9C94-49F3-8586-A830098CF2F8}"/>
              </a:ext>
            </a:extLst>
          </p:cNvPr>
          <p:cNvSpPr txBox="1"/>
          <p:nvPr/>
        </p:nvSpPr>
        <p:spPr>
          <a:xfrm>
            <a:off x="616362" y="620215"/>
            <a:ext cx="2517363" cy="369332"/>
          </a:xfrm>
          <a:prstGeom prst="rect">
            <a:avLst/>
          </a:prstGeom>
          <a:solidFill>
            <a:srgbClr val="C00000"/>
          </a:solidFill>
        </p:spPr>
        <p:txBody>
          <a:bodyPr wrap="square" rtlCol="0">
            <a:spAutoFit/>
          </a:bodyPr>
          <a:lstStyle/>
          <a:p>
            <a:pPr algn="ctr"/>
            <a:r>
              <a:rPr lang="en-US" b="1">
                <a:solidFill>
                  <a:schemeClr val="bg1"/>
                </a:solidFill>
              </a:rPr>
              <a:t>217 - </a:t>
            </a:r>
            <a:r>
              <a:rPr lang="en-US">
                <a:solidFill>
                  <a:schemeClr val="bg1"/>
                </a:solidFill>
              </a:rPr>
              <a:t>77 UG &amp; 140 PG</a:t>
            </a:r>
            <a:endParaRPr lang="en-PK">
              <a:solidFill>
                <a:schemeClr val="bg1"/>
              </a:solidFill>
            </a:endParaRPr>
          </a:p>
        </p:txBody>
      </p:sp>
      <p:sp>
        <p:nvSpPr>
          <p:cNvPr id="17" name="Rectangle 16">
            <a:extLst>
              <a:ext uri="{FF2B5EF4-FFF2-40B4-BE49-F238E27FC236}">
                <a16:creationId xmlns:a16="http://schemas.microsoft.com/office/drawing/2014/main" id="{2C648DA7-A660-BEDC-1974-8791695EE3C6}"/>
              </a:ext>
            </a:extLst>
          </p:cNvPr>
          <p:cNvSpPr/>
          <p:nvPr/>
        </p:nvSpPr>
        <p:spPr>
          <a:xfrm>
            <a:off x="7227904" y="2326078"/>
            <a:ext cx="1293525" cy="304800"/>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87 </a:t>
            </a:r>
            <a:r>
              <a:rPr lang="en-US" sz="1200">
                <a:solidFill>
                  <a:schemeClr val="tx1"/>
                </a:solidFill>
              </a:rPr>
              <a:t>Female</a:t>
            </a:r>
            <a:endParaRPr lang="en-PK">
              <a:solidFill>
                <a:schemeClr val="tx1"/>
              </a:solidFill>
            </a:endParaRPr>
          </a:p>
        </p:txBody>
      </p:sp>
      <p:sp>
        <p:nvSpPr>
          <p:cNvPr id="18" name="Rectangle 17">
            <a:extLst>
              <a:ext uri="{FF2B5EF4-FFF2-40B4-BE49-F238E27FC236}">
                <a16:creationId xmlns:a16="http://schemas.microsoft.com/office/drawing/2014/main" id="{9483257D-8FEE-7B06-70DD-96587929FA38}"/>
              </a:ext>
            </a:extLst>
          </p:cNvPr>
          <p:cNvSpPr/>
          <p:nvPr/>
        </p:nvSpPr>
        <p:spPr>
          <a:xfrm>
            <a:off x="8597804" y="2320246"/>
            <a:ext cx="1293525" cy="304800"/>
          </a:xfrm>
          <a:prstGeom prst="rect">
            <a:avLst/>
          </a:prstGeom>
          <a:solidFill>
            <a:schemeClr val="tx1">
              <a:lumMod val="85000"/>
              <a:lumOff val="1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rPr>
              <a:t>130 </a:t>
            </a:r>
            <a:r>
              <a:rPr lang="en-US" sz="1200">
                <a:solidFill>
                  <a:srgbClr val="FFC000"/>
                </a:solidFill>
              </a:rPr>
              <a:t>Male</a:t>
            </a:r>
            <a:endParaRPr lang="en-PK">
              <a:solidFill>
                <a:srgbClr val="FFC000"/>
              </a:solidFill>
            </a:endParaRPr>
          </a:p>
        </p:txBody>
      </p:sp>
      <p:graphicFrame>
        <p:nvGraphicFramePr>
          <p:cNvPr id="19" name="Table 19">
            <a:extLst>
              <a:ext uri="{FF2B5EF4-FFF2-40B4-BE49-F238E27FC236}">
                <a16:creationId xmlns:a16="http://schemas.microsoft.com/office/drawing/2014/main" id="{D1028BC2-4A33-CF44-B10B-02BA8F6E4728}"/>
              </a:ext>
            </a:extLst>
          </p:cNvPr>
          <p:cNvGraphicFramePr>
            <a:graphicFrameLocks noGrp="1"/>
          </p:cNvGraphicFramePr>
          <p:nvPr>
            <p:extLst>
              <p:ext uri="{D42A27DB-BD31-4B8C-83A1-F6EECF244321}">
                <p14:modId xmlns:p14="http://schemas.microsoft.com/office/powerpoint/2010/main" val="2302805086"/>
              </p:ext>
            </p:extLst>
          </p:nvPr>
        </p:nvGraphicFramePr>
        <p:xfrm>
          <a:off x="616362" y="1917441"/>
          <a:ext cx="6243408" cy="1387104"/>
        </p:xfrm>
        <a:graphic>
          <a:graphicData uri="http://schemas.openxmlformats.org/drawingml/2006/table">
            <a:tbl>
              <a:tblPr firstRow="1" bandRow="1">
                <a:tableStyleId>{00A15C55-8517-42AA-B614-E9B94910E393}</a:tableStyleId>
              </a:tblPr>
              <a:tblGrid>
                <a:gridCol w="1276107">
                  <a:extLst>
                    <a:ext uri="{9D8B030D-6E8A-4147-A177-3AD203B41FA5}">
                      <a16:colId xmlns:a16="http://schemas.microsoft.com/office/drawing/2014/main" val="3057859511"/>
                    </a:ext>
                  </a:extLst>
                </a:gridCol>
                <a:gridCol w="2334849">
                  <a:extLst>
                    <a:ext uri="{9D8B030D-6E8A-4147-A177-3AD203B41FA5}">
                      <a16:colId xmlns:a16="http://schemas.microsoft.com/office/drawing/2014/main" val="3751500874"/>
                    </a:ext>
                  </a:extLst>
                </a:gridCol>
                <a:gridCol w="2632452">
                  <a:extLst>
                    <a:ext uri="{9D8B030D-6E8A-4147-A177-3AD203B41FA5}">
                      <a16:colId xmlns:a16="http://schemas.microsoft.com/office/drawing/2014/main" val="2891444298"/>
                    </a:ext>
                  </a:extLst>
                </a:gridCol>
              </a:tblGrid>
              <a:tr h="462368">
                <a:tc>
                  <a:txBody>
                    <a:bodyPr/>
                    <a:lstStyle/>
                    <a:p>
                      <a:pPr algn="ctr"/>
                      <a:endParaRPr lang="en-PK" sz="1600">
                        <a:solidFill>
                          <a:schemeClr val="tx1"/>
                        </a:solidFill>
                      </a:endParaRPr>
                    </a:p>
                  </a:txBody>
                  <a:tcPr/>
                </a:tc>
                <a:tc>
                  <a:txBody>
                    <a:bodyPr/>
                    <a:lstStyle/>
                    <a:p>
                      <a:pPr algn="ctr"/>
                      <a:r>
                        <a:rPr lang="en-US" sz="1800" dirty="0">
                          <a:solidFill>
                            <a:schemeClr val="tx1"/>
                          </a:solidFill>
                        </a:rPr>
                        <a:t>UG</a:t>
                      </a:r>
                      <a:endParaRPr lang="en-PK" sz="1800" dirty="0">
                        <a:solidFill>
                          <a:schemeClr val="tx1"/>
                        </a:solidFill>
                      </a:endParaRPr>
                    </a:p>
                  </a:txBody>
                  <a:tcPr/>
                </a:tc>
                <a:tc>
                  <a:txBody>
                    <a:bodyPr/>
                    <a:lstStyle/>
                    <a:p>
                      <a:pPr algn="ctr"/>
                      <a:r>
                        <a:rPr lang="en-US" sz="1800" dirty="0">
                          <a:solidFill>
                            <a:schemeClr val="tx1"/>
                          </a:solidFill>
                        </a:rPr>
                        <a:t>PG</a:t>
                      </a:r>
                      <a:endParaRPr lang="en-PK" sz="1800" dirty="0">
                        <a:solidFill>
                          <a:schemeClr val="tx1"/>
                        </a:solidFill>
                      </a:endParaRPr>
                    </a:p>
                  </a:txBody>
                  <a:tcPr/>
                </a:tc>
                <a:extLst>
                  <a:ext uri="{0D108BD9-81ED-4DB2-BD59-A6C34878D82A}">
                    <a16:rowId xmlns:a16="http://schemas.microsoft.com/office/drawing/2014/main" val="1186045283"/>
                  </a:ext>
                </a:extLst>
              </a:tr>
              <a:tr h="462368">
                <a:tc>
                  <a:txBody>
                    <a:bodyPr/>
                    <a:lstStyle/>
                    <a:p>
                      <a:r>
                        <a:rPr lang="en-US" sz="1600" b="1"/>
                        <a:t>50%</a:t>
                      </a:r>
                      <a:endParaRPr lang="en-PK" sz="1600" b="1"/>
                    </a:p>
                  </a:txBody>
                  <a:tcPr anchor="ctr"/>
                </a:tc>
                <a:tc>
                  <a:txBody>
                    <a:bodyPr/>
                    <a:lstStyle/>
                    <a:p>
                      <a:pPr algn="ctr"/>
                      <a:r>
                        <a:rPr lang="en-US" sz="1600"/>
                        <a:t>15</a:t>
                      </a:r>
                      <a:endParaRPr lang="en-PK" sz="1600"/>
                    </a:p>
                  </a:txBody>
                  <a:tcPr anchor="ctr"/>
                </a:tc>
                <a:tc>
                  <a:txBody>
                    <a:bodyPr/>
                    <a:lstStyle/>
                    <a:p>
                      <a:pPr algn="ctr"/>
                      <a:r>
                        <a:rPr lang="en-US" sz="1600"/>
                        <a:t>23</a:t>
                      </a:r>
                      <a:endParaRPr lang="en-PK" sz="1600"/>
                    </a:p>
                  </a:txBody>
                  <a:tcPr anchor="ctr"/>
                </a:tc>
                <a:extLst>
                  <a:ext uri="{0D108BD9-81ED-4DB2-BD59-A6C34878D82A}">
                    <a16:rowId xmlns:a16="http://schemas.microsoft.com/office/drawing/2014/main" val="2354085403"/>
                  </a:ext>
                </a:extLst>
              </a:tr>
              <a:tr h="462368">
                <a:tc>
                  <a:txBody>
                    <a:bodyPr/>
                    <a:lstStyle/>
                    <a:p>
                      <a:r>
                        <a:rPr lang="en-US" sz="1600" b="1"/>
                        <a:t>100%</a:t>
                      </a:r>
                      <a:endParaRPr lang="en-PK" sz="1600" b="1"/>
                    </a:p>
                  </a:txBody>
                  <a:tcPr anchor="ctr"/>
                </a:tc>
                <a:tc>
                  <a:txBody>
                    <a:bodyPr/>
                    <a:lstStyle/>
                    <a:p>
                      <a:pPr algn="ctr"/>
                      <a:r>
                        <a:rPr lang="en-US" sz="1600"/>
                        <a:t>62</a:t>
                      </a:r>
                      <a:endParaRPr lang="en-PK" sz="1600"/>
                    </a:p>
                  </a:txBody>
                  <a:tcPr anchor="ctr"/>
                </a:tc>
                <a:tc>
                  <a:txBody>
                    <a:bodyPr/>
                    <a:lstStyle/>
                    <a:p>
                      <a:pPr algn="ctr"/>
                      <a:r>
                        <a:rPr lang="en-US" sz="1600" dirty="0"/>
                        <a:t>117</a:t>
                      </a:r>
                      <a:endParaRPr lang="en-PK" sz="1600" dirty="0"/>
                    </a:p>
                  </a:txBody>
                  <a:tcPr anchor="ctr"/>
                </a:tc>
                <a:extLst>
                  <a:ext uri="{0D108BD9-81ED-4DB2-BD59-A6C34878D82A}">
                    <a16:rowId xmlns:a16="http://schemas.microsoft.com/office/drawing/2014/main" val="248003500"/>
                  </a:ext>
                </a:extLst>
              </a:tr>
            </a:tbl>
          </a:graphicData>
        </a:graphic>
      </p:graphicFrame>
      <p:sp>
        <p:nvSpPr>
          <p:cNvPr id="20" name="Rectangle 19">
            <a:extLst>
              <a:ext uri="{FF2B5EF4-FFF2-40B4-BE49-F238E27FC236}">
                <a16:creationId xmlns:a16="http://schemas.microsoft.com/office/drawing/2014/main" id="{BAE6B999-4D8E-E30B-CB59-4168DAE5317B}"/>
              </a:ext>
            </a:extLst>
          </p:cNvPr>
          <p:cNvSpPr/>
          <p:nvPr/>
        </p:nvSpPr>
        <p:spPr>
          <a:xfrm>
            <a:off x="9948913" y="2320246"/>
            <a:ext cx="1293525" cy="304800"/>
          </a:xfrm>
          <a:prstGeom prst="rect">
            <a:avLst/>
          </a:pr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55 </a:t>
            </a:r>
            <a:r>
              <a:rPr lang="en-US" sz="1200">
                <a:solidFill>
                  <a:schemeClr val="bg1"/>
                </a:solidFill>
              </a:rPr>
              <a:t>Orphans</a:t>
            </a:r>
            <a:endParaRPr lang="en-PK">
              <a:solidFill>
                <a:schemeClr val="bg1"/>
              </a:solidFill>
            </a:endParaRPr>
          </a:p>
        </p:txBody>
      </p:sp>
      <p:pic>
        <p:nvPicPr>
          <p:cNvPr id="24" name="Graphic 23">
            <a:extLst>
              <a:ext uri="{FF2B5EF4-FFF2-40B4-BE49-F238E27FC236}">
                <a16:creationId xmlns:a16="http://schemas.microsoft.com/office/drawing/2014/main" id="{2D80404A-58D4-DB30-CDC0-9586516CE6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1202" y="1763332"/>
            <a:ext cx="465009" cy="507135"/>
          </a:xfrm>
          <a:prstGeom prst="rect">
            <a:avLst/>
          </a:prstGeom>
        </p:spPr>
      </p:pic>
      <p:pic>
        <p:nvPicPr>
          <p:cNvPr id="26" name="Graphic 25" descr="Male profile with solid fill">
            <a:extLst>
              <a:ext uri="{FF2B5EF4-FFF2-40B4-BE49-F238E27FC236}">
                <a16:creationId xmlns:a16="http://schemas.microsoft.com/office/drawing/2014/main" id="{97EED5AF-1971-A82B-3515-33D7581411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6784" y="1711750"/>
            <a:ext cx="695390" cy="695390"/>
          </a:xfrm>
          <a:prstGeom prst="rect">
            <a:avLst/>
          </a:prstGeom>
        </p:spPr>
      </p:pic>
      <p:pic>
        <p:nvPicPr>
          <p:cNvPr id="28" name="Graphic 27" descr="Female Profile with solid fill">
            <a:extLst>
              <a:ext uri="{FF2B5EF4-FFF2-40B4-BE49-F238E27FC236}">
                <a16:creationId xmlns:a16="http://schemas.microsoft.com/office/drawing/2014/main" id="{FF8B15FE-F3BF-1304-7561-368524C10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18219" y="1775943"/>
            <a:ext cx="627504" cy="627504"/>
          </a:xfrm>
          <a:prstGeom prst="rect">
            <a:avLst/>
          </a:prstGeom>
        </p:spPr>
      </p:pic>
      <p:graphicFrame>
        <p:nvGraphicFramePr>
          <p:cNvPr id="31" name="Chart 30">
            <a:extLst>
              <a:ext uri="{FF2B5EF4-FFF2-40B4-BE49-F238E27FC236}">
                <a16:creationId xmlns:a16="http://schemas.microsoft.com/office/drawing/2014/main" id="{71FC4081-EF3C-5785-3EDA-5EF929517468}"/>
              </a:ext>
            </a:extLst>
          </p:cNvPr>
          <p:cNvGraphicFramePr/>
          <p:nvPr>
            <p:extLst>
              <p:ext uri="{D42A27DB-BD31-4B8C-83A1-F6EECF244321}">
                <p14:modId xmlns:p14="http://schemas.microsoft.com/office/powerpoint/2010/main" val="2876304950"/>
              </p:ext>
            </p:extLst>
          </p:nvPr>
        </p:nvGraphicFramePr>
        <p:xfrm>
          <a:off x="7227904" y="2825939"/>
          <a:ext cx="4200312" cy="306234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Table 19">
            <a:extLst>
              <a:ext uri="{FF2B5EF4-FFF2-40B4-BE49-F238E27FC236}">
                <a16:creationId xmlns:a16="http://schemas.microsoft.com/office/drawing/2014/main" id="{B6188B61-5C83-18D5-AE5F-F1F36345535A}"/>
              </a:ext>
            </a:extLst>
          </p:cNvPr>
          <p:cNvGraphicFramePr>
            <a:graphicFrameLocks noGrp="1"/>
          </p:cNvGraphicFramePr>
          <p:nvPr>
            <p:extLst>
              <p:ext uri="{D42A27DB-BD31-4B8C-83A1-F6EECF244321}">
                <p14:modId xmlns:p14="http://schemas.microsoft.com/office/powerpoint/2010/main" val="636890395"/>
              </p:ext>
            </p:extLst>
          </p:nvPr>
        </p:nvGraphicFramePr>
        <p:xfrm>
          <a:off x="616362" y="4153560"/>
          <a:ext cx="6243408" cy="1704260"/>
        </p:xfrm>
        <a:graphic>
          <a:graphicData uri="http://schemas.openxmlformats.org/drawingml/2006/table">
            <a:tbl>
              <a:tblPr firstRow="1" bandRow="1">
                <a:tableStyleId>{00A15C55-8517-42AA-B614-E9B94910E393}</a:tableStyleId>
              </a:tblPr>
              <a:tblGrid>
                <a:gridCol w="1276107">
                  <a:extLst>
                    <a:ext uri="{9D8B030D-6E8A-4147-A177-3AD203B41FA5}">
                      <a16:colId xmlns:a16="http://schemas.microsoft.com/office/drawing/2014/main" val="3057859511"/>
                    </a:ext>
                  </a:extLst>
                </a:gridCol>
                <a:gridCol w="2334849">
                  <a:extLst>
                    <a:ext uri="{9D8B030D-6E8A-4147-A177-3AD203B41FA5}">
                      <a16:colId xmlns:a16="http://schemas.microsoft.com/office/drawing/2014/main" val="3751500874"/>
                    </a:ext>
                  </a:extLst>
                </a:gridCol>
                <a:gridCol w="2632452">
                  <a:extLst>
                    <a:ext uri="{9D8B030D-6E8A-4147-A177-3AD203B41FA5}">
                      <a16:colId xmlns:a16="http://schemas.microsoft.com/office/drawing/2014/main" val="2891444298"/>
                    </a:ext>
                  </a:extLst>
                </a:gridCol>
              </a:tblGrid>
              <a:tr h="426065">
                <a:tc>
                  <a:txBody>
                    <a:bodyPr/>
                    <a:lstStyle/>
                    <a:p>
                      <a:pPr algn="ctr"/>
                      <a:endParaRPr lang="en-PK" sz="1600">
                        <a:solidFill>
                          <a:schemeClr val="tx1"/>
                        </a:solidFill>
                      </a:endParaRPr>
                    </a:p>
                  </a:txBody>
                  <a:tcPr/>
                </a:tc>
                <a:tc>
                  <a:txBody>
                    <a:bodyPr/>
                    <a:lstStyle/>
                    <a:p>
                      <a:pPr algn="ctr"/>
                      <a:r>
                        <a:rPr lang="en-US" sz="1800">
                          <a:solidFill>
                            <a:schemeClr val="tx1"/>
                          </a:solidFill>
                        </a:rPr>
                        <a:t>UG</a:t>
                      </a:r>
                      <a:endParaRPr lang="en-PK" sz="1800">
                        <a:solidFill>
                          <a:schemeClr val="tx1"/>
                        </a:solidFill>
                      </a:endParaRPr>
                    </a:p>
                  </a:txBody>
                  <a:tcPr/>
                </a:tc>
                <a:tc>
                  <a:txBody>
                    <a:bodyPr/>
                    <a:lstStyle/>
                    <a:p>
                      <a:pPr algn="ctr"/>
                      <a:r>
                        <a:rPr lang="en-US" sz="1800">
                          <a:solidFill>
                            <a:schemeClr val="tx1"/>
                          </a:solidFill>
                        </a:rPr>
                        <a:t>PG</a:t>
                      </a:r>
                      <a:endParaRPr lang="en-PK" sz="1800">
                        <a:solidFill>
                          <a:schemeClr val="tx1"/>
                        </a:solidFill>
                      </a:endParaRPr>
                    </a:p>
                  </a:txBody>
                  <a:tcPr/>
                </a:tc>
                <a:extLst>
                  <a:ext uri="{0D108BD9-81ED-4DB2-BD59-A6C34878D82A}">
                    <a16:rowId xmlns:a16="http://schemas.microsoft.com/office/drawing/2014/main" val="1186045283"/>
                  </a:ext>
                </a:extLst>
              </a:tr>
              <a:tr h="426065">
                <a:tc>
                  <a:txBody>
                    <a:bodyPr/>
                    <a:lstStyle/>
                    <a:p>
                      <a:r>
                        <a:rPr lang="en-US" sz="1600" b="1"/>
                        <a:t>50%</a:t>
                      </a:r>
                      <a:endParaRPr lang="en-PK" sz="1600" b="1"/>
                    </a:p>
                  </a:txBody>
                  <a:tcPr anchor="ctr"/>
                </a:tc>
                <a:tc>
                  <a:txBody>
                    <a:bodyPr/>
                    <a:lstStyle/>
                    <a:p>
                      <a:pPr algn="ctr"/>
                      <a:r>
                        <a:rPr lang="en-US" sz="1600"/>
                        <a:t>1.9 Million</a:t>
                      </a:r>
                      <a:endParaRPr lang="en-PK" sz="1600"/>
                    </a:p>
                  </a:txBody>
                  <a:tcPr anchor="ctr"/>
                </a:tc>
                <a:tc>
                  <a:txBody>
                    <a:bodyPr/>
                    <a:lstStyle/>
                    <a:p>
                      <a:pPr algn="ctr"/>
                      <a:r>
                        <a:rPr lang="en-US" sz="1600"/>
                        <a:t>2.07 Million</a:t>
                      </a:r>
                      <a:endParaRPr lang="en-PK" sz="1600"/>
                    </a:p>
                  </a:txBody>
                  <a:tcPr anchor="ctr"/>
                </a:tc>
                <a:extLst>
                  <a:ext uri="{0D108BD9-81ED-4DB2-BD59-A6C34878D82A}">
                    <a16:rowId xmlns:a16="http://schemas.microsoft.com/office/drawing/2014/main" val="2354085403"/>
                  </a:ext>
                </a:extLst>
              </a:tr>
              <a:tr h="426065">
                <a:tc>
                  <a:txBody>
                    <a:bodyPr/>
                    <a:lstStyle/>
                    <a:p>
                      <a:r>
                        <a:rPr lang="en-US" sz="1600" b="1"/>
                        <a:t>100%</a:t>
                      </a:r>
                      <a:endParaRPr lang="en-PK" sz="1600" b="1"/>
                    </a:p>
                  </a:txBody>
                  <a:tcPr anchor="ctr"/>
                </a:tc>
                <a:tc>
                  <a:txBody>
                    <a:bodyPr/>
                    <a:lstStyle/>
                    <a:p>
                      <a:pPr algn="ctr"/>
                      <a:r>
                        <a:rPr lang="en-US" sz="1600"/>
                        <a:t>16.12 Million</a:t>
                      </a:r>
                      <a:endParaRPr lang="en-PK" sz="1600"/>
                    </a:p>
                  </a:txBody>
                  <a:tcPr anchor="ctr"/>
                </a:tc>
                <a:tc>
                  <a:txBody>
                    <a:bodyPr/>
                    <a:lstStyle/>
                    <a:p>
                      <a:pPr algn="ctr"/>
                      <a:r>
                        <a:rPr lang="en-US" sz="1600"/>
                        <a:t>22.1 Million</a:t>
                      </a:r>
                      <a:endParaRPr lang="en-PK" sz="1600"/>
                    </a:p>
                  </a:txBody>
                  <a:tcPr anchor="ctr"/>
                </a:tc>
                <a:extLst>
                  <a:ext uri="{0D108BD9-81ED-4DB2-BD59-A6C34878D82A}">
                    <a16:rowId xmlns:a16="http://schemas.microsoft.com/office/drawing/2014/main" val="248003500"/>
                  </a:ext>
                </a:extLst>
              </a:tr>
              <a:tr h="426065">
                <a:tc>
                  <a:txBody>
                    <a:bodyPr/>
                    <a:lstStyle/>
                    <a:p>
                      <a:r>
                        <a:rPr lang="en-US" sz="1600" b="1"/>
                        <a:t>Total</a:t>
                      </a:r>
                      <a:endParaRPr lang="en-PK" sz="1600" b="1"/>
                    </a:p>
                  </a:txBody>
                  <a:tcPr anchor="ctr"/>
                </a:tc>
                <a:tc>
                  <a:txBody>
                    <a:bodyPr/>
                    <a:lstStyle/>
                    <a:p>
                      <a:pPr algn="ctr"/>
                      <a:r>
                        <a:rPr lang="en-US" sz="1600" b="1"/>
                        <a:t>18.02 Million</a:t>
                      </a:r>
                      <a:endParaRPr lang="en-PK" sz="1600" b="1"/>
                    </a:p>
                  </a:txBody>
                  <a:tcPr anchor="ctr"/>
                </a:tc>
                <a:tc>
                  <a:txBody>
                    <a:bodyPr/>
                    <a:lstStyle/>
                    <a:p>
                      <a:pPr algn="ctr"/>
                      <a:r>
                        <a:rPr lang="en-US" sz="1600" b="1"/>
                        <a:t>24.17 Million</a:t>
                      </a:r>
                      <a:endParaRPr lang="en-PK" sz="1600" b="1"/>
                    </a:p>
                  </a:txBody>
                  <a:tcPr anchor="ctr"/>
                </a:tc>
                <a:extLst>
                  <a:ext uri="{0D108BD9-81ED-4DB2-BD59-A6C34878D82A}">
                    <a16:rowId xmlns:a16="http://schemas.microsoft.com/office/drawing/2014/main" val="1473937532"/>
                  </a:ext>
                </a:extLst>
              </a:tr>
            </a:tbl>
          </a:graphicData>
        </a:graphic>
      </p:graphicFrame>
      <p:sp>
        <p:nvSpPr>
          <p:cNvPr id="33" name="TextBox 32">
            <a:extLst>
              <a:ext uri="{FF2B5EF4-FFF2-40B4-BE49-F238E27FC236}">
                <a16:creationId xmlns:a16="http://schemas.microsoft.com/office/drawing/2014/main" id="{537DCCD8-C824-CC97-DC02-382F601827BD}"/>
              </a:ext>
            </a:extLst>
          </p:cNvPr>
          <p:cNvSpPr txBox="1"/>
          <p:nvPr/>
        </p:nvSpPr>
        <p:spPr>
          <a:xfrm>
            <a:off x="1843132" y="3767544"/>
            <a:ext cx="3652793" cy="338554"/>
          </a:xfrm>
          <a:prstGeom prst="rect">
            <a:avLst/>
          </a:prstGeom>
          <a:noFill/>
        </p:spPr>
        <p:txBody>
          <a:bodyPr wrap="square" rtlCol="0">
            <a:spAutoFit/>
          </a:bodyPr>
          <a:lstStyle/>
          <a:p>
            <a:r>
              <a:rPr lang="en-US" sz="1600" b="1" dirty="0">
                <a:highlight>
                  <a:srgbClr val="FFFF00"/>
                </a:highlight>
              </a:rPr>
              <a:t>Financial Requirement for One Year</a:t>
            </a:r>
            <a:endParaRPr lang="en-PK" sz="1600" dirty="0">
              <a:highlight>
                <a:srgbClr val="FFFF00"/>
              </a:highlight>
            </a:endParaRPr>
          </a:p>
        </p:txBody>
      </p:sp>
      <p:sp>
        <p:nvSpPr>
          <p:cNvPr id="4" name="TextBox 3">
            <a:extLst>
              <a:ext uri="{FF2B5EF4-FFF2-40B4-BE49-F238E27FC236}">
                <a16:creationId xmlns:a16="http://schemas.microsoft.com/office/drawing/2014/main" id="{ABF2FD01-99D9-7DE1-5F60-FEAD4E8B7644}"/>
              </a:ext>
            </a:extLst>
          </p:cNvPr>
          <p:cNvSpPr txBox="1"/>
          <p:nvPr/>
        </p:nvSpPr>
        <p:spPr>
          <a:xfrm>
            <a:off x="9010650" y="4863529"/>
            <a:ext cx="712054" cy="246221"/>
          </a:xfrm>
          <a:prstGeom prst="rect">
            <a:avLst/>
          </a:prstGeom>
          <a:noFill/>
        </p:spPr>
        <p:txBody>
          <a:bodyPr wrap="none" rtlCol="0">
            <a:spAutoFit/>
          </a:bodyPr>
          <a:lstStyle/>
          <a:p>
            <a:r>
              <a:rPr lang="en-US" sz="1000" b="1" dirty="0">
                <a:solidFill>
                  <a:schemeClr val="bg1"/>
                </a:solidFill>
              </a:rPr>
              <a:t>PUNJAB</a:t>
            </a:r>
            <a:endParaRPr lang="en-PK" sz="1000" b="1" dirty="0">
              <a:solidFill>
                <a:schemeClr val="bg1"/>
              </a:solidFill>
            </a:endParaRPr>
          </a:p>
        </p:txBody>
      </p:sp>
    </p:spTree>
    <p:extLst>
      <p:ext uri="{BB962C8B-B14F-4D97-AF65-F5344CB8AC3E}">
        <p14:creationId xmlns:p14="http://schemas.microsoft.com/office/powerpoint/2010/main" val="375482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4AB02-4433-6CBB-0A6F-273FFACCB9E8}"/>
              </a:ext>
            </a:extLst>
          </p:cNvPr>
          <p:cNvSpPr/>
          <p:nvPr/>
        </p:nvSpPr>
        <p:spPr>
          <a:xfrm>
            <a:off x="161926" y="105508"/>
            <a:ext cx="6047264" cy="1589942"/>
          </a:xfrm>
          <a:prstGeom prst="rect">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2" name="Picture 2">
            <a:extLst>
              <a:ext uri="{FF2B5EF4-FFF2-40B4-BE49-F238E27FC236}">
                <a16:creationId xmlns:a16="http://schemas.microsoft.com/office/drawing/2014/main" id="{4E4E0C98-E48D-C94D-C9F3-5F41B1EF4E95}"/>
              </a:ext>
            </a:extLst>
          </p:cNvPr>
          <p:cNvPicPr>
            <a:picLocks noChangeAspect="1"/>
          </p:cNvPicPr>
          <p:nvPr/>
        </p:nvPicPr>
        <p:blipFill rotWithShape="1">
          <a:blip r:embed="rId2"/>
          <a:srcRect t="17983"/>
          <a:stretch/>
        </p:blipFill>
        <p:spPr>
          <a:xfrm>
            <a:off x="161925" y="1771650"/>
            <a:ext cx="6047264" cy="4892919"/>
          </a:xfrm>
          <a:prstGeom prst="rect">
            <a:avLst/>
          </a:prstGeom>
        </p:spPr>
      </p:pic>
      <p:sp>
        <p:nvSpPr>
          <p:cNvPr id="4" name="TextBox 3">
            <a:extLst>
              <a:ext uri="{FF2B5EF4-FFF2-40B4-BE49-F238E27FC236}">
                <a16:creationId xmlns:a16="http://schemas.microsoft.com/office/drawing/2014/main" id="{E037E4DF-FB99-B1B8-69C8-E2412A9CEBF7}"/>
              </a:ext>
            </a:extLst>
          </p:cNvPr>
          <p:cNvSpPr txBox="1"/>
          <p:nvPr/>
        </p:nvSpPr>
        <p:spPr>
          <a:xfrm>
            <a:off x="599486" y="366989"/>
            <a:ext cx="51721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Calibri" panose="020F0502020204030204" pitchFamily="34" charset="0"/>
                <a:ea typeface="Calibri" panose="020F0502020204030204" pitchFamily="34" charset="0"/>
                <a:cs typeface="Calibri" panose="020F0502020204030204" pitchFamily="34" charset="0"/>
              </a:rPr>
              <a:t>AHMAD JATOI </a:t>
            </a:r>
            <a:r>
              <a:rPr lang="en-GB" sz="2400">
                <a:solidFill>
                  <a:schemeClr val="bg1"/>
                </a:solidFill>
                <a:latin typeface="Calibri" panose="020F0502020204030204" pitchFamily="34" charset="0"/>
                <a:ea typeface="Calibri" panose="020F0502020204030204" pitchFamily="34" charset="0"/>
                <a:cs typeface="Calibri" panose="020F0502020204030204" pitchFamily="34" charset="0"/>
              </a:rPr>
              <a:t>(Orphan)</a:t>
            </a:r>
          </a:p>
          <a:p>
            <a:r>
              <a:rPr lang="en-GB" sz="2400">
                <a:solidFill>
                  <a:schemeClr val="bg1"/>
                </a:solidFill>
                <a:latin typeface="Calibri" panose="020F0502020204030204" pitchFamily="34" charset="0"/>
                <a:ea typeface="Calibri" panose="020F0502020204030204" pitchFamily="34" charset="0"/>
                <a:cs typeface="Calibri" panose="020F0502020204030204" pitchFamily="34" charset="0"/>
              </a:rPr>
              <a:t>Village: </a:t>
            </a:r>
            <a:r>
              <a:rPr lang="en-GB" sz="2400" err="1">
                <a:solidFill>
                  <a:schemeClr val="bg1"/>
                </a:solidFill>
                <a:latin typeface="Calibri" panose="020F0502020204030204" pitchFamily="34" charset="0"/>
                <a:ea typeface="Calibri" panose="020F0502020204030204" pitchFamily="34" charset="0"/>
                <a:cs typeface="Calibri" panose="020F0502020204030204" pitchFamily="34" charset="0"/>
              </a:rPr>
              <a:t>Betto</a:t>
            </a:r>
            <a:r>
              <a:rPr lang="en-GB" sz="2400">
                <a:solidFill>
                  <a:schemeClr val="bg1"/>
                </a:solidFill>
                <a:latin typeface="Calibri" panose="020F0502020204030204" pitchFamily="34" charset="0"/>
                <a:ea typeface="Calibri" panose="020F0502020204030204" pitchFamily="34" charset="0"/>
                <a:cs typeface="Calibri" panose="020F0502020204030204" pitchFamily="34" charset="0"/>
              </a:rPr>
              <a:t> Jatoi -</a:t>
            </a:r>
            <a:r>
              <a:rPr lang="en-GB" sz="2400" err="1">
                <a:solidFill>
                  <a:schemeClr val="bg1"/>
                </a:solidFill>
                <a:latin typeface="Calibri" panose="020F0502020204030204" pitchFamily="34" charset="0"/>
                <a:ea typeface="Calibri" panose="020F0502020204030204" pitchFamily="34" charset="0"/>
                <a:cs typeface="Calibri" panose="020F0502020204030204" pitchFamily="34" charset="0"/>
              </a:rPr>
              <a:t>Dadu</a:t>
            </a:r>
            <a:endParaRPr lang="en-GB" sz="24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400">
                <a:solidFill>
                  <a:schemeClr val="bg1"/>
                </a:solidFill>
                <a:latin typeface="Calibri" panose="020F0502020204030204" pitchFamily="34" charset="0"/>
                <a:ea typeface="Calibri" panose="020F0502020204030204" pitchFamily="34" charset="0"/>
                <a:cs typeface="Calibri" panose="020F0502020204030204" pitchFamily="34" charset="0"/>
              </a:rPr>
              <a:t>Environmental Engineering- CGPA 3.33 </a:t>
            </a:r>
            <a:endParaRPr lang="en-GB">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5" descr="A picture containing indoor, cooking, oven, stone&#10;&#10;Description automatically generated">
            <a:extLst>
              <a:ext uri="{FF2B5EF4-FFF2-40B4-BE49-F238E27FC236}">
                <a16:creationId xmlns:a16="http://schemas.microsoft.com/office/drawing/2014/main" id="{9C001F84-696A-D051-D248-DAA48BE896DC}"/>
              </a:ext>
            </a:extLst>
          </p:cNvPr>
          <p:cNvPicPr>
            <a:picLocks noChangeAspect="1"/>
          </p:cNvPicPr>
          <p:nvPr/>
        </p:nvPicPr>
        <p:blipFill>
          <a:blip r:embed="rId3"/>
          <a:stretch>
            <a:fillRect/>
          </a:stretch>
        </p:blipFill>
        <p:spPr>
          <a:xfrm>
            <a:off x="9521091" y="3407507"/>
            <a:ext cx="2430585" cy="3257062"/>
          </a:xfrm>
          <a:prstGeom prst="rect">
            <a:avLst/>
          </a:prstGeom>
        </p:spPr>
      </p:pic>
      <p:pic>
        <p:nvPicPr>
          <p:cNvPr id="6" name="Picture 6" descr="A picture containing building, stone, grill&#10;&#10;Description automatically generated">
            <a:extLst>
              <a:ext uri="{FF2B5EF4-FFF2-40B4-BE49-F238E27FC236}">
                <a16:creationId xmlns:a16="http://schemas.microsoft.com/office/drawing/2014/main" id="{A83A9010-8FDA-EF19-23AC-8CDBA8E35DC6}"/>
              </a:ext>
            </a:extLst>
          </p:cNvPr>
          <p:cNvPicPr>
            <a:picLocks noChangeAspect="1"/>
          </p:cNvPicPr>
          <p:nvPr/>
        </p:nvPicPr>
        <p:blipFill rotWithShape="1">
          <a:blip r:embed="rId4"/>
          <a:srcRect b="22358"/>
          <a:stretch/>
        </p:blipFill>
        <p:spPr>
          <a:xfrm>
            <a:off x="6286500" y="3407507"/>
            <a:ext cx="3174024" cy="3257062"/>
          </a:xfrm>
          <a:prstGeom prst="rect">
            <a:avLst/>
          </a:prstGeom>
        </p:spPr>
      </p:pic>
      <p:pic>
        <p:nvPicPr>
          <p:cNvPr id="9" name="Picture 9" descr="A picture containing dirty, trash&#10;&#10;Description automatically generated">
            <a:extLst>
              <a:ext uri="{FF2B5EF4-FFF2-40B4-BE49-F238E27FC236}">
                <a16:creationId xmlns:a16="http://schemas.microsoft.com/office/drawing/2014/main" id="{E283F8DF-AF5E-E7AF-7BC8-E524BD498A38}"/>
              </a:ext>
            </a:extLst>
          </p:cNvPr>
          <p:cNvPicPr>
            <a:picLocks noChangeAspect="1"/>
          </p:cNvPicPr>
          <p:nvPr/>
        </p:nvPicPr>
        <p:blipFill>
          <a:blip r:embed="rId5"/>
          <a:stretch>
            <a:fillRect/>
          </a:stretch>
        </p:blipFill>
        <p:spPr>
          <a:xfrm>
            <a:off x="9511323" y="105508"/>
            <a:ext cx="2420816" cy="3237524"/>
          </a:xfrm>
          <a:prstGeom prst="rect">
            <a:avLst/>
          </a:prstGeom>
        </p:spPr>
      </p:pic>
      <p:pic>
        <p:nvPicPr>
          <p:cNvPr id="11" name="Picture 10">
            <a:extLst>
              <a:ext uri="{FF2B5EF4-FFF2-40B4-BE49-F238E27FC236}">
                <a16:creationId xmlns:a16="http://schemas.microsoft.com/office/drawing/2014/main" id="{BAC6E524-10AE-1C1B-7E11-B73E474014B1}"/>
              </a:ext>
            </a:extLst>
          </p:cNvPr>
          <p:cNvPicPr>
            <a:picLocks noChangeAspect="1"/>
          </p:cNvPicPr>
          <p:nvPr/>
        </p:nvPicPr>
        <p:blipFill>
          <a:blip r:embed="rId6"/>
          <a:stretch>
            <a:fillRect/>
          </a:stretch>
        </p:blipFill>
        <p:spPr>
          <a:xfrm>
            <a:off x="6282993" y="105508"/>
            <a:ext cx="3154526" cy="3257063"/>
          </a:xfrm>
          <a:prstGeom prst="rect">
            <a:avLst/>
          </a:prstGeom>
        </p:spPr>
      </p:pic>
    </p:spTree>
    <p:extLst>
      <p:ext uri="{BB962C8B-B14F-4D97-AF65-F5344CB8AC3E}">
        <p14:creationId xmlns:p14="http://schemas.microsoft.com/office/powerpoint/2010/main" val="3607872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F4AB02-4433-6CBB-0A6F-273FFACCB9E8}"/>
              </a:ext>
            </a:extLst>
          </p:cNvPr>
          <p:cNvSpPr/>
          <p:nvPr/>
        </p:nvSpPr>
        <p:spPr>
          <a:xfrm>
            <a:off x="186907" y="115339"/>
            <a:ext cx="5761610" cy="1831141"/>
          </a:xfrm>
          <a:prstGeom prst="rect">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 name="TextBox 3">
            <a:extLst>
              <a:ext uri="{FF2B5EF4-FFF2-40B4-BE49-F238E27FC236}">
                <a16:creationId xmlns:a16="http://schemas.microsoft.com/office/drawing/2014/main" id="{E037E4DF-FB99-B1B8-69C8-E2412A9CEBF7}"/>
              </a:ext>
            </a:extLst>
          </p:cNvPr>
          <p:cNvSpPr txBox="1"/>
          <p:nvPr/>
        </p:nvSpPr>
        <p:spPr>
          <a:xfrm>
            <a:off x="569990" y="308343"/>
            <a:ext cx="517214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rPr>
              <a:t>SHAHID</a:t>
            </a: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 (Kiln Worker)</a:t>
            </a: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Hometown: </a:t>
            </a:r>
            <a:r>
              <a:rPr lang="en-GB"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Bhakhar</a:t>
            </a:r>
            <a:endPar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MS Computational Chemistry - CGPA 3.5</a:t>
            </a:r>
          </a:p>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Net Household Income: 15000 PKR</a:t>
            </a:r>
          </a:p>
        </p:txBody>
      </p:sp>
      <p:sp>
        <p:nvSpPr>
          <p:cNvPr id="3" name="AutoShape 2">
            <a:extLst>
              <a:ext uri="{FF2B5EF4-FFF2-40B4-BE49-F238E27FC236}">
                <a16:creationId xmlns:a16="http://schemas.microsoft.com/office/drawing/2014/main" id="{66095C01-3539-EF82-F420-C2A15435C4CE}"/>
              </a:ext>
            </a:extLst>
          </p:cNvPr>
          <p:cNvSpPr>
            <a:spLocks noChangeAspect="1" noChangeArrowheads="1"/>
          </p:cNvSpPr>
          <p:nvPr/>
        </p:nvSpPr>
        <p:spPr bwMode="auto">
          <a:xfrm>
            <a:off x="5864944" y="32471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14B2DDDA-0D41-1894-5BB3-B05CD6DB022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20313" r="10758"/>
          <a:stretch/>
        </p:blipFill>
        <p:spPr>
          <a:xfrm>
            <a:off x="186907" y="2030982"/>
            <a:ext cx="5761610" cy="4711678"/>
          </a:xfrm>
          <a:prstGeom prst="rect">
            <a:avLst/>
          </a:prstGeom>
        </p:spPr>
      </p:pic>
      <p:pic>
        <p:nvPicPr>
          <p:cNvPr id="13" name="Picture 12">
            <a:extLst>
              <a:ext uri="{FF2B5EF4-FFF2-40B4-BE49-F238E27FC236}">
                <a16:creationId xmlns:a16="http://schemas.microsoft.com/office/drawing/2014/main" id="{8D4DFE47-827D-DBAF-52DC-5DC4FA391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5950" y="127820"/>
            <a:ext cx="2335069" cy="3113426"/>
          </a:xfrm>
          <a:prstGeom prst="rect">
            <a:avLst/>
          </a:prstGeom>
        </p:spPr>
      </p:pic>
      <p:pic>
        <p:nvPicPr>
          <p:cNvPr id="1028" name="Picture 4">
            <a:extLst>
              <a:ext uri="{FF2B5EF4-FFF2-40B4-BE49-F238E27FC236}">
                <a16:creationId xmlns:a16="http://schemas.microsoft.com/office/drawing/2014/main" id="{444B936E-43E1-E541-042E-A686E6CCEF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60" r="24095"/>
          <a:stretch/>
        </p:blipFill>
        <p:spPr bwMode="auto">
          <a:xfrm>
            <a:off x="6096000" y="141977"/>
            <a:ext cx="3451216" cy="31346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1FD7297-5530-FB7A-94BC-DFFDAA3F122E}"/>
              </a:ext>
            </a:extLst>
          </p:cNvPr>
          <p:cNvPicPr>
            <a:picLocks noChangeAspect="1"/>
          </p:cNvPicPr>
          <p:nvPr/>
        </p:nvPicPr>
        <p:blipFill rotWithShape="1">
          <a:blip r:embed="rId7"/>
          <a:srcRect l="2676" r="44946"/>
          <a:stretch/>
        </p:blipFill>
        <p:spPr>
          <a:xfrm>
            <a:off x="9640528" y="3369563"/>
            <a:ext cx="2335069" cy="3343601"/>
          </a:xfrm>
          <a:prstGeom prst="rect">
            <a:avLst/>
          </a:prstGeom>
        </p:spPr>
      </p:pic>
      <p:sp>
        <p:nvSpPr>
          <p:cNvPr id="17" name="TextBox 16">
            <a:extLst>
              <a:ext uri="{FF2B5EF4-FFF2-40B4-BE49-F238E27FC236}">
                <a16:creationId xmlns:a16="http://schemas.microsoft.com/office/drawing/2014/main" id="{789BE1C5-284E-A01D-1C14-D630F7D5707E}"/>
              </a:ext>
            </a:extLst>
          </p:cNvPr>
          <p:cNvSpPr txBox="1"/>
          <p:nvPr/>
        </p:nvSpPr>
        <p:spPr>
          <a:xfrm>
            <a:off x="186907" y="6219176"/>
            <a:ext cx="5220929" cy="523220"/>
          </a:xfrm>
          <a:prstGeom prst="rect">
            <a:avLst/>
          </a:prstGeom>
          <a:solidFill>
            <a:schemeClr val="tx1"/>
          </a:solidFill>
        </p:spPr>
        <p:txBody>
          <a:bodyPr wrap="square">
            <a:spAutoFit/>
          </a:bodyPr>
          <a:lstStyle/>
          <a:p>
            <a:pPr algn="ctr"/>
            <a:r>
              <a:rPr lang="en-GB" sz="14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 forecasting model approach of sustainable electricity management by developing adaptive neuro-fuzzy inference system</a:t>
            </a:r>
          </a:p>
        </p:txBody>
      </p:sp>
      <p:sp>
        <p:nvSpPr>
          <p:cNvPr id="19" name="TextBox 18">
            <a:extLst>
              <a:ext uri="{FF2B5EF4-FFF2-40B4-BE49-F238E27FC236}">
                <a16:creationId xmlns:a16="http://schemas.microsoft.com/office/drawing/2014/main" id="{866AD780-A070-C7AA-B4BD-3230C9B754F7}"/>
              </a:ext>
            </a:extLst>
          </p:cNvPr>
          <p:cNvSpPr txBox="1"/>
          <p:nvPr/>
        </p:nvSpPr>
        <p:spPr>
          <a:xfrm>
            <a:off x="142570" y="5913217"/>
            <a:ext cx="3721507" cy="338554"/>
          </a:xfrm>
          <a:prstGeom prst="rect">
            <a:avLst/>
          </a:prstGeom>
          <a:solidFill>
            <a:schemeClr val="bg1"/>
          </a:solidFill>
        </p:spPr>
        <p:txBody>
          <a:bodyPr wrap="square">
            <a:spAutoFit/>
          </a:bodyPr>
          <a:lstStyle/>
          <a:p>
            <a:r>
              <a:rPr lang="en-GB" sz="1600" dirty="0">
                <a:latin typeface="Calibri" panose="020F0502020204030204" pitchFamily="34" charset="0"/>
                <a:ea typeface="Calibri" panose="020F0502020204030204" pitchFamily="34" charset="0"/>
                <a:cs typeface="Calibri" panose="020F0502020204030204" pitchFamily="34" charset="0"/>
              </a:rPr>
              <a:t>Already made an Impact Factor Publication</a:t>
            </a:r>
          </a:p>
        </p:txBody>
      </p:sp>
      <p:pic>
        <p:nvPicPr>
          <p:cNvPr id="5" name="Picture 4">
            <a:extLst>
              <a:ext uri="{FF2B5EF4-FFF2-40B4-BE49-F238E27FC236}">
                <a16:creationId xmlns:a16="http://schemas.microsoft.com/office/drawing/2014/main" id="{581B61DB-EEB3-EBDB-BC6A-94DBCE1D6630}"/>
              </a:ext>
            </a:extLst>
          </p:cNvPr>
          <p:cNvPicPr>
            <a:picLocks noChangeAspect="1"/>
          </p:cNvPicPr>
          <p:nvPr/>
        </p:nvPicPr>
        <p:blipFill rotWithShape="1">
          <a:blip r:embed="rId8">
            <a:extLst>
              <a:ext uri="{28A0092B-C50C-407E-A947-70E740481C1C}">
                <a14:useLocalDpi xmlns:a14="http://schemas.microsoft.com/office/drawing/2010/main" val="0"/>
              </a:ext>
            </a:extLst>
          </a:blip>
          <a:srcRect l="7444" r="15363"/>
          <a:stretch/>
        </p:blipFill>
        <p:spPr>
          <a:xfrm>
            <a:off x="6105829" y="3389672"/>
            <a:ext cx="3441387" cy="3343601"/>
          </a:xfrm>
          <a:prstGeom prst="rect">
            <a:avLst/>
          </a:prstGeom>
        </p:spPr>
      </p:pic>
    </p:spTree>
    <p:extLst>
      <p:ext uri="{BB962C8B-B14F-4D97-AF65-F5344CB8AC3E}">
        <p14:creationId xmlns:p14="http://schemas.microsoft.com/office/powerpoint/2010/main" val="87827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01FAB4CE-2E5B-4017-27C3-99095C4AC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690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dome&#10;&#10;Description automatically generated">
            <a:extLst>
              <a:ext uri="{FF2B5EF4-FFF2-40B4-BE49-F238E27FC236}">
                <a16:creationId xmlns:a16="http://schemas.microsoft.com/office/drawing/2014/main" id="{2E653754-9DEE-D578-A1F4-1EF0D459C5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5292" r="22268" b="23001"/>
          <a:stretch/>
        </p:blipFill>
        <p:spPr>
          <a:xfrm>
            <a:off x="7061106" y="0"/>
            <a:ext cx="5172960" cy="6855601"/>
          </a:xfrm>
          <a:prstGeom prst="rect">
            <a:avLst/>
          </a:prstGeom>
        </p:spPr>
      </p:pic>
      <p:sp>
        <p:nvSpPr>
          <p:cNvPr id="28" name="Parallelogram 27">
            <a:extLst>
              <a:ext uri="{FF2B5EF4-FFF2-40B4-BE49-F238E27FC236}">
                <a16:creationId xmlns:a16="http://schemas.microsoft.com/office/drawing/2014/main" id="{826D70BE-8F28-734E-F7B8-C15B8581917D}"/>
              </a:ext>
            </a:extLst>
          </p:cNvPr>
          <p:cNvSpPr/>
          <p:nvPr/>
        </p:nvSpPr>
        <p:spPr>
          <a:xfrm>
            <a:off x="0" y="0"/>
            <a:ext cx="9661755" cy="6866559"/>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499" h="6857998">
                <a:moveTo>
                  <a:pt x="0" y="6848473"/>
                </a:moveTo>
                <a:lnTo>
                  <a:pt x="0" y="0"/>
                </a:lnTo>
                <a:lnTo>
                  <a:pt x="6716499" y="0"/>
                </a:lnTo>
                <a:lnTo>
                  <a:pt x="5002000" y="6857998"/>
                </a:lnTo>
                <a:lnTo>
                  <a:pt x="0" y="6848473"/>
                </a:lnTo>
                <a:close/>
              </a:path>
            </a:pathLst>
          </a:custGeom>
          <a:solidFill>
            <a:srgbClr val="12508A"/>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14" name="TextBox 13">
            <a:extLst>
              <a:ext uri="{FF2B5EF4-FFF2-40B4-BE49-F238E27FC236}">
                <a16:creationId xmlns:a16="http://schemas.microsoft.com/office/drawing/2014/main" id="{93C24C0F-84BD-3AD5-7B19-1445271CCDCC}"/>
              </a:ext>
            </a:extLst>
          </p:cNvPr>
          <p:cNvSpPr txBox="1"/>
          <p:nvPr/>
        </p:nvSpPr>
        <p:spPr>
          <a:xfrm>
            <a:off x="9164055" y="4829759"/>
            <a:ext cx="3203053" cy="471190"/>
          </a:xfrm>
          <a:custGeom>
            <a:avLst/>
            <a:gdLst>
              <a:gd name="connsiteX0" fmla="*/ 0 w 3079228"/>
              <a:gd name="connsiteY0" fmla="*/ 0 h 461665"/>
              <a:gd name="connsiteX1" fmla="*/ 3079228 w 3079228"/>
              <a:gd name="connsiteY1" fmla="*/ 0 h 461665"/>
              <a:gd name="connsiteX2" fmla="*/ 3079228 w 3079228"/>
              <a:gd name="connsiteY2" fmla="*/ 461665 h 461665"/>
              <a:gd name="connsiteX3" fmla="*/ 0 w 3079228"/>
              <a:gd name="connsiteY3" fmla="*/ 461665 h 461665"/>
              <a:gd name="connsiteX4" fmla="*/ 0 w 3079228"/>
              <a:gd name="connsiteY4" fmla="*/ 0 h 461665"/>
              <a:gd name="connsiteX0" fmla="*/ 0 w 3174478"/>
              <a:gd name="connsiteY0" fmla="*/ 19050 h 480715"/>
              <a:gd name="connsiteX1" fmla="*/ 3174478 w 3174478"/>
              <a:gd name="connsiteY1" fmla="*/ 0 h 480715"/>
              <a:gd name="connsiteX2" fmla="*/ 3079228 w 3174478"/>
              <a:gd name="connsiteY2" fmla="*/ 480715 h 480715"/>
              <a:gd name="connsiteX3" fmla="*/ 0 w 3174478"/>
              <a:gd name="connsiteY3" fmla="*/ 480715 h 480715"/>
              <a:gd name="connsiteX4" fmla="*/ 0 w 3174478"/>
              <a:gd name="connsiteY4" fmla="*/ 19050 h 480715"/>
              <a:gd name="connsiteX0" fmla="*/ 0 w 3174478"/>
              <a:gd name="connsiteY0" fmla="*/ 9525 h 471190"/>
              <a:gd name="connsiteX1" fmla="*/ 3174478 w 3174478"/>
              <a:gd name="connsiteY1" fmla="*/ 0 h 471190"/>
              <a:gd name="connsiteX2" fmla="*/ 3079228 w 3174478"/>
              <a:gd name="connsiteY2" fmla="*/ 471190 h 471190"/>
              <a:gd name="connsiteX3" fmla="*/ 0 w 3174478"/>
              <a:gd name="connsiteY3" fmla="*/ 471190 h 471190"/>
              <a:gd name="connsiteX4" fmla="*/ 0 w 3174478"/>
              <a:gd name="connsiteY4" fmla="*/ 9525 h 471190"/>
              <a:gd name="connsiteX0" fmla="*/ 0 w 3203053"/>
              <a:gd name="connsiteY0" fmla="*/ 9525 h 471190"/>
              <a:gd name="connsiteX1" fmla="*/ 3203053 w 3203053"/>
              <a:gd name="connsiteY1" fmla="*/ 0 h 471190"/>
              <a:gd name="connsiteX2" fmla="*/ 3079228 w 3203053"/>
              <a:gd name="connsiteY2" fmla="*/ 471190 h 471190"/>
              <a:gd name="connsiteX3" fmla="*/ 0 w 3203053"/>
              <a:gd name="connsiteY3" fmla="*/ 471190 h 471190"/>
              <a:gd name="connsiteX4" fmla="*/ 0 w 3203053"/>
              <a:gd name="connsiteY4" fmla="*/ 9525 h 47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053" h="471190">
                <a:moveTo>
                  <a:pt x="0" y="9525"/>
                </a:moveTo>
                <a:lnTo>
                  <a:pt x="3203053" y="0"/>
                </a:lnTo>
                <a:lnTo>
                  <a:pt x="3079228" y="471190"/>
                </a:lnTo>
                <a:lnTo>
                  <a:pt x="0" y="471190"/>
                </a:lnTo>
                <a:lnTo>
                  <a:pt x="0" y="9525"/>
                </a:lnTo>
                <a:close/>
              </a:path>
            </a:pathLst>
          </a:custGeom>
          <a:solidFill>
            <a:srgbClr val="FFC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latin typeface="Segoe UI Semibold"/>
                <a:ea typeface="Malgun Gothic Semilight"/>
                <a:cs typeface="Segoe UI Semibold"/>
              </a:rPr>
              <a:t>Research Intensive</a:t>
            </a:r>
            <a:endParaRPr lang="en-US" sz="2400" b="1" i="0" u="none" strike="noStrike" kern="0" cap="none" spc="0" normalizeH="0" baseline="0" noProof="0">
              <a:ln>
                <a:noFill/>
              </a:ln>
              <a:effectLst/>
              <a:uLnTx/>
              <a:uFillTx/>
              <a:latin typeface="Segoe UI Semibold"/>
              <a:ea typeface="Malgun Gothic Semilight"/>
              <a:cs typeface="Segoe UI Semibold"/>
            </a:endParaRPr>
          </a:p>
        </p:txBody>
      </p:sp>
      <p:sp>
        <p:nvSpPr>
          <p:cNvPr id="12" name="TextBox 11">
            <a:extLst>
              <a:ext uri="{FF2B5EF4-FFF2-40B4-BE49-F238E27FC236}">
                <a16:creationId xmlns:a16="http://schemas.microsoft.com/office/drawing/2014/main" id="{E39A3BF7-50FF-9CC9-1F2D-631E509301B1}"/>
              </a:ext>
            </a:extLst>
          </p:cNvPr>
          <p:cNvSpPr txBox="1"/>
          <p:nvPr/>
        </p:nvSpPr>
        <p:spPr>
          <a:xfrm>
            <a:off x="9168701" y="4172033"/>
            <a:ext cx="3188576" cy="461665"/>
          </a:xfrm>
          <a:custGeom>
            <a:avLst/>
            <a:gdLst>
              <a:gd name="connsiteX0" fmla="*/ 0 w 3074276"/>
              <a:gd name="connsiteY0" fmla="*/ 0 h 461665"/>
              <a:gd name="connsiteX1" fmla="*/ 3074276 w 3074276"/>
              <a:gd name="connsiteY1" fmla="*/ 0 h 461665"/>
              <a:gd name="connsiteX2" fmla="*/ 3074276 w 3074276"/>
              <a:gd name="connsiteY2" fmla="*/ 461665 h 461665"/>
              <a:gd name="connsiteX3" fmla="*/ 0 w 3074276"/>
              <a:gd name="connsiteY3" fmla="*/ 461665 h 461665"/>
              <a:gd name="connsiteX4" fmla="*/ 0 w 3074276"/>
              <a:gd name="connsiteY4" fmla="*/ 0 h 461665"/>
              <a:gd name="connsiteX0" fmla="*/ 0 w 3188576"/>
              <a:gd name="connsiteY0" fmla="*/ 0 h 461665"/>
              <a:gd name="connsiteX1" fmla="*/ 3188576 w 3188576"/>
              <a:gd name="connsiteY1" fmla="*/ 0 h 461665"/>
              <a:gd name="connsiteX2" fmla="*/ 3074276 w 3188576"/>
              <a:gd name="connsiteY2" fmla="*/ 461665 h 461665"/>
              <a:gd name="connsiteX3" fmla="*/ 0 w 3188576"/>
              <a:gd name="connsiteY3" fmla="*/ 461665 h 461665"/>
              <a:gd name="connsiteX4" fmla="*/ 0 w 3188576"/>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576" h="461665">
                <a:moveTo>
                  <a:pt x="0" y="0"/>
                </a:moveTo>
                <a:lnTo>
                  <a:pt x="3188576" y="0"/>
                </a:lnTo>
                <a:lnTo>
                  <a:pt x="3074276" y="461665"/>
                </a:lnTo>
                <a:lnTo>
                  <a:pt x="0" y="461665"/>
                </a:lnTo>
                <a:lnTo>
                  <a:pt x="0" y="0"/>
                </a:lnTo>
                <a:close/>
              </a:path>
            </a:pathLst>
          </a:custGeom>
          <a:solidFill>
            <a:srgbClr val="FFC000"/>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latin typeface="Segoe UI Semibold"/>
                <a:ea typeface="Malgun Gothic Semilight"/>
                <a:cs typeface="Segoe UI Semibold"/>
              </a:rPr>
              <a:t>Multidisciplinary</a:t>
            </a:r>
            <a:endParaRPr lang="en-US" sz="2000" b="1" i="0" u="none" strike="noStrike" kern="0" cap="none" spc="0" normalizeH="0" baseline="0" noProof="0">
              <a:ln>
                <a:noFill/>
              </a:ln>
              <a:effectLst/>
              <a:uLnTx/>
              <a:uFillTx/>
              <a:latin typeface="Segoe UI Semibold"/>
              <a:ea typeface="Malgun Gothic Semilight"/>
              <a:cs typeface="Segoe UI Semibold"/>
            </a:endParaRPr>
          </a:p>
        </p:txBody>
      </p:sp>
      <p:sp>
        <p:nvSpPr>
          <p:cNvPr id="15" name="TextBox 14">
            <a:extLst>
              <a:ext uri="{FF2B5EF4-FFF2-40B4-BE49-F238E27FC236}">
                <a16:creationId xmlns:a16="http://schemas.microsoft.com/office/drawing/2014/main" id="{DE6B9695-0FED-C2FE-82BC-52BA69125AE3}"/>
              </a:ext>
            </a:extLst>
          </p:cNvPr>
          <p:cNvSpPr txBox="1"/>
          <p:nvPr/>
        </p:nvSpPr>
        <p:spPr>
          <a:xfrm>
            <a:off x="9164056" y="5497010"/>
            <a:ext cx="3203052" cy="461665"/>
          </a:xfrm>
          <a:custGeom>
            <a:avLst/>
            <a:gdLst>
              <a:gd name="connsiteX0" fmla="*/ 0 w 3079227"/>
              <a:gd name="connsiteY0" fmla="*/ 0 h 461665"/>
              <a:gd name="connsiteX1" fmla="*/ 3079227 w 3079227"/>
              <a:gd name="connsiteY1" fmla="*/ 0 h 461665"/>
              <a:gd name="connsiteX2" fmla="*/ 3079227 w 3079227"/>
              <a:gd name="connsiteY2" fmla="*/ 461665 h 461665"/>
              <a:gd name="connsiteX3" fmla="*/ 0 w 3079227"/>
              <a:gd name="connsiteY3" fmla="*/ 461665 h 461665"/>
              <a:gd name="connsiteX4" fmla="*/ 0 w 3079227"/>
              <a:gd name="connsiteY4" fmla="*/ 0 h 461665"/>
              <a:gd name="connsiteX0" fmla="*/ 0 w 3203052"/>
              <a:gd name="connsiteY0" fmla="*/ 0 h 461665"/>
              <a:gd name="connsiteX1" fmla="*/ 3203052 w 3203052"/>
              <a:gd name="connsiteY1" fmla="*/ 0 h 461665"/>
              <a:gd name="connsiteX2" fmla="*/ 3079227 w 3203052"/>
              <a:gd name="connsiteY2" fmla="*/ 461665 h 461665"/>
              <a:gd name="connsiteX3" fmla="*/ 0 w 3203052"/>
              <a:gd name="connsiteY3" fmla="*/ 461665 h 461665"/>
              <a:gd name="connsiteX4" fmla="*/ 0 w 3203052"/>
              <a:gd name="connsiteY4" fmla="*/ 0 h 461665"/>
              <a:gd name="connsiteX0" fmla="*/ 0 w 3184002"/>
              <a:gd name="connsiteY0" fmla="*/ 0 h 461665"/>
              <a:gd name="connsiteX1" fmla="*/ 3184002 w 3184002"/>
              <a:gd name="connsiteY1" fmla="*/ 0 h 461665"/>
              <a:gd name="connsiteX2" fmla="*/ 3079227 w 3184002"/>
              <a:gd name="connsiteY2" fmla="*/ 461665 h 461665"/>
              <a:gd name="connsiteX3" fmla="*/ 0 w 3184002"/>
              <a:gd name="connsiteY3" fmla="*/ 461665 h 461665"/>
              <a:gd name="connsiteX4" fmla="*/ 0 w 3184002"/>
              <a:gd name="connsiteY4" fmla="*/ 0 h 461665"/>
              <a:gd name="connsiteX0" fmla="*/ 0 w 3203052"/>
              <a:gd name="connsiteY0" fmla="*/ 0 h 461665"/>
              <a:gd name="connsiteX1" fmla="*/ 3203052 w 3203052"/>
              <a:gd name="connsiteY1" fmla="*/ 0 h 461665"/>
              <a:gd name="connsiteX2" fmla="*/ 3079227 w 3203052"/>
              <a:gd name="connsiteY2" fmla="*/ 461665 h 461665"/>
              <a:gd name="connsiteX3" fmla="*/ 0 w 3203052"/>
              <a:gd name="connsiteY3" fmla="*/ 461665 h 461665"/>
              <a:gd name="connsiteX4" fmla="*/ 0 w 3203052"/>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052" h="461665">
                <a:moveTo>
                  <a:pt x="0" y="0"/>
                </a:moveTo>
                <a:lnTo>
                  <a:pt x="3203052" y="0"/>
                </a:lnTo>
                <a:lnTo>
                  <a:pt x="3079227" y="461665"/>
                </a:lnTo>
                <a:lnTo>
                  <a:pt x="0" y="461665"/>
                </a:lnTo>
                <a:lnTo>
                  <a:pt x="0" y="0"/>
                </a:lnTo>
                <a:close/>
              </a:path>
            </a:pathLst>
          </a:custGeom>
          <a:solidFill>
            <a:srgbClr val="FFC000"/>
          </a:solidFill>
        </p:spPr>
        <p:txBody>
          <a:bodyPr wrap="square" lIns="91440" tIns="45720" rIns="91440" bIns="45720" anchor="t">
            <a:spAutoFit/>
          </a:bodyPr>
          <a:lstStyle/>
          <a:p>
            <a:pPr algn="ctr">
              <a:defRPr/>
            </a:pPr>
            <a:r>
              <a:rPr kumimoji="0" lang="en-US" sz="2400" b="1" i="0" u="none" strike="noStrike" kern="0" cap="none" spc="0" normalizeH="0" baseline="0" noProof="0">
                <a:ln>
                  <a:noFill/>
                </a:ln>
                <a:effectLst/>
                <a:uLnTx/>
                <a:uFillTx/>
                <a:latin typeface="Segoe UI Semibold"/>
                <a:ea typeface="Malgun Gothic Semilight"/>
                <a:cs typeface="Segoe UI Semibold"/>
              </a:rPr>
              <a:t>Comprehensive</a:t>
            </a:r>
            <a:r>
              <a:rPr lang="en-US" sz="2400" b="1" kern="0">
                <a:latin typeface="Segoe UI Semibold"/>
                <a:ea typeface="Malgun Gothic Semilight"/>
                <a:cs typeface="Segoe UI Semibold"/>
              </a:rPr>
              <a:t> </a:t>
            </a:r>
            <a:endParaRPr kumimoji="0" lang="en-US" sz="2400" b="1" i="0" u="none" strike="noStrike" kern="0" cap="none" spc="0" normalizeH="0" baseline="0" noProof="0">
              <a:ln>
                <a:noFill/>
              </a:ln>
              <a:solidFill>
                <a:srgbClr val="FFFFFF"/>
              </a:solidFill>
              <a:effectLst/>
              <a:uLnTx/>
              <a:uFillTx/>
              <a:latin typeface="Segoe UI Semibold" panose="020B0702040204020203" pitchFamily="34" charset="0"/>
              <a:ea typeface="Malgun Gothic Semilight" panose="020B0502040204020203" pitchFamily="34" charset="-128"/>
              <a:cs typeface="Segoe UI Semibold" panose="020B0702040204020203" pitchFamily="34" charset="0"/>
            </a:endParaRPr>
          </a:p>
        </p:txBody>
      </p:sp>
      <p:sp>
        <p:nvSpPr>
          <p:cNvPr id="9" name="TextBox 8">
            <a:extLst>
              <a:ext uri="{FF2B5EF4-FFF2-40B4-BE49-F238E27FC236}">
                <a16:creationId xmlns:a16="http://schemas.microsoft.com/office/drawing/2014/main" id="{9DDBDCB4-6310-6B00-3093-200B3093D3C5}"/>
              </a:ext>
            </a:extLst>
          </p:cNvPr>
          <p:cNvSpPr txBox="1"/>
          <p:nvPr/>
        </p:nvSpPr>
        <p:spPr>
          <a:xfrm>
            <a:off x="2984385" y="4196723"/>
            <a:ext cx="1823065" cy="830997"/>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FFC000"/>
                </a:solidFill>
                <a:latin typeface="Segoe UI"/>
              </a:rPr>
              <a:t>154</a:t>
            </a:r>
          </a:p>
          <a:p>
            <a:pPr>
              <a:defRPr/>
            </a:pPr>
            <a:r>
              <a:rPr lang="en-US" b="1">
                <a:solidFill>
                  <a:srgbClr val="FFFFFF"/>
                </a:solidFill>
                <a:latin typeface="Calibri Light"/>
              </a:rPr>
              <a:t>Academic Programs</a:t>
            </a:r>
            <a:endParaRPr lang="en-US" b="1">
              <a:solidFill>
                <a:srgbClr val="FFFFFF"/>
              </a:solidFill>
              <a:latin typeface="Calibri Light"/>
              <a:cs typeface="Calibri Light"/>
            </a:endParaRPr>
          </a:p>
        </p:txBody>
      </p:sp>
      <p:sp>
        <p:nvSpPr>
          <p:cNvPr id="10" name="TextBox 9">
            <a:extLst>
              <a:ext uri="{FF2B5EF4-FFF2-40B4-BE49-F238E27FC236}">
                <a16:creationId xmlns:a16="http://schemas.microsoft.com/office/drawing/2014/main" id="{11443C87-C329-D8E8-9AD7-94867FA8A125}"/>
              </a:ext>
            </a:extLst>
          </p:cNvPr>
          <p:cNvSpPr txBox="1"/>
          <p:nvPr/>
        </p:nvSpPr>
        <p:spPr>
          <a:xfrm>
            <a:off x="6006077" y="3411551"/>
            <a:ext cx="1823066" cy="307777"/>
          </a:xfrm>
          <a:prstGeom prst="rect">
            <a:avLst/>
          </a:prstGeom>
          <a:noFill/>
        </p:spPr>
        <p:txBody>
          <a:bodyPr wrap="square" lIns="0" tIns="0" rIns="0" bIns="0" rtlCol="0" anchor="t">
            <a:spAutoFit/>
          </a:bodyPr>
          <a:lstStyle/>
          <a:p>
            <a:pPr>
              <a:defRPr/>
            </a:pPr>
            <a:r>
              <a:rPr lang="en-US" sz="2000" b="1">
                <a:solidFill>
                  <a:srgbClr val="FFFFFF"/>
                </a:solidFill>
                <a:latin typeface="Calibri Light"/>
              </a:rPr>
              <a:t> </a:t>
            </a:r>
          </a:p>
        </p:txBody>
      </p:sp>
      <p:sp>
        <p:nvSpPr>
          <p:cNvPr id="11" name="TextBox 10">
            <a:extLst>
              <a:ext uri="{FF2B5EF4-FFF2-40B4-BE49-F238E27FC236}">
                <a16:creationId xmlns:a16="http://schemas.microsoft.com/office/drawing/2014/main" id="{333D1AC4-CCC1-0083-6351-FFE857539493}"/>
              </a:ext>
            </a:extLst>
          </p:cNvPr>
          <p:cNvSpPr txBox="1"/>
          <p:nvPr/>
        </p:nvSpPr>
        <p:spPr>
          <a:xfrm>
            <a:off x="827397" y="5351228"/>
            <a:ext cx="1689068" cy="830997"/>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FFC000"/>
                </a:solidFill>
                <a:latin typeface="Segoe UI"/>
              </a:rPr>
              <a:t>18,500</a:t>
            </a:r>
          </a:p>
          <a:p>
            <a:pPr marL="0" marR="0" lvl="0" indent="0" defTabSz="914400" rtl="0" eaLnBrk="1" fontAlgn="auto" latinLnBrk="0" hangingPunct="1">
              <a:lnSpc>
                <a:spcPct val="100000"/>
              </a:lnSpc>
              <a:spcBef>
                <a:spcPts val="0"/>
              </a:spcBef>
              <a:spcAft>
                <a:spcPts val="0"/>
              </a:spcAft>
              <a:buClrTx/>
              <a:buSzTx/>
              <a:buFontTx/>
              <a:buNone/>
              <a:tabLst/>
              <a:defRPr/>
            </a:pPr>
            <a:r>
              <a:rPr lang="en-US" b="1">
                <a:solidFill>
                  <a:srgbClr val="FFFFFF"/>
                </a:solidFill>
                <a:latin typeface="Calibri Light"/>
              </a:rPr>
              <a:t>Students</a:t>
            </a:r>
          </a:p>
        </p:txBody>
      </p:sp>
      <p:sp>
        <p:nvSpPr>
          <p:cNvPr id="23" name="TextBox 22">
            <a:extLst>
              <a:ext uri="{FF2B5EF4-FFF2-40B4-BE49-F238E27FC236}">
                <a16:creationId xmlns:a16="http://schemas.microsoft.com/office/drawing/2014/main" id="{775AB93A-0C47-7140-1AFC-D908CA433A11}"/>
              </a:ext>
            </a:extLst>
          </p:cNvPr>
          <p:cNvSpPr txBox="1"/>
          <p:nvPr/>
        </p:nvSpPr>
        <p:spPr>
          <a:xfrm>
            <a:off x="5287998" y="4114825"/>
            <a:ext cx="1588454" cy="830997"/>
          </a:xfrm>
          <a:prstGeom prst="rect">
            <a:avLst/>
          </a:prstGeom>
          <a:noFill/>
        </p:spPr>
        <p:txBody>
          <a:bodyPr wrap="square" lIns="0" tIns="0" rIns="0" bIns="0" rtlCol="0" anchor="ctr">
            <a:spAutoFit/>
          </a:bodyPr>
          <a:lstStyle/>
          <a:p>
            <a:pPr>
              <a:defRPr/>
            </a:pPr>
            <a:r>
              <a:rPr lang="en-US" sz="3600" b="1">
                <a:solidFill>
                  <a:srgbClr val="FFC000"/>
                </a:solidFill>
                <a:latin typeface="Segoe UI"/>
              </a:rPr>
              <a:t>1,495</a:t>
            </a:r>
          </a:p>
          <a:p>
            <a:pPr>
              <a:defRPr/>
            </a:pPr>
            <a:r>
              <a:rPr lang="en-US" b="1">
                <a:solidFill>
                  <a:srgbClr val="FFFFFF"/>
                </a:solidFill>
                <a:latin typeface="Calibri Light"/>
              </a:rPr>
              <a:t>Faculty Members</a:t>
            </a:r>
          </a:p>
        </p:txBody>
      </p:sp>
      <p:sp>
        <p:nvSpPr>
          <p:cNvPr id="31" name="TextBox 30">
            <a:extLst>
              <a:ext uri="{FF2B5EF4-FFF2-40B4-BE49-F238E27FC236}">
                <a16:creationId xmlns:a16="http://schemas.microsoft.com/office/drawing/2014/main" id="{444E0D11-1B67-30F5-B3D6-77BE57E13250}"/>
              </a:ext>
            </a:extLst>
          </p:cNvPr>
          <p:cNvSpPr txBox="1"/>
          <p:nvPr/>
        </p:nvSpPr>
        <p:spPr>
          <a:xfrm>
            <a:off x="883069" y="4196723"/>
            <a:ext cx="1107042" cy="830997"/>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FFC000"/>
                </a:solidFill>
                <a:latin typeface="Segoe UI"/>
              </a:rPr>
              <a:t>07</a:t>
            </a:r>
            <a:endParaRPr kumimoji="0" lang="en-US" sz="3600" b="1" i="0" u="none" strike="noStrike" kern="1200" cap="none" spc="0" normalizeH="0" baseline="0" noProof="0">
              <a:ln>
                <a:noFill/>
              </a:ln>
              <a:solidFill>
                <a:srgbClr val="FFC000"/>
              </a:solidFill>
              <a:effectLst/>
              <a:uLnTx/>
              <a:uFillTx/>
              <a:latin typeface="Segoe U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b="1">
                <a:solidFill>
                  <a:srgbClr val="FFFFFF"/>
                </a:solidFill>
                <a:latin typeface="Calibri Light"/>
              </a:rPr>
              <a:t>Disciplines</a:t>
            </a:r>
            <a:endParaRPr lang="en-US" b="1">
              <a:solidFill>
                <a:srgbClr val="FFFFFF"/>
              </a:solidFill>
              <a:latin typeface="Calibri Light"/>
              <a:cs typeface="Calibri Light"/>
            </a:endParaRPr>
          </a:p>
        </p:txBody>
      </p:sp>
      <p:pic>
        <p:nvPicPr>
          <p:cNvPr id="41" name="Graphic 40" descr="Man and woman outline">
            <a:extLst>
              <a:ext uri="{FF2B5EF4-FFF2-40B4-BE49-F238E27FC236}">
                <a16:creationId xmlns:a16="http://schemas.microsoft.com/office/drawing/2014/main" id="{F8BD2571-2340-D24C-647D-55FFF7B84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2197" y="5298775"/>
            <a:ext cx="660872" cy="660872"/>
          </a:xfrm>
          <a:prstGeom prst="rect">
            <a:avLst/>
          </a:prstGeom>
        </p:spPr>
      </p:pic>
      <p:pic>
        <p:nvPicPr>
          <p:cNvPr id="45" name="Graphic 44" descr="Lecturer outline">
            <a:extLst>
              <a:ext uri="{FF2B5EF4-FFF2-40B4-BE49-F238E27FC236}">
                <a16:creationId xmlns:a16="http://schemas.microsoft.com/office/drawing/2014/main" id="{F108BF7B-055A-1DF8-A493-AEE60FF341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9108" y="4147397"/>
            <a:ext cx="660872" cy="660872"/>
          </a:xfrm>
          <a:prstGeom prst="rect">
            <a:avLst/>
          </a:prstGeom>
        </p:spPr>
      </p:pic>
      <p:pic>
        <p:nvPicPr>
          <p:cNvPr id="47" name="Graphic 46" descr="Graduation cap outline">
            <a:extLst>
              <a:ext uri="{FF2B5EF4-FFF2-40B4-BE49-F238E27FC236}">
                <a16:creationId xmlns:a16="http://schemas.microsoft.com/office/drawing/2014/main" id="{21A8CF4A-627D-2DDF-3FEC-771E828E65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70145" y="4256798"/>
            <a:ext cx="631511" cy="631511"/>
          </a:xfrm>
          <a:prstGeom prst="rect">
            <a:avLst/>
          </a:prstGeom>
        </p:spPr>
      </p:pic>
      <p:pic>
        <p:nvPicPr>
          <p:cNvPr id="49" name="Graphic 48" descr="Diploma roll outline">
            <a:extLst>
              <a:ext uri="{FF2B5EF4-FFF2-40B4-BE49-F238E27FC236}">
                <a16:creationId xmlns:a16="http://schemas.microsoft.com/office/drawing/2014/main" id="{153C6554-4EF4-40F4-B9E1-AC81AC1025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0194" y="5544692"/>
            <a:ext cx="631511" cy="631511"/>
          </a:xfrm>
          <a:prstGeom prst="rect">
            <a:avLst/>
          </a:prstGeom>
        </p:spPr>
      </p:pic>
      <p:sp>
        <p:nvSpPr>
          <p:cNvPr id="50" name="TextBox 49">
            <a:extLst>
              <a:ext uri="{FF2B5EF4-FFF2-40B4-BE49-F238E27FC236}">
                <a16:creationId xmlns:a16="http://schemas.microsoft.com/office/drawing/2014/main" id="{B47D0848-5698-3CE5-9AD4-809D70021F30}"/>
              </a:ext>
            </a:extLst>
          </p:cNvPr>
          <p:cNvSpPr txBox="1"/>
          <p:nvPr/>
        </p:nvSpPr>
        <p:spPr>
          <a:xfrm>
            <a:off x="3150332" y="5322109"/>
            <a:ext cx="1616244" cy="830997"/>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FFC000"/>
                </a:solidFill>
                <a:latin typeface="Segoe UI"/>
              </a:rPr>
              <a:t>48,288</a:t>
            </a:r>
          </a:p>
          <a:p>
            <a:pPr>
              <a:defRPr/>
            </a:pPr>
            <a:r>
              <a:rPr lang="en-US" b="1">
                <a:solidFill>
                  <a:srgbClr val="FFFFFF"/>
                </a:solidFill>
                <a:latin typeface="Calibri Light"/>
              </a:rPr>
              <a:t>Graduates</a:t>
            </a:r>
            <a:endParaRPr lang="en-US" b="1">
              <a:solidFill>
                <a:srgbClr val="FFFFFF"/>
              </a:solidFill>
              <a:latin typeface="Calibri Light"/>
              <a:cs typeface="Calibri Light"/>
            </a:endParaRPr>
          </a:p>
        </p:txBody>
      </p:sp>
      <p:pic>
        <p:nvPicPr>
          <p:cNvPr id="53" name="Graphic 52" descr="Clipboard Checked outline">
            <a:extLst>
              <a:ext uri="{FF2B5EF4-FFF2-40B4-BE49-F238E27FC236}">
                <a16:creationId xmlns:a16="http://schemas.microsoft.com/office/drawing/2014/main" id="{73152647-2A7E-2CF4-133C-FC2C9ED4B4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2838" y="4317531"/>
            <a:ext cx="524559" cy="524559"/>
          </a:xfrm>
          <a:prstGeom prst="rect">
            <a:avLst/>
          </a:prstGeom>
        </p:spPr>
      </p:pic>
      <p:sp>
        <p:nvSpPr>
          <p:cNvPr id="3" name="TextBox 2">
            <a:extLst>
              <a:ext uri="{FF2B5EF4-FFF2-40B4-BE49-F238E27FC236}">
                <a16:creationId xmlns:a16="http://schemas.microsoft.com/office/drawing/2014/main" id="{A25764C3-73A1-416F-9974-AE4E0C689B0C}"/>
              </a:ext>
            </a:extLst>
          </p:cNvPr>
          <p:cNvSpPr txBox="1"/>
          <p:nvPr/>
        </p:nvSpPr>
        <p:spPr>
          <a:xfrm>
            <a:off x="139943" y="1190462"/>
            <a:ext cx="4419805" cy="1046440"/>
          </a:xfrm>
          <a:prstGeom prst="rect">
            <a:avLst/>
          </a:prstGeom>
          <a:noFill/>
        </p:spPr>
        <p:txBody>
          <a:bodyPr wrap="square" lIns="0" tIns="0" rIns="0" bIns="0" rtlCol="0" anchor="t">
            <a:spAutoFit/>
          </a:bodyPr>
          <a:lstStyle/>
          <a:p>
            <a:pPr algn="r">
              <a:defRPr/>
            </a:pPr>
            <a:r>
              <a:rPr lang="en-GB" sz="3200">
                <a:solidFill>
                  <a:schemeClr val="bg1"/>
                </a:solidFill>
                <a:latin typeface="Calibri"/>
                <a:cs typeface="Calibri"/>
              </a:rPr>
              <a:t>AN EXPERIENTIAL</a:t>
            </a:r>
          </a:p>
          <a:p>
            <a:pPr algn="r">
              <a:defRPr/>
            </a:pPr>
            <a:r>
              <a:rPr lang="en-GB" sz="3600" b="1">
                <a:solidFill>
                  <a:schemeClr val="bg1"/>
                </a:solidFill>
                <a:latin typeface="Calibri"/>
                <a:cs typeface="Calibri"/>
              </a:rPr>
              <a:t>LEARNING SPREAD</a:t>
            </a:r>
            <a:endParaRPr lang="en-US" sz="3600">
              <a:solidFill>
                <a:schemeClr val="bg1"/>
              </a:solidFill>
              <a:latin typeface="Calibri"/>
              <a:cs typeface="Calibri"/>
            </a:endParaRPr>
          </a:p>
        </p:txBody>
      </p:sp>
      <p:sp>
        <p:nvSpPr>
          <p:cNvPr id="8" name="TextBox 7">
            <a:extLst>
              <a:ext uri="{FF2B5EF4-FFF2-40B4-BE49-F238E27FC236}">
                <a16:creationId xmlns:a16="http://schemas.microsoft.com/office/drawing/2014/main" id="{02ADEB45-FCA3-2389-2009-0B7629282AFE}"/>
              </a:ext>
            </a:extLst>
          </p:cNvPr>
          <p:cNvSpPr txBox="1"/>
          <p:nvPr/>
        </p:nvSpPr>
        <p:spPr>
          <a:xfrm>
            <a:off x="873121" y="2949886"/>
            <a:ext cx="1258955" cy="9233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3600" b="1">
                <a:solidFill>
                  <a:srgbClr val="FFC000"/>
                </a:solidFill>
                <a:latin typeface="Segoe UI"/>
              </a:rPr>
              <a:t>19</a:t>
            </a:r>
            <a:r>
              <a:rPr kumimoji="0" lang="en-GB" sz="1800" b="1" i="0" u="none" strike="noStrike" kern="1200" cap="none" spc="0" normalizeH="0" baseline="0" noProof="0">
                <a:ln>
                  <a:noFill/>
                </a:ln>
                <a:solidFill>
                  <a:schemeClr val="bg1"/>
                </a:solidFill>
                <a:effectLst/>
                <a:uLnTx/>
                <a:uFillTx/>
                <a:latin typeface="Calibri"/>
                <a:cs typeface="Calibri"/>
              </a:rPr>
              <a:t> </a:t>
            </a:r>
            <a:r>
              <a:rPr lang="en-GB" b="1">
                <a:solidFill>
                  <a:srgbClr val="FFFFFF"/>
                </a:solidFill>
                <a:latin typeface="Calibri Light"/>
              </a:rPr>
              <a:t>Institutions</a:t>
            </a:r>
          </a:p>
        </p:txBody>
      </p:sp>
      <p:sp>
        <p:nvSpPr>
          <p:cNvPr id="19" name="TextBox 18">
            <a:extLst>
              <a:ext uri="{FF2B5EF4-FFF2-40B4-BE49-F238E27FC236}">
                <a16:creationId xmlns:a16="http://schemas.microsoft.com/office/drawing/2014/main" id="{97D7D3D3-5642-9460-28FC-D9900C8CD42F}"/>
              </a:ext>
            </a:extLst>
          </p:cNvPr>
          <p:cNvSpPr txBox="1"/>
          <p:nvPr/>
        </p:nvSpPr>
        <p:spPr>
          <a:xfrm>
            <a:off x="3117682" y="2899670"/>
            <a:ext cx="1176029" cy="923330"/>
          </a:xfrm>
          <a:prstGeom prst="rect">
            <a:avLst/>
          </a:prstGeom>
          <a:noFill/>
        </p:spPr>
        <p:txBody>
          <a:bodyPr wrap="square">
            <a:spAutoFit/>
          </a:bodyPr>
          <a:lstStyle/>
          <a:p>
            <a:r>
              <a:rPr lang="en-GB" sz="3600" b="1">
                <a:solidFill>
                  <a:srgbClr val="FFC000"/>
                </a:solidFill>
                <a:latin typeface="Segoe UI"/>
              </a:rPr>
              <a:t>07</a:t>
            </a:r>
            <a:r>
              <a:rPr kumimoji="0" lang="en-GB" sz="18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a:t>
            </a:r>
            <a:r>
              <a:rPr lang="en-GB" b="1">
                <a:solidFill>
                  <a:srgbClr val="FFFFFF"/>
                </a:solidFill>
                <a:latin typeface="Calibri Light"/>
              </a:rPr>
              <a:t>Campuses</a:t>
            </a:r>
            <a:endParaRPr lang="en-US" b="1">
              <a:solidFill>
                <a:srgbClr val="FFFFFF"/>
              </a:solidFill>
              <a:latin typeface="Calibri Light"/>
            </a:endParaRPr>
          </a:p>
        </p:txBody>
      </p:sp>
      <p:pic>
        <p:nvPicPr>
          <p:cNvPr id="24" name="Graphic 23" descr="Map with pin outline">
            <a:extLst>
              <a:ext uri="{FF2B5EF4-FFF2-40B4-BE49-F238E27FC236}">
                <a16:creationId xmlns:a16="http://schemas.microsoft.com/office/drawing/2014/main" id="{D47CDB9A-B59D-6109-2220-D83E6F5F2A2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19679" y="3004175"/>
            <a:ext cx="568520" cy="568520"/>
          </a:xfrm>
          <a:prstGeom prst="rect">
            <a:avLst/>
          </a:prstGeom>
        </p:spPr>
      </p:pic>
      <p:pic>
        <p:nvPicPr>
          <p:cNvPr id="26" name="Graphic 25" descr="Schoolhouse outline">
            <a:extLst>
              <a:ext uri="{FF2B5EF4-FFF2-40B4-BE49-F238E27FC236}">
                <a16:creationId xmlns:a16="http://schemas.microsoft.com/office/drawing/2014/main" id="{B58D5BED-6F9D-0130-1952-3D915C4B4DD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838" y="2949886"/>
            <a:ext cx="661300" cy="661300"/>
          </a:xfrm>
          <a:prstGeom prst="rect">
            <a:avLst/>
          </a:prstGeom>
        </p:spPr>
      </p:pic>
      <p:sp>
        <p:nvSpPr>
          <p:cNvPr id="29" name="TextBox 28">
            <a:extLst>
              <a:ext uri="{FF2B5EF4-FFF2-40B4-BE49-F238E27FC236}">
                <a16:creationId xmlns:a16="http://schemas.microsoft.com/office/drawing/2014/main" id="{C7AF46FE-ECEE-DE3B-DA00-55AC2F229D06}"/>
              </a:ext>
            </a:extLst>
          </p:cNvPr>
          <p:cNvSpPr txBox="1"/>
          <p:nvPr/>
        </p:nvSpPr>
        <p:spPr>
          <a:xfrm>
            <a:off x="5555542" y="3193085"/>
            <a:ext cx="2714265" cy="553998"/>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solidFill>
                  <a:schemeClr val="bg1"/>
                </a:solidFill>
                <a:latin typeface="Segoe UI"/>
              </a:rPr>
              <a:t>Accessibility</a:t>
            </a:r>
          </a:p>
          <a:p>
            <a:pPr marL="0" marR="0" lvl="0" indent="0" defTabSz="914400" rtl="0" eaLnBrk="1" fontAlgn="auto" latinLnBrk="0" hangingPunct="1">
              <a:lnSpc>
                <a:spcPct val="100000"/>
              </a:lnSpc>
              <a:spcBef>
                <a:spcPts val="0"/>
              </a:spcBef>
              <a:spcAft>
                <a:spcPts val="0"/>
              </a:spcAft>
              <a:buClrTx/>
              <a:buSzTx/>
              <a:buFontTx/>
              <a:buNone/>
              <a:tabLst/>
              <a:defRPr/>
            </a:pPr>
            <a:r>
              <a:rPr lang="en-US" b="1">
                <a:solidFill>
                  <a:srgbClr val="FFC000"/>
                </a:solidFill>
                <a:latin typeface="Segoe UI"/>
              </a:rPr>
              <a:t>NATIONAL </a:t>
            </a:r>
            <a:r>
              <a:rPr lang="en-US">
                <a:solidFill>
                  <a:srgbClr val="FFC000"/>
                </a:solidFill>
                <a:latin typeface="Segoe UI"/>
              </a:rPr>
              <a:t>FOOTPRINT</a:t>
            </a:r>
            <a:endParaRPr lang="en-US">
              <a:solidFill>
                <a:srgbClr val="FFC000"/>
              </a:solidFill>
              <a:latin typeface="Segoe UI"/>
              <a:cs typeface="Segoe UI"/>
            </a:endParaRPr>
          </a:p>
        </p:txBody>
      </p:sp>
      <p:pic>
        <p:nvPicPr>
          <p:cNvPr id="30" name="Picture 29">
            <a:extLst>
              <a:ext uri="{FF2B5EF4-FFF2-40B4-BE49-F238E27FC236}">
                <a16:creationId xmlns:a16="http://schemas.microsoft.com/office/drawing/2014/main" id="{9C2DF448-6510-4A40-7F0C-BDA59AE0B711}"/>
              </a:ext>
            </a:extLst>
          </p:cNvPr>
          <p:cNvPicPr>
            <a:picLocks noChangeAspect="1"/>
          </p:cNvPicPr>
          <p:nvPr/>
        </p:nvPicPr>
        <p:blipFill>
          <a:blip r:embed="rId19" cstate="print">
            <a:clrChange>
              <a:clrFrom>
                <a:srgbClr val="F5F9FA"/>
              </a:clrFrom>
              <a:clrTo>
                <a:srgbClr val="F5F9FA">
                  <a:alpha val="0"/>
                </a:srgbClr>
              </a:clrTo>
            </a:clrChange>
            <a:lum bright="70000" contrast="-70000"/>
            <a:extLst>
              <a:ext uri="{28A0092B-C50C-407E-A947-70E740481C1C}">
                <a14:useLocalDpi xmlns:a14="http://schemas.microsoft.com/office/drawing/2010/main" val="0"/>
              </a:ext>
            </a:extLst>
          </a:blip>
          <a:stretch>
            <a:fillRect/>
          </a:stretch>
        </p:blipFill>
        <p:spPr>
          <a:xfrm>
            <a:off x="4465011" y="2895756"/>
            <a:ext cx="1084127" cy="923330"/>
          </a:xfrm>
          <a:prstGeom prst="rect">
            <a:avLst/>
          </a:prstGeom>
        </p:spPr>
      </p:pic>
      <p:grpSp>
        <p:nvGrpSpPr>
          <p:cNvPr id="38" name="Group 37">
            <a:extLst>
              <a:ext uri="{FF2B5EF4-FFF2-40B4-BE49-F238E27FC236}">
                <a16:creationId xmlns:a16="http://schemas.microsoft.com/office/drawing/2014/main" id="{2158F367-8061-9B80-E66B-F7648AB61CC8}"/>
              </a:ext>
            </a:extLst>
          </p:cNvPr>
          <p:cNvGrpSpPr/>
          <p:nvPr/>
        </p:nvGrpSpPr>
        <p:grpSpPr>
          <a:xfrm>
            <a:off x="4564842" y="226652"/>
            <a:ext cx="4009879" cy="2005177"/>
            <a:chOff x="4136752" y="256901"/>
            <a:chExt cx="3941385" cy="1932118"/>
          </a:xfrm>
        </p:grpSpPr>
        <p:pic>
          <p:nvPicPr>
            <p:cNvPr id="2" name="Picture 1" descr="A picture containing text&#10;&#10;Description automatically generated">
              <a:extLst>
                <a:ext uri="{FF2B5EF4-FFF2-40B4-BE49-F238E27FC236}">
                  <a16:creationId xmlns:a16="http://schemas.microsoft.com/office/drawing/2014/main" id="{D4FAA240-D64A-698C-D804-5D65713997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67012">
              <a:off x="4136752" y="256901"/>
              <a:ext cx="3941385" cy="1605603"/>
            </a:xfrm>
            <a:prstGeom prst="rect">
              <a:avLst/>
            </a:prstGeom>
            <a:ln>
              <a:noFill/>
            </a:ln>
            <a:effectLst>
              <a:outerShdw blurRad="292100" dist="139700" dir="2700000" algn="tl" rotWithShape="0">
                <a:srgbClr val="333333">
                  <a:alpha val="65000"/>
                </a:srgbClr>
              </a:outerShdw>
            </a:effectLst>
          </p:spPr>
        </p:pic>
        <p:sp>
          <p:nvSpPr>
            <p:cNvPr id="37" name="TextBox 36">
              <a:extLst>
                <a:ext uri="{FF2B5EF4-FFF2-40B4-BE49-F238E27FC236}">
                  <a16:creationId xmlns:a16="http://schemas.microsoft.com/office/drawing/2014/main" id="{17ADF028-A256-0A65-9A86-671B13812800}"/>
                </a:ext>
              </a:extLst>
            </p:cNvPr>
            <p:cNvSpPr txBox="1"/>
            <p:nvPr/>
          </p:nvSpPr>
          <p:spPr>
            <a:xfrm>
              <a:off x="6917610" y="1896061"/>
              <a:ext cx="1055296" cy="292388"/>
            </a:xfrm>
            <a:custGeom>
              <a:avLst/>
              <a:gdLst>
                <a:gd name="connsiteX0" fmla="*/ 0 w 6423437"/>
                <a:gd name="connsiteY0" fmla="*/ 0 h 646331"/>
                <a:gd name="connsiteX1" fmla="*/ 6423437 w 6423437"/>
                <a:gd name="connsiteY1" fmla="*/ 0 h 646331"/>
                <a:gd name="connsiteX2" fmla="*/ 6423437 w 6423437"/>
                <a:gd name="connsiteY2" fmla="*/ 646331 h 646331"/>
                <a:gd name="connsiteX3" fmla="*/ 0 w 6423437"/>
                <a:gd name="connsiteY3" fmla="*/ 646331 h 646331"/>
                <a:gd name="connsiteX4" fmla="*/ 0 w 6423437"/>
                <a:gd name="connsiteY4" fmla="*/ 0 h 646331"/>
                <a:gd name="connsiteX0" fmla="*/ 0 w 6604412"/>
                <a:gd name="connsiteY0" fmla="*/ 0 h 646331"/>
                <a:gd name="connsiteX1" fmla="*/ 6604412 w 6604412"/>
                <a:gd name="connsiteY1" fmla="*/ 0 h 646331"/>
                <a:gd name="connsiteX2" fmla="*/ 6423437 w 6604412"/>
                <a:gd name="connsiteY2" fmla="*/ 646331 h 646331"/>
                <a:gd name="connsiteX3" fmla="*/ 0 w 6604412"/>
                <a:gd name="connsiteY3" fmla="*/ 646331 h 646331"/>
                <a:gd name="connsiteX4" fmla="*/ 0 w 6604412"/>
                <a:gd name="connsiteY4" fmla="*/ 0 h 646331"/>
                <a:gd name="connsiteX0" fmla="*/ 0 w 6604412"/>
                <a:gd name="connsiteY0" fmla="*/ 0 h 646331"/>
                <a:gd name="connsiteX1" fmla="*/ 6604412 w 6604412"/>
                <a:gd name="connsiteY1" fmla="*/ 0 h 646331"/>
                <a:gd name="connsiteX2" fmla="*/ 6442487 w 6604412"/>
                <a:gd name="connsiteY2" fmla="*/ 646331 h 646331"/>
                <a:gd name="connsiteX3" fmla="*/ 0 w 6604412"/>
                <a:gd name="connsiteY3" fmla="*/ 646331 h 646331"/>
                <a:gd name="connsiteX4" fmla="*/ 0 w 6604412"/>
                <a:gd name="connsiteY4" fmla="*/ 0 h 646331"/>
                <a:gd name="connsiteX0" fmla="*/ 0 w 6604412"/>
                <a:gd name="connsiteY0" fmla="*/ 0 h 646331"/>
                <a:gd name="connsiteX1" fmla="*/ 6604412 w 6604412"/>
                <a:gd name="connsiteY1" fmla="*/ 0 h 646331"/>
                <a:gd name="connsiteX2" fmla="*/ 6229552 w 6604412"/>
                <a:gd name="connsiteY2" fmla="*/ 646331 h 646331"/>
                <a:gd name="connsiteX3" fmla="*/ 0 w 6604412"/>
                <a:gd name="connsiteY3" fmla="*/ 646331 h 646331"/>
                <a:gd name="connsiteX4" fmla="*/ 0 w 6604412"/>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412" h="646331">
                  <a:moveTo>
                    <a:pt x="0" y="0"/>
                  </a:moveTo>
                  <a:lnTo>
                    <a:pt x="6604412" y="0"/>
                  </a:lnTo>
                  <a:lnTo>
                    <a:pt x="6229552" y="646331"/>
                  </a:lnTo>
                  <a:lnTo>
                    <a:pt x="0" y="646331"/>
                  </a:lnTo>
                  <a:lnTo>
                    <a:pt x="0" y="0"/>
                  </a:lnTo>
                  <a:close/>
                </a:path>
              </a:pathLst>
            </a:custGeom>
            <a:solidFill>
              <a:srgbClr val="FFC000"/>
            </a:solidFill>
            <a:ln>
              <a:noFill/>
            </a:ln>
          </p:spPr>
          <p:txBody>
            <a:bodyPr wrap="square" lIns="91440" tIns="45720" rIns="91440" bIns="45720" anchor="t">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kern="0" cap="none" spc="0" normalizeH="0" baseline="0">
                  <a:ln>
                    <a:noFill/>
                  </a:ln>
                  <a:effectLst/>
                  <a:uLnTx/>
                  <a:uFillTx/>
                  <a:latin typeface="Segoe UI Semibold"/>
                  <a:ea typeface="Malgun Gothic Semilight"/>
                  <a:cs typeface="Segoe UI Semibold"/>
                </a:defRPr>
              </a:lvl1pPr>
            </a:lstStyle>
            <a:p>
              <a:pPr algn="l"/>
              <a:endParaRPr lang="en-US" sz="1250" b="0" kern="1200">
                <a:latin typeface="Segoe UI"/>
                <a:ea typeface="+mn-ea"/>
                <a:cs typeface="Segoe UI"/>
              </a:endParaRPr>
            </a:p>
          </p:txBody>
        </p:sp>
        <p:sp>
          <p:nvSpPr>
            <p:cNvPr id="35" name="TextBox 34">
              <a:extLst>
                <a:ext uri="{FF2B5EF4-FFF2-40B4-BE49-F238E27FC236}">
                  <a16:creationId xmlns:a16="http://schemas.microsoft.com/office/drawing/2014/main" id="{4491F560-8C0E-8247-3070-191EDE9BCAD5}"/>
                </a:ext>
              </a:extLst>
            </p:cNvPr>
            <p:cNvSpPr txBox="1"/>
            <p:nvPr/>
          </p:nvSpPr>
          <p:spPr>
            <a:xfrm>
              <a:off x="4226359" y="1900823"/>
              <a:ext cx="2712267" cy="276999"/>
            </a:xfrm>
            <a:prstGeom prst="rect">
              <a:avLst/>
            </a:prstGeom>
            <a:noFill/>
            <a:ln>
              <a:solidFill>
                <a:schemeClr val="accent4"/>
              </a:solid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C000"/>
                  </a:solidFill>
                  <a:effectLst/>
                  <a:uLnTx/>
                  <a:uFillTx/>
                  <a:latin typeface="Calibri Light"/>
                  <a:ea typeface="+mn-ea"/>
                  <a:cs typeface="+mn-cs"/>
                </a:rPr>
                <a:t>  PUBLIC SECTOR UNIVERSITY</a:t>
              </a:r>
              <a:endParaRPr lang="en-US" b="1" i="0" u="none" strike="noStrike" kern="1200" cap="none" spc="0" normalizeH="0" baseline="0" noProof="0">
                <a:ln>
                  <a:noFill/>
                </a:ln>
                <a:solidFill>
                  <a:srgbClr val="FFC000"/>
                </a:solidFill>
                <a:effectLst/>
                <a:uLnTx/>
                <a:uFillTx/>
                <a:latin typeface="Calibri Light"/>
                <a:cs typeface="Calibri Light"/>
              </a:endParaRPr>
            </a:p>
          </p:txBody>
        </p:sp>
        <p:sp>
          <p:nvSpPr>
            <p:cNvPr id="36" name="TextBox 35">
              <a:extLst>
                <a:ext uri="{FF2B5EF4-FFF2-40B4-BE49-F238E27FC236}">
                  <a16:creationId xmlns:a16="http://schemas.microsoft.com/office/drawing/2014/main" id="{8A9003EC-9E31-D833-F211-84088F8A8D30}"/>
                </a:ext>
              </a:extLst>
            </p:cNvPr>
            <p:cNvSpPr txBox="1"/>
            <p:nvPr/>
          </p:nvSpPr>
          <p:spPr>
            <a:xfrm>
              <a:off x="6915229" y="1881242"/>
              <a:ext cx="1055296" cy="307777"/>
            </a:xfrm>
            <a:prstGeom prst="rect">
              <a:avLst/>
            </a:prstGeom>
            <a:noFill/>
          </p:spPr>
          <p:txBody>
            <a:bodyPr wrap="square">
              <a:spAutoFit/>
            </a:bodyPr>
            <a:lstStyle/>
            <a:p>
              <a:pPr algn="l"/>
              <a:r>
                <a:rPr lang="en-US" sz="1400" b="1" kern="1200" err="1">
                  <a:latin typeface="Segoe UI"/>
                  <a:ea typeface="+mn-ea"/>
                  <a:cs typeface="Segoe UI"/>
                </a:rPr>
                <a:t>Estb</a:t>
              </a:r>
              <a:r>
                <a:rPr lang="en-US" sz="1400" b="1" kern="1200">
                  <a:latin typeface="Segoe UI"/>
                  <a:ea typeface="+mn-ea"/>
                  <a:cs typeface="Segoe UI"/>
                </a:rPr>
                <a:t>. 1991</a:t>
              </a:r>
            </a:p>
          </p:txBody>
        </p:sp>
      </p:grpSp>
      <p:sp>
        <p:nvSpPr>
          <p:cNvPr id="4" name="TextBox 3">
            <a:extLst>
              <a:ext uri="{FF2B5EF4-FFF2-40B4-BE49-F238E27FC236}">
                <a16:creationId xmlns:a16="http://schemas.microsoft.com/office/drawing/2014/main" id="{49A744EF-5321-417A-1DE7-70BABA855302}"/>
              </a:ext>
            </a:extLst>
          </p:cNvPr>
          <p:cNvSpPr txBox="1"/>
          <p:nvPr/>
        </p:nvSpPr>
        <p:spPr>
          <a:xfrm>
            <a:off x="831191" y="771362"/>
            <a:ext cx="3692053" cy="492443"/>
          </a:xfrm>
          <a:prstGeom prst="rect">
            <a:avLst/>
          </a:prstGeom>
          <a:noFill/>
        </p:spPr>
        <p:txBody>
          <a:bodyPr wrap="square" lIns="0" tIns="0" rIns="0" bIns="0" rtlCol="0" anchor="t">
            <a:spAutoFit/>
          </a:bodyPr>
          <a:lstStyle/>
          <a:p>
            <a:pPr algn="r">
              <a:defRPr/>
            </a:pPr>
            <a:r>
              <a:rPr lang="en-GB" sz="3200">
                <a:solidFill>
                  <a:schemeClr val="bg1"/>
                </a:solidFill>
                <a:latin typeface="Segoe UI"/>
              </a:rPr>
              <a:t>NUST</a:t>
            </a:r>
            <a:endParaRPr lang="en-US">
              <a:solidFill>
                <a:schemeClr val="bg1"/>
              </a:solidFill>
            </a:endParaRPr>
          </a:p>
        </p:txBody>
      </p:sp>
      <p:pic>
        <p:nvPicPr>
          <p:cNvPr id="5" name="Picture 5">
            <a:extLst>
              <a:ext uri="{FF2B5EF4-FFF2-40B4-BE49-F238E27FC236}">
                <a16:creationId xmlns:a16="http://schemas.microsoft.com/office/drawing/2014/main" id="{447747BA-B001-7EC0-F15F-151D3AB0484E}"/>
              </a:ext>
            </a:extLst>
          </p:cNvPr>
          <p:cNvPicPr>
            <a:picLocks noChangeAspect="1"/>
          </p:cNvPicPr>
          <p:nvPr/>
        </p:nvPicPr>
        <p:blipFill>
          <a:blip r:embed="rId21"/>
          <a:stretch>
            <a:fillRect/>
          </a:stretch>
        </p:blipFill>
        <p:spPr>
          <a:xfrm rot="16200000">
            <a:off x="6458137" y="534713"/>
            <a:ext cx="129166" cy="3515360"/>
          </a:xfrm>
          <a:prstGeom prst="rect">
            <a:avLst/>
          </a:prstGeom>
        </p:spPr>
      </p:pic>
      <p:pic>
        <p:nvPicPr>
          <p:cNvPr id="6" name="Picture 5">
            <a:extLst>
              <a:ext uri="{FF2B5EF4-FFF2-40B4-BE49-F238E27FC236}">
                <a16:creationId xmlns:a16="http://schemas.microsoft.com/office/drawing/2014/main" id="{11A0DBBA-7AB8-1224-183A-EDB4BB1F9C76}"/>
              </a:ext>
            </a:extLst>
          </p:cNvPr>
          <p:cNvPicPr>
            <a:picLocks noChangeAspect="1"/>
          </p:cNvPicPr>
          <p:nvPr/>
        </p:nvPicPr>
        <p:blipFill>
          <a:blip r:embed="rId21"/>
          <a:stretch>
            <a:fillRect/>
          </a:stretch>
        </p:blipFill>
        <p:spPr>
          <a:xfrm rot="5400000">
            <a:off x="6194363" y="94307"/>
            <a:ext cx="129166" cy="3515360"/>
          </a:xfrm>
          <a:prstGeom prst="rect">
            <a:avLst/>
          </a:prstGeom>
        </p:spPr>
      </p:pic>
    </p:spTree>
    <p:extLst>
      <p:ext uri="{BB962C8B-B14F-4D97-AF65-F5344CB8AC3E}">
        <p14:creationId xmlns:p14="http://schemas.microsoft.com/office/powerpoint/2010/main" val="200100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28">
            <a:extLst>
              <a:ext uri="{FF2B5EF4-FFF2-40B4-BE49-F238E27FC236}">
                <a16:creationId xmlns:a16="http://schemas.microsoft.com/office/drawing/2014/main" id="{EFC1A175-2B7F-5485-DDBB-36C9477E3862}"/>
              </a:ext>
            </a:extLst>
          </p:cNvPr>
          <p:cNvSpPr/>
          <p:nvPr/>
        </p:nvSpPr>
        <p:spPr>
          <a:xfrm rot="10800000">
            <a:off x="-42203" y="-20551"/>
            <a:ext cx="10157460" cy="6878551"/>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167608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261870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55038"/>
              <a:gd name="connsiteY0" fmla="*/ 6792389 h 6877060"/>
              <a:gd name="connsiteX1" fmla="*/ 2275629 w 3355038"/>
              <a:gd name="connsiteY1" fmla="*/ 12 h 6877060"/>
              <a:gd name="connsiteX2" fmla="*/ 3355038 w 3355038"/>
              <a:gd name="connsiteY2" fmla="*/ 0 h 6877060"/>
              <a:gd name="connsiteX3" fmla="*/ 3353278 w 3355038"/>
              <a:gd name="connsiteY3" fmla="*/ 6877060 h 6877060"/>
              <a:gd name="connsiteX4" fmla="*/ 0 w 3355038"/>
              <a:gd name="connsiteY4" fmla="*/ 6792389 h 6877060"/>
              <a:gd name="connsiteX0" fmla="*/ 0 w 3355038"/>
              <a:gd name="connsiteY0" fmla="*/ 6792389 h 6792389"/>
              <a:gd name="connsiteX1" fmla="*/ 2275629 w 3355038"/>
              <a:gd name="connsiteY1" fmla="*/ 12 h 6792389"/>
              <a:gd name="connsiteX2" fmla="*/ 3355038 w 3355038"/>
              <a:gd name="connsiteY2" fmla="*/ 0 h 6792389"/>
              <a:gd name="connsiteX3" fmla="*/ 3346399 w 3355038"/>
              <a:gd name="connsiteY3" fmla="*/ 6782864 h 6792389"/>
              <a:gd name="connsiteX4" fmla="*/ 0 w 3355038"/>
              <a:gd name="connsiteY4" fmla="*/ 6792389 h 6792389"/>
              <a:gd name="connsiteX0" fmla="*/ 0 w 3355038"/>
              <a:gd name="connsiteY0" fmla="*/ 6792389 h 6792389"/>
              <a:gd name="connsiteX1" fmla="*/ 1857786 w 3355038"/>
              <a:gd name="connsiteY1" fmla="*/ 18851 h 6792389"/>
              <a:gd name="connsiteX2" fmla="*/ 3355038 w 3355038"/>
              <a:gd name="connsiteY2" fmla="*/ 0 h 6792389"/>
              <a:gd name="connsiteX3" fmla="*/ 3346399 w 3355038"/>
              <a:gd name="connsiteY3" fmla="*/ 6782864 h 6792389"/>
              <a:gd name="connsiteX4" fmla="*/ 0 w 3355038"/>
              <a:gd name="connsiteY4" fmla="*/ 6792389 h 67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038" h="6792389">
                <a:moveTo>
                  <a:pt x="0" y="6792389"/>
                </a:moveTo>
                <a:lnTo>
                  <a:pt x="1857786" y="18851"/>
                </a:lnTo>
                <a:lnTo>
                  <a:pt x="3355038" y="0"/>
                </a:lnTo>
                <a:cubicBezTo>
                  <a:pt x="3354451" y="2292353"/>
                  <a:pt x="3346986" y="4490511"/>
                  <a:pt x="3346399" y="6782864"/>
                </a:cubicBezTo>
                <a:lnTo>
                  <a:pt x="0" y="679238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4" name="Parallelogram 28">
            <a:extLst>
              <a:ext uri="{FF2B5EF4-FFF2-40B4-BE49-F238E27FC236}">
                <a16:creationId xmlns:a16="http://schemas.microsoft.com/office/drawing/2014/main" id="{BD51773F-8195-147F-A9D7-AF021EFE2D78}"/>
              </a:ext>
            </a:extLst>
          </p:cNvPr>
          <p:cNvSpPr/>
          <p:nvPr/>
        </p:nvSpPr>
        <p:spPr>
          <a:xfrm>
            <a:off x="7038977" y="-5196"/>
            <a:ext cx="5235866" cy="6868391"/>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167608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261870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55038"/>
              <a:gd name="connsiteY0" fmla="*/ 6792389 h 6877060"/>
              <a:gd name="connsiteX1" fmla="*/ 2275629 w 3355038"/>
              <a:gd name="connsiteY1" fmla="*/ 12 h 6877060"/>
              <a:gd name="connsiteX2" fmla="*/ 3355038 w 3355038"/>
              <a:gd name="connsiteY2" fmla="*/ 0 h 6877060"/>
              <a:gd name="connsiteX3" fmla="*/ 3353278 w 3355038"/>
              <a:gd name="connsiteY3" fmla="*/ 6877060 h 6877060"/>
              <a:gd name="connsiteX4" fmla="*/ 0 w 3355038"/>
              <a:gd name="connsiteY4" fmla="*/ 6792389 h 6877060"/>
              <a:gd name="connsiteX0" fmla="*/ 0 w 3355038"/>
              <a:gd name="connsiteY0" fmla="*/ 6792389 h 6792389"/>
              <a:gd name="connsiteX1" fmla="*/ 2275629 w 3355038"/>
              <a:gd name="connsiteY1" fmla="*/ 12 h 6792389"/>
              <a:gd name="connsiteX2" fmla="*/ 3355038 w 3355038"/>
              <a:gd name="connsiteY2" fmla="*/ 0 h 6792389"/>
              <a:gd name="connsiteX3" fmla="*/ 3346399 w 3355038"/>
              <a:gd name="connsiteY3" fmla="*/ 6782864 h 6792389"/>
              <a:gd name="connsiteX4" fmla="*/ 0 w 3355038"/>
              <a:gd name="connsiteY4" fmla="*/ 6792389 h 679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038" h="6792389">
                <a:moveTo>
                  <a:pt x="0" y="6792389"/>
                </a:moveTo>
                <a:lnTo>
                  <a:pt x="2275629" y="12"/>
                </a:lnTo>
                <a:lnTo>
                  <a:pt x="3355038" y="0"/>
                </a:lnTo>
                <a:cubicBezTo>
                  <a:pt x="3354451" y="2292353"/>
                  <a:pt x="3346986" y="4490511"/>
                  <a:pt x="3346399" y="6782864"/>
                </a:cubicBezTo>
                <a:lnTo>
                  <a:pt x="0" y="6792389"/>
                </a:lnTo>
                <a:close/>
              </a:path>
            </a:pathLst>
          </a:custGeom>
          <a:solidFill>
            <a:srgbClr val="125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ectangle 22">
            <a:extLst>
              <a:ext uri="{FF2B5EF4-FFF2-40B4-BE49-F238E27FC236}">
                <a16:creationId xmlns:a16="http://schemas.microsoft.com/office/drawing/2014/main" id="{1337D328-B054-5F52-ACD7-326CACE247A2}"/>
              </a:ext>
            </a:extLst>
          </p:cNvPr>
          <p:cNvSpPr/>
          <p:nvPr/>
        </p:nvSpPr>
        <p:spPr>
          <a:xfrm>
            <a:off x="480482" y="1160529"/>
            <a:ext cx="5548799" cy="4806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2800" b="1">
                <a:solidFill>
                  <a:srgbClr val="FFC000"/>
                </a:solidFill>
                <a:latin typeface="Calibri"/>
                <a:cs typeface="Calibri Light"/>
              </a:rPr>
              <a:t>ADOPT A NUSTIAN </a:t>
            </a:r>
            <a:endParaRPr lang="en-US">
              <a:solidFill>
                <a:srgbClr val="FFC000"/>
              </a:solidFill>
            </a:endParaRPr>
          </a:p>
          <a:p>
            <a:pPr>
              <a:defRPr/>
            </a:pPr>
            <a:endParaRPr lang="en-US" sz="2800" b="1">
              <a:solidFill>
                <a:srgbClr val="FFC000"/>
              </a:solidFill>
              <a:latin typeface="Calibri"/>
              <a:cs typeface="Calibri Light"/>
            </a:endParaRPr>
          </a:p>
          <a:p>
            <a:pPr>
              <a:defRPr/>
            </a:pPr>
            <a:r>
              <a:rPr lang="en-US" sz="2000">
                <a:solidFill>
                  <a:schemeClr val="bg1"/>
                </a:solidFill>
                <a:latin typeface="Calibri"/>
                <a:cs typeface="Calibri Light"/>
              </a:rPr>
              <a:t>With a contribution of </a:t>
            </a:r>
            <a:r>
              <a:rPr lang="en-US" sz="3200" b="1">
                <a:solidFill>
                  <a:schemeClr val="accent4"/>
                </a:solidFill>
                <a:latin typeface="Calibri"/>
                <a:cs typeface="Calibri Light"/>
              </a:rPr>
              <a:t>PKR 1.0 M,</a:t>
            </a:r>
            <a:r>
              <a:rPr lang="en-US" sz="2400">
                <a:solidFill>
                  <a:schemeClr val="bg1"/>
                </a:solidFill>
                <a:latin typeface="Calibri"/>
                <a:cs typeface="Calibri Light"/>
              </a:rPr>
              <a:t> </a:t>
            </a:r>
            <a:r>
              <a:rPr lang="en-US" sz="2000">
                <a:solidFill>
                  <a:schemeClr val="bg1"/>
                </a:solidFill>
                <a:latin typeface="Calibri"/>
                <a:cs typeface="Calibri Light"/>
              </a:rPr>
              <a:t>you can cover the academic expense of a scholar at NUST for all four years of a UG program! </a:t>
            </a:r>
            <a:endParaRPr lang="en-US" sz="2000">
              <a:solidFill>
                <a:schemeClr val="bg1"/>
              </a:solidFill>
              <a:cs typeface="Calibri" panose="020F0502020204030204"/>
            </a:endParaRPr>
          </a:p>
          <a:p>
            <a:pPr>
              <a:defRPr/>
            </a:pPr>
            <a:endParaRPr lang="en-US">
              <a:solidFill>
                <a:schemeClr val="bg1"/>
              </a:solidFill>
              <a:latin typeface="Calibri"/>
              <a:cs typeface="Calibri Light"/>
            </a:endParaRPr>
          </a:p>
          <a:p>
            <a:pPr>
              <a:defRPr/>
            </a:pPr>
            <a:r>
              <a:rPr lang="en-US" sz="2800" b="1">
                <a:solidFill>
                  <a:srgbClr val="FFC000"/>
                </a:solidFill>
                <a:latin typeface="Calibri"/>
                <a:cs typeface="Calibri Light"/>
              </a:rPr>
              <a:t>GIFT A DREAM</a:t>
            </a:r>
          </a:p>
          <a:p>
            <a:pPr>
              <a:defRPr/>
            </a:pPr>
            <a:endParaRPr lang="en-US" sz="2000">
              <a:solidFill>
                <a:schemeClr val="bg1"/>
              </a:solidFill>
              <a:latin typeface="Calibri"/>
              <a:cs typeface="Calibri Light"/>
            </a:endParaRPr>
          </a:p>
          <a:p>
            <a:pPr>
              <a:defRPr/>
            </a:pPr>
            <a:r>
              <a:rPr lang="en-US" sz="2000">
                <a:solidFill>
                  <a:schemeClr val="bg1"/>
                </a:solidFill>
                <a:latin typeface="Calibri"/>
                <a:cs typeface="Calibri Light"/>
              </a:rPr>
              <a:t>With your support, an exceptionally brilliant mind with unexceptional determination will find the roads leading to better future</a:t>
            </a:r>
            <a:endParaRPr lang="en-US" sz="2000">
              <a:solidFill>
                <a:schemeClr val="bg1"/>
              </a:solidFill>
              <a:cs typeface="Calibri" panose="020F0502020204030204"/>
            </a:endParaRPr>
          </a:p>
          <a:p>
            <a:pPr>
              <a:defRPr/>
            </a:pPr>
            <a:endParaRPr lang="en-US">
              <a:solidFill>
                <a:schemeClr val="bg1"/>
              </a:solidFill>
              <a:latin typeface="Calibri"/>
              <a:cs typeface="Calibri Light"/>
            </a:endParaRPr>
          </a:p>
        </p:txBody>
      </p:sp>
      <p:sp>
        <p:nvSpPr>
          <p:cNvPr id="13" name="TextBox 12">
            <a:extLst>
              <a:ext uri="{FF2B5EF4-FFF2-40B4-BE49-F238E27FC236}">
                <a16:creationId xmlns:a16="http://schemas.microsoft.com/office/drawing/2014/main" id="{163031A6-110B-3331-F2B9-E10434C01448}"/>
              </a:ext>
            </a:extLst>
          </p:cNvPr>
          <p:cNvSpPr txBox="1"/>
          <p:nvPr/>
        </p:nvSpPr>
        <p:spPr>
          <a:xfrm>
            <a:off x="561514" y="555720"/>
            <a:ext cx="4672234" cy="492443"/>
          </a:xfrm>
          <a:prstGeom prst="rect">
            <a:avLst/>
          </a:prstGeom>
          <a:noFill/>
          <a:ln>
            <a:noFill/>
          </a:ln>
        </p:spPr>
        <p:txBody>
          <a:bodyPr wrap="square" lIns="0" tIns="0" rIns="0" bIns="0" rtlCol="0" anchor="t">
            <a:spAutoFit/>
          </a:bodyPr>
          <a:lstStyle/>
          <a:p>
            <a:pPr>
              <a:defRPr/>
            </a:pPr>
            <a:r>
              <a:rPr lang="en-US" sz="3200" kern="0">
                <a:solidFill>
                  <a:schemeClr val="bg1"/>
                </a:solidFill>
                <a:latin typeface="Segoe UI"/>
                <a:cs typeface="Segoe UI"/>
                <a:sym typeface="Gill Sans"/>
              </a:rPr>
              <a:t>SPONSOR A </a:t>
            </a:r>
            <a:r>
              <a:rPr lang="en-US" sz="3200" b="1" kern="0">
                <a:solidFill>
                  <a:schemeClr val="bg1"/>
                </a:solidFill>
                <a:latin typeface="Segoe UI"/>
                <a:cs typeface="Segoe UI"/>
                <a:sym typeface="Gill Sans"/>
              </a:rPr>
              <a:t>SCHOLAR </a:t>
            </a:r>
            <a:endParaRPr lang="en-US" sz="3200" b="1" kern="0">
              <a:solidFill>
                <a:schemeClr val="bg1"/>
              </a:solidFill>
              <a:latin typeface="Segoe UI"/>
              <a:cs typeface="Segoe UI"/>
            </a:endParaRPr>
          </a:p>
        </p:txBody>
      </p:sp>
      <p:sp>
        <p:nvSpPr>
          <p:cNvPr id="5" name="TextBox 4">
            <a:extLst>
              <a:ext uri="{FF2B5EF4-FFF2-40B4-BE49-F238E27FC236}">
                <a16:creationId xmlns:a16="http://schemas.microsoft.com/office/drawing/2014/main" id="{745CD8B3-5888-4803-93B3-DCF9B0CA5D7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6C656143-1D98-0A5D-5CA9-DE8C77E7374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06A9E9B-41DE-C51E-8499-F52023D872FC}"/>
              </a:ext>
            </a:extLst>
          </p:cNvPr>
          <p:cNvSpPr txBox="1"/>
          <p:nvPr/>
        </p:nvSpPr>
        <p:spPr>
          <a:xfrm>
            <a:off x="4734046" y="35090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62B067CA-019F-DEF5-E1C5-F919AE1C569C}"/>
              </a:ext>
            </a:extLst>
          </p:cNvPr>
          <p:cNvSpPr txBox="1"/>
          <p:nvPr/>
        </p:nvSpPr>
        <p:spPr>
          <a:xfrm>
            <a:off x="4775200" y="35052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36AECF03-D003-9C38-A1B9-AE4D36052BAD}"/>
              </a:ext>
            </a:extLst>
          </p:cNvPr>
          <p:cNvSpPr txBox="1"/>
          <p:nvPr/>
        </p:nvSpPr>
        <p:spPr>
          <a:xfrm>
            <a:off x="7040880" y="36982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pSp>
        <p:nvGrpSpPr>
          <p:cNvPr id="17" name="Group 16">
            <a:extLst>
              <a:ext uri="{FF2B5EF4-FFF2-40B4-BE49-F238E27FC236}">
                <a16:creationId xmlns:a16="http://schemas.microsoft.com/office/drawing/2014/main" id="{DE85E61A-B4B8-9899-DC87-CF554F58473B}"/>
              </a:ext>
            </a:extLst>
          </p:cNvPr>
          <p:cNvGrpSpPr/>
          <p:nvPr/>
        </p:nvGrpSpPr>
        <p:grpSpPr>
          <a:xfrm>
            <a:off x="6551966" y="1763846"/>
            <a:ext cx="4394696" cy="4014553"/>
            <a:chOff x="6096000" y="1766930"/>
            <a:chExt cx="4394696" cy="4014553"/>
          </a:xfrm>
        </p:grpSpPr>
        <p:pic>
          <p:nvPicPr>
            <p:cNvPr id="11" name="Picture 10">
              <a:extLst>
                <a:ext uri="{FF2B5EF4-FFF2-40B4-BE49-F238E27FC236}">
                  <a16:creationId xmlns:a16="http://schemas.microsoft.com/office/drawing/2014/main" id="{8CFE1E72-17E2-D6EE-12F4-558BDBAE590D}"/>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6327" t="30028" r="9738" b="15073"/>
            <a:stretch/>
          </p:blipFill>
          <p:spPr>
            <a:xfrm>
              <a:off x="6096000" y="1868454"/>
              <a:ext cx="4394696" cy="3837021"/>
            </a:xfrm>
            <a:prstGeom prst="rect">
              <a:avLst/>
            </a:prstGeom>
          </p:spPr>
        </p:pic>
        <p:sp>
          <p:nvSpPr>
            <p:cNvPr id="10" name="Rectangle 9">
              <a:extLst>
                <a:ext uri="{FF2B5EF4-FFF2-40B4-BE49-F238E27FC236}">
                  <a16:creationId xmlns:a16="http://schemas.microsoft.com/office/drawing/2014/main" id="{C2EAD7D2-2156-C9DF-66DA-E654DE2591E3}"/>
                </a:ext>
              </a:extLst>
            </p:cNvPr>
            <p:cNvSpPr/>
            <p:nvPr/>
          </p:nvSpPr>
          <p:spPr>
            <a:xfrm>
              <a:off x="6096000" y="1766930"/>
              <a:ext cx="2912057" cy="152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F188F4AE-D177-C4A4-A931-5DFA231231EA}"/>
                </a:ext>
              </a:extLst>
            </p:cNvPr>
            <p:cNvSpPr/>
            <p:nvPr/>
          </p:nvSpPr>
          <p:spPr>
            <a:xfrm>
              <a:off x="7578639" y="5629466"/>
              <a:ext cx="2912057" cy="152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Tree>
    <p:extLst>
      <p:ext uri="{BB962C8B-B14F-4D97-AF65-F5344CB8AC3E}">
        <p14:creationId xmlns:p14="http://schemas.microsoft.com/office/powerpoint/2010/main" val="135779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 scatter chart&#10;&#10;Description automatically generated with medium confidence">
            <a:extLst>
              <a:ext uri="{FF2B5EF4-FFF2-40B4-BE49-F238E27FC236}">
                <a16:creationId xmlns:a16="http://schemas.microsoft.com/office/drawing/2014/main" id="{6C7A0186-FEF8-9259-159A-9A452033B4A3}"/>
              </a:ext>
            </a:extLst>
          </p:cNvPr>
          <p:cNvPicPr>
            <a:picLocks noChangeAspect="1"/>
          </p:cNvPicPr>
          <p:nvPr/>
        </p:nvPicPr>
        <p:blipFill rotWithShape="1">
          <a:blip r:embed="rId3">
            <a:grayscl/>
            <a:alphaModFix amt="35000"/>
            <a:extLst>
              <a:ext uri="{28A0092B-C50C-407E-A947-70E740481C1C}">
                <a14:useLocalDpi xmlns:a14="http://schemas.microsoft.com/office/drawing/2010/main" val="0"/>
              </a:ext>
            </a:extLst>
          </a:blip>
          <a:srcRect l="4667" t="13189" r="39287" b="58691"/>
          <a:stretch/>
        </p:blipFill>
        <p:spPr>
          <a:xfrm>
            <a:off x="3327253" y="0"/>
            <a:ext cx="8866392" cy="6858000"/>
          </a:xfrm>
          <a:prstGeom prst="rect">
            <a:avLst/>
          </a:prstGeom>
        </p:spPr>
      </p:pic>
      <p:sp>
        <p:nvSpPr>
          <p:cNvPr id="7" name="Parallelogram 27">
            <a:extLst>
              <a:ext uri="{FF2B5EF4-FFF2-40B4-BE49-F238E27FC236}">
                <a16:creationId xmlns:a16="http://schemas.microsoft.com/office/drawing/2014/main" id="{6A5201DD-32AE-BB45-4B0B-80BE352D7181}"/>
              </a:ext>
            </a:extLst>
          </p:cNvPr>
          <p:cNvSpPr/>
          <p:nvPr/>
        </p:nvSpPr>
        <p:spPr>
          <a:xfrm>
            <a:off x="-16789" y="-63050"/>
            <a:ext cx="6990700" cy="6514498"/>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7376767"/>
              <a:gd name="connsiteY0" fmla="*/ 6848473 h 6867511"/>
              <a:gd name="connsiteX1" fmla="*/ 0 w 7376767"/>
              <a:gd name="connsiteY1" fmla="*/ 0 h 6867511"/>
              <a:gd name="connsiteX2" fmla="*/ 6716499 w 7376767"/>
              <a:gd name="connsiteY2" fmla="*/ 0 h 6867511"/>
              <a:gd name="connsiteX3" fmla="*/ 7376767 w 7376767"/>
              <a:gd name="connsiteY3" fmla="*/ 6867511 h 6867511"/>
              <a:gd name="connsiteX4" fmla="*/ 0 w 7376767"/>
              <a:gd name="connsiteY4" fmla="*/ 6848473 h 6867511"/>
              <a:gd name="connsiteX0" fmla="*/ 0 w 7376767"/>
              <a:gd name="connsiteY0" fmla="*/ 6848473 h 6867511"/>
              <a:gd name="connsiteX1" fmla="*/ 0 w 7376767"/>
              <a:gd name="connsiteY1" fmla="*/ 0 h 6867511"/>
              <a:gd name="connsiteX2" fmla="*/ 5823914 w 7376767"/>
              <a:gd name="connsiteY2" fmla="*/ 0 h 6867511"/>
              <a:gd name="connsiteX3" fmla="*/ 7376767 w 7376767"/>
              <a:gd name="connsiteY3" fmla="*/ 6867511 h 6867511"/>
              <a:gd name="connsiteX4" fmla="*/ 0 w 7376767"/>
              <a:gd name="connsiteY4" fmla="*/ 6848473 h 6867511"/>
              <a:gd name="connsiteX0" fmla="*/ 0 w 6656148"/>
              <a:gd name="connsiteY0" fmla="*/ 6848473 h 6857998"/>
              <a:gd name="connsiteX1" fmla="*/ 0 w 6656148"/>
              <a:gd name="connsiteY1" fmla="*/ 0 h 6857998"/>
              <a:gd name="connsiteX2" fmla="*/ 5823914 w 6656148"/>
              <a:gd name="connsiteY2" fmla="*/ 0 h 6857998"/>
              <a:gd name="connsiteX3" fmla="*/ 6656148 w 6656148"/>
              <a:gd name="connsiteY3" fmla="*/ 6857998 h 6857998"/>
              <a:gd name="connsiteX4" fmla="*/ 0 w 6656148"/>
              <a:gd name="connsiteY4" fmla="*/ 6848473 h 6857998"/>
              <a:gd name="connsiteX0" fmla="*/ 0 w 6656148"/>
              <a:gd name="connsiteY0" fmla="*/ 6848473 h 6857998"/>
              <a:gd name="connsiteX1" fmla="*/ 0 w 6656148"/>
              <a:gd name="connsiteY1" fmla="*/ 0 h 6857998"/>
              <a:gd name="connsiteX2" fmla="*/ 5422660 w 6656148"/>
              <a:gd name="connsiteY2" fmla="*/ 0 h 6857998"/>
              <a:gd name="connsiteX3" fmla="*/ 6656148 w 6656148"/>
              <a:gd name="connsiteY3" fmla="*/ 6857998 h 6857998"/>
              <a:gd name="connsiteX4" fmla="*/ 0 w 6656148"/>
              <a:gd name="connsiteY4" fmla="*/ 6848473 h 6857998"/>
              <a:gd name="connsiteX0" fmla="*/ 0 w 6173006"/>
              <a:gd name="connsiteY0" fmla="*/ 6848473 h 6848473"/>
              <a:gd name="connsiteX1" fmla="*/ 0 w 6173006"/>
              <a:gd name="connsiteY1" fmla="*/ 0 h 6848473"/>
              <a:gd name="connsiteX2" fmla="*/ 5422660 w 6173006"/>
              <a:gd name="connsiteY2" fmla="*/ 0 h 6848473"/>
              <a:gd name="connsiteX3" fmla="*/ 6173006 w 6173006"/>
              <a:gd name="connsiteY3" fmla="*/ 6829459 h 6848473"/>
              <a:gd name="connsiteX4" fmla="*/ 0 w 6173006"/>
              <a:gd name="connsiteY4" fmla="*/ 6848473 h 6848473"/>
              <a:gd name="connsiteX0" fmla="*/ 0 w 6173006"/>
              <a:gd name="connsiteY0" fmla="*/ 6848473 h 6848473"/>
              <a:gd name="connsiteX1" fmla="*/ 0 w 6173006"/>
              <a:gd name="connsiteY1" fmla="*/ 0 h 6848473"/>
              <a:gd name="connsiteX2" fmla="*/ 4980463 w 6173006"/>
              <a:gd name="connsiteY2" fmla="*/ 9513 h 6848473"/>
              <a:gd name="connsiteX3" fmla="*/ 6173006 w 6173006"/>
              <a:gd name="connsiteY3" fmla="*/ 6829459 h 6848473"/>
              <a:gd name="connsiteX4" fmla="*/ 0 w 6173006"/>
              <a:gd name="connsiteY4" fmla="*/ 6848473 h 6848473"/>
              <a:gd name="connsiteX0" fmla="*/ 0 w 6549693"/>
              <a:gd name="connsiteY0" fmla="*/ 6848473 h 6848473"/>
              <a:gd name="connsiteX1" fmla="*/ 0 w 6549693"/>
              <a:gd name="connsiteY1" fmla="*/ 0 h 6848473"/>
              <a:gd name="connsiteX2" fmla="*/ 4980463 w 6549693"/>
              <a:gd name="connsiteY2" fmla="*/ 9513 h 6848473"/>
              <a:gd name="connsiteX3" fmla="*/ 6549693 w 6549693"/>
              <a:gd name="connsiteY3" fmla="*/ 6772381 h 6848473"/>
              <a:gd name="connsiteX4" fmla="*/ 0 w 6549693"/>
              <a:gd name="connsiteY4" fmla="*/ 6848473 h 6848473"/>
              <a:gd name="connsiteX0" fmla="*/ 0 w 6549693"/>
              <a:gd name="connsiteY0" fmla="*/ 6848473 h 6848473"/>
              <a:gd name="connsiteX1" fmla="*/ 0 w 6549693"/>
              <a:gd name="connsiteY1" fmla="*/ 0 h 6848473"/>
              <a:gd name="connsiteX2" fmla="*/ 5406284 w 6549693"/>
              <a:gd name="connsiteY2" fmla="*/ 114157 h 6848473"/>
              <a:gd name="connsiteX3" fmla="*/ 6549693 w 6549693"/>
              <a:gd name="connsiteY3" fmla="*/ 6772381 h 6848473"/>
              <a:gd name="connsiteX4" fmla="*/ 0 w 6549693"/>
              <a:gd name="connsiteY4" fmla="*/ 6848473 h 6848473"/>
              <a:gd name="connsiteX0" fmla="*/ 0 w 6549693"/>
              <a:gd name="connsiteY0" fmla="*/ 6877012 h 6877012"/>
              <a:gd name="connsiteX1" fmla="*/ 0 w 6549693"/>
              <a:gd name="connsiteY1" fmla="*/ 28539 h 6877012"/>
              <a:gd name="connsiteX2" fmla="*/ 5406284 w 6549693"/>
              <a:gd name="connsiteY2" fmla="*/ 0 h 6877012"/>
              <a:gd name="connsiteX3" fmla="*/ 6549693 w 6549693"/>
              <a:gd name="connsiteY3" fmla="*/ 6800920 h 6877012"/>
              <a:gd name="connsiteX4" fmla="*/ 0 w 6549693"/>
              <a:gd name="connsiteY4" fmla="*/ 6877012 h 6877012"/>
              <a:gd name="connsiteX0" fmla="*/ 0 w 6549693"/>
              <a:gd name="connsiteY0" fmla="*/ 6877012 h 6886538"/>
              <a:gd name="connsiteX1" fmla="*/ 0 w 6549693"/>
              <a:gd name="connsiteY1" fmla="*/ 28539 h 6886538"/>
              <a:gd name="connsiteX2" fmla="*/ 5406284 w 6549693"/>
              <a:gd name="connsiteY2" fmla="*/ 0 h 6886538"/>
              <a:gd name="connsiteX3" fmla="*/ 6549693 w 6549693"/>
              <a:gd name="connsiteY3" fmla="*/ 6886538 h 6886538"/>
              <a:gd name="connsiteX4" fmla="*/ 0 w 6549693"/>
              <a:gd name="connsiteY4" fmla="*/ 6877012 h 6886538"/>
              <a:gd name="connsiteX0" fmla="*/ 0 w 6549693"/>
              <a:gd name="connsiteY0" fmla="*/ 6867463 h 6876989"/>
              <a:gd name="connsiteX1" fmla="*/ 0 w 6549693"/>
              <a:gd name="connsiteY1" fmla="*/ 18990 h 6876989"/>
              <a:gd name="connsiteX2" fmla="*/ 3811979 w 6549693"/>
              <a:gd name="connsiteY2" fmla="*/ 0 h 6876989"/>
              <a:gd name="connsiteX3" fmla="*/ 6549693 w 6549693"/>
              <a:gd name="connsiteY3" fmla="*/ 6876989 h 6876989"/>
              <a:gd name="connsiteX4" fmla="*/ 0 w 6549693"/>
              <a:gd name="connsiteY4" fmla="*/ 6867463 h 6876989"/>
              <a:gd name="connsiteX0" fmla="*/ 0 w 6604355"/>
              <a:gd name="connsiteY0" fmla="*/ 6867463 h 6876989"/>
              <a:gd name="connsiteX1" fmla="*/ 0 w 6604355"/>
              <a:gd name="connsiteY1" fmla="*/ 18990 h 6876989"/>
              <a:gd name="connsiteX2" fmla="*/ 3811979 w 6604355"/>
              <a:gd name="connsiteY2" fmla="*/ 0 h 6876989"/>
              <a:gd name="connsiteX3" fmla="*/ 6604355 w 6604355"/>
              <a:gd name="connsiteY3" fmla="*/ 6876989 h 6876989"/>
              <a:gd name="connsiteX4" fmla="*/ 0 w 6604355"/>
              <a:gd name="connsiteY4" fmla="*/ 6867463 h 6876989"/>
              <a:gd name="connsiteX0" fmla="*/ 0 w 6604355"/>
              <a:gd name="connsiteY0" fmla="*/ 6867463 h 6876989"/>
              <a:gd name="connsiteX1" fmla="*/ 0 w 6604355"/>
              <a:gd name="connsiteY1" fmla="*/ 9441 h 6876989"/>
              <a:gd name="connsiteX2" fmla="*/ 3811979 w 6604355"/>
              <a:gd name="connsiteY2" fmla="*/ 0 h 6876989"/>
              <a:gd name="connsiteX3" fmla="*/ 6604355 w 6604355"/>
              <a:gd name="connsiteY3" fmla="*/ 6876989 h 6876989"/>
              <a:gd name="connsiteX4" fmla="*/ 0 w 6604355"/>
              <a:gd name="connsiteY4" fmla="*/ 6867463 h 6876989"/>
              <a:gd name="connsiteX0" fmla="*/ 0 w 6604355"/>
              <a:gd name="connsiteY0" fmla="*/ 6886560 h 6896086"/>
              <a:gd name="connsiteX1" fmla="*/ 0 w 6604355"/>
              <a:gd name="connsiteY1" fmla="*/ 28538 h 6896086"/>
              <a:gd name="connsiteX2" fmla="*/ 3821090 w 6604355"/>
              <a:gd name="connsiteY2" fmla="*/ 0 h 6896086"/>
              <a:gd name="connsiteX3" fmla="*/ 6604355 w 6604355"/>
              <a:gd name="connsiteY3" fmla="*/ 6896086 h 6896086"/>
              <a:gd name="connsiteX4" fmla="*/ 0 w 6604355"/>
              <a:gd name="connsiteY4" fmla="*/ 6886560 h 6896086"/>
              <a:gd name="connsiteX0" fmla="*/ 9110 w 6613465"/>
              <a:gd name="connsiteY0" fmla="*/ 6886668 h 6896194"/>
              <a:gd name="connsiteX1" fmla="*/ 0 w 6613465"/>
              <a:gd name="connsiteY1" fmla="*/ 0 h 6896194"/>
              <a:gd name="connsiteX2" fmla="*/ 3830200 w 6613465"/>
              <a:gd name="connsiteY2" fmla="*/ 108 h 6896194"/>
              <a:gd name="connsiteX3" fmla="*/ 6613465 w 6613465"/>
              <a:gd name="connsiteY3" fmla="*/ 6896194 h 6896194"/>
              <a:gd name="connsiteX4" fmla="*/ 9110 w 6613465"/>
              <a:gd name="connsiteY4" fmla="*/ 6886668 h 689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3465" h="6896194">
                <a:moveTo>
                  <a:pt x="9110" y="6886668"/>
                </a:moveTo>
                <a:cubicBezTo>
                  <a:pt x="6073" y="4591112"/>
                  <a:pt x="3037" y="2295556"/>
                  <a:pt x="0" y="0"/>
                </a:cubicBezTo>
                <a:lnTo>
                  <a:pt x="3830200" y="108"/>
                </a:lnTo>
                <a:lnTo>
                  <a:pt x="6613465" y="6896194"/>
                </a:lnTo>
                <a:lnTo>
                  <a:pt x="9110" y="6886668"/>
                </a:lnTo>
                <a:close/>
              </a:path>
            </a:pathLst>
          </a:custGeom>
          <a:solidFill>
            <a:srgbClr val="125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3" name="Rectangle 2">
            <a:extLst>
              <a:ext uri="{FF2B5EF4-FFF2-40B4-BE49-F238E27FC236}">
                <a16:creationId xmlns:a16="http://schemas.microsoft.com/office/drawing/2014/main" id="{1C9A2652-6964-4EE2-AC95-8F2FC648BF1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E2BC4534-18B5-460A-BB32-A709AF6A9AE6}"/>
              </a:ext>
            </a:extLst>
          </p:cNvPr>
          <p:cNvSpPr/>
          <p:nvPr/>
        </p:nvSpPr>
        <p:spPr>
          <a:xfrm>
            <a:off x="0" y="6411099"/>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ectangle 22">
            <a:extLst>
              <a:ext uri="{FF2B5EF4-FFF2-40B4-BE49-F238E27FC236}">
                <a16:creationId xmlns:a16="http://schemas.microsoft.com/office/drawing/2014/main" id="{1337D328-B054-5F52-ACD7-326CACE247A2}"/>
              </a:ext>
            </a:extLst>
          </p:cNvPr>
          <p:cNvSpPr/>
          <p:nvPr/>
        </p:nvSpPr>
        <p:spPr>
          <a:xfrm>
            <a:off x="328048" y="3301108"/>
            <a:ext cx="5206365" cy="1952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800" b="1" i="1">
                <a:solidFill>
                  <a:schemeClr val="bg1"/>
                </a:solidFill>
                <a:latin typeface="Calibri"/>
                <a:cs typeface="Calibri Light"/>
              </a:rPr>
              <a:t>-ONE TIME CONTRIBUTION-</a:t>
            </a:r>
          </a:p>
          <a:p>
            <a:pPr algn="ctr">
              <a:defRPr/>
            </a:pPr>
            <a:r>
              <a:rPr lang="en-US" sz="2800" b="1" i="1">
                <a:solidFill>
                  <a:schemeClr val="bg1"/>
                </a:solidFill>
                <a:latin typeface="Calibri"/>
                <a:cs typeface="Calibri Light"/>
              </a:rPr>
              <a:t>-LIFE-TIME IMPACT-</a:t>
            </a:r>
            <a:endParaRPr lang="en-US" i="1">
              <a:solidFill>
                <a:schemeClr val="bg1"/>
              </a:solidFill>
            </a:endParaRPr>
          </a:p>
          <a:p>
            <a:pPr algn="ctr">
              <a:defRPr/>
            </a:pPr>
            <a:endParaRPr lang="en-US" sz="2800" b="1">
              <a:solidFill>
                <a:schemeClr val="bg1"/>
              </a:solidFill>
              <a:latin typeface="Calibri"/>
              <a:cs typeface="Calibri Light"/>
            </a:endParaRPr>
          </a:p>
          <a:p>
            <a:pPr algn="ctr">
              <a:defRPr/>
            </a:pPr>
            <a:r>
              <a:rPr lang="en-US" sz="2000">
                <a:solidFill>
                  <a:schemeClr val="bg1"/>
                </a:solidFill>
                <a:latin typeface="Calibri"/>
                <a:cs typeface="Calibri Light"/>
              </a:rPr>
              <a:t>With</a:t>
            </a:r>
            <a:r>
              <a:rPr lang="en-US" sz="2000">
                <a:solidFill>
                  <a:schemeClr val="accent4"/>
                </a:solidFill>
                <a:latin typeface="Calibri"/>
                <a:cs typeface="Calibri Light"/>
              </a:rPr>
              <a:t> intergenerational Equity </a:t>
            </a:r>
            <a:r>
              <a:rPr lang="en-US" sz="2000">
                <a:solidFill>
                  <a:schemeClr val="bg1"/>
                </a:solidFill>
                <a:latin typeface="Calibri"/>
                <a:cs typeface="Calibri Light"/>
              </a:rPr>
              <a:t>and Impact, this Endowment Seat will become a Fueling Station for many Potent Dreams of Brilliant and Deserving Scholars</a:t>
            </a:r>
          </a:p>
          <a:p>
            <a:pPr algn="ctr">
              <a:defRPr/>
            </a:pPr>
            <a:endParaRPr lang="en-US">
              <a:solidFill>
                <a:schemeClr val="bg1"/>
              </a:solidFill>
            </a:endParaRPr>
          </a:p>
          <a:p>
            <a:pPr algn="ctr">
              <a:defRPr/>
            </a:pPr>
            <a:r>
              <a:rPr lang="en-US" sz="2000">
                <a:solidFill>
                  <a:schemeClr val="bg1"/>
                </a:solidFill>
                <a:cs typeface="Calibri Light"/>
              </a:rPr>
              <a:t>With each contribution, you will be helping NUST move one step forward in its journey of excellence </a:t>
            </a:r>
          </a:p>
        </p:txBody>
      </p:sp>
      <p:sp>
        <p:nvSpPr>
          <p:cNvPr id="13" name="TextBox 12">
            <a:extLst>
              <a:ext uri="{FF2B5EF4-FFF2-40B4-BE49-F238E27FC236}">
                <a16:creationId xmlns:a16="http://schemas.microsoft.com/office/drawing/2014/main" id="{163031A6-110B-3331-F2B9-E10434C01448}"/>
              </a:ext>
            </a:extLst>
          </p:cNvPr>
          <p:cNvSpPr txBox="1"/>
          <p:nvPr/>
        </p:nvSpPr>
        <p:spPr>
          <a:xfrm>
            <a:off x="607325" y="324751"/>
            <a:ext cx="3496631" cy="1107996"/>
          </a:xfrm>
          <a:prstGeom prst="rect">
            <a:avLst/>
          </a:prstGeom>
          <a:noFill/>
          <a:ln>
            <a:noFill/>
          </a:ln>
        </p:spPr>
        <p:txBody>
          <a:bodyPr wrap="square" lIns="0" tIns="0" rIns="0" bIns="0" rtlCol="0" anchor="t">
            <a:spAutoFit/>
          </a:bodyPr>
          <a:lstStyle/>
          <a:p>
            <a:pPr>
              <a:defRPr/>
            </a:pPr>
            <a:r>
              <a:rPr lang="en-US" sz="3600" kern="0">
                <a:solidFill>
                  <a:schemeClr val="bg1"/>
                </a:solidFill>
                <a:latin typeface="Segoe UI"/>
                <a:cs typeface="Segoe UI"/>
                <a:sym typeface="Gill Sans"/>
              </a:rPr>
              <a:t>ENDOWMENT</a:t>
            </a:r>
          </a:p>
          <a:p>
            <a:pPr>
              <a:defRPr/>
            </a:pPr>
            <a:r>
              <a:rPr lang="en-US" sz="3600" b="1" kern="0">
                <a:solidFill>
                  <a:srgbClr val="FFC000"/>
                </a:solidFill>
                <a:latin typeface="Segoe UI"/>
                <a:cs typeface="Segoe UI"/>
                <a:sym typeface="Gill Sans"/>
              </a:rPr>
              <a:t>PARTNERSHIP </a:t>
            </a:r>
            <a:endParaRPr lang="en-US" sz="2400" b="1">
              <a:solidFill>
                <a:srgbClr val="FFC000"/>
              </a:solidFill>
            </a:endParaRPr>
          </a:p>
        </p:txBody>
      </p:sp>
      <p:sp>
        <p:nvSpPr>
          <p:cNvPr id="8" name="Rectangle 24">
            <a:extLst>
              <a:ext uri="{FF2B5EF4-FFF2-40B4-BE49-F238E27FC236}">
                <a16:creationId xmlns:a16="http://schemas.microsoft.com/office/drawing/2014/main" id="{C0CBC8CF-8271-AE16-0E30-38E4D71734BA}"/>
              </a:ext>
            </a:extLst>
          </p:cNvPr>
          <p:cNvSpPr/>
          <p:nvPr/>
        </p:nvSpPr>
        <p:spPr>
          <a:xfrm rot="5400000">
            <a:off x="6672463" y="-382529"/>
            <a:ext cx="2654404" cy="3416339"/>
          </a:xfrm>
          <a:custGeom>
            <a:avLst/>
            <a:gdLst>
              <a:gd name="connsiteX0" fmla="*/ 0 w 5215388"/>
              <a:gd name="connsiteY0" fmla="*/ 0 h 4267200"/>
              <a:gd name="connsiteX1" fmla="*/ 5215388 w 5215388"/>
              <a:gd name="connsiteY1" fmla="*/ 0 h 4267200"/>
              <a:gd name="connsiteX2" fmla="*/ 5215388 w 5215388"/>
              <a:gd name="connsiteY2" fmla="*/ 4267200 h 4267200"/>
              <a:gd name="connsiteX3" fmla="*/ 0 w 5215388"/>
              <a:gd name="connsiteY3" fmla="*/ 4267200 h 4267200"/>
              <a:gd name="connsiteX4" fmla="*/ 0 w 5215388"/>
              <a:gd name="connsiteY4" fmla="*/ 0 h 4267200"/>
              <a:gd name="connsiteX0" fmla="*/ 0 w 5215388"/>
              <a:gd name="connsiteY0" fmla="*/ 0 h 4267200"/>
              <a:gd name="connsiteX1" fmla="*/ 2100713 w 5215388"/>
              <a:gd name="connsiteY1" fmla="*/ 28575 h 4267200"/>
              <a:gd name="connsiteX2" fmla="*/ 5215388 w 5215388"/>
              <a:gd name="connsiteY2" fmla="*/ 4267200 h 4267200"/>
              <a:gd name="connsiteX3" fmla="*/ 0 w 5215388"/>
              <a:gd name="connsiteY3" fmla="*/ 4267200 h 4267200"/>
              <a:gd name="connsiteX4" fmla="*/ 0 w 5215388"/>
              <a:gd name="connsiteY4" fmla="*/ 0 h 4267200"/>
              <a:gd name="connsiteX0" fmla="*/ 0 w 3814910"/>
              <a:gd name="connsiteY0" fmla="*/ 0 h 4279491"/>
              <a:gd name="connsiteX1" fmla="*/ 2100713 w 3814910"/>
              <a:gd name="connsiteY1" fmla="*/ 28575 h 4279491"/>
              <a:gd name="connsiteX2" fmla="*/ 3814910 w 3814910"/>
              <a:gd name="connsiteY2" fmla="*/ 4279491 h 4279491"/>
              <a:gd name="connsiteX3" fmla="*/ 0 w 3814910"/>
              <a:gd name="connsiteY3" fmla="*/ 4267200 h 4279491"/>
              <a:gd name="connsiteX4" fmla="*/ 0 w 3814910"/>
              <a:gd name="connsiteY4" fmla="*/ 0 h 4279491"/>
              <a:gd name="connsiteX0" fmla="*/ 0 w 3814910"/>
              <a:gd name="connsiteY0" fmla="*/ 0 h 4279491"/>
              <a:gd name="connsiteX1" fmla="*/ 2533021 w 3814910"/>
              <a:gd name="connsiteY1" fmla="*/ 40866 h 4279491"/>
              <a:gd name="connsiteX2" fmla="*/ 3814910 w 3814910"/>
              <a:gd name="connsiteY2" fmla="*/ 4279491 h 4279491"/>
              <a:gd name="connsiteX3" fmla="*/ 0 w 3814910"/>
              <a:gd name="connsiteY3" fmla="*/ 4267200 h 4279491"/>
              <a:gd name="connsiteX4" fmla="*/ 0 w 3814910"/>
              <a:gd name="connsiteY4" fmla="*/ 0 h 4279491"/>
              <a:gd name="connsiteX0" fmla="*/ 0 w 3584598"/>
              <a:gd name="connsiteY0" fmla="*/ 0 h 4267201"/>
              <a:gd name="connsiteX1" fmla="*/ 2533021 w 3584598"/>
              <a:gd name="connsiteY1" fmla="*/ 40866 h 4267201"/>
              <a:gd name="connsiteX2" fmla="*/ 3584598 w 3584598"/>
              <a:gd name="connsiteY2" fmla="*/ 4262488 h 4267201"/>
              <a:gd name="connsiteX3" fmla="*/ 0 w 3584598"/>
              <a:gd name="connsiteY3" fmla="*/ 4267200 h 4267201"/>
              <a:gd name="connsiteX4" fmla="*/ 0 w 3584598"/>
              <a:gd name="connsiteY4" fmla="*/ 0 h 4267201"/>
              <a:gd name="connsiteX0" fmla="*/ 0 w 3507827"/>
              <a:gd name="connsiteY0" fmla="*/ 0 h 4267199"/>
              <a:gd name="connsiteX1" fmla="*/ 2533021 w 3507827"/>
              <a:gd name="connsiteY1" fmla="*/ 40866 h 4267199"/>
              <a:gd name="connsiteX2" fmla="*/ 3507827 w 3507827"/>
              <a:gd name="connsiteY2" fmla="*/ 4262488 h 4267199"/>
              <a:gd name="connsiteX3" fmla="*/ 0 w 3507827"/>
              <a:gd name="connsiteY3" fmla="*/ 4267200 h 4267199"/>
              <a:gd name="connsiteX4" fmla="*/ 0 w 3507827"/>
              <a:gd name="connsiteY4" fmla="*/ 0 h 426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7827" h="4267199">
                <a:moveTo>
                  <a:pt x="0" y="0"/>
                </a:moveTo>
                <a:lnTo>
                  <a:pt x="2533021" y="40866"/>
                </a:lnTo>
                <a:lnTo>
                  <a:pt x="3507827" y="4262488"/>
                </a:lnTo>
                <a:lnTo>
                  <a:pt x="0" y="4267200"/>
                </a:lnTo>
                <a:lnTo>
                  <a:pt x="0" y="0"/>
                </a:lnTo>
                <a:close/>
              </a:path>
            </a:pathLst>
          </a:custGeom>
          <a:solidFill>
            <a:srgbClr val="FFC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9" name="Rectangle 8">
            <a:extLst>
              <a:ext uri="{FF2B5EF4-FFF2-40B4-BE49-F238E27FC236}">
                <a16:creationId xmlns:a16="http://schemas.microsoft.com/office/drawing/2014/main" id="{9C4EB7D0-2AF5-979C-87C4-B6ACAFD1EB2B}"/>
              </a:ext>
            </a:extLst>
          </p:cNvPr>
          <p:cNvSpPr/>
          <p:nvPr/>
        </p:nvSpPr>
        <p:spPr>
          <a:xfrm>
            <a:off x="6110730" y="328845"/>
            <a:ext cx="3608276" cy="148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000" b="1">
                <a:solidFill>
                  <a:schemeClr val="tx1"/>
                </a:solidFill>
                <a:latin typeface="Calibri"/>
                <a:cs typeface="Calibri Light"/>
              </a:rPr>
              <a:t>SINGLE ENDOWMENT SEAT </a:t>
            </a:r>
            <a:endParaRPr lang="en-US" sz="1600">
              <a:solidFill>
                <a:schemeClr val="tx1"/>
              </a:solidFill>
            </a:endParaRPr>
          </a:p>
          <a:p>
            <a:pPr algn="ctr">
              <a:defRPr/>
            </a:pPr>
            <a:r>
              <a:rPr lang="en-US" sz="3600" b="1">
                <a:solidFill>
                  <a:srgbClr val="C00000"/>
                </a:solidFill>
                <a:latin typeface="Calibri"/>
                <a:cs typeface="Calibri Light"/>
              </a:rPr>
              <a:t> PKR 3.5 M/seat</a:t>
            </a:r>
          </a:p>
          <a:p>
            <a:pPr algn="ctr">
              <a:defRPr/>
            </a:pPr>
            <a:r>
              <a:rPr lang="en-US" sz="2000" b="1">
                <a:solidFill>
                  <a:srgbClr val="C00000"/>
                </a:solidFill>
                <a:latin typeface="Calibri"/>
                <a:cs typeface="Calibri Light"/>
              </a:rPr>
              <a:t>(Approx. 15,000 USD)</a:t>
            </a:r>
          </a:p>
        </p:txBody>
      </p:sp>
      <p:sp>
        <p:nvSpPr>
          <p:cNvPr id="5" name="Rectangle 4">
            <a:extLst>
              <a:ext uri="{FF2B5EF4-FFF2-40B4-BE49-F238E27FC236}">
                <a16:creationId xmlns:a16="http://schemas.microsoft.com/office/drawing/2014/main" id="{5DED5736-589E-7881-D9B5-8737CE144FD7}"/>
              </a:ext>
            </a:extLst>
          </p:cNvPr>
          <p:cNvSpPr/>
          <p:nvPr/>
        </p:nvSpPr>
        <p:spPr>
          <a:xfrm>
            <a:off x="610793" y="1439504"/>
            <a:ext cx="2912057" cy="1520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96044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railroad tunnel&#10;&#10;Description automatically generated">
            <a:extLst>
              <a:ext uri="{FF2B5EF4-FFF2-40B4-BE49-F238E27FC236}">
                <a16:creationId xmlns:a16="http://schemas.microsoft.com/office/drawing/2014/main" id="{3F5755E6-1BF4-6E28-90C3-275B778C85B0}"/>
              </a:ext>
            </a:extLst>
          </p:cNvPr>
          <p:cNvPicPr>
            <a:picLocks noChangeAspect="1"/>
          </p:cNvPicPr>
          <p:nvPr/>
        </p:nvPicPr>
        <p:blipFill rotWithShape="1">
          <a:blip r:embed="rId2">
            <a:extLst>
              <a:ext uri="{28A0092B-C50C-407E-A947-70E740481C1C}">
                <a14:useLocalDpi xmlns:a14="http://schemas.microsoft.com/office/drawing/2010/main" val="0"/>
              </a:ext>
            </a:extLst>
          </a:blip>
          <a:srcRect t="35361" b="24849"/>
          <a:stretch/>
        </p:blipFill>
        <p:spPr>
          <a:xfrm>
            <a:off x="20" y="1282"/>
            <a:ext cx="12191980" cy="6856718"/>
          </a:xfrm>
          <a:prstGeom prst="rect">
            <a:avLst/>
          </a:prstGeom>
        </p:spPr>
      </p:pic>
      <p:grpSp>
        <p:nvGrpSpPr>
          <p:cNvPr id="21" name="Group 20">
            <a:extLst>
              <a:ext uri="{FF2B5EF4-FFF2-40B4-BE49-F238E27FC236}">
                <a16:creationId xmlns:a16="http://schemas.microsoft.com/office/drawing/2014/main" id="{26126807-8CE1-76E3-2E8E-60E20D192E32}"/>
              </a:ext>
            </a:extLst>
          </p:cNvPr>
          <p:cNvGrpSpPr/>
          <p:nvPr/>
        </p:nvGrpSpPr>
        <p:grpSpPr>
          <a:xfrm>
            <a:off x="880287" y="1186927"/>
            <a:ext cx="5211442" cy="3133400"/>
            <a:chOff x="1215979" y="1668160"/>
            <a:chExt cx="5211442" cy="3133400"/>
          </a:xfrm>
        </p:grpSpPr>
        <p:pic>
          <p:nvPicPr>
            <p:cNvPr id="7" name="Graphic 6">
              <a:extLst>
                <a:ext uri="{FF2B5EF4-FFF2-40B4-BE49-F238E27FC236}">
                  <a16:creationId xmlns:a16="http://schemas.microsoft.com/office/drawing/2014/main" id="{61F0793A-4421-765A-F009-91747F1EF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707" y="2539052"/>
              <a:ext cx="615161" cy="615161"/>
            </a:xfrm>
            <a:prstGeom prst="rect">
              <a:avLst/>
            </a:prstGeom>
          </p:spPr>
        </p:pic>
        <p:pic>
          <p:nvPicPr>
            <p:cNvPr id="10" name="Graphic 9">
              <a:extLst>
                <a:ext uri="{FF2B5EF4-FFF2-40B4-BE49-F238E27FC236}">
                  <a16:creationId xmlns:a16="http://schemas.microsoft.com/office/drawing/2014/main" id="{53612952-9F08-A9D7-2E24-E96EFBC50D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0231" y="3369502"/>
              <a:ext cx="569637" cy="623888"/>
            </a:xfrm>
            <a:prstGeom prst="rect">
              <a:avLst/>
            </a:prstGeom>
          </p:spPr>
        </p:pic>
        <p:pic>
          <p:nvPicPr>
            <p:cNvPr id="12" name="Graphic 11">
              <a:extLst>
                <a:ext uri="{FF2B5EF4-FFF2-40B4-BE49-F238E27FC236}">
                  <a16:creationId xmlns:a16="http://schemas.microsoft.com/office/drawing/2014/main" id="{4D650A20-52D2-EE3A-7D53-F020334DD0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0231" y="4266544"/>
              <a:ext cx="518553" cy="473461"/>
            </a:xfrm>
            <a:prstGeom prst="rect">
              <a:avLst/>
            </a:prstGeom>
          </p:spPr>
        </p:pic>
        <p:pic>
          <p:nvPicPr>
            <p:cNvPr id="14" name="Graphic 13">
              <a:extLst>
                <a:ext uri="{FF2B5EF4-FFF2-40B4-BE49-F238E27FC236}">
                  <a16:creationId xmlns:a16="http://schemas.microsoft.com/office/drawing/2014/main" id="{7DDBDD3C-257D-6B63-E395-5413247A80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5979" y="1668160"/>
              <a:ext cx="623889" cy="623889"/>
            </a:xfrm>
            <a:prstGeom prst="rect">
              <a:avLst/>
            </a:prstGeom>
          </p:spPr>
        </p:pic>
        <p:sp>
          <p:nvSpPr>
            <p:cNvPr id="16" name="TextBox 15">
              <a:extLst>
                <a:ext uri="{FF2B5EF4-FFF2-40B4-BE49-F238E27FC236}">
                  <a16:creationId xmlns:a16="http://schemas.microsoft.com/office/drawing/2014/main" id="{39D68EC9-D337-8E88-5C3F-3A49663761DA}"/>
                </a:ext>
              </a:extLst>
            </p:cNvPr>
            <p:cNvSpPr txBox="1"/>
            <p:nvPr/>
          </p:nvSpPr>
          <p:spPr>
            <a:xfrm>
              <a:off x="2000249" y="1749271"/>
              <a:ext cx="4427172" cy="523220"/>
            </a:xfrm>
            <a:prstGeom prst="rect">
              <a:avLst/>
            </a:prstGeom>
            <a:noFill/>
          </p:spPr>
          <p:txBody>
            <a:bodyPr wrap="square" lIns="91440" tIns="45720" rIns="91440" bIns="45720" anchor="t">
              <a:spAutoFit/>
            </a:bodyPr>
            <a:lstStyle/>
            <a:p>
              <a:r>
                <a:rPr lang="en-PK" sz="2800" b="1">
                  <a:solidFill>
                    <a:srgbClr val="FDCD00"/>
                  </a:solidFill>
                </a:rPr>
                <a:t>Zero Operational</a:t>
              </a:r>
              <a:r>
                <a:rPr lang="en-US" sz="2800" b="1">
                  <a:solidFill>
                    <a:srgbClr val="FDCD00"/>
                  </a:solidFill>
                </a:rPr>
                <a:t> </a:t>
              </a:r>
              <a:r>
                <a:rPr lang="en-PK" sz="2800" b="1">
                  <a:solidFill>
                    <a:srgbClr val="FDCD00"/>
                  </a:solidFill>
                </a:rPr>
                <a:t>Headers</a:t>
              </a:r>
              <a:endParaRPr lang="en-US" sz="2800" b="1">
                <a:solidFill>
                  <a:srgbClr val="FDCD00"/>
                </a:solidFill>
                <a:cs typeface="Calibri"/>
              </a:endParaRPr>
            </a:p>
          </p:txBody>
        </p:sp>
        <p:sp>
          <p:nvSpPr>
            <p:cNvPr id="18" name="TextBox 17">
              <a:extLst>
                <a:ext uri="{FF2B5EF4-FFF2-40B4-BE49-F238E27FC236}">
                  <a16:creationId xmlns:a16="http://schemas.microsoft.com/office/drawing/2014/main" id="{2C286812-D85C-DCB3-D6E4-1A3B999C8F2D}"/>
                </a:ext>
              </a:extLst>
            </p:cNvPr>
            <p:cNvSpPr txBox="1"/>
            <p:nvPr/>
          </p:nvSpPr>
          <p:spPr>
            <a:xfrm>
              <a:off x="1980658" y="2615799"/>
              <a:ext cx="3751141" cy="523220"/>
            </a:xfrm>
            <a:prstGeom prst="rect">
              <a:avLst/>
            </a:prstGeom>
            <a:noFill/>
          </p:spPr>
          <p:txBody>
            <a:bodyPr wrap="square" lIns="91440" tIns="45720" rIns="91440" bIns="45720" anchor="t">
              <a:spAutoFit/>
            </a:bodyPr>
            <a:lstStyle/>
            <a:p>
              <a:r>
                <a:rPr lang="en-US" sz="2800" b="1">
                  <a:solidFill>
                    <a:srgbClr val="FDCD00"/>
                  </a:solidFill>
                </a:rPr>
                <a:t>Shariah Compliant</a:t>
              </a:r>
              <a:endParaRPr lang="en-US" sz="2800" b="1">
                <a:solidFill>
                  <a:srgbClr val="FDCD00"/>
                </a:solidFill>
                <a:cs typeface="Calibri"/>
              </a:endParaRPr>
            </a:p>
          </p:txBody>
        </p:sp>
        <p:sp>
          <p:nvSpPr>
            <p:cNvPr id="19" name="TextBox 18">
              <a:extLst>
                <a:ext uri="{FF2B5EF4-FFF2-40B4-BE49-F238E27FC236}">
                  <a16:creationId xmlns:a16="http://schemas.microsoft.com/office/drawing/2014/main" id="{628B51F3-E8C0-1108-FC99-502C3B7D5543}"/>
                </a:ext>
              </a:extLst>
            </p:cNvPr>
            <p:cNvSpPr txBox="1"/>
            <p:nvPr/>
          </p:nvSpPr>
          <p:spPr>
            <a:xfrm>
              <a:off x="1980658" y="3417425"/>
              <a:ext cx="2676526" cy="523220"/>
            </a:xfrm>
            <a:prstGeom prst="rect">
              <a:avLst/>
            </a:prstGeom>
            <a:noFill/>
          </p:spPr>
          <p:txBody>
            <a:bodyPr wrap="square" lIns="91440" tIns="45720" rIns="91440" bIns="45720" anchor="t">
              <a:spAutoFit/>
            </a:bodyPr>
            <a:lstStyle/>
            <a:p>
              <a:r>
                <a:rPr lang="en-US" sz="2800" b="1">
                  <a:solidFill>
                    <a:srgbClr val="FDCD00"/>
                  </a:solidFill>
                </a:rPr>
                <a:t>Tax Exemption</a:t>
              </a:r>
              <a:endParaRPr lang="en-US" sz="2800" b="1">
                <a:solidFill>
                  <a:srgbClr val="FDCD00"/>
                </a:solidFill>
                <a:cs typeface="Calibri"/>
              </a:endParaRPr>
            </a:p>
          </p:txBody>
        </p:sp>
        <p:sp>
          <p:nvSpPr>
            <p:cNvPr id="20" name="TextBox 19">
              <a:extLst>
                <a:ext uri="{FF2B5EF4-FFF2-40B4-BE49-F238E27FC236}">
                  <a16:creationId xmlns:a16="http://schemas.microsoft.com/office/drawing/2014/main" id="{939268E5-CA98-B267-7A38-9C0553D807C3}"/>
                </a:ext>
              </a:extLst>
            </p:cNvPr>
            <p:cNvSpPr txBox="1"/>
            <p:nvPr/>
          </p:nvSpPr>
          <p:spPr>
            <a:xfrm>
              <a:off x="1980658" y="4278340"/>
              <a:ext cx="2676526" cy="523220"/>
            </a:xfrm>
            <a:prstGeom prst="rect">
              <a:avLst/>
            </a:prstGeom>
            <a:noFill/>
          </p:spPr>
          <p:txBody>
            <a:bodyPr wrap="square" lIns="91440" tIns="45720" rIns="91440" bIns="45720" anchor="t">
              <a:spAutoFit/>
            </a:bodyPr>
            <a:lstStyle/>
            <a:p>
              <a:r>
                <a:rPr lang="en-US" sz="2800" b="1">
                  <a:solidFill>
                    <a:srgbClr val="FDCD00"/>
                  </a:solidFill>
                </a:rPr>
                <a:t>PCP* Certified</a:t>
              </a:r>
              <a:endParaRPr lang="en-US" sz="2800" b="1">
                <a:solidFill>
                  <a:srgbClr val="FDCD00"/>
                </a:solidFill>
                <a:cs typeface="Calibri"/>
              </a:endParaRPr>
            </a:p>
          </p:txBody>
        </p:sp>
      </p:grpSp>
      <p:sp>
        <p:nvSpPr>
          <p:cNvPr id="24" name="TextBox 23">
            <a:extLst>
              <a:ext uri="{FF2B5EF4-FFF2-40B4-BE49-F238E27FC236}">
                <a16:creationId xmlns:a16="http://schemas.microsoft.com/office/drawing/2014/main" id="{8EC3264D-CA59-540A-DBF8-1E8BE2181258}"/>
              </a:ext>
            </a:extLst>
          </p:cNvPr>
          <p:cNvSpPr txBox="1"/>
          <p:nvPr/>
        </p:nvSpPr>
        <p:spPr>
          <a:xfrm>
            <a:off x="280656" y="6515106"/>
            <a:ext cx="3025544" cy="338554"/>
          </a:xfrm>
          <a:prstGeom prst="rect">
            <a:avLst/>
          </a:prstGeom>
          <a:noFill/>
        </p:spPr>
        <p:txBody>
          <a:bodyPr wrap="square">
            <a:spAutoFit/>
          </a:bodyPr>
          <a:lstStyle/>
          <a:p>
            <a:r>
              <a:rPr lang="en-PK" sz="1600">
                <a:solidFill>
                  <a:schemeClr val="bg1"/>
                </a:solidFill>
              </a:rPr>
              <a:t>*Pakistan Centre for Philanthropy</a:t>
            </a:r>
          </a:p>
        </p:txBody>
      </p:sp>
      <p:sp>
        <p:nvSpPr>
          <p:cNvPr id="25" name="TextBox 24">
            <a:extLst>
              <a:ext uri="{FF2B5EF4-FFF2-40B4-BE49-F238E27FC236}">
                <a16:creationId xmlns:a16="http://schemas.microsoft.com/office/drawing/2014/main" id="{B20C771C-53D2-ABF3-FEA0-3B233A1C27F5}"/>
              </a:ext>
            </a:extLst>
          </p:cNvPr>
          <p:cNvSpPr txBox="1"/>
          <p:nvPr/>
        </p:nvSpPr>
        <p:spPr>
          <a:xfrm>
            <a:off x="3989031" y="4909584"/>
            <a:ext cx="2430575" cy="461665"/>
          </a:xfrm>
          <a:prstGeom prst="rect">
            <a:avLst/>
          </a:prstGeom>
          <a:solidFill>
            <a:srgbClr val="D07A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FFFFFF"/>
                </a:solidFill>
                <a:cs typeface="Calibri"/>
              </a:rPr>
              <a:t>Transparent</a:t>
            </a:r>
          </a:p>
        </p:txBody>
      </p:sp>
      <p:sp>
        <p:nvSpPr>
          <p:cNvPr id="26" name="TextBox 25">
            <a:extLst>
              <a:ext uri="{FF2B5EF4-FFF2-40B4-BE49-F238E27FC236}">
                <a16:creationId xmlns:a16="http://schemas.microsoft.com/office/drawing/2014/main" id="{8EB01288-02B8-E06A-1760-E9225F138416}"/>
              </a:ext>
            </a:extLst>
          </p:cNvPr>
          <p:cNvSpPr txBox="1"/>
          <p:nvPr/>
        </p:nvSpPr>
        <p:spPr>
          <a:xfrm>
            <a:off x="6545359" y="4860736"/>
            <a:ext cx="2497775" cy="461665"/>
          </a:xfrm>
          <a:prstGeom prst="rect">
            <a:avLst/>
          </a:prstGeom>
          <a:solidFill>
            <a:srgbClr val="1F4E7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FFFFFF"/>
                </a:solidFill>
                <a:cs typeface="Calibri"/>
              </a:rPr>
              <a:t>Flexible </a:t>
            </a:r>
          </a:p>
        </p:txBody>
      </p:sp>
      <p:sp>
        <p:nvSpPr>
          <p:cNvPr id="27" name="TextBox 26">
            <a:extLst>
              <a:ext uri="{FF2B5EF4-FFF2-40B4-BE49-F238E27FC236}">
                <a16:creationId xmlns:a16="http://schemas.microsoft.com/office/drawing/2014/main" id="{88754376-888F-E96D-0EEB-E15AED700730}"/>
              </a:ext>
            </a:extLst>
          </p:cNvPr>
          <p:cNvSpPr txBox="1"/>
          <p:nvPr/>
        </p:nvSpPr>
        <p:spPr>
          <a:xfrm>
            <a:off x="9207964" y="4860737"/>
            <a:ext cx="2363599" cy="461665"/>
          </a:xfrm>
          <a:prstGeom prst="rect">
            <a:avLst/>
          </a:prstGeom>
          <a:solidFill>
            <a:srgbClr val="D07A2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2400">
                <a:solidFill>
                  <a:srgbClr val="FFFFFF"/>
                </a:solidFill>
                <a:cs typeface="Calibri"/>
              </a:defRPr>
            </a:lvl1pPr>
          </a:lstStyle>
          <a:p>
            <a:r>
              <a:rPr lang="en-GB"/>
              <a:t>Diverse </a:t>
            </a:r>
          </a:p>
        </p:txBody>
      </p:sp>
      <p:sp>
        <p:nvSpPr>
          <p:cNvPr id="2" name="TextBox 1">
            <a:extLst>
              <a:ext uri="{FF2B5EF4-FFF2-40B4-BE49-F238E27FC236}">
                <a16:creationId xmlns:a16="http://schemas.microsoft.com/office/drawing/2014/main" id="{896C533E-6A49-859E-CAE4-8BB5A2F1703E}"/>
              </a:ext>
            </a:extLst>
          </p:cNvPr>
          <p:cNvSpPr txBox="1"/>
          <p:nvPr/>
        </p:nvSpPr>
        <p:spPr>
          <a:xfrm>
            <a:off x="208325" y="287946"/>
            <a:ext cx="4293686" cy="707886"/>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a:solidFill>
                  <a:schemeClr val="tx2"/>
                </a:solidFill>
                <a:cs typeface="Calibri"/>
              </a:rPr>
              <a:t>NUST</a:t>
            </a:r>
            <a:r>
              <a:rPr lang="en-GB" sz="4000">
                <a:solidFill>
                  <a:schemeClr val="tx2"/>
                </a:solidFill>
                <a:cs typeface="Calibri"/>
              </a:rPr>
              <a:t> </a:t>
            </a:r>
            <a:r>
              <a:rPr lang="en-GB" sz="4000" b="1">
                <a:solidFill>
                  <a:schemeClr val="tx2"/>
                </a:solidFill>
                <a:cs typeface="Calibri"/>
              </a:rPr>
              <a:t>TRUST FUND </a:t>
            </a:r>
          </a:p>
        </p:txBody>
      </p:sp>
      <p:sp>
        <p:nvSpPr>
          <p:cNvPr id="4" name="TextBox 3">
            <a:extLst>
              <a:ext uri="{FF2B5EF4-FFF2-40B4-BE49-F238E27FC236}">
                <a16:creationId xmlns:a16="http://schemas.microsoft.com/office/drawing/2014/main" id="{C0BB6FC0-D53A-F585-5B14-5C5538593273}"/>
              </a:ext>
            </a:extLst>
          </p:cNvPr>
          <p:cNvSpPr txBox="1"/>
          <p:nvPr/>
        </p:nvSpPr>
        <p:spPr>
          <a:xfrm>
            <a:off x="3901731" y="4320816"/>
            <a:ext cx="7660062" cy="461665"/>
          </a:xfrm>
          <a:prstGeom prst="rect">
            <a:avLst/>
          </a:prstGeom>
          <a:solidFill>
            <a:schemeClr val="tx1">
              <a:lumMod val="85000"/>
              <a:lumOff val="15000"/>
            </a:schemeClr>
          </a:solid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GB" sz="2400">
                <a:solidFill>
                  <a:schemeClr val="bg1"/>
                </a:solidFill>
                <a:cs typeface="Calibri"/>
              </a:rPr>
              <a:t>Donor Stewardship, Reporting, &amp; Fund Management System</a:t>
            </a:r>
            <a:endParaRPr lang="en-US">
              <a:solidFill>
                <a:schemeClr val="bg1"/>
              </a:solidFill>
            </a:endParaRPr>
          </a:p>
        </p:txBody>
      </p:sp>
    </p:spTree>
    <p:extLst>
      <p:ext uri="{BB962C8B-B14F-4D97-AF65-F5344CB8AC3E}">
        <p14:creationId xmlns:p14="http://schemas.microsoft.com/office/powerpoint/2010/main" val="3121044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336" name="Google Shape;2336;p55"/>
          <p:cNvSpPr/>
          <p:nvPr/>
        </p:nvSpPr>
        <p:spPr>
          <a:xfrm>
            <a:off x="4978995" y="4825538"/>
            <a:ext cx="2790854" cy="1320934"/>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757B4503-B406-5BA0-EFDA-D33D22589F0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42471" y="125945"/>
            <a:ext cx="4354621" cy="6260327"/>
          </a:xfrm>
          <a:prstGeom prst="rect">
            <a:avLst/>
          </a:prstGeom>
        </p:spPr>
      </p:pic>
      <p:sp>
        <p:nvSpPr>
          <p:cNvPr id="2295" name="Google Shape;2295;p55"/>
          <p:cNvSpPr/>
          <p:nvPr/>
        </p:nvSpPr>
        <p:spPr>
          <a:xfrm>
            <a:off x="4947303" y="312545"/>
            <a:ext cx="2836657" cy="1198701"/>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321" name="Google Shape;2321;p55"/>
          <p:cNvSpPr/>
          <p:nvPr/>
        </p:nvSpPr>
        <p:spPr>
          <a:xfrm>
            <a:off x="7939537" y="323854"/>
            <a:ext cx="2975785" cy="1200880"/>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320" name="Google Shape;2320;p55"/>
          <p:cNvSpPr/>
          <p:nvPr/>
        </p:nvSpPr>
        <p:spPr>
          <a:xfrm>
            <a:off x="4958133" y="1620002"/>
            <a:ext cx="2830925" cy="1538570"/>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22" name="Google Shape;2322;p55"/>
          <p:cNvSpPr/>
          <p:nvPr/>
        </p:nvSpPr>
        <p:spPr>
          <a:xfrm>
            <a:off x="7969379" y="1641391"/>
            <a:ext cx="2966880" cy="1538570"/>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44" name="Google Shape;2344;p55"/>
          <p:cNvSpPr/>
          <p:nvPr/>
        </p:nvSpPr>
        <p:spPr>
          <a:xfrm>
            <a:off x="4947303" y="3334948"/>
            <a:ext cx="2822546" cy="1320934"/>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93" name="Google Shape;2293;p55"/>
          <p:cNvSpPr/>
          <p:nvPr/>
        </p:nvSpPr>
        <p:spPr>
          <a:xfrm rot="5400000">
            <a:off x="-1867646" y="3338629"/>
            <a:ext cx="3844946" cy="138623"/>
          </a:xfrm>
          <a:prstGeom prst="rect">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94" name="Google Shape;2294;p55"/>
          <p:cNvSpPr/>
          <p:nvPr/>
        </p:nvSpPr>
        <p:spPr>
          <a:xfrm>
            <a:off x="5815269" y="405765"/>
            <a:ext cx="1827189" cy="646290"/>
          </a:xfrm>
          <a:prstGeom prst="rect">
            <a:avLst/>
          </a:prstGeom>
          <a:noFill/>
          <a:ln>
            <a:noFill/>
          </a:ln>
        </p:spPr>
        <p:txBody>
          <a:bodyPr spcFirstLastPara="1" wrap="square" lIns="91425" tIns="45700" rIns="91425" bIns="45700" anchor="t" anchorCtr="0">
            <a:spAutoFit/>
          </a:bodyPr>
          <a:lstStyle/>
          <a:p>
            <a:pPr algn="ctr">
              <a:buClr>
                <a:srgbClr val="000000"/>
              </a:buClr>
              <a:defRPr/>
            </a:pPr>
            <a:r>
              <a:rPr kumimoji="0" lang="en-US" sz="1800" b="0" i="0" u="none" strike="noStrike" kern="0" cap="none" spc="0" normalizeH="0" baseline="0" noProof="0">
                <a:ln>
                  <a:noFill/>
                </a:ln>
                <a:effectLst/>
                <a:uLnTx/>
                <a:uFillTx/>
                <a:latin typeface="Gill Sans"/>
                <a:ea typeface="Gill Sans"/>
                <a:cs typeface="Gill Sans"/>
                <a:sym typeface="Gill Sans"/>
              </a:rPr>
              <a:t>HIRE THE BEST HUMAN CAPITAL</a:t>
            </a:r>
            <a:r>
              <a:rPr lang="en-US" kern="0">
                <a:latin typeface="Gill Sans"/>
                <a:ea typeface="Gill Sans"/>
                <a:cs typeface="Gill Sans"/>
                <a:sym typeface="Gill Sans"/>
              </a:rPr>
              <a:t> </a:t>
            </a:r>
            <a:endParaRPr kumimoji="0" sz="1800" b="0" i="0" u="none" strike="noStrike" kern="0" cap="none" spc="0" normalizeH="0" baseline="0" noProof="0">
              <a:ln>
                <a:noFill/>
              </a:ln>
              <a:effectLst/>
              <a:uLnTx/>
              <a:uFillTx/>
              <a:latin typeface="Gill Sans"/>
              <a:ea typeface="Gill Sans"/>
              <a:cs typeface="Gill Sans"/>
              <a:sym typeface="Gill Sans"/>
            </a:endParaRPr>
          </a:p>
        </p:txBody>
      </p:sp>
      <p:grpSp>
        <p:nvGrpSpPr>
          <p:cNvPr id="2296" name="Google Shape;2296;p55"/>
          <p:cNvGrpSpPr/>
          <p:nvPr/>
        </p:nvGrpSpPr>
        <p:grpSpPr>
          <a:xfrm>
            <a:off x="5167989" y="554940"/>
            <a:ext cx="498772" cy="552738"/>
            <a:chOff x="291" y="1611"/>
            <a:chExt cx="305" cy="338"/>
          </a:xfrm>
        </p:grpSpPr>
        <p:sp>
          <p:nvSpPr>
            <p:cNvPr id="2297" name="Google Shape;2297;p55"/>
            <p:cNvSpPr/>
            <p:nvPr/>
          </p:nvSpPr>
          <p:spPr>
            <a:xfrm>
              <a:off x="343" y="1753"/>
              <a:ext cx="40" cy="40"/>
            </a:xfrm>
            <a:custGeom>
              <a:avLst/>
              <a:gdLst/>
              <a:ahLst/>
              <a:cxnLst/>
              <a:rect l="l" t="t" r="r" b="b"/>
              <a:pathLst>
                <a:path w="398" h="392" extrusionOk="0">
                  <a:moveTo>
                    <a:pt x="339" y="0"/>
                  </a:moveTo>
                  <a:lnTo>
                    <a:pt x="355" y="2"/>
                  </a:lnTo>
                  <a:lnTo>
                    <a:pt x="369" y="7"/>
                  </a:lnTo>
                  <a:lnTo>
                    <a:pt x="381" y="17"/>
                  </a:lnTo>
                  <a:lnTo>
                    <a:pt x="389" y="29"/>
                  </a:lnTo>
                  <a:lnTo>
                    <a:pt x="396" y="43"/>
                  </a:lnTo>
                  <a:lnTo>
                    <a:pt x="398" y="59"/>
                  </a:lnTo>
                  <a:lnTo>
                    <a:pt x="396" y="73"/>
                  </a:lnTo>
                  <a:lnTo>
                    <a:pt x="389" y="87"/>
                  </a:lnTo>
                  <a:lnTo>
                    <a:pt x="381" y="99"/>
                  </a:lnTo>
                  <a:lnTo>
                    <a:pt x="369" y="109"/>
                  </a:lnTo>
                  <a:lnTo>
                    <a:pt x="354" y="115"/>
                  </a:lnTo>
                  <a:lnTo>
                    <a:pt x="315" y="127"/>
                  </a:lnTo>
                  <a:lnTo>
                    <a:pt x="281" y="142"/>
                  </a:lnTo>
                  <a:lnTo>
                    <a:pt x="251" y="158"/>
                  </a:lnTo>
                  <a:lnTo>
                    <a:pt x="224" y="177"/>
                  </a:lnTo>
                  <a:lnTo>
                    <a:pt x="201" y="196"/>
                  </a:lnTo>
                  <a:lnTo>
                    <a:pt x="182" y="217"/>
                  </a:lnTo>
                  <a:lnTo>
                    <a:pt x="165" y="236"/>
                  </a:lnTo>
                  <a:lnTo>
                    <a:pt x="153" y="256"/>
                  </a:lnTo>
                  <a:lnTo>
                    <a:pt x="142" y="275"/>
                  </a:lnTo>
                  <a:lnTo>
                    <a:pt x="133" y="293"/>
                  </a:lnTo>
                  <a:lnTo>
                    <a:pt x="127" y="308"/>
                  </a:lnTo>
                  <a:lnTo>
                    <a:pt x="121" y="322"/>
                  </a:lnTo>
                  <a:lnTo>
                    <a:pt x="119" y="333"/>
                  </a:lnTo>
                  <a:lnTo>
                    <a:pt x="117" y="340"/>
                  </a:lnTo>
                  <a:lnTo>
                    <a:pt x="116" y="344"/>
                  </a:lnTo>
                  <a:lnTo>
                    <a:pt x="110" y="360"/>
                  </a:lnTo>
                  <a:lnTo>
                    <a:pt x="102" y="373"/>
                  </a:lnTo>
                  <a:lnTo>
                    <a:pt x="89" y="384"/>
                  </a:lnTo>
                  <a:lnTo>
                    <a:pt x="75" y="390"/>
                  </a:lnTo>
                  <a:lnTo>
                    <a:pt x="58" y="392"/>
                  </a:lnTo>
                  <a:lnTo>
                    <a:pt x="53" y="392"/>
                  </a:lnTo>
                  <a:lnTo>
                    <a:pt x="49" y="391"/>
                  </a:lnTo>
                  <a:lnTo>
                    <a:pt x="30" y="385"/>
                  </a:lnTo>
                  <a:lnTo>
                    <a:pt x="16" y="375"/>
                  </a:lnTo>
                  <a:lnTo>
                    <a:pt x="6" y="360"/>
                  </a:lnTo>
                  <a:lnTo>
                    <a:pt x="0" y="343"/>
                  </a:lnTo>
                  <a:lnTo>
                    <a:pt x="0" y="324"/>
                  </a:lnTo>
                  <a:lnTo>
                    <a:pt x="1" y="320"/>
                  </a:lnTo>
                  <a:lnTo>
                    <a:pt x="2" y="311"/>
                  </a:lnTo>
                  <a:lnTo>
                    <a:pt x="6" y="300"/>
                  </a:lnTo>
                  <a:lnTo>
                    <a:pt x="10" y="285"/>
                  </a:lnTo>
                  <a:lnTo>
                    <a:pt x="16" y="266"/>
                  </a:lnTo>
                  <a:lnTo>
                    <a:pt x="25" y="246"/>
                  </a:lnTo>
                  <a:lnTo>
                    <a:pt x="36" y="223"/>
                  </a:lnTo>
                  <a:lnTo>
                    <a:pt x="50" y="199"/>
                  </a:lnTo>
                  <a:lnTo>
                    <a:pt x="66" y="174"/>
                  </a:lnTo>
                  <a:lnTo>
                    <a:pt x="84" y="149"/>
                  </a:lnTo>
                  <a:lnTo>
                    <a:pt x="107" y="124"/>
                  </a:lnTo>
                  <a:lnTo>
                    <a:pt x="133" y="99"/>
                  </a:lnTo>
                  <a:lnTo>
                    <a:pt x="162" y="75"/>
                  </a:lnTo>
                  <a:lnTo>
                    <a:pt x="196" y="54"/>
                  </a:lnTo>
                  <a:lnTo>
                    <a:pt x="234" y="33"/>
                  </a:lnTo>
                  <a:lnTo>
                    <a:pt x="277" y="16"/>
                  </a:lnTo>
                  <a:lnTo>
                    <a:pt x="323" y="1"/>
                  </a:lnTo>
                  <a:lnTo>
                    <a:pt x="339"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298" name="Google Shape;2298;p55"/>
            <p:cNvSpPr/>
            <p:nvPr/>
          </p:nvSpPr>
          <p:spPr>
            <a:xfrm>
              <a:off x="316" y="1730"/>
              <a:ext cx="61" cy="60"/>
            </a:xfrm>
            <a:custGeom>
              <a:avLst/>
              <a:gdLst/>
              <a:ahLst/>
              <a:cxnLst/>
              <a:rect l="l" t="t" r="r" b="b"/>
              <a:pathLst>
                <a:path w="602" h="595" extrusionOk="0">
                  <a:moveTo>
                    <a:pt x="545" y="0"/>
                  </a:moveTo>
                  <a:lnTo>
                    <a:pt x="560" y="2"/>
                  </a:lnTo>
                  <a:lnTo>
                    <a:pt x="573" y="8"/>
                  </a:lnTo>
                  <a:lnTo>
                    <a:pt x="585" y="17"/>
                  </a:lnTo>
                  <a:lnTo>
                    <a:pt x="594" y="29"/>
                  </a:lnTo>
                  <a:lnTo>
                    <a:pt x="600" y="44"/>
                  </a:lnTo>
                  <a:lnTo>
                    <a:pt x="602" y="59"/>
                  </a:lnTo>
                  <a:lnTo>
                    <a:pt x="600" y="74"/>
                  </a:lnTo>
                  <a:lnTo>
                    <a:pt x="594" y="88"/>
                  </a:lnTo>
                  <a:lnTo>
                    <a:pt x="585" y="100"/>
                  </a:lnTo>
                  <a:lnTo>
                    <a:pt x="573" y="110"/>
                  </a:lnTo>
                  <a:lnTo>
                    <a:pt x="559" y="115"/>
                  </a:lnTo>
                  <a:lnTo>
                    <a:pt x="504" y="133"/>
                  </a:lnTo>
                  <a:lnTo>
                    <a:pt x="453" y="152"/>
                  </a:lnTo>
                  <a:lnTo>
                    <a:pt x="407" y="174"/>
                  </a:lnTo>
                  <a:lnTo>
                    <a:pt x="365" y="197"/>
                  </a:lnTo>
                  <a:lnTo>
                    <a:pt x="327" y="223"/>
                  </a:lnTo>
                  <a:lnTo>
                    <a:pt x="294" y="250"/>
                  </a:lnTo>
                  <a:lnTo>
                    <a:pt x="264" y="278"/>
                  </a:lnTo>
                  <a:lnTo>
                    <a:pt x="238" y="306"/>
                  </a:lnTo>
                  <a:lnTo>
                    <a:pt x="214" y="335"/>
                  </a:lnTo>
                  <a:lnTo>
                    <a:pt x="195" y="363"/>
                  </a:lnTo>
                  <a:lnTo>
                    <a:pt x="177" y="391"/>
                  </a:lnTo>
                  <a:lnTo>
                    <a:pt x="162" y="417"/>
                  </a:lnTo>
                  <a:lnTo>
                    <a:pt x="150" y="443"/>
                  </a:lnTo>
                  <a:lnTo>
                    <a:pt x="139" y="466"/>
                  </a:lnTo>
                  <a:lnTo>
                    <a:pt x="132" y="487"/>
                  </a:lnTo>
                  <a:lnTo>
                    <a:pt x="125" y="506"/>
                  </a:lnTo>
                  <a:lnTo>
                    <a:pt x="121" y="521"/>
                  </a:lnTo>
                  <a:lnTo>
                    <a:pt x="119" y="534"/>
                  </a:lnTo>
                  <a:lnTo>
                    <a:pt x="117" y="541"/>
                  </a:lnTo>
                  <a:lnTo>
                    <a:pt x="116" y="546"/>
                  </a:lnTo>
                  <a:lnTo>
                    <a:pt x="110" y="562"/>
                  </a:lnTo>
                  <a:lnTo>
                    <a:pt x="102" y="576"/>
                  </a:lnTo>
                  <a:lnTo>
                    <a:pt x="89" y="586"/>
                  </a:lnTo>
                  <a:lnTo>
                    <a:pt x="73" y="592"/>
                  </a:lnTo>
                  <a:lnTo>
                    <a:pt x="57" y="595"/>
                  </a:lnTo>
                  <a:lnTo>
                    <a:pt x="53" y="595"/>
                  </a:lnTo>
                  <a:lnTo>
                    <a:pt x="49" y="594"/>
                  </a:lnTo>
                  <a:lnTo>
                    <a:pt x="30" y="589"/>
                  </a:lnTo>
                  <a:lnTo>
                    <a:pt x="16" y="578"/>
                  </a:lnTo>
                  <a:lnTo>
                    <a:pt x="5" y="563"/>
                  </a:lnTo>
                  <a:lnTo>
                    <a:pt x="0" y="547"/>
                  </a:lnTo>
                  <a:lnTo>
                    <a:pt x="0" y="527"/>
                  </a:lnTo>
                  <a:lnTo>
                    <a:pt x="0" y="523"/>
                  </a:lnTo>
                  <a:lnTo>
                    <a:pt x="2" y="514"/>
                  </a:lnTo>
                  <a:lnTo>
                    <a:pt x="5" y="501"/>
                  </a:lnTo>
                  <a:lnTo>
                    <a:pt x="10" y="485"/>
                  </a:lnTo>
                  <a:lnTo>
                    <a:pt x="15" y="466"/>
                  </a:lnTo>
                  <a:lnTo>
                    <a:pt x="23" y="444"/>
                  </a:lnTo>
                  <a:lnTo>
                    <a:pt x="32" y="419"/>
                  </a:lnTo>
                  <a:lnTo>
                    <a:pt x="43" y="393"/>
                  </a:lnTo>
                  <a:lnTo>
                    <a:pt x="57" y="364"/>
                  </a:lnTo>
                  <a:lnTo>
                    <a:pt x="73" y="334"/>
                  </a:lnTo>
                  <a:lnTo>
                    <a:pt x="93" y="304"/>
                  </a:lnTo>
                  <a:lnTo>
                    <a:pt x="115" y="273"/>
                  </a:lnTo>
                  <a:lnTo>
                    <a:pt x="139" y="240"/>
                  </a:lnTo>
                  <a:lnTo>
                    <a:pt x="168" y="209"/>
                  </a:lnTo>
                  <a:lnTo>
                    <a:pt x="199" y="178"/>
                  </a:lnTo>
                  <a:lnTo>
                    <a:pt x="233" y="148"/>
                  </a:lnTo>
                  <a:lnTo>
                    <a:pt x="272" y="119"/>
                  </a:lnTo>
                  <a:lnTo>
                    <a:pt x="315" y="90"/>
                  </a:lnTo>
                  <a:lnTo>
                    <a:pt x="362" y="65"/>
                  </a:lnTo>
                  <a:lnTo>
                    <a:pt x="413" y="41"/>
                  </a:lnTo>
                  <a:lnTo>
                    <a:pt x="468" y="20"/>
                  </a:lnTo>
                  <a:lnTo>
                    <a:pt x="529" y="2"/>
                  </a:lnTo>
                  <a:lnTo>
                    <a:pt x="545"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299" name="Google Shape;2299;p55"/>
            <p:cNvSpPr/>
            <p:nvPr/>
          </p:nvSpPr>
          <p:spPr>
            <a:xfrm>
              <a:off x="291" y="1704"/>
              <a:ext cx="81" cy="80"/>
            </a:xfrm>
            <a:custGeom>
              <a:avLst/>
              <a:gdLst/>
              <a:ahLst/>
              <a:cxnLst/>
              <a:rect l="l" t="t" r="r" b="b"/>
              <a:pathLst>
                <a:path w="810" h="798" extrusionOk="0">
                  <a:moveTo>
                    <a:pt x="751" y="0"/>
                  </a:moveTo>
                  <a:lnTo>
                    <a:pt x="766" y="2"/>
                  </a:lnTo>
                  <a:lnTo>
                    <a:pt x="780" y="8"/>
                  </a:lnTo>
                  <a:lnTo>
                    <a:pt x="792" y="17"/>
                  </a:lnTo>
                  <a:lnTo>
                    <a:pt x="802" y="29"/>
                  </a:lnTo>
                  <a:lnTo>
                    <a:pt x="807" y="44"/>
                  </a:lnTo>
                  <a:lnTo>
                    <a:pt x="810" y="62"/>
                  </a:lnTo>
                  <a:lnTo>
                    <a:pt x="805" y="80"/>
                  </a:lnTo>
                  <a:lnTo>
                    <a:pt x="797" y="95"/>
                  </a:lnTo>
                  <a:lnTo>
                    <a:pt x="784" y="107"/>
                  </a:lnTo>
                  <a:lnTo>
                    <a:pt x="766" y="115"/>
                  </a:lnTo>
                  <a:lnTo>
                    <a:pt x="698" y="135"/>
                  </a:lnTo>
                  <a:lnTo>
                    <a:pt x="634" y="159"/>
                  </a:lnTo>
                  <a:lnTo>
                    <a:pt x="576" y="185"/>
                  </a:lnTo>
                  <a:lnTo>
                    <a:pt x="521" y="213"/>
                  </a:lnTo>
                  <a:lnTo>
                    <a:pt x="471" y="244"/>
                  </a:lnTo>
                  <a:lnTo>
                    <a:pt x="426" y="277"/>
                  </a:lnTo>
                  <a:lnTo>
                    <a:pt x="384" y="310"/>
                  </a:lnTo>
                  <a:lnTo>
                    <a:pt x="346" y="345"/>
                  </a:lnTo>
                  <a:lnTo>
                    <a:pt x="311" y="379"/>
                  </a:lnTo>
                  <a:lnTo>
                    <a:pt x="281" y="415"/>
                  </a:lnTo>
                  <a:lnTo>
                    <a:pt x="253" y="450"/>
                  </a:lnTo>
                  <a:lnTo>
                    <a:pt x="229" y="486"/>
                  </a:lnTo>
                  <a:lnTo>
                    <a:pt x="208" y="520"/>
                  </a:lnTo>
                  <a:lnTo>
                    <a:pt x="189" y="554"/>
                  </a:lnTo>
                  <a:lnTo>
                    <a:pt x="173" y="585"/>
                  </a:lnTo>
                  <a:lnTo>
                    <a:pt x="159" y="615"/>
                  </a:lnTo>
                  <a:lnTo>
                    <a:pt x="148" y="643"/>
                  </a:lnTo>
                  <a:lnTo>
                    <a:pt x="138" y="668"/>
                  </a:lnTo>
                  <a:lnTo>
                    <a:pt x="131" y="691"/>
                  </a:lnTo>
                  <a:lnTo>
                    <a:pt x="125" y="710"/>
                  </a:lnTo>
                  <a:lnTo>
                    <a:pt x="121" y="726"/>
                  </a:lnTo>
                  <a:lnTo>
                    <a:pt x="118" y="738"/>
                  </a:lnTo>
                  <a:lnTo>
                    <a:pt x="117" y="746"/>
                  </a:lnTo>
                  <a:lnTo>
                    <a:pt x="116" y="749"/>
                  </a:lnTo>
                  <a:lnTo>
                    <a:pt x="111" y="765"/>
                  </a:lnTo>
                  <a:lnTo>
                    <a:pt x="102" y="779"/>
                  </a:lnTo>
                  <a:lnTo>
                    <a:pt x="90" y="789"/>
                  </a:lnTo>
                  <a:lnTo>
                    <a:pt x="75" y="796"/>
                  </a:lnTo>
                  <a:lnTo>
                    <a:pt x="58" y="798"/>
                  </a:lnTo>
                  <a:lnTo>
                    <a:pt x="53" y="798"/>
                  </a:lnTo>
                  <a:lnTo>
                    <a:pt x="49" y="798"/>
                  </a:lnTo>
                  <a:lnTo>
                    <a:pt x="31" y="792"/>
                  </a:lnTo>
                  <a:lnTo>
                    <a:pt x="16" y="782"/>
                  </a:lnTo>
                  <a:lnTo>
                    <a:pt x="5" y="766"/>
                  </a:lnTo>
                  <a:lnTo>
                    <a:pt x="0" y="749"/>
                  </a:lnTo>
                  <a:lnTo>
                    <a:pt x="0" y="731"/>
                  </a:lnTo>
                  <a:lnTo>
                    <a:pt x="1" y="725"/>
                  </a:lnTo>
                  <a:lnTo>
                    <a:pt x="2" y="717"/>
                  </a:lnTo>
                  <a:lnTo>
                    <a:pt x="5" y="704"/>
                  </a:lnTo>
                  <a:lnTo>
                    <a:pt x="10" y="687"/>
                  </a:lnTo>
                  <a:lnTo>
                    <a:pt x="15" y="666"/>
                  </a:lnTo>
                  <a:lnTo>
                    <a:pt x="23" y="643"/>
                  </a:lnTo>
                  <a:lnTo>
                    <a:pt x="31" y="618"/>
                  </a:lnTo>
                  <a:lnTo>
                    <a:pt x="42" y="588"/>
                  </a:lnTo>
                  <a:lnTo>
                    <a:pt x="55" y="558"/>
                  </a:lnTo>
                  <a:lnTo>
                    <a:pt x="69" y="526"/>
                  </a:lnTo>
                  <a:lnTo>
                    <a:pt x="86" y="491"/>
                  </a:lnTo>
                  <a:lnTo>
                    <a:pt x="107" y="457"/>
                  </a:lnTo>
                  <a:lnTo>
                    <a:pt x="130" y="420"/>
                  </a:lnTo>
                  <a:lnTo>
                    <a:pt x="155" y="383"/>
                  </a:lnTo>
                  <a:lnTo>
                    <a:pt x="183" y="347"/>
                  </a:lnTo>
                  <a:lnTo>
                    <a:pt x="214" y="309"/>
                  </a:lnTo>
                  <a:lnTo>
                    <a:pt x="250" y="272"/>
                  </a:lnTo>
                  <a:lnTo>
                    <a:pt x="287" y="236"/>
                  </a:lnTo>
                  <a:lnTo>
                    <a:pt x="330" y="200"/>
                  </a:lnTo>
                  <a:lnTo>
                    <a:pt x="375" y="167"/>
                  </a:lnTo>
                  <a:lnTo>
                    <a:pt x="425" y="133"/>
                  </a:lnTo>
                  <a:lnTo>
                    <a:pt x="478" y="102"/>
                  </a:lnTo>
                  <a:lnTo>
                    <a:pt x="536" y="74"/>
                  </a:lnTo>
                  <a:lnTo>
                    <a:pt x="598" y="47"/>
                  </a:lnTo>
                  <a:lnTo>
                    <a:pt x="665" y="23"/>
                  </a:lnTo>
                  <a:lnTo>
                    <a:pt x="736" y="2"/>
                  </a:lnTo>
                  <a:lnTo>
                    <a:pt x="751"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300" name="Google Shape;2300;p55"/>
            <p:cNvSpPr/>
            <p:nvPr/>
          </p:nvSpPr>
          <p:spPr>
            <a:xfrm>
              <a:off x="392" y="1611"/>
              <a:ext cx="126" cy="126"/>
            </a:xfrm>
            <a:custGeom>
              <a:avLst/>
              <a:gdLst/>
              <a:ahLst/>
              <a:cxnLst/>
              <a:rect l="l" t="t" r="r" b="b"/>
              <a:pathLst>
                <a:path w="1260" h="1258" extrusionOk="0">
                  <a:moveTo>
                    <a:pt x="630" y="0"/>
                  </a:moveTo>
                  <a:lnTo>
                    <a:pt x="695" y="4"/>
                  </a:lnTo>
                  <a:lnTo>
                    <a:pt x="756" y="13"/>
                  </a:lnTo>
                  <a:lnTo>
                    <a:pt x="817" y="29"/>
                  </a:lnTo>
                  <a:lnTo>
                    <a:pt x="875" y="50"/>
                  </a:lnTo>
                  <a:lnTo>
                    <a:pt x="930" y="76"/>
                  </a:lnTo>
                  <a:lnTo>
                    <a:pt x="982" y="107"/>
                  </a:lnTo>
                  <a:lnTo>
                    <a:pt x="1031" y="144"/>
                  </a:lnTo>
                  <a:lnTo>
                    <a:pt x="1075" y="185"/>
                  </a:lnTo>
                  <a:lnTo>
                    <a:pt x="1116" y="229"/>
                  </a:lnTo>
                  <a:lnTo>
                    <a:pt x="1153" y="278"/>
                  </a:lnTo>
                  <a:lnTo>
                    <a:pt x="1184" y="329"/>
                  </a:lnTo>
                  <a:lnTo>
                    <a:pt x="1211" y="385"/>
                  </a:lnTo>
                  <a:lnTo>
                    <a:pt x="1232" y="443"/>
                  </a:lnTo>
                  <a:lnTo>
                    <a:pt x="1248" y="503"/>
                  </a:lnTo>
                  <a:lnTo>
                    <a:pt x="1257" y="565"/>
                  </a:lnTo>
                  <a:lnTo>
                    <a:pt x="1260" y="629"/>
                  </a:lnTo>
                  <a:lnTo>
                    <a:pt x="1257" y="694"/>
                  </a:lnTo>
                  <a:lnTo>
                    <a:pt x="1248" y="757"/>
                  </a:lnTo>
                  <a:lnTo>
                    <a:pt x="1232" y="817"/>
                  </a:lnTo>
                  <a:lnTo>
                    <a:pt x="1211" y="874"/>
                  </a:lnTo>
                  <a:lnTo>
                    <a:pt x="1184" y="929"/>
                  </a:lnTo>
                  <a:lnTo>
                    <a:pt x="1153" y="981"/>
                  </a:lnTo>
                  <a:lnTo>
                    <a:pt x="1116" y="1030"/>
                  </a:lnTo>
                  <a:lnTo>
                    <a:pt x="1075" y="1075"/>
                  </a:lnTo>
                  <a:lnTo>
                    <a:pt x="1031" y="1115"/>
                  </a:lnTo>
                  <a:lnTo>
                    <a:pt x="982" y="1152"/>
                  </a:lnTo>
                  <a:lnTo>
                    <a:pt x="930" y="1183"/>
                  </a:lnTo>
                  <a:lnTo>
                    <a:pt x="875" y="1210"/>
                  </a:lnTo>
                  <a:lnTo>
                    <a:pt x="817" y="1230"/>
                  </a:lnTo>
                  <a:lnTo>
                    <a:pt x="756" y="1246"/>
                  </a:lnTo>
                  <a:lnTo>
                    <a:pt x="695" y="1255"/>
                  </a:lnTo>
                  <a:lnTo>
                    <a:pt x="630" y="1258"/>
                  </a:lnTo>
                  <a:lnTo>
                    <a:pt x="565" y="1255"/>
                  </a:lnTo>
                  <a:lnTo>
                    <a:pt x="502" y="1246"/>
                  </a:lnTo>
                  <a:lnTo>
                    <a:pt x="443" y="1230"/>
                  </a:lnTo>
                  <a:lnTo>
                    <a:pt x="385" y="1210"/>
                  </a:lnTo>
                  <a:lnTo>
                    <a:pt x="329" y="1183"/>
                  </a:lnTo>
                  <a:lnTo>
                    <a:pt x="278" y="1152"/>
                  </a:lnTo>
                  <a:lnTo>
                    <a:pt x="229" y="1115"/>
                  </a:lnTo>
                  <a:lnTo>
                    <a:pt x="185" y="1075"/>
                  </a:lnTo>
                  <a:lnTo>
                    <a:pt x="144" y="1030"/>
                  </a:lnTo>
                  <a:lnTo>
                    <a:pt x="108" y="981"/>
                  </a:lnTo>
                  <a:lnTo>
                    <a:pt x="75" y="929"/>
                  </a:lnTo>
                  <a:lnTo>
                    <a:pt x="50" y="874"/>
                  </a:lnTo>
                  <a:lnTo>
                    <a:pt x="28" y="817"/>
                  </a:lnTo>
                  <a:lnTo>
                    <a:pt x="13" y="757"/>
                  </a:lnTo>
                  <a:lnTo>
                    <a:pt x="3" y="694"/>
                  </a:lnTo>
                  <a:lnTo>
                    <a:pt x="0" y="629"/>
                  </a:lnTo>
                  <a:lnTo>
                    <a:pt x="3" y="565"/>
                  </a:lnTo>
                  <a:lnTo>
                    <a:pt x="13" y="503"/>
                  </a:lnTo>
                  <a:lnTo>
                    <a:pt x="28" y="443"/>
                  </a:lnTo>
                  <a:lnTo>
                    <a:pt x="50" y="385"/>
                  </a:lnTo>
                  <a:lnTo>
                    <a:pt x="75" y="329"/>
                  </a:lnTo>
                  <a:lnTo>
                    <a:pt x="108" y="278"/>
                  </a:lnTo>
                  <a:lnTo>
                    <a:pt x="144" y="229"/>
                  </a:lnTo>
                  <a:lnTo>
                    <a:pt x="185" y="185"/>
                  </a:lnTo>
                  <a:lnTo>
                    <a:pt x="229" y="144"/>
                  </a:lnTo>
                  <a:lnTo>
                    <a:pt x="278" y="107"/>
                  </a:lnTo>
                  <a:lnTo>
                    <a:pt x="329" y="76"/>
                  </a:lnTo>
                  <a:lnTo>
                    <a:pt x="385" y="50"/>
                  </a:lnTo>
                  <a:lnTo>
                    <a:pt x="443" y="29"/>
                  </a:lnTo>
                  <a:lnTo>
                    <a:pt x="502" y="13"/>
                  </a:lnTo>
                  <a:lnTo>
                    <a:pt x="565" y="4"/>
                  </a:lnTo>
                  <a:lnTo>
                    <a:pt x="630"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301" name="Google Shape;2301;p55"/>
            <p:cNvSpPr/>
            <p:nvPr/>
          </p:nvSpPr>
          <p:spPr>
            <a:xfrm>
              <a:off x="331" y="1760"/>
              <a:ext cx="102" cy="189"/>
            </a:xfrm>
            <a:custGeom>
              <a:avLst/>
              <a:gdLst/>
              <a:ahLst/>
              <a:cxnLst/>
              <a:rect l="l" t="t" r="r" b="b"/>
              <a:pathLst>
                <a:path w="1019" h="1883" extrusionOk="0">
                  <a:moveTo>
                    <a:pt x="713" y="0"/>
                  </a:moveTo>
                  <a:lnTo>
                    <a:pt x="1019" y="417"/>
                  </a:lnTo>
                  <a:lnTo>
                    <a:pt x="745" y="417"/>
                  </a:lnTo>
                  <a:lnTo>
                    <a:pt x="712" y="421"/>
                  </a:lnTo>
                  <a:lnTo>
                    <a:pt x="681" y="428"/>
                  </a:lnTo>
                  <a:lnTo>
                    <a:pt x="653" y="442"/>
                  </a:lnTo>
                  <a:lnTo>
                    <a:pt x="627" y="459"/>
                  </a:lnTo>
                  <a:lnTo>
                    <a:pt x="605" y="482"/>
                  </a:lnTo>
                  <a:lnTo>
                    <a:pt x="587" y="507"/>
                  </a:lnTo>
                  <a:lnTo>
                    <a:pt x="574" y="536"/>
                  </a:lnTo>
                  <a:lnTo>
                    <a:pt x="565" y="566"/>
                  </a:lnTo>
                  <a:lnTo>
                    <a:pt x="562" y="599"/>
                  </a:lnTo>
                  <a:lnTo>
                    <a:pt x="562" y="1358"/>
                  </a:lnTo>
                  <a:lnTo>
                    <a:pt x="551" y="1436"/>
                  </a:lnTo>
                  <a:lnTo>
                    <a:pt x="542" y="1518"/>
                  </a:lnTo>
                  <a:lnTo>
                    <a:pt x="533" y="1603"/>
                  </a:lnTo>
                  <a:lnTo>
                    <a:pt x="526" y="1691"/>
                  </a:lnTo>
                  <a:lnTo>
                    <a:pt x="522" y="1785"/>
                  </a:lnTo>
                  <a:lnTo>
                    <a:pt x="519" y="1883"/>
                  </a:lnTo>
                  <a:lnTo>
                    <a:pt x="0" y="1883"/>
                  </a:lnTo>
                  <a:lnTo>
                    <a:pt x="4" y="1757"/>
                  </a:lnTo>
                  <a:lnTo>
                    <a:pt x="11" y="1636"/>
                  </a:lnTo>
                  <a:lnTo>
                    <a:pt x="21" y="1521"/>
                  </a:lnTo>
                  <a:lnTo>
                    <a:pt x="32" y="1411"/>
                  </a:lnTo>
                  <a:lnTo>
                    <a:pt x="48" y="1305"/>
                  </a:lnTo>
                  <a:lnTo>
                    <a:pt x="64" y="1205"/>
                  </a:lnTo>
                  <a:lnTo>
                    <a:pt x="82" y="1110"/>
                  </a:lnTo>
                  <a:lnTo>
                    <a:pt x="103" y="1018"/>
                  </a:lnTo>
                  <a:lnTo>
                    <a:pt x="125" y="932"/>
                  </a:lnTo>
                  <a:lnTo>
                    <a:pt x="149" y="850"/>
                  </a:lnTo>
                  <a:lnTo>
                    <a:pt x="175" y="772"/>
                  </a:lnTo>
                  <a:lnTo>
                    <a:pt x="202" y="699"/>
                  </a:lnTo>
                  <a:lnTo>
                    <a:pt x="230" y="630"/>
                  </a:lnTo>
                  <a:lnTo>
                    <a:pt x="261" y="564"/>
                  </a:lnTo>
                  <a:lnTo>
                    <a:pt x="291" y="503"/>
                  </a:lnTo>
                  <a:lnTo>
                    <a:pt x="322" y="444"/>
                  </a:lnTo>
                  <a:lnTo>
                    <a:pt x="353" y="390"/>
                  </a:lnTo>
                  <a:lnTo>
                    <a:pt x="386" y="340"/>
                  </a:lnTo>
                  <a:lnTo>
                    <a:pt x="419" y="292"/>
                  </a:lnTo>
                  <a:lnTo>
                    <a:pt x="453" y="248"/>
                  </a:lnTo>
                  <a:lnTo>
                    <a:pt x="485" y="208"/>
                  </a:lnTo>
                  <a:lnTo>
                    <a:pt x="519" y="169"/>
                  </a:lnTo>
                  <a:lnTo>
                    <a:pt x="552" y="135"/>
                  </a:lnTo>
                  <a:lnTo>
                    <a:pt x="586" y="102"/>
                  </a:lnTo>
                  <a:lnTo>
                    <a:pt x="618" y="73"/>
                  </a:lnTo>
                  <a:lnTo>
                    <a:pt x="651" y="46"/>
                  </a:lnTo>
                  <a:lnTo>
                    <a:pt x="682" y="22"/>
                  </a:lnTo>
                  <a:lnTo>
                    <a:pt x="713"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302" name="Google Shape;2302;p55"/>
            <p:cNvSpPr/>
            <p:nvPr/>
          </p:nvSpPr>
          <p:spPr>
            <a:xfrm>
              <a:off x="417" y="1741"/>
              <a:ext cx="78" cy="35"/>
            </a:xfrm>
            <a:custGeom>
              <a:avLst/>
              <a:gdLst/>
              <a:ahLst/>
              <a:cxnLst/>
              <a:rect l="l" t="t" r="r" b="b"/>
              <a:pathLst>
                <a:path w="787" h="354" extrusionOk="0">
                  <a:moveTo>
                    <a:pt x="395" y="0"/>
                  </a:moveTo>
                  <a:lnTo>
                    <a:pt x="427" y="3"/>
                  </a:lnTo>
                  <a:lnTo>
                    <a:pt x="457" y="11"/>
                  </a:lnTo>
                  <a:lnTo>
                    <a:pt x="484" y="25"/>
                  </a:lnTo>
                  <a:lnTo>
                    <a:pt x="509" y="43"/>
                  </a:lnTo>
                  <a:lnTo>
                    <a:pt x="531" y="64"/>
                  </a:lnTo>
                  <a:lnTo>
                    <a:pt x="548" y="89"/>
                  </a:lnTo>
                  <a:lnTo>
                    <a:pt x="697" y="26"/>
                  </a:lnTo>
                  <a:lnTo>
                    <a:pt x="713" y="21"/>
                  </a:lnTo>
                  <a:lnTo>
                    <a:pt x="728" y="21"/>
                  </a:lnTo>
                  <a:lnTo>
                    <a:pt x="745" y="24"/>
                  </a:lnTo>
                  <a:lnTo>
                    <a:pt x="760" y="32"/>
                  </a:lnTo>
                  <a:lnTo>
                    <a:pt x="772" y="44"/>
                  </a:lnTo>
                  <a:lnTo>
                    <a:pt x="780" y="58"/>
                  </a:lnTo>
                  <a:lnTo>
                    <a:pt x="785" y="74"/>
                  </a:lnTo>
                  <a:lnTo>
                    <a:pt x="787" y="91"/>
                  </a:lnTo>
                  <a:lnTo>
                    <a:pt x="787" y="278"/>
                  </a:lnTo>
                  <a:lnTo>
                    <a:pt x="785" y="295"/>
                  </a:lnTo>
                  <a:lnTo>
                    <a:pt x="781" y="310"/>
                  </a:lnTo>
                  <a:lnTo>
                    <a:pt x="774" y="323"/>
                  </a:lnTo>
                  <a:lnTo>
                    <a:pt x="762" y="335"/>
                  </a:lnTo>
                  <a:lnTo>
                    <a:pt x="749" y="342"/>
                  </a:lnTo>
                  <a:lnTo>
                    <a:pt x="735" y="348"/>
                  </a:lnTo>
                  <a:lnTo>
                    <a:pt x="720" y="349"/>
                  </a:lnTo>
                  <a:lnTo>
                    <a:pt x="705" y="346"/>
                  </a:lnTo>
                  <a:lnTo>
                    <a:pt x="673" y="336"/>
                  </a:lnTo>
                  <a:lnTo>
                    <a:pt x="642" y="327"/>
                  </a:lnTo>
                  <a:lnTo>
                    <a:pt x="609" y="318"/>
                  </a:lnTo>
                  <a:lnTo>
                    <a:pt x="579" y="308"/>
                  </a:lnTo>
                  <a:lnTo>
                    <a:pt x="552" y="300"/>
                  </a:lnTo>
                  <a:lnTo>
                    <a:pt x="528" y="293"/>
                  </a:lnTo>
                  <a:lnTo>
                    <a:pt x="507" y="313"/>
                  </a:lnTo>
                  <a:lnTo>
                    <a:pt x="483" y="331"/>
                  </a:lnTo>
                  <a:lnTo>
                    <a:pt x="456" y="344"/>
                  </a:lnTo>
                  <a:lnTo>
                    <a:pt x="427" y="351"/>
                  </a:lnTo>
                  <a:lnTo>
                    <a:pt x="395" y="354"/>
                  </a:lnTo>
                  <a:lnTo>
                    <a:pt x="363" y="351"/>
                  </a:lnTo>
                  <a:lnTo>
                    <a:pt x="334" y="342"/>
                  </a:lnTo>
                  <a:lnTo>
                    <a:pt x="306" y="328"/>
                  </a:lnTo>
                  <a:lnTo>
                    <a:pt x="281" y="311"/>
                  </a:lnTo>
                  <a:lnTo>
                    <a:pt x="259" y="290"/>
                  </a:lnTo>
                  <a:lnTo>
                    <a:pt x="237" y="296"/>
                  </a:lnTo>
                  <a:lnTo>
                    <a:pt x="210" y="305"/>
                  </a:lnTo>
                  <a:lnTo>
                    <a:pt x="180" y="313"/>
                  </a:lnTo>
                  <a:lnTo>
                    <a:pt x="149" y="323"/>
                  </a:lnTo>
                  <a:lnTo>
                    <a:pt x="118" y="333"/>
                  </a:lnTo>
                  <a:lnTo>
                    <a:pt x="89" y="341"/>
                  </a:lnTo>
                  <a:lnTo>
                    <a:pt x="71" y="345"/>
                  </a:lnTo>
                  <a:lnTo>
                    <a:pt x="56" y="344"/>
                  </a:lnTo>
                  <a:lnTo>
                    <a:pt x="40" y="339"/>
                  </a:lnTo>
                  <a:lnTo>
                    <a:pt x="26" y="331"/>
                  </a:lnTo>
                  <a:lnTo>
                    <a:pt x="14" y="320"/>
                  </a:lnTo>
                  <a:lnTo>
                    <a:pt x="6" y="306"/>
                  </a:lnTo>
                  <a:lnTo>
                    <a:pt x="1" y="291"/>
                  </a:lnTo>
                  <a:lnTo>
                    <a:pt x="0" y="274"/>
                  </a:lnTo>
                  <a:lnTo>
                    <a:pt x="0" y="88"/>
                  </a:lnTo>
                  <a:lnTo>
                    <a:pt x="2" y="71"/>
                  </a:lnTo>
                  <a:lnTo>
                    <a:pt x="7" y="56"/>
                  </a:lnTo>
                  <a:lnTo>
                    <a:pt x="16" y="41"/>
                  </a:lnTo>
                  <a:lnTo>
                    <a:pt x="29" y="30"/>
                  </a:lnTo>
                  <a:lnTo>
                    <a:pt x="50" y="20"/>
                  </a:lnTo>
                  <a:lnTo>
                    <a:pt x="72" y="18"/>
                  </a:lnTo>
                  <a:lnTo>
                    <a:pt x="94" y="23"/>
                  </a:lnTo>
                  <a:lnTo>
                    <a:pt x="243" y="88"/>
                  </a:lnTo>
                  <a:lnTo>
                    <a:pt x="260" y="63"/>
                  </a:lnTo>
                  <a:lnTo>
                    <a:pt x="282" y="41"/>
                  </a:lnTo>
                  <a:lnTo>
                    <a:pt x="307" y="24"/>
                  </a:lnTo>
                  <a:lnTo>
                    <a:pt x="334" y="11"/>
                  </a:lnTo>
                  <a:lnTo>
                    <a:pt x="364" y="3"/>
                  </a:lnTo>
                  <a:lnTo>
                    <a:pt x="395"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sp>
          <p:nvSpPr>
            <p:cNvPr id="2303" name="Google Shape;2303;p55"/>
            <p:cNvSpPr/>
            <p:nvPr/>
          </p:nvSpPr>
          <p:spPr>
            <a:xfrm>
              <a:off x="399" y="1752"/>
              <a:ext cx="197" cy="197"/>
            </a:xfrm>
            <a:custGeom>
              <a:avLst/>
              <a:gdLst/>
              <a:ahLst/>
              <a:cxnLst/>
              <a:rect l="l" t="t" r="r" b="b"/>
              <a:pathLst>
                <a:path w="1965" h="1965" extrusionOk="0">
                  <a:moveTo>
                    <a:pt x="207" y="813"/>
                  </a:moveTo>
                  <a:lnTo>
                    <a:pt x="188" y="815"/>
                  </a:lnTo>
                  <a:lnTo>
                    <a:pt x="169" y="823"/>
                  </a:lnTo>
                  <a:lnTo>
                    <a:pt x="155" y="834"/>
                  </a:lnTo>
                  <a:lnTo>
                    <a:pt x="144" y="849"/>
                  </a:lnTo>
                  <a:lnTo>
                    <a:pt x="136" y="866"/>
                  </a:lnTo>
                  <a:lnTo>
                    <a:pt x="134" y="886"/>
                  </a:lnTo>
                  <a:lnTo>
                    <a:pt x="136" y="905"/>
                  </a:lnTo>
                  <a:lnTo>
                    <a:pt x="144" y="922"/>
                  </a:lnTo>
                  <a:lnTo>
                    <a:pt x="155" y="937"/>
                  </a:lnTo>
                  <a:lnTo>
                    <a:pt x="169" y="949"/>
                  </a:lnTo>
                  <a:lnTo>
                    <a:pt x="188" y="957"/>
                  </a:lnTo>
                  <a:lnTo>
                    <a:pt x="207" y="959"/>
                  </a:lnTo>
                  <a:lnTo>
                    <a:pt x="227" y="957"/>
                  </a:lnTo>
                  <a:lnTo>
                    <a:pt x="244" y="949"/>
                  </a:lnTo>
                  <a:lnTo>
                    <a:pt x="259" y="937"/>
                  </a:lnTo>
                  <a:lnTo>
                    <a:pt x="270" y="922"/>
                  </a:lnTo>
                  <a:lnTo>
                    <a:pt x="278" y="905"/>
                  </a:lnTo>
                  <a:lnTo>
                    <a:pt x="281" y="886"/>
                  </a:lnTo>
                  <a:lnTo>
                    <a:pt x="278" y="866"/>
                  </a:lnTo>
                  <a:lnTo>
                    <a:pt x="270" y="849"/>
                  </a:lnTo>
                  <a:lnTo>
                    <a:pt x="259" y="834"/>
                  </a:lnTo>
                  <a:lnTo>
                    <a:pt x="244" y="823"/>
                  </a:lnTo>
                  <a:lnTo>
                    <a:pt x="227" y="815"/>
                  </a:lnTo>
                  <a:lnTo>
                    <a:pt x="207" y="813"/>
                  </a:lnTo>
                  <a:close/>
                  <a:moveTo>
                    <a:pt x="1187" y="0"/>
                  </a:moveTo>
                  <a:lnTo>
                    <a:pt x="1188" y="0"/>
                  </a:lnTo>
                  <a:lnTo>
                    <a:pt x="1189" y="1"/>
                  </a:lnTo>
                  <a:lnTo>
                    <a:pt x="1234" y="27"/>
                  </a:lnTo>
                  <a:lnTo>
                    <a:pt x="1281" y="55"/>
                  </a:lnTo>
                  <a:lnTo>
                    <a:pt x="1329" y="86"/>
                  </a:lnTo>
                  <a:lnTo>
                    <a:pt x="1378" y="120"/>
                  </a:lnTo>
                  <a:lnTo>
                    <a:pt x="1426" y="156"/>
                  </a:lnTo>
                  <a:lnTo>
                    <a:pt x="1476" y="194"/>
                  </a:lnTo>
                  <a:lnTo>
                    <a:pt x="1525" y="235"/>
                  </a:lnTo>
                  <a:lnTo>
                    <a:pt x="1572" y="277"/>
                  </a:lnTo>
                  <a:lnTo>
                    <a:pt x="1620" y="322"/>
                  </a:lnTo>
                  <a:lnTo>
                    <a:pt x="1665" y="369"/>
                  </a:lnTo>
                  <a:lnTo>
                    <a:pt x="1709" y="417"/>
                  </a:lnTo>
                  <a:lnTo>
                    <a:pt x="1750" y="468"/>
                  </a:lnTo>
                  <a:lnTo>
                    <a:pt x="1789" y="520"/>
                  </a:lnTo>
                  <a:lnTo>
                    <a:pt x="1824" y="574"/>
                  </a:lnTo>
                  <a:lnTo>
                    <a:pt x="1858" y="630"/>
                  </a:lnTo>
                  <a:lnTo>
                    <a:pt x="1887" y="686"/>
                  </a:lnTo>
                  <a:lnTo>
                    <a:pt x="1912" y="745"/>
                  </a:lnTo>
                  <a:lnTo>
                    <a:pt x="1932" y="805"/>
                  </a:lnTo>
                  <a:lnTo>
                    <a:pt x="1948" y="865"/>
                  </a:lnTo>
                  <a:lnTo>
                    <a:pt x="1959" y="928"/>
                  </a:lnTo>
                  <a:lnTo>
                    <a:pt x="1965" y="990"/>
                  </a:lnTo>
                  <a:lnTo>
                    <a:pt x="1965" y="1055"/>
                  </a:lnTo>
                  <a:lnTo>
                    <a:pt x="1958" y="1120"/>
                  </a:lnTo>
                  <a:lnTo>
                    <a:pt x="1945" y="1185"/>
                  </a:lnTo>
                  <a:lnTo>
                    <a:pt x="1926" y="1252"/>
                  </a:lnTo>
                  <a:lnTo>
                    <a:pt x="1899" y="1320"/>
                  </a:lnTo>
                  <a:lnTo>
                    <a:pt x="1867" y="1381"/>
                  </a:lnTo>
                  <a:lnTo>
                    <a:pt x="1834" y="1438"/>
                  </a:lnTo>
                  <a:lnTo>
                    <a:pt x="1796" y="1491"/>
                  </a:lnTo>
                  <a:lnTo>
                    <a:pt x="1754" y="1539"/>
                  </a:lnTo>
                  <a:lnTo>
                    <a:pt x="1710" y="1583"/>
                  </a:lnTo>
                  <a:lnTo>
                    <a:pt x="1661" y="1623"/>
                  </a:lnTo>
                  <a:lnTo>
                    <a:pt x="1610" y="1658"/>
                  </a:lnTo>
                  <a:lnTo>
                    <a:pt x="1555" y="1688"/>
                  </a:lnTo>
                  <a:lnTo>
                    <a:pt x="1498" y="1714"/>
                  </a:lnTo>
                  <a:lnTo>
                    <a:pt x="1437" y="1736"/>
                  </a:lnTo>
                  <a:lnTo>
                    <a:pt x="1388" y="1747"/>
                  </a:lnTo>
                  <a:lnTo>
                    <a:pt x="1337" y="1757"/>
                  </a:lnTo>
                  <a:lnTo>
                    <a:pt x="1287" y="1764"/>
                  </a:lnTo>
                  <a:lnTo>
                    <a:pt x="1238" y="1768"/>
                  </a:lnTo>
                  <a:lnTo>
                    <a:pt x="1190" y="1769"/>
                  </a:lnTo>
                  <a:lnTo>
                    <a:pt x="1122" y="1767"/>
                  </a:lnTo>
                  <a:lnTo>
                    <a:pt x="1055" y="1760"/>
                  </a:lnTo>
                  <a:lnTo>
                    <a:pt x="989" y="1750"/>
                  </a:lnTo>
                  <a:lnTo>
                    <a:pt x="925" y="1737"/>
                  </a:lnTo>
                  <a:lnTo>
                    <a:pt x="864" y="1722"/>
                  </a:lnTo>
                  <a:lnTo>
                    <a:pt x="806" y="1703"/>
                  </a:lnTo>
                  <a:lnTo>
                    <a:pt x="751" y="1685"/>
                  </a:lnTo>
                  <a:lnTo>
                    <a:pt x="699" y="1665"/>
                  </a:lnTo>
                  <a:lnTo>
                    <a:pt x="653" y="1646"/>
                  </a:lnTo>
                  <a:lnTo>
                    <a:pt x="609" y="1627"/>
                  </a:lnTo>
                  <a:lnTo>
                    <a:pt x="573" y="1608"/>
                  </a:lnTo>
                  <a:lnTo>
                    <a:pt x="540" y="1592"/>
                  </a:lnTo>
                  <a:lnTo>
                    <a:pt x="530" y="1590"/>
                  </a:lnTo>
                  <a:lnTo>
                    <a:pt x="522" y="1591"/>
                  </a:lnTo>
                  <a:lnTo>
                    <a:pt x="515" y="1596"/>
                  </a:lnTo>
                  <a:lnTo>
                    <a:pt x="510" y="1604"/>
                  </a:lnTo>
                  <a:lnTo>
                    <a:pt x="510" y="1614"/>
                  </a:lnTo>
                  <a:lnTo>
                    <a:pt x="513" y="1622"/>
                  </a:lnTo>
                  <a:lnTo>
                    <a:pt x="527" y="1642"/>
                  </a:lnTo>
                  <a:lnTo>
                    <a:pt x="545" y="1663"/>
                  </a:lnTo>
                  <a:lnTo>
                    <a:pt x="565" y="1686"/>
                  </a:lnTo>
                  <a:lnTo>
                    <a:pt x="588" y="1710"/>
                  </a:lnTo>
                  <a:lnTo>
                    <a:pt x="614" y="1733"/>
                  </a:lnTo>
                  <a:lnTo>
                    <a:pt x="643" y="1758"/>
                  </a:lnTo>
                  <a:lnTo>
                    <a:pt x="675" y="1782"/>
                  </a:lnTo>
                  <a:lnTo>
                    <a:pt x="711" y="1806"/>
                  </a:lnTo>
                  <a:lnTo>
                    <a:pt x="750" y="1829"/>
                  </a:lnTo>
                  <a:lnTo>
                    <a:pt x="793" y="1851"/>
                  </a:lnTo>
                  <a:lnTo>
                    <a:pt x="840" y="1872"/>
                  </a:lnTo>
                  <a:lnTo>
                    <a:pt x="890" y="1890"/>
                  </a:lnTo>
                  <a:lnTo>
                    <a:pt x="946" y="1906"/>
                  </a:lnTo>
                  <a:lnTo>
                    <a:pt x="1005" y="1919"/>
                  </a:lnTo>
                  <a:lnTo>
                    <a:pt x="1068" y="1930"/>
                  </a:lnTo>
                  <a:lnTo>
                    <a:pt x="1136" y="1937"/>
                  </a:lnTo>
                  <a:lnTo>
                    <a:pt x="1137" y="1965"/>
                  </a:lnTo>
                  <a:lnTo>
                    <a:pt x="0" y="1965"/>
                  </a:lnTo>
                  <a:lnTo>
                    <a:pt x="0" y="786"/>
                  </a:lnTo>
                  <a:lnTo>
                    <a:pt x="3" y="760"/>
                  </a:lnTo>
                  <a:lnTo>
                    <a:pt x="12" y="737"/>
                  </a:lnTo>
                  <a:lnTo>
                    <a:pt x="25" y="716"/>
                  </a:lnTo>
                  <a:lnTo>
                    <a:pt x="42" y="698"/>
                  </a:lnTo>
                  <a:lnTo>
                    <a:pt x="64" y="685"/>
                  </a:lnTo>
                  <a:lnTo>
                    <a:pt x="87" y="676"/>
                  </a:lnTo>
                  <a:lnTo>
                    <a:pt x="113" y="673"/>
                  </a:lnTo>
                  <a:lnTo>
                    <a:pt x="1022" y="673"/>
                  </a:lnTo>
                  <a:lnTo>
                    <a:pt x="1048" y="676"/>
                  </a:lnTo>
                  <a:lnTo>
                    <a:pt x="1072" y="685"/>
                  </a:lnTo>
                  <a:lnTo>
                    <a:pt x="1092" y="698"/>
                  </a:lnTo>
                  <a:lnTo>
                    <a:pt x="1111" y="716"/>
                  </a:lnTo>
                  <a:lnTo>
                    <a:pt x="1124" y="737"/>
                  </a:lnTo>
                  <a:lnTo>
                    <a:pt x="1132" y="760"/>
                  </a:lnTo>
                  <a:lnTo>
                    <a:pt x="1136" y="786"/>
                  </a:lnTo>
                  <a:lnTo>
                    <a:pt x="1136" y="1170"/>
                  </a:lnTo>
                  <a:lnTo>
                    <a:pt x="1132" y="1190"/>
                  </a:lnTo>
                  <a:lnTo>
                    <a:pt x="1124" y="1206"/>
                  </a:lnTo>
                  <a:lnTo>
                    <a:pt x="1111" y="1220"/>
                  </a:lnTo>
                  <a:lnTo>
                    <a:pt x="1095" y="1230"/>
                  </a:lnTo>
                  <a:lnTo>
                    <a:pt x="1075" y="1234"/>
                  </a:lnTo>
                  <a:lnTo>
                    <a:pt x="1041" y="1235"/>
                  </a:lnTo>
                  <a:lnTo>
                    <a:pt x="1003" y="1236"/>
                  </a:lnTo>
                  <a:lnTo>
                    <a:pt x="961" y="1236"/>
                  </a:lnTo>
                  <a:lnTo>
                    <a:pt x="956" y="1236"/>
                  </a:lnTo>
                  <a:lnTo>
                    <a:pt x="953" y="1238"/>
                  </a:lnTo>
                  <a:lnTo>
                    <a:pt x="950" y="1242"/>
                  </a:lnTo>
                  <a:lnTo>
                    <a:pt x="949" y="1246"/>
                  </a:lnTo>
                  <a:lnTo>
                    <a:pt x="949" y="1249"/>
                  </a:lnTo>
                  <a:lnTo>
                    <a:pt x="950" y="1253"/>
                  </a:lnTo>
                  <a:lnTo>
                    <a:pt x="951" y="1256"/>
                  </a:lnTo>
                  <a:lnTo>
                    <a:pt x="954" y="1258"/>
                  </a:lnTo>
                  <a:lnTo>
                    <a:pt x="957" y="1260"/>
                  </a:lnTo>
                  <a:lnTo>
                    <a:pt x="1000" y="1272"/>
                  </a:lnTo>
                  <a:lnTo>
                    <a:pt x="1042" y="1283"/>
                  </a:lnTo>
                  <a:lnTo>
                    <a:pt x="1086" y="1290"/>
                  </a:lnTo>
                  <a:lnTo>
                    <a:pt x="1129" y="1297"/>
                  </a:lnTo>
                  <a:lnTo>
                    <a:pt x="1172" y="1300"/>
                  </a:lnTo>
                  <a:lnTo>
                    <a:pt x="1216" y="1299"/>
                  </a:lnTo>
                  <a:lnTo>
                    <a:pt x="1257" y="1295"/>
                  </a:lnTo>
                  <a:lnTo>
                    <a:pt x="1296" y="1287"/>
                  </a:lnTo>
                  <a:lnTo>
                    <a:pt x="1299" y="1286"/>
                  </a:lnTo>
                  <a:lnTo>
                    <a:pt x="1301" y="1286"/>
                  </a:lnTo>
                  <a:lnTo>
                    <a:pt x="1303" y="1285"/>
                  </a:lnTo>
                  <a:lnTo>
                    <a:pt x="1319" y="1279"/>
                  </a:lnTo>
                  <a:lnTo>
                    <a:pt x="1338" y="1273"/>
                  </a:lnTo>
                  <a:lnTo>
                    <a:pt x="1356" y="1263"/>
                  </a:lnTo>
                  <a:lnTo>
                    <a:pt x="1376" y="1250"/>
                  </a:lnTo>
                  <a:lnTo>
                    <a:pt x="1395" y="1234"/>
                  </a:lnTo>
                  <a:lnTo>
                    <a:pt x="1415" y="1215"/>
                  </a:lnTo>
                  <a:lnTo>
                    <a:pt x="1434" y="1191"/>
                  </a:lnTo>
                  <a:lnTo>
                    <a:pt x="1452" y="1162"/>
                  </a:lnTo>
                  <a:lnTo>
                    <a:pt x="1471" y="1127"/>
                  </a:lnTo>
                  <a:lnTo>
                    <a:pt x="1482" y="1095"/>
                  </a:lnTo>
                  <a:lnTo>
                    <a:pt x="1488" y="1062"/>
                  </a:lnTo>
                  <a:lnTo>
                    <a:pt x="1489" y="1029"/>
                  </a:lnTo>
                  <a:lnTo>
                    <a:pt x="1486" y="996"/>
                  </a:lnTo>
                  <a:lnTo>
                    <a:pt x="1478" y="961"/>
                  </a:lnTo>
                  <a:lnTo>
                    <a:pt x="1466" y="927"/>
                  </a:lnTo>
                  <a:lnTo>
                    <a:pt x="1451" y="893"/>
                  </a:lnTo>
                  <a:lnTo>
                    <a:pt x="1434" y="860"/>
                  </a:lnTo>
                  <a:lnTo>
                    <a:pt x="1413" y="826"/>
                  </a:lnTo>
                  <a:lnTo>
                    <a:pt x="1391" y="793"/>
                  </a:lnTo>
                  <a:lnTo>
                    <a:pt x="1367" y="761"/>
                  </a:lnTo>
                  <a:lnTo>
                    <a:pt x="1342" y="730"/>
                  </a:lnTo>
                  <a:lnTo>
                    <a:pt x="1316" y="701"/>
                  </a:lnTo>
                  <a:lnTo>
                    <a:pt x="1289" y="672"/>
                  </a:lnTo>
                  <a:lnTo>
                    <a:pt x="1263" y="645"/>
                  </a:lnTo>
                  <a:lnTo>
                    <a:pt x="1237" y="620"/>
                  </a:lnTo>
                  <a:lnTo>
                    <a:pt x="1212" y="596"/>
                  </a:lnTo>
                  <a:lnTo>
                    <a:pt x="1189" y="576"/>
                  </a:lnTo>
                  <a:lnTo>
                    <a:pt x="1166" y="556"/>
                  </a:lnTo>
                  <a:lnTo>
                    <a:pt x="1147" y="540"/>
                  </a:lnTo>
                  <a:lnTo>
                    <a:pt x="1129" y="526"/>
                  </a:lnTo>
                  <a:lnTo>
                    <a:pt x="1115" y="514"/>
                  </a:lnTo>
                  <a:lnTo>
                    <a:pt x="1104" y="506"/>
                  </a:lnTo>
                  <a:lnTo>
                    <a:pt x="1098" y="501"/>
                  </a:lnTo>
                  <a:lnTo>
                    <a:pt x="1095" y="499"/>
                  </a:lnTo>
                  <a:lnTo>
                    <a:pt x="800" y="499"/>
                  </a:lnTo>
                  <a:lnTo>
                    <a:pt x="1187"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effectLst/>
                <a:uLnTx/>
                <a:uFillTx/>
                <a:latin typeface="Calibri"/>
                <a:ea typeface="Calibri"/>
                <a:cs typeface="Calibri"/>
                <a:sym typeface="Calibri"/>
              </a:endParaRPr>
            </a:p>
          </p:txBody>
        </p:sp>
      </p:grpSp>
      <p:sp>
        <p:nvSpPr>
          <p:cNvPr id="2304" name="Google Shape;2304;p55"/>
          <p:cNvSpPr txBox="1"/>
          <p:nvPr/>
        </p:nvSpPr>
        <p:spPr>
          <a:xfrm>
            <a:off x="5816118" y="1870391"/>
            <a:ext cx="2038100" cy="1200288"/>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en-US" kern="0">
                <a:solidFill>
                  <a:srgbClr val="000000"/>
                </a:solidFill>
                <a:latin typeface="Gill Sans"/>
                <a:ea typeface="Gill Sans"/>
                <a:cs typeface="Gill Sans"/>
                <a:sym typeface="Gill Sans"/>
              </a:rPr>
              <a:t>TRAININGS &amp; HUMAN</a:t>
            </a:r>
            <a:r>
              <a:rPr kumimoji="0" lang="en-US" sz="1800" b="0" i="0" u="none" strike="noStrike" kern="0" cap="none" spc="0" normalizeH="0" baseline="0" noProof="0">
                <a:ln>
                  <a:noFill/>
                </a:ln>
                <a:solidFill>
                  <a:srgbClr val="000000"/>
                </a:solidFill>
                <a:effectLst/>
                <a:uLnTx/>
                <a:uFillTx/>
                <a:latin typeface="Gill Sans"/>
                <a:ea typeface="Gill Sans"/>
                <a:cs typeface="Gill Sans"/>
                <a:sym typeface="Gill Sans"/>
              </a:rPr>
              <a:t> </a:t>
            </a:r>
            <a:endParaRPr lang="en-US" kern="0">
              <a:solidFill>
                <a:srgbClr val="000000"/>
              </a:solidFill>
              <a:latin typeface="Gill Sans"/>
              <a:ea typeface="Gill Sans"/>
              <a:cs typeface="Gill Sans"/>
              <a:sym typeface="Gill Sans"/>
            </a:endParaRPr>
          </a:p>
          <a:p>
            <a:pPr algn="ctr">
              <a:defRPr/>
            </a:pPr>
            <a:r>
              <a:rPr kumimoji="0" lang="en-US" sz="1800" b="0" i="0" u="none" strike="noStrike" kern="0" cap="none" spc="0" normalizeH="0" baseline="0" noProof="0">
                <a:ln>
                  <a:noFill/>
                </a:ln>
                <a:solidFill>
                  <a:srgbClr val="000000"/>
                </a:solidFill>
                <a:effectLst/>
                <a:uLnTx/>
                <a:uFillTx/>
                <a:latin typeface="Gill Sans"/>
                <a:ea typeface="Gill Sans"/>
                <a:cs typeface="Gill Sans"/>
                <a:sym typeface="Gill Sans"/>
              </a:rPr>
              <a:t>RESOURCE DEVELOPMENT</a:t>
            </a:r>
            <a:endParaRPr lang="en-US" sz="1800" b="0" i="0" u="none" strike="noStrike" kern="0" cap="none" spc="0" normalizeH="0" baseline="0" noProof="0">
              <a:ln>
                <a:noFill/>
              </a:ln>
              <a:solidFill>
                <a:srgbClr val="000000"/>
              </a:solidFill>
              <a:effectLst/>
              <a:uLnTx/>
              <a:uFillTx/>
              <a:latin typeface="Gill Sans"/>
              <a:ea typeface="Gill Sans"/>
              <a:cs typeface="Gill Sans"/>
            </a:endParaRPr>
          </a:p>
        </p:txBody>
      </p:sp>
      <p:grpSp>
        <p:nvGrpSpPr>
          <p:cNvPr id="2305" name="Google Shape;2305;p55"/>
          <p:cNvGrpSpPr/>
          <p:nvPr/>
        </p:nvGrpSpPr>
        <p:grpSpPr>
          <a:xfrm>
            <a:off x="5163397" y="2134580"/>
            <a:ext cx="600123" cy="487794"/>
            <a:chOff x="5448300" y="3262313"/>
            <a:chExt cx="933451" cy="927100"/>
          </a:xfrm>
        </p:grpSpPr>
        <p:sp>
          <p:nvSpPr>
            <p:cNvPr id="2306" name="Google Shape;2306;p55"/>
            <p:cNvSpPr/>
            <p:nvPr/>
          </p:nvSpPr>
          <p:spPr>
            <a:xfrm>
              <a:off x="5448300" y="3262313"/>
              <a:ext cx="612775" cy="927100"/>
            </a:xfrm>
            <a:custGeom>
              <a:avLst/>
              <a:gdLst/>
              <a:ahLst/>
              <a:cxnLst/>
              <a:rect l="l" t="t" r="r" b="b"/>
              <a:pathLst>
                <a:path w="297" h="450" extrusionOk="0">
                  <a:moveTo>
                    <a:pt x="266" y="266"/>
                  </a:moveTo>
                  <a:cubicBezTo>
                    <a:pt x="31" y="266"/>
                    <a:pt x="31" y="266"/>
                    <a:pt x="31" y="266"/>
                  </a:cubicBezTo>
                  <a:cubicBezTo>
                    <a:pt x="31" y="41"/>
                    <a:pt x="31" y="41"/>
                    <a:pt x="31" y="41"/>
                  </a:cubicBezTo>
                  <a:cubicBezTo>
                    <a:pt x="266" y="41"/>
                    <a:pt x="266" y="41"/>
                    <a:pt x="266" y="41"/>
                  </a:cubicBezTo>
                  <a:cubicBezTo>
                    <a:pt x="266" y="127"/>
                    <a:pt x="266" y="127"/>
                    <a:pt x="266" y="127"/>
                  </a:cubicBezTo>
                  <a:cubicBezTo>
                    <a:pt x="287" y="132"/>
                    <a:pt x="287" y="132"/>
                    <a:pt x="287" y="132"/>
                  </a:cubicBezTo>
                  <a:cubicBezTo>
                    <a:pt x="287" y="38"/>
                    <a:pt x="287" y="38"/>
                    <a:pt x="287" y="38"/>
                  </a:cubicBezTo>
                  <a:cubicBezTo>
                    <a:pt x="293" y="35"/>
                    <a:pt x="297" y="28"/>
                    <a:pt x="297" y="21"/>
                  </a:cubicBezTo>
                  <a:cubicBezTo>
                    <a:pt x="297" y="10"/>
                    <a:pt x="288" y="0"/>
                    <a:pt x="276" y="0"/>
                  </a:cubicBezTo>
                  <a:cubicBezTo>
                    <a:pt x="21" y="0"/>
                    <a:pt x="21" y="0"/>
                    <a:pt x="21" y="0"/>
                  </a:cubicBezTo>
                  <a:cubicBezTo>
                    <a:pt x="10" y="0"/>
                    <a:pt x="0" y="10"/>
                    <a:pt x="0" y="21"/>
                  </a:cubicBezTo>
                  <a:cubicBezTo>
                    <a:pt x="0" y="28"/>
                    <a:pt x="5" y="35"/>
                    <a:pt x="11" y="38"/>
                  </a:cubicBezTo>
                  <a:cubicBezTo>
                    <a:pt x="11" y="276"/>
                    <a:pt x="11" y="276"/>
                    <a:pt x="11" y="276"/>
                  </a:cubicBezTo>
                  <a:cubicBezTo>
                    <a:pt x="11" y="282"/>
                    <a:pt x="15" y="287"/>
                    <a:pt x="21" y="287"/>
                  </a:cubicBezTo>
                  <a:cubicBezTo>
                    <a:pt x="84" y="287"/>
                    <a:pt x="84" y="287"/>
                    <a:pt x="84" y="287"/>
                  </a:cubicBezTo>
                  <a:cubicBezTo>
                    <a:pt x="47" y="424"/>
                    <a:pt x="47" y="424"/>
                    <a:pt x="47" y="424"/>
                  </a:cubicBezTo>
                  <a:cubicBezTo>
                    <a:pt x="44" y="435"/>
                    <a:pt x="51" y="447"/>
                    <a:pt x="62" y="450"/>
                  </a:cubicBezTo>
                  <a:cubicBezTo>
                    <a:pt x="63" y="450"/>
                    <a:pt x="65" y="450"/>
                    <a:pt x="67" y="450"/>
                  </a:cubicBezTo>
                  <a:cubicBezTo>
                    <a:pt x="76" y="450"/>
                    <a:pt x="84" y="444"/>
                    <a:pt x="87" y="435"/>
                  </a:cubicBezTo>
                  <a:cubicBezTo>
                    <a:pt x="126" y="287"/>
                    <a:pt x="126" y="287"/>
                    <a:pt x="126" y="287"/>
                  </a:cubicBezTo>
                  <a:cubicBezTo>
                    <a:pt x="171" y="287"/>
                    <a:pt x="171" y="287"/>
                    <a:pt x="171" y="287"/>
                  </a:cubicBezTo>
                  <a:cubicBezTo>
                    <a:pt x="211" y="435"/>
                    <a:pt x="211" y="435"/>
                    <a:pt x="211" y="435"/>
                  </a:cubicBezTo>
                  <a:cubicBezTo>
                    <a:pt x="213" y="444"/>
                    <a:pt x="221" y="450"/>
                    <a:pt x="230" y="450"/>
                  </a:cubicBezTo>
                  <a:cubicBezTo>
                    <a:pt x="232" y="450"/>
                    <a:pt x="234" y="450"/>
                    <a:pt x="236" y="450"/>
                  </a:cubicBezTo>
                  <a:cubicBezTo>
                    <a:pt x="247" y="447"/>
                    <a:pt x="253" y="435"/>
                    <a:pt x="250" y="424"/>
                  </a:cubicBezTo>
                  <a:cubicBezTo>
                    <a:pt x="213" y="287"/>
                    <a:pt x="213" y="287"/>
                    <a:pt x="213" y="287"/>
                  </a:cubicBezTo>
                  <a:cubicBezTo>
                    <a:pt x="276" y="287"/>
                    <a:pt x="276" y="287"/>
                    <a:pt x="276" y="287"/>
                  </a:cubicBezTo>
                  <a:cubicBezTo>
                    <a:pt x="282" y="287"/>
                    <a:pt x="287" y="282"/>
                    <a:pt x="287" y="276"/>
                  </a:cubicBezTo>
                  <a:cubicBezTo>
                    <a:pt x="287" y="215"/>
                    <a:pt x="287" y="215"/>
                    <a:pt x="287" y="215"/>
                  </a:cubicBezTo>
                  <a:cubicBezTo>
                    <a:pt x="266" y="211"/>
                    <a:pt x="266" y="211"/>
                    <a:pt x="266" y="211"/>
                  </a:cubicBezTo>
                  <a:lnTo>
                    <a:pt x="266" y="266"/>
                  </a:lnTo>
                  <a:close/>
                  <a:moveTo>
                    <a:pt x="266" y="266"/>
                  </a:moveTo>
                  <a:cubicBezTo>
                    <a:pt x="266" y="266"/>
                    <a:pt x="266" y="266"/>
                    <a:pt x="266" y="266"/>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07" name="Google Shape;2307;p55"/>
            <p:cNvSpPr/>
            <p:nvPr/>
          </p:nvSpPr>
          <p:spPr>
            <a:xfrm>
              <a:off x="6102350" y="3417888"/>
              <a:ext cx="149225" cy="150813"/>
            </a:xfrm>
            <a:custGeom>
              <a:avLst/>
              <a:gdLst/>
              <a:ahLst/>
              <a:cxnLst/>
              <a:rect l="l" t="t" r="r" b="b"/>
              <a:pathLst>
                <a:path w="73" h="73" extrusionOk="0">
                  <a:moveTo>
                    <a:pt x="36" y="73"/>
                  </a:moveTo>
                  <a:cubicBezTo>
                    <a:pt x="56" y="73"/>
                    <a:pt x="73" y="56"/>
                    <a:pt x="73" y="36"/>
                  </a:cubicBezTo>
                  <a:cubicBezTo>
                    <a:pt x="73" y="16"/>
                    <a:pt x="56" y="0"/>
                    <a:pt x="36" y="0"/>
                  </a:cubicBezTo>
                  <a:cubicBezTo>
                    <a:pt x="16" y="0"/>
                    <a:pt x="0" y="16"/>
                    <a:pt x="0" y="36"/>
                  </a:cubicBezTo>
                  <a:cubicBezTo>
                    <a:pt x="0" y="56"/>
                    <a:pt x="16" y="73"/>
                    <a:pt x="36" y="73"/>
                  </a:cubicBezTo>
                  <a:close/>
                  <a:moveTo>
                    <a:pt x="36" y="73"/>
                  </a:moveTo>
                  <a:cubicBezTo>
                    <a:pt x="36" y="73"/>
                    <a:pt x="36" y="73"/>
                    <a:pt x="36" y="73"/>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08" name="Google Shape;2308;p55"/>
            <p:cNvSpPr/>
            <p:nvPr/>
          </p:nvSpPr>
          <p:spPr>
            <a:xfrm>
              <a:off x="5802313" y="3532188"/>
              <a:ext cx="579438" cy="657225"/>
            </a:xfrm>
            <a:custGeom>
              <a:avLst/>
              <a:gdLst/>
              <a:ahLst/>
              <a:cxnLst/>
              <a:rect l="l" t="t" r="r" b="b"/>
              <a:pathLst>
                <a:path w="281" h="319" extrusionOk="0">
                  <a:moveTo>
                    <a:pt x="277" y="138"/>
                  </a:moveTo>
                  <a:cubicBezTo>
                    <a:pt x="239" y="41"/>
                    <a:pt x="239" y="41"/>
                    <a:pt x="239" y="41"/>
                  </a:cubicBezTo>
                  <a:cubicBezTo>
                    <a:pt x="236" y="33"/>
                    <a:pt x="229" y="28"/>
                    <a:pt x="220" y="28"/>
                  </a:cubicBezTo>
                  <a:cubicBezTo>
                    <a:pt x="200" y="28"/>
                    <a:pt x="200" y="28"/>
                    <a:pt x="200" y="28"/>
                  </a:cubicBezTo>
                  <a:cubicBezTo>
                    <a:pt x="195" y="28"/>
                    <a:pt x="190" y="30"/>
                    <a:pt x="186" y="34"/>
                  </a:cubicBezTo>
                  <a:cubicBezTo>
                    <a:pt x="196" y="104"/>
                    <a:pt x="196" y="104"/>
                    <a:pt x="196" y="104"/>
                  </a:cubicBezTo>
                  <a:cubicBezTo>
                    <a:pt x="181" y="116"/>
                    <a:pt x="181" y="116"/>
                    <a:pt x="181" y="116"/>
                  </a:cubicBezTo>
                  <a:cubicBezTo>
                    <a:pt x="167" y="104"/>
                    <a:pt x="167" y="104"/>
                    <a:pt x="167" y="104"/>
                  </a:cubicBezTo>
                  <a:cubicBezTo>
                    <a:pt x="176" y="34"/>
                    <a:pt x="176" y="34"/>
                    <a:pt x="176" y="34"/>
                  </a:cubicBezTo>
                  <a:cubicBezTo>
                    <a:pt x="172" y="30"/>
                    <a:pt x="168" y="28"/>
                    <a:pt x="162" y="28"/>
                  </a:cubicBezTo>
                  <a:cubicBezTo>
                    <a:pt x="144" y="28"/>
                    <a:pt x="144" y="28"/>
                    <a:pt x="144" y="28"/>
                  </a:cubicBezTo>
                  <a:cubicBezTo>
                    <a:pt x="27" y="3"/>
                    <a:pt x="27" y="3"/>
                    <a:pt x="27" y="3"/>
                  </a:cubicBezTo>
                  <a:cubicBezTo>
                    <a:pt x="16" y="0"/>
                    <a:pt x="5" y="7"/>
                    <a:pt x="3" y="19"/>
                  </a:cubicBezTo>
                  <a:cubicBezTo>
                    <a:pt x="0" y="30"/>
                    <a:pt x="7" y="40"/>
                    <a:pt x="18" y="43"/>
                  </a:cubicBezTo>
                  <a:cubicBezTo>
                    <a:pt x="138" y="68"/>
                    <a:pt x="138" y="68"/>
                    <a:pt x="138" y="68"/>
                  </a:cubicBezTo>
                  <a:cubicBezTo>
                    <a:pt x="139" y="69"/>
                    <a:pt x="140" y="69"/>
                    <a:pt x="142" y="69"/>
                  </a:cubicBezTo>
                  <a:cubicBezTo>
                    <a:pt x="142" y="163"/>
                    <a:pt x="142" y="163"/>
                    <a:pt x="142" y="163"/>
                  </a:cubicBezTo>
                  <a:cubicBezTo>
                    <a:pt x="134" y="298"/>
                    <a:pt x="134" y="298"/>
                    <a:pt x="134" y="298"/>
                  </a:cubicBezTo>
                  <a:cubicBezTo>
                    <a:pt x="133" y="309"/>
                    <a:pt x="142" y="318"/>
                    <a:pt x="153" y="319"/>
                  </a:cubicBezTo>
                  <a:cubicBezTo>
                    <a:pt x="153" y="319"/>
                    <a:pt x="154" y="319"/>
                    <a:pt x="154" y="319"/>
                  </a:cubicBezTo>
                  <a:cubicBezTo>
                    <a:pt x="165" y="319"/>
                    <a:pt x="174" y="311"/>
                    <a:pt x="175" y="300"/>
                  </a:cubicBezTo>
                  <a:cubicBezTo>
                    <a:pt x="181" y="185"/>
                    <a:pt x="181" y="185"/>
                    <a:pt x="181" y="185"/>
                  </a:cubicBezTo>
                  <a:cubicBezTo>
                    <a:pt x="188" y="300"/>
                    <a:pt x="188" y="300"/>
                    <a:pt x="188" y="300"/>
                  </a:cubicBezTo>
                  <a:cubicBezTo>
                    <a:pt x="189" y="311"/>
                    <a:pt x="198" y="319"/>
                    <a:pt x="208" y="319"/>
                  </a:cubicBezTo>
                  <a:cubicBezTo>
                    <a:pt x="209" y="319"/>
                    <a:pt x="209" y="319"/>
                    <a:pt x="210" y="319"/>
                  </a:cubicBezTo>
                  <a:cubicBezTo>
                    <a:pt x="221" y="318"/>
                    <a:pt x="229" y="309"/>
                    <a:pt x="229" y="298"/>
                  </a:cubicBezTo>
                  <a:cubicBezTo>
                    <a:pt x="221" y="163"/>
                    <a:pt x="221" y="163"/>
                    <a:pt x="221" y="163"/>
                  </a:cubicBezTo>
                  <a:cubicBezTo>
                    <a:pt x="221" y="106"/>
                    <a:pt x="221" y="106"/>
                    <a:pt x="221" y="106"/>
                  </a:cubicBezTo>
                  <a:cubicBezTo>
                    <a:pt x="239" y="153"/>
                    <a:pt x="239" y="153"/>
                    <a:pt x="239" y="153"/>
                  </a:cubicBezTo>
                  <a:cubicBezTo>
                    <a:pt x="243" y="163"/>
                    <a:pt x="255" y="169"/>
                    <a:pt x="265" y="165"/>
                  </a:cubicBezTo>
                  <a:cubicBezTo>
                    <a:pt x="276" y="160"/>
                    <a:pt x="281" y="149"/>
                    <a:pt x="277" y="138"/>
                  </a:cubicBezTo>
                  <a:close/>
                  <a:moveTo>
                    <a:pt x="277" y="138"/>
                  </a:moveTo>
                  <a:cubicBezTo>
                    <a:pt x="277" y="138"/>
                    <a:pt x="277" y="138"/>
                    <a:pt x="277" y="138"/>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09" name="Google Shape;2309;p55"/>
            <p:cNvSpPr/>
            <p:nvPr/>
          </p:nvSpPr>
          <p:spPr>
            <a:xfrm>
              <a:off x="5543550" y="3541713"/>
              <a:ext cx="42863" cy="220663"/>
            </a:xfrm>
            <a:custGeom>
              <a:avLst/>
              <a:gdLst/>
              <a:ahLst/>
              <a:cxnLst/>
              <a:rect l="l" t="t" r="r" b="b"/>
              <a:pathLst>
                <a:path w="21" h="107" extrusionOk="0">
                  <a:moveTo>
                    <a:pt x="0" y="10"/>
                  </a:moveTo>
                  <a:cubicBezTo>
                    <a:pt x="0" y="97"/>
                    <a:pt x="0" y="97"/>
                    <a:pt x="0" y="97"/>
                  </a:cubicBezTo>
                  <a:cubicBezTo>
                    <a:pt x="0" y="103"/>
                    <a:pt x="5" y="107"/>
                    <a:pt x="11" y="107"/>
                  </a:cubicBezTo>
                  <a:cubicBezTo>
                    <a:pt x="16" y="107"/>
                    <a:pt x="21" y="103"/>
                    <a:pt x="21" y="97"/>
                  </a:cubicBezTo>
                  <a:cubicBezTo>
                    <a:pt x="21" y="10"/>
                    <a:pt x="21" y="10"/>
                    <a:pt x="21" y="10"/>
                  </a:cubicBezTo>
                  <a:cubicBezTo>
                    <a:pt x="21" y="4"/>
                    <a:pt x="16" y="0"/>
                    <a:pt x="11" y="0"/>
                  </a:cubicBezTo>
                  <a:cubicBezTo>
                    <a:pt x="5" y="0"/>
                    <a:pt x="0" y="4"/>
                    <a:pt x="0" y="10"/>
                  </a:cubicBezTo>
                  <a:close/>
                  <a:moveTo>
                    <a:pt x="0" y="10"/>
                  </a:moveTo>
                  <a:cubicBezTo>
                    <a:pt x="0" y="10"/>
                    <a:pt x="0" y="10"/>
                    <a:pt x="0" y="10"/>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10" name="Google Shape;2310;p55"/>
            <p:cNvSpPr/>
            <p:nvPr/>
          </p:nvSpPr>
          <p:spPr>
            <a:xfrm>
              <a:off x="5638800" y="3394075"/>
              <a:ext cx="42863" cy="368300"/>
            </a:xfrm>
            <a:custGeom>
              <a:avLst/>
              <a:gdLst/>
              <a:ahLst/>
              <a:cxnLst/>
              <a:rect l="l" t="t" r="r" b="b"/>
              <a:pathLst>
                <a:path w="21" h="179" extrusionOk="0">
                  <a:moveTo>
                    <a:pt x="0" y="11"/>
                  </a:moveTo>
                  <a:cubicBezTo>
                    <a:pt x="0" y="169"/>
                    <a:pt x="0" y="169"/>
                    <a:pt x="0" y="169"/>
                  </a:cubicBezTo>
                  <a:cubicBezTo>
                    <a:pt x="0" y="175"/>
                    <a:pt x="5" y="179"/>
                    <a:pt x="11" y="179"/>
                  </a:cubicBezTo>
                  <a:cubicBezTo>
                    <a:pt x="16" y="179"/>
                    <a:pt x="21" y="175"/>
                    <a:pt x="21" y="169"/>
                  </a:cubicBezTo>
                  <a:cubicBezTo>
                    <a:pt x="21" y="11"/>
                    <a:pt x="21" y="11"/>
                    <a:pt x="21" y="11"/>
                  </a:cubicBezTo>
                  <a:cubicBezTo>
                    <a:pt x="21" y="5"/>
                    <a:pt x="16" y="0"/>
                    <a:pt x="11" y="0"/>
                  </a:cubicBezTo>
                  <a:cubicBezTo>
                    <a:pt x="5" y="0"/>
                    <a:pt x="0" y="5"/>
                    <a:pt x="0" y="11"/>
                  </a:cubicBezTo>
                  <a:close/>
                  <a:moveTo>
                    <a:pt x="0" y="11"/>
                  </a:moveTo>
                  <a:cubicBezTo>
                    <a:pt x="0" y="11"/>
                    <a:pt x="0" y="11"/>
                    <a:pt x="0" y="11"/>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11" name="Google Shape;2311;p55"/>
            <p:cNvSpPr/>
            <p:nvPr/>
          </p:nvSpPr>
          <p:spPr>
            <a:xfrm>
              <a:off x="5732463" y="3478213"/>
              <a:ext cx="44450" cy="284163"/>
            </a:xfrm>
            <a:custGeom>
              <a:avLst/>
              <a:gdLst/>
              <a:ahLst/>
              <a:cxnLst/>
              <a:rect l="l" t="t" r="r" b="b"/>
              <a:pathLst>
                <a:path w="21" h="138" extrusionOk="0">
                  <a:moveTo>
                    <a:pt x="0" y="10"/>
                  </a:moveTo>
                  <a:cubicBezTo>
                    <a:pt x="0" y="128"/>
                    <a:pt x="0" y="128"/>
                    <a:pt x="0" y="128"/>
                  </a:cubicBezTo>
                  <a:cubicBezTo>
                    <a:pt x="0" y="134"/>
                    <a:pt x="5" y="138"/>
                    <a:pt x="11" y="138"/>
                  </a:cubicBezTo>
                  <a:cubicBezTo>
                    <a:pt x="16" y="138"/>
                    <a:pt x="21" y="134"/>
                    <a:pt x="21" y="128"/>
                  </a:cubicBezTo>
                  <a:cubicBezTo>
                    <a:pt x="21" y="10"/>
                    <a:pt x="21" y="10"/>
                    <a:pt x="21" y="10"/>
                  </a:cubicBezTo>
                  <a:cubicBezTo>
                    <a:pt x="21" y="5"/>
                    <a:pt x="16" y="0"/>
                    <a:pt x="11" y="0"/>
                  </a:cubicBezTo>
                  <a:cubicBezTo>
                    <a:pt x="5" y="0"/>
                    <a:pt x="0" y="5"/>
                    <a:pt x="0" y="10"/>
                  </a:cubicBezTo>
                  <a:close/>
                  <a:moveTo>
                    <a:pt x="0" y="10"/>
                  </a:moveTo>
                  <a:cubicBezTo>
                    <a:pt x="0" y="10"/>
                    <a:pt x="0" y="10"/>
                    <a:pt x="0" y="10"/>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12" name="Google Shape;2312;p55"/>
          <p:cNvSpPr/>
          <p:nvPr/>
        </p:nvSpPr>
        <p:spPr>
          <a:xfrm>
            <a:off x="8626622" y="547949"/>
            <a:ext cx="2263981"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effectLst/>
                <a:uLnTx/>
                <a:uFillTx/>
                <a:latin typeface="Gill Sans"/>
                <a:ea typeface="Gill Sans"/>
                <a:cs typeface="Gill Sans"/>
                <a:sym typeface="Gill Sans"/>
              </a:rPr>
              <a:t>INDUSTRY SPECIFIC RESEARCH PROJECTS</a:t>
            </a:r>
            <a:endParaRPr kumimoji="0" sz="1800" b="0" i="0" u="none" strike="noStrike" kern="0" cap="none" spc="0" normalizeH="0" baseline="0" noProof="0">
              <a:ln>
                <a:noFill/>
              </a:ln>
              <a:effectLst/>
              <a:uLnTx/>
              <a:uFillTx/>
              <a:latin typeface="Gill Sans"/>
              <a:ea typeface="Gill Sans"/>
              <a:cs typeface="Gill Sans"/>
              <a:sym typeface="Gill Sans"/>
            </a:endParaRPr>
          </a:p>
        </p:txBody>
      </p:sp>
      <p:grpSp>
        <p:nvGrpSpPr>
          <p:cNvPr id="2313" name="Google Shape;2313;p55"/>
          <p:cNvGrpSpPr/>
          <p:nvPr/>
        </p:nvGrpSpPr>
        <p:grpSpPr>
          <a:xfrm>
            <a:off x="8083524" y="573501"/>
            <a:ext cx="561443" cy="618219"/>
            <a:chOff x="889" y="817"/>
            <a:chExt cx="714" cy="786"/>
          </a:xfrm>
        </p:grpSpPr>
        <p:sp>
          <p:nvSpPr>
            <p:cNvPr id="2314" name="Google Shape;2314;p55"/>
            <p:cNvSpPr/>
            <p:nvPr/>
          </p:nvSpPr>
          <p:spPr>
            <a:xfrm>
              <a:off x="972" y="817"/>
              <a:ext cx="169" cy="169"/>
            </a:xfrm>
            <a:custGeom>
              <a:avLst/>
              <a:gdLst/>
              <a:ahLst/>
              <a:cxnLst/>
              <a:rect l="l" t="t" r="r" b="b"/>
              <a:pathLst>
                <a:path w="847" h="845" extrusionOk="0">
                  <a:moveTo>
                    <a:pt x="423" y="0"/>
                  </a:moveTo>
                  <a:lnTo>
                    <a:pt x="423" y="0"/>
                  </a:lnTo>
                  <a:lnTo>
                    <a:pt x="476" y="3"/>
                  </a:lnTo>
                  <a:lnTo>
                    <a:pt x="527" y="13"/>
                  </a:lnTo>
                  <a:lnTo>
                    <a:pt x="577" y="29"/>
                  </a:lnTo>
                  <a:lnTo>
                    <a:pt x="623" y="49"/>
                  </a:lnTo>
                  <a:lnTo>
                    <a:pt x="665" y="76"/>
                  </a:lnTo>
                  <a:lnTo>
                    <a:pt x="705" y="106"/>
                  </a:lnTo>
                  <a:lnTo>
                    <a:pt x="740" y="142"/>
                  </a:lnTo>
                  <a:lnTo>
                    <a:pt x="770" y="181"/>
                  </a:lnTo>
                  <a:lnTo>
                    <a:pt x="797" y="223"/>
                  </a:lnTo>
                  <a:lnTo>
                    <a:pt x="819" y="269"/>
                  </a:lnTo>
                  <a:lnTo>
                    <a:pt x="833" y="319"/>
                  </a:lnTo>
                  <a:lnTo>
                    <a:pt x="843" y="370"/>
                  </a:lnTo>
                  <a:lnTo>
                    <a:pt x="847" y="423"/>
                  </a:lnTo>
                  <a:lnTo>
                    <a:pt x="843" y="476"/>
                  </a:lnTo>
                  <a:lnTo>
                    <a:pt x="833" y="527"/>
                  </a:lnTo>
                  <a:lnTo>
                    <a:pt x="819" y="575"/>
                  </a:lnTo>
                  <a:lnTo>
                    <a:pt x="797" y="621"/>
                  </a:lnTo>
                  <a:lnTo>
                    <a:pt x="770" y="665"/>
                  </a:lnTo>
                  <a:lnTo>
                    <a:pt x="740" y="703"/>
                  </a:lnTo>
                  <a:lnTo>
                    <a:pt x="705" y="739"/>
                  </a:lnTo>
                  <a:lnTo>
                    <a:pt x="665" y="770"/>
                  </a:lnTo>
                  <a:lnTo>
                    <a:pt x="623" y="797"/>
                  </a:lnTo>
                  <a:lnTo>
                    <a:pt x="577" y="817"/>
                  </a:lnTo>
                  <a:lnTo>
                    <a:pt x="527" y="833"/>
                  </a:lnTo>
                  <a:lnTo>
                    <a:pt x="476" y="843"/>
                  </a:lnTo>
                  <a:lnTo>
                    <a:pt x="423" y="845"/>
                  </a:lnTo>
                  <a:lnTo>
                    <a:pt x="369" y="843"/>
                  </a:lnTo>
                  <a:lnTo>
                    <a:pt x="318" y="833"/>
                  </a:lnTo>
                  <a:lnTo>
                    <a:pt x="270" y="817"/>
                  </a:lnTo>
                  <a:lnTo>
                    <a:pt x="224" y="797"/>
                  </a:lnTo>
                  <a:lnTo>
                    <a:pt x="181" y="770"/>
                  </a:lnTo>
                  <a:lnTo>
                    <a:pt x="141" y="739"/>
                  </a:lnTo>
                  <a:lnTo>
                    <a:pt x="106" y="703"/>
                  </a:lnTo>
                  <a:lnTo>
                    <a:pt x="75" y="665"/>
                  </a:lnTo>
                  <a:lnTo>
                    <a:pt x="49" y="621"/>
                  </a:lnTo>
                  <a:lnTo>
                    <a:pt x="27" y="575"/>
                  </a:lnTo>
                  <a:lnTo>
                    <a:pt x="12" y="527"/>
                  </a:lnTo>
                  <a:lnTo>
                    <a:pt x="2" y="476"/>
                  </a:lnTo>
                  <a:lnTo>
                    <a:pt x="0" y="423"/>
                  </a:lnTo>
                  <a:lnTo>
                    <a:pt x="2" y="370"/>
                  </a:lnTo>
                  <a:lnTo>
                    <a:pt x="12" y="319"/>
                  </a:lnTo>
                  <a:lnTo>
                    <a:pt x="27" y="269"/>
                  </a:lnTo>
                  <a:lnTo>
                    <a:pt x="49" y="223"/>
                  </a:lnTo>
                  <a:lnTo>
                    <a:pt x="75" y="181"/>
                  </a:lnTo>
                  <a:lnTo>
                    <a:pt x="106" y="142"/>
                  </a:lnTo>
                  <a:lnTo>
                    <a:pt x="141" y="106"/>
                  </a:lnTo>
                  <a:lnTo>
                    <a:pt x="181" y="76"/>
                  </a:lnTo>
                  <a:lnTo>
                    <a:pt x="224" y="49"/>
                  </a:lnTo>
                  <a:lnTo>
                    <a:pt x="270" y="29"/>
                  </a:lnTo>
                  <a:lnTo>
                    <a:pt x="318" y="13"/>
                  </a:lnTo>
                  <a:lnTo>
                    <a:pt x="369" y="3"/>
                  </a:lnTo>
                  <a:lnTo>
                    <a:pt x="423" y="0"/>
                  </a:lnTo>
                  <a:close/>
                </a:path>
              </a:pathLst>
            </a:custGeom>
            <a:solidFill>
              <a:srgbClr val="262626"/>
            </a:solidFill>
            <a:ln>
              <a:noFill/>
            </a:ln>
          </p:spPr>
          <p:txBody>
            <a:bodyPr spcFirstLastPara="1" wrap="square" lIns="91400" tIns="45700" rIns="91400"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effectLst/>
                <a:uLnTx/>
                <a:uFillTx/>
                <a:latin typeface="Calibri"/>
                <a:ea typeface="Calibri"/>
                <a:cs typeface="Calibri"/>
                <a:sym typeface="Calibri"/>
              </a:endParaRPr>
            </a:p>
          </p:txBody>
        </p:sp>
        <p:sp>
          <p:nvSpPr>
            <p:cNvPr id="2315" name="Google Shape;2315;p55"/>
            <p:cNvSpPr/>
            <p:nvPr/>
          </p:nvSpPr>
          <p:spPr>
            <a:xfrm>
              <a:off x="1252" y="817"/>
              <a:ext cx="170" cy="170"/>
            </a:xfrm>
            <a:custGeom>
              <a:avLst/>
              <a:gdLst/>
              <a:ahLst/>
              <a:cxnLst/>
              <a:rect l="l" t="t" r="r" b="b"/>
              <a:pathLst>
                <a:path w="848" h="846" extrusionOk="0">
                  <a:moveTo>
                    <a:pt x="424" y="0"/>
                  </a:moveTo>
                  <a:lnTo>
                    <a:pt x="477" y="3"/>
                  </a:lnTo>
                  <a:lnTo>
                    <a:pt x="528" y="13"/>
                  </a:lnTo>
                  <a:lnTo>
                    <a:pt x="577" y="29"/>
                  </a:lnTo>
                  <a:lnTo>
                    <a:pt x="623" y="49"/>
                  </a:lnTo>
                  <a:lnTo>
                    <a:pt x="666" y="76"/>
                  </a:lnTo>
                  <a:lnTo>
                    <a:pt x="705" y="107"/>
                  </a:lnTo>
                  <a:lnTo>
                    <a:pt x="740" y="142"/>
                  </a:lnTo>
                  <a:lnTo>
                    <a:pt x="772" y="181"/>
                  </a:lnTo>
                  <a:lnTo>
                    <a:pt x="798" y="225"/>
                  </a:lnTo>
                  <a:lnTo>
                    <a:pt x="819" y="271"/>
                  </a:lnTo>
                  <a:lnTo>
                    <a:pt x="835" y="319"/>
                  </a:lnTo>
                  <a:lnTo>
                    <a:pt x="844" y="370"/>
                  </a:lnTo>
                  <a:lnTo>
                    <a:pt x="848" y="423"/>
                  </a:lnTo>
                  <a:lnTo>
                    <a:pt x="844" y="476"/>
                  </a:lnTo>
                  <a:lnTo>
                    <a:pt x="835" y="527"/>
                  </a:lnTo>
                  <a:lnTo>
                    <a:pt x="819" y="575"/>
                  </a:lnTo>
                  <a:lnTo>
                    <a:pt x="798" y="621"/>
                  </a:lnTo>
                  <a:lnTo>
                    <a:pt x="772" y="665"/>
                  </a:lnTo>
                  <a:lnTo>
                    <a:pt x="740" y="703"/>
                  </a:lnTo>
                  <a:lnTo>
                    <a:pt x="705" y="739"/>
                  </a:lnTo>
                  <a:lnTo>
                    <a:pt x="666" y="770"/>
                  </a:lnTo>
                  <a:lnTo>
                    <a:pt x="623" y="797"/>
                  </a:lnTo>
                  <a:lnTo>
                    <a:pt x="577" y="817"/>
                  </a:lnTo>
                  <a:lnTo>
                    <a:pt x="528" y="833"/>
                  </a:lnTo>
                  <a:lnTo>
                    <a:pt x="477" y="843"/>
                  </a:lnTo>
                  <a:lnTo>
                    <a:pt x="424" y="846"/>
                  </a:lnTo>
                  <a:lnTo>
                    <a:pt x="370" y="843"/>
                  </a:lnTo>
                  <a:lnTo>
                    <a:pt x="320" y="833"/>
                  </a:lnTo>
                  <a:lnTo>
                    <a:pt x="271" y="817"/>
                  </a:lnTo>
                  <a:lnTo>
                    <a:pt x="225" y="797"/>
                  </a:lnTo>
                  <a:lnTo>
                    <a:pt x="181" y="770"/>
                  </a:lnTo>
                  <a:lnTo>
                    <a:pt x="143" y="739"/>
                  </a:lnTo>
                  <a:lnTo>
                    <a:pt x="107" y="703"/>
                  </a:lnTo>
                  <a:lnTo>
                    <a:pt x="76" y="665"/>
                  </a:lnTo>
                  <a:lnTo>
                    <a:pt x="49" y="621"/>
                  </a:lnTo>
                  <a:lnTo>
                    <a:pt x="29" y="575"/>
                  </a:lnTo>
                  <a:lnTo>
                    <a:pt x="13" y="527"/>
                  </a:lnTo>
                  <a:lnTo>
                    <a:pt x="3" y="476"/>
                  </a:lnTo>
                  <a:lnTo>
                    <a:pt x="0" y="423"/>
                  </a:lnTo>
                  <a:lnTo>
                    <a:pt x="3" y="370"/>
                  </a:lnTo>
                  <a:lnTo>
                    <a:pt x="13" y="319"/>
                  </a:lnTo>
                  <a:lnTo>
                    <a:pt x="29" y="271"/>
                  </a:lnTo>
                  <a:lnTo>
                    <a:pt x="49" y="225"/>
                  </a:lnTo>
                  <a:lnTo>
                    <a:pt x="76" y="181"/>
                  </a:lnTo>
                  <a:lnTo>
                    <a:pt x="107" y="142"/>
                  </a:lnTo>
                  <a:lnTo>
                    <a:pt x="143" y="107"/>
                  </a:lnTo>
                  <a:lnTo>
                    <a:pt x="181" y="76"/>
                  </a:lnTo>
                  <a:lnTo>
                    <a:pt x="225" y="49"/>
                  </a:lnTo>
                  <a:lnTo>
                    <a:pt x="271" y="29"/>
                  </a:lnTo>
                  <a:lnTo>
                    <a:pt x="320" y="13"/>
                  </a:lnTo>
                  <a:lnTo>
                    <a:pt x="370" y="3"/>
                  </a:lnTo>
                  <a:lnTo>
                    <a:pt x="424" y="0"/>
                  </a:lnTo>
                  <a:close/>
                </a:path>
              </a:pathLst>
            </a:custGeom>
            <a:solidFill>
              <a:srgbClr val="262626"/>
            </a:solidFill>
            <a:ln>
              <a:noFill/>
            </a:ln>
          </p:spPr>
          <p:txBody>
            <a:bodyPr spcFirstLastPara="1" wrap="square" lIns="91400" tIns="45700" rIns="91400"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effectLst/>
                <a:uLnTx/>
                <a:uFillTx/>
                <a:latin typeface="Calibri"/>
                <a:ea typeface="Calibri"/>
                <a:cs typeface="Calibri"/>
                <a:sym typeface="Calibri"/>
              </a:endParaRPr>
            </a:p>
          </p:txBody>
        </p:sp>
        <p:sp>
          <p:nvSpPr>
            <p:cNvPr id="2316" name="Google Shape;2316;p55"/>
            <p:cNvSpPr/>
            <p:nvPr/>
          </p:nvSpPr>
          <p:spPr>
            <a:xfrm>
              <a:off x="1390" y="1497"/>
              <a:ext cx="90" cy="106"/>
            </a:xfrm>
            <a:custGeom>
              <a:avLst/>
              <a:gdLst/>
              <a:ahLst/>
              <a:cxnLst/>
              <a:rect l="l" t="t" r="r" b="b"/>
              <a:pathLst>
                <a:path w="449" h="529" extrusionOk="0">
                  <a:moveTo>
                    <a:pt x="0" y="0"/>
                  </a:moveTo>
                  <a:lnTo>
                    <a:pt x="449" y="0"/>
                  </a:lnTo>
                  <a:lnTo>
                    <a:pt x="449" y="305"/>
                  </a:lnTo>
                  <a:lnTo>
                    <a:pt x="445" y="345"/>
                  </a:lnTo>
                  <a:lnTo>
                    <a:pt x="436" y="383"/>
                  </a:lnTo>
                  <a:lnTo>
                    <a:pt x="419" y="418"/>
                  </a:lnTo>
                  <a:lnTo>
                    <a:pt x="397" y="449"/>
                  </a:lnTo>
                  <a:lnTo>
                    <a:pt x="369" y="476"/>
                  </a:lnTo>
                  <a:lnTo>
                    <a:pt x="339" y="499"/>
                  </a:lnTo>
                  <a:lnTo>
                    <a:pt x="303" y="515"/>
                  </a:lnTo>
                  <a:lnTo>
                    <a:pt x="265" y="525"/>
                  </a:lnTo>
                  <a:lnTo>
                    <a:pt x="225" y="529"/>
                  </a:lnTo>
                  <a:lnTo>
                    <a:pt x="225" y="529"/>
                  </a:lnTo>
                  <a:lnTo>
                    <a:pt x="185" y="525"/>
                  </a:lnTo>
                  <a:lnTo>
                    <a:pt x="147" y="515"/>
                  </a:lnTo>
                  <a:lnTo>
                    <a:pt x="112" y="499"/>
                  </a:lnTo>
                  <a:lnTo>
                    <a:pt x="80" y="477"/>
                  </a:lnTo>
                  <a:lnTo>
                    <a:pt x="54" y="449"/>
                  </a:lnTo>
                  <a:lnTo>
                    <a:pt x="31" y="418"/>
                  </a:lnTo>
                  <a:lnTo>
                    <a:pt x="15" y="384"/>
                  </a:lnTo>
                  <a:lnTo>
                    <a:pt x="4" y="345"/>
                  </a:lnTo>
                  <a:lnTo>
                    <a:pt x="0" y="305"/>
                  </a:lnTo>
                  <a:lnTo>
                    <a:pt x="0" y="0"/>
                  </a:lnTo>
                  <a:close/>
                </a:path>
              </a:pathLst>
            </a:custGeom>
            <a:solidFill>
              <a:srgbClr val="262626"/>
            </a:solidFill>
            <a:ln>
              <a:noFill/>
            </a:ln>
          </p:spPr>
          <p:txBody>
            <a:bodyPr spcFirstLastPara="1" wrap="square" lIns="91400" tIns="45700" rIns="91400"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effectLst/>
                <a:uLnTx/>
                <a:uFillTx/>
                <a:latin typeface="Calibri"/>
                <a:ea typeface="Calibri"/>
                <a:cs typeface="Calibri"/>
                <a:sym typeface="Calibri"/>
              </a:endParaRPr>
            </a:p>
          </p:txBody>
        </p:sp>
        <p:sp>
          <p:nvSpPr>
            <p:cNvPr id="2317" name="Google Shape;2317;p55"/>
            <p:cNvSpPr/>
            <p:nvPr/>
          </p:nvSpPr>
          <p:spPr>
            <a:xfrm>
              <a:off x="889" y="982"/>
              <a:ext cx="714" cy="621"/>
            </a:xfrm>
            <a:custGeom>
              <a:avLst/>
              <a:gdLst/>
              <a:ahLst/>
              <a:cxnLst/>
              <a:rect l="l" t="t" r="r" b="b"/>
              <a:pathLst>
                <a:path w="3570" h="3106" extrusionOk="0">
                  <a:moveTo>
                    <a:pt x="3057" y="1513"/>
                  </a:moveTo>
                  <a:lnTo>
                    <a:pt x="3038" y="1529"/>
                  </a:lnTo>
                  <a:lnTo>
                    <a:pt x="3017" y="1544"/>
                  </a:lnTo>
                  <a:lnTo>
                    <a:pt x="2993" y="1555"/>
                  </a:lnTo>
                  <a:lnTo>
                    <a:pt x="2967" y="1562"/>
                  </a:lnTo>
                  <a:lnTo>
                    <a:pt x="2936" y="1566"/>
                  </a:lnTo>
                  <a:lnTo>
                    <a:pt x="2902" y="1562"/>
                  </a:lnTo>
                  <a:lnTo>
                    <a:pt x="2869" y="1551"/>
                  </a:lnTo>
                  <a:lnTo>
                    <a:pt x="2840" y="1534"/>
                  </a:lnTo>
                  <a:lnTo>
                    <a:pt x="2816" y="1513"/>
                  </a:lnTo>
                  <a:lnTo>
                    <a:pt x="2793" y="1519"/>
                  </a:lnTo>
                  <a:lnTo>
                    <a:pt x="2773" y="1529"/>
                  </a:lnTo>
                  <a:lnTo>
                    <a:pt x="2756" y="1544"/>
                  </a:lnTo>
                  <a:lnTo>
                    <a:pt x="2742" y="1562"/>
                  </a:lnTo>
                  <a:lnTo>
                    <a:pt x="2732" y="1583"/>
                  </a:lnTo>
                  <a:lnTo>
                    <a:pt x="3139" y="1583"/>
                  </a:lnTo>
                  <a:lnTo>
                    <a:pt x="3130" y="1562"/>
                  </a:lnTo>
                  <a:lnTo>
                    <a:pt x="3116" y="1544"/>
                  </a:lnTo>
                  <a:lnTo>
                    <a:pt x="3098" y="1529"/>
                  </a:lnTo>
                  <a:lnTo>
                    <a:pt x="3079" y="1519"/>
                  </a:lnTo>
                  <a:lnTo>
                    <a:pt x="3057" y="1513"/>
                  </a:lnTo>
                  <a:close/>
                  <a:moveTo>
                    <a:pt x="559" y="0"/>
                  </a:moveTo>
                  <a:lnTo>
                    <a:pt x="560" y="0"/>
                  </a:lnTo>
                  <a:lnTo>
                    <a:pt x="564" y="0"/>
                  </a:lnTo>
                  <a:lnTo>
                    <a:pt x="575" y="0"/>
                  </a:lnTo>
                  <a:lnTo>
                    <a:pt x="592" y="1"/>
                  </a:lnTo>
                  <a:lnTo>
                    <a:pt x="611" y="2"/>
                  </a:lnTo>
                  <a:lnTo>
                    <a:pt x="634" y="5"/>
                  </a:lnTo>
                  <a:lnTo>
                    <a:pt x="656" y="8"/>
                  </a:lnTo>
                  <a:lnTo>
                    <a:pt x="675" y="13"/>
                  </a:lnTo>
                  <a:lnTo>
                    <a:pt x="695" y="18"/>
                  </a:lnTo>
                  <a:lnTo>
                    <a:pt x="710" y="24"/>
                  </a:lnTo>
                  <a:lnTo>
                    <a:pt x="724" y="30"/>
                  </a:lnTo>
                  <a:lnTo>
                    <a:pt x="735" y="35"/>
                  </a:lnTo>
                  <a:lnTo>
                    <a:pt x="742" y="39"/>
                  </a:lnTo>
                  <a:lnTo>
                    <a:pt x="744" y="40"/>
                  </a:lnTo>
                  <a:lnTo>
                    <a:pt x="779" y="59"/>
                  </a:lnTo>
                  <a:lnTo>
                    <a:pt x="815" y="82"/>
                  </a:lnTo>
                  <a:lnTo>
                    <a:pt x="847" y="110"/>
                  </a:lnTo>
                  <a:lnTo>
                    <a:pt x="878" y="140"/>
                  </a:lnTo>
                  <a:lnTo>
                    <a:pt x="905" y="173"/>
                  </a:lnTo>
                  <a:lnTo>
                    <a:pt x="928" y="209"/>
                  </a:lnTo>
                  <a:lnTo>
                    <a:pt x="947" y="248"/>
                  </a:lnTo>
                  <a:lnTo>
                    <a:pt x="961" y="289"/>
                  </a:lnTo>
                  <a:lnTo>
                    <a:pt x="968" y="331"/>
                  </a:lnTo>
                  <a:lnTo>
                    <a:pt x="970" y="337"/>
                  </a:lnTo>
                  <a:lnTo>
                    <a:pt x="972" y="345"/>
                  </a:lnTo>
                  <a:lnTo>
                    <a:pt x="973" y="351"/>
                  </a:lnTo>
                  <a:lnTo>
                    <a:pt x="984" y="427"/>
                  </a:lnTo>
                  <a:lnTo>
                    <a:pt x="995" y="496"/>
                  </a:lnTo>
                  <a:lnTo>
                    <a:pt x="1006" y="557"/>
                  </a:lnTo>
                  <a:lnTo>
                    <a:pt x="1018" y="613"/>
                  </a:lnTo>
                  <a:lnTo>
                    <a:pt x="1033" y="661"/>
                  </a:lnTo>
                  <a:lnTo>
                    <a:pt x="1048" y="704"/>
                  </a:lnTo>
                  <a:lnTo>
                    <a:pt x="1067" y="739"/>
                  </a:lnTo>
                  <a:lnTo>
                    <a:pt x="1088" y="769"/>
                  </a:lnTo>
                  <a:lnTo>
                    <a:pt x="1112" y="792"/>
                  </a:lnTo>
                  <a:lnTo>
                    <a:pt x="1141" y="814"/>
                  </a:lnTo>
                  <a:lnTo>
                    <a:pt x="1176" y="833"/>
                  </a:lnTo>
                  <a:lnTo>
                    <a:pt x="1217" y="851"/>
                  </a:lnTo>
                  <a:lnTo>
                    <a:pt x="1265" y="867"/>
                  </a:lnTo>
                  <a:lnTo>
                    <a:pt x="1320" y="883"/>
                  </a:lnTo>
                  <a:lnTo>
                    <a:pt x="1383" y="896"/>
                  </a:lnTo>
                  <a:lnTo>
                    <a:pt x="1402" y="870"/>
                  </a:lnTo>
                  <a:lnTo>
                    <a:pt x="1428" y="849"/>
                  </a:lnTo>
                  <a:lnTo>
                    <a:pt x="1456" y="832"/>
                  </a:lnTo>
                  <a:lnTo>
                    <a:pt x="1488" y="821"/>
                  </a:lnTo>
                  <a:lnTo>
                    <a:pt x="1522" y="817"/>
                  </a:lnTo>
                  <a:lnTo>
                    <a:pt x="1596" y="817"/>
                  </a:lnTo>
                  <a:lnTo>
                    <a:pt x="1663" y="815"/>
                  </a:lnTo>
                  <a:lnTo>
                    <a:pt x="1724" y="810"/>
                  </a:lnTo>
                  <a:lnTo>
                    <a:pt x="1778" y="805"/>
                  </a:lnTo>
                  <a:lnTo>
                    <a:pt x="1827" y="798"/>
                  </a:lnTo>
                  <a:lnTo>
                    <a:pt x="1869" y="788"/>
                  </a:lnTo>
                  <a:lnTo>
                    <a:pt x="1905" y="777"/>
                  </a:lnTo>
                  <a:lnTo>
                    <a:pt x="1937" y="765"/>
                  </a:lnTo>
                  <a:lnTo>
                    <a:pt x="1964" y="751"/>
                  </a:lnTo>
                  <a:lnTo>
                    <a:pt x="1985" y="734"/>
                  </a:lnTo>
                  <a:lnTo>
                    <a:pt x="2005" y="713"/>
                  </a:lnTo>
                  <a:lnTo>
                    <a:pt x="2022" y="687"/>
                  </a:lnTo>
                  <a:lnTo>
                    <a:pt x="2038" y="654"/>
                  </a:lnTo>
                  <a:lnTo>
                    <a:pt x="2051" y="618"/>
                  </a:lnTo>
                  <a:lnTo>
                    <a:pt x="2063" y="574"/>
                  </a:lnTo>
                  <a:lnTo>
                    <a:pt x="2074" y="527"/>
                  </a:lnTo>
                  <a:lnTo>
                    <a:pt x="2085" y="474"/>
                  </a:lnTo>
                  <a:lnTo>
                    <a:pt x="2095" y="415"/>
                  </a:lnTo>
                  <a:lnTo>
                    <a:pt x="2104" y="351"/>
                  </a:lnTo>
                  <a:lnTo>
                    <a:pt x="2105" y="345"/>
                  </a:lnTo>
                  <a:lnTo>
                    <a:pt x="2107" y="337"/>
                  </a:lnTo>
                  <a:lnTo>
                    <a:pt x="2109" y="331"/>
                  </a:lnTo>
                  <a:lnTo>
                    <a:pt x="2116" y="289"/>
                  </a:lnTo>
                  <a:lnTo>
                    <a:pt x="2130" y="248"/>
                  </a:lnTo>
                  <a:lnTo>
                    <a:pt x="2149" y="209"/>
                  </a:lnTo>
                  <a:lnTo>
                    <a:pt x="2172" y="173"/>
                  </a:lnTo>
                  <a:lnTo>
                    <a:pt x="2199" y="140"/>
                  </a:lnTo>
                  <a:lnTo>
                    <a:pt x="2230" y="110"/>
                  </a:lnTo>
                  <a:lnTo>
                    <a:pt x="2263" y="82"/>
                  </a:lnTo>
                  <a:lnTo>
                    <a:pt x="2297" y="59"/>
                  </a:lnTo>
                  <a:lnTo>
                    <a:pt x="2333" y="40"/>
                  </a:lnTo>
                  <a:lnTo>
                    <a:pt x="2336" y="39"/>
                  </a:lnTo>
                  <a:lnTo>
                    <a:pt x="2342" y="35"/>
                  </a:lnTo>
                  <a:lnTo>
                    <a:pt x="2353" y="30"/>
                  </a:lnTo>
                  <a:lnTo>
                    <a:pt x="2366" y="24"/>
                  </a:lnTo>
                  <a:lnTo>
                    <a:pt x="2383" y="18"/>
                  </a:lnTo>
                  <a:lnTo>
                    <a:pt x="2401" y="13"/>
                  </a:lnTo>
                  <a:lnTo>
                    <a:pt x="2421" y="8"/>
                  </a:lnTo>
                  <a:lnTo>
                    <a:pt x="2444" y="5"/>
                  </a:lnTo>
                  <a:lnTo>
                    <a:pt x="2465" y="2"/>
                  </a:lnTo>
                  <a:lnTo>
                    <a:pt x="2486" y="1"/>
                  </a:lnTo>
                  <a:lnTo>
                    <a:pt x="2502" y="0"/>
                  </a:lnTo>
                  <a:lnTo>
                    <a:pt x="2513" y="0"/>
                  </a:lnTo>
                  <a:lnTo>
                    <a:pt x="2516" y="0"/>
                  </a:lnTo>
                  <a:lnTo>
                    <a:pt x="2518" y="0"/>
                  </a:lnTo>
                  <a:lnTo>
                    <a:pt x="2558" y="2"/>
                  </a:lnTo>
                  <a:lnTo>
                    <a:pt x="2595" y="10"/>
                  </a:lnTo>
                  <a:lnTo>
                    <a:pt x="2630" y="21"/>
                  </a:lnTo>
                  <a:lnTo>
                    <a:pt x="2664" y="35"/>
                  </a:lnTo>
                  <a:lnTo>
                    <a:pt x="2696" y="54"/>
                  </a:lnTo>
                  <a:lnTo>
                    <a:pt x="2724" y="77"/>
                  </a:lnTo>
                  <a:lnTo>
                    <a:pt x="2750" y="105"/>
                  </a:lnTo>
                  <a:lnTo>
                    <a:pt x="2772" y="135"/>
                  </a:lnTo>
                  <a:lnTo>
                    <a:pt x="2792" y="172"/>
                  </a:lnTo>
                  <a:lnTo>
                    <a:pt x="2807" y="212"/>
                  </a:lnTo>
                  <a:lnTo>
                    <a:pt x="2819" y="255"/>
                  </a:lnTo>
                  <a:lnTo>
                    <a:pt x="2821" y="259"/>
                  </a:lnTo>
                  <a:lnTo>
                    <a:pt x="2823" y="270"/>
                  </a:lnTo>
                  <a:lnTo>
                    <a:pt x="2827" y="285"/>
                  </a:lnTo>
                  <a:lnTo>
                    <a:pt x="2833" y="308"/>
                  </a:lnTo>
                  <a:lnTo>
                    <a:pt x="2840" y="336"/>
                  </a:lnTo>
                  <a:lnTo>
                    <a:pt x="2848" y="368"/>
                  </a:lnTo>
                  <a:lnTo>
                    <a:pt x="2857" y="405"/>
                  </a:lnTo>
                  <a:lnTo>
                    <a:pt x="2868" y="445"/>
                  </a:lnTo>
                  <a:lnTo>
                    <a:pt x="2879" y="490"/>
                  </a:lnTo>
                  <a:lnTo>
                    <a:pt x="2891" y="537"/>
                  </a:lnTo>
                  <a:lnTo>
                    <a:pt x="2903" y="586"/>
                  </a:lnTo>
                  <a:lnTo>
                    <a:pt x="2916" y="637"/>
                  </a:lnTo>
                  <a:lnTo>
                    <a:pt x="2930" y="690"/>
                  </a:lnTo>
                  <a:lnTo>
                    <a:pt x="2944" y="745"/>
                  </a:lnTo>
                  <a:lnTo>
                    <a:pt x="2958" y="800"/>
                  </a:lnTo>
                  <a:lnTo>
                    <a:pt x="2971" y="855"/>
                  </a:lnTo>
                  <a:lnTo>
                    <a:pt x="2985" y="909"/>
                  </a:lnTo>
                  <a:lnTo>
                    <a:pt x="2999" y="964"/>
                  </a:lnTo>
                  <a:lnTo>
                    <a:pt x="3012" y="1016"/>
                  </a:lnTo>
                  <a:lnTo>
                    <a:pt x="3024" y="1068"/>
                  </a:lnTo>
                  <a:lnTo>
                    <a:pt x="3036" y="1116"/>
                  </a:lnTo>
                  <a:lnTo>
                    <a:pt x="3048" y="1162"/>
                  </a:lnTo>
                  <a:lnTo>
                    <a:pt x="3058" y="1204"/>
                  </a:lnTo>
                  <a:lnTo>
                    <a:pt x="3068" y="1244"/>
                  </a:lnTo>
                  <a:lnTo>
                    <a:pt x="3076" y="1279"/>
                  </a:lnTo>
                  <a:lnTo>
                    <a:pt x="3084" y="1309"/>
                  </a:lnTo>
                  <a:lnTo>
                    <a:pt x="3090" y="1336"/>
                  </a:lnTo>
                  <a:lnTo>
                    <a:pt x="3095" y="1355"/>
                  </a:lnTo>
                  <a:lnTo>
                    <a:pt x="3098" y="1370"/>
                  </a:lnTo>
                  <a:lnTo>
                    <a:pt x="3101" y="1390"/>
                  </a:lnTo>
                  <a:lnTo>
                    <a:pt x="3099" y="1411"/>
                  </a:lnTo>
                  <a:lnTo>
                    <a:pt x="3132" y="1423"/>
                  </a:lnTo>
                  <a:lnTo>
                    <a:pt x="3162" y="1441"/>
                  </a:lnTo>
                  <a:lnTo>
                    <a:pt x="3189" y="1463"/>
                  </a:lnTo>
                  <a:lnTo>
                    <a:pt x="3212" y="1488"/>
                  </a:lnTo>
                  <a:lnTo>
                    <a:pt x="3230" y="1516"/>
                  </a:lnTo>
                  <a:lnTo>
                    <a:pt x="3244" y="1549"/>
                  </a:lnTo>
                  <a:lnTo>
                    <a:pt x="3253" y="1583"/>
                  </a:lnTo>
                  <a:lnTo>
                    <a:pt x="3570" y="1583"/>
                  </a:lnTo>
                  <a:lnTo>
                    <a:pt x="3570" y="2516"/>
                  </a:lnTo>
                  <a:lnTo>
                    <a:pt x="2302" y="2516"/>
                  </a:lnTo>
                  <a:lnTo>
                    <a:pt x="2302" y="1583"/>
                  </a:lnTo>
                  <a:lnTo>
                    <a:pt x="2619" y="1583"/>
                  </a:lnTo>
                  <a:lnTo>
                    <a:pt x="2628" y="1549"/>
                  </a:lnTo>
                  <a:lnTo>
                    <a:pt x="2641" y="1517"/>
                  </a:lnTo>
                  <a:lnTo>
                    <a:pt x="2659" y="1488"/>
                  </a:lnTo>
                  <a:lnTo>
                    <a:pt x="2682" y="1463"/>
                  </a:lnTo>
                  <a:lnTo>
                    <a:pt x="2709" y="1441"/>
                  </a:lnTo>
                  <a:lnTo>
                    <a:pt x="2738" y="1424"/>
                  </a:lnTo>
                  <a:lnTo>
                    <a:pt x="2770" y="1412"/>
                  </a:lnTo>
                  <a:lnTo>
                    <a:pt x="2760" y="1361"/>
                  </a:lnTo>
                  <a:lnTo>
                    <a:pt x="2748" y="1309"/>
                  </a:lnTo>
                  <a:lnTo>
                    <a:pt x="2735" y="1256"/>
                  </a:lnTo>
                  <a:lnTo>
                    <a:pt x="2720" y="1201"/>
                  </a:lnTo>
                  <a:lnTo>
                    <a:pt x="2705" y="1144"/>
                  </a:lnTo>
                  <a:lnTo>
                    <a:pt x="2690" y="1088"/>
                  </a:lnTo>
                  <a:lnTo>
                    <a:pt x="2674" y="1034"/>
                  </a:lnTo>
                  <a:lnTo>
                    <a:pt x="2658" y="979"/>
                  </a:lnTo>
                  <a:lnTo>
                    <a:pt x="2642" y="927"/>
                  </a:lnTo>
                  <a:lnTo>
                    <a:pt x="2627" y="879"/>
                  </a:lnTo>
                  <a:lnTo>
                    <a:pt x="2612" y="833"/>
                  </a:lnTo>
                  <a:lnTo>
                    <a:pt x="2599" y="791"/>
                  </a:lnTo>
                  <a:lnTo>
                    <a:pt x="2587" y="753"/>
                  </a:lnTo>
                  <a:lnTo>
                    <a:pt x="2576" y="722"/>
                  </a:lnTo>
                  <a:lnTo>
                    <a:pt x="2566" y="695"/>
                  </a:lnTo>
                  <a:lnTo>
                    <a:pt x="2559" y="676"/>
                  </a:lnTo>
                  <a:lnTo>
                    <a:pt x="2549" y="654"/>
                  </a:lnTo>
                  <a:lnTo>
                    <a:pt x="2538" y="640"/>
                  </a:lnTo>
                  <a:lnTo>
                    <a:pt x="2527" y="629"/>
                  </a:lnTo>
                  <a:lnTo>
                    <a:pt x="2516" y="624"/>
                  </a:lnTo>
                  <a:lnTo>
                    <a:pt x="2508" y="624"/>
                  </a:lnTo>
                  <a:lnTo>
                    <a:pt x="2499" y="627"/>
                  </a:lnTo>
                  <a:lnTo>
                    <a:pt x="2495" y="635"/>
                  </a:lnTo>
                  <a:lnTo>
                    <a:pt x="2491" y="647"/>
                  </a:lnTo>
                  <a:lnTo>
                    <a:pt x="2492" y="661"/>
                  </a:lnTo>
                  <a:lnTo>
                    <a:pt x="2497" y="679"/>
                  </a:lnTo>
                  <a:lnTo>
                    <a:pt x="2507" y="701"/>
                  </a:lnTo>
                  <a:lnTo>
                    <a:pt x="2530" y="757"/>
                  </a:lnTo>
                  <a:lnTo>
                    <a:pt x="2553" y="821"/>
                  </a:lnTo>
                  <a:lnTo>
                    <a:pt x="2576" y="890"/>
                  </a:lnTo>
                  <a:lnTo>
                    <a:pt x="2599" y="964"/>
                  </a:lnTo>
                  <a:lnTo>
                    <a:pt x="2622" y="1042"/>
                  </a:lnTo>
                  <a:lnTo>
                    <a:pt x="2645" y="1124"/>
                  </a:lnTo>
                  <a:lnTo>
                    <a:pt x="2667" y="1209"/>
                  </a:lnTo>
                  <a:lnTo>
                    <a:pt x="2687" y="1296"/>
                  </a:lnTo>
                  <a:lnTo>
                    <a:pt x="2707" y="1384"/>
                  </a:lnTo>
                  <a:lnTo>
                    <a:pt x="2672" y="1406"/>
                  </a:lnTo>
                  <a:lnTo>
                    <a:pt x="2641" y="1433"/>
                  </a:lnTo>
                  <a:lnTo>
                    <a:pt x="2615" y="1463"/>
                  </a:lnTo>
                  <a:lnTo>
                    <a:pt x="2593" y="1497"/>
                  </a:lnTo>
                  <a:lnTo>
                    <a:pt x="2576" y="1534"/>
                  </a:lnTo>
                  <a:lnTo>
                    <a:pt x="2469" y="1534"/>
                  </a:lnTo>
                  <a:lnTo>
                    <a:pt x="2438" y="1515"/>
                  </a:lnTo>
                  <a:lnTo>
                    <a:pt x="2407" y="1493"/>
                  </a:lnTo>
                  <a:lnTo>
                    <a:pt x="2381" y="1468"/>
                  </a:lnTo>
                  <a:lnTo>
                    <a:pt x="2358" y="1439"/>
                  </a:lnTo>
                  <a:lnTo>
                    <a:pt x="2337" y="1406"/>
                  </a:lnTo>
                  <a:lnTo>
                    <a:pt x="2321" y="1370"/>
                  </a:lnTo>
                  <a:lnTo>
                    <a:pt x="2309" y="1331"/>
                  </a:lnTo>
                  <a:lnTo>
                    <a:pt x="2229" y="956"/>
                  </a:lnTo>
                  <a:lnTo>
                    <a:pt x="2195" y="989"/>
                  </a:lnTo>
                  <a:lnTo>
                    <a:pt x="2156" y="1019"/>
                  </a:lnTo>
                  <a:lnTo>
                    <a:pt x="2114" y="1045"/>
                  </a:lnTo>
                  <a:lnTo>
                    <a:pt x="2067" y="1068"/>
                  </a:lnTo>
                  <a:lnTo>
                    <a:pt x="2015" y="1087"/>
                  </a:lnTo>
                  <a:lnTo>
                    <a:pt x="1959" y="1104"/>
                  </a:lnTo>
                  <a:lnTo>
                    <a:pt x="1897" y="1117"/>
                  </a:lnTo>
                  <a:lnTo>
                    <a:pt x="1830" y="1128"/>
                  </a:lnTo>
                  <a:lnTo>
                    <a:pt x="1758" y="1136"/>
                  </a:lnTo>
                  <a:lnTo>
                    <a:pt x="1679" y="1143"/>
                  </a:lnTo>
                  <a:lnTo>
                    <a:pt x="1667" y="1168"/>
                  </a:lnTo>
                  <a:lnTo>
                    <a:pt x="1650" y="1192"/>
                  </a:lnTo>
                  <a:lnTo>
                    <a:pt x="1630" y="1211"/>
                  </a:lnTo>
                  <a:lnTo>
                    <a:pt x="1607" y="1228"/>
                  </a:lnTo>
                  <a:lnTo>
                    <a:pt x="1582" y="1240"/>
                  </a:lnTo>
                  <a:lnTo>
                    <a:pt x="1554" y="1248"/>
                  </a:lnTo>
                  <a:lnTo>
                    <a:pt x="1525" y="1250"/>
                  </a:lnTo>
                  <a:lnTo>
                    <a:pt x="1502" y="1249"/>
                  </a:lnTo>
                  <a:lnTo>
                    <a:pt x="1411" y="1234"/>
                  </a:lnTo>
                  <a:lnTo>
                    <a:pt x="1327" y="1220"/>
                  </a:lnTo>
                  <a:lnTo>
                    <a:pt x="1250" y="1202"/>
                  </a:lnTo>
                  <a:lnTo>
                    <a:pt x="1179" y="1184"/>
                  </a:lnTo>
                  <a:lnTo>
                    <a:pt x="1115" y="1162"/>
                  </a:lnTo>
                  <a:lnTo>
                    <a:pt x="1057" y="1139"/>
                  </a:lnTo>
                  <a:lnTo>
                    <a:pt x="1004" y="1114"/>
                  </a:lnTo>
                  <a:lnTo>
                    <a:pt x="956" y="1085"/>
                  </a:lnTo>
                  <a:lnTo>
                    <a:pt x="914" y="1054"/>
                  </a:lnTo>
                  <a:lnTo>
                    <a:pt x="875" y="1022"/>
                  </a:lnTo>
                  <a:lnTo>
                    <a:pt x="841" y="985"/>
                  </a:lnTo>
                  <a:lnTo>
                    <a:pt x="767" y="1330"/>
                  </a:lnTo>
                  <a:lnTo>
                    <a:pt x="755" y="1370"/>
                  </a:lnTo>
                  <a:lnTo>
                    <a:pt x="739" y="1406"/>
                  </a:lnTo>
                  <a:lnTo>
                    <a:pt x="719" y="1439"/>
                  </a:lnTo>
                  <a:lnTo>
                    <a:pt x="696" y="1468"/>
                  </a:lnTo>
                  <a:lnTo>
                    <a:pt x="668" y="1493"/>
                  </a:lnTo>
                  <a:lnTo>
                    <a:pt x="639" y="1516"/>
                  </a:lnTo>
                  <a:lnTo>
                    <a:pt x="606" y="1534"/>
                  </a:lnTo>
                  <a:lnTo>
                    <a:pt x="572" y="1550"/>
                  </a:lnTo>
                  <a:lnTo>
                    <a:pt x="571" y="2882"/>
                  </a:lnTo>
                  <a:lnTo>
                    <a:pt x="567" y="2922"/>
                  </a:lnTo>
                  <a:lnTo>
                    <a:pt x="558" y="2960"/>
                  </a:lnTo>
                  <a:lnTo>
                    <a:pt x="541" y="2995"/>
                  </a:lnTo>
                  <a:lnTo>
                    <a:pt x="519" y="3026"/>
                  </a:lnTo>
                  <a:lnTo>
                    <a:pt x="491" y="3053"/>
                  </a:lnTo>
                  <a:lnTo>
                    <a:pt x="461" y="3076"/>
                  </a:lnTo>
                  <a:lnTo>
                    <a:pt x="425" y="3092"/>
                  </a:lnTo>
                  <a:lnTo>
                    <a:pt x="387" y="3102"/>
                  </a:lnTo>
                  <a:lnTo>
                    <a:pt x="347" y="3106"/>
                  </a:lnTo>
                  <a:lnTo>
                    <a:pt x="307" y="3102"/>
                  </a:lnTo>
                  <a:lnTo>
                    <a:pt x="269" y="3092"/>
                  </a:lnTo>
                  <a:lnTo>
                    <a:pt x="234" y="3076"/>
                  </a:lnTo>
                  <a:lnTo>
                    <a:pt x="202" y="3053"/>
                  </a:lnTo>
                  <a:lnTo>
                    <a:pt x="176" y="3026"/>
                  </a:lnTo>
                  <a:lnTo>
                    <a:pt x="153" y="2995"/>
                  </a:lnTo>
                  <a:lnTo>
                    <a:pt x="137" y="2960"/>
                  </a:lnTo>
                  <a:lnTo>
                    <a:pt x="126" y="2922"/>
                  </a:lnTo>
                  <a:lnTo>
                    <a:pt x="122" y="2882"/>
                  </a:lnTo>
                  <a:lnTo>
                    <a:pt x="124" y="1474"/>
                  </a:lnTo>
                  <a:lnTo>
                    <a:pt x="92" y="1444"/>
                  </a:lnTo>
                  <a:lnTo>
                    <a:pt x="64" y="1411"/>
                  </a:lnTo>
                  <a:lnTo>
                    <a:pt x="41" y="1376"/>
                  </a:lnTo>
                  <a:lnTo>
                    <a:pt x="22" y="1338"/>
                  </a:lnTo>
                  <a:lnTo>
                    <a:pt x="8" y="1299"/>
                  </a:lnTo>
                  <a:lnTo>
                    <a:pt x="1" y="1256"/>
                  </a:lnTo>
                  <a:lnTo>
                    <a:pt x="0" y="1213"/>
                  </a:lnTo>
                  <a:lnTo>
                    <a:pt x="6" y="1168"/>
                  </a:lnTo>
                  <a:lnTo>
                    <a:pt x="202" y="255"/>
                  </a:lnTo>
                  <a:lnTo>
                    <a:pt x="215" y="215"/>
                  </a:lnTo>
                  <a:lnTo>
                    <a:pt x="232" y="178"/>
                  </a:lnTo>
                  <a:lnTo>
                    <a:pt x="253" y="144"/>
                  </a:lnTo>
                  <a:lnTo>
                    <a:pt x="279" y="115"/>
                  </a:lnTo>
                  <a:lnTo>
                    <a:pt x="308" y="88"/>
                  </a:lnTo>
                  <a:lnTo>
                    <a:pt x="339" y="65"/>
                  </a:lnTo>
                  <a:lnTo>
                    <a:pt x="373" y="46"/>
                  </a:lnTo>
                  <a:lnTo>
                    <a:pt x="410" y="30"/>
                  </a:lnTo>
                  <a:lnTo>
                    <a:pt x="446" y="18"/>
                  </a:lnTo>
                  <a:lnTo>
                    <a:pt x="484" y="8"/>
                  </a:lnTo>
                  <a:lnTo>
                    <a:pt x="521" y="2"/>
                  </a:lnTo>
                  <a:lnTo>
                    <a:pt x="559" y="0"/>
                  </a:lnTo>
                  <a:close/>
                </a:path>
              </a:pathLst>
            </a:custGeom>
            <a:solidFill>
              <a:srgbClr val="262626"/>
            </a:solidFill>
            <a:ln>
              <a:noFill/>
            </a:ln>
          </p:spPr>
          <p:txBody>
            <a:bodyPr spcFirstLastPara="1" wrap="square" lIns="91400" tIns="45700" rIns="91400"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effectLst/>
                <a:uLnTx/>
                <a:uFillTx/>
                <a:latin typeface="Calibri"/>
                <a:ea typeface="Calibri"/>
                <a:cs typeface="Calibri"/>
                <a:sym typeface="Calibri"/>
              </a:endParaRPr>
            </a:p>
          </p:txBody>
        </p:sp>
      </p:grpSp>
      <p:sp>
        <p:nvSpPr>
          <p:cNvPr id="2318" name="Google Shape;2318;p55"/>
          <p:cNvSpPr txBox="1"/>
          <p:nvPr/>
        </p:nvSpPr>
        <p:spPr>
          <a:xfrm>
            <a:off x="8835100" y="1948764"/>
            <a:ext cx="2120214" cy="923289"/>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en-US" kern="0">
                <a:solidFill>
                  <a:srgbClr val="000000"/>
                </a:solidFill>
                <a:latin typeface="Gill Sans"/>
                <a:ea typeface="Gill Sans"/>
                <a:cs typeface="Gill Sans"/>
                <a:sym typeface="Gill Sans"/>
              </a:rPr>
              <a:t>GROW YOUR BUSINESS</a:t>
            </a:r>
            <a:r>
              <a:rPr kumimoji="0" lang="en-US" sz="1800" b="0" i="0" u="none" strike="noStrike" kern="0" cap="none" spc="0" normalizeH="0" baseline="0" noProof="0">
                <a:ln>
                  <a:noFill/>
                </a:ln>
                <a:solidFill>
                  <a:srgbClr val="000000"/>
                </a:solidFill>
                <a:effectLst/>
                <a:uLnTx/>
                <a:uFillTx/>
                <a:latin typeface="Gill Sans"/>
                <a:ea typeface="Gill Sans"/>
                <a:cs typeface="Gill Sans"/>
                <a:sym typeface="Gill Sans"/>
              </a:rPr>
              <a:t> </a:t>
            </a:r>
            <a:endParaRPr lang="en-US" kern="0">
              <a:solidFill>
                <a:srgbClr val="000000"/>
              </a:solidFill>
              <a:latin typeface="Gill Sans"/>
              <a:ea typeface="Gill Sans"/>
              <a:cs typeface="Gill Sans"/>
              <a:sym typeface="Gill Sans"/>
            </a:endParaRPr>
          </a:p>
          <a:p>
            <a:pPr algn="ctr">
              <a:defRPr/>
            </a:pPr>
            <a:r>
              <a:rPr kumimoji="0" lang="en-US" sz="1800" b="0" i="0" u="none" strike="noStrike" kern="0" cap="none" spc="0" normalizeH="0" baseline="0" noProof="0">
                <a:ln>
                  <a:noFill/>
                </a:ln>
                <a:solidFill>
                  <a:srgbClr val="000000"/>
                </a:solidFill>
                <a:effectLst/>
                <a:uLnTx/>
                <a:uFillTx/>
                <a:latin typeface="Gill Sans"/>
                <a:ea typeface="Gill Sans"/>
                <a:cs typeface="Gill Sans"/>
                <a:sym typeface="Gill Sans"/>
              </a:rPr>
              <a:t>AT </a:t>
            </a:r>
            <a:r>
              <a:rPr lang="en-US" kern="0">
                <a:solidFill>
                  <a:srgbClr val="000000"/>
                </a:solidFill>
                <a:latin typeface="Gill Sans"/>
                <a:ea typeface="Gill Sans"/>
                <a:cs typeface="Gill Sans"/>
                <a:sym typeface="Gill Sans"/>
              </a:rPr>
              <a:t>NSTP</a:t>
            </a:r>
            <a:endParaRPr sz="1800" b="0" i="0" u="none" strike="noStrike" kern="0" cap="none" spc="0" normalizeH="0" baseline="0" noProof="0">
              <a:ln>
                <a:noFill/>
              </a:ln>
              <a:solidFill>
                <a:srgbClr val="000000"/>
              </a:solidFill>
              <a:effectLst/>
              <a:uLnTx/>
              <a:uFillTx/>
              <a:latin typeface="Gill Sans"/>
              <a:ea typeface="Gill Sans"/>
              <a:cs typeface="Gill Sans"/>
            </a:endParaRPr>
          </a:p>
        </p:txBody>
      </p:sp>
      <p:sp>
        <p:nvSpPr>
          <p:cNvPr id="2319" name="Google Shape;2319;p55"/>
          <p:cNvSpPr/>
          <p:nvPr/>
        </p:nvSpPr>
        <p:spPr>
          <a:xfrm>
            <a:off x="5295778" y="5289086"/>
            <a:ext cx="726159" cy="495261"/>
          </a:xfrm>
          <a:custGeom>
            <a:avLst/>
            <a:gdLst/>
            <a:ahLst/>
            <a:cxnLst/>
            <a:rect l="l" t="t" r="r" b="b"/>
            <a:pathLst>
              <a:path w="3313" h="3016" extrusionOk="0">
                <a:moveTo>
                  <a:pt x="2724" y="2148"/>
                </a:moveTo>
                <a:lnTo>
                  <a:pt x="2724" y="2458"/>
                </a:lnTo>
                <a:lnTo>
                  <a:pt x="3053" y="2458"/>
                </a:lnTo>
                <a:lnTo>
                  <a:pt x="3053" y="2148"/>
                </a:lnTo>
                <a:lnTo>
                  <a:pt x="2724" y="2148"/>
                </a:lnTo>
                <a:close/>
                <a:moveTo>
                  <a:pt x="2211" y="2148"/>
                </a:moveTo>
                <a:lnTo>
                  <a:pt x="2211" y="2458"/>
                </a:lnTo>
                <a:lnTo>
                  <a:pt x="2541" y="2458"/>
                </a:lnTo>
                <a:lnTo>
                  <a:pt x="2541" y="2148"/>
                </a:lnTo>
                <a:lnTo>
                  <a:pt x="2211" y="2148"/>
                </a:lnTo>
                <a:close/>
                <a:moveTo>
                  <a:pt x="800" y="2148"/>
                </a:moveTo>
                <a:lnTo>
                  <a:pt x="800" y="2458"/>
                </a:lnTo>
                <a:lnTo>
                  <a:pt x="1123" y="2458"/>
                </a:lnTo>
                <a:lnTo>
                  <a:pt x="1123" y="2148"/>
                </a:lnTo>
                <a:lnTo>
                  <a:pt x="800" y="2148"/>
                </a:lnTo>
                <a:close/>
                <a:moveTo>
                  <a:pt x="288" y="2148"/>
                </a:moveTo>
                <a:lnTo>
                  <a:pt x="288" y="2458"/>
                </a:lnTo>
                <a:lnTo>
                  <a:pt x="617" y="2458"/>
                </a:lnTo>
                <a:lnTo>
                  <a:pt x="617" y="2148"/>
                </a:lnTo>
                <a:lnTo>
                  <a:pt x="288" y="2148"/>
                </a:lnTo>
                <a:close/>
                <a:moveTo>
                  <a:pt x="1656" y="1229"/>
                </a:moveTo>
                <a:lnTo>
                  <a:pt x="1619" y="1232"/>
                </a:lnTo>
                <a:lnTo>
                  <a:pt x="1583" y="1240"/>
                </a:lnTo>
                <a:lnTo>
                  <a:pt x="1549" y="1254"/>
                </a:lnTo>
                <a:lnTo>
                  <a:pt x="1520" y="1272"/>
                </a:lnTo>
                <a:lnTo>
                  <a:pt x="1492" y="1295"/>
                </a:lnTo>
                <a:lnTo>
                  <a:pt x="1469" y="1321"/>
                </a:lnTo>
                <a:lnTo>
                  <a:pt x="1450" y="1351"/>
                </a:lnTo>
                <a:lnTo>
                  <a:pt x="1437" y="1384"/>
                </a:lnTo>
                <a:lnTo>
                  <a:pt x="1427" y="1419"/>
                </a:lnTo>
                <a:lnTo>
                  <a:pt x="1424" y="1456"/>
                </a:lnTo>
                <a:lnTo>
                  <a:pt x="1427" y="1493"/>
                </a:lnTo>
                <a:lnTo>
                  <a:pt x="1437" y="1527"/>
                </a:lnTo>
                <a:lnTo>
                  <a:pt x="1450" y="1561"/>
                </a:lnTo>
                <a:lnTo>
                  <a:pt x="1469" y="1590"/>
                </a:lnTo>
                <a:lnTo>
                  <a:pt x="1492" y="1617"/>
                </a:lnTo>
                <a:lnTo>
                  <a:pt x="1520" y="1639"/>
                </a:lnTo>
                <a:lnTo>
                  <a:pt x="1549" y="1658"/>
                </a:lnTo>
                <a:lnTo>
                  <a:pt x="1583" y="1671"/>
                </a:lnTo>
                <a:lnTo>
                  <a:pt x="1619" y="1680"/>
                </a:lnTo>
                <a:lnTo>
                  <a:pt x="1656" y="1683"/>
                </a:lnTo>
                <a:lnTo>
                  <a:pt x="1694" y="1680"/>
                </a:lnTo>
                <a:lnTo>
                  <a:pt x="1730" y="1671"/>
                </a:lnTo>
                <a:lnTo>
                  <a:pt x="1763" y="1658"/>
                </a:lnTo>
                <a:lnTo>
                  <a:pt x="1794" y="1639"/>
                </a:lnTo>
                <a:lnTo>
                  <a:pt x="1820" y="1617"/>
                </a:lnTo>
                <a:lnTo>
                  <a:pt x="1844" y="1590"/>
                </a:lnTo>
                <a:lnTo>
                  <a:pt x="1862" y="1561"/>
                </a:lnTo>
                <a:lnTo>
                  <a:pt x="1877" y="1527"/>
                </a:lnTo>
                <a:lnTo>
                  <a:pt x="1885" y="1493"/>
                </a:lnTo>
                <a:lnTo>
                  <a:pt x="1888" y="1456"/>
                </a:lnTo>
                <a:lnTo>
                  <a:pt x="1885" y="1419"/>
                </a:lnTo>
                <a:lnTo>
                  <a:pt x="1877" y="1384"/>
                </a:lnTo>
                <a:lnTo>
                  <a:pt x="1862" y="1351"/>
                </a:lnTo>
                <a:lnTo>
                  <a:pt x="1844" y="1321"/>
                </a:lnTo>
                <a:lnTo>
                  <a:pt x="1820" y="1295"/>
                </a:lnTo>
                <a:lnTo>
                  <a:pt x="1794" y="1272"/>
                </a:lnTo>
                <a:lnTo>
                  <a:pt x="1763" y="1254"/>
                </a:lnTo>
                <a:lnTo>
                  <a:pt x="1730" y="1240"/>
                </a:lnTo>
                <a:lnTo>
                  <a:pt x="1694" y="1232"/>
                </a:lnTo>
                <a:lnTo>
                  <a:pt x="1656" y="1229"/>
                </a:lnTo>
                <a:close/>
                <a:moveTo>
                  <a:pt x="1698" y="0"/>
                </a:moveTo>
                <a:lnTo>
                  <a:pt x="1698" y="0"/>
                </a:lnTo>
                <a:lnTo>
                  <a:pt x="1723" y="2"/>
                </a:lnTo>
                <a:lnTo>
                  <a:pt x="1744" y="9"/>
                </a:lnTo>
                <a:lnTo>
                  <a:pt x="1765" y="19"/>
                </a:lnTo>
                <a:lnTo>
                  <a:pt x="1783" y="33"/>
                </a:lnTo>
                <a:lnTo>
                  <a:pt x="1798" y="51"/>
                </a:lnTo>
                <a:lnTo>
                  <a:pt x="1809" y="71"/>
                </a:lnTo>
                <a:lnTo>
                  <a:pt x="1816" y="93"/>
                </a:lnTo>
                <a:lnTo>
                  <a:pt x="1818" y="116"/>
                </a:lnTo>
                <a:lnTo>
                  <a:pt x="1818" y="117"/>
                </a:lnTo>
                <a:lnTo>
                  <a:pt x="2183" y="117"/>
                </a:lnTo>
                <a:lnTo>
                  <a:pt x="2183" y="235"/>
                </a:lnTo>
                <a:lnTo>
                  <a:pt x="2421" y="235"/>
                </a:lnTo>
                <a:lnTo>
                  <a:pt x="2421" y="640"/>
                </a:lnTo>
                <a:lnTo>
                  <a:pt x="1951" y="640"/>
                </a:lnTo>
                <a:lnTo>
                  <a:pt x="1951" y="523"/>
                </a:lnTo>
                <a:lnTo>
                  <a:pt x="1818" y="523"/>
                </a:lnTo>
                <a:lnTo>
                  <a:pt x="1818" y="780"/>
                </a:lnTo>
                <a:lnTo>
                  <a:pt x="3193" y="1347"/>
                </a:lnTo>
                <a:lnTo>
                  <a:pt x="3193" y="2665"/>
                </a:lnTo>
                <a:lnTo>
                  <a:pt x="3313" y="2665"/>
                </a:lnTo>
                <a:lnTo>
                  <a:pt x="3313" y="3016"/>
                </a:lnTo>
                <a:lnTo>
                  <a:pt x="1992" y="3016"/>
                </a:lnTo>
                <a:lnTo>
                  <a:pt x="1992" y="2148"/>
                </a:lnTo>
                <a:lnTo>
                  <a:pt x="1404" y="2148"/>
                </a:lnTo>
                <a:lnTo>
                  <a:pt x="1404" y="3016"/>
                </a:lnTo>
                <a:lnTo>
                  <a:pt x="0" y="3016"/>
                </a:lnTo>
                <a:lnTo>
                  <a:pt x="0" y="2665"/>
                </a:lnTo>
                <a:lnTo>
                  <a:pt x="120" y="2665"/>
                </a:lnTo>
                <a:lnTo>
                  <a:pt x="120" y="1347"/>
                </a:lnTo>
                <a:lnTo>
                  <a:pt x="1579" y="768"/>
                </a:lnTo>
                <a:lnTo>
                  <a:pt x="1579" y="116"/>
                </a:lnTo>
                <a:lnTo>
                  <a:pt x="1582" y="90"/>
                </a:lnTo>
                <a:lnTo>
                  <a:pt x="1592" y="65"/>
                </a:lnTo>
                <a:lnTo>
                  <a:pt x="1606" y="44"/>
                </a:lnTo>
                <a:lnTo>
                  <a:pt x="1624" y="25"/>
                </a:lnTo>
                <a:lnTo>
                  <a:pt x="1646" y="11"/>
                </a:lnTo>
                <a:lnTo>
                  <a:pt x="1671" y="3"/>
                </a:lnTo>
                <a:lnTo>
                  <a:pt x="1698" y="0"/>
                </a:lnTo>
                <a:close/>
              </a:path>
            </a:pathLst>
          </a:custGeom>
          <a:solidFill>
            <a:srgbClr val="262626"/>
          </a:solidFill>
          <a:ln>
            <a:noFill/>
          </a:ln>
        </p:spPr>
        <p:txBody>
          <a:bodyPr spcFirstLastPara="1" wrap="square" lIns="86325" tIns="43150" rIns="86325" bIns="4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23" name="Google Shape;2323;p55"/>
          <p:cNvSpPr/>
          <p:nvPr/>
        </p:nvSpPr>
        <p:spPr>
          <a:xfrm>
            <a:off x="7948441" y="3334948"/>
            <a:ext cx="2966881" cy="1320934"/>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26" name="Google Shape;2326;p55"/>
          <p:cNvSpPr/>
          <p:nvPr/>
        </p:nvSpPr>
        <p:spPr>
          <a:xfrm>
            <a:off x="8344357" y="3673049"/>
            <a:ext cx="2983450" cy="646290"/>
          </a:xfrm>
          <a:prstGeom prst="rect">
            <a:avLst/>
          </a:prstGeom>
          <a:noFill/>
          <a:ln>
            <a:noFill/>
          </a:ln>
        </p:spPr>
        <p:txBody>
          <a:bodyPr spcFirstLastPara="1" wrap="square" lIns="91425" tIns="45700" rIns="91425" bIns="45700" anchor="t" anchorCtr="0">
            <a:spAutoFit/>
          </a:bodyPr>
          <a:lstStyle/>
          <a:p>
            <a:pPr algn="ctr">
              <a:buClr>
                <a:srgbClr val="000000"/>
              </a:buClr>
              <a:defRPr/>
            </a:pPr>
            <a:r>
              <a:rPr kumimoji="0" lang="en-US" sz="1800" b="0" i="0" u="none" strike="noStrike" kern="0" cap="none" spc="0" normalizeH="0" baseline="0" noProof="0">
                <a:ln>
                  <a:noFill/>
                </a:ln>
                <a:solidFill>
                  <a:srgbClr val="000000"/>
                </a:solidFill>
                <a:effectLst/>
                <a:uLnTx/>
                <a:uFillTx/>
                <a:latin typeface="Gill Sans"/>
                <a:ea typeface="Gill Sans"/>
                <a:cs typeface="Gill Sans"/>
                <a:sym typeface="Gill Sans"/>
              </a:rPr>
              <a:t>PUBLIC PRIVATE PARTNERSHIP</a:t>
            </a:r>
            <a:r>
              <a:rPr lang="en-US" kern="0">
                <a:solidFill>
                  <a:srgbClr val="000000"/>
                </a:solidFill>
                <a:latin typeface="Gill Sans"/>
                <a:ea typeface="Gill Sans"/>
                <a:cs typeface="Gill Sans"/>
                <a:sym typeface="Gill Sans"/>
              </a:rPr>
              <a:t> </a:t>
            </a: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grpSp>
        <p:nvGrpSpPr>
          <p:cNvPr id="2327" name="Google Shape;2327;p55"/>
          <p:cNvGrpSpPr/>
          <p:nvPr/>
        </p:nvGrpSpPr>
        <p:grpSpPr>
          <a:xfrm>
            <a:off x="8240091" y="3674905"/>
            <a:ext cx="607404" cy="625337"/>
            <a:chOff x="1576388" y="4573588"/>
            <a:chExt cx="995362" cy="996950"/>
          </a:xfrm>
        </p:grpSpPr>
        <p:sp>
          <p:nvSpPr>
            <p:cNvPr id="2328" name="Google Shape;2328;p55"/>
            <p:cNvSpPr/>
            <p:nvPr/>
          </p:nvSpPr>
          <p:spPr>
            <a:xfrm>
              <a:off x="1576388" y="4776788"/>
              <a:ext cx="282575" cy="219075"/>
            </a:xfrm>
            <a:custGeom>
              <a:avLst/>
              <a:gdLst/>
              <a:ahLst/>
              <a:cxnLst/>
              <a:rect l="l" t="t" r="r" b="b"/>
              <a:pathLst>
                <a:path w="137" h="106" extrusionOk="0">
                  <a:moveTo>
                    <a:pt x="82" y="66"/>
                  </a:moveTo>
                  <a:cubicBezTo>
                    <a:pt x="84" y="63"/>
                    <a:pt x="86" y="60"/>
                    <a:pt x="88" y="58"/>
                  </a:cubicBezTo>
                  <a:cubicBezTo>
                    <a:pt x="91" y="54"/>
                    <a:pt x="95" y="51"/>
                    <a:pt x="98" y="47"/>
                  </a:cubicBezTo>
                  <a:cubicBezTo>
                    <a:pt x="110" y="36"/>
                    <a:pt x="123" y="25"/>
                    <a:pt x="137" y="17"/>
                  </a:cubicBezTo>
                  <a:cubicBezTo>
                    <a:pt x="137" y="14"/>
                    <a:pt x="137" y="14"/>
                    <a:pt x="137" y="14"/>
                  </a:cubicBezTo>
                  <a:cubicBezTo>
                    <a:pt x="137" y="6"/>
                    <a:pt x="131" y="0"/>
                    <a:pt x="123" y="0"/>
                  </a:cubicBezTo>
                  <a:cubicBezTo>
                    <a:pt x="108" y="0"/>
                    <a:pt x="108" y="0"/>
                    <a:pt x="108" y="0"/>
                  </a:cubicBezTo>
                  <a:cubicBezTo>
                    <a:pt x="105" y="0"/>
                    <a:pt x="102" y="1"/>
                    <a:pt x="101" y="3"/>
                  </a:cubicBezTo>
                  <a:cubicBezTo>
                    <a:pt x="78" y="36"/>
                    <a:pt x="78" y="36"/>
                    <a:pt x="78" y="36"/>
                  </a:cubicBezTo>
                  <a:cubicBezTo>
                    <a:pt x="72" y="24"/>
                    <a:pt x="72" y="24"/>
                    <a:pt x="72" y="24"/>
                  </a:cubicBezTo>
                  <a:cubicBezTo>
                    <a:pt x="81" y="5"/>
                    <a:pt x="81" y="5"/>
                    <a:pt x="81" y="5"/>
                  </a:cubicBezTo>
                  <a:cubicBezTo>
                    <a:pt x="83" y="3"/>
                    <a:pt x="81" y="0"/>
                    <a:pt x="78" y="0"/>
                  </a:cubicBezTo>
                  <a:cubicBezTo>
                    <a:pt x="60" y="0"/>
                    <a:pt x="60" y="0"/>
                    <a:pt x="60" y="0"/>
                  </a:cubicBezTo>
                  <a:cubicBezTo>
                    <a:pt x="57" y="0"/>
                    <a:pt x="55" y="3"/>
                    <a:pt x="57" y="5"/>
                  </a:cubicBezTo>
                  <a:cubicBezTo>
                    <a:pt x="66" y="24"/>
                    <a:pt x="66" y="24"/>
                    <a:pt x="66" y="24"/>
                  </a:cubicBezTo>
                  <a:cubicBezTo>
                    <a:pt x="60" y="35"/>
                    <a:pt x="60" y="35"/>
                    <a:pt x="60" y="35"/>
                  </a:cubicBezTo>
                  <a:cubicBezTo>
                    <a:pt x="38" y="3"/>
                    <a:pt x="38" y="3"/>
                    <a:pt x="38" y="3"/>
                  </a:cubicBezTo>
                  <a:cubicBezTo>
                    <a:pt x="36" y="1"/>
                    <a:pt x="34" y="0"/>
                    <a:pt x="31" y="0"/>
                  </a:cubicBezTo>
                  <a:cubicBezTo>
                    <a:pt x="14" y="0"/>
                    <a:pt x="14" y="0"/>
                    <a:pt x="14" y="0"/>
                  </a:cubicBezTo>
                  <a:cubicBezTo>
                    <a:pt x="7" y="0"/>
                    <a:pt x="0" y="6"/>
                    <a:pt x="0" y="14"/>
                  </a:cubicBezTo>
                  <a:cubicBezTo>
                    <a:pt x="0" y="106"/>
                    <a:pt x="0" y="106"/>
                    <a:pt x="0" y="106"/>
                  </a:cubicBezTo>
                  <a:cubicBezTo>
                    <a:pt x="57" y="106"/>
                    <a:pt x="57" y="106"/>
                    <a:pt x="57" y="106"/>
                  </a:cubicBezTo>
                  <a:cubicBezTo>
                    <a:pt x="64" y="92"/>
                    <a:pt x="72" y="78"/>
                    <a:pt x="82" y="66"/>
                  </a:cubicBezTo>
                  <a:close/>
                  <a:moveTo>
                    <a:pt x="82" y="66"/>
                  </a:moveTo>
                  <a:cubicBezTo>
                    <a:pt x="82" y="66"/>
                    <a:pt x="82" y="66"/>
                    <a:pt x="82" y="66"/>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29" name="Google Shape;2329;p55"/>
            <p:cNvSpPr/>
            <p:nvPr/>
          </p:nvSpPr>
          <p:spPr>
            <a:xfrm>
              <a:off x="1625600" y="4573588"/>
              <a:ext cx="185738" cy="184150"/>
            </a:xfrm>
            <a:custGeom>
              <a:avLst/>
              <a:gdLst/>
              <a:ahLst/>
              <a:cxnLst/>
              <a:rect l="l" t="t" r="r" b="b"/>
              <a:pathLst>
                <a:path w="90" h="90" extrusionOk="0">
                  <a:moveTo>
                    <a:pt x="0" y="45"/>
                  </a:moveTo>
                  <a:cubicBezTo>
                    <a:pt x="0" y="69"/>
                    <a:pt x="20" y="90"/>
                    <a:pt x="45" y="90"/>
                  </a:cubicBezTo>
                  <a:cubicBezTo>
                    <a:pt x="70" y="90"/>
                    <a:pt x="90" y="69"/>
                    <a:pt x="90" y="45"/>
                  </a:cubicBezTo>
                  <a:cubicBezTo>
                    <a:pt x="90" y="20"/>
                    <a:pt x="70" y="0"/>
                    <a:pt x="45" y="0"/>
                  </a:cubicBezTo>
                  <a:cubicBezTo>
                    <a:pt x="20" y="0"/>
                    <a:pt x="0" y="20"/>
                    <a:pt x="0" y="45"/>
                  </a:cubicBezTo>
                  <a:close/>
                  <a:moveTo>
                    <a:pt x="0" y="45"/>
                  </a:moveTo>
                  <a:cubicBezTo>
                    <a:pt x="0" y="45"/>
                    <a:pt x="0" y="45"/>
                    <a:pt x="0" y="45"/>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0" name="Google Shape;2330;p55"/>
            <p:cNvSpPr/>
            <p:nvPr/>
          </p:nvSpPr>
          <p:spPr>
            <a:xfrm>
              <a:off x="2279650" y="4776788"/>
              <a:ext cx="280988" cy="219075"/>
            </a:xfrm>
            <a:custGeom>
              <a:avLst/>
              <a:gdLst/>
              <a:ahLst/>
              <a:cxnLst/>
              <a:rect l="l" t="t" r="r" b="b"/>
              <a:pathLst>
                <a:path w="137" h="106" extrusionOk="0">
                  <a:moveTo>
                    <a:pt x="107" y="0"/>
                  </a:moveTo>
                  <a:cubicBezTo>
                    <a:pt x="104" y="0"/>
                    <a:pt x="102" y="1"/>
                    <a:pt x="100" y="3"/>
                  </a:cubicBezTo>
                  <a:cubicBezTo>
                    <a:pt x="77" y="36"/>
                    <a:pt x="77" y="36"/>
                    <a:pt x="77" y="36"/>
                  </a:cubicBezTo>
                  <a:cubicBezTo>
                    <a:pt x="72" y="24"/>
                    <a:pt x="72" y="24"/>
                    <a:pt x="72" y="24"/>
                  </a:cubicBezTo>
                  <a:cubicBezTo>
                    <a:pt x="81" y="5"/>
                    <a:pt x="81" y="5"/>
                    <a:pt x="81" y="5"/>
                  </a:cubicBezTo>
                  <a:cubicBezTo>
                    <a:pt x="82" y="3"/>
                    <a:pt x="80" y="0"/>
                    <a:pt x="77" y="0"/>
                  </a:cubicBezTo>
                  <a:cubicBezTo>
                    <a:pt x="59" y="0"/>
                    <a:pt x="59" y="0"/>
                    <a:pt x="59" y="0"/>
                  </a:cubicBezTo>
                  <a:cubicBezTo>
                    <a:pt x="57" y="0"/>
                    <a:pt x="55" y="3"/>
                    <a:pt x="56" y="5"/>
                  </a:cubicBezTo>
                  <a:cubicBezTo>
                    <a:pt x="65" y="24"/>
                    <a:pt x="65" y="24"/>
                    <a:pt x="65" y="24"/>
                  </a:cubicBezTo>
                  <a:cubicBezTo>
                    <a:pt x="59" y="35"/>
                    <a:pt x="59" y="35"/>
                    <a:pt x="59" y="35"/>
                  </a:cubicBezTo>
                  <a:cubicBezTo>
                    <a:pt x="37" y="3"/>
                    <a:pt x="37" y="3"/>
                    <a:pt x="37" y="3"/>
                  </a:cubicBezTo>
                  <a:cubicBezTo>
                    <a:pt x="36" y="1"/>
                    <a:pt x="33" y="0"/>
                    <a:pt x="30" y="0"/>
                  </a:cubicBezTo>
                  <a:cubicBezTo>
                    <a:pt x="14" y="0"/>
                    <a:pt x="14" y="0"/>
                    <a:pt x="14" y="0"/>
                  </a:cubicBezTo>
                  <a:cubicBezTo>
                    <a:pt x="6" y="0"/>
                    <a:pt x="0" y="6"/>
                    <a:pt x="0" y="14"/>
                  </a:cubicBezTo>
                  <a:cubicBezTo>
                    <a:pt x="0" y="17"/>
                    <a:pt x="0" y="17"/>
                    <a:pt x="0" y="17"/>
                  </a:cubicBezTo>
                  <a:cubicBezTo>
                    <a:pt x="14" y="25"/>
                    <a:pt x="27" y="36"/>
                    <a:pt x="39" y="47"/>
                  </a:cubicBezTo>
                  <a:cubicBezTo>
                    <a:pt x="42" y="51"/>
                    <a:pt x="45" y="54"/>
                    <a:pt x="49" y="58"/>
                  </a:cubicBezTo>
                  <a:cubicBezTo>
                    <a:pt x="51" y="60"/>
                    <a:pt x="53" y="63"/>
                    <a:pt x="55" y="66"/>
                  </a:cubicBezTo>
                  <a:cubicBezTo>
                    <a:pt x="65" y="78"/>
                    <a:pt x="73" y="92"/>
                    <a:pt x="80" y="106"/>
                  </a:cubicBezTo>
                  <a:cubicBezTo>
                    <a:pt x="137" y="106"/>
                    <a:pt x="137" y="106"/>
                    <a:pt x="137" y="106"/>
                  </a:cubicBezTo>
                  <a:cubicBezTo>
                    <a:pt x="137" y="14"/>
                    <a:pt x="137" y="14"/>
                    <a:pt x="137" y="14"/>
                  </a:cubicBezTo>
                  <a:cubicBezTo>
                    <a:pt x="137" y="6"/>
                    <a:pt x="130" y="0"/>
                    <a:pt x="123" y="0"/>
                  </a:cubicBezTo>
                  <a:lnTo>
                    <a:pt x="107" y="0"/>
                  </a:lnTo>
                  <a:close/>
                  <a:moveTo>
                    <a:pt x="107" y="0"/>
                  </a:moveTo>
                  <a:cubicBezTo>
                    <a:pt x="107" y="0"/>
                    <a:pt x="107" y="0"/>
                    <a:pt x="107" y="0"/>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1" name="Google Shape;2331;p55"/>
            <p:cNvSpPr/>
            <p:nvPr/>
          </p:nvSpPr>
          <p:spPr>
            <a:xfrm>
              <a:off x="2327275" y="4573588"/>
              <a:ext cx="184150" cy="184150"/>
            </a:xfrm>
            <a:custGeom>
              <a:avLst/>
              <a:gdLst/>
              <a:ahLst/>
              <a:cxnLst/>
              <a:rect l="l" t="t" r="r" b="b"/>
              <a:pathLst>
                <a:path w="90" h="90" extrusionOk="0">
                  <a:moveTo>
                    <a:pt x="0" y="45"/>
                  </a:moveTo>
                  <a:cubicBezTo>
                    <a:pt x="0" y="69"/>
                    <a:pt x="20" y="90"/>
                    <a:pt x="45" y="90"/>
                  </a:cubicBezTo>
                  <a:cubicBezTo>
                    <a:pt x="70" y="90"/>
                    <a:pt x="90" y="69"/>
                    <a:pt x="90" y="45"/>
                  </a:cubicBezTo>
                  <a:cubicBezTo>
                    <a:pt x="90" y="20"/>
                    <a:pt x="70" y="0"/>
                    <a:pt x="45" y="0"/>
                  </a:cubicBezTo>
                  <a:cubicBezTo>
                    <a:pt x="20" y="0"/>
                    <a:pt x="0" y="20"/>
                    <a:pt x="0" y="45"/>
                  </a:cubicBezTo>
                  <a:close/>
                  <a:moveTo>
                    <a:pt x="0" y="45"/>
                  </a:moveTo>
                  <a:cubicBezTo>
                    <a:pt x="0" y="45"/>
                    <a:pt x="0" y="45"/>
                    <a:pt x="0" y="45"/>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2" name="Google Shape;2332;p55"/>
            <p:cNvSpPr/>
            <p:nvPr/>
          </p:nvSpPr>
          <p:spPr>
            <a:xfrm>
              <a:off x="2352675" y="5381625"/>
              <a:ext cx="219075" cy="188913"/>
            </a:xfrm>
            <a:custGeom>
              <a:avLst/>
              <a:gdLst/>
              <a:ahLst/>
              <a:cxnLst/>
              <a:rect l="l" t="t" r="r" b="b"/>
              <a:pathLst>
                <a:path w="106" h="92" extrusionOk="0">
                  <a:moveTo>
                    <a:pt x="93" y="47"/>
                  </a:moveTo>
                  <a:cubicBezTo>
                    <a:pt x="32" y="0"/>
                    <a:pt x="32" y="0"/>
                    <a:pt x="32" y="0"/>
                  </a:cubicBezTo>
                  <a:cubicBezTo>
                    <a:pt x="23" y="13"/>
                    <a:pt x="14" y="25"/>
                    <a:pt x="3" y="36"/>
                  </a:cubicBezTo>
                  <a:cubicBezTo>
                    <a:pt x="2" y="37"/>
                    <a:pt x="1" y="38"/>
                    <a:pt x="0" y="39"/>
                  </a:cubicBezTo>
                  <a:cubicBezTo>
                    <a:pt x="63" y="87"/>
                    <a:pt x="63" y="87"/>
                    <a:pt x="63" y="87"/>
                  </a:cubicBezTo>
                  <a:cubicBezTo>
                    <a:pt x="67" y="91"/>
                    <a:pt x="73" y="92"/>
                    <a:pt x="78" y="92"/>
                  </a:cubicBezTo>
                  <a:cubicBezTo>
                    <a:pt x="86" y="92"/>
                    <a:pt x="93" y="89"/>
                    <a:pt x="98" y="82"/>
                  </a:cubicBezTo>
                  <a:cubicBezTo>
                    <a:pt x="106" y="71"/>
                    <a:pt x="104" y="56"/>
                    <a:pt x="93" y="47"/>
                  </a:cubicBezTo>
                  <a:close/>
                  <a:moveTo>
                    <a:pt x="93" y="47"/>
                  </a:moveTo>
                  <a:cubicBezTo>
                    <a:pt x="93" y="47"/>
                    <a:pt x="93" y="47"/>
                    <a:pt x="93" y="47"/>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3" name="Google Shape;2333;p55"/>
            <p:cNvSpPr/>
            <p:nvPr/>
          </p:nvSpPr>
          <p:spPr>
            <a:xfrm>
              <a:off x="1928813" y="5133975"/>
              <a:ext cx="280988" cy="220663"/>
            </a:xfrm>
            <a:custGeom>
              <a:avLst/>
              <a:gdLst/>
              <a:ahLst/>
              <a:cxnLst/>
              <a:rect l="l" t="t" r="r" b="b"/>
              <a:pathLst>
                <a:path w="136" h="107" extrusionOk="0">
                  <a:moveTo>
                    <a:pt x="136" y="14"/>
                  </a:moveTo>
                  <a:cubicBezTo>
                    <a:pt x="136" y="7"/>
                    <a:pt x="130" y="0"/>
                    <a:pt x="122" y="0"/>
                  </a:cubicBezTo>
                  <a:cubicBezTo>
                    <a:pt x="107" y="0"/>
                    <a:pt x="107" y="0"/>
                    <a:pt x="107" y="0"/>
                  </a:cubicBezTo>
                  <a:cubicBezTo>
                    <a:pt x="104" y="0"/>
                    <a:pt x="102" y="2"/>
                    <a:pt x="100" y="4"/>
                  </a:cubicBezTo>
                  <a:cubicBezTo>
                    <a:pt x="77" y="36"/>
                    <a:pt x="77" y="36"/>
                    <a:pt x="77" y="36"/>
                  </a:cubicBezTo>
                  <a:cubicBezTo>
                    <a:pt x="72" y="25"/>
                    <a:pt x="72" y="25"/>
                    <a:pt x="72" y="25"/>
                  </a:cubicBezTo>
                  <a:cubicBezTo>
                    <a:pt x="80" y="6"/>
                    <a:pt x="80" y="6"/>
                    <a:pt x="80" y="6"/>
                  </a:cubicBezTo>
                  <a:cubicBezTo>
                    <a:pt x="82" y="3"/>
                    <a:pt x="80" y="0"/>
                    <a:pt x="77" y="0"/>
                  </a:cubicBezTo>
                  <a:cubicBezTo>
                    <a:pt x="59" y="0"/>
                    <a:pt x="59" y="0"/>
                    <a:pt x="59" y="0"/>
                  </a:cubicBezTo>
                  <a:cubicBezTo>
                    <a:pt x="56" y="0"/>
                    <a:pt x="55" y="3"/>
                    <a:pt x="56" y="6"/>
                  </a:cubicBezTo>
                  <a:cubicBezTo>
                    <a:pt x="65" y="25"/>
                    <a:pt x="65" y="25"/>
                    <a:pt x="65" y="25"/>
                  </a:cubicBezTo>
                  <a:cubicBezTo>
                    <a:pt x="59" y="36"/>
                    <a:pt x="59" y="36"/>
                    <a:pt x="59" y="36"/>
                  </a:cubicBezTo>
                  <a:cubicBezTo>
                    <a:pt x="37" y="4"/>
                    <a:pt x="37" y="4"/>
                    <a:pt x="37" y="4"/>
                  </a:cubicBezTo>
                  <a:cubicBezTo>
                    <a:pt x="35" y="2"/>
                    <a:pt x="33" y="0"/>
                    <a:pt x="30" y="0"/>
                  </a:cubicBezTo>
                  <a:cubicBezTo>
                    <a:pt x="14" y="0"/>
                    <a:pt x="14" y="0"/>
                    <a:pt x="14" y="0"/>
                  </a:cubicBezTo>
                  <a:cubicBezTo>
                    <a:pt x="6" y="0"/>
                    <a:pt x="0" y="7"/>
                    <a:pt x="0" y="14"/>
                  </a:cubicBezTo>
                  <a:cubicBezTo>
                    <a:pt x="0" y="107"/>
                    <a:pt x="0" y="107"/>
                    <a:pt x="0" y="107"/>
                  </a:cubicBezTo>
                  <a:cubicBezTo>
                    <a:pt x="136" y="107"/>
                    <a:pt x="136" y="107"/>
                    <a:pt x="136" y="107"/>
                  </a:cubicBezTo>
                  <a:cubicBezTo>
                    <a:pt x="136" y="14"/>
                    <a:pt x="136" y="14"/>
                    <a:pt x="136" y="14"/>
                  </a:cubicBezTo>
                  <a:close/>
                  <a:moveTo>
                    <a:pt x="136" y="14"/>
                  </a:moveTo>
                  <a:cubicBezTo>
                    <a:pt x="136" y="14"/>
                    <a:pt x="136" y="14"/>
                    <a:pt x="136" y="14"/>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4" name="Google Shape;2334;p55"/>
            <p:cNvSpPr/>
            <p:nvPr/>
          </p:nvSpPr>
          <p:spPr>
            <a:xfrm>
              <a:off x="1976438" y="4930775"/>
              <a:ext cx="185738" cy="185738"/>
            </a:xfrm>
            <a:custGeom>
              <a:avLst/>
              <a:gdLst/>
              <a:ahLst/>
              <a:cxnLst/>
              <a:rect l="l" t="t" r="r" b="b"/>
              <a:pathLst>
                <a:path w="90" h="90" extrusionOk="0">
                  <a:moveTo>
                    <a:pt x="45" y="90"/>
                  </a:moveTo>
                  <a:cubicBezTo>
                    <a:pt x="70" y="90"/>
                    <a:pt x="90" y="69"/>
                    <a:pt x="90" y="45"/>
                  </a:cubicBezTo>
                  <a:cubicBezTo>
                    <a:pt x="90" y="20"/>
                    <a:pt x="70" y="0"/>
                    <a:pt x="45" y="0"/>
                  </a:cubicBezTo>
                  <a:cubicBezTo>
                    <a:pt x="20" y="0"/>
                    <a:pt x="0" y="20"/>
                    <a:pt x="0" y="45"/>
                  </a:cubicBezTo>
                  <a:cubicBezTo>
                    <a:pt x="0" y="69"/>
                    <a:pt x="20" y="90"/>
                    <a:pt x="45" y="90"/>
                  </a:cubicBezTo>
                  <a:close/>
                  <a:moveTo>
                    <a:pt x="45" y="90"/>
                  </a:moveTo>
                  <a:cubicBezTo>
                    <a:pt x="45" y="90"/>
                    <a:pt x="45" y="90"/>
                    <a:pt x="45" y="90"/>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5" name="Google Shape;2335;p55"/>
            <p:cNvSpPr/>
            <p:nvPr/>
          </p:nvSpPr>
          <p:spPr>
            <a:xfrm>
              <a:off x="1684338" y="4781550"/>
              <a:ext cx="769938" cy="768350"/>
            </a:xfrm>
            <a:custGeom>
              <a:avLst/>
              <a:gdLst/>
              <a:ahLst/>
              <a:cxnLst/>
              <a:rect l="l" t="t" r="r" b="b"/>
              <a:pathLst>
                <a:path w="374" h="373" extrusionOk="0">
                  <a:moveTo>
                    <a:pt x="114" y="358"/>
                  </a:moveTo>
                  <a:cubicBezTo>
                    <a:pt x="137" y="368"/>
                    <a:pt x="162" y="373"/>
                    <a:pt x="187" y="373"/>
                  </a:cubicBezTo>
                  <a:cubicBezTo>
                    <a:pt x="212" y="373"/>
                    <a:pt x="237" y="368"/>
                    <a:pt x="260" y="358"/>
                  </a:cubicBezTo>
                  <a:cubicBezTo>
                    <a:pt x="280" y="350"/>
                    <a:pt x="299" y="338"/>
                    <a:pt x="315" y="322"/>
                  </a:cubicBezTo>
                  <a:cubicBezTo>
                    <a:pt x="316" y="321"/>
                    <a:pt x="318" y="320"/>
                    <a:pt x="319" y="318"/>
                  </a:cubicBezTo>
                  <a:cubicBezTo>
                    <a:pt x="330" y="308"/>
                    <a:pt x="339" y="296"/>
                    <a:pt x="347" y="283"/>
                  </a:cubicBezTo>
                  <a:cubicBezTo>
                    <a:pt x="351" y="275"/>
                    <a:pt x="355" y="267"/>
                    <a:pt x="359" y="259"/>
                  </a:cubicBezTo>
                  <a:cubicBezTo>
                    <a:pt x="369" y="236"/>
                    <a:pt x="374" y="212"/>
                    <a:pt x="374" y="186"/>
                  </a:cubicBezTo>
                  <a:cubicBezTo>
                    <a:pt x="374" y="161"/>
                    <a:pt x="369" y="137"/>
                    <a:pt x="359" y="114"/>
                  </a:cubicBezTo>
                  <a:cubicBezTo>
                    <a:pt x="358" y="111"/>
                    <a:pt x="356" y="107"/>
                    <a:pt x="355" y="104"/>
                  </a:cubicBezTo>
                  <a:cubicBezTo>
                    <a:pt x="346" y="86"/>
                    <a:pt x="334" y="69"/>
                    <a:pt x="319" y="54"/>
                  </a:cubicBezTo>
                  <a:cubicBezTo>
                    <a:pt x="310" y="45"/>
                    <a:pt x="300" y="37"/>
                    <a:pt x="289" y="30"/>
                  </a:cubicBezTo>
                  <a:cubicBezTo>
                    <a:pt x="280" y="24"/>
                    <a:pt x="270" y="19"/>
                    <a:pt x="259" y="14"/>
                  </a:cubicBezTo>
                  <a:cubicBezTo>
                    <a:pt x="236" y="5"/>
                    <a:pt x="212" y="0"/>
                    <a:pt x="187" y="0"/>
                  </a:cubicBezTo>
                  <a:cubicBezTo>
                    <a:pt x="162" y="0"/>
                    <a:pt x="137" y="5"/>
                    <a:pt x="114" y="14"/>
                  </a:cubicBezTo>
                  <a:cubicBezTo>
                    <a:pt x="104" y="19"/>
                    <a:pt x="94" y="24"/>
                    <a:pt x="85" y="30"/>
                  </a:cubicBezTo>
                  <a:cubicBezTo>
                    <a:pt x="74" y="37"/>
                    <a:pt x="64" y="45"/>
                    <a:pt x="55" y="54"/>
                  </a:cubicBezTo>
                  <a:cubicBezTo>
                    <a:pt x="40" y="69"/>
                    <a:pt x="28" y="86"/>
                    <a:pt x="19" y="104"/>
                  </a:cubicBezTo>
                  <a:cubicBezTo>
                    <a:pt x="17" y="107"/>
                    <a:pt x="16" y="111"/>
                    <a:pt x="15" y="114"/>
                  </a:cubicBezTo>
                  <a:cubicBezTo>
                    <a:pt x="5" y="137"/>
                    <a:pt x="0" y="161"/>
                    <a:pt x="0" y="186"/>
                  </a:cubicBezTo>
                  <a:cubicBezTo>
                    <a:pt x="0" y="211"/>
                    <a:pt x="5" y="236"/>
                    <a:pt x="15" y="259"/>
                  </a:cubicBezTo>
                  <a:cubicBezTo>
                    <a:pt x="24" y="281"/>
                    <a:pt x="38" y="301"/>
                    <a:pt x="55" y="318"/>
                  </a:cubicBezTo>
                  <a:cubicBezTo>
                    <a:pt x="72" y="336"/>
                    <a:pt x="92" y="349"/>
                    <a:pt x="114" y="358"/>
                  </a:cubicBezTo>
                  <a:close/>
                  <a:moveTo>
                    <a:pt x="82" y="104"/>
                  </a:moveTo>
                  <a:cubicBezTo>
                    <a:pt x="83" y="103"/>
                    <a:pt x="84" y="102"/>
                    <a:pt x="85" y="101"/>
                  </a:cubicBezTo>
                  <a:cubicBezTo>
                    <a:pt x="88" y="98"/>
                    <a:pt x="90" y="95"/>
                    <a:pt x="93" y="92"/>
                  </a:cubicBezTo>
                  <a:cubicBezTo>
                    <a:pt x="118" y="67"/>
                    <a:pt x="151" y="53"/>
                    <a:pt x="187" y="53"/>
                  </a:cubicBezTo>
                  <a:cubicBezTo>
                    <a:pt x="222" y="53"/>
                    <a:pt x="256" y="67"/>
                    <a:pt x="281" y="92"/>
                  </a:cubicBezTo>
                  <a:cubicBezTo>
                    <a:pt x="284" y="95"/>
                    <a:pt x="286" y="98"/>
                    <a:pt x="289" y="101"/>
                  </a:cubicBezTo>
                  <a:cubicBezTo>
                    <a:pt x="290" y="102"/>
                    <a:pt x="291" y="103"/>
                    <a:pt x="292" y="104"/>
                  </a:cubicBezTo>
                  <a:cubicBezTo>
                    <a:pt x="310" y="128"/>
                    <a:pt x="320" y="156"/>
                    <a:pt x="320" y="186"/>
                  </a:cubicBezTo>
                  <a:cubicBezTo>
                    <a:pt x="320" y="222"/>
                    <a:pt x="306" y="255"/>
                    <a:pt x="281" y="280"/>
                  </a:cubicBezTo>
                  <a:cubicBezTo>
                    <a:pt x="256" y="305"/>
                    <a:pt x="222" y="319"/>
                    <a:pt x="187" y="319"/>
                  </a:cubicBezTo>
                  <a:cubicBezTo>
                    <a:pt x="151" y="319"/>
                    <a:pt x="118" y="305"/>
                    <a:pt x="93" y="280"/>
                  </a:cubicBezTo>
                  <a:cubicBezTo>
                    <a:pt x="68" y="255"/>
                    <a:pt x="54" y="222"/>
                    <a:pt x="54" y="186"/>
                  </a:cubicBezTo>
                  <a:cubicBezTo>
                    <a:pt x="54" y="156"/>
                    <a:pt x="64" y="128"/>
                    <a:pt x="82" y="104"/>
                  </a:cubicBezTo>
                  <a:close/>
                  <a:moveTo>
                    <a:pt x="82" y="104"/>
                  </a:moveTo>
                  <a:cubicBezTo>
                    <a:pt x="82" y="104"/>
                    <a:pt x="82" y="104"/>
                    <a:pt x="82" y="104"/>
                  </a:cubicBezTo>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37" name="Google Shape;2337;p55"/>
          <p:cNvSpPr/>
          <p:nvPr/>
        </p:nvSpPr>
        <p:spPr>
          <a:xfrm>
            <a:off x="5899936" y="4991385"/>
            <a:ext cx="1680454" cy="923289"/>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en-US" kern="0">
                <a:solidFill>
                  <a:srgbClr val="000000"/>
                </a:solidFill>
                <a:latin typeface="Gill Sans"/>
                <a:ea typeface="Gill Sans"/>
                <a:cs typeface="Gill Sans"/>
                <a:sym typeface="Gill Sans"/>
              </a:rPr>
              <a:t>CAPACITY BUILDING PROJECTS </a:t>
            </a: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2339" name="Google Shape;2339;p55"/>
          <p:cNvPicPr preferRelativeResize="0"/>
          <p:nvPr/>
        </p:nvPicPr>
        <p:blipFill rotWithShape="1">
          <a:blip r:embed="rId4">
            <a:alphaModFix/>
          </a:blip>
          <a:srcRect/>
          <a:stretch/>
        </p:blipFill>
        <p:spPr>
          <a:xfrm>
            <a:off x="124140" y="1870391"/>
            <a:ext cx="4376684" cy="2955147"/>
          </a:xfrm>
          <a:prstGeom prst="rect">
            <a:avLst/>
          </a:prstGeom>
          <a:noFill/>
          <a:ln>
            <a:noFill/>
          </a:ln>
        </p:spPr>
      </p:pic>
      <p:sp>
        <p:nvSpPr>
          <p:cNvPr id="2342" name="Google Shape;2342;p55"/>
          <p:cNvSpPr/>
          <p:nvPr/>
        </p:nvSpPr>
        <p:spPr>
          <a:xfrm>
            <a:off x="8202562" y="2132076"/>
            <a:ext cx="673063" cy="743037"/>
          </a:xfrm>
          <a:custGeom>
            <a:avLst/>
            <a:gdLst/>
            <a:ahLst/>
            <a:cxnLst/>
            <a:rect l="l" t="t" r="r" b="b"/>
            <a:pathLst>
              <a:path w="21540" h="21600" extrusionOk="0">
                <a:moveTo>
                  <a:pt x="1656" y="0"/>
                </a:moveTo>
                <a:cubicBezTo>
                  <a:pt x="743" y="0"/>
                  <a:pt x="0" y="744"/>
                  <a:pt x="0" y="1657"/>
                </a:cubicBezTo>
                <a:lnTo>
                  <a:pt x="0" y="19943"/>
                </a:lnTo>
                <a:cubicBezTo>
                  <a:pt x="0" y="20856"/>
                  <a:pt x="743" y="21600"/>
                  <a:pt x="1656" y="21600"/>
                </a:cubicBezTo>
                <a:lnTo>
                  <a:pt x="12001" y="21600"/>
                </a:lnTo>
                <a:cubicBezTo>
                  <a:pt x="12914" y="21600"/>
                  <a:pt x="13657" y="20856"/>
                  <a:pt x="13657" y="19943"/>
                </a:cubicBezTo>
                <a:lnTo>
                  <a:pt x="13657" y="14737"/>
                </a:lnTo>
                <a:lnTo>
                  <a:pt x="18568" y="14040"/>
                </a:lnTo>
                <a:cubicBezTo>
                  <a:pt x="18706" y="14021"/>
                  <a:pt x="18826" y="13932"/>
                  <a:pt x="18887" y="13806"/>
                </a:cubicBezTo>
                <a:cubicBezTo>
                  <a:pt x="18949" y="13680"/>
                  <a:pt x="18943" y="13531"/>
                  <a:pt x="18873" y="13410"/>
                </a:cubicBezTo>
                <a:lnTo>
                  <a:pt x="17322" y="10721"/>
                </a:lnTo>
                <a:cubicBezTo>
                  <a:pt x="17958" y="10132"/>
                  <a:pt x="18127" y="9159"/>
                  <a:pt x="17675" y="8376"/>
                </a:cubicBezTo>
                <a:cubicBezTo>
                  <a:pt x="17421" y="7936"/>
                  <a:pt x="17011" y="7624"/>
                  <a:pt x="16521" y="7493"/>
                </a:cubicBezTo>
                <a:cubicBezTo>
                  <a:pt x="16169" y="7399"/>
                  <a:pt x="15810" y="7406"/>
                  <a:pt x="15471" y="7512"/>
                </a:cubicBezTo>
                <a:lnTo>
                  <a:pt x="13920" y="4823"/>
                </a:lnTo>
                <a:cubicBezTo>
                  <a:pt x="13850" y="4702"/>
                  <a:pt x="13725" y="4623"/>
                  <a:pt x="13586" y="4613"/>
                </a:cubicBezTo>
                <a:cubicBezTo>
                  <a:pt x="13446" y="4603"/>
                  <a:pt x="13309" y="4665"/>
                  <a:pt x="13223" y="4776"/>
                </a:cubicBezTo>
                <a:lnTo>
                  <a:pt x="8394" y="10946"/>
                </a:lnTo>
                <a:lnTo>
                  <a:pt x="6366" y="12116"/>
                </a:lnTo>
                <a:cubicBezTo>
                  <a:pt x="5210" y="12784"/>
                  <a:pt x="4815" y="14268"/>
                  <a:pt x="5483" y="15425"/>
                </a:cubicBezTo>
                <a:cubicBezTo>
                  <a:pt x="5806" y="15986"/>
                  <a:pt x="6328" y="16385"/>
                  <a:pt x="6953" y="16552"/>
                </a:cubicBezTo>
                <a:cubicBezTo>
                  <a:pt x="7161" y="16608"/>
                  <a:pt x="7372" y="16638"/>
                  <a:pt x="7583" y="16638"/>
                </a:cubicBezTo>
                <a:cubicBezTo>
                  <a:pt x="8002" y="16638"/>
                  <a:pt x="8417" y="16529"/>
                  <a:pt x="8790" y="16313"/>
                </a:cubicBezTo>
                <a:lnTo>
                  <a:pt x="9029" y="16170"/>
                </a:lnTo>
                <a:lnTo>
                  <a:pt x="9873" y="17631"/>
                </a:lnTo>
                <a:lnTo>
                  <a:pt x="845" y="17631"/>
                </a:lnTo>
                <a:lnTo>
                  <a:pt x="845" y="3543"/>
                </a:lnTo>
                <a:lnTo>
                  <a:pt x="12813" y="3543"/>
                </a:lnTo>
                <a:lnTo>
                  <a:pt x="12813" y="3672"/>
                </a:lnTo>
                <a:cubicBezTo>
                  <a:pt x="12813" y="3905"/>
                  <a:pt x="13005" y="4093"/>
                  <a:pt x="13237" y="4093"/>
                </a:cubicBezTo>
                <a:cubicBezTo>
                  <a:pt x="13470" y="4093"/>
                  <a:pt x="13657" y="3905"/>
                  <a:pt x="13657" y="3672"/>
                </a:cubicBezTo>
                <a:lnTo>
                  <a:pt x="13657" y="1657"/>
                </a:lnTo>
                <a:cubicBezTo>
                  <a:pt x="13657" y="744"/>
                  <a:pt x="12914" y="0"/>
                  <a:pt x="12001" y="0"/>
                </a:cubicBezTo>
                <a:lnTo>
                  <a:pt x="1656" y="0"/>
                </a:lnTo>
                <a:close/>
                <a:moveTo>
                  <a:pt x="1656" y="845"/>
                </a:moveTo>
                <a:lnTo>
                  <a:pt x="12001" y="845"/>
                </a:lnTo>
                <a:cubicBezTo>
                  <a:pt x="12449" y="845"/>
                  <a:pt x="12813" y="1209"/>
                  <a:pt x="12813" y="1657"/>
                </a:cubicBezTo>
                <a:lnTo>
                  <a:pt x="12813" y="2698"/>
                </a:lnTo>
                <a:lnTo>
                  <a:pt x="845" y="2698"/>
                </a:lnTo>
                <a:cubicBezTo>
                  <a:pt x="845" y="2698"/>
                  <a:pt x="845" y="1657"/>
                  <a:pt x="845" y="1657"/>
                </a:cubicBezTo>
                <a:cubicBezTo>
                  <a:pt x="845" y="1209"/>
                  <a:pt x="1208" y="845"/>
                  <a:pt x="1656" y="845"/>
                </a:cubicBezTo>
                <a:close/>
                <a:moveTo>
                  <a:pt x="5306" y="1223"/>
                </a:moveTo>
                <a:cubicBezTo>
                  <a:pt x="5074" y="1223"/>
                  <a:pt x="4886" y="1410"/>
                  <a:pt x="4886" y="1643"/>
                </a:cubicBezTo>
                <a:cubicBezTo>
                  <a:pt x="4886" y="1876"/>
                  <a:pt x="5074" y="2068"/>
                  <a:pt x="5306" y="2068"/>
                </a:cubicBezTo>
                <a:lnTo>
                  <a:pt x="8341" y="2068"/>
                </a:lnTo>
                <a:cubicBezTo>
                  <a:pt x="8574" y="2068"/>
                  <a:pt x="8766" y="1876"/>
                  <a:pt x="8766" y="1643"/>
                </a:cubicBezTo>
                <a:cubicBezTo>
                  <a:pt x="8766" y="1410"/>
                  <a:pt x="8574" y="1223"/>
                  <a:pt x="8341" y="1223"/>
                </a:cubicBezTo>
                <a:lnTo>
                  <a:pt x="5306" y="1223"/>
                </a:lnTo>
                <a:close/>
                <a:moveTo>
                  <a:pt x="17628" y="4293"/>
                </a:moveTo>
                <a:cubicBezTo>
                  <a:pt x="17403" y="4233"/>
                  <a:pt x="17173" y="4364"/>
                  <a:pt x="17112" y="4589"/>
                </a:cubicBezTo>
                <a:lnTo>
                  <a:pt x="16812" y="5716"/>
                </a:lnTo>
                <a:cubicBezTo>
                  <a:pt x="16751" y="5941"/>
                  <a:pt x="16887" y="6172"/>
                  <a:pt x="17112" y="6232"/>
                </a:cubicBezTo>
                <a:cubicBezTo>
                  <a:pt x="17149" y="6242"/>
                  <a:pt x="17181" y="6246"/>
                  <a:pt x="17217" y="6246"/>
                </a:cubicBezTo>
                <a:cubicBezTo>
                  <a:pt x="17403" y="6246"/>
                  <a:pt x="17577" y="6125"/>
                  <a:pt x="17628" y="5936"/>
                </a:cubicBezTo>
                <a:lnTo>
                  <a:pt x="17928" y="4809"/>
                </a:lnTo>
                <a:cubicBezTo>
                  <a:pt x="17988" y="4584"/>
                  <a:pt x="17853" y="4353"/>
                  <a:pt x="17628" y="4293"/>
                </a:cubicBezTo>
                <a:close/>
                <a:moveTo>
                  <a:pt x="2100" y="4737"/>
                </a:moveTo>
                <a:cubicBezTo>
                  <a:pt x="1867" y="4737"/>
                  <a:pt x="1680" y="4925"/>
                  <a:pt x="1680" y="5158"/>
                </a:cubicBezTo>
                <a:cubicBezTo>
                  <a:pt x="1680" y="5391"/>
                  <a:pt x="1867" y="5583"/>
                  <a:pt x="2100" y="5583"/>
                </a:cubicBezTo>
                <a:lnTo>
                  <a:pt x="7917" y="5583"/>
                </a:lnTo>
                <a:cubicBezTo>
                  <a:pt x="8149" y="5583"/>
                  <a:pt x="8341" y="5391"/>
                  <a:pt x="8341" y="5158"/>
                </a:cubicBezTo>
                <a:cubicBezTo>
                  <a:pt x="8341" y="4925"/>
                  <a:pt x="8149" y="4737"/>
                  <a:pt x="7917" y="4737"/>
                </a:cubicBezTo>
                <a:lnTo>
                  <a:pt x="2100" y="4737"/>
                </a:lnTo>
                <a:close/>
                <a:moveTo>
                  <a:pt x="13500" y="5788"/>
                </a:moveTo>
                <a:lnTo>
                  <a:pt x="17833" y="13290"/>
                </a:lnTo>
                <a:cubicBezTo>
                  <a:pt x="17833" y="13290"/>
                  <a:pt x="16721" y="13448"/>
                  <a:pt x="16721" y="13448"/>
                </a:cubicBezTo>
                <a:lnTo>
                  <a:pt x="12808" y="6672"/>
                </a:lnTo>
                <a:lnTo>
                  <a:pt x="13500" y="5788"/>
                </a:lnTo>
                <a:close/>
                <a:moveTo>
                  <a:pt x="21226" y="5974"/>
                </a:moveTo>
                <a:cubicBezTo>
                  <a:pt x="21122" y="5946"/>
                  <a:pt x="21007" y="5959"/>
                  <a:pt x="20906" y="6017"/>
                </a:cubicBezTo>
                <a:lnTo>
                  <a:pt x="18840" y="7211"/>
                </a:lnTo>
                <a:cubicBezTo>
                  <a:pt x="18638" y="7328"/>
                  <a:pt x="18571" y="7587"/>
                  <a:pt x="18687" y="7789"/>
                </a:cubicBezTo>
                <a:cubicBezTo>
                  <a:pt x="18765" y="7924"/>
                  <a:pt x="18904" y="7999"/>
                  <a:pt x="19050" y="7999"/>
                </a:cubicBezTo>
                <a:cubicBezTo>
                  <a:pt x="19121" y="7999"/>
                  <a:pt x="19193" y="7980"/>
                  <a:pt x="19260" y="7942"/>
                </a:cubicBezTo>
                <a:lnTo>
                  <a:pt x="21331" y="6748"/>
                </a:lnTo>
                <a:cubicBezTo>
                  <a:pt x="21532" y="6631"/>
                  <a:pt x="21600" y="6372"/>
                  <a:pt x="21483" y="6170"/>
                </a:cubicBezTo>
                <a:cubicBezTo>
                  <a:pt x="21425" y="6069"/>
                  <a:pt x="21330" y="6002"/>
                  <a:pt x="21226" y="5974"/>
                </a:cubicBezTo>
                <a:close/>
                <a:moveTo>
                  <a:pt x="2100" y="6724"/>
                </a:moveTo>
                <a:cubicBezTo>
                  <a:pt x="1867" y="6724"/>
                  <a:pt x="1680" y="6911"/>
                  <a:pt x="1680" y="7144"/>
                </a:cubicBezTo>
                <a:cubicBezTo>
                  <a:pt x="1680" y="7377"/>
                  <a:pt x="1867" y="7569"/>
                  <a:pt x="2100" y="7569"/>
                </a:cubicBezTo>
                <a:lnTo>
                  <a:pt x="6175" y="7569"/>
                </a:lnTo>
                <a:cubicBezTo>
                  <a:pt x="6408" y="7569"/>
                  <a:pt x="6595" y="7377"/>
                  <a:pt x="6595" y="7144"/>
                </a:cubicBezTo>
                <a:cubicBezTo>
                  <a:pt x="6595" y="6911"/>
                  <a:pt x="6408" y="6724"/>
                  <a:pt x="6175" y="6724"/>
                </a:cubicBezTo>
                <a:lnTo>
                  <a:pt x="2100" y="6724"/>
                </a:lnTo>
                <a:close/>
                <a:moveTo>
                  <a:pt x="7902" y="6724"/>
                </a:moveTo>
                <a:cubicBezTo>
                  <a:pt x="7791" y="6724"/>
                  <a:pt x="7685" y="6769"/>
                  <a:pt x="7607" y="6848"/>
                </a:cubicBezTo>
                <a:cubicBezTo>
                  <a:pt x="7528" y="6927"/>
                  <a:pt x="7482" y="7033"/>
                  <a:pt x="7482" y="7144"/>
                </a:cubicBezTo>
                <a:cubicBezTo>
                  <a:pt x="7482" y="7255"/>
                  <a:pt x="7528" y="7367"/>
                  <a:pt x="7607" y="7445"/>
                </a:cubicBezTo>
                <a:cubicBezTo>
                  <a:pt x="7685" y="7524"/>
                  <a:pt x="7791" y="7569"/>
                  <a:pt x="7902" y="7569"/>
                </a:cubicBezTo>
                <a:cubicBezTo>
                  <a:pt x="8013" y="7569"/>
                  <a:pt x="8125" y="7524"/>
                  <a:pt x="8203" y="7445"/>
                </a:cubicBezTo>
                <a:cubicBezTo>
                  <a:pt x="8281" y="7367"/>
                  <a:pt x="8327" y="7255"/>
                  <a:pt x="8327" y="7144"/>
                </a:cubicBezTo>
                <a:cubicBezTo>
                  <a:pt x="8327" y="7033"/>
                  <a:pt x="8281" y="6927"/>
                  <a:pt x="8203" y="6848"/>
                </a:cubicBezTo>
                <a:cubicBezTo>
                  <a:pt x="8125" y="6769"/>
                  <a:pt x="8013" y="6724"/>
                  <a:pt x="7902" y="6724"/>
                </a:cubicBezTo>
                <a:close/>
                <a:moveTo>
                  <a:pt x="12250" y="7388"/>
                </a:moveTo>
                <a:lnTo>
                  <a:pt x="15819" y="13577"/>
                </a:lnTo>
                <a:cubicBezTo>
                  <a:pt x="15819" y="13577"/>
                  <a:pt x="10899" y="14279"/>
                  <a:pt x="10899" y="14279"/>
                </a:cubicBezTo>
                <a:lnTo>
                  <a:pt x="9181" y="11304"/>
                </a:lnTo>
                <a:lnTo>
                  <a:pt x="12250" y="7388"/>
                </a:lnTo>
                <a:close/>
                <a:moveTo>
                  <a:pt x="15910" y="8276"/>
                </a:moveTo>
                <a:cubicBezTo>
                  <a:pt x="16040" y="8261"/>
                  <a:pt x="16175" y="8270"/>
                  <a:pt x="16306" y="8305"/>
                </a:cubicBezTo>
                <a:cubicBezTo>
                  <a:pt x="16578" y="8378"/>
                  <a:pt x="16804" y="8552"/>
                  <a:pt x="16945" y="8797"/>
                </a:cubicBezTo>
                <a:cubicBezTo>
                  <a:pt x="17162" y="9172"/>
                  <a:pt x="17120" y="9629"/>
                  <a:pt x="16878" y="9957"/>
                </a:cubicBezTo>
                <a:lnTo>
                  <a:pt x="15910" y="8276"/>
                </a:lnTo>
                <a:close/>
                <a:moveTo>
                  <a:pt x="2100" y="8711"/>
                </a:moveTo>
                <a:cubicBezTo>
                  <a:pt x="1867" y="8711"/>
                  <a:pt x="1680" y="8898"/>
                  <a:pt x="1680" y="9131"/>
                </a:cubicBezTo>
                <a:cubicBezTo>
                  <a:pt x="1680" y="9364"/>
                  <a:pt x="1867" y="9556"/>
                  <a:pt x="2100" y="9556"/>
                </a:cubicBezTo>
                <a:lnTo>
                  <a:pt x="2119" y="9556"/>
                </a:lnTo>
                <a:cubicBezTo>
                  <a:pt x="2352" y="9556"/>
                  <a:pt x="2543" y="9364"/>
                  <a:pt x="2543" y="9131"/>
                </a:cubicBezTo>
                <a:cubicBezTo>
                  <a:pt x="2543" y="8898"/>
                  <a:pt x="2352" y="8711"/>
                  <a:pt x="2119" y="8711"/>
                </a:cubicBezTo>
                <a:lnTo>
                  <a:pt x="2100" y="8711"/>
                </a:lnTo>
                <a:close/>
                <a:moveTo>
                  <a:pt x="3779" y="8711"/>
                </a:moveTo>
                <a:cubicBezTo>
                  <a:pt x="3547" y="8711"/>
                  <a:pt x="3359" y="8898"/>
                  <a:pt x="3359" y="9131"/>
                </a:cubicBezTo>
                <a:cubicBezTo>
                  <a:pt x="3359" y="9364"/>
                  <a:pt x="3547" y="9556"/>
                  <a:pt x="3779" y="9556"/>
                </a:cubicBezTo>
                <a:lnTo>
                  <a:pt x="6977" y="9556"/>
                </a:lnTo>
                <a:cubicBezTo>
                  <a:pt x="7209" y="9556"/>
                  <a:pt x="7397" y="9364"/>
                  <a:pt x="7397" y="9131"/>
                </a:cubicBezTo>
                <a:cubicBezTo>
                  <a:pt x="7397" y="8898"/>
                  <a:pt x="7209" y="8711"/>
                  <a:pt x="6977" y="8711"/>
                </a:cubicBezTo>
                <a:lnTo>
                  <a:pt x="3779" y="8711"/>
                </a:lnTo>
                <a:close/>
                <a:moveTo>
                  <a:pt x="19770" y="9489"/>
                </a:moveTo>
                <a:cubicBezTo>
                  <a:pt x="19545" y="9429"/>
                  <a:pt x="19315" y="9560"/>
                  <a:pt x="19255" y="9785"/>
                </a:cubicBezTo>
                <a:cubicBezTo>
                  <a:pt x="19195" y="10010"/>
                  <a:pt x="19326" y="10246"/>
                  <a:pt x="19551" y="10306"/>
                </a:cubicBezTo>
                <a:lnTo>
                  <a:pt x="20715" y="10616"/>
                </a:lnTo>
                <a:cubicBezTo>
                  <a:pt x="20752" y="10626"/>
                  <a:pt x="20789" y="10630"/>
                  <a:pt x="20825" y="10630"/>
                </a:cubicBezTo>
                <a:cubicBezTo>
                  <a:pt x="21011" y="10630"/>
                  <a:pt x="21180" y="10504"/>
                  <a:pt x="21230" y="10315"/>
                </a:cubicBezTo>
                <a:cubicBezTo>
                  <a:pt x="21291" y="10090"/>
                  <a:pt x="21159" y="9860"/>
                  <a:pt x="20935" y="9800"/>
                </a:cubicBezTo>
                <a:lnTo>
                  <a:pt x="19770" y="9489"/>
                </a:lnTo>
                <a:close/>
                <a:moveTo>
                  <a:pt x="8523" y="11843"/>
                </a:moveTo>
                <a:lnTo>
                  <a:pt x="10097" y="14580"/>
                </a:lnTo>
                <a:cubicBezTo>
                  <a:pt x="10097" y="14580"/>
                  <a:pt x="8370" y="15583"/>
                  <a:pt x="8370" y="15583"/>
                </a:cubicBezTo>
                <a:cubicBezTo>
                  <a:pt x="8005" y="15793"/>
                  <a:pt x="7579" y="15849"/>
                  <a:pt x="7172" y="15740"/>
                </a:cubicBezTo>
                <a:cubicBezTo>
                  <a:pt x="6765" y="15631"/>
                  <a:pt x="6424" y="15366"/>
                  <a:pt x="6213" y="15000"/>
                </a:cubicBezTo>
                <a:cubicBezTo>
                  <a:pt x="5778" y="14246"/>
                  <a:pt x="6037" y="13282"/>
                  <a:pt x="6791" y="12846"/>
                </a:cubicBezTo>
                <a:lnTo>
                  <a:pt x="8523" y="11843"/>
                </a:lnTo>
                <a:close/>
                <a:moveTo>
                  <a:pt x="12813" y="14857"/>
                </a:moveTo>
                <a:cubicBezTo>
                  <a:pt x="12813" y="14857"/>
                  <a:pt x="12813" y="17631"/>
                  <a:pt x="12813" y="17631"/>
                </a:cubicBezTo>
                <a:lnTo>
                  <a:pt x="12173" y="17631"/>
                </a:lnTo>
                <a:lnTo>
                  <a:pt x="12302" y="17555"/>
                </a:lnTo>
                <a:cubicBezTo>
                  <a:pt x="12504" y="17439"/>
                  <a:pt x="12576" y="17184"/>
                  <a:pt x="12460" y="16982"/>
                </a:cubicBezTo>
                <a:lnTo>
                  <a:pt x="11353" y="15067"/>
                </a:lnTo>
                <a:lnTo>
                  <a:pt x="12813" y="14857"/>
                </a:lnTo>
                <a:close/>
                <a:moveTo>
                  <a:pt x="10522" y="15311"/>
                </a:moveTo>
                <a:lnTo>
                  <a:pt x="11515" y="17035"/>
                </a:lnTo>
                <a:lnTo>
                  <a:pt x="10756" y="17474"/>
                </a:lnTo>
                <a:cubicBezTo>
                  <a:pt x="10756" y="17474"/>
                  <a:pt x="9759" y="15750"/>
                  <a:pt x="9759" y="15750"/>
                </a:cubicBezTo>
                <a:lnTo>
                  <a:pt x="10522" y="15311"/>
                </a:lnTo>
                <a:close/>
                <a:moveTo>
                  <a:pt x="845" y="18472"/>
                </a:moveTo>
                <a:lnTo>
                  <a:pt x="12813" y="18472"/>
                </a:lnTo>
                <a:cubicBezTo>
                  <a:pt x="12813" y="18472"/>
                  <a:pt x="12813" y="19943"/>
                  <a:pt x="12813" y="19943"/>
                </a:cubicBezTo>
                <a:cubicBezTo>
                  <a:pt x="12813" y="20391"/>
                  <a:pt x="12449" y="20755"/>
                  <a:pt x="12001" y="20755"/>
                </a:cubicBezTo>
                <a:lnTo>
                  <a:pt x="1656" y="20755"/>
                </a:lnTo>
                <a:cubicBezTo>
                  <a:pt x="1208" y="20755"/>
                  <a:pt x="845" y="20391"/>
                  <a:pt x="845" y="19943"/>
                </a:cubicBezTo>
                <a:lnTo>
                  <a:pt x="845" y="18472"/>
                </a:lnTo>
                <a:close/>
                <a:moveTo>
                  <a:pt x="6681" y="19102"/>
                </a:moveTo>
                <a:cubicBezTo>
                  <a:pt x="6570" y="19102"/>
                  <a:pt x="6463" y="19148"/>
                  <a:pt x="6385" y="19227"/>
                </a:cubicBezTo>
                <a:cubicBezTo>
                  <a:pt x="6307" y="19305"/>
                  <a:pt x="6261" y="19412"/>
                  <a:pt x="6261" y="19523"/>
                </a:cubicBezTo>
                <a:cubicBezTo>
                  <a:pt x="6261" y="19634"/>
                  <a:pt x="6307" y="19745"/>
                  <a:pt x="6385" y="19823"/>
                </a:cubicBezTo>
                <a:cubicBezTo>
                  <a:pt x="6463" y="19902"/>
                  <a:pt x="6570" y="19948"/>
                  <a:pt x="6681" y="19948"/>
                </a:cubicBezTo>
                <a:cubicBezTo>
                  <a:pt x="6792" y="19948"/>
                  <a:pt x="6903" y="19902"/>
                  <a:pt x="6981" y="19823"/>
                </a:cubicBezTo>
                <a:cubicBezTo>
                  <a:pt x="7060" y="19745"/>
                  <a:pt x="7105" y="19634"/>
                  <a:pt x="7105" y="19523"/>
                </a:cubicBezTo>
                <a:cubicBezTo>
                  <a:pt x="7105" y="19411"/>
                  <a:pt x="7060" y="19305"/>
                  <a:pt x="6981" y="19227"/>
                </a:cubicBezTo>
                <a:cubicBezTo>
                  <a:pt x="6903" y="19148"/>
                  <a:pt x="6792" y="19102"/>
                  <a:pt x="6681" y="19102"/>
                </a:cubicBezTo>
                <a:close/>
              </a:path>
            </a:pathLst>
          </a:custGeom>
          <a:solidFill>
            <a:schemeClr val="dk1"/>
          </a:solidFill>
          <a:ln>
            <a:noFill/>
          </a:ln>
        </p:spPr>
        <p:txBody>
          <a:bodyPr spcFirstLastPara="1" wrap="square" lIns="38100" tIns="38100" rIns="38100" bIns="381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000"/>
              <a:buFont typeface="Calibri"/>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43" name="Google Shape;2343;p55"/>
          <p:cNvSpPr/>
          <p:nvPr/>
        </p:nvSpPr>
        <p:spPr>
          <a:xfrm>
            <a:off x="5555459" y="3591830"/>
            <a:ext cx="2160169" cy="923289"/>
          </a:xfrm>
          <a:prstGeom prst="rect">
            <a:avLst/>
          </a:prstGeom>
          <a:noFill/>
          <a:ln>
            <a:noFill/>
          </a:ln>
        </p:spPr>
        <p:txBody>
          <a:bodyPr spcFirstLastPara="1" wrap="square" lIns="91425" tIns="45700" rIns="91425" bIns="45700" anchor="t" anchorCtr="0">
            <a:spAutoFit/>
          </a:bodyPr>
          <a:lstStyle/>
          <a:p>
            <a:pPr algn="ctr">
              <a:buClr>
                <a:srgbClr val="000000"/>
              </a:buClr>
              <a:defRPr/>
            </a:pPr>
            <a:r>
              <a:rPr kumimoji="0" lang="en-US" sz="1800" b="0" i="0" u="none" strike="noStrike" kern="0" cap="none" spc="0" normalizeH="0" baseline="0" noProof="0">
                <a:ln>
                  <a:noFill/>
                </a:ln>
                <a:solidFill>
                  <a:srgbClr val="262626"/>
                </a:solidFill>
                <a:effectLst/>
                <a:uLnTx/>
                <a:uFillTx/>
                <a:latin typeface="Gill Sans"/>
                <a:ea typeface="Gill Sans"/>
                <a:cs typeface="Gill Sans"/>
                <a:sym typeface="Gill Sans"/>
              </a:rPr>
              <a:t>RESEARCH &amp; INNOVATION</a:t>
            </a:r>
            <a:r>
              <a:rPr lang="en-US" kern="0">
                <a:solidFill>
                  <a:srgbClr val="262626"/>
                </a:solidFill>
                <a:latin typeface="Gill Sans"/>
                <a:ea typeface="Gill Sans"/>
                <a:cs typeface="Gill Sans"/>
                <a:sym typeface="Gill Sans"/>
              </a:rPr>
              <a:t> INFRASTRUCTURE</a:t>
            </a:r>
            <a:endParaRPr kumimoji="0" sz="1800" b="0" i="0" u="none" strike="noStrike" kern="0" cap="none" spc="0" normalizeH="0" baseline="0" noProof="0">
              <a:ln>
                <a:noFill/>
              </a:ln>
              <a:solidFill>
                <a:srgbClr val="262626"/>
              </a:solidFill>
              <a:effectLst/>
              <a:uLnTx/>
              <a:uFillTx/>
              <a:latin typeface="Gill Sans"/>
              <a:ea typeface="Gill Sans"/>
              <a:cs typeface="Gill Sans"/>
              <a:sym typeface="Gill Sans"/>
            </a:endParaRPr>
          </a:p>
        </p:txBody>
      </p:sp>
      <p:grpSp>
        <p:nvGrpSpPr>
          <p:cNvPr id="2345" name="Google Shape;2345;p55"/>
          <p:cNvGrpSpPr/>
          <p:nvPr/>
        </p:nvGrpSpPr>
        <p:grpSpPr>
          <a:xfrm>
            <a:off x="5125467" y="3712752"/>
            <a:ext cx="498772" cy="552738"/>
            <a:chOff x="291" y="1611"/>
            <a:chExt cx="305" cy="338"/>
          </a:xfrm>
        </p:grpSpPr>
        <p:sp>
          <p:nvSpPr>
            <p:cNvPr id="2346" name="Google Shape;2346;p55"/>
            <p:cNvSpPr/>
            <p:nvPr/>
          </p:nvSpPr>
          <p:spPr>
            <a:xfrm>
              <a:off x="343" y="1753"/>
              <a:ext cx="40" cy="40"/>
            </a:xfrm>
            <a:custGeom>
              <a:avLst/>
              <a:gdLst/>
              <a:ahLst/>
              <a:cxnLst/>
              <a:rect l="l" t="t" r="r" b="b"/>
              <a:pathLst>
                <a:path w="398" h="392" extrusionOk="0">
                  <a:moveTo>
                    <a:pt x="339" y="0"/>
                  </a:moveTo>
                  <a:lnTo>
                    <a:pt x="355" y="2"/>
                  </a:lnTo>
                  <a:lnTo>
                    <a:pt x="369" y="7"/>
                  </a:lnTo>
                  <a:lnTo>
                    <a:pt x="381" y="17"/>
                  </a:lnTo>
                  <a:lnTo>
                    <a:pt x="389" y="29"/>
                  </a:lnTo>
                  <a:lnTo>
                    <a:pt x="396" y="43"/>
                  </a:lnTo>
                  <a:lnTo>
                    <a:pt x="398" y="59"/>
                  </a:lnTo>
                  <a:lnTo>
                    <a:pt x="396" y="73"/>
                  </a:lnTo>
                  <a:lnTo>
                    <a:pt x="389" y="87"/>
                  </a:lnTo>
                  <a:lnTo>
                    <a:pt x="381" y="99"/>
                  </a:lnTo>
                  <a:lnTo>
                    <a:pt x="369" y="109"/>
                  </a:lnTo>
                  <a:lnTo>
                    <a:pt x="354" y="115"/>
                  </a:lnTo>
                  <a:lnTo>
                    <a:pt x="315" y="127"/>
                  </a:lnTo>
                  <a:lnTo>
                    <a:pt x="281" y="142"/>
                  </a:lnTo>
                  <a:lnTo>
                    <a:pt x="251" y="158"/>
                  </a:lnTo>
                  <a:lnTo>
                    <a:pt x="224" y="177"/>
                  </a:lnTo>
                  <a:lnTo>
                    <a:pt x="201" y="196"/>
                  </a:lnTo>
                  <a:lnTo>
                    <a:pt x="182" y="217"/>
                  </a:lnTo>
                  <a:lnTo>
                    <a:pt x="165" y="236"/>
                  </a:lnTo>
                  <a:lnTo>
                    <a:pt x="153" y="256"/>
                  </a:lnTo>
                  <a:lnTo>
                    <a:pt x="142" y="275"/>
                  </a:lnTo>
                  <a:lnTo>
                    <a:pt x="133" y="293"/>
                  </a:lnTo>
                  <a:lnTo>
                    <a:pt x="127" y="308"/>
                  </a:lnTo>
                  <a:lnTo>
                    <a:pt x="121" y="322"/>
                  </a:lnTo>
                  <a:lnTo>
                    <a:pt x="119" y="333"/>
                  </a:lnTo>
                  <a:lnTo>
                    <a:pt x="117" y="340"/>
                  </a:lnTo>
                  <a:lnTo>
                    <a:pt x="116" y="344"/>
                  </a:lnTo>
                  <a:lnTo>
                    <a:pt x="110" y="360"/>
                  </a:lnTo>
                  <a:lnTo>
                    <a:pt x="102" y="373"/>
                  </a:lnTo>
                  <a:lnTo>
                    <a:pt x="89" y="384"/>
                  </a:lnTo>
                  <a:lnTo>
                    <a:pt x="75" y="390"/>
                  </a:lnTo>
                  <a:lnTo>
                    <a:pt x="58" y="392"/>
                  </a:lnTo>
                  <a:lnTo>
                    <a:pt x="53" y="392"/>
                  </a:lnTo>
                  <a:lnTo>
                    <a:pt x="49" y="391"/>
                  </a:lnTo>
                  <a:lnTo>
                    <a:pt x="30" y="385"/>
                  </a:lnTo>
                  <a:lnTo>
                    <a:pt x="16" y="375"/>
                  </a:lnTo>
                  <a:lnTo>
                    <a:pt x="6" y="360"/>
                  </a:lnTo>
                  <a:lnTo>
                    <a:pt x="0" y="343"/>
                  </a:lnTo>
                  <a:lnTo>
                    <a:pt x="0" y="324"/>
                  </a:lnTo>
                  <a:lnTo>
                    <a:pt x="1" y="320"/>
                  </a:lnTo>
                  <a:lnTo>
                    <a:pt x="2" y="311"/>
                  </a:lnTo>
                  <a:lnTo>
                    <a:pt x="6" y="300"/>
                  </a:lnTo>
                  <a:lnTo>
                    <a:pt x="10" y="285"/>
                  </a:lnTo>
                  <a:lnTo>
                    <a:pt x="16" y="266"/>
                  </a:lnTo>
                  <a:lnTo>
                    <a:pt x="25" y="246"/>
                  </a:lnTo>
                  <a:lnTo>
                    <a:pt x="36" y="223"/>
                  </a:lnTo>
                  <a:lnTo>
                    <a:pt x="50" y="199"/>
                  </a:lnTo>
                  <a:lnTo>
                    <a:pt x="66" y="174"/>
                  </a:lnTo>
                  <a:lnTo>
                    <a:pt x="84" y="149"/>
                  </a:lnTo>
                  <a:lnTo>
                    <a:pt x="107" y="124"/>
                  </a:lnTo>
                  <a:lnTo>
                    <a:pt x="133" y="99"/>
                  </a:lnTo>
                  <a:lnTo>
                    <a:pt x="162" y="75"/>
                  </a:lnTo>
                  <a:lnTo>
                    <a:pt x="196" y="54"/>
                  </a:lnTo>
                  <a:lnTo>
                    <a:pt x="234" y="33"/>
                  </a:lnTo>
                  <a:lnTo>
                    <a:pt x="277" y="16"/>
                  </a:lnTo>
                  <a:lnTo>
                    <a:pt x="323" y="1"/>
                  </a:lnTo>
                  <a:lnTo>
                    <a:pt x="339"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7" name="Google Shape;2347;p55"/>
            <p:cNvSpPr/>
            <p:nvPr/>
          </p:nvSpPr>
          <p:spPr>
            <a:xfrm>
              <a:off x="316" y="1730"/>
              <a:ext cx="61" cy="60"/>
            </a:xfrm>
            <a:custGeom>
              <a:avLst/>
              <a:gdLst/>
              <a:ahLst/>
              <a:cxnLst/>
              <a:rect l="l" t="t" r="r" b="b"/>
              <a:pathLst>
                <a:path w="602" h="595" extrusionOk="0">
                  <a:moveTo>
                    <a:pt x="545" y="0"/>
                  </a:moveTo>
                  <a:lnTo>
                    <a:pt x="560" y="2"/>
                  </a:lnTo>
                  <a:lnTo>
                    <a:pt x="573" y="8"/>
                  </a:lnTo>
                  <a:lnTo>
                    <a:pt x="585" y="17"/>
                  </a:lnTo>
                  <a:lnTo>
                    <a:pt x="594" y="29"/>
                  </a:lnTo>
                  <a:lnTo>
                    <a:pt x="600" y="44"/>
                  </a:lnTo>
                  <a:lnTo>
                    <a:pt x="602" y="59"/>
                  </a:lnTo>
                  <a:lnTo>
                    <a:pt x="600" y="74"/>
                  </a:lnTo>
                  <a:lnTo>
                    <a:pt x="594" y="88"/>
                  </a:lnTo>
                  <a:lnTo>
                    <a:pt x="585" y="100"/>
                  </a:lnTo>
                  <a:lnTo>
                    <a:pt x="573" y="110"/>
                  </a:lnTo>
                  <a:lnTo>
                    <a:pt x="559" y="115"/>
                  </a:lnTo>
                  <a:lnTo>
                    <a:pt x="504" y="133"/>
                  </a:lnTo>
                  <a:lnTo>
                    <a:pt x="453" y="152"/>
                  </a:lnTo>
                  <a:lnTo>
                    <a:pt x="407" y="174"/>
                  </a:lnTo>
                  <a:lnTo>
                    <a:pt x="365" y="197"/>
                  </a:lnTo>
                  <a:lnTo>
                    <a:pt x="327" y="223"/>
                  </a:lnTo>
                  <a:lnTo>
                    <a:pt x="294" y="250"/>
                  </a:lnTo>
                  <a:lnTo>
                    <a:pt x="264" y="278"/>
                  </a:lnTo>
                  <a:lnTo>
                    <a:pt x="238" y="306"/>
                  </a:lnTo>
                  <a:lnTo>
                    <a:pt x="214" y="335"/>
                  </a:lnTo>
                  <a:lnTo>
                    <a:pt x="195" y="363"/>
                  </a:lnTo>
                  <a:lnTo>
                    <a:pt x="177" y="391"/>
                  </a:lnTo>
                  <a:lnTo>
                    <a:pt x="162" y="417"/>
                  </a:lnTo>
                  <a:lnTo>
                    <a:pt x="150" y="443"/>
                  </a:lnTo>
                  <a:lnTo>
                    <a:pt x="139" y="466"/>
                  </a:lnTo>
                  <a:lnTo>
                    <a:pt x="132" y="487"/>
                  </a:lnTo>
                  <a:lnTo>
                    <a:pt x="125" y="506"/>
                  </a:lnTo>
                  <a:lnTo>
                    <a:pt x="121" y="521"/>
                  </a:lnTo>
                  <a:lnTo>
                    <a:pt x="119" y="534"/>
                  </a:lnTo>
                  <a:lnTo>
                    <a:pt x="117" y="541"/>
                  </a:lnTo>
                  <a:lnTo>
                    <a:pt x="116" y="546"/>
                  </a:lnTo>
                  <a:lnTo>
                    <a:pt x="110" y="562"/>
                  </a:lnTo>
                  <a:lnTo>
                    <a:pt x="102" y="576"/>
                  </a:lnTo>
                  <a:lnTo>
                    <a:pt x="89" y="586"/>
                  </a:lnTo>
                  <a:lnTo>
                    <a:pt x="73" y="592"/>
                  </a:lnTo>
                  <a:lnTo>
                    <a:pt x="57" y="595"/>
                  </a:lnTo>
                  <a:lnTo>
                    <a:pt x="53" y="595"/>
                  </a:lnTo>
                  <a:lnTo>
                    <a:pt x="49" y="594"/>
                  </a:lnTo>
                  <a:lnTo>
                    <a:pt x="30" y="589"/>
                  </a:lnTo>
                  <a:lnTo>
                    <a:pt x="16" y="578"/>
                  </a:lnTo>
                  <a:lnTo>
                    <a:pt x="5" y="563"/>
                  </a:lnTo>
                  <a:lnTo>
                    <a:pt x="0" y="547"/>
                  </a:lnTo>
                  <a:lnTo>
                    <a:pt x="0" y="527"/>
                  </a:lnTo>
                  <a:lnTo>
                    <a:pt x="0" y="523"/>
                  </a:lnTo>
                  <a:lnTo>
                    <a:pt x="2" y="514"/>
                  </a:lnTo>
                  <a:lnTo>
                    <a:pt x="5" y="501"/>
                  </a:lnTo>
                  <a:lnTo>
                    <a:pt x="10" y="485"/>
                  </a:lnTo>
                  <a:lnTo>
                    <a:pt x="15" y="466"/>
                  </a:lnTo>
                  <a:lnTo>
                    <a:pt x="23" y="444"/>
                  </a:lnTo>
                  <a:lnTo>
                    <a:pt x="32" y="419"/>
                  </a:lnTo>
                  <a:lnTo>
                    <a:pt x="43" y="393"/>
                  </a:lnTo>
                  <a:lnTo>
                    <a:pt x="57" y="364"/>
                  </a:lnTo>
                  <a:lnTo>
                    <a:pt x="73" y="334"/>
                  </a:lnTo>
                  <a:lnTo>
                    <a:pt x="93" y="304"/>
                  </a:lnTo>
                  <a:lnTo>
                    <a:pt x="115" y="273"/>
                  </a:lnTo>
                  <a:lnTo>
                    <a:pt x="139" y="240"/>
                  </a:lnTo>
                  <a:lnTo>
                    <a:pt x="168" y="209"/>
                  </a:lnTo>
                  <a:lnTo>
                    <a:pt x="199" y="178"/>
                  </a:lnTo>
                  <a:lnTo>
                    <a:pt x="233" y="148"/>
                  </a:lnTo>
                  <a:lnTo>
                    <a:pt x="272" y="119"/>
                  </a:lnTo>
                  <a:lnTo>
                    <a:pt x="315" y="90"/>
                  </a:lnTo>
                  <a:lnTo>
                    <a:pt x="362" y="65"/>
                  </a:lnTo>
                  <a:lnTo>
                    <a:pt x="413" y="41"/>
                  </a:lnTo>
                  <a:lnTo>
                    <a:pt x="468" y="20"/>
                  </a:lnTo>
                  <a:lnTo>
                    <a:pt x="529" y="2"/>
                  </a:lnTo>
                  <a:lnTo>
                    <a:pt x="545"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8" name="Google Shape;2348;p55"/>
            <p:cNvSpPr/>
            <p:nvPr/>
          </p:nvSpPr>
          <p:spPr>
            <a:xfrm>
              <a:off x="291" y="1704"/>
              <a:ext cx="81" cy="80"/>
            </a:xfrm>
            <a:custGeom>
              <a:avLst/>
              <a:gdLst/>
              <a:ahLst/>
              <a:cxnLst/>
              <a:rect l="l" t="t" r="r" b="b"/>
              <a:pathLst>
                <a:path w="810" h="798" extrusionOk="0">
                  <a:moveTo>
                    <a:pt x="751" y="0"/>
                  </a:moveTo>
                  <a:lnTo>
                    <a:pt x="766" y="2"/>
                  </a:lnTo>
                  <a:lnTo>
                    <a:pt x="780" y="8"/>
                  </a:lnTo>
                  <a:lnTo>
                    <a:pt x="792" y="17"/>
                  </a:lnTo>
                  <a:lnTo>
                    <a:pt x="802" y="29"/>
                  </a:lnTo>
                  <a:lnTo>
                    <a:pt x="807" y="44"/>
                  </a:lnTo>
                  <a:lnTo>
                    <a:pt x="810" y="62"/>
                  </a:lnTo>
                  <a:lnTo>
                    <a:pt x="805" y="80"/>
                  </a:lnTo>
                  <a:lnTo>
                    <a:pt x="797" y="95"/>
                  </a:lnTo>
                  <a:lnTo>
                    <a:pt x="784" y="107"/>
                  </a:lnTo>
                  <a:lnTo>
                    <a:pt x="766" y="115"/>
                  </a:lnTo>
                  <a:lnTo>
                    <a:pt x="698" y="135"/>
                  </a:lnTo>
                  <a:lnTo>
                    <a:pt x="634" y="159"/>
                  </a:lnTo>
                  <a:lnTo>
                    <a:pt x="576" y="185"/>
                  </a:lnTo>
                  <a:lnTo>
                    <a:pt x="521" y="213"/>
                  </a:lnTo>
                  <a:lnTo>
                    <a:pt x="471" y="244"/>
                  </a:lnTo>
                  <a:lnTo>
                    <a:pt x="426" y="277"/>
                  </a:lnTo>
                  <a:lnTo>
                    <a:pt x="384" y="310"/>
                  </a:lnTo>
                  <a:lnTo>
                    <a:pt x="346" y="345"/>
                  </a:lnTo>
                  <a:lnTo>
                    <a:pt x="311" y="379"/>
                  </a:lnTo>
                  <a:lnTo>
                    <a:pt x="281" y="415"/>
                  </a:lnTo>
                  <a:lnTo>
                    <a:pt x="253" y="450"/>
                  </a:lnTo>
                  <a:lnTo>
                    <a:pt x="229" y="486"/>
                  </a:lnTo>
                  <a:lnTo>
                    <a:pt x="208" y="520"/>
                  </a:lnTo>
                  <a:lnTo>
                    <a:pt x="189" y="554"/>
                  </a:lnTo>
                  <a:lnTo>
                    <a:pt x="173" y="585"/>
                  </a:lnTo>
                  <a:lnTo>
                    <a:pt x="159" y="615"/>
                  </a:lnTo>
                  <a:lnTo>
                    <a:pt x="148" y="643"/>
                  </a:lnTo>
                  <a:lnTo>
                    <a:pt x="138" y="668"/>
                  </a:lnTo>
                  <a:lnTo>
                    <a:pt x="131" y="691"/>
                  </a:lnTo>
                  <a:lnTo>
                    <a:pt x="125" y="710"/>
                  </a:lnTo>
                  <a:lnTo>
                    <a:pt x="121" y="726"/>
                  </a:lnTo>
                  <a:lnTo>
                    <a:pt x="118" y="738"/>
                  </a:lnTo>
                  <a:lnTo>
                    <a:pt x="117" y="746"/>
                  </a:lnTo>
                  <a:lnTo>
                    <a:pt x="116" y="749"/>
                  </a:lnTo>
                  <a:lnTo>
                    <a:pt x="111" y="765"/>
                  </a:lnTo>
                  <a:lnTo>
                    <a:pt x="102" y="779"/>
                  </a:lnTo>
                  <a:lnTo>
                    <a:pt x="90" y="789"/>
                  </a:lnTo>
                  <a:lnTo>
                    <a:pt x="75" y="796"/>
                  </a:lnTo>
                  <a:lnTo>
                    <a:pt x="58" y="798"/>
                  </a:lnTo>
                  <a:lnTo>
                    <a:pt x="53" y="798"/>
                  </a:lnTo>
                  <a:lnTo>
                    <a:pt x="49" y="798"/>
                  </a:lnTo>
                  <a:lnTo>
                    <a:pt x="31" y="792"/>
                  </a:lnTo>
                  <a:lnTo>
                    <a:pt x="16" y="782"/>
                  </a:lnTo>
                  <a:lnTo>
                    <a:pt x="5" y="766"/>
                  </a:lnTo>
                  <a:lnTo>
                    <a:pt x="0" y="749"/>
                  </a:lnTo>
                  <a:lnTo>
                    <a:pt x="0" y="731"/>
                  </a:lnTo>
                  <a:lnTo>
                    <a:pt x="1" y="725"/>
                  </a:lnTo>
                  <a:lnTo>
                    <a:pt x="2" y="717"/>
                  </a:lnTo>
                  <a:lnTo>
                    <a:pt x="5" y="704"/>
                  </a:lnTo>
                  <a:lnTo>
                    <a:pt x="10" y="687"/>
                  </a:lnTo>
                  <a:lnTo>
                    <a:pt x="15" y="666"/>
                  </a:lnTo>
                  <a:lnTo>
                    <a:pt x="23" y="643"/>
                  </a:lnTo>
                  <a:lnTo>
                    <a:pt x="31" y="618"/>
                  </a:lnTo>
                  <a:lnTo>
                    <a:pt x="42" y="588"/>
                  </a:lnTo>
                  <a:lnTo>
                    <a:pt x="55" y="558"/>
                  </a:lnTo>
                  <a:lnTo>
                    <a:pt x="69" y="526"/>
                  </a:lnTo>
                  <a:lnTo>
                    <a:pt x="86" y="491"/>
                  </a:lnTo>
                  <a:lnTo>
                    <a:pt x="107" y="457"/>
                  </a:lnTo>
                  <a:lnTo>
                    <a:pt x="130" y="420"/>
                  </a:lnTo>
                  <a:lnTo>
                    <a:pt x="155" y="383"/>
                  </a:lnTo>
                  <a:lnTo>
                    <a:pt x="183" y="347"/>
                  </a:lnTo>
                  <a:lnTo>
                    <a:pt x="214" y="309"/>
                  </a:lnTo>
                  <a:lnTo>
                    <a:pt x="250" y="272"/>
                  </a:lnTo>
                  <a:lnTo>
                    <a:pt x="287" y="236"/>
                  </a:lnTo>
                  <a:lnTo>
                    <a:pt x="330" y="200"/>
                  </a:lnTo>
                  <a:lnTo>
                    <a:pt x="375" y="167"/>
                  </a:lnTo>
                  <a:lnTo>
                    <a:pt x="425" y="133"/>
                  </a:lnTo>
                  <a:lnTo>
                    <a:pt x="478" y="102"/>
                  </a:lnTo>
                  <a:lnTo>
                    <a:pt x="536" y="74"/>
                  </a:lnTo>
                  <a:lnTo>
                    <a:pt x="598" y="47"/>
                  </a:lnTo>
                  <a:lnTo>
                    <a:pt x="665" y="23"/>
                  </a:lnTo>
                  <a:lnTo>
                    <a:pt x="736" y="2"/>
                  </a:lnTo>
                  <a:lnTo>
                    <a:pt x="751"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9" name="Google Shape;2349;p55"/>
            <p:cNvSpPr/>
            <p:nvPr/>
          </p:nvSpPr>
          <p:spPr>
            <a:xfrm>
              <a:off x="392" y="1611"/>
              <a:ext cx="126" cy="126"/>
            </a:xfrm>
            <a:custGeom>
              <a:avLst/>
              <a:gdLst/>
              <a:ahLst/>
              <a:cxnLst/>
              <a:rect l="l" t="t" r="r" b="b"/>
              <a:pathLst>
                <a:path w="1260" h="1258" extrusionOk="0">
                  <a:moveTo>
                    <a:pt x="630" y="0"/>
                  </a:moveTo>
                  <a:lnTo>
                    <a:pt x="695" y="4"/>
                  </a:lnTo>
                  <a:lnTo>
                    <a:pt x="756" y="13"/>
                  </a:lnTo>
                  <a:lnTo>
                    <a:pt x="817" y="29"/>
                  </a:lnTo>
                  <a:lnTo>
                    <a:pt x="875" y="50"/>
                  </a:lnTo>
                  <a:lnTo>
                    <a:pt x="930" y="76"/>
                  </a:lnTo>
                  <a:lnTo>
                    <a:pt x="982" y="107"/>
                  </a:lnTo>
                  <a:lnTo>
                    <a:pt x="1031" y="144"/>
                  </a:lnTo>
                  <a:lnTo>
                    <a:pt x="1075" y="185"/>
                  </a:lnTo>
                  <a:lnTo>
                    <a:pt x="1116" y="229"/>
                  </a:lnTo>
                  <a:lnTo>
                    <a:pt x="1153" y="278"/>
                  </a:lnTo>
                  <a:lnTo>
                    <a:pt x="1184" y="329"/>
                  </a:lnTo>
                  <a:lnTo>
                    <a:pt x="1211" y="385"/>
                  </a:lnTo>
                  <a:lnTo>
                    <a:pt x="1232" y="443"/>
                  </a:lnTo>
                  <a:lnTo>
                    <a:pt x="1248" y="503"/>
                  </a:lnTo>
                  <a:lnTo>
                    <a:pt x="1257" y="565"/>
                  </a:lnTo>
                  <a:lnTo>
                    <a:pt x="1260" y="629"/>
                  </a:lnTo>
                  <a:lnTo>
                    <a:pt x="1257" y="694"/>
                  </a:lnTo>
                  <a:lnTo>
                    <a:pt x="1248" y="757"/>
                  </a:lnTo>
                  <a:lnTo>
                    <a:pt x="1232" y="817"/>
                  </a:lnTo>
                  <a:lnTo>
                    <a:pt x="1211" y="874"/>
                  </a:lnTo>
                  <a:lnTo>
                    <a:pt x="1184" y="929"/>
                  </a:lnTo>
                  <a:lnTo>
                    <a:pt x="1153" y="981"/>
                  </a:lnTo>
                  <a:lnTo>
                    <a:pt x="1116" y="1030"/>
                  </a:lnTo>
                  <a:lnTo>
                    <a:pt x="1075" y="1075"/>
                  </a:lnTo>
                  <a:lnTo>
                    <a:pt x="1031" y="1115"/>
                  </a:lnTo>
                  <a:lnTo>
                    <a:pt x="982" y="1152"/>
                  </a:lnTo>
                  <a:lnTo>
                    <a:pt x="930" y="1183"/>
                  </a:lnTo>
                  <a:lnTo>
                    <a:pt x="875" y="1210"/>
                  </a:lnTo>
                  <a:lnTo>
                    <a:pt x="817" y="1230"/>
                  </a:lnTo>
                  <a:lnTo>
                    <a:pt x="756" y="1246"/>
                  </a:lnTo>
                  <a:lnTo>
                    <a:pt x="695" y="1255"/>
                  </a:lnTo>
                  <a:lnTo>
                    <a:pt x="630" y="1258"/>
                  </a:lnTo>
                  <a:lnTo>
                    <a:pt x="565" y="1255"/>
                  </a:lnTo>
                  <a:lnTo>
                    <a:pt x="502" y="1246"/>
                  </a:lnTo>
                  <a:lnTo>
                    <a:pt x="443" y="1230"/>
                  </a:lnTo>
                  <a:lnTo>
                    <a:pt x="385" y="1210"/>
                  </a:lnTo>
                  <a:lnTo>
                    <a:pt x="329" y="1183"/>
                  </a:lnTo>
                  <a:lnTo>
                    <a:pt x="278" y="1152"/>
                  </a:lnTo>
                  <a:lnTo>
                    <a:pt x="229" y="1115"/>
                  </a:lnTo>
                  <a:lnTo>
                    <a:pt x="185" y="1075"/>
                  </a:lnTo>
                  <a:lnTo>
                    <a:pt x="144" y="1030"/>
                  </a:lnTo>
                  <a:lnTo>
                    <a:pt x="108" y="981"/>
                  </a:lnTo>
                  <a:lnTo>
                    <a:pt x="75" y="929"/>
                  </a:lnTo>
                  <a:lnTo>
                    <a:pt x="50" y="874"/>
                  </a:lnTo>
                  <a:lnTo>
                    <a:pt x="28" y="817"/>
                  </a:lnTo>
                  <a:lnTo>
                    <a:pt x="13" y="757"/>
                  </a:lnTo>
                  <a:lnTo>
                    <a:pt x="3" y="694"/>
                  </a:lnTo>
                  <a:lnTo>
                    <a:pt x="0" y="629"/>
                  </a:lnTo>
                  <a:lnTo>
                    <a:pt x="3" y="565"/>
                  </a:lnTo>
                  <a:lnTo>
                    <a:pt x="13" y="503"/>
                  </a:lnTo>
                  <a:lnTo>
                    <a:pt x="28" y="443"/>
                  </a:lnTo>
                  <a:lnTo>
                    <a:pt x="50" y="385"/>
                  </a:lnTo>
                  <a:lnTo>
                    <a:pt x="75" y="329"/>
                  </a:lnTo>
                  <a:lnTo>
                    <a:pt x="108" y="278"/>
                  </a:lnTo>
                  <a:lnTo>
                    <a:pt x="144" y="229"/>
                  </a:lnTo>
                  <a:lnTo>
                    <a:pt x="185" y="185"/>
                  </a:lnTo>
                  <a:lnTo>
                    <a:pt x="229" y="144"/>
                  </a:lnTo>
                  <a:lnTo>
                    <a:pt x="278" y="107"/>
                  </a:lnTo>
                  <a:lnTo>
                    <a:pt x="329" y="76"/>
                  </a:lnTo>
                  <a:lnTo>
                    <a:pt x="385" y="50"/>
                  </a:lnTo>
                  <a:lnTo>
                    <a:pt x="443" y="29"/>
                  </a:lnTo>
                  <a:lnTo>
                    <a:pt x="502" y="13"/>
                  </a:lnTo>
                  <a:lnTo>
                    <a:pt x="565" y="4"/>
                  </a:lnTo>
                  <a:lnTo>
                    <a:pt x="630"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0" name="Google Shape;2350;p55"/>
            <p:cNvSpPr/>
            <p:nvPr/>
          </p:nvSpPr>
          <p:spPr>
            <a:xfrm>
              <a:off x="331" y="1760"/>
              <a:ext cx="102" cy="189"/>
            </a:xfrm>
            <a:custGeom>
              <a:avLst/>
              <a:gdLst/>
              <a:ahLst/>
              <a:cxnLst/>
              <a:rect l="l" t="t" r="r" b="b"/>
              <a:pathLst>
                <a:path w="1019" h="1883" extrusionOk="0">
                  <a:moveTo>
                    <a:pt x="713" y="0"/>
                  </a:moveTo>
                  <a:lnTo>
                    <a:pt x="1019" y="417"/>
                  </a:lnTo>
                  <a:lnTo>
                    <a:pt x="745" y="417"/>
                  </a:lnTo>
                  <a:lnTo>
                    <a:pt x="712" y="421"/>
                  </a:lnTo>
                  <a:lnTo>
                    <a:pt x="681" y="428"/>
                  </a:lnTo>
                  <a:lnTo>
                    <a:pt x="653" y="442"/>
                  </a:lnTo>
                  <a:lnTo>
                    <a:pt x="627" y="459"/>
                  </a:lnTo>
                  <a:lnTo>
                    <a:pt x="605" y="482"/>
                  </a:lnTo>
                  <a:lnTo>
                    <a:pt x="587" y="507"/>
                  </a:lnTo>
                  <a:lnTo>
                    <a:pt x="574" y="536"/>
                  </a:lnTo>
                  <a:lnTo>
                    <a:pt x="565" y="566"/>
                  </a:lnTo>
                  <a:lnTo>
                    <a:pt x="562" y="599"/>
                  </a:lnTo>
                  <a:lnTo>
                    <a:pt x="562" y="1358"/>
                  </a:lnTo>
                  <a:lnTo>
                    <a:pt x="551" y="1436"/>
                  </a:lnTo>
                  <a:lnTo>
                    <a:pt x="542" y="1518"/>
                  </a:lnTo>
                  <a:lnTo>
                    <a:pt x="533" y="1603"/>
                  </a:lnTo>
                  <a:lnTo>
                    <a:pt x="526" y="1691"/>
                  </a:lnTo>
                  <a:lnTo>
                    <a:pt x="522" y="1785"/>
                  </a:lnTo>
                  <a:lnTo>
                    <a:pt x="519" y="1883"/>
                  </a:lnTo>
                  <a:lnTo>
                    <a:pt x="0" y="1883"/>
                  </a:lnTo>
                  <a:lnTo>
                    <a:pt x="4" y="1757"/>
                  </a:lnTo>
                  <a:lnTo>
                    <a:pt x="11" y="1636"/>
                  </a:lnTo>
                  <a:lnTo>
                    <a:pt x="21" y="1521"/>
                  </a:lnTo>
                  <a:lnTo>
                    <a:pt x="32" y="1411"/>
                  </a:lnTo>
                  <a:lnTo>
                    <a:pt x="48" y="1305"/>
                  </a:lnTo>
                  <a:lnTo>
                    <a:pt x="64" y="1205"/>
                  </a:lnTo>
                  <a:lnTo>
                    <a:pt x="82" y="1110"/>
                  </a:lnTo>
                  <a:lnTo>
                    <a:pt x="103" y="1018"/>
                  </a:lnTo>
                  <a:lnTo>
                    <a:pt x="125" y="932"/>
                  </a:lnTo>
                  <a:lnTo>
                    <a:pt x="149" y="850"/>
                  </a:lnTo>
                  <a:lnTo>
                    <a:pt x="175" y="772"/>
                  </a:lnTo>
                  <a:lnTo>
                    <a:pt x="202" y="699"/>
                  </a:lnTo>
                  <a:lnTo>
                    <a:pt x="230" y="630"/>
                  </a:lnTo>
                  <a:lnTo>
                    <a:pt x="261" y="564"/>
                  </a:lnTo>
                  <a:lnTo>
                    <a:pt x="291" y="503"/>
                  </a:lnTo>
                  <a:lnTo>
                    <a:pt x="322" y="444"/>
                  </a:lnTo>
                  <a:lnTo>
                    <a:pt x="353" y="390"/>
                  </a:lnTo>
                  <a:lnTo>
                    <a:pt x="386" y="340"/>
                  </a:lnTo>
                  <a:lnTo>
                    <a:pt x="419" y="292"/>
                  </a:lnTo>
                  <a:lnTo>
                    <a:pt x="453" y="248"/>
                  </a:lnTo>
                  <a:lnTo>
                    <a:pt x="485" y="208"/>
                  </a:lnTo>
                  <a:lnTo>
                    <a:pt x="519" y="169"/>
                  </a:lnTo>
                  <a:lnTo>
                    <a:pt x="552" y="135"/>
                  </a:lnTo>
                  <a:lnTo>
                    <a:pt x="586" y="102"/>
                  </a:lnTo>
                  <a:lnTo>
                    <a:pt x="618" y="73"/>
                  </a:lnTo>
                  <a:lnTo>
                    <a:pt x="651" y="46"/>
                  </a:lnTo>
                  <a:lnTo>
                    <a:pt x="682" y="22"/>
                  </a:lnTo>
                  <a:lnTo>
                    <a:pt x="713"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1" name="Google Shape;2351;p55"/>
            <p:cNvSpPr/>
            <p:nvPr/>
          </p:nvSpPr>
          <p:spPr>
            <a:xfrm>
              <a:off x="417" y="1741"/>
              <a:ext cx="78" cy="35"/>
            </a:xfrm>
            <a:custGeom>
              <a:avLst/>
              <a:gdLst/>
              <a:ahLst/>
              <a:cxnLst/>
              <a:rect l="l" t="t" r="r" b="b"/>
              <a:pathLst>
                <a:path w="787" h="354" extrusionOk="0">
                  <a:moveTo>
                    <a:pt x="395" y="0"/>
                  </a:moveTo>
                  <a:lnTo>
                    <a:pt x="427" y="3"/>
                  </a:lnTo>
                  <a:lnTo>
                    <a:pt x="457" y="11"/>
                  </a:lnTo>
                  <a:lnTo>
                    <a:pt x="484" y="25"/>
                  </a:lnTo>
                  <a:lnTo>
                    <a:pt x="509" y="43"/>
                  </a:lnTo>
                  <a:lnTo>
                    <a:pt x="531" y="64"/>
                  </a:lnTo>
                  <a:lnTo>
                    <a:pt x="548" y="89"/>
                  </a:lnTo>
                  <a:lnTo>
                    <a:pt x="697" y="26"/>
                  </a:lnTo>
                  <a:lnTo>
                    <a:pt x="713" y="21"/>
                  </a:lnTo>
                  <a:lnTo>
                    <a:pt x="728" y="21"/>
                  </a:lnTo>
                  <a:lnTo>
                    <a:pt x="745" y="24"/>
                  </a:lnTo>
                  <a:lnTo>
                    <a:pt x="760" y="32"/>
                  </a:lnTo>
                  <a:lnTo>
                    <a:pt x="772" y="44"/>
                  </a:lnTo>
                  <a:lnTo>
                    <a:pt x="780" y="58"/>
                  </a:lnTo>
                  <a:lnTo>
                    <a:pt x="785" y="74"/>
                  </a:lnTo>
                  <a:lnTo>
                    <a:pt x="787" y="91"/>
                  </a:lnTo>
                  <a:lnTo>
                    <a:pt x="787" y="278"/>
                  </a:lnTo>
                  <a:lnTo>
                    <a:pt x="785" y="295"/>
                  </a:lnTo>
                  <a:lnTo>
                    <a:pt x="781" y="310"/>
                  </a:lnTo>
                  <a:lnTo>
                    <a:pt x="774" y="323"/>
                  </a:lnTo>
                  <a:lnTo>
                    <a:pt x="762" y="335"/>
                  </a:lnTo>
                  <a:lnTo>
                    <a:pt x="749" y="342"/>
                  </a:lnTo>
                  <a:lnTo>
                    <a:pt x="735" y="348"/>
                  </a:lnTo>
                  <a:lnTo>
                    <a:pt x="720" y="349"/>
                  </a:lnTo>
                  <a:lnTo>
                    <a:pt x="705" y="346"/>
                  </a:lnTo>
                  <a:lnTo>
                    <a:pt x="673" y="336"/>
                  </a:lnTo>
                  <a:lnTo>
                    <a:pt x="642" y="327"/>
                  </a:lnTo>
                  <a:lnTo>
                    <a:pt x="609" y="318"/>
                  </a:lnTo>
                  <a:lnTo>
                    <a:pt x="579" y="308"/>
                  </a:lnTo>
                  <a:lnTo>
                    <a:pt x="552" y="300"/>
                  </a:lnTo>
                  <a:lnTo>
                    <a:pt x="528" y="293"/>
                  </a:lnTo>
                  <a:lnTo>
                    <a:pt x="507" y="313"/>
                  </a:lnTo>
                  <a:lnTo>
                    <a:pt x="483" y="331"/>
                  </a:lnTo>
                  <a:lnTo>
                    <a:pt x="456" y="344"/>
                  </a:lnTo>
                  <a:lnTo>
                    <a:pt x="427" y="351"/>
                  </a:lnTo>
                  <a:lnTo>
                    <a:pt x="395" y="354"/>
                  </a:lnTo>
                  <a:lnTo>
                    <a:pt x="363" y="351"/>
                  </a:lnTo>
                  <a:lnTo>
                    <a:pt x="334" y="342"/>
                  </a:lnTo>
                  <a:lnTo>
                    <a:pt x="306" y="328"/>
                  </a:lnTo>
                  <a:lnTo>
                    <a:pt x="281" y="311"/>
                  </a:lnTo>
                  <a:lnTo>
                    <a:pt x="259" y="290"/>
                  </a:lnTo>
                  <a:lnTo>
                    <a:pt x="237" y="296"/>
                  </a:lnTo>
                  <a:lnTo>
                    <a:pt x="210" y="305"/>
                  </a:lnTo>
                  <a:lnTo>
                    <a:pt x="180" y="313"/>
                  </a:lnTo>
                  <a:lnTo>
                    <a:pt x="149" y="323"/>
                  </a:lnTo>
                  <a:lnTo>
                    <a:pt x="118" y="333"/>
                  </a:lnTo>
                  <a:lnTo>
                    <a:pt x="89" y="341"/>
                  </a:lnTo>
                  <a:lnTo>
                    <a:pt x="71" y="345"/>
                  </a:lnTo>
                  <a:lnTo>
                    <a:pt x="56" y="344"/>
                  </a:lnTo>
                  <a:lnTo>
                    <a:pt x="40" y="339"/>
                  </a:lnTo>
                  <a:lnTo>
                    <a:pt x="26" y="331"/>
                  </a:lnTo>
                  <a:lnTo>
                    <a:pt x="14" y="320"/>
                  </a:lnTo>
                  <a:lnTo>
                    <a:pt x="6" y="306"/>
                  </a:lnTo>
                  <a:lnTo>
                    <a:pt x="1" y="291"/>
                  </a:lnTo>
                  <a:lnTo>
                    <a:pt x="0" y="274"/>
                  </a:lnTo>
                  <a:lnTo>
                    <a:pt x="0" y="88"/>
                  </a:lnTo>
                  <a:lnTo>
                    <a:pt x="2" y="71"/>
                  </a:lnTo>
                  <a:lnTo>
                    <a:pt x="7" y="56"/>
                  </a:lnTo>
                  <a:lnTo>
                    <a:pt x="16" y="41"/>
                  </a:lnTo>
                  <a:lnTo>
                    <a:pt x="29" y="30"/>
                  </a:lnTo>
                  <a:lnTo>
                    <a:pt x="50" y="20"/>
                  </a:lnTo>
                  <a:lnTo>
                    <a:pt x="72" y="18"/>
                  </a:lnTo>
                  <a:lnTo>
                    <a:pt x="94" y="23"/>
                  </a:lnTo>
                  <a:lnTo>
                    <a:pt x="243" y="88"/>
                  </a:lnTo>
                  <a:lnTo>
                    <a:pt x="260" y="63"/>
                  </a:lnTo>
                  <a:lnTo>
                    <a:pt x="282" y="41"/>
                  </a:lnTo>
                  <a:lnTo>
                    <a:pt x="307" y="24"/>
                  </a:lnTo>
                  <a:lnTo>
                    <a:pt x="334" y="11"/>
                  </a:lnTo>
                  <a:lnTo>
                    <a:pt x="364" y="3"/>
                  </a:lnTo>
                  <a:lnTo>
                    <a:pt x="395"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52" name="Google Shape;2352;p55"/>
            <p:cNvSpPr/>
            <p:nvPr/>
          </p:nvSpPr>
          <p:spPr>
            <a:xfrm>
              <a:off x="399" y="1752"/>
              <a:ext cx="197" cy="197"/>
            </a:xfrm>
            <a:custGeom>
              <a:avLst/>
              <a:gdLst/>
              <a:ahLst/>
              <a:cxnLst/>
              <a:rect l="l" t="t" r="r" b="b"/>
              <a:pathLst>
                <a:path w="1965" h="1965" extrusionOk="0">
                  <a:moveTo>
                    <a:pt x="207" y="813"/>
                  </a:moveTo>
                  <a:lnTo>
                    <a:pt x="188" y="815"/>
                  </a:lnTo>
                  <a:lnTo>
                    <a:pt x="169" y="823"/>
                  </a:lnTo>
                  <a:lnTo>
                    <a:pt x="155" y="834"/>
                  </a:lnTo>
                  <a:lnTo>
                    <a:pt x="144" y="849"/>
                  </a:lnTo>
                  <a:lnTo>
                    <a:pt x="136" y="866"/>
                  </a:lnTo>
                  <a:lnTo>
                    <a:pt x="134" y="886"/>
                  </a:lnTo>
                  <a:lnTo>
                    <a:pt x="136" y="905"/>
                  </a:lnTo>
                  <a:lnTo>
                    <a:pt x="144" y="922"/>
                  </a:lnTo>
                  <a:lnTo>
                    <a:pt x="155" y="937"/>
                  </a:lnTo>
                  <a:lnTo>
                    <a:pt x="169" y="949"/>
                  </a:lnTo>
                  <a:lnTo>
                    <a:pt x="188" y="957"/>
                  </a:lnTo>
                  <a:lnTo>
                    <a:pt x="207" y="959"/>
                  </a:lnTo>
                  <a:lnTo>
                    <a:pt x="227" y="957"/>
                  </a:lnTo>
                  <a:lnTo>
                    <a:pt x="244" y="949"/>
                  </a:lnTo>
                  <a:lnTo>
                    <a:pt x="259" y="937"/>
                  </a:lnTo>
                  <a:lnTo>
                    <a:pt x="270" y="922"/>
                  </a:lnTo>
                  <a:lnTo>
                    <a:pt x="278" y="905"/>
                  </a:lnTo>
                  <a:lnTo>
                    <a:pt x="281" y="886"/>
                  </a:lnTo>
                  <a:lnTo>
                    <a:pt x="278" y="866"/>
                  </a:lnTo>
                  <a:lnTo>
                    <a:pt x="270" y="849"/>
                  </a:lnTo>
                  <a:lnTo>
                    <a:pt x="259" y="834"/>
                  </a:lnTo>
                  <a:lnTo>
                    <a:pt x="244" y="823"/>
                  </a:lnTo>
                  <a:lnTo>
                    <a:pt x="227" y="815"/>
                  </a:lnTo>
                  <a:lnTo>
                    <a:pt x="207" y="813"/>
                  </a:lnTo>
                  <a:close/>
                  <a:moveTo>
                    <a:pt x="1187" y="0"/>
                  </a:moveTo>
                  <a:lnTo>
                    <a:pt x="1188" y="0"/>
                  </a:lnTo>
                  <a:lnTo>
                    <a:pt x="1189" y="1"/>
                  </a:lnTo>
                  <a:lnTo>
                    <a:pt x="1234" y="27"/>
                  </a:lnTo>
                  <a:lnTo>
                    <a:pt x="1281" y="55"/>
                  </a:lnTo>
                  <a:lnTo>
                    <a:pt x="1329" y="86"/>
                  </a:lnTo>
                  <a:lnTo>
                    <a:pt x="1378" y="120"/>
                  </a:lnTo>
                  <a:lnTo>
                    <a:pt x="1426" y="156"/>
                  </a:lnTo>
                  <a:lnTo>
                    <a:pt x="1476" y="194"/>
                  </a:lnTo>
                  <a:lnTo>
                    <a:pt x="1525" y="235"/>
                  </a:lnTo>
                  <a:lnTo>
                    <a:pt x="1572" y="277"/>
                  </a:lnTo>
                  <a:lnTo>
                    <a:pt x="1620" y="322"/>
                  </a:lnTo>
                  <a:lnTo>
                    <a:pt x="1665" y="369"/>
                  </a:lnTo>
                  <a:lnTo>
                    <a:pt x="1709" y="417"/>
                  </a:lnTo>
                  <a:lnTo>
                    <a:pt x="1750" y="468"/>
                  </a:lnTo>
                  <a:lnTo>
                    <a:pt x="1789" y="520"/>
                  </a:lnTo>
                  <a:lnTo>
                    <a:pt x="1824" y="574"/>
                  </a:lnTo>
                  <a:lnTo>
                    <a:pt x="1858" y="630"/>
                  </a:lnTo>
                  <a:lnTo>
                    <a:pt x="1887" y="686"/>
                  </a:lnTo>
                  <a:lnTo>
                    <a:pt x="1912" y="745"/>
                  </a:lnTo>
                  <a:lnTo>
                    <a:pt x="1932" y="805"/>
                  </a:lnTo>
                  <a:lnTo>
                    <a:pt x="1948" y="865"/>
                  </a:lnTo>
                  <a:lnTo>
                    <a:pt x="1959" y="928"/>
                  </a:lnTo>
                  <a:lnTo>
                    <a:pt x="1965" y="990"/>
                  </a:lnTo>
                  <a:lnTo>
                    <a:pt x="1965" y="1055"/>
                  </a:lnTo>
                  <a:lnTo>
                    <a:pt x="1958" y="1120"/>
                  </a:lnTo>
                  <a:lnTo>
                    <a:pt x="1945" y="1185"/>
                  </a:lnTo>
                  <a:lnTo>
                    <a:pt x="1926" y="1252"/>
                  </a:lnTo>
                  <a:lnTo>
                    <a:pt x="1899" y="1320"/>
                  </a:lnTo>
                  <a:lnTo>
                    <a:pt x="1867" y="1381"/>
                  </a:lnTo>
                  <a:lnTo>
                    <a:pt x="1834" y="1438"/>
                  </a:lnTo>
                  <a:lnTo>
                    <a:pt x="1796" y="1491"/>
                  </a:lnTo>
                  <a:lnTo>
                    <a:pt x="1754" y="1539"/>
                  </a:lnTo>
                  <a:lnTo>
                    <a:pt x="1710" y="1583"/>
                  </a:lnTo>
                  <a:lnTo>
                    <a:pt x="1661" y="1623"/>
                  </a:lnTo>
                  <a:lnTo>
                    <a:pt x="1610" y="1658"/>
                  </a:lnTo>
                  <a:lnTo>
                    <a:pt x="1555" y="1688"/>
                  </a:lnTo>
                  <a:lnTo>
                    <a:pt x="1498" y="1714"/>
                  </a:lnTo>
                  <a:lnTo>
                    <a:pt x="1437" y="1736"/>
                  </a:lnTo>
                  <a:lnTo>
                    <a:pt x="1388" y="1747"/>
                  </a:lnTo>
                  <a:lnTo>
                    <a:pt x="1337" y="1757"/>
                  </a:lnTo>
                  <a:lnTo>
                    <a:pt x="1287" y="1764"/>
                  </a:lnTo>
                  <a:lnTo>
                    <a:pt x="1238" y="1768"/>
                  </a:lnTo>
                  <a:lnTo>
                    <a:pt x="1190" y="1769"/>
                  </a:lnTo>
                  <a:lnTo>
                    <a:pt x="1122" y="1767"/>
                  </a:lnTo>
                  <a:lnTo>
                    <a:pt x="1055" y="1760"/>
                  </a:lnTo>
                  <a:lnTo>
                    <a:pt x="989" y="1750"/>
                  </a:lnTo>
                  <a:lnTo>
                    <a:pt x="925" y="1737"/>
                  </a:lnTo>
                  <a:lnTo>
                    <a:pt x="864" y="1722"/>
                  </a:lnTo>
                  <a:lnTo>
                    <a:pt x="806" y="1703"/>
                  </a:lnTo>
                  <a:lnTo>
                    <a:pt x="751" y="1685"/>
                  </a:lnTo>
                  <a:lnTo>
                    <a:pt x="699" y="1665"/>
                  </a:lnTo>
                  <a:lnTo>
                    <a:pt x="653" y="1646"/>
                  </a:lnTo>
                  <a:lnTo>
                    <a:pt x="609" y="1627"/>
                  </a:lnTo>
                  <a:lnTo>
                    <a:pt x="573" y="1608"/>
                  </a:lnTo>
                  <a:lnTo>
                    <a:pt x="540" y="1592"/>
                  </a:lnTo>
                  <a:lnTo>
                    <a:pt x="530" y="1590"/>
                  </a:lnTo>
                  <a:lnTo>
                    <a:pt x="522" y="1591"/>
                  </a:lnTo>
                  <a:lnTo>
                    <a:pt x="515" y="1596"/>
                  </a:lnTo>
                  <a:lnTo>
                    <a:pt x="510" y="1604"/>
                  </a:lnTo>
                  <a:lnTo>
                    <a:pt x="510" y="1614"/>
                  </a:lnTo>
                  <a:lnTo>
                    <a:pt x="513" y="1622"/>
                  </a:lnTo>
                  <a:lnTo>
                    <a:pt x="527" y="1642"/>
                  </a:lnTo>
                  <a:lnTo>
                    <a:pt x="545" y="1663"/>
                  </a:lnTo>
                  <a:lnTo>
                    <a:pt x="565" y="1686"/>
                  </a:lnTo>
                  <a:lnTo>
                    <a:pt x="588" y="1710"/>
                  </a:lnTo>
                  <a:lnTo>
                    <a:pt x="614" y="1733"/>
                  </a:lnTo>
                  <a:lnTo>
                    <a:pt x="643" y="1758"/>
                  </a:lnTo>
                  <a:lnTo>
                    <a:pt x="675" y="1782"/>
                  </a:lnTo>
                  <a:lnTo>
                    <a:pt x="711" y="1806"/>
                  </a:lnTo>
                  <a:lnTo>
                    <a:pt x="750" y="1829"/>
                  </a:lnTo>
                  <a:lnTo>
                    <a:pt x="793" y="1851"/>
                  </a:lnTo>
                  <a:lnTo>
                    <a:pt x="840" y="1872"/>
                  </a:lnTo>
                  <a:lnTo>
                    <a:pt x="890" y="1890"/>
                  </a:lnTo>
                  <a:lnTo>
                    <a:pt x="946" y="1906"/>
                  </a:lnTo>
                  <a:lnTo>
                    <a:pt x="1005" y="1919"/>
                  </a:lnTo>
                  <a:lnTo>
                    <a:pt x="1068" y="1930"/>
                  </a:lnTo>
                  <a:lnTo>
                    <a:pt x="1136" y="1937"/>
                  </a:lnTo>
                  <a:lnTo>
                    <a:pt x="1137" y="1965"/>
                  </a:lnTo>
                  <a:lnTo>
                    <a:pt x="0" y="1965"/>
                  </a:lnTo>
                  <a:lnTo>
                    <a:pt x="0" y="786"/>
                  </a:lnTo>
                  <a:lnTo>
                    <a:pt x="3" y="760"/>
                  </a:lnTo>
                  <a:lnTo>
                    <a:pt x="12" y="737"/>
                  </a:lnTo>
                  <a:lnTo>
                    <a:pt x="25" y="716"/>
                  </a:lnTo>
                  <a:lnTo>
                    <a:pt x="42" y="698"/>
                  </a:lnTo>
                  <a:lnTo>
                    <a:pt x="64" y="685"/>
                  </a:lnTo>
                  <a:lnTo>
                    <a:pt x="87" y="676"/>
                  </a:lnTo>
                  <a:lnTo>
                    <a:pt x="113" y="673"/>
                  </a:lnTo>
                  <a:lnTo>
                    <a:pt x="1022" y="673"/>
                  </a:lnTo>
                  <a:lnTo>
                    <a:pt x="1048" y="676"/>
                  </a:lnTo>
                  <a:lnTo>
                    <a:pt x="1072" y="685"/>
                  </a:lnTo>
                  <a:lnTo>
                    <a:pt x="1092" y="698"/>
                  </a:lnTo>
                  <a:lnTo>
                    <a:pt x="1111" y="716"/>
                  </a:lnTo>
                  <a:lnTo>
                    <a:pt x="1124" y="737"/>
                  </a:lnTo>
                  <a:lnTo>
                    <a:pt x="1132" y="760"/>
                  </a:lnTo>
                  <a:lnTo>
                    <a:pt x="1136" y="786"/>
                  </a:lnTo>
                  <a:lnTo>
                    <a:pt x="1136" y="1170"/>
                  </a:lnTo>
                  <a:lnTo>
                    <a:pt x="1132" y="1190"/>
                  </a:lnTo>
                  <a:lnTo>
                    <a:pt x="1124" y="1206"/>
                  </a:lnTo>
                  <a:lnTo>
                    <a:pt x="1111" y="1220"/>
                  </a:lnTo>
                  <a:lnTo>
                    <a:pt x="1095" y="1230"/>
                  </a:lnTo>
                  <a:lnTo>
                    <a:pt x="1075" y="1234"/>
                  </a:lnTo>
                  <a:lnTo>
                    <a:pt x="1041" y="1235"/>
                  </a:lnTo>
                  <a:lnTo>
                    <a:pt x="1003" y="1236"/>
                  </a:lnTo>
                  <a:lnTo>
                    <a:pt x="961" y="1236"/>
                  </a:lnTo>
                  <a:lnTo>
                    <a:pt x="956" y="1236"/>
                  </a:lnTo>
                  <a:lnTo>
                    <a:pt x="953" y="1238"/>
                  </a:lnTo>
                  <a:lnTo>
                    <a:pt x="950" y="1242"/>
                  </a:lnTo>
                  <a:lnTo>
                    <a:pt x="949" y="1246"/>
                  </a:lnTo>
                  <a:lnTo>
                    <a:pt x="949" y="1249"/>
                  </a:lnTo>
                  <a:lnTo>
                    <a:pt x="950" y="1253"/>
                  </a:lnTo>
                  <a:lnTo>
                    <a:pt x="951" y="1256"/>
                  </a:lnTo>
                  <a:lnTo>
                    <a:pt x="954" y="1258"/>
                  </a:lnTo>
                  <a:lnTo>
                    <a:pt x="957" y="1260"/>
                  </a:lnTo>
                  <a:lnTo>
                    <a:pt x="1000" y="1272"/>
                  </a:lnTo>
                  <a:lnTo>
                    <a:pt x="1042" y="1283"/>
                  </a:lnTo>
                  <a:lnTo>
                    <a:pt x="1086" y="1290"/>
                  </a:lnTo>
                  <a:lnTo>
                    <a:pt x="1129" y="1297"/>
                  </a:lnTo>
                  <a:lnTo>
                    <a:pt x="1172" y="1300"/>
                  </a:lnTo>
                  <a:lnTo>
                    <a:pt x="1216" y="1299"/>
                  </a:lnTo>
                  <a:lnTo>
                    <a:pt x="1257" y="1295"/>
                  </a:lnTo>
                  <a:lnTo>
                    <a:pt x="1296" y="1287"/>
                  </a:lnTo>
                  <a:lnTo>
                    <a:pt x="1299" y="1286"/>
                  </a:lnTo>
                  <a:lnTo>
                    <a:pt x="1301" y="1286"/>
                  </a:lnTo>
                  <a:lnTo>
                    <a:pt x="1303" y="1285"/>
                  </a:lnTo>
                  <a:lnTo>
                    <a:pt x="1319" y="1279"/>
                  </a:lnTo>
                  <a:lnTo>
                    <a:pt x="1338" y="1273"/>
                  </a:lnTo>
                  <a:lnTo>
                    <a:pt x="1356" y="1263"/>
                  </a:lnTo>
                  <a:lnTo>
                    <a:pt x="1376" y="1250"/>
                  </a:lnTo>
                  <a:lnTo>
                    <a:pt x="1395" y="1234"/>
                  </a:lnTo>
                  <a:lnTo>
                    <a:pt x="1415" y="1215"/>
                  </a:lnTo>
                  <a:lnTo>
                    <a:pt x="1434" y="1191"/>
                  </a:lnTo>
                  <a:lnTo>
                    <a:pt x="1452" y="1162"/>
                  </a:lnTo>
                  <a:lnTo>
                    <a:pt x="1471" y="1127"/>
                  </a:lnTo>
                  <a:lnTo>
                    <a:pt x="1482" y="1095"/>
                  </a:lnTo>
                  <a:lnTo>
                    <a:pt x="1488" y="1062"/>
                  </a:lnTo>
                  <a:lnTo>
                    <a:pt x="1489" y="1029"/>
                  </a:lnTo>
                  <a:lnTo>
                    <a:pt x="1486" y="996"/>
                  </a:lnTo>
                  <a:lnTo>
                    <a:pt x="1478" y="961"/>
                  </a:lnTo>
                  <a:lnTo>
                    <a:pt x="1466" y="927"/>
                  </a:lnTo>
                  <a:lnTo>
                    <a:pt x="1451" y="893"/>
                  </a:lnTo>
                  <a:lnTo>
                    <a:pt x="1434" y="860"/>
                  </a:lnTo>
                  <a:lnTo>
                    <a:pt x="1413" y="826"/>
                  </a:lnTo>
                  <a:lnTo>
                    <a:pt x="1391" y="793"/>
                  </a:lnTo>
                  <a:lnTo>
                    <a:pt x="1367" y="761"/>
                  </a:lnTo>
                  <a:lnTo>
                    <a:pt x="1342" y="730"/>
                  </a:lnTo>
                  <a:lnTo>
                    <a:pt x="1316" y="701"/>
                  </a:lnTo>
                  <a:lnTo>
                    <a:pt x="1289" y="672"/>
                  </a:lnTo>
                  <a:lnTo>
                    <a:pt x="1263" y="645"/>
                  </a:lnTo>
                  <a:lnTo>
                    <a:pt x="1237" y="620"/>
                  </a:lnTo>
                  <a:lnTo>
                    <a:pt x="1212" y="596"/>
                  </a:lnTo>
                  <a:lnTo>
                    <a:pt x="1189" y="576"/>
                  </a:lnTo>
                  <a:lnTo>
                    <a:pt x="1166" y="556"/>
                  </a:lnTo>
                  <a:lnTo>
                    <a:pt x="1147" y="540"/>
                  </a:lnTo>
                  <a:lnTo>
                    <a:pt x="1129" y="526"/>
                  </a:lnTo>
                  <a:lnTo>
                    <a:pt x="1115" y="514"/>
                  </a:lnTo>
                  <a:lnTo>
                    <a:pt x="1104" y="506"/>
                  </a:lnTo>
                  <a:lnTo>
                    <a:pt x="1098" y="501"/>
                  </a:lnTo>
                  <a:lnTo>
                    <a:pt x="1095" y="499"/>
                  </a:lnTo>
                  <a:lnTo>
                    <a:pt x="800" y="499"/>
                  </a:lnTo>
                  <a:lnTo>
                    <a:pt x="1187" y="0"/>
                  </a:lnTo>
                  <a:close/>
                </a:path>
              </a:pathLst>
            </a:custGeom>
            <a:solidFill>
              <a:schemeClr val="dk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 name="Rectangle 1">
            <a:extLst>
              <a:ext uri="{FF2B5EF4-FFF2-40B4-BE49-F238E27FC236}">
                <a16:creationId xmlns:a16="http://schemas.microsoft.com/office/drawing/2014/main" id="{1C4B496E-1B88-CCC3-B376-A1152E1278CF}"/>
              </a:ext>
            </a:extLst>
          </p:cNvPr>
          <p:cNvSpPr/>
          <p:nvPr/>
        </p:nvSpPr>
        <p:spPr>
          <a:xfrm>
            <a:off x="11099800" y="6448425"/>
            <a:ext cx="889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B7EA9BE7-3AA6-26FE-AEB0-A1EAEDD7E205}"/>
              </a:ext>
            </a:extLst>
          </p:cNvPr>
          <p:cNvSpPr/>
          <p:nvPr/>
        </p:nvSpPr>
        <p:spPr>
          <a:xfrm>
            <a:off x="0" y="6374005"/>
            <a:ext cx="11290300" cy="1714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5E942347-D7B9-AEE4-9B42-513F3E8361B3}"/>
              </a:ext>
            </a:extLst>
          </p:cNvPr>
          <p:cNvSpPr txBox="1"/>
          <p:nvPr/>
        </p:nvSpPr>
        <p:spPr>
          <a:xfrm>
            <a:off x="140367" y="292429"/>
            <a:ext cx="4372953" cy="1200329"/>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i="0" u="none" strike="noStrike" kern="0" cap="none" spc="0" normalizeH="0" baseline="0" noProof="0">
                <a:ln>
                  <a:noFill/>
                </a:ln>
                <a:solidFill>
                  <a:schemeClr val="bg1"/>
                </a:solidFill>
                <a:effectLst/>
                <a:uLnTx/>
                <a:uFillTx/>
                <a:latin typeface="Segoe UI" panose="020B0502040204020203" pitchFamily="34" charset="0"/>
                <a:ea typeface="Gill Sans"/>
                <a:cs typeface="Segoe UI" panose="020B0502040204020203" pitchFamily="34" charset="0"/>
                <a:sym typeface="Gill Sans"/>
              </a:rPr>
              <a:t>PLATTER OF </a:t>
            </a:r>
            <a:r>
              <a:rPr kumimoji="0" lang="en-US" sz="3600" b="1" i="0" u="none" strike="noStrike" kern="0" cap="none" spc="0" normalizeH="0" baseline="0" noProof="0">
                <a:ln>
                  <a:noFill/>
                </a:ln>
                <a:solidFill>
                  <a:schemeClr val="bg1"/>
                </a:solidFill>
                <a:effectLst/>
                <a:uLnTx/>
                <a:uFillTx/>
                <a:latin typeface="Segoe UI" panose="020B0502040204020203" pitchFamily="34" charset="0"/>
                <a:ea typeface="Gill Sans"/>
                <a:cs typeface="Segoe UI" panose="020B0502040204020203" pitchFamily="34" charset="0"/>
                <a:sym typeface="Gill Sans"/>
              </a:rPr>
              <a:t>PARTNERSHIPS</a:t>
            </a:r>
            <a:endParaRPr kumimoji="0" lang="en-US" sz="3600" i="0" u="none" strike="noStrike" kern="0" cap="none" spc="0" normalizeH="0" baseline="0" noProof="0">
              <a:ln>
                <a:noFill/>
              </a:ln>
              <a:solidFill>
                <a:schemeClr val="bg1"/>
              </a:solidFill>
              <a:effectLst/>
              <a:uLnTx/>
              <a:uFillTx/>
              <a:latin typeface="Segoe UI" panose="020B0502040204020203" pitchFamily="34" charset="0"/>
              <a:ea typeface="Gill Sans"/>
              <a:cs typeface="Segoe UI" panose="020B0502040204020203" pitchFamily="34" charset="0"/>
              <a:sym typeface="Gill Sans"/>
            </a:endParaRPr>
          </a:p>
        </p:txBody>
      </p:sp>
      <p:sp>
        <p:nvSpPr>
          <p:cNvPr id="10" name="Freeform: Shape 246">
            <a:extLst>
              <a:ext uri="{FF2B5EF4-FFF2-40B4-BE49-F238E27FC236}">
                <a16:creationId xmlns:a16="http://schemas.microsoft.com/office/drawing/2014/main" id="{335E94E5-CE3C-F2F4-B55D-89C421E84957}"/>
              </a:ext>
            </a:extLst>
          </p:cNvPr>
          <p:cNvSpPr/>
          <p:nvPr/>
        </p:nvSpPr>
        <p:spPr>
          <a:xfrm>
            <a:off x="10985501" y="0"/>
            <a:ext cx="1206500" cy="1042317"/>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solidFill>
            <a:srgbClr val="FFC00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6" name="Google Shape;2336;p55">
            <a:extLst>
              <a:ext uri="{FF2B5EF4-FFF2-40B4-BE49-F238E27FC236}">
                <a16:creationId xmlns:a16="http://schemas.microsoft.com/office/drawing/2014/main" id="{CC4A9B3E-F9B0-DF1F-1642-E56D88FFC2C3}"/>
              </a:ext>
            </a:extLst>
          </p:cNvPr>
          <p:cNvSpPr/>
          <p:nvPr/>
        </p:nvSpPr>
        <p:spPr>
          <a:xfrm>
            <a:off x="7942328" y="4811427"/>
            <a:ext cx="2974298" cy="1320934"/>
          </a:xfrm>
          <a:prstGeom prst="rect">
            <a:avLst/>
          </a:prstGeom>
          <a:solidFill>
            <a:schemeClr val="bg1">
              <a:lumMod val="95000"/>
            </a:schemeClr>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2337;p55">
            <a:extLst>
              <a:ext uri="{FF2B5EF4-FFF2-40B4-BE49-F238E27FC236}">
                <a16:creationId xmlns:a16="http://schemas.microsoft.com/office/drawing/2014/main" id="{015A1799-BE89-5457-FB94-A834B43A41FC}"/>
              </a:ext>
            </a:extLst>
          </p:cNvPr>
          <p:cNvSpPr/>
          <p:nvPr/>
        </p:nvSpPr>
        <p:spPr>
          <a:xfrm>
            <a:off x="8919713" y="5217162"/>
            <a:ext cx="1849787" cy="646290"/>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en-US" kern="0">
                <a:solidFill>
                  <a:srgbClr val="000000"/>
                </a:solidFill>
                <a:latin typeface="Gill Sans"/>
                <a:ea typeface="Gill Sans"/>
                <a:cs typeface="Gill Sans"/>
                <a:sym typeface="Gill Sans"/>
              </a:rPr>
              <a:t>ENDOWMENT PROGRAM </a:t>
            </a: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12" name="Graphic 11" descr="Man and woman outline">
            <a:extLst>
              <a:ext uri="{FF2B5EF4-FFF2-40B4-BE49-F238E27FC236}">
                <a16:creationId xmlns:a16="http://schemas.microsoft.com/office/drawing/2014/main" id="{82B54F94-67B5-A86C-2824-3F7703C4A5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0308" y="5044775"/>
            <a:ext cx="858427" cy="773761"/>
          </a:xfrm>
          <a:prstGeom prst="rect">
            <a:avLst/>
          </a:prstGeom>
        </p:spPr>
      </p:pic>
    </p:spTree>
    <p:extLst>
      <p:ext uri="{BB962C8B-B14F-4D97-AF65-F5344CB8AC3E}">
        <p14:creationId xmlns:p14="http://schemas.microsoft.com/office/powerpoint/2010/main" val="2676267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6100" y="1850853"/>
            <a:ext cx="1182701" cy="882650"/>
          </a:xfrm>
          <a:prstGeom prst="rect">
            <a:avLst/>
          </a:prstGeom>
        </p:spPr>
      </p:pic>
      <p:sp>
        <p:nvSpPr>
          <p:cNvPr id="12" name="Rectangle 11"/>
          <p:cNvSpPr/>
          <p:nvPr/>
        </p:nvSpPr>
        <p:spPr>
          <a:xfrm rot="16200000" flipV="1">
            <a:off x="-2275612" y="3487883"/>
            <a:ext cx="5562602" cy="69272"/>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flipV="1">
            <a:off x="8780319" y="3487881"/>
            <a:ext cx="5562602" cy="69276"/>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flipV="1">
            <a:off x="540323" y="741217"/>
            <a:ext cx="10986659" cy="45719"/>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flipV="1">
            <a:off x="540322" y="6258101"/>
            <a:ext cx="10986659" cy="45719"/>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587"/>
          <p:cNvSpPr txBox="1"/>
          <p:nvPr/>
        </p:nvSpPr>
        <p:spPr>
          <a:xfrm>
            <a:off x="955959" y="2812473"/>
            <a:ext cx="10410114" cy="3429000"/>
          </a:xfrm>
          <a:prstGeom prst="rect">
            <a:avLst/>
          </a:prstGeom>
          <a:noFill/>
          <a:ln>
            <a:noFill/>
          </a:ln>
        </p:spPr>
        <p:txBody>
          <a:bodyPr lIns="121793" tIns="121793" rIns="121793" bIns="121793" anchor="t" anchorCtr="0">
            <a:noAutofit/>
          </a:bodyPr>
          <a:lstStyle/>
          <a:p>
            <a:pPr algn="ctr" defTabSz="913685"/>
            <a:r>
              <a:rPr lang="en" sz="4800" kern="0">
                <a:solidFill>
                  <a:schemeClr val="bg1"/>
                </a:solidFill>
                <a:latin typeface="Gill Sans MT" panose="020B0502020104020203" pitchFamily="34" charset="0"/>
                <a:ea typeface="Impact"/>
                <a:cs typeface="Impact"/>
                <a:sym typeface="Impact"/>
              </a:rPr>
              <a:t>UNLOCK THE POWER OF JOINT COLLABORATION</a:t>
            </a:r>
          </a:p>
          <a:p>
            <a:pPr algn="ctr" defTabSz="913685"/>
            <a:endParaRPr lang="en" sz="4800" kern="0">
              <a:solidFill>
                <a:schemeClr val="bg1"/>
              </a:solidFill>
              <a:latin typeface="Gill Sans MT" panose="020B0502020104020203" pitchFamily="34" charset="0"/>
              <a:ea typeface="Impact"/>
              <a:cs typeface="Impact"/>
              <a:sym typeface="Impact"/>
            </a:endParaRPr>
          </a:p>
          <a:p>
            <a:pPr algn="ctr" defTabSz="913685"/>
            <a:endParaRPr lang="en" sz="4800" kern="0">
              <a:solidFill>
                <a:schemeClr val="bg1"/>
              </a:solidFill>
              <a:latin typeface="Gill Sans MT" panose="020B0502020104020203" pitchFamily="34" charset="0"/>
              <a:ea typeface="Impact"/>
              <a:cs typeface="Impact"/>
              <a:sym typeface="Impact"/>
            </a:endParaRPr>
          </a:p>
          <a:p>
            <a:pPr algn="ctr" defTabSz="913685"/>
            <a:endParaRPr lang="en" sz="4800" kern="0">
              <a:solidFill>
                <a:schemeClr val="bg1"/>
              </a:solidFill>
              <a:latin typeface="Gill Sans MT" panose="020B0502020104020203" pitchFamily="34" charset="0"/>
              <a:ea typeface="Impact"/>
              <a:cs typeface="Impact"/>
              <a:sym typeface="Impact"/>
            </a:endParaRPr>
          </a:p>
          <a:p>
            <a:pPr algn="ctr" defTabSz="913685"/>
            <a:endParaRPr lang="en" sz="4800" kern="0">
              <a:solidFill>
                <a:schemeClr val="bg1"/>
              </a:solidFill>
              <a:latin typeface="Gill Sans MT" panose="020B0502020104020203" pitchFamily="34" charset="0"/>
              <a:ea typeface="Impact"/>
              <a:cs typeface="Impact"/>
              <a:sym typeface="Impact"/>
            </a:endParaRPr>
          </a:p>
        </p:txBody>
      </p:sp>
      <p:sp>
        <p:nvSpPr>
          <p:cNvPr id="18" name="TextBox 17"/>
          <p:cNvSpPr txBox="1"/>
          <p:nvPr/>
        </p:nvSpPr>
        <p:spPr>
          <a:xfrm>
            <a:off x="1611027" y="5117081"/>
            <a:ext cx="5529262" cy="400110"/>
          </a:xfrm>
          <a:prstGeom prst="rect">
            <a:avLst/>
          </a:prstGeom>
          <a:noFill/>
        </p:spPr>
        <p:txBody>
          <a:bodyPr wrap="square" rtlCol="0">
            <a:spAutoFit/>
          </a:bodyPr>
          <a:lstStyle/>
          <a:p>
            <a:r>
              <a:rPr lang="en" sz="2000" kern="0">
                <a:solidFill>
                  <a:srgbClr val="FFC000"/>
                </a:solidFill>
                <a:latin typeface="Gill Sans MT" panose="020B0502020104020203" pitchFamily="34" charset="0"/>
                <a:ea typeface="Impact"/>
                <a:cs typeface="Impact"/>
                <a:sym typeface="Impact"/>
              </a:rPr>
              <a:t>Email us at dir.uao@nust.edu.pk</a:t>
            </a:r>
          </a:p>
        </p:txBody>
      </p:sp>
      <p:sp>
        <p:nvSpPr>
          <p:cNvPr id="19" name="TextBox 18"/>
          <p:cNvSpPr txBox="1"/>
          <p:nvPr/>
        </p:nvSpPr>
        <p:spPr>
          <a:xfrm>
            <a:off x="1610880" y="5427913"/>
            <a:ext cx="6227040" cy="400110"/>
          </a:xfrm>
          <a:prstGeom prst="rect">
            <a:avLst/>
          </a:prstGeom>
          <a:noFill/>
        </p:spPr>
        <p:txBody>
          <a:bodyPr wrap="square" rtlCol="0">
            <a:spAutoFit/>
          </a:bodyPr>
          <a:lstStyle/>
          <a:p>
            <a:pPr defTabSz="913685"/>
            <a:r>
              <a:rPr lang="en" sz="2000" kern="0">
                <a:solidFill>
                  <a:srgbClr val="FFC000"/>
                </a:solidFill>
                <a:latin typeface="Gill Sans MT" panose="020B0502020104020203" pitchFamily="34" charset="0"/>
                <a:ea typeface="Impact"/>
                <a:cs typeface="Impact"/>
                <a:sym typeface="Impact"/>
              </a:rPr>
              <a:t>Call us at 051-90856821-38</a:t>
            </a:r>
          </a:p>
        </p:txBody>
      </p:sp>
      <p:sp>
        <p:nvSpPr>
          <p:cNvPr id="3" name="TextBox 2">
            <a:extLst>
              <a:ext uri="{FF2B5EF4-FFF2-40B4-BE49-F238E27FC236}">
                <a16:creationId xmlns:a16="http://schemas.microsoft.com/office/drawing/2014/main" id="{B5E89B42-240A-0576-5604-9D4A73B0EB6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Freeform: Shape 246">
            <a:extLst>
              <a:ext uri="{FF2B5EF4-FFF2-40B4-BE49-F238E27FC236}">
                <a16:creationId xmlns:a16="http://schemas.microsoft.com/office/drawing/2014/main" id="{C4587B54-8365-F1D7-4797-D24F7E1A3D48}"/>
              </a:ext>
            </a:extLst>
          </p:cNvPr>
          <p:cNvSpPr/>
          <p:nvPr/>
        </p:nvSpPr>
        <p:spPr>
          <a:xfrm rot="5580000">
            <a:off x="11119644" y="5690510"/>
            <a:ext cx="1206500" cy="1197539"/>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solidFill>
            <a:srgbClr val="FFC00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275228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1C4DA20-C347-5F88-12F0-CD325308B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63830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590" y="-23696"/>
            <a:ext cx="12188823" cy="6886340"/>
          </a:xfrm>
          <a:prstGeom prst="rect">
            <a:avLst/>
          </a:prstGeom>
        </p:spPr>
      </p:pic>
      <p:pic>
        <p:nvPicPr>
          <p:cNvPr id="8" name="Picture 7"/>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139692" y="134673"/>
            <a:ext cx="898361" cy="708208"/>
          </a:xfrm>
          <a:prstGeom prst="rect">
            <a:avLst/>
          </a:prstGeom>
        </p:spPr>
      </p:pic>
      <p:sp>
        <p:nvSpPr>
          <p:cNvPr id="3" name="TextBox 2">
            <a:extLst>
              <a:ext uri="{FF2B5EF4-FFF2-40B4-BE49-F238E27FC236}">
                <a16:creationId xmlns:a16="http://schemas.microsoft.com/office/drawing/2014/main" id="{73D37EEE-B3B7-F574-7933-21236A46E8A9}"/>
              </a:ext>
            </a:extLst>
          </p:cNvPr>
          <p:cNvSpPr txBox="1"/>
          <p:nvPr/>
        </p:nvSpPr>
        <p:spPr>
          <a:xfrm>
            <a:off x="288122" y="133950"/>
            <a:ext cx="2646187" cy="954107"/>
          </a:xfrm>
          <a:prstGeom prst="rect">
            <a:avLst/>
          </a:prstGeom>
          <a:solidFill>
            <a:srgbClr val="FFC000"/>
          </a:solidFill>
        </p:spPr>
        <p:txBody>
          <a:bodyPr wrap="square" lIns="91440" tIns="45720" rIns="91440" bIns="45720" anchor="t">
            <a:spAutoFit/>
          </a:bodyPr>
          <a:lstStyle/>
          <a:p>
            <a:pPr algn="ctr">
              <a:defRPr/>
            </a:pPr>
            <a:r>
              <a:rPr kumimoji="0" lang="en-US" sz="2800" b="1" i="0" u="none" strike="noStrike" kern="0" cap="none" spc="0" normalizeH="0" baseline="0" noProof="0">
                <a:ln>
                  <a:noFill/>
                </a:ln>
                <a:effectLst/>
                <a:uLnTx/>
                <a:uFillTx/>
                <a:latin typeface="Segoe UI Semibold"/>
                <a:ea typeface="Malgun Gothic Semilight"/>
                <a:cs typeface="Segoe UI Semibold"/>
              </a:rPr>
              <a:t>CAMPUS</a:t>
            </a:r>
            <a:endParaRPr lang="en-US" sz="2400" b="1" kern="0">
              <a:latin typeface="Segoe UI Semibold"/>
              <a:ea typeface="Malgun Gothic Semilight"/>
              <a:cs typeface="Segoe UI Semibold"/>
            </a:endParaRPr>
          </a:p>
          <a:p>
            <a:pPr algn="ctr">
              <a:defRPr/>
            </a:pPr>
            <a:r>
              <a:rPr lang="en-US" sz="2800" b="1" kern="0">
                <a:latin typeface="Segoe UI Semibold"/>
                <a:ea typeface="Malgun Gothic Semilight"/>
                <a:cs typeface="Segoe UI Semibold"/>
              </a:rPr>
              <a:t> </a:t>
            </a:r>
            <a:r>
              <a:rPr kumimoji="0" lang="en-US" sz="2800" b="1" i="0" u="none" strike="noStrike" kern="0" cap="none" spc="0" normalizeH="0" baseline="0" noProof="0">
                <a:ln>
                  <a:noFill/>
                </a:ln>
                <a:effectLst/>
                <a:uLnTx/>
                <a:uFillTx/>
                <a:latin typeface="Segoe UI Semibold"/>
                <a:ea typeface="Malgun Gothic Semilight"/>
                <a:cs typeface="Segoe UI Semibold"/>
              </a:rPr>
              <a:t>LIFE</a:t>
            </a:r>
            <a:endParaRPr lang="en-US" sz="2400" b="1" i="0" u="none" strike="noStrike" kern="0" cap="none" spc="0" normalizeH="0" baseline="0" noProof="0">
              <a:ln>
                <a:noFill/>
              </a:ln>
              <a:effectLst/>
              <a:uLnTx/>
              <a:uFillTx/>
              <a:latin typeface="Segoe UI Semibold"/>
              <a:ea typeface="Malgun Gothic Semilight"/>
              <a:cs typeface="Segoe UI Semibold"/>
            </a:endParaRPr>
          </a:p>
        </p:txBody>
      </p:sp>
      <p:sp>
        <p:nvSpPr>
          <p:cNvPr id="5" name="TextBox 4">
            <a:extLst>
              <a:ext uri="{FF2B5EF4-FFF2-40B4-BE49-F238E27FC236}">
                <a16:creationId xmlns:a16="http://schemas.microsoft.com/office/drawing/2014/main" id="{1F2BD995-D785-E8B2-5B57-AE9E597BB743}"/>
              </a:ext>
            </a:extLst>
          </p:cNvPr>
          <p:cNvSpPr txBox="1"/>
          <p:nvPr/>
        </p:nvSpPr>
        <p:spPr>
          <a:xfrm>
            <a:off x="2787903" y="133839"/>
            <a:ext cx="8209726" cy="954107"/>
          </a:xfrm>
          <a:prstGeom prst="rect">
            <a:avLst/>
          </a:prstGeom>
          <a:solidFill>
            <a:schemeClr val="tx1"/>
          </a:solidFill>
        </p:spPr>
        <p:txBody>
          <a:bodyPr wrap="square" lIns="91440" tIns="45720" rIns="91440" bIns="45720" anchor="t">
            <a:spAutoFit/>
          </a:bodyPr>
          <a:lstStyle/>
          <a:p>
            <a:pPr algn="ctr"/>
            <a:r>
              <a:rPr lang="en-GB" sz="2800" i="1">
                <a:solidFill>
                  <a:srgbClr val="FFC000"/>
                </a:solidFill>
                <a:latin typeface="Calibri"/>
                <a:ea typeface="Segoe UI Symbol"/>
                <a:cs typeface="Calibri"/>
              </a:rPr>
              <a:t>Providing one of the best university life experience in the country</a:t>
            </a:r>
          </a:p>
        </p:txBody>
      </p:sp>
    </p:spTree>
    <p:extLst>
      <p:ext uri="{BB962C8B-B14F-4D97-AF65-F5344CB8AC3E}">
        <p14:creationId xmlns:p14="http://schemas.microsoft.com/office/powerpoint/2010/main" val="3083376906"/>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5B7510-DB29-BAA0-9CF2-A9148CCA5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5" y="0"/>
            <a:ext cx="12177485" cy="6858000"/>
          </a:xfrm>
          <a:prstGeom prst="rect">
            <a:avLst/>
          </a:prstGeom>
        </p:spPr>
      </p:pic>
      <p:sp>
        <p:nvSpPr>
          <p:cNvPr id="7" name="Arrow: Pentagon 3">
            <a:extLst>
              <a:ext uri="{FF2B5EF4-FFF2-40B4-BE49-F238E27FC236}">
                <a16:creationId xmlns:a16="http://schemas.microsoft.com/office/drawing/2014/main" id="{68E05719-2829-A04A-3547-D1BAA380DACE}"/>
              </a:ext>
            </a:extLst>
          </p:cNvPr>
          <p:cNvSpPr/>
          <p:nvPr/>
        </p:nvSpPr>
        <p:spPr>
          <a:xfrm rot="10800000">
            <a:off x="7648261" y="-5219"/>
            <a:ext cx="4530665" cy="6868438"/>
          </a:xfrm>
          <a:custGeom>
            <a:avLst/>
            <a:gdLst>
              <a:gd name="connsiteX0" fmla="*/ 0 w 4305300"/>
              <a:gd name="connsiteY0" fmla="*/ 0 h 12192000"/>
              <a:gd name="connsiteX1" fmla="*/ 2152650 w 4305300"/>
              <a:gd name="connsiteY1" fmla="*/ 0 h 12192000"/>
              <a:gd name="connsiteX2" fmla="*/ 4305300 w 4305300"/>
              <a:gd name="connsiteY2" fmla="*/ 6096000 h 12192000"/>
              <a:gd name="connsiteX3" fmla="*/ 2152650 w 4305300"/>
              <a:gd name="connsiteY3" fmla="*/ 12192000 h 12192000"/>
              <a:gd name="connsiteX4" fmla="*/ 0 w 4305300"/>
              <a:gd name="connsiteY4" fmla="*/ 12192000 h 12192000"/>
              <a:gd name="connsiteX5" fmla="*/ 0 w 4305300"/>
              <a:gd name="connsiteY5" fmla="*/ 0 h 12192000"/>
              <a:gd name="connsiteX0" fmla="*/ 0 w 4140200"/>
              <a:gd name="connsiteY0" fmla="*/ 0 h 12192000"/>
              <a:gd name="connsiteX1" fmla="*/ 2152650 w 4140200"/>
              <a:gd name="connsiteY1" fmla="*/ 0 h 12192000"/>
              <a:gd name="connsiteX2" fmla="*/ 4140200 w 4140200"/>
              <a:gd name="connsiteY2" fmla="*/ 5372100 h 12192000"/>
              <a:gd name="connsiteX3" fmla="*/ 2152650 w 4140200"/>
              <a:gd name="connsiteY3" fmla="*/ 12192000 h 12192000"/>
              <a:gd name="connsiteX4" fmla="*/ 0 w 4140200"/>
              <a:gd name="connsiteY4" fmla="*/ 12192000 h 12192000"/>
              <a:gd name="connsiteX5" fmla="*/ 0 w 4140200"/>
              <a:gd name="connsiteY5" fmla="*/ 0 h 12192000"/>
              <a:gd name="connsiteX0" fmla="*/ 0 w 3835400"/>
              <a:gd name="connsiteY0" fmla="*/ 0 h 12192000"/>
              <a:gd name="connsiteX1" fmla="*/ 2152650 w 3835400"/>
              <a:gd name="connsiteY1" fmla="*/ 0 h 12192000"/>
              <a:gd name="connsiteX2" fmla="*/ 3835400 w 3835400"/>
              <a:gd name="connsiteY2" fmla="*/ 3048000 h 12192000"/>
              <a:gd name="connsiteX3" fmla="*/ 2152650 w 3835400"/>
              <a:gd name="connsiteY3" fmla="*/ 12192000 h 12192000"/>
              <a:gd name="connsiteX4" fmla="*/ 0 w 3835400"/>
              <a:gd name="connsiteY4" fmla="*/ 12192000 h 12192000"/>
              <a:gd name="connsiteX5" fmla="*/ 0 w 3835400"/>
              <a:gd name="connsiteY5" fmla="*/ 0 h 12192000"/>
              <a:gd name="connsiteX0" fmla="*/ 0 w 3517900"/>
              <a:gd name="connsiteY0" fmla="*/ 0 h 12192000"/>
              <a:gd name="connsiteX1" fmla="*/ 2152650 w 3517900"/>
              <a:gd name="connsiteY1" fmla="*/ 0 h 12192000"/>
              <a:gd name="connsiteX2" fmla="*/ 3517900 w 3517900"/>
              <a:gd name="connsiteY2" fmla="*/ 3048000 h 12192000"/>
              <a:gd name="connsiteX3" fmla="*/ 2152650 w 3517900"/>
              <a:gd name="connsiteY3" fmla="*/ 12192000 h 12192000"/>
              <a:gd name="connsiteX4" fmla="*/ 0 w 3517900"/>
              <a:gd name="connsiteY4" fmla="*/ 12192000 h 12192000"/>
              <a:gd name="connsiteX5" fmla="*/ 0 w 3517900"/>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7900" h="12192000">
                <a:moveTo>
                  <a:pt x="0" y="0"/>
                </a:moveTo>
                <a:lnTo>
                  <a:pt x="2152650" y="0"/>
                </a:lnTo>
                <a:lnTo>
                  <a:pt x="3517900" y="3048000"/>
                </a:lnTo>
                <a:lnTo>
                  <a:pt x="2152650" y="12192000"/>
                </a:lnTo>
                <a:lnTo>
                  <a:pt x="0" y="12192000"/>
                </a:lnTo>
                <a:lnTo>
                  <a:pt x="0" y="0"/>
                </a:lnTo>
                <a:close/>
              </a:path>
            </a:pathLst>
          </a:cu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176D83-56B7-3495-D9DF-3AD04545C506}"/>
              </a:ext>
            </a:extLst>
          </p:cNvPr>
          <p:cNvSpPr txBox="1"/>
          <p:nvPr/>
        </p:nvSpPr>
        <p:spPr>
          <a:xfrm>
            <a:off x="8725916" y="3209794"/>
            <a:ext cx="3098800" cy="553998"/>
          </a:xfrm>
          <a:prstGeom prst="rect">
            <a:avLst/>
          </a:prstGeom>
          <a:noFill/>
        </p:spPr>
        <p:txBody>
          <a:bodyPr wrap="square" lIns="0" tIns="0" rIns="0" bIns="0" rtlCol="0" anchor="ctr">
            <a:spAutoFit/>
          </a:bodyPr>
          <a:lstStyle/>
          <a:p>
            <a:r>
              <a:rPr lang="en-US" sz="3600" b="1">
                <a:solidFill>
                  <a:schemeClr val="bg1"/>
                </a:solidFill>
              </a:rPr>
              <a:t>THANK YOU</a:t>
            </a:r>
            <a:endParaRPr lang="en-US" sz="4000">
              <a:solidFill>
                <a:schemeClr val="bg1"/>
              </a:solidFill>
            </a:endParaRPr>
          </a:p>
        </p:txBody>
      </p:sp>
      <p:sp>
        <p:nvSpPr>
          <p:cNvPr id="3" name="Rectangle 2">
            <a:extLst>
              <a:ext uri="{FF2B5EF4-FFF2-40B4-BE49-F238E27FC236}">
                <a16:creationId xmlns:a16="http://schemas.microsoft.com/office/drawing/2014/main" id="{3A02ACC5-DFCB-C75C-23F5-E1125ED9F586}"/>
              </a:ext>
            </a:extLst>
          </p:cNvPr>
          <p:cNvSpPr/>
          <p:nvPr/>
        </p:nvSpPr>
        <p:spPr>
          <a:xfrm>
            <a:off x="91441" y="6332997"/>
            <a:ext cx="6165596" cy="40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8" name="Picture 7">
            <a:extLst>
              <a:ext uri="{FF2B5EF4-FFF2-40B4-BE49-F238E27FC236}">
                <a16:creationId xmlns:a16="http://schemas.microsoft.com/office/drawing/2014/main" id="{1096F4F7-DFCF-C448-903F-4B7F8903A45B}"/>
              </a:ext>
            </a:extLst>
          </p:cNvPr>
          <p:cNvPicPr>
            <a:picLocks noChangeAspect="1"/>
          </p:cNvPicPr>
          <p:nvPr/>
        </p:nvPicPr>
        <p:blipFill>
          <a:blip r:embed="rId3"/>
          <a:stretch>
            <a:fillRect/>
          </a:stretch>
        </p:blipFill>
        <p:spPr>
          <a:xfrm>
            <a:off x="143153" y="6432819"/>
            <a:ext cx="5814736" cy="292424"/>
          </a:xfrm>
          <a:prstGeom prst="rect">
            <a:avLst/>
          </a:prstGeom>
          <a:noFill/>
        </p:spPr>
      </p:pic>
      <p:pic>
        <p:nvPicPr>
          <p:cNvPr id="4" name="Graphic 3">
            <a:extLst>
              <a:ext uri="{FF2B5EF4-FFF2-40B4-BE49-F238E27FC236}">
                <a16:creationId xmlns:a16="http://schemas.microsoft.com/office/drawing/2014/main" id="{B5AD2100-37B7-11A7-15B1-4EF1C1B0A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7768" y="1432078"/>
            <a:ext cx="1771653" cy="1776127"/>
          </a:xfrm>
          <a:prstGeom prst="rect">
            <a:avLst/>
          </a:prstGeom>
        </p:spPr>
      </p:pic>
      <p:sp>
        <p:nvSpPr>
          <p:cNvPr id="5" name="Freeform: Shape 11">
            <a:extLst>
              <a:ext uri="{FF2B5EF4-FFF2-40B4-BE49-F238E27FC236}">
                <a16:creationId xmlns:a16="http://schemas.microsoft.com/office/drawing/2014/main" id="{98464E12-9576-7ADC-EC07-ED818B532177}"/>
              </a:ext>
            </a:extLst>
          </p:cNvPr>
          <p:cNvSpPr/>
          <p:nvPr/>
        </p:nvSpPr>
        <p:spPr>
          <a:xfrm rot="16200000">
            <a:off x="5146675" y="-1186104"/>
            <a:ext cx="1898650" cy="12192000"/>
          </a:xfrm>
          <a:custGeom>
            <a:avLst/>
            <a:gdLst>
              <a:gd name="connsiteX0" fmla="*/ 1898650 w 1898650"/>
              <a:gd name="connsiteY0" fmla="*/ 3048000 h 12192000"/>
              <a:gd name="connsiteX1" fmla="*/ 533400 w 1898650"/>
              <a:gd name="connsiteY1" fmla="*/ 12192000 h 12192000"/>
              <a:gd name="connsiteX2" fmla="*/ 0 w 1898650"/>
              <a:gd name="connsiteY2" fmla="*/ 12192000 h 12192000"/>
              <a:gd name="connsiteX3" fmla="*/ 1365250 w 1898650"/>
              <a:gd name="connsiteY3" fmla="*/ 3048000 h 12192000"/>
              <a:gd name="connsiteX4" fmla="*/ 0 w 1898650"/>
              <a:gd name="connsiteY4" fmla="*/ 0 h 12192000"/>
              <a:gd name="connsiteX5" fmla="*/ 533400 w 1898650"/>
              <a:gd name="connsiteY5" fmla="*/ 0 h 12192000"/>
              <a:gd name="connsiteX6" fmla="*/ 1898650 w 1898650"/>
              <a:gd name="connsiteY6" fmla="*/ 3048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650" h="12192000">
                <a:moveTo>
                  <a:pt x="1898650" y="3048000"/>
                </a:moveTo>
                <a:lnTo>
                  <a:pt x="533400" y="12192000"/>
                </a:lnTo>
                <a:lnTo>
                  <a:pt x="0" y="12192000"/>
                </a:lnTo>
                <a:lnTo>
                  <a:pt x="1365250" y="3048000"/>
                </a:lnTo>
                <a:lnTo>
                  <a:pt x="0" y="0"/>
                </a:lnTo>
                <a:lnTo>
                  <a:pt x="533400" y="0"/>
                </a:lnTo>
                <a:lnTo>
                  <a:pt x="1898650" y="3048000"/>
                </a:lnTo>
                <a:close/>
              </a:path>
            </a:pathLst>
          </a:cu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86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people sitting at a table&#10;&#10;Description automatically generated with medium confidence">
            <a:extLst>
              <a:ext uri="{FF2B5EF4-FFF2-40B4-BE49-F238E27FC236}">
                <a16:creationId xmlns:a16="http://schemas.microsoft.com/office/drawing/2014/main" id="{86CE30D4-FC50-B3B3-0CE4-A1585CD47102}"/>
              </a:ext>
            </a:extLst>
          </p:cNvPr>
          <p:cNvPicPr>
            <a:picLocks noChangeAspect="1"/>
          </p:cNvPicPr>
          <p:nvPr/>
        </p:nvPicPr>
        <p:blipFill rotWithShape="1">
          <a:blip r:embed="rId3">
            <a:extLst>
              <a:ext uri="{28A0092B-C50C-407E-A947-70E740481C1C}">
                <a14:useLocalDpi xmlns:a14="http://schemas.microsoft.com/office/drawing/2010/main" val="0"/>
              </a:ext>
            </a:extLst>
          </a:blip>
          <a:srcRect r="8234"/>
          <a:stretch/>
        </p:blipFill>
        <p:spPr>
          <a:xfrm>
            <a:off x="2926252" y="0"/>
            <a:ext cx="9429724" cy="6858000"/>
          </a:xfrm>
          <a:prstGeom prst="rect">
            <a:avLst/>
          </a:prstGeom>
        </p:spPr>
      </p:pic>
      <p:sp>
        <p:nvSpPr>
          <p:cNvPr id="25" name="Rectangle 24">
            <a:extLst>
              <a:ext uri="{FF2B5EF4-FFF2-40B4-BE49-F238E27FC236}">
                <a16:creationId xmlns:a16="http://schemas.microsoft.com/office/drawing/2014/main" id="{818FC8E9-5279-A495-10E8-6C4CE1563F59}"/>
              </a:ext>
            </a:extLst>
          </p:cNvPr>
          <p:cNvSpPr/>
          <p:nvPr/>
        </p:nvSpPr>
        <p:spPr>
          <a:xfrm>
            <a:off x="3458441" y="2590800"/>
            <a:ext cx="5215388" cy="4267200"/>
          </a:xfrm>
          <a:custGeom>
            <a:avLst/>
            <a:gdLst>
              <a:gd name="connsiteX0" fmla="*/ 0 w 5215388"/>
              <a:gd name="connsiteY0" fmla="*/ 0 h 4267200"/>
              <a:gd name="connsiteX1" fmla="*/ 5215388 w 5215388"/>
              <a:gd name="connsiteY1" fmla="*/ 0 h 4267200"/>
              <a:gd name="connsiteX2" fmla="*/ 5215388 w 5215388"/>
              <a:gd name="connsiteY2" fmla="*/ 4267200 h 4267200"/>
              <a:gd name="connsiteX3" fmla="*/ 0 w 5215388"/>
              <a:gd name="connsiteY3" fmla="*/ 4267200 h 4267200"/>
              <a:gd name="connsiteX4" fmla="*/ 0 w 5215388"/>
              <a:gd name="connsiteY4" fmla="*/ 0 h 4267200"/>
              <a:gd name="connsiteX0" fmla="*/ 0 w 5215388"/>
              <a:gd name="connsiteY0" fmla="*/ 0 h 4267200"/>
              <a:gd name="connsiteX1" fmla="*/ 2100713 w 5215388"/>
              <a:gd name="connsiteY1" fmla="*/ 28575 h 4267200"/>
              <a:gd name="connsiteX2" fmla="*/ 5215388 w 5215388"/>
              <a:gd name="connsiteY2" fmla="*/ 4267200 h 4267200"/>
              <a:gd name="connsiteX3" fmla="*/ 0 w 5215388"/>
              <a:gd name="connsiteY3" fmla="*/ 4267200 h 4267200"/>
              <a:gd name="connsiteX4" fmla="*/ 0 w 5215388"/>
              <a:gd name="connsiteY4" fmla="*/ 0 h 4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388" h="4267200">
                <a:moveTo>
                  <a:pt x="0" y="0"/>
                </a:moveTo>
                <a:lnTo>
                  <a:pt x="2100713" y="28575"/>
                </a:lnTo>
                <a:lnTo>
                  <a:pt x="5215388" y="4267200"/>
                </a:lnTo>
                <a:lnTo>
                  <a:pt x="0" y="4267200"/>
                </a:lnTo>
                <a:lnTo>
                  <a:pt x="0" y="0"/>
                </a:lnTo>
                <a:close/>
              </a:path>
            </a:pathLst>
          </a:cu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28" name="Parallelogram 27">
            <a:extLst>
              <a:ext uri="{FF2B5EF4-FFF2-40B4-BE49-F238E27FC236}">
                <a16:creationId xmlns:a16="http://schemas.microsoft.com/office/drawing/2014/main" id="{826D70BE-8F28-734E-F7B8-C15B8581917D}"/>
              </a:ext>
            </a:extLst>
          </p:cNvPr>
          <p:cNvSpPr/>
          <p:nvPr/>
        </p:nvSpPr>
        <p:spPr>
          <a:xfrm>
            <a:off x="0" y="1601"/>
            <a:ext cx="7191681" cy="6867074"/>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6499" h="6857998">
                <a:moveTo>
                  <a:pt x="0" y="6848473"/>
                </a:moveTo>
                <a:lnTo>
                  <a:pt x="0" y="0"/>
                </a:lnTo>
                <a:lnTo>
                  <a:pt x="6716499" y="0"/>
                </a:lnTo>
                <a:lnTo>
                  <a:pt x="5002000" y="6857998"/>
                </a:lnTo>
                <a:lnTo>
                  <a:pt x="0" y="6848473"/>
                </a:lnTo>
                <a:close/>
              </a:path>
            </a:pathLst>
          </a:custGeom>
          <a:solidFill>
            <a:srgbClr val="125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21" name="TextBox 20">
            <a:extLst>
              <a:ext uri="{FF2B5EF4-FFF2-40B4-BE49-F238E27FC236}">
                <a16:creationId xmlns:a16="http://schemas.microsoft.com/office/drawing/2014/main" id="{104AB243-315D-97D4-6322-570C8C40E59C}"/>
              </a:ext>
            </a:extLst>
          </p:cNvPr>
          <p:cNvSpPr txBox="1"/>
          <p:nvPr/>
        </p:nvSpPr>
        <p:spPr>
          <a:xfrm>
            <a:off x="1148311" y="3416302"/>
            <a:ext cx="1623576" cy="707886"/>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FFC000"/>
                </a:solidFill>
                <a:latin typeface="+mj-lt"/>
              </a:rPr>
              <a:t>30%</a:t>
            </a:r>
            <a:endParaRPr lang="en-US" sz="2800" b="1" dirty="0">
              <a:solidFill>
                <a:srgbClr val="FFC000"/>
              </a:solidFill>
              <a:latin typeface="+mj-lt"/>
              <a:cs typeface="Segoe UI"/>
            </a:endParaRPr>
          </a:p>
          <a:p>
            <a:pPr>
              <a:defRPr/>
            </a:pPr>
            <a:r>
              <a:rPr lang="en-US" b="1" dirty="0">
                <a:solidFill>
                  <a:srgbClr val="FFFFFF"/>
                </a:solidFill>
                <a:latin typeface="+mj-lt"/>
              </a:rPr>
              <a:t>Female Students</a:t>
            </a:r>
            <a:endParaRPr lang="en-US" b="1" dirty="0">
              <a:solidFill>
                <a:srgbClr val="FFFFFF"/>
              </a:solidFill>
              <a:latin typeface="+mj-lt"/>
              <a:cs typeface="Calibri Light"/>
            </a:endParaRPr>
          </a:p>
        </p:txBody>
      </p:sp>
      <p:pic>
        <p:nvPicPr>
          <p:cNvPr id="43" name="Graphic 42" descr="Female Profile outline">
            <a:extLst>
              <a:ext uri="{FF2B5EF4-FFF2-40B4-BE49-F238E27FC236}">
                <a16:creationId xmlns:a16="http://schemas.microsoft.com/office/drawing/2014/main" id="{87D3B741-534A-2C35-FD68-C2CF77C5CA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8323" y="3535687"/>
            <a:ext cx="603773" cy="603773"/>
          </a:xfrm>
          <a:prstGeom prst="rect">
            <a:avLst/>
          </a:prstGeom>
        </p:spPr>
      </p:pic>
      <p:sp>
        <p:nvSpPr>
          <p:cNvPr id="3" name="TextBox 2">
            <a:extLst>
              <a:ext uri="{FF2B5EF4-FFF2-40B4-BE49-F238E27FC236}">
                <a16:creationId xmlns:a16="http://schemas.microsoft.com/office/drawing/2014/main" id="{A25764C3-73A1-416F-9974-AE4E0C689B0C}"/>
              </a:ext>
            </a:extLst>
          </p:cNvPr>
          <p:cNvSpPr txBox="1"/>
          <p:nvPr/>
        </p:nvSpPr>
        <p:spPr>
          <a:xfrm>
            <a:off x="530021" y="501141"/>
            <a:ext cx="5319237" cy="2646878"/>
          </a:xfrm>
          <a:prstGeom prst="rect">
            <a:avLst/>
          </a:prstGeom>
          <a:noFill/>
        </p:spPr>
        <p:txBody>
          <a:bodyPr wrap="square" lIns="0" tIns="0" rIns="0" bIns="0" rtlCol="0" anchor="t">
            <a:spAutoFit/>
          </a:bodyPr>
          <a:lstStyle/>
          <a:p>
            <a:pPr>
              <a:defRPr/>
            </a:pPr>
            <a:r>
              <a:rPr lang="en-GB" sz="5400" b="1" dirty="0">
                <a:solidFill>
                  <a:schemeClr val="bg1"/>
                </a:solidFill>
              </a:rPr>
              <a:t>QUALITY EDUCATION</a:t>
            </a:r>
          </a:p>
          <a:p>
            <a:pPr>
              <a:defRPr/>
            </a:pPr>
            <a:r>
              <a:rPr lang="en-GB" sz="2800" dirty="0">
                <a:solidFill>
                  <a:srgbClr val="FFC000"/>
                </a:solidFill>
              </a:rPr>
              <a:t>AT</a:t>
            </a:r>
            <a:r>
              <a:rPr lang="en-GB" sz="3200" dirty="0">
                <a:solidFill>
                  <a:srgbClr val="FFC000"/>
                </a:solidFill>
              </a:rPr>
              <a:t> </a:t>
            </a:r>
            <a:r>
              <a:rPr lang="en-GB" sz="3200" b="1" dirty="0">
                <a:solidFill>
                  <a:srgbClr val="FFC000"/>
                </a:solidFill>
              </a:rPr>
              <a:t>AFFORDABLE PRICE</a:t>
            </a:r>
            <a:endParaRPr lang="en-GB" sz="3200" b="1" dirty="0">
              <a:solidFill>
                <a:srgbClr val="FFC000"/>
              </a:solidFill>
              <a:cs typeface="Segoe UI"/>
            </a:endParaRPr>
          </a:p>
          <a:p>
            <a:pPr>
              <a:defRPr/>
            </a:pPr>
            <a:r>
              <a:rPr lang="en-GB" sz="2800" dirty="0">
                <a:solidFill>
                  <a:srgbClr val="FFC000"/>
                </a:solidFill>
              </a:rPr>
              <a:t>FOR </a:t>
            </a:r>
            <a:r>
              <a:rPr lang="en-GB" sz="3200" b="1" dirty="0">
                <a:solidFill>
                  <a:srgbClr val="FFC000"/>
                </a:solidFill>
                <a:cs typeface="Calibri"/>
              </a:rPr>
              <a:t>INCLUSIVE GROWTH</a:t>
            </a:r>
            <a:endParaRPr lang="en-US" sz="3200" b="1" dirty="0">
              <a:solidFill>
                <a:srgbClr val="FFC000"/>
              </a:solidFill>
              <a:cs typeface="Calibri"/>
            </a:endParaRPr>
          </a:p>
        </p:txBody>
      </p:sp>
      <p:sp>
        <p:nvSpPr>
          <p:cNvPr id="6" name="TextBox 5">
            <a:extLst>
              <a:ext uri="{FF2B5EF4-FFF2-40B4-BE49-F238E27FC236}">
                <a16:creationId xmlns:a16="http://schemas.microsoft.com/office/drawing/2014/main" id="{4542AEDB-980D-5D1A-E29F-6A253C0EFDCC}"/>
              </a:ext>
            </a:extLst>
          </p:cNvPr>
          <p:cNvSpPr txBox="1"/>
          <p:nvPr/>
        </p:nvSpPr>
        <p:spPr>
          <a:xfrm>
            <a:off x="3512881" y="3452163"/>
            <a:ext cx="1591867" cy="707886"/>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a:solidFill>
                  <a:srgbClr val="FFC000"/>
                </a:solidFill>
                <a:latin typeface="+mj-lt"/>
              </a:rPr>
              <a:t>4%</a:t>
            </a:r>
            <a:endParaRPr lang="en-US" sz="2800" b="1">
              <a:solidFill>
                <a:srgbClr val="FFC000"/>
              </a:solidFill>
              <a:latin typeface="+mj-lt"/>
              <a:cs typeface="Segoe UI"/>
            </a:endParaRPr>
          </a:p>
          <a:p>
            <a:pPr>
              <a:defRPr/>
            </a:pPr>
            <a:r>
              <a:rPr lang="en-US" b="1">
                <a:solidFill>
                  <a:srgbClr val="FFFFFF"/>
                </a:solidFill>
                <a:latin typeface="+mj-lt"/>
              </a:rPr>
              <a:t>UG Acceptance</a:t>
            </a:r>
            <a:endParaRPr lang="en-US" b="1">
              <a:solidFill>
                <a:srgbClr val="FFFFFF"/>
              </a:solidFill>
              <a:latin typeface="+mj-lt"/>
              <a:cs typeface="Calibri Light"/>
            </a:endParaRPr>
          </a:p>
        </p:txBody>
      </p:sp>
      <p:pic>
        <p:nvPicPr>
          <p:cNvPr id="13" name="Graphic 12" descr="Ribbon outline">
            <a:extLst>
              <a:ext uri="{FF2B5EF4-FFF2-40B4-BE49-F238E27FC236}">
                <a16:creationId xmlns:a16="http://schemas.microsoft.com/office/drawing/2014/main" id="{F5AA83BA-5A6F-D6C8-AF93-3004659C38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9155" y="3568107"/>
            <a:ext cx="657665" cy="657665"/>
          </a:xfrm>
          <a:prstGeom prst="rect">
            <a:avLst/>
          </a:prstGeom>
        </p:spPr>
      </p:pic>
      <p:sp>
        <p:nvSpPr>
          <p:cNvPr id="17" name="TextBox 16">
            <a:extLst>
              <a:ext uri="{FF2B5EF4-FFF2-40B4-BE49-F238E27FC236}">
                <a16:creationId xmlns:a16="http://schemas.microsoft.com/office/drawing/2014/main" id="{B3D93A61-B53B-349D-75BA-3C52D8C54FDE}"/>
              </a:ext>
            </a:extLst>
          </p:cNvPr>
          <p:cNvSpPr txBox="1"/>
          <p:nvPr/>
        </p:nvSpPr>
        <p:spPr>
          <a:xfrm>
            <a:off x="1521640" y="5827550"/>
            <a:ext cx="3783947" cy="615553"/>
          </a:xfrm>
          <a:prstGeom prst="rect">
            <a:avLst/>
          </a:prstGeom>
          <a:noFill/>
        </p:spPr>
        <p:txBody>
          <a:bodyPr wrap="square" lIns="0" tIns="0" rIns="0" bIns="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a:solidFill>
                  <a:srgbClr val="FFC000"/>
                </a:solidFill>
                <a:latin typeface="Segoe UI"/>
              </a:rPr>
              <a:t>Washington Accord Ratified</a:t>
            </a:r>
          </a:p>
          <a:p>
            <a:pPr>
              <a:defRPr/>
            </a:pPr>
            <a:r>
              <a:rPr lang="en-US" sz="2000" b="1">
                <a:solidFill>
                  <a:srgbClr val="FFFFFF"/>
                </a:solidFill>
                <a:latin typeface="Calibri Light"/>
              </a:rPr>
              <a:t>All Engineering Programs</a:t>
            </a:r>
            <a:endParaRPr lang="en-US" sz="2000" b="1">
              <a:solidFill>
                <a:srgbClr val="FFFFFF"/>
              </a:solidFill>
              <a:latin typeface="Calibri Light"/>
              <a:cs typeface="Calibri Light"/>
            </a:endParaRPr>
          </a:p>
        </p:txBody>
      </p:sp>
      <p:sp>
        <p:nvSpPr>
          <p:cNvPr id="5" name="Rectangle 4">
            <a:extLst>
              <a:ext uri="{FF2B5EF4-FFF2-40B4-BE49-F238E27FC236}">
                <a16:creationId xmlns:a16="http://schemas.microsoft.com/office/drawing/2014/main" id="{3F688AD0-D0F7-CFAF-AF09-994433181050}"/>
              </a:ext>
            </a:extLst>
          </p:cNvPr>
          <p:cNvSpPr/>
          <p:nvPr/>
        </p:nvSpPr>
        <p:spPr>
          <a:xfrm>
            <a:off x="0" y="640080"/>
            <a:ext cx="412091" cy="24794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4" name="Graphic 13">
            <a:extLst>
              <a:ext uri="{FF2B5EF4-FFF2-40B4-BE49-F238E27FC236}">
                <a16:creationId xmlns:a16="http://schemas.microsoft.com/office/drawing/2014/main" id="{E260B846-9721-4444-8F8A-993B4B93DE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05029" y="133284"/>
            <a:ext cx="843467" cy="653820"/>
          </a:xfrm>
          <a:prstGeom prst="rect">
            <a:avLst/>
          </a:prstGeom>
        </p:spPr>
      </p:pic>
      <p:sp>
        <p:nvSpPr>
          <p:cNvPr id="15" name="Rectangle 14">
            <a:extLst>
              <a:ext uri="{FF2B5EF4-FFF2-40B4-BE49-F238E27FC236}">
                <a16:creationId xmlns:a16="http://schemas.microsoft.com/office/drawing/2014/main" id="{7A1E90E7-A6CD-9C46-82B7-B15EEB7294E3}"/>
              </a:ext>
            </a:extLst>
          </p:cNvPr>
          <p:cNvSpPr/>
          <p:nvPr/>
        </p:nvSpPr>
        <p:spPr>
          <a:xfrm>
            <a:off x="9299423" y="6800657"/>
            <a:ext cx="1439894" cy="57343"/>
          </a:xfrm>
          <a:prstGeom prst="rect">
            <a:avLst/>
          </a:prstGeom>
          <a:solidFill>
            <a:schemeClr val="accent4"/>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4" name="TextBox 3">
            <a:extLst>
              <a:ext uri="{FF2B5EF4-FFF2-40B4-BE49-F238E27FC236}">
                <a16:creationId xmlns:a16="http://schemas.microsoft.com/office/drawing/2014/main" id="{D2E1B67B-0BB0-01EA-26C6-2404AF861A96}"/>
              </a:ext>
            </a:extLst>
          </p:cNvPr>
          <p:cNvSpPr txBox="1"/>
          <p:nvPr/>
        </p:nvSpPr>
        <p:spPr>
          <a:xfrm>
            <a:off x="1267520" y="4390624"/>
            <a:ext cx="1591867" cy="984885"/>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a:solidFill>
                  <a:srgbClr val="FFC000"/>
                </a:solidFill>
                <a:latin typeface="+mj-lt"/>
              </a:rPr>
              <a:t>35%</a:t>
            </a:r>
            <a:endParaRPr lang="en-US" sz="2800" b="1">
              <a:solidFill>
                <a:srgbClr val="FFC000"/>
              </a:solidFill>
              <a:latin typeface="+mj-lt"/>
              <a:cs typeface="Segoe UI"/>
            </a:endParaRPr>
          </a:p>
          <a:p>
            <a:pPr>
              <a:defRPr/>
            </a:pPr>
            <a:r>
              <a:rPr lang="en-US" b="1">
                <a:solidFill>
                  <a:srgbClr val="FFFFFF"/>
                </a:solidFill>
                <a:latin typeface="+mj-lt"/>
              </a:rPr>
              <a:t>First Generation Students </a:t>
            </a:r>
            <a:endParaRPr lang="en-US">
              <a:latin typeface="+mj-lt"/>
            </a:endParaRPr>
          </a:p>
        </p:txBody>
      </p:sp>
      <p:sp>
        <p:nvSpPr>
          <p:cNvPr id="7" name="TextBox 6">
            <a:extLst>
              <a:ext uri="{FF2B5EF4-FFF2-40B4-BE49-F238E27FC236}">
                <a16:creationId xmlns:a16="http://schemas.microsoft.com/office/drawing/2014/main" id="{B004F1C2-433E-5271-2F31-505F79327CE6}"/>
              </a:ext>
            </a:extLst>
          </p:cNvPr>
          <p:cNvSpPr txBox="1"/>
          <p:nvPr/>
        </p:nvSpPr>
        <p:spPr>
          <a:xfrm>
            <a:off x="3573840" y="4451585"/>
            <a:ext cx="2577387" cy="984885"/>
          </a:xfrm>
          <a:prstGeom prst="rect">
            <a:avLst/>
          </a:prstGeom>
          <a:noFill/>
        </p:spPr>
        <p:txBody>
          <a:bodyPr wrap="square" lIns="0" tIns="0" rIns="0" bIns="0" rtlCol="0" anchor="ctr">
            <a:spAutoFit/>
          </a:bodyPr>
          <a:lstStyle/>
          <a:p>
            <a:pPr>
              <a:defRPr/>
            </a:pPr>
            <a:r>
              <a:rPr lang="en-US" sz="2800" b="1">
                <a:solidFill>
                  <a:srgbClr val="FFC000"/>
                </a:solidFill>
                <a:latin typeface="+mj-lt"/>
              </a:rPr>
              <a:t>1/3</a:t>
            </a:r>
            <a:r>
              <a:rPr lang="en-US" sz="2800" b="1" baseline="30000">
                <a:solidFill>
                  <a:srgbClr val="FFC000"/>
                </a:solidFill>
                <a:latin typeface="+mj-lt"/>
              </a:rPr>
              <a:t>rd </a:t>
            </a:r>
            <a:endParaRPr lang="en-US" sz="2800" baseline="30000">
              <a:latin typeface="+mj-lt"/>
              <a:cs typeface="Calibri"/>
            </a:endParaRPr>
          </a:p>
          <a:p>
            <a:pPr>
              <a:defRPr/>
            </a:pPr>
            <a:r>
              <a:rPr lang="en-US" b="1">
                <a:solidFill>
                  <a:srgbClr val="FFFFFF"/>
                </a:solidFill>
                <a:latin typeface="+mj-lt"/>
              </a:rPr>
              <a:t>Degree Cost against Top</a:t>
            </a:r>
          </a:p>
          <a:p>
            <a:pPr>
              <a:defRPr/>
            </a:pPr>
            <a:r>
              <a:rPr lang="en-US" b="1">
                <a:solidFill>
                  <a:srgbClr val="FFFFFF"/>
                </a:solidFill>
                <a:latin typeface="+mj-lt"/>
              </a:rPr>
              <a:t> tier HEIs in Pakistan </a:t>
            </a:r>
            <a:endParaRPr lang="en-US" b="1">
              <a:solidFill>
                <a:srgbClr val="FFFFFF"/>
              </a:solidFill>
              <a:latin typeface="+mj-lt"/>
              <a:cs typeface="Calibri Light"/>
            </a:endParaRPr>
          </a:p>
        </p:txBody>
      </p:sp>
      <p:pic>
        <p:nvPicPr>
          <p:cNvPr id="9" name="Graphic 8" descr="Man and woman outline">
            <a:extLst>
              <a:ext uri="{FF2B5EF4-FFF2-40B4-BE49-F238E27FC236}">
                <a16:creationId xmlns:a16="http://schemas.microsoft.com/office/drawing/2014/main" id="{D3C6ACF0-EDE1-F8BE-B841-1DD955B96D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294" y="4552895"/>
            <a:ext cx="660872" cy="660872"/>
          </a:xfrm>
          <a:prstGeom prst="rect">
            <a:avLst/>
          </a:prstGeom>
        </p:spPr>
      </p:pic>
      <p:pic>
        <p:nvPicPr>
          <p:cNvPr id="11" name="Graphic 10" descr="Diploma roll outline">
            <a:extLst>
              <a:ext uri="{FF2B5EF4-FFF2-40B4-BE49-F238E27FC236}">
                <a16:creationId xmlns:a16="http://schemas.microsoft.com/office/drawing/2014/main" id="{8115B89B-3318-6E45-AA09-3DF03340A8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7200" y="4750672"/>
            <a:ext cx="631511" cy="631511"/>
          </a:xfrm>
          <a:prstGeom prst="rect">
            <a:avLst/>
          </a:prstGeom>
        </p:spPr>
      </p:pic>
      <p:pic>
        <p:nvPicPr>
          <p:cNvPr id="8" name="Graphic 7">
            <a:extLst>
              <a:ext uri="{FF2B5EF4-FFF2-40B4-BE49-F238E27FC236}">
                <a16:creationId xmlns:a16="http://schemas.microsoft.com/office/drawing/2014/main" id="{BA87ED26-A185-3E04-5917-30A9364AB2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1380" y="5648758"/>
            <a:ext cx="784926" cy="784926"/>
          </a:xfrm>
          <a:prstGeom prst="rect">
            <a:avLst/>
          </a:prstGeom>
        </p:spPr>
      </p:pic>
    </p:spTree>
    <p:extLst>
      <p:ext uri="{BB962C8B-B14F-4D97-AF65-F5344CB8AC3E}">
        <p14:creationId xmlns:p14="http://schemas.microsoft.com/office/powerpoint/2010/main" val="1565959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Rankings">
            <a:extLst>
              <a:ext uri="{FF2B5EF4-FFF2-40B4-BE49-F238E27FC236}">
                <a16:creationId xmlns:a16="http://schemas.microsoft.com/office/drawing/2014/main" id="{636F39D4-13E5-A27E-F94D-17BFF8833965}"/>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23026" b="20777"/>
          <a:stretch/>
        </p:blipFill>
        <p:spPr bwMode="auto">
          <a:xfrm>
            <a:off x="9739570" y="391284"/>
            <a:ext cx="2201792" cy="7043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6C26F36-E27F-9D9D-3A4E-442F40DE51D3}"/>
              </a:ext>
            </a:extLst>
          </p:cNvPr>
          <p:cNvSpPr txBox="1"/>
          <p:nvPr/>
        </p:nvSpPr>
        <p:spPr>
          <a:xfrm>
            <a:off x="316595" y="360507"/>
            <a:ext cx="9320065" cy="553998"/>
          </a:xfrm>
          <a:prstGeom prst="rect">
            <a:avLst/>
          </a:prstGeom>
          <a:solidFill>
            <a:schemeClr val="accent5">
              <a:lumMod val="50000"/>
            </a:schemeClr>
          </a:solidFill>
        </p:spPr>
        <p:txBody>
          <a:bodyPr wrap="square" lIns="0" tIns="0" rIns="0" bIns="0" rtlCol="0" anchor="ctr">
            <a:spAutoFit/>
          </a:bodyPr>
          <a:lstStyle/>
          <a:p>
            <a:pPr>
              <a:defRPr/>
            </a:pPr>
            <a:r>
              <a:rPr lang="en-GB" sz="3200">
                <a:solidFill>
                  <a:srgbClr val="FFFFFF"/>
                </a:solidFill>
              </a:rPr>
              <a:t> </a:t>
            </a:r>
            <a:r>
              <a:rPr kumimoji="0" lang="en-GB" sz="3200" i="0" u="none" strike="noStrike" kern="1200" cap="none" spc="0" normalizeH="0" baseline="0" noProof="0">
                <a:ln>
                  <a:noFill/>
                </a:ln>
                <a:solidFill>
                  <a:srgbClr val="FFFFFF"/>
                </a:solidFill>
                <a:effectLst/>
                <a:uLnTx/>
                <a:uFillTx/>
                <a:ea typeface="+mn-ea"/>
                <a:cs typeface="+mn-cs"/>
              </a:rPr>
              <a:t>TIMES HIGHER EDUCATION</a:t>
            </a:r>
            <a:r>
              <a:rPr lang="en-GB" sz="3600">
                <a:solidFill>
                  <a:srgbClr val="FFFFFF"/>
                </a:solidFill>
                <a:cs typeface="Segoe UI"/>
              </a:rPr>
              <a:t> </a:t>
            </a:r>
            <a:r>
              <a:rPr kumimoji="0" lang="en-GB" sz="3600" b="1" i="0" u="none" strike="noStrike" kern="1200" cap="none" spc="0" normalizeH="0" baseline="0" noProof="0">
                <a:ln>
                  <a:noFill/>
                </a:ln>
                <a:solidFill>
                  <a:srgbClr val="FFFFFF"/>
                </a:solidFill>
                <a:effectLst/>
                <a:uLnTx/>
                <a:uFillTx/>
                <a:ea typeface="+mn-ea"/>
                <a:cs typeface="+mn-cs"/>
              </a:rPr>
              <a:t>IMPACT </a:t>
            </a:r>
            <a:r>
              <a:rPr lang="en-GB" sz="3600" b="1">
                <a:solidFill>
                  <a:srgbClr val="FFFFFF"/>
                </a:solidFill>
              </a:rPr>
              <a:t>RANKING 2022</a:t>
            </a:r>
            <a:endParaRPr lang="en-GB" sz="3600" b="1" i="0" u="none" strike="noStrike" kern="1200" cap="none" spc="0" normalizeH="0" baseline="0" noProof="0">
              <a:ln>
                <a:noFill/>
              </a:ln>
              <a:solidFill>
                <a:srgbClr val="FFFFFF"/>
              </a:solidFill>
              <a:effectLst/>
              <a:uLnTx/>
              <a:uFillTx/>
              <a:cs typeface="Segoe UI"/>
            </a:endParaRPr>
          </a:p>
        </p:txBody>
      </p:sp>
      <p:sp>
        <p:nvSpPr>
          <p:cNvPr id="15" name="Rectangle 14">
            <a:extLst>
              <a:ext uri="{FF2B5EF4-FFF2-40B4-BE49-F238E27FC236}">
                <a16:creationId xmlns:a16="http://schemas.microsoft.com/office/drawing/2014/main" id="{A9D34E03-7DED-45DC-557B-BC77AAD96D05}"/>
              </a:ext>
            </a:extLst>
          </p:cNvPr>
          <p:cNvSpPr/>
          <p:nvPr/>
        </p:nvSpPr>
        <p:spPr>
          <a:xfrm flipV="1">
            <a:off x="4622517" y="867886"/>
            <a:ext cx="5014143" cy="732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8" name="Rectangle 17">
            <a:extLst>
              <a:ext uri="{FF2B5EF4-FFF2-40B4-BE49-F238E27FC236}">
                <a16:creationId xmlns:a16="http://schemas.microsoft.com/office/drawing/2014/main" id="{DC3C3867-D9D8-E37D-8BE2-7E7BE2702E98}"/>
              </a:ext>
            </a:extLst>
          </p:cNvPr>
          <p:cNvSpPr/>
          <p:nvPr/>
        </p:nvSpPr>
        <p:spPr>
          <a:xfrm>
            <a:off x="1803317" y="2656868"/>
            <a:ext cx="5014143" cy="523220"/>
          </a:xfrm>
          <a:prstGeom prst="rect">
            <a:avLst/>
          </a:prstGeom>
          <a:noFill/>
        </p:spPr>
        <p:txBody>
          <a:bodyPr wrap="square" lIns="91440" tIns="45720" rIns="91440" bIns="45720" anchor="t">
            <a:spAutoFit/>
          </a:bodyPr>
          <a:lstStyle/>
          <a:p>
            <a:pPr defTabSz="514338">
              <a:defRPr/>
            </a:pPr>
            <a:r>
              <a:rPr lang="en-GB" sz="2800" b="1">
                <a:latin typeface="Calibri"/>
                <a:cs typeface="Calibri"/>
                <a:sym typeface="Calibri"/>
              </a:rPr>
              <a:t>SDG-7 </a:t>
            </a:r>
            <a:r>
              <a:rPr lang="en-GB" sz="2400">
                <a:latin typeface="Calibri"/>
                <a:cs typeface="Calibri"/>
                <a:sym typeface="Calibri"/>
              </a:rPr>
              <a:t>(Affordable &amp; Clean Energy)</a:t>
            </a:r>
            <a:r>
              <a:rPr lang="en-GB" sz="2400" b="1">
                <a:latin typeface="Calibri"/>
                <a:cs typeface="Calibri"/>
                <a:sym typeface="Calibri"/>
              </a:rPr>
              <a:t> </a:t>
            </a:r>
            <a:endParaRPr lang="en-US" sz="2400">
              <a:sym typeface="Calibri"/>
            </a:endParaRPr>
          </a:p>
        </p:txBody>
      </p:sp>
      <p:pic>
        <p:nvPicPr>
          <p:cNvPr id="11" name="Picture 2" descr="Can the SDGs be achieved by 2030? - Devpolicy Blog from the Development  Policy Centre">
            <a:extLst>
              <a:ext uri="{FF2B5EF4-FFF2-40B4-BE49-F238E27FC236}">
                <a16:creationId xmlns:a16="http://schemas.microsoft.com/office/drawing/2014/main" id="{10C91444-6241-D2FA-046C-A2CD7D1FFA2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3196" t="44649" r="88737" b="37720"/>
          <a:stretch/>
        </p:blipFill>
        <p:spPr bwMode="auto">
          <a:xfrm>
            <a:off x="919789" y="2086594"/>
            <a:ext cx="787818" cy="80138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61B93F86-4D25-3C3C-FF12-015370A4EAA2}"/>
              </a:ext>
            </a:extLst>
          </p:cNvPr>
          <p:cNvGrpSpPr/>
          <p:nvPr/>
        </p:nvGrpSpPr>
        <p:grpSpPr>
          <a:xfrm>
            <a:off x="919789" y="3546073"/>
            <a:ext cx="787818" cy="860001"/>
            <a:chOff x="1570417" y="3768308"/>
            <a:chExt cx="790576" cy="827956"/>
          </a:xfrm>
        </p:grpSpPr>
        <p:pic>
          <p:nvPicPr>
            <p:cNvPr id="19" name="Picture 2" descr="Can the SDGs be achieved by 2030? - Devpolicy Blog from the Development  Policy Centre">
              <a:extLst>
                <a:ext uri="{FF2B5EF4-FFF2-40B4-BE49-F238E27FC236}">
                  <a16:creationId xmlns:a16="http://schemas.microsoft.com/office/drawing/2014/main" id="{BB0C323D-39BC-0C5C-162B-00D9B85785E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88142" t="43414" r="2691" b="36549"/>
            <a:stretch/>
          </p:blipFill>
          <p:spPr bwMode="auto">
            <a:xfrm>
              <a:off x="1570417" y="3824739"/>
              <a:ext cx="790576" cy="7715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148826F-81DD-FFA6-F767-3F8B64EF2DF0}"/>
                </a:ext>
              </a:extLst>
            </p:cNvPr>
            <p:cNvSpPr/>
            <p:nvPr/>
          </p:nvSpPr>
          <p:spPr>
            <a:xfrm>
              <a:off x="1570417" y="3768308"/>
              <a:ext cx="790576" cy="227846"/>
            </a:xfrm>
            <a:prstGeom prst="rect">
              <a:avLst/>
            </a:prstGeom>
            <a:solidFill>
              <a:srgbClr val="B0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21" name="Picture 2" descr="Can the SDGs be achieved by 2030? - Devpolicy Blog from the Development  Policy Centre">
            <a:extLst>
              <a:ext uri="{FF2B5EF4-FFF2-40B4-BE49-F238E27FC236}">
                <a16:creationId xmlns:a16="http://schemas.microsoft.com/office/drawing/2014/main" id="{0D4C67B7-3C9A-41AF-EC76-F01026C34DC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19666" t="78601" r="71167" b="1362"/>
          <a:stretch/>
        </p:blipFill>
        <p:spPr bwMode="auto">
          <a:xfrm>
            <a:off x="919789" y="4970171"/>
            <a:ext cx="787818" cy="8013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hart, sunburst chart&#10;&#10;Description automatically generated">
            <a:extLst>
              <a:ext uri="{FF2B5EF4-FFF2-40B4-BE49-F238E27FC236}">
                <a16:creationId xmlns:a16="http://schemas.microsoft.com/office/drawing/2014/main" id="{E46519D1-DDEB-2094-772E-37B80E00596D}"/>
              </a:ext>
            </a:extLst>
          </p:cNvPr>
          <p:cNvPicPr>
            <a:picLocks noChangeAspect="1"/>
          </p:cNvPicPr>
          <p:nvPr/>
        </p:nvPicPr>
        <p:blipFill rotWithShape="1">
          <a:blip r:embed="rId6">
            <a:extLst>
              <a:ext uri="{28A0092B-C50C-407E-A947-70E740481C1C}">
                <a14:useLocalDpi xmlns:a14="http://schemas.microsoft.com/office/drawing/2010/main" val="0"/>
              </a:ext>
            </a:extLst>
          </a:blip>
          <a:srcRect l="16453" r="19590"/>
          <a:stretch/>
        </p:blipFill>
        <p:spPr>
          <a:xfrm>
            <a:off x="8689208" y="2105693"/>
            <a:ext cx="3138192" cy="3099718"/>
          </a:xfrm>
          <a:prstGeom prst="rect">
            <a:avLst/>
          </a:prstGeom>
        </p:spPr>
      </p:pic>
      <p:sp>
        <p:nvSpPr>
          <p:cNvPr id="3" name="TextBox 2">
            <a:extLst>
              <a:ext uri="{FF2B5EF4-FFF2-40B4-BE49-F238E27FC236}">
                <a16:creationId xmlns:a16="http://schemas.microsoft.com/office/drawing/2014/main" id="{0FF7F26B-5043-9965-1E37-33AF9858BB1E}"/>
              </a:ext>
            </a:extLst>
          </p:cNvPr>
          <p:cNvSpPr txBox="1"/>
          <p:nvPr/>
        </p:nvSpPr>
        <p:spPr>
          <a:xfrm>
            <a:off x="9788404" y="2928988"/>
            <a:ext cx="9398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a:solidFill>
                  <a:schemeClr val="accent5">
                    <a:lumMod val="60000"/>
                    <a:lumOff val="40000"/>
                  </a:schemeClr>
                </a:solidFill>
                <a:latin typeface="Gill Sans MT"/>
                <a:cs typeface="Calibri"/>
              </a:rPr>
              <a:t>UN</a:t>
            </a:r>
            <a:endParaRPr lang="en-GB" sz="3200" b="1">
              <a:solidFill>
                <a:schemeClr val="accent5">
                  <a:lumMod val="60000"/>
                  <a:lumOff val="40000"/>
                </a:schemeClr>
              </a:solidFill>
              <a:latin typeface="Gill Sans MT"/>
            </a:endParaRPr>
          </a:p>
        </p:txBody>
      </p:sp>
      <p:sp>
        <p:nvSpPr>
          <p:cNvPr id="4" name="Rectangle 3">
            <a:extLst>
              <a:ext uri="{FF2B5EF4-FFF2-40B4-BE49-F238E27FC236}">
                <a16:creationId xmlns:a16="http://schemas.microsoft.com/office/drawing/2014/main" id="{7D2B991E-87AD-1398-C4C5-10F75936FDDA}"/>
              </a:ext>
            </a:extLst>
          </p:cNvPr>
          <p:cNvSpPr/>
          <p:nvPr/>
        </p:nvSpPr>
        <p:spPr>
          <a:xfrm>
            <a:off x="2217865" y="1010345"/>
            <a:ext cx="5783135" cy="584775"/>
          </a:xfrm>
          <a:prstGeom prst="rect">
            <a:avLst/>
          </a:prstGeom>
          <a:solidFill>
            <a:srgbClr val="12508A"/>
          </a:solidFill>
        </p:spPr>
        <p:txBody>
          <a:bodyPr wrap="square" lIns="91440" tIns="45720" rIns="91440" bIns="45720" anchor="t">
            <a:spAutoFit/>
          </a:bodyPr>
          <a:lstStyle/>
          <a:p>
            <a:pPr algn="ctr" defTabSz="514338">
              <a:defRPr/>
            </a:pPr>
            <a:r>
              <a:rPr kumimoji="0" lang="en-GB" sz="3200" i="0" strike="noStrike" kern="1200" cap="none" spc="0" normalizeH="0" baseline="0" noProof="0">
                <a:ln>
                  <a:noFill/>
                </a:ln>
                <a:solidFill>
                  <a:schemeClr val="bg1"/>
                </a:solidFill>
                <a:effectLst/>
                <a:uLnTx/>
                <a:uFillTx/>
                <a:latin typeface="Calibri"/>
                <a:ea typeface="+mn-ea"/>
                <a:cs typeface="Calibri"/>
                <a:sym typeface="Calibri"/>
              </a:rPr>
              <a:t>Among </a:t>
            </a:r>
            <a:r>
              <a:rPr kumimoji="0" lang="en-GB" sz="3200" b="1" i="0" strike="noStrike" kern="1200" cap="none" spc="0" normalizeH="0" baseline="0" noProof="0">
                <a:ln>
                  <a:noFill/>
                </a:ln>
                <a:solidFill>
                  <a:srgbClr val="FFC000"/>
                </a:solidFill>
                <a:effectLst/>
                <a:uLnTx/>
                <a:uFillTx/>
                <a:latin typeface="Calibri"/>
                <a:ea typeface="+mn-ea"/>
                <a:cs typeface="Calibri"/>
                <a:sym typeface="Calibri"/>
              </a:rPr>
              <a:t>Top 200</a:t>
            </a:r>
            <a:r>
              <a:rPr kumimoji="0" lang="en-GB" sz="3200" b="1" i="0" strike="noStrike" kern="1200" cap="none" spc="0" normalizeH="0" baseline="0" noProof="0">
                <a:ln>
                  <a:noFill/>
                </a:ln>
                <a:solidFill>
                  <a:schemeClr val="bg1"/>
                </a:solidFill>
                <a:effectLst/>
                <a:uLnTx/>
                <a:uFillTx/>
                <a:latin typeface="Calibri"/>
                <a:ea typeface="+mn-ea"/>
                <a:cs typeface="Calibri"/>
                <a:sym typeface="Calibri"/>
              </a:rPr>
              <a:t> </a:t>
            </a:r>
            <a:r>
              <a:rPr kumimoji="0" lang="en-GB" sz="3200" i="0" strike="noStrike" kern="1200" cap="none" spc="0" normalizeH="0" baseline="0" noProof="0">
                <a:ln>
                  <a:noFill/>
                </a:ln>
                <a:solidFill>
                  <a:schemeClr val="bg1"/>
                </a:solidFill>
                <a:effectLst/>
                <a:uLnTx/>
                <a:uFillTx/>
                <a:latin typeface="Calibri"/>
                <a:ea typeface="+mn-ea"/>
                <a:cs typeface="Calibri"/>
                <a:sym typeface="Calibri"/>
              </a:rPr>
              <a:t>in the World</a:t>
            </a:r>
            <a:endParaRPr lang="en-US" sz="3200" i="0" strike="noStrike" kern="1200" cap="none" spc="0" normalizeH="0" baseline="0" noProof="0">
              <a:ln>
                <a:noFill/>
              </a:ln>
              <a:solidFill>
                <a:schemeClr val="bg1"/>
              </a:solidFill>
              <a:effectLst/>
              <a:uLnTx/>
              <a:uFillTx/>
              <a:latin typeface="Calibri"/>
              <a:cs typeface="Calibri"/>
            </a:endParaRPr>
          </a:p>
        </p:txBody>
      </p:sp>
      <p:sp>
        <p:nvSpPr>
          <p:cNvPr id="6" name="Rectangle 5">
            <a:extLst>
              <a:ext uri="{FF2B5EF4-FFF2-40B4-BE49-F238E27FC236}">
                <a16:creationId xmlns:a16="http://schemas.microsoft.com/office/drawing/2014/main" id="{851001F2-B9EA-8158-0738-44DD6BEC639B}"/>
              </a:ext>
            </a:extLst>
          </p:cNvPr>
          <p:cNvSpPr/>
          <p:nvPr/>
        </p:nvSpPr>
        <p:spPr>
          <a:xfrm>
            <a:off x="1700841" y="2086594"/>
            <a:ext cx="3531185" cy="595031"/>
          </a:xfrm>
          <a:prstGeom prst="rect">
            <a:avLst/>
          </a:prstGeom>
          <a:solidFill>
            <a:srgbClr val="FFA9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0" lang="en-GB" sz="3600" b="1" i="0" strike="noStrike" kern="1200" cap="none" spc="0" normalizeH="0" baseline="0" noProof="0">
                <a:ln>
                  <a:noFill/>
                </a:ln>
                <a:solidFill>
                  <a:schemeClr val="bg1"/>
                </a:solidFill>
                <a:effectLst/>
                <a:uLnTx/>
                <a:uFillTx/>
                <a:latin typeface="Calibri"/>
                <a:ea typeface="+mn-ea"/>
                <a:cs typeface="Calibri"/>
                <a:sym typeface="Calibri"/>
              </a:rPr>
              <a:t>#</a:t>
            </a:r>
            <a:r>
              <a:rPr lang="en-GB" sz="3600" b="1">
                <a:solidFill>
                  <a:schemeClr val="bg1"/>
                </a:solidFill>
                <a:latin typeface="Calibri"/>
                <a:cs typeface="Calibri"/>
                <a:sym typeface="Calibri"/>
              </a:rPr>
              <a:t> </a:t>
            </a:r>
            <a:r>
              <a:rPr kumimoji="0" lang="en-GB" sz="3600" b="1" i="0" strike="noStrike" kern="1200" cap="none" spc="0" normalizeH="0" baseline="0" noProof="0">
                <a:ln>
                  <a:noFill/>
                </a:ln>
                <a:solidFill>
                  <a:schemeClr val="bg1"/>
                </a:solidFill>
                <a:effectLst/>
                <a:uLnTx/>
                <a:uFillTx/>
                <a:latin typeface="Calibri"/>
                <a:ea typeface="+mn-ea"/>
                <a:cs typeface="Calibri"/>
                <a:sym typeface="Calibri"/>
              </a:rPr>
              <a:t>4</a:t>
            </a:r>
            <a:r>
              <a:rPr lang="en-GB" sz="3600" b="1">
                <a:solidFill>
                  <a:schemeClr val="bg1"/>
                </a:solidFill>
                <a:latin typeface="Calibri"/>
                <a:cs typeface="Calibri"/>
                <a:sym typeface="Calibri"/>
              </a:rPr>
              <a:t> in the World</a:t>
            </a:r>
            <a:endParaRPr lang="en-US" sz="3600">
              <a:solidFill>
                <a:schemeClr val="bg1"/>
              </a:solidFill>
              <a:cs typeface="Calibri"/>
            </a:endParaRPr>
          </a:p>
        </p:txBody>
      </p:sp>
      <p:sp>
        <p:nvSpPr>
          <p:cNvPr id="7" name="Rectangle 6">
            <a:extLst>
              <a:ext uri="{FF2B5EF4-FFF2-40B4-BE49-F238E27FC236}">
                <a16:creationId xmlns:a16="http://schemas.microsoft.com/office/drawing/2014/main" id="{7D97E8D6-47DF-328B-8DF2-F8D883787E5F}"/>
              </a:ext>
            </a:extLst>
          </p:cNvPr>
          <p:cNvSpPr/>
          <p:nvPr/>
        </p:nvSpPr>
        <p:spPr>
          <a:xfrm>
            <a:off x="1707607" y="3547402"/>
            <a:ext cx="3601522" cy="518486"/>
          </a:xfrm>
          <a:prstGeom prst="rect">
            <a:avLst/>
          </a:prstGeom>
          <a:solidFill>
            <a:srgbClr val="B086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0" lang="en-GB" sz="3600" b="1" i="0" strike="noStrike" kern="1200" cap="none" spc="0" normalizeH="0" baseline="0" noProof="0">
                <a:ln>
                  <a:noFill/>
                </a:ln>
                <a:solidFill>
                  <a:schemeClr val="bg1"/>
                </a:solidFill>
                <a:effectLst/>
                <a:uLnTx/>
                <a:uFillTx/>
                <a:latin typeface="Calibri"/>
                <a:ea typeface="+mn-ea"/>
                <a:cs typeface="Calibri"/>
                <a:sym typeface="Calibri"/>
              </a:rPr>
              <a:t>#</a:t>
            </a:r>
            <a:r>
              <a:rPr lang="en-GB" sz="3600" b="1">
                <a:solidFill>
                  <a:schemeClr val="bg1"/>
                </a:solidFill>
                <a:latin typeface="Calibri"/>
                <a:cs typeface="Calibri"/>
                <a:sym typeface="Calibri"/>
              </a:rPr>
              <a:t> </a:t>
            </a:r>
            <a:r>
              <a:rPr kumimoji="0" lang="en-GB" sz="3600" b="1" i="0" strike="noStrike" kern="1200" cap="none" spc="0" normalizeH="0" baseline="0" noProof="0">
                <a:ln>
                  <a:noFill/>
                </a:ln>
                <a:solidFill>
                  <a:schemeClr val="bg1"/>
                </a:solidFill>
                <a:effectLst/>
                <a:uLnTx/>
                <a:uFillTx/>
                <a:latin typeface="Calibri"/>
                <a:ea typeface="+mn-ea"/>
                <a:cs typeface="Calibri"/>
                <a:sym typeface="Calibri"/>
              </a:rPr>
              <a:t>67</a:t>
            </a:r>
            <a:r>
              <a:rPr lang="en-GB" sz="3600" b="1">
                <a:solidFill>
                  <a:schemeClr val="bg1"/>
                </a:solidFill>
                <a:latin typeface="Calibri"/>
                <a:cs typeface="Calibri"/>
                <a:sym typeface="Calibri"/>
              </a:rPr>
              <a:t> in the World</a:t>
            </a:r>
            <a:endParaRPr lang="en-US" sz="3600">
              <a:solidFill>
                <a:schemeClr val="bg1"/>
              </a:solidFill>
              <a:cs typeface="Calibri"/>
            </a:endParaRPr>
          </a:p>
        </p:txBody>
      </p:sp>
      <p:sp>
        <p:nvSpPr>
          <p:cNvPr id="8" name="Rectangle 7">
            <a:extLst>
              <a:ext uri="{FF2B5EF4-FFF2-40B4-BE49-F238E27FC236}">
                <a16:creationId xmlns:a16="http://schemas.microsoft.com/office/drawing/2014/main" id="{557EB427-9A31-DAAB-9CDE-EBEEF7A6F741}"/>
              </a:ext>
            </a:extLst>
          </p:cNvPr>
          <p:cNvSpPr/>
          <p:nvPr/>
        </p:nvSpPr>
        <p:spPr>
          <a:xfrm>
            <a:off x="1702394" y="4974668"/>
            <a:ext cx="3531183" cy="515727"/>
          </a:xfrm>
          <a:prstGeom prst="rect">
            <a:avLst/>
          </a:prstGeom>
          <a:solidFill>
            <a:srgbClr val="3E8CA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0" lang="en-GB" sz="3600" b="1" i="0" strike="noStrike" kern="1200" cap="none" spc="0" normalizeH="0" baseline="0" noProof="0">
                <a:ln>
                  <a:noFill/>
                </a:ln>
                <a:solidFill>
                  <a:schemeClr val="bg1"/>
                </a:solidFill>
                <a:effectLst/>
                <a:uLnTx/>
                <a:uFillTx/>
                <a:latin typeface="Calibri"/>
                <a:ea typeface="+mn-ea"/>
                <a:cs typeface="Calibri"/>
                <a:sym typeface="Calibri"/>
              </a:rPr>
              <a:t>#</a:t>
            </a:r>
            <a:r>
              <a:rPr lang="en-GB" sz="3600" b="1">
                <a:solidFill>
                  <a:schemeClr val="bg1"/>
                </a:solidFill>
                <a:latin typeface="Calibri"/>
                <a:cs typeface="Calibri"/>
                <a:sym typeface="Calibri"/>
              </a:rPr>
              <a:t> </a:t>
            </a:r>
            <a:r>
              <a:rPr kumimoji="0" lang="en-GB" sz="3600" b="1" i="0" strike="noStrike" kern="1200" cap="none" spc="0" normalizeH="0" baseline="0" noProof="0">
                <a:ln>
                  <a:noFill/>
                </a:ln>
                <a:solidFill>
                  <a:schemeClr val="bg1"/>
                </a:solidFill>
                <a:effectLst/>
                <a:uLnTx/>
                <a:uFillTx/>
                <a:latin typeface="Calibri"/>
                <a:ea typeface="+mn-ea"/>
                <a:cs typeface="Calibri"/>
                <a:sym typeface="Calibri"/>
              </a:rPr>
              <a:t>62</a:t>
            </a:r>
            <a:r>
              <a:rPr lang="en-GB" sz="3600" b="1">
                <a:solidFill>
                  <a:schemeClr val="bg1"/>
                </a:solidFill>
                <a:latin typeface="Calibri"/>
                <a:cs typeface="Calibri"/>
                <a:sym typeface="Calibri"/>
              </a:rPr>
              <a:t> in the World</a:t>
            </a:r>
            <a:endParaRPr lang="en-US" sz="3600">
              <a:solidFill>
                <a:schemeClr val="bg1"/>
              </a:solidFill>
              <a:cs typeface="Calibri"/>
            </a:endParaRPr>
          </a:p>
        </p:txBody>
      </p:sp>
      <p:sp>
        <p:nvSpPr>
          <p:cNvPr id="9" name="Rectangle 8">
            <a:extLst>
              <a:ext uri="{FF2B5EF4-FFF2-40B4-BE49-F238E27FC236}">
                <a16:creationId xmlns:a16="http://schemas.microsoft.com/office/drawing/2014/main" id="{A6C3BCE5-4A29-E29E-6D8F-B1FCB80DEEE1}"/>
              </a:ext>
            </a:extLst>
          </p:cNvPr>
          <p:cNvSpPr/>
          <p:nvPr/>
        </p:nvSpPr>
        <p:spPr>
          <a:xfrm>
            <a:off x="1771782" y="3969175"/>
            <a:ext cx="6846749" cy="523220"/>
          </a:xfrm>
          <a:prstGeom prst="rect">
            <a:avLst/>
          </a:prstGeom>
          <a:noFill/>
        </p:spPr>
        <p:txBody>
          <a:bodyPr wrap="square" lIns="91440" tIns="45720" rIns="91440" bIns="45720" anchor="t">
            <a:spAutoFit/>
          </a:bodyPr>
          <a:lstStyle/>
          <a:p>
            <a:pPr defTabSz="514338">
              <a:defRPr/>
            </a:pPr>
            <a:r>
              <a:rPr lang="en-GB" sz="2800" b="1">
                <a:latin typeface="Calibri"/>
                <a:cs typeface="Calibri"/>
                <a:sym typeface="Calibri"/>
              </a:rPr>
              <a:t>SDG-12</a:t>
            </a:r>
            <a:r>
              <a:rPr lang="en-GB" sz="2800">
                <a:latin typeface="Calibri"/>
                <a:cs typeface="Calibri"/>
                <a:sym typeface="Calibri"/>
              </a:rPr>
              <a:t> </a:t>
            </a:r>
            <a:r>
              <a:rPr lang="en-GB" sz="2400">
                <a:latin typeface="Calibri"/>
                <a:cs typeface="Calibri"/>
                <a:sym typeface="Calibri"/>
              </a:rPr>
              <a:t>(Responsible Consumption &amp; Production)</a:t>
            </a:r>
            <a:r>
              <a:rPr lang="en-GB" sz="2400" b="1">
                <a:latin typeface="Calibri"/>
                <a:cs typeface="Calibri"/>
                <a:sym typeface="Calibri"/>
              </a:rPr>
              <a:t> </a:t>
            </a:r>
            <a:endParaRPr lang="en-GB" sz="2800" b="1">
              <a:latin typeface="Calibri"/>
              <a:cs typeface="Calibri"/>
              <a:sym typeface="Calibri"/>
            </a:endParaRPr>
          </a:p>
        </p:txBody>
      </p:sp>
      <p:sp>
        <p:nvSpPr>
          <p:cNvPr id="10" name="Rectangle 9">
            <a:extLst>
              <a:ext uri="{FF2B5EF4-FFF2-40B4-BE49-F238E27FC236}">
                <a16:creationId xmlns:a16="http://schemas.microsoft.com/office/drawing/2014/main" id="{489FCE55-FC73-A8BE-2B53-7A47D837D495}"/>
              </a:ext>
            </a:extLst>
          </p:cNvPr>
          <p:cNvSpPr/>
          <p:nvPr/>
        </p:nvSpPr>
        <p:spPr>
          <a:xfrm>
            <a:off x="1771782" y="5386064"/>
            <a:ext cx="4200988" cy="523220"/>
          </a:xfrm>
          <a:prstGeom prst="rect">
            <a:avLst/>
          </a:prstGeom>
          <a:noFill/>
        </p:spPr>
        <p:txBody>
          <a:bodyPr wrap="square" lIns="91440" tIns="45720" rIns="91440" bIns="45720" anchor="t">
            <a:spAutoFit/>
          </a:bodyPr>
          <a:lstStyle/>
          <a:p>
            <a:pPr defTabSz="514338">
              <a:defRPr/>
            </a:pPr>
            <a:r>
              <a:rPr lang="en-GB" sz="2800" b="1">
                <a:latin typeface="Calibri"/>
                <a:cs typeface="Calibri"/>
                <a:sym typeface="Calibri"/>
              </a:rPr>
              <a:t>SDG-14 </a:t>
            </a:r>
            <a:r>
              <a:rPr lang="en-GB" sz="2400">
                <a:latin typeface="Calibri"/>
                <a:cs typeface="Calibri"/>
                <a:sym typeface="Calibri"/>
              </a:rPr>
              <a:t>(Life Below Water) </a:t>
            </a:r>
            <a:endParaRPr lang="en-US" sz="2400">
              <a:latin typeface="Calibri"/>
              <a:cs typeface="Calibri"/>
            </a:endParaRPr>
          </a:p>
        </p:txBody>
      </p:sp>
    </p:spTree>
    <p:extLst>
      <p:ext uri="{BB962C8B-B14F-4D97-AF65-F5344CB8AC3E}">
        <p14:creationId xmlns:p14="http://schemas.microsoft.com/office/powerpoint/2010/main" val="391495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B8AD2096-B0D3-9CC6-64FA-85281DB90227}"/>
              </a:ext>
            </a:extLst>
          </p:cNvPr>
          <p:cNvSpPr/>
          <p:nvPr/>
        </p:nvSpPr>
        <p:spPr>
          <a:xfrm>
            <a:off x="100989" y="4829061"/>
            <a:ext cx="3066360" cy="1964673"/>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Triangle 25">
            <a:extLst>
              <a:ext uri="{FF2B5EF4-FFF2-40B4-BE49-F238E27FC236}">
                <a16:creationId xmlns:a16="http://schemas.microsoft.com/office/drawing/2014/main" id="{EF115A31-EFA2-A785-DEB3-A54B32201F57}"/>
              </a:ext>
            </a:extLst>
          </p:cNvPr>
          <p:cNvSpPr/>
          <p:nvPr/>
        </p:nvSpPr>
        <p:spPr>
          <a:xfrm>
            <a:off x="55085" y="4764795"/>
            <a:ext cx="3305059" cy="2093204"/>
          </a:xfrm>
          <a:prstGeom prst="rtTriangl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10">
            <a:extLst>
              <a:ext uri="{FF2B5EF4-FFF2-40B4-BE49-F238E27FC236}">
                <a16:creationId xmlns:a16="http://schemas.microsoft.com/office/drawing/2014/main" id="{6DD30330-CAC5-D9F9-E1D7-10C878B205DD}"/>
              </a:ext>
            </a:extLst>
          </p:cNvPr>
          <p:cNvSpPr txBox="1"/>
          <p:nvPr/>
        </p:nvSpPr>
        <p:spPr>
          <a:xfrm flipV="1">
            <a:off x="4696699" y="4220859"/>
            <a:ext cx="3402158" cy="128713"/>
          </a:xfrm>
          <a:prstGeom prst="rect">
            <a:avLst/>
          </a:prstGeom>
          <a:solidFill>
            <a:srgbClr val="FFC000"/>
          </a:solidFill>
        </p:spPr>
        <p:txBody>
          <a:bodyPr wrap="square" lIns="0" tIns="0" rIns="0" bIns="0" rtlCol="0" anchor="t">
            <a:spAutoFit/>
          </a:bodyPr>
          <a:lstStyle/>
          <a:p>
            <a:pPr>
              <a:lnSpc>
                <a:spcPts val="1411"/>
              </a:lnSpc>
            </a:pPr>
            <a:endParaRPr sz="500"/>
          </a:p>
        </p:txBody>
      </p:sp>
      <p:sp>
        <p:nvSpPr>
          <p:cNvPr id="22" name="TextBox 21">
            <a:extLst>
              <a:ext uri="{FF2B5EF4-FFF2-40B4-BE49-F238E27FC236}">
                <a16:creationId xmlns:a16="http://schemas.microsoft.com/office/drawing/2014/main" id="{1DA46B5B-134A-815E-2B25-7AEEBB277AF0}"/>
              </a:ext>
            </a:extLst>
          </p:cNvPr>
          <p:cNvSpPr txBox="1"/>
          <p:nvPr/>
        </p:nvSpPr>
        <p:spPr>
          <a:xfrm>
            <a:off x="2808724" y="4597504"/>
            <a:ext cx="8817588" cy="135405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100" b="1">
                <a:latin typeface="Segoe UI 1"/>
                <a:ea typeface="+mj-ea"/>
                <a:cs typeface="+mj-cs"/>
              </a:rPr>
              <a:t>INTELLECTUAL </a:t>
            </a:r>
            <a:r>
              <a:rPr lang="en-US" sz="5100">
                <a:latin typeface="Segoe UI 1"/>
                <a:ea typeface="+mj-ea"/>
                <a:cs typeface="+mj-cs"/>
              </a:rPr>
              <a:t>CAPITAL</a:t>
            </a:r>
          </a:p>
        </p:txBody>
      </p:sp>
      <p:pic>
        <p:nvPicPr>
          <p:cNvPr id="3" name="Picture 8">
            <a:extLst>
              <a:ext uri="{FF2B5EF4-FFF2-40B4-BE49-F238E27FC236}">
                <a16:creationId xmlns:a16="http://schemas.microsoft.com/office/drawing/2014/main" id="{D4D79A75-529D-B578-FD90-1389BD7535BA}"/>
              </a:ext>
            </a:extLst>
          </p:cNvPr>
          <p:cNvPicPr>
            <a:picLocks noChangeAspect="1"/>
          </p:cNvPicPr>
          <p:nvPr/>
        </p:nvPicPr>
        <p:blipFill rotWithShape="1">
          <a:blip r:embed="rId2">
            <a:grayscl/>
          </a:blip>
          <a:srcRect t="2935" r="186" b="161"/>
          <a:stretch/>
        </p:blipFill>
        <p:spPr>
          <a:xfrm>
            <a:off x="3134140" y="70407"/>
            <a:ext cx="5923740" cy="4152490"/>
          </a:xfrm>
          <a:prstGeom prst="rect">
            <a:avLst/>
          </a:prstGeom>
        </p:spPr>
      </p:pic>
      <p:pic>
        <p:nvPicPr>
          <p:cNvPr id="4" name="Picture 4" descr="A picture containing person, sky, outdoor&#10;&#10;Description automatically generated">
            <a:extLst>
              <a:ext uri="{FF2B5EF4-FFF2-40B4-BE49-F238E27FC236}">
                <a16:creationId xmlns:a16="http://schemas.microsoft.com/office/drawing/2014/main" id="{B682B34E-1FA9-BFEA-DE85-4462B787C2B7}"/>
              </a:ext>
            </a:extLst>
          </p:cNvPr>
          <p:cNvPicPr>
            <a:picLocks noChangeAspect="1"/>
          </p:cNvPicPr>
          <p:nvPr/>
        </p:nvPicPr>
        <p:blipFill rotWithShape="1">
          <a:blip r:embed="rId3">
            <a:grayscl/>
          </a:blip>
          <a:srcRect l="12259" t="2577" r="42382" b="718"/>
          <a:stretch/>
        </p:blipFill>
        <p:spPr>
          <a:xfrm>
            <a:off x="185532" y="98674"/>
            <a:ext cx="2863172" cy="4138727"/>
          </a:xfrm>
          <a:prstGeom prst="rect">
            <a:avLst/>
          </a:prstGeom>
        </p:spPr>
      </p:pic>
      <p:pic>
        <p:nvPicPr>
          <p:cNvPr id="5" name="Picture 5" descr="A picture containing person, indoor&#10;&#10;Description automatically generated">
            <a:extLst>
              <a:ext uri="{FF2B5EF4-FFF2-40B4-BE49-F238E27FC236}">
                <a16:creationId xmlns:a16="http://schemas.microsoft.com/office/drawing/2014/main" id="{C0E26686-A699-2FE2-DC96-1C54C566F8DF}"/>
              </a:ext>
            </a:extLst>
          </p:cNvPr>
          <p:cNvPicPr>
            <a:picLocks noChangeAspect="1"/>
          </p:cNvPicPr>
          <p:nvPr/>
        </p:nvPicPr>
        <p:blipFill rotWithShape="1">
          <a:blip r:embed="rId4">
            <a:grayscl/>
          </a:blip>
          <a:srcRect l="30755" t="665" r="22836" b="1456"/>
          <a:stretch/>
        </p:blipFill>
        <p:spPr>
          <a:xfrm>
            <a:off x="9156438" y="63576"/>
            <a:ext cx="2783355" cy="4157283"/>
          </a:xfrm>
          <a:prstGeom prst="rect">
            <a:avLst/>
          </a:prstGeom>
        </p:spPr>
      </p:pic>
    </p:spTree>
    <p:extLst>
      <p:ext uri="{BB962C8B-B14F-4D97-AF65-F5344CB8AC3E}">
        <p14:creationId xmlns:p14="http://schemas.microsoft.com/office/powerpoint/2010/main" val="180228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715508-5A1E-AE25-799D-F8E94A2DE55C}"/>
              </a:ext>
            </a:extLst>
          </p:cNvPr>
          <p:cNvSpPr/>
          <p:nvPr/>
        </p:nvSpPr>
        <p:spPr>
          <a:xfrm>
            <a:off x="11099800" y="6448425"/>
            <a:ext cx="1092200" cy="3171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80355713-9F28-240B-D6A4-CEE89C8E9D8C}"/>
              </a:ext>
            </a:extLst>
          </p:cNvPr>
          <p:cNvSpPr/>
          <p:nvPr/>
        </p:nvSpPr>
        <p:spPr>
          <a:xfrm>
            <a:off x="-51052" y="6410135"/>
            <a:ext cx="12262683" cy="1484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Box 3">
            <a:extLst>
              <a:ext uri="{FF2B5EF4-FFF2-40B4-BE49-F238E27FC236}">
                <a16:creationId xmlns:a16="http://schemas.microsoft.com/office/drawing/2014/main" id="{8F43D66B-E25A-4968-95EF-863466456D61}"/>
              </a:ext>
            </a:extLst>
          </p:cNvPr>
          <p:cNvSpPr txBox="1"/>
          <p:nvPr/>
        </p:nvSpPr>
        <p:spPr>
          <a:xfrm>
            <a:off x="170757" y="189021"/>
            <a:ext cx="6889973" cy="615553"/>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Calibri"/>
                <a:cs typeface="Calibri"/>
              </a:rPr>
              <a:t>MULTIDISCIPLINARY </a:t>
            </a:r>
            <a:r>
              <a:rPr kumimoji="0" lang="en-US" sz="4000" b="0" i="0" u="none" strike="noStrike" kern="1200" cap="none" spc="0" normalizeH="0" baseline="0" noProof="0">
                <a:ln>
                  <a:noFill/>
                </a:ln>
                <a:effectLst/>
                <a:uLnTx/>
                <a:uFillTx/>
                <a:latin typeface="Calibri"/>
                <a:cs typeface="Calibri"/>
              </a:rPr>
              <a:t>STRENGTH</a:t>
            </a:r>
            <a:endParaRPr lang="en-US" sz="4400" b="0" i="0" u="none" strike="noStrike" kern="1200" cap="none" spc="0" normalizeH="0" baseline="0" noProof="0">
              <a:ln>
                <a:noFill/>
              </a:ln>
              <a:effectLst/>
              <a:uLnTx/>
              <a:uFillTx/>
              <a:latin typeface="Calibri"/>
              <a:cs typeface="Calibri"/>
            </a:endParaRPr>
          </a:p>
        </p:txBody>
      </p:sp>
      <p:pic>
        <p:nvPicPr>
          <p:cNvPr id="6" name="Picture 5">
            <a:extLst>
              <a:ext uri="{FF2B5EF4-FFF2-40B4-BE49-F238E27FC236}">
                <a16:creationId xmlns:a16="http://schemas.microsoft.com/office/drawing/2014/main" id="{F9161579-0C22-7A30-B8A9-56D56A237D10}"/>
              </a:ext>
            </a:extLst>
          </p:cNvPr>
          <p:cNvPicPr>
            <a:picLocks noChangeAspect="1"/>
          </p:cNvPicPr>
          <p:nvPr/>
        </p:nvPicPr>
        <p:blipFill>
          <a:blip r:embed="rId3">
            <a:extLst>
              <a:ext uri="{28A0092B-C50C-407E-A947-70E740481C1C}">
                <a14:useLocalDpi xmlns:a14="http://schemas.microsoft.com/office/drawing/2010/main" val="0"/>
              </a:ext>
            </a:extLst>
          </a:blip>
          <a:srcRect t="12780" b="12780"/>
          <a:stretch/>
        </p:blipFill>
        <p:spPr>
          <a:xfrm flipH="1">
            <a:off x="6025381" y="2348609"/>
            <a:ext cx="5948541" cy="3001271"/>
          </a:xfrm>
          <a:prstGeom prst="rect">
            <a:avLst/>
          </a:prstGeom>
          <a:effectLst/>
        </p:spPr>
      </p:pic>
      <p:sp>
        <p:nvSpPr>
          <p:cNvPr id="10" name="Rectangle 9">
            <a:extLst>
              <a:ext uri="{FF2B5EF4-FFF2-40B4-BE49-F238E27FC236}">
                <a16:creationId xmlns:a16="http://schemas.microsoft.com/office/drawing/2014/main" id="{B4B49842-CA9D-3DE7-1554-D8104ED5A15A}"/>
              </a:ext>
            </a:extLst>
          </p:cNvPr>
          <p:cNvSpPr/>
          <p:nvPr/>
        </p:nvSpPr>
        <p:spPr>
          <a:xfrm>
            <a:off x="349997" y="1522010"/>
            <a:ext cx="5065939" cy="46166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459A4C"/>
              </a:buClr>
              <a:buSzPct val="80000"/>
              <a:buFontTx/>
              <a:buNone/>
              <a:tabLst/>
              <a:defRPr/>
            </a:pPr>
            <a:r>
              <a:rPr kumimoji="0" lang="en-US" sz="2400" i="0" u="none" strike="noStrike" kern="1200" cap="none" spc="0" normalizeH="0" baseline="0" noProof="0">
                <a:ln>
                  <a:noFill/>
                </a:ln>
                <a:effectLst/>
                <a:uLnTx/>
                <a:uFillTx/>
                <a:ea typeface="+mn-ea"/>
                <a:cs typeface="Poppins"/>
              </a:rPr>
              <a:t>Basic/Natural Sciences</a:t>
            </a:r>
            <a:endParaRPr lang="en-US" sz="2400" i="0" u="none" strike="noStrike" kern="1200" cap="none" spc="0" normalizeH="0" baseline="0" noProof="0">
              <a:ln>
                <a:noFill/>
              </a:ln>
              <a:effectLst/>
              <a:uLnTx/>
              <a:uFillTx/>
              <a:cs typeface="Poppins"/>
            </a:endParaRPr>
          </a:p>
        </p:txBody>
      </p:sp>
      <p:sp>
        <p:nvSpPr>
          <p:cNvPr id="12" name="Rectangle 11">
            <a:extLst>
              <a:ext uri="{FF2B5EF4-FFF2-40B4-BE49-F238E27FC236}">
                <a16:creationId xmlns:a16="http://schemas.microsoft.com/office/drawing/2014/main" id="{A237D724-C524-F412-FEED-2663FF9F0CEE}"/>
              </a:ext>
            </a:extLst>
          </p:cNvPr>
          <p:cNvSpPr/>
          <p:nvPr/>
        </p:nvSpPr>
        <p:spPr>
          <a:xfrm>
            <a:off x="358979" y="952070"/>
            <a:ext cx="1728031" cy="46166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459A4C"/>
              </a:buClr>
              <a:buSzPct val="80000"/>
              <a:buFontTx/>
              <a:buNone/>
              <a:tabLst/>
              <a:defRPr/>
            </a:pPr>
            <a:r>
              <a:rPr kumimoji="0" lang="en-US" sz="2400" i="0" u="none" strike="noStrike" kern="1200" cap="none" spc="0" normalizeH="0" baseline="0" noProof="0">
                <a:ln>
                  <a:noFill/>
                </a:ln>
                <a:effectLst/>
                <a:uLnTx/>
                <a:uFillTx/>
                <a:ea typeface="+mn-ea"/>
                <a:cs typeface="Poppins"/>
              </a:rPr>
              <a:t>Engineering</a:t>
            </a:r>
            <a:endParaRPr lang="en-US" sz="2400" i="0" u="none" strike="noStrike" kern="1200" cap="none" spc="0" normalizeH="0" baseline="0" noProof="0">
              <a:ln>
                <a:noFill/>
              </a:ln>
              <a:effectLst/>
              <a:uLnTx/>
              <a:uFillTx/>
              <a:cs typeface="Poppins"/>
            </a:endParaRPr>
          </a:p>
        </p:txBody>
      </p:sp>
      <p:sp>
        <p:nvSpPr>
          <p:cNvPr id="13" name="Rectangle 12">
            <a:extLst>
              <a:ext uri="{FF2B5EF4-FFF2-40B4-BE49-F238E27FC236}">
                <a16:creationId xmlns:a16="http://schemas.microsoft.com/office/drawing/2014/main" id="{8175239F-BFDF-C952-FEB6-59E4946CAC60}"/>
              </a:ext>
            </a:extLst>
          </p:cNvPr>
          <p:cNvSpPr/>
          <p:nvPr/>
        </p:nvSpPr>
        <p:spPr>
          <a:xfrm>
            <a:off x="342756" y="2752054"/>
            <a:ext cx="5066099" cy="46166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459A4C"/>
              </a:buClr>
              <a:buSzPct val="80000"/>
              <a:buFontTx/>
              <a:buNone/>
              <a:tabLst/>
              <a:defRPr/>
            </a:pPr>
            <a:r>
              <a:rPr kumimoji="0" lang="en-US" sz="2400" i="0" u="none" strike="noStrike" kern="1200" cap="none" spc="0" normalizeH="0" baseline="0" noProof="0">
                <a:ln>
                  <a:noFill/>
                </a:ln>
                <a:effectLst/>
                <a:uLnTx/>
                <a:uFillTx/>
                <a:ea typeface="+mn-ea"/>
                <a:cs typeface="Poppins"/>
              </a:rPr>
              <a:t>Social Sciences &amp; Humanities</a:t>
            </a:r>
            <a:endParaRPr lang="en-US" sz="2400" i="0" u="none" strike="noStrike" kern="1200" cap="none" spc="0" normalizeH="0" baseline="0" noProof="0">
              <a:ln>
                <a:noFill/>
              </a:ln>
              <a:effectLst/>
              <a:uLnTx/>
              <a:uFillTx/>
              <a:cs typeface="Poppins"/>
            </a:endParaRPr>
          </a:p>
        </p:txBody>
      </p:sp>
      <p:sp>
        <p:nvSpPr>
          <p:cNvPr id="14" name="Rectangle 13">
            <a:extLst>
              <a:ext uri="{FF2B5EF4-FFF2-40B4-BE49-F238E27FC236}">
                <a16:creationId xmlns:a16="http://schemas.microsoft.com/office/drawing/2014/main" id="{18761E01-F56C-687B-DC68-0F89CF14E72F}"/>
              </a:ext>
            </a:extLst>
          </p:cNvPr>
          <p:cNvSpPr/>
          <p:nvPr/>
        </p:nvSpPr>
        <p:spPr>
          <a:xfrm>
            <a:off x="2172103" y="952070"/>
            <a:ext cx="3284281" cy="46166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459A4C"/>
              </a:buClr>
              <a:buSzPct val="80000"/>
              <a:buFontTx/>
              <a:buNone/>
              <a:tabLst/>
              <a:defRPr/>
            </a:pPr>
            <a:r>
              <a:rPr kumimoji="0" lang="en-US" sz="2400" i="0" u="none" strike="noStrike" kern="1200" cap="none" spc="0" normalizeH="0" baseline="0" noProof="0">
                <a:ln>
                  <a:noFill/>
                </a:ln>
                <a:effectLst/>
                <a:uLnTx/>
                <a:uFillTx/>
                <a:ea typeface="+mn-ea"/>
                <a:cs typeface="Poppins"/>
              </a:rPr>
              <a:t>Information Technology</a:t>
            </a:r>
            <a:endParaRPr lang="en-US" sz="2400" i="0" u="none" strike="noStrike" kern="1200" cap="none" spc="0" normalizeH="0" baseline="0" noProof="0">
              <a:ln>
                <a:noFill/>
              </a:ln>
              <a:effectLst/>
              <a:uLnTx/>
              <a:uFillTx/>
              <a:cs typeface="Poppins"/>
            </a:endParaRPr>
          </a:p>
        </p:txBody>
      </p:sp>
      <p:sp>
        <p:nvSpPr>
          <p:cNvPr id="17" name="Rectangle 16">
            <a:extLst>
              <a:ext uri="{FF2B5EF4-FFF2-40B4-BE49-F238E27FC236}">
                <a16:creationId xmlns:a16="http://schemas.microsoft.com/office/drawing/2014/main" id="{52E1E807-CADB-C8A5-F4D5-336A473B887E}"/>
              </a:ext>
            </a:extLst>
          </p:cNvPr>
          <p:cNvSpPr/>
          <p:nvPr/>
        </p:nvSpPr>
        <p:spPr>
          <a:xfrm>
            <a:off x="351085" y="4002534"/>
            <a:ext cx="5069497" cy="461665"/>
          </a:xfrm>
          <a:prstGeom prst="rect">
            <a:avLst/>
          </a:prstGeom>
          <a:solidFill>
            <a:schemeClr val="bg1">
              <a:lumMod val="85000"/>
            </a:schemeClr>
          </a:solidFill>
        </p:spPr>
        <p:txBody>
          <a:bodyPr wrap="square" lIns="91440" tIns="45720" rIns="91440" bIns="45720" anchor="t">
            <a:spAutoFit/>
          </a:bodyPr>
          <a:lstStyle/>
          <a:p>
            <a:pPr algn="ctr">
              <a:buClr>
                <a:srgbClr val="459A4C"/>
              </a:buClr>
              <a:buSzPct val="80000"/>
              <a:defRPr/>
            </a:pPr>
            <a:r>
              <a:rPr kumimoji="0" lang="en-US" sz="2400" i="0" u="none" strike="noStrike" kern="1200" cap="none" spc="0" normalizeH="0" baseline="0" noProof="0">
                <a:ln>
                  <a:noFill/>
                </a:ln>
                <a:effectLst/>
                <a:uLnTx/>
                <a:uFillTx/>
                <a:ea typeface="+mn-ea"/>
                <a:cs typeface="Poppins"/>
              </a:rPr>
              <a:t>Management</a:t>
            </a:r>
            <a:r>
              <a:rPr lang="en-US" sz="2400">
                <a:cs typeface="Poppins"/>
              </a:rPr>
              <a:t> and</a:t>
            </a:r>
            <a:r>
              <a:rPr kumimoji="0" lang="en-US" sz="2400" i="0" u="none" strike="noStrike" kern="1200" cap="none" spc="0" normalizeH="0" baseline="0" noProof="0">
                <a:ln>
                  <a:noFill/>
                </a:ln>
                <a:effectLst/>
                <a:uLnTx/>
                <a:uFillTx/>
                <a:ea typeface="+mn-ea"/>
                <a:cs typeface="Poppins"/>
              </a:rPr>
              <a:t> </a:t>
            </a:r>
            <a:r>
              <a:rPr lang="en-US" sz="2400">
                <a:cs typeface="Poppins"/>
              </a:rPr>
              <a:t>Leadership  Studies</a:t>
            </a:r>
            <a:endParaRPr lang="en-US" sz="2400" i="0" u="none" strike="noStrike" kern="1200" cap="none" spc="0" normalizeH="0" baseline="0" noProof="0">
              <a:ln>
                <a:noFill/>
              </a:ln>
              <a:effectLst/>
              <a:uLnTx/>
              <a:uFillTx/>
              <a:cs typeface="Poppins"/>
            </a:endParaRPr>
          </a:p>
        </p:txBody>
      </p:sp>
      <p:sp>
        <p:nvSpPr>
          <p:cNvPr id="19" name="Rectangle 18">
            <a:extLst>
              <a:ext uri="{FF2B5EF4-FFF2-40B4-BE49-F238E27FC236}">
                <a16:creationId xmlns:a16="http://schemas.microsoft.com/office/drawing/2014/main" id="{1DFEBEAD-69EF-520E-9723-0EDA30291286}"/>
              </a:ext>
            </a:extLst>
          </p:cNvPr>
          <p:cNvSpPr/>
          <p:nvPr/>
        </p:nvSpPr>
        <p:spPr>
          <a:xfrm>
            <a:off x="340377" y="3373044"/>
            <a:ext cx="5067874" cy="46166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459A4C"/>
              </a:buClr>
              <a:buSzPct val="80000"/>
              <a:buFontTx/>
              <a:buNone/>
              <a:tabLst/>
              <a:defRPr/>
            </a:pPr>
            <a:r>
              <a:rPr kumimoji="0" lang="en-US" sz="2400" i="0" u="none" strike="noStrike" kern="1200" cap="none" spc="0" normalizeH="0" baseline="0" noProof="0">
                <a:ln>
                  <a:noFill/>
                </a:ln>
                <a:effectLst/>
                <a:uLnTx/>
                <a:uFillTx/>
                <a:ea typeface="+mn-ea"/>
                <a:cs typeface="Poppins"/>
              </a:rPr>
              <a:t>Art, Design &amp; Architecture</a:t>
            </a:r>
            <a:endParaRPr lang="en-US" sz="2400" i="0" u="none" strike="noStrike" kern="1200" cap="none" spc="0" normalizeH="0" baseline="0" noProof="0">
              <a:ln>
                <a:noFill/>
              </a:ln>
              <a:effectLst/>
              <a:uLnTx/>
              <a:uFillTx/>
              <a:cs typeface="Poppins"/>
            </a:endParaRPr>
          </a:p>
        </p:txBody>
      </p:sp>
      <p:sp>
        <p:nvSpPr>
          <p:cNvPr id="20" name="Rectangle 19">
            <a:extLst>
              <a:ext uri="{FF2B5EF4-FFF2-40B4-BE49-F238E27FC236}">
                <a16:creationId xmlns:a16="http://schemas.microsoft.com/office/drawing/2014/main" id="{CB6A681B-19F3-294C-89E3-66312B824A6B}"/>
              </a:ext>
            </a:extLst>
          </p:cNvPr>
          <p:cNvSpPr/>
          <p:nvPr/>
        </p:nvSpPr>
        <p:spPr>
          <a:xfrm>
            <a:off x="320316" y="2117852"/>
            <a:ext cx="5088829" cy="461665"/>
          </a:xfrm>
          <a:prstGeom prst="rect">
            <a:avLst/>
          </a:prstGeom>
          <a:solidFill>
            <a:schemeClr val="bg1">
              <a:lumMod val="85000"/>
            </a:schemeClr>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459A4C"/>
              </a:buClr>
              <a:buSzPct val="80000"/>
              <a:buFontTx/>
              <a:buNone/>
              <a:tabLst/>
              <a:defRPr/>
            </a:pPr>
            <a:r>
              <a:rPr kumimoji="0" lang="en-US" sz="2400" i="0" u="none" strike="noStrike" kern="1200" cap="none" spc="0" normalizeH="0" baseline="0" noProof="0">
                <a:ln>
                  <a:noFill/>
                </a:ln>
                <a:effectLst/>
                <a:uLnTx/>
                <a:uFillTx/>
                <a:ea typeface="+mn-ea"/>
                <a:cs typeface="Poppins"/>
              </a:rPr>
              <a:t>Applied Biosciences</a:t>
            </a:r>
            <a:endParaRPr lang="en-US" sz="2400" i="0" u="none" strike="noStrike" kern="1200" cap="none" spc="0" normalizeH="0" baseline="0" noProof="0">
              <a:ln>
                <a:noFill/>
              </a:ln>
              <a:effectLst/>
              <a:uLnTx/>
              <a:uFillTx/>
              <a:cs typeface="Poppins"/>
            </a:endParaRPr>
          </a:p>
        </p:txBody>
      </p:sp>
      <p:sp>
        <p:nvSpPr>
          <p:cNvPr id="22" name="Freeform: Shape 246">
            <a:extLst>
              <a:ext uri="{FF2B5EF4-FFF2-40B4-BE49-F238E27FC236}">
                <a16:creationId xmlns:a16="http://schemas.microsoft.com/office/drawing/2014/main" id="{72E9F9B8-162E-9706-7875-3B55081811A9}"/>
              </a:ext>
            </a:extLst>
          </p:cNvPr>
          <p:cNvSpPr/>
          <p:nvPr/>
        </p:nvSpPr>
        <p:spPr>
          <a:xfrm>
            <a:off x="10918371" y="0"/>
            <a:ext cx="1273629" cy="1042317"/>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C8CBD38A-79D3-C7F9-B33C-B6329958F710}"/>
              </a:ext>
            </a:extLst>
          </p:cNvPr>
          <p:cNvSpPr/>
          <p:nvPr/>
        </p:nvSpPr>
        <p:spPr>
          <a:xfrm>
            <a:off x="373273" y="5171641"/>
            <a:ext cx="5074660" cy="461665"/>
          </a:xfrm>
          <a:prstGeom prst="rect">
            <a:avLst/>
          </a:prstGeom>
          <a:solidFill>
            <a:schemeClr val="bg1">
              <a:lumMod val="85000"/>
            </a:schemeClr>
          </a:solidFill>
        </p:spPr>
        <p:txBody>
          <a:bodyPr wrap="square" lIns="91440" tIns="45720" rIns="91440" bIns="45720" anchor="t">
            <a:spAutoFit/>
          </a:bodyPr>
          <a:lstStyle/>
          <a:p>
            <a:pPr algn="ctr">
              <a:defRPr/>
            </a:pPr>
            <a:r>
              <a:rPr lang="en-US" sz="2400">
                <a:cs typeface="Poppins"/>
              </a:rPr>
              <a:t>Peace and Conflict Studies </a:t>
            </a:r>
            <a:endParaRPr lang="en-US">
              <a:ea typeface="+mn-ea"/>
            </a:endParaRPr>
          </a:p>
        </p:txBody>
      </p:sp>
      <p:sp>
        <p:nvSpPr>
          <p:cNvPr id="3" name="Rectangle 2">
            <a:extLst>
              <a:ext uri="{FF2B5EF4-FFF2-40B4-BE49-F238E27FC236}">
                <a16:creationId xmlns:a16="http://schemas.microsoft.com/office/drawing/2014/main" id="{BFD525E0-4B1F-1F61-FD4A-47A568F0706A}"/>
              </a:ext>
            </a:extLst>
          </p:cNvPr>
          <p:cNvSpPr/>
          <p:nvPr/>
        </p:nvSpPr>
        <p:spPr>
          <a:xfrm>
            <a:off x="342757" y="4572206"/>
            <a:ext cx="5057536" cy="461665"/>
          </a:xfrm>
          <a:prstGeom prst="rect">
            <a:avLst/>
          </a:prstGeom>
          <a:solidFill>
            <a:schemeClr val="bg1">
              <a:lumMod val="85000"/>
            </a:schemeClr>
          </a:solidFill>
        </p:spPr>
        <p:txBody>
          <a:bodyPr wrap="square" lIns="91440" tIns="45720" rIns="91440" bIns="45720" anchor="t">
            <a:spAutoFit/>
          </a:bodyPr>
          <a:lstStyle/>
          <a:p>
            <a:pPr algn="ctr">
              <a:defRPr/>
            </a:pPr>
            <a:r>
              <a:rPr lang="en-US" sz="2400">
                <a:cs typeface="Poppins"/>
              </a:rPr>
              <a:t>Military Art and Science </a:t>
            </a:r>
            <a:endParaRPr lang="en-US">
              <a:ea typeface="+mn-ea"/>
            </a:endParaRPr>
          </a:p>
        </p:txBody>
      </p:sp>
      <p:pic>
        <p:nvPicPr>
          <p:cNvPr id="11" name="Graphic 10">
            <a:extLst>
              <a:ext uri="{FF2B5EF4-FFF2-40B4-BE49-F238E27FC236}">
                <a16:creationId xmlns:a16="http://schemas.microsoft.com/office/drawing/2014/main" id="{3D386983-4098-7D9E-A25A-9B3537785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0305" y="4231"/>
            <a:ext cx="941114" cy="721609"/>
          </a:xfrm>
          <a:prstGeom prst="rect">
            <a:avLst/>
          </a:prstGeom>
        </p:spPr>
      </p:pic>
      <p:sp>
        <p:nvSpPr>
          <p:cNvPr id="9" name="Rectangle 8">
            <a:extLst>
              <a:ext uri="{FF2B5EF4-FFF2-40B4-BE49-F238E27FC236}">
                <a16:creationId xmlns:a16="http://schemas.microsoft.com/office/drawing/2014/main" id="{BF96B588-6B4E-CCE8-D510-5719D8D92EA5}"/>
              </a:ext>
            </a:extLst>
          </p:cNvPr>
          <p:cNvSpPr/>
          <p:nvPr/>
        </p:nvSpPr>
        <p:spPr>
          <a:xfrm>
            <a:off x="370262" y="5807759"/>
            <a:ext cx="5069497" cy="461665"/>
          </a:xfrm>
          <a:prstGeom prst="rect">
            <a:avLst/>
          </a:prstGeom>
          <a:solidFill>
            <a:srgbClr val="12508A"/>
          </a:solidFill>
        </p:spPr>
        <p:txBody>
          <a:bodyPr wrap="square" lIns="91440" tIns="45720" rIns="91440" bIns="45720" anchor="t">
            <a:spAutoFit/>
          </a:bodyPr>
          <a:lstStyle/>
          <a:p>
            <a:pPr algn="ctr">
              <a:defRPr/>
            </a:pPr>
            <a:r>
              <a:rPr lang="en-US" sz="2400">
                <a:solidFill>
                  <a:srgbClr val="FFFFFF"/>
                </a:solidFill>
                <a:cs typeface="Poppins"/>
              </a:rPr>
              <a:t>Upcoming: Health Sciences</a:t>
            </a:r>
            <a:endParaRPr lang="en-US">
              <a:solidFill>
                <a:srgbClr val="FFFFFF"/>
              </a:solidFill>
            </a:endParaRPr>
          </a:p>
        </p:txBody>
      </p:sp>
    </p:spTree>
    <p:extLst>
      <p:ext uri="{BB962C8B-B14F-4D97-AF65-F5344CB8AC3E}">
        <p14:creationId xmlns:p14="http://schemas.microsoft.com/office/powerpoint/2010/main" val="163155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8">
            <a:extLst>
              <a:ext uri="{FF2B5EF4-FFF2-40B4-BE49-F238E27FC236}">
                <a16:creationId xmlns:a16="http://schemas.microsoft.com/office/drawing/2014/main" id="{942FD6E9-4002-2137-464A-CEF172DC3D2C}"/>
              </a:ext>
            </a:extLst>
          </p:cNvPr>
          <p:cNvSpPr/>
          <p:nvPr/>
        </p:nvSpPr>
        <p:spPr>
          <a:xfrm>
            <a:off x="9263635" y="-3255"/>
            <a:ext cx="3199459" cy="6955080"/>
          </a:xfrm>
          <a:custGeom>
            <a:avLst/>
            <a:gdLst>
              <a:gd name="connsiteX0" fmla="*/ 0 w 7879180"/>
              <a:gd name="connsiteY0" fmla="*/ 6857998 h 6857998"/>
              <a:gd name="connsiteX1" fmla="*/ 1714500 w 7879180"/>
              <a:gd name="connsiteY1" fmla="*/ 0 h 6857998"/>
              <a:gd name="connsiteX2" fmla="*/ 7879180 w 7879180"/>
              <a:gd name="connsiteY2" fmla="*/ 0 h 6857998"/>
              <a:gd name="connsiteX3" fmla="*/ 6164681 w 7879180"/>
              <a:gd name="connsiteY3" fmla="*/ 6857998 h 6857998"/>
              <a:gd name="connsiteX4" fmla="*/ 0 w 7879180"/>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6164681"/>
              <a:gd name="connsiteY0" fmla="*/ 6857998 h 6857998"/>
              <a:gd name="connsiteX1" fmla="*/ 1714500 w 6164681"/>
              <a:gd name="connsiteY1" fmla="*/ 0 h 6857998"/>
              <a:gd name="connsiteX2" fmla="*/ 4516855 w 6164681"/>
              <a:gd name="connsiteY2" fmla="*/ 19050 h 6857998"/>
              <a:gd name="connsiteX3" fmla="*/ 6164681 w 6164681"/>
              <a:gd name="connsiteY3" fmla="*/ 6857998 h 6857998"/>
              <a:gd name="connsiteX4" fmla="*/ 0 w 6164681"/>
              <a:gd name="connsiteY4" fmla="*/ 6857998 h 6857998"/>
              <a:gd name="connsiteX0" fmla="*/ 0 w 4516855"/>
              <a:gd name="connsiteY0" fmla="*/ 6857998 h 6857998"/>
              <a:gd name="connsiteX1" fmla="*/ 1714500 w 4516855"/>
              <a:gd name="connsiteY1" fmla="*/ 0 h 6857998"/>
              <a:gd name="connsiteX2" fmla="*/ 4516855 w 4516855"/>
              <a:gd name="connsiteY2" fmla="*/ 19050 h 6857998"/>
              <a:gd name="connsiteX3" fmla="*/ 3116681 w 4516855"/>
              <a:gd name="connsiteY3" fmla="*/ 6848473 h 6857998"/>
              <a:gd name="connsiteX4" fmla="*/ 0 w 4516855"/>
              <a:gd name="connsiteY4" fmla="*/ 6857998 h 6857998"/>
              <a:gd name="connsiteX0" fmla="*/ 0 w 4516855"/>
              <a:gd name="connsiteY0" fmla="*/ 6857998 h 6877048"/>
              <a:gd name="connsiteX1" fmla="*/ 1714500 w 4516855"/>
              <a:gd name="connsiteY1" fmla="*/ 0 h 6877048"/>
              <a:gd name="connsiteX2" fmla="*/ 4516855 w 4516855"/>
              <a:gd name="connsiteY2" fmla="*/ 19050 h 6877048"/>
              <a:gd name="connsiteX3" fmla="*/ 3316706 w 4516855"/>
              <a:gd name="connsiteY3" fmla="*/ 6877048 h 6877048"/>
              <a:gd name="connsiteX4" fmla="*/ 0 w 4516855"/>
              <a:gd name="connsiteY4" fmla="*/ 6857998 h 6877048"/>
              <a:gd name="connsiteX0" fmla="*/ 0 w 4526380"/>
              <a:gd name="connsiteY0" fmla="*/ 6886573 h 6886573"/>
              <a:gd name="connsiteX1" fmla="*/ 1724025 w 4526380"/>
              <a:gd name="connsiteY1" fmla="*/ 0 h 6886573"/>
              <a:gd name="connsiteX2" fmla="*/ 4526380 w 4526380"/>
              <a:gd name="connsiteY2" fmla="*/ 19050 h 6886573"/>
              <a:gd name="connsiteX3" fmla="*/ 3326231 w 4526380"/>
              <a:gd name="connsiteY3" fmla="*/ 6877048 h 6886573"/>
              <a:gd name="connsiteX4" fmla="*/ 0 w 4526380"/>
              <a:gd name="connsiteY4" fmla="*/ 6886573 h 6886573"/>
              <a:gd name="connsiteX0" fmla="*/ 0 w 3326231"/>
              <a:gd name="connsiteY0" fmla="*/ 6886573 h 6886573"/>
              <a:gd name="connsiteX1" fmla="*/ 1724025 w 3326231"/>
              <a:gd name="connsiteY1" fmla="*/ 0 h 6886573"/>
              <a:gd name="connsiteX2" fmla="*/ 3288130 w 3326231"/>
              <a:gd name="connsiteY2" fmla="*/ 9525 h 6886573"/>
              <a:gd name="connsiteX3" fmla="*/ 3326231 w 3326231"/>
              <a:gd name="connsiteY3" fmla="*/ 6877048 h 6886573"/>
              <a:gd name="connsiteX4" fmla="*/ 0 w 3326231"/>
              <a:gd name="connsiteY4" fmla="*/ 6886573 h 6886573"/>
              <a:gd name="connsiteX0" fmla="*/ 0 w 3341279"/>
              <a:gd name="connsiteY0" fmla="*/ 6886585 h 6886585"/>
              <a:gd name="connsiteX1" fmla="*/ 1724025 w 3341279"/>
              <a:gd name="connsiteY1" fmla="*/ 12 h 6886585"/>
              <a:gd name="connsiteX2" fmla="*/ 3341279 w 3341279"/>
              <a:gd name="connsiteY2" fmla="*/ 0 h 6886585"/>
              <a:gd name="connsiteX3" fmla="*/ 3326231 w 3341279"/>
              <a:gd name="connsiteY3" fmla="*/ 6877060 h 6886585"/>
              <a:gd name="connsiteX4" fmla="*/ 0 w 3341279"/>
              <a:gd name="connsiteY4" fmla="*/ 6886585 h 6886585"/>
              <a:gd name="connsiteX0" fmla="*/ 0 w 3341279"/>
              <a:gd name="connsiteY0" fmla="*/ 6886585 h 6886585"/>
              <a:gd name="connsiteX1" fmla="*/ 1724025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167608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 name="connsiteX0" fmla="*/ 0 w 3341279"/>
              <a:gd name="connsiteY0" fmla="*/ 6886585 h 6886585"/>
              <a:gd name="connsiteX1" fmla="*/ 2261870 w 3341279"/>
              <a:gd name="connsiteY1" fmla="*/ 12 h 6886585"/>
              <a:gd name="connsiteX2" fmla="*/ 3341279 w 3341279"/>
              <a:gd name="connsiteY2" fmla="*/ 0 h 6886585"/>
              <a:gd name="connsiteX3" fmla="*/ 3339519 w 3341279"/>
              <a:gd name="connsiteY3" fmla="*/ 6877060 h 6886585"/>
              <a:gd name="connsiteX4" fmla="*/ 0 w 3341279"/>
              <a:gd name="connsiteY4" fmla="*/ 6886585 h 688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279" h="6886585">
                <a:moveTo>
                  <a:pt x="0" y="6886585"/>
                </a:moveTo>
                <a:lnTo>
                  <a:pt x="2261870" y="12"/>
                </a:lnTo>
                <a:lnTo>
                  <a:pt x="3341279" y="0"/>
                </a:lnTo>
                <a:cubicBezTo>
                  <a:pt x="3340692" y="2292353"/>
                  <a:pt x="3340106" y="4584707"/>
                  <a:pt x="3339519" y="6877060"/>
                </a:cubicBezTo>
                <a:lnTo>
                  <a:pt x="0" y="6886585"/>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sp>
        <p:nvSpPr>
          <p:cNvPr id="7" name="Parallelogram 27">
            <a:extLst>
              <a:ext uri="{FF2B5EF4-FFF2-40B4-BE49-F238E27FC236}">
                <a16:creationId xmlns:a16="http://schemas.microsoft.com/office/drawing/2014/main" id="{9728FCD2-6501-2F0F-68A1-789FABDA8979}"/>
              </a:ext>
            </a:extLst>
          </p:cNvPr>
          <p:cNvSpPr/>
          <p:nvPr/>
        </p:nvSpPr>
        <p:spPr>
          <a:xfrm>
            <a:off x="-20135" y="-3255"/>
            <a:ext cx="10045182" cy="6850197"/>
          </a:xfrm>
          <a:custGeom>
            <a:avLst/>
            <a:gdLst>
              <a:gd name="connsiteX0" fmla="*/ 0 w 8440524"/>
              <a:gd name="connsiteY0" fmla="*/ 6857998 h 6857998"/>
              <a:gd name="connsiteX1" fmla="*/ 17145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4429125 w 8440524"/>
              <a:gd name="connsiteY1" fmla="*/ 66675 h 6857998"/>
              <a:gd name="connsiteX2" fmla="*/ 8440524 w 8440524"/>
              <a:gd name="connsiteY2" fmla="*/ 0 h 6857998"/>
              <a:gd name="connsiteX3" fmla="*/ 6726025 w 8440524"/>
              <a:gd name="connsiteY3" fmla="*/ 6857998 h 6857998"/>
              <a:gd name="connsiteX4" fmla="*/ 0 w 8440524"/>
              <a:gd name="connsiteY4" fmla="*/ 6857998 h 6857998"/>
              <a:gd name="connsiteX0" fmla="*/ 0 w 8440524"/>
              <a:gd name="connsiteY0" fmla="*/ 6857998 h 6857998"/>
              <a:gd name="connsiteX1" fmla="*/ 1752600 w 8440524"/>
              <a:gd name="connsiteY1" fmla="*/ 0 h 6857998"/>
              <a:gd name="connsiteX2" fmla="*/ 8440524 w 8440524"/>
              <a:gd name="connsiteY2" fmla="*/ 0 h 6857998"/>
              <a:gd name="connsiteX3" fmla="*/ 6726025 w 8440524"/>
              <a:gd name="connsiteY3" fmla="*/ 6857998 h 6857998"/>
              <a:gd name="connsiteX4" fmla="*/ 0 w 8440524"/>
              <a:gd name="connsiteY4" fmla="*/ 6857998 h 6857998"/>
              <a:gd name="connsiteX0" fmla="*/ 0 w 6773649"/>
              <a:gd name="connsiteY0" fmla="*/ 6838948 h 6857998"/>
              <a:gd name="connsiteX1" fmla="*/ 85725 w 6773649"/>
              <a:gd name="connsiteY1" fmla="*/ 0 h 6857998"/>
              <a:gd name="connsiteX2" fmla="*/ 6773649 w 6773649"/>
              <a:gd name="connsiteY2" fmla="*/ 0 h 6857998"/>
              <a:gd name="connsiteX3" fmla="*/ 5059150 w 6773649"/>
              <a:gd name="connsiteY3" fmla="*/ 6857998 h 6857998"/>
              <a:gd name="connsiteX4" fmla="*/ 0 w 6773649"/>
              <a:gd name="connsiteY4" fmla="*/ 6838948 h 6857998"/>
              <a:gd name="connsiteX0" fmla="*/ 276225 w 6687924"/>
              <a:gd name="connsiteY0" fmla="*/ 6848473 h 6857998"/>
              <a:gd name="connsiteX1" fmla="*/ 0 w 6687924"/>
              <a:gd name="connsiteY1" fmla="*/ 0 h 6857998"/>
              <a:gd name="connsiteX2" fmla="*/ 6687924 w 6687924"/>
              <a:gd name="connsiteY2" fmla="*/ 0 h 6857998"/>
              <a:gd name="connsiteX3" fmla="*/ 4973425 w 6687924"/>
              <a:gd name="connsiteY3" fmla="*/ 6857998 h 6857998"/>
              <a:gd name="connsiteX4" fmla="*/ 276225 w 6687924"/>
              <a:gd name="connsiteY4" fmla="*/ 6848473 h 6857998"/>
              <a:gd name="connsiteX0" fmla="*/ 0 w 6716499"/>
              <a:gd name="connsiteY0" fmla="*/ 6848473 h 6857998"/>
              <a:gd name="connsiteX1" fmla="*/ 28575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16499"/>
              <a:gd name="connsiteY0" fmla="*/ 6848473 h 6857998"/>
              <a:gd name="connsiteX1" fmla="*/ 0 w 6716499"/>
              <a:gd name="connsiteY1" fmla="*/ 0 h 6857998"/>
              <a:gd name="connsiteX2" fmla="*/ 6716499 w 6716499"/>
              <a:gd name="connsiteY2" fmla="*/ 0 h 6857998"/>
              <a:gd name="connsiteX3" fmla="*/ 5002000 w 6716499"/>
              <a:gd name="connsiteY3" fmla="*/ 6857998 h 6857998"/>
              <a:gd name="connsiteX4" fmla="*/ 0 w 6716499"/>
              <a:gd name="connsiteY4" fmla="*/ 6848473 h 6857998"/>
              <a:gd name="connsiteX0" fmla="*/ 0 w 6724688"/>
              <a:gd name="connsiteY0" fmla="*/ 6857986 h 6857998"/>
              <a:gd name="connsiteX1" fmla="*/ 8189 w 6724688"/>
              <a:gd name="connsiteY1" fmla="*/ 0 h 6857998"/>
              <a:gd name="connsiteX2" fmla="*/ 6724688 w 6724688"/>
              <a:gd name="connsiteY2" fmla="*/ 0 h 6857998"/>
              <a:gd name="connsiteX3" fmla="*/ 5010189 w 6724688"/>
              <a:gd name="connsiteY3" fmla="*/ 6857998 h 6857998"/>
              <a:gd name="connsiteX4" fmla="*/ 0 w 6724688"/>
              <a:gd name="connsiteY4" fmla="*/ 6857986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4688" h="6857998">
                <a:moveTo>
                  <a:pt x="0" y="6857986"/>
                </a:moveTo>
                <a:cubicBezTo>
                  <a:pt x="2730" y="4571991"/>
                  <a:pt x="5459" y="2285995"/>
                  <a:pt x="8189" y="0"/>
                </a:cubicBezTo>
                <a:lnTo>
                  <a:pt x="6724688" y="0"/>
                </a:lnTo>
                <a:lnTo>
                  <a:pt x="5010189" y="6857998"/>
                </a:lnTo>
                <a:lnTo>
                  <a:pt x="0" y="6857986"/>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prstClr val="white"/>
              </a:solidFill>
            </a:endParaRPr>
          </a:p>
        </p:txBody>
      </p:sp>
      <p:pic>
        <p:nvPicPr>
          <p:cNvPr id="12" name="Picture 4">
            <a:extLst>
              <a:ext uri="{FF2B5EF4-FFF2-40B4-BE49-F238E27FC236}">
                <a16:creationId xmlns:a16="http://schemas.microsoft.com/office/drawing/2014/main" id="{F955C4A3-FDFB-1F3B-0EA3-5F56666FC859}"/>
              </a:ext>
            </a:extLst>
          </p:cNvPr>
          <p:cNvPicPr>
            <a:picLocks noChangeAspect="1"/>
          </p:cNvPicPr>
          <p:nvPr/>
        </p:nvPicPr>
        <p:blipFill rotWithShape="1">
          <a:blip r:embed="rId2"/>
          <a:srcRect t="15349" b="23562"/>
          <a:stretch/>
        </p:blipFill>
        <p:spPr>
          <a:xfrm>
            <a:off x="334210" y="1901208"/>
            <a:ext cx="11731052" cy="4172156"/>
          </a:xfrm>
          <a:prstGeom prst="rect">
            <a:avLst/>
          </a:prstGeom>
        </p:spPr>
      </p:pic>
      <p:sp>
        <p:nvSpPr>
          <p:cNvPr id="4" name="TextBox 3">
            <a:extLst>
              <a:ext uri="{FF2B5EF4-FFF2-40B4-BE49-F238E27FC236}">
                <a16:creationId xmlns:a16="http://schemas.microsoft.com/office/drawing/2014/main" id="{8F43D66B-E25A-4968-95EF-863466456D61}"/>
              </a:ext>
            </a:extLst>
          </p:cNvPr>
          <p:cNvSpPr txBox="1"/>
          <p:nvPr/>
        </p:nvSpPr>
        <p:spPr>
          <a:xfrm>
            <a:off x="1358078" y="552535"/>
            <a:ext cx="4156861" cy="984885"/>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UI"/>
                <a:ea typeface="+mn-ea"/>
                <a:cs typeface="+mn-cs"/>
              </a:rPr>
              <a:t>INTERNATIONAL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Segoe UI"/>
                <a:ea typeface="+mn-ea"/>
                <a:cs typeface="+mn-cs"/>
              </a:rPr>
              <a:t>ACADEMIC LINKAGES</a:t>
            </a:r>
          </a:p>
        </p:txBody>
      </p:sp>
      <p:sp>
        <p:nvSpPr>
          <p:cNvPr id="63" name="Rectangle 62">
            <a:extLst>
              <a:ext uri="{FF2B5EF4-FFF2-40B4-BE49-F238E27FC236}">
                <a16:creationId xmlns:a16="http://schemas.microsoft.com/office/drawing/2014/main" id="{13687E77-7B5E-484F-BB9A-96B6E329AD9F}"/>
              </a:ext>
            </a:extLst>
          </p:cNvPr>
          <p:cNvSpPr/>
          <p:nvPr/>
        </p:nvSpPr>
        <p:spPr>
          <a:xfrm>
            <a:off x="8700881" y="1816282"/>
            <a:ext cx="2560855" cy="116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Rectangle 63">
            <a:extLst>
              <a:ext uri="{FF2B5EF4-FFF2-40B4-BE49-F238E27FC236}">
                <a16:creationId xmlns:a16="http://schemas.microsoft.com/office/drawing/2014/main" id="{1CDE6EFD-0157-445E-8A90-84DB022A58FC}"/>
              </a:ext>
            </a:extLst>
          </p:cNvPr>
          <p:cNvSpPr/>
          <p:nvPr/>
        </p:nvSpPr>
        <p:spPr>
          <a:xfrm>
            <a:off x="11357305" y="1824900"/>
            <a:ext cx="905363" cy="116144"/>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Rectangle 61">
            <a:extLst>
              <a:ext uri="{FF2B5EF4-FFF2-40B4-BE49-F238E27FC236}">
                <a16:creationId xmlns:a16="http://schemas.microsoft.com/office/drawing/2014/main" id="{216D8992-35E6-4079-975A-434D9DA72FA1}"/>
              </a:ext>
            </a:extLst>
          </p:cNvPr>
          <p:cNvSpPr/>
          <p:nvPr/>
        </p:nvSpPr>
        <p:spPr>
          <a:xfrm>
            <a:off x="186512" y="1790630"/>
            <a:ext cx="8437161" cy="109204"/>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1" name="Graphic 10" descr="Map with pin outline">
            <a:extLst>
              <a:ext uri="{FF2B5EF4-FFF2-40B4-BE49-F238E27FC236}">
                <a16:creationId xmlns:a16="http://schemas.microsoft.com/office/drawing/2014/main" id="{63E26961-59E9-2C63-BC14-E78E498853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214" y="553101"/>
            <a:ext cx="1117672" cy="1106689"/>
          </a:xfrm>
          <a:prstGeom prst="rect">
            <a:avLst/>
          </a:prstGeom>
        </p:spPr>
      </p:pic>
      <p:sp>
        <p:nvSpPr>
          <p:cNvPr id="9" name="Trapezium 8">
            <a:extLst>
              <a:ext uri="{FF2B5EF4-FFF2-40B4-BE49-F238E27FC236}">
                <a16:creationId xmlns:a16="http://schemas.microsoft.com/office/drawing/2014/main" id="{332C4680-50E1-DA44-B4B6-0A83210C7958}"/>
              </a:ext>
            </a:extLst>
          </p:cNvPr>
          <p:cNvSpPr/>
          <p:nvPr/>
        </p:nvSpPr>
        <p:spPr>
          <a:xfrm>
            <a:off x="8582695" y="424694"/>
            <a:ext cx="3870682" cy="1339173"/>
          </a:xfrm>
          <a:custGeom>
            <a:avLst/>
            <a:gdLst>
              <a:gd name="connsiteX0" fmla="*/ 0 w 4305727"/>
              <a:gd name="connsiteY0" fmla="*/ 1346770 h 1346770"/>
              <a:gd name="connsiteX1" fmla="*/ 336693 w 4305727"/>
              <a:gd name="connsiteY1" fmla="*/ 0 h 1346770"/>
              <a:gd name="connsiteX2" fmla="*/ 3969035 w 4305727"/>
              <a:gd name="connsiteY2" fmla="*/ 0 h 1346770"/>
              <a:gd name="connsiteX3" fmla="*/ 4305727 w 4305727"/>
              <a:gd name="connsiteY3" fmla="*/ 1346770 h 1346770"/>
              <a:gd name="connsiteX4" fmla="*/ 0 w 4305727"/>
              <a:gd name="connsiteY4" fmla="*/ 1346770 h 1346770"/>
              <a:gd name="connsiteX0" fmla="*/ 0 w 4305727"/>
              <a:gd name="connsiteY0" fmla="*/ 1346770 h 1346770"/>
              <a:gd name="connsiteX1" fmla="*/ 336693 w 4305727"/>
              <a:gd name="connsiteY1" fmla="*/ 0 h 1346770"/>
              <a:gd name="connsiteX2" fmla="*/ 4045235 w 4305727"/>
              <a:gd name="connsiteY2" fmla="*/ 0 h 1346770"/>
              <a:gd name="connsiteX3" fmla="*/ 4305727 w 4305727"/>
              <a:gd name="connsiteY3" fmla="*/ 1346770 h 1346770"/>
              <a:gd name="connsiteX4" fmla="*/ 0 w 4305727"/>
              <a:gd name="connsiteY4" fmla="*/ 1346770 h 1346770"/>
              <a:gd name="connsiteX0" fmla="*/ 0 w 4067602"/>
              <a:gd name="connsiteY0" fmla="*/ 1346770 h 1346770"/>
              <a:gd name="connsiteX1" fmla="*/ 336693 w 4067602"/>
              <a:gd name="connsiteY1" fmla="*/ 0 h 1346770"/>
              <a:gd name="connsiteX2" fmla="*/ 4045235 w 4067602"/>
              <a:gd name="connsiteY2" fmla="*/ 0 h 1346770"/>
              <a:gd name="connsiteX3" fmla="*/ 4067602 w 4067602"/>
              <a:gd name="connsiteY3" fmla="*/ 1327720 h 1346770"/>
              <a:gd name="connsiteX4" fmla="*/ 0 w 4067602"/>
              <a:gd name="connsiteY4" fmla="*/ 1346770 h 1346770"/>
              <a:gd name="connsiteX0" fmla="*/ 0 w 4067602"/>
              <a:gd name="connsiteY0" fmla="*/ 1356295 h 1356295"/>
              <a:gd name="connsiteX1" fmla="*/ 641493 w 4067602"/>
              <a:gd name="connsiteY1" fmla="*/ 0 h 1356295"/>
              <a:gd name="connsiteX2" fmla="*/ 4045235 w 4067602"/>
              <a:gd name="connsiteY2" fmla="*/ 9525 h 1356295"/>
              <a:gd name="connsiteX3" fmla="*/ 4067602 w 4067602"/>
              <a:gd name="connsiteY3" fmla="*/ 1337245 h 1356295"/>
              <a:gd name="connsiteX4" fmla="*/ 0 w 4067602"/>
              <a:gd name="connsiteY4" fmla="*/ 1356295 h 1356295"/>
              <a:gd name="connsiteX0" fmla="*/ 0 w 4067602"/>
              <a:gd name="connsiteY0" fmla="*/ 1356295 h 1356295"/>
              <a:gd name="connsiteX1" fmla="*/ 641493 w 4067602"/>
              <a:gd name="connsiteY1" fmla="*/ 0 h 1356295"/>
              <a:gd name="connsiteX2" fmla="*/ 4054760 w 4067602"/>
              <a:gd name="connsiteY2" fmla="*/ 0 h 1356295"/>
              <a:gd name="connsiteX3" fmla="*/ 4067602 w 4067602"/>
              <a:gd name="connsiteY3" fmla="*/ 1337245 h 1356295"/>
              <a:gd name="connsiteX4" fmla="*/ 0 w 4067602"/>
              <a:gd name="connsiteY4" fmla="*/ 1356295 h 1356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602" h="1356295">
                <a:moveTo>
                  <a:pt x="0" y="1356295"/>
                </a:moveTo>
                <a:lnTo>
                  <a:pt x="641493" y="0"/>
                </a:lnTo>
                <a:lnTo>
                  <a:pt x="4054760" y="0"/>
                </a:lnTo>
                <a:lnTo>
                  <a:pt x="4067602" y="1337245"/>
                </a:lnTo>
                <a:lnTo>
                  <a:pt x="0" y="1356295"/>
                </a:lnTo>
                <a:close/>
              </a:path>
            </a:pathLst>
          </a:custGeom>
          <a:ln/>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cs typeface="Calibri"/>
            </a:endParaRPr>
          </a:p>
        </p:txBody>
      </p:sp>
      <p:sp>
        <p:nvSpPr>
          <p:cNvPr id="10" name="TextBox 9">
            <a:extLst>
              <a:ext uri="{FF2B5EF4-FFF2-40B4-BE49-F238E27FC236}">
                <a16:creationId xmlns:a16="http://schemas.microsoft.com/office/drawing/2014/main" id="{1AD987BF-5F74-29AF-1864-7F243450345F}"/>
              </a:ext>
            </a:extLst>
          </p:cNvPr>
          <p:cNvSpPr txBox="1"/>
          <p:nvPr/>
        </p:nvSpPr>
        <p:spPr>
          <a:xfrm>
            <a:off x="8768770" y="444211"/>
            <a:ext cx="3597131" cy="132343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4000" b="1">
                <a:solidFill>
                  <a:srgbClr val="C00000"/>
                </a:solidFill>
                <a:latin typeface="Poppins"/>
                <a:cs typeface="Poppins"/>
              </a:rPr>
              <a:t>210</a:t>
            </a:r>
            <a:r>
              <a:rPr lang="en-US" sz="2000" b="1">
                <a:latin typeface="Poppins"/>
                <a:cs typeface="Poppins"/>
              </a:rPr>
              <a:t> INSTITUITIONS IN </a:t>
            </a:r>
            <a:r>
              <a:rPr lang="en-US" sz="4000" b="1">
                <a:solidFill>
                  <a:srgbClr val="C00000"/>
                </a:solidFill>
                <a:latin typeface="Poppins"/>
                <a:cs typeface="Poppins"/>
              </a:rPr>
              <a:t>50</a:t>
            </a:r>
            <a:r>
              <a:rPr lang="en-US" sz="3200" b="1">
                <a:latin typeface="Poppins"/>
                <a:cs typeface="Poppins"/>
              </a:rPr>
              <a:t> </a:t>
            </a:r>
            <a:r>
              <a:rPr lang="en-US" sz="2000" b="1">
                <a:latin typeface="Poppins"/>
                <a:cs typeface="Poppins"/>
              </a:rPr>
              <a:t>COUNTRIES</a:t>
            </a:r>
            <a:endParaRPr lang="en-GB" sz="2000" b="1">
              <a:latin typeface="Poppins"/>
              <a:cs typeface="Poppins"/>
            </a:endParaRPr>
          </a:p>
        </p:txBody>
      </p:sp>
      <p:sp>
        <p:nvSpPr>
          <p:cNvPr id="13" name="Rectangle 12">
            <a:extLst>
              <a:ext uri="{FF2B5EF4-FFF2-40B4-BE49-F238E27FC236}">
                <a16:creationId xmlns:a16="http://schemas.microsoft.com/office/drawing/2014/main" id="{E73AFC45-C6E0-E278-893F-45EC91125E6B}"/>
              </a:ext>
            </a:extLst>
          </p:cNvPr>
          <p:cNvSpPr/>
          <p:nvPr/>
        </p:nvSpPr>
        <p:spPr>
          <a:xfrm>
            <a:off x="185465" y="5851696"/>
            <a:ext cx="9359752" cy="122928"/>
          </a:xfrm>
          <a:custGeom>
            <a:avLst/>
            <a:gdLst>
              <a:gd name="connsiteX0" fmla="*/ 0 w 7633785"/>
              <a:gd name="connsiteY0" fmla="*/ 0 h 168967"/>
              <a:gd name="connsiteX1" fmla="*/ 7633785 w 7633785"/>
              <a:gd name="connsiteY1" fmla="*/ 0 h 168967"/>
              <a:gd name="connsiteX2" fmla="*/ 7633785 w 7633785"/>
              <a:gd name="connsiteY2" fmla="*/ 168967 h 168967"/>
              <a:gd name="connsiteX3" fmla="*/ 0 w 7633785"/>
              <a:gd name="connsiteY3" fmla="*/ 168967 h 168967"/>
              <a:gd name="connsiteX4" fmla="*/ 0 w 7633785"/>
              <a:gd name="connsiteY4" fmla="*/ 0 h 168967"/>
              <a:gd name="connsiteX0" fmla="*/ 0 w 7633785"/>
              <a:gd name="connsiteY0" fmla="*/ 0 h 168967"/>
              <a:gd name="connsiteX1" fmla="*/ 7633785 w 7633785"/>
              <a:gd name="connsiteY1" fmla="*/ 0 h 168967"/>
              <a:gd name="connsiteX2" fmla="*/ 7576635 w 7633785"/>
              <a:gd name="connsiteY2" fmla="*/ 168967 h 168967"/>
              <a:gd name="connsiteX3" fmla="*/ 0 w 7633785"/>
              <a:gd name="connsiteY3" fmla="*/ 168967 h 168967"/>
              <a:gd name="connsiteX4" fmla="*/ 0 w 7633785"/>
              <a:gd name="connsiteY4" fmla="*/ 0 h 168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3785" h="168967">
                <a:moveTo>
                  <a:pt x="0" y="0"/>
                </a:moveTo>
                <a:lnTo>
                  <a:pt x="7633785" y="0"/>
                </a:lnTo>
                <a:lnTo>
                  <a:pt x="7576635" y="168967"/>
                </a:lnTo>
                <a:lnTo>
                  <a:pt x="0" y="168967"/>
                </a:lnTo>
                <a:lnTo>
                  <a:pt x="0" y="0"/>
                </a:lnTo>
                <a:close/>
              </a:path>
            </a:pathLst>
          </a:cu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Rectangle 18">
            <a:extLst>
              <a:ext uri="{FF2B5EF4-FFF2-40B4-BE49-F238E27FC236}">
                <a16:creationId xmlns:a16="http://schemas.microsoft.com/office/drawing/2014/main" id="{8C13607E-F875-92D4-FF11-6C34D3F97378}"/>
              </a:ext>
            </a:extLst>
          </p:cNvPr>
          <p:cNvSpPr/>
          <p:nvPr/>
        </p:nvSpPr>
        <p:spPr>
          <a:xfrm>
            <a:off x="-24719" y="5970506"/>
            <a:ext cx="12484568" cy="6743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20" name="Group 19">
            <a:extLst>
              <a:ext uri="{FF2B5EF4-FFF2-40B4-BE49-F238E27FC236}">
                <a16:creationId xmlns:a16="http://schemas.microsoft.com/office/drawing/2014/main" id="{058D7B66-C6F5-FC2D-9D82-2E1781B694D7}"/>
              </a:ext>
            </a:extLst>
          </p:cNvPr>
          <p:cNvGrpSpPr/>
          <p:nvPr/>
        </p:nvGrpSpPr>
        <p:grpSpPr>
          <a:xfrm>
            <a:off x="142607" y="5967390"/>
            <a:ext cx="12122513" cy="833144"/>
            <a:chOff x="96231" y="6166414"/>
            <a:chExt cx="12122513" cy="833144"/>
          </a:xfrm>
        </p:grpSpPr>
        <p:sp>
          <p:nvSpPr>
            <p:cNvPr id="17" name="TextBox 16">
              <a:extLst>
                <a:ext uri="{FF2B5EF4-FFF2-40B4-BE49-F238E27FC236}">
                  <a16:creationId xmlns:a16="http://schemas.microsoft.com/office/drawing/2014/main" id="{C4719674-51FC-8934-5229-200694EA781D}"/>
                </a:ext>
              </a:extLst>
            </p:cNvPr>
            <p:cNvSpPr txBox="1"/>
            <p:nvPr/>
          </p:nvSpPr>
          <p:spPr>
            <a:xfrm>
              <a:off x="96231" y="6166414"/>
              <a:ext cx="2430575" cy="830997"/>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FFFFFF"/>
                  </a:solidFill>
                  <a:cs typeface="Calibri"/>
                </a:rPr>
                <a:t>Faculty Exchange</a:t>
              </a:r>
            </a:p>
            <a:p>
              <a:pPr algn="ctr"/>
              <a:endParaRPr lang="en-GB" sz="2400">
                <a:solidFill>
                  <a:srgbClr val="FFFFFF"/>
                </a:solidFill>
                <a:cs typeface="Calibri"/>
              </a:endParaRPr>
            </a:p>
          </p:txBody>
        </p:sp>
        <p:sp>
          <p:nvSpPr>
            <p:cNvPr id="14" name="TextBox 13">
              <a:extLst>
                <a:ext uri="{FF2B5EF4-FFF2-40B4-BE49-F238E27FC236}">
                  <a16:creationId xmlns:a16="http://schemas.microsoft.com/office/drawing/2014/main" id="{E01DB264-7F1D-AED5-6310-23049B8D0095}"/>
                </a:ext>
              </a:extLst>
            </p:cNvPr>
            <p:cNvSpPr txBox="1"/>
            <p:nvPr/>
          </p:nvSpPr>
          <p:spPr>
            <a:xfrm>
              <a:off x="2599107" y="6168561"/>
              <a:ext cx="2497775" cy="830997"/>
            </a:xfrm>
            <a:prstGeom prst="rect">
              <a:avLst/>
            </a:prstGeom>
            <a:solidFill>
              <a:srgbClr val="1F4E7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FFFFFF"/>
                  </a:solidFill>
                  <a:cs typeface="Calibri"/>
                </a:rPr>
                <a:t>Student Exchange</a:t>
              </a:r>
            </a:p>
            <a:p>
              <a:pPr algn="ctr"/>
              <a:endParaRPr lang="en-GB" sz="2400">
                <a:solidFill>
                  <a:srgbClr val="FFFFFF"/>
                </a:solidFill>
                <a:cs typeface="Calibri"/>
              </a:endParaRPr>
            </a:p>
          </p:txBody>
        </p:sp>
        <p:sp>
          <p:nvSpPr>
            <p:cNvPr id="15" name="TextBox 14">
              <a:extLst>
                <a:ext uri="{FF2B5EF4-FFF2-40B4-BE49-F238E27FC236}">
                  <a16:creationId xmlns:a16="http://schemas.microsoft.com/office/drawing/2014/main" id="{50E3944B-1E72-1EF7-FCF0-75B22C4C2C4D}"/>
                </a:ext>
              </a:extLst>
            </p:cNvPr>
            <p:cNvSpPr txBox="1"/>
            <p:nvPr/>
          </p:nvSpPr>
          <p:spPr>
            <a:xfrm>
              <a:off x="5182992" y="6166414"/>
              <a:ext cx="1962378" cy="830997"/>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2400">
                  <a:solidFill>
                    <a:srgbClr val="FFFFFF"/>
                  </a:solidFill>
                  <a:cs typeface="Calibri"/>
                </a:defRPr>
              </a:lvl1pPr>
            </a:lstStyle>
            <a:p>
              <a:r>
                <a:rPr lang="en-GB"/>
                <a:t>Joint Research</a:t>
              </a:r>
            </a:p>
            <a:p>
              <a:endParaRPr lang="en-GB"/>
            </a:p>
          </p:txBody>
        </p:sp>
        <p:sp>
          <p:nvSpPr>
            <p:cNvPr id="16" name="TextBox 15">
              <a:extLst>
                <a:ext uri="{FF2B5EF4-FFF2-40B4-BE49-F238E27FC236}">
                  <a16:creationId xmlns:a16="http://schemas.microsoft.com/office/drawing/2014/main" id="{EAFD7B3B-F088-953E-2178-206BCBCB0D44}"/>
                </a:ext>
              </a:extLst>
            </p:cNvPr>
            <p:cNvSpPr txBox="1"/>
            <p:nvPr/>
          </p:nvSpPr>
          <p:spPr>
            <a:xfrm>
              <a:off x="8792946" y="6166414"/>
              <a:ext cx="3425798" cy="830997"/>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2400">
                  <a:solidFill>
                    <a:srgbClr val="FFFFFF"/>
                  </a:solidFill>
                  <a:cs typeface="Calibri"/>
                </a:defRPr>
              </a:lvl1pPr>
            </a:lstStyle>
            <a:p>
              <a:r>
                <a:rPr lang="en-GB"/>
                <a:t>Curriculum Development</a:t>
              </a:r>
            </a:p>
            <a:p>
              <a:endParaRPr lang="en-GB"/>
            </a:p>
          </p:txBody>
        </p:sp>
        <p:sp>
          <p:nvSpPr>
            <p:cNvPr id="18" name="TextBox 17">
              <a:extLst>
                <a:ext uri="{FF2B5EF4-FFF2-40B4-BE49-F238E27FC236}">
                  <a16:creationId xmlns:a16="http://schemas.microsoft.com/office/drawing/2014/main" id="{2F2B83E1-6B51-0B3F-17CF-947D99F607B0}"/>
                </a:ext>
              </a:extLst>
            </p:cNvPr>
            <p:cNvSpPr txBox="1"/>
            <p:nvPr/>
          </p:nvSpPr>
          <p:spPr>
            <a:xfrm>
              <a:off x="7218200" y="6166414"/>
              <a:ext cx="1507313" cy="830997"/>
            </a:xfrm>
            <a:prstGeom prst="rect">
              <a:avLst/>
            </a:prstGeom>
            <a:solidFill>
              <a:srgbClr val="1F4E7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2400">
                  <a:solidFill>
                    <a:srgbClr val="FFFFFF"/>
                  </a:solidFill>
                  <a:cs typeface="Calibri"/>
                </a:defRPr>
              </a:lvl1pPr>
            </a:lstStyle>
            <a:p>
              <a:r>
                <a:rPr lang="en-GB"/>
                <a:t>Twin Labs</a:t>
              </a:r>
            </a:p>
            <a:p>
              <a:endParaRPr lang="en-GB"/>
            </a:p>
          </p:txBody>
        </p:sp>
      </p:grpSp>
    </p:spTree>
    <p:extLst>
      <p:ext uri="{BB962C8B-B14F-4D97-AF65-F5344CB8AC3E}">
        <p14:creationId xmlns:p14="http://schemas.microsoft.com/office/powerpoint/2010/main" val="1442418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600DD2-2D53-16C8-9DA5-32DDA717220A}"/>
              </a:ext>
            </a:extLst>
          </p:cNvPr>
          <p:cNvSpPr/>
          <p:nvPr/>
        </p:nvSpPr>
        <p:spPr>
          <a:xfrm flipV="1">
            <a:off x="732205" y="5102848"/>
            <a:ext cx="2811734" cy="151580"/>
          </a:xfrm>
          <a:prstGeom prst="rect">
            <a:avLst/>
          </a:prstGeom>
          <a:solidFill>
            <a:srgbClr val="FFC000"/>
          </a:solidFill>
        </p:spPr>
        <p:txBody>
          <a:bodyPr lIns="0" tIns="0" rIns="0" bIns="0" rtlCol="0" anchor="t">
            <a:spAutoFit/>
          </a:bodyPr>
          <a:lstStyle/>
          <a:p>
            <a:pPr>
              <a:lnSpc>
                <a:spcPts val="1411"/>
              </a:lnSpc>
            </a:pPr>
            <a:endParaRPr lang="en-US" sz="500">
              <a:solidFill>
                <a:schemeClr val="tx1"/>
              </a:solidFill>
            </a:endParaRPr>
          </a:p>
        </p:txBody>
      </p:sp>
      <p:grpSp>
        <p:nvGrpSpPr>
          <p:cNvPr id="8" name="Group 8"/>
          <p:cNvGrpSpPr/>
          <p:nvPr/>
        </p:nvGrpSpPr>
        <p:grpSpPr>
          <a:xfrm>
            <a:off x="448183" y="440514"/>
            <a:ext cx="9850957" cy="1652572"/>
            <a:chOff x="-390772" y="-92623"/>
            <a:chExt cx="19701915" cy="3133654"/>
          </a:xfrm>
        </p:grpSpPr>
        <p:sp>
          <p:nvSpPr>
            <p:cNvPr id="9" name="TextBox 9"/>
            <p:cNvSpPr txBox="1"/>
            <p:nvPr/>
          </p:nvSpPr>
          <p:spPr>
            <a:xfrm>
              <a:off x="-390772" y="-92623"/>
              <a:ext cx="12793163" cy="2115836"/>
            </a:xfrm>
            <a:prstGeom prst="rect">
              <a:avLst/>
            </a:prstGeom>
          </p:spPr>
          <p:txBody>
            <a:bodyPr wrap="square" lIns="0" tIns="0" rIns="0" bIns="0" rtlCol="0" anchor="t">
              <a:spAutoFit/>
            </a:bodyPr>
            <a:lstStyle/>
            <a:p>
              <a:pPr>
                <a:lnSpc>
                  <a:spcPts val="4287"/>
                </a:lnSpc>
              </a:pPr>
              <a:r>
                <a:rPr lang="en-US" sz="3200">
                  <a:cs typeface="Segoe UI"/>
                </a:rPr>
                <a:t>CREATING A BETTER WORLD</a:t>
              </a:r>
            </a:p>
            <a:p>
              <a:pPr>
                <a:lnSpc>
                  <a:spcPts val="4287"/>
                </a:lnSpc>
              </a:pPr>
              <a:r>
                <a:rPr lang="en-US" sz="3200" b="1">
                  <a:cs typeface="Segoe UI"/>
                </a:rPr>
                <a:t> ONE LEADER AT A TIME</a:t>
              </a:r>
              <a:endParaRPr lang="en-US" sz="3200">
                <a:cs typeface="Segoe UI"/>
              </a:endParaRPr>
            </a:p>
          </p:txBody>
        </p:sp>
        <p:sp>
          <p:nvSpPr>
            <p:cNvPr id="10" name="TextBox 10"/>
            <p:cNvSpPr txBox="1"/>
            <p:nvPr/>
          </p:nvSpPr>
          <p:spPr>
            <a:xfrm>
              <a:off x="14154411" y="2900579"/>
              <a:ext cx="5156732" cy="140452"/>
            </a:xfrm>
            <a:prstGeom prst="rect">
              <a:avLst/>
            </a:prstGeom>
            <a:solidFill>
              <a:srgbClr val="FFC000"/>
            </a:solidFill>
          </p:spPr>
          <p:txBody>
            <a:bodyPr wrap="square" lIns="0" tIns="0" rIns="0" bIns="0" rtlCol="0" anchor="t">
              <a:spAutoFit/>
            </a:bodyPr>
            <a:lstStyle/>
            <a:p>
              <a:pPr>
                <a:lnSpc>
                  <a:spcPts val="1411"/>
                </a:lnSpc>
              </a:pPr>
              <a:endParaRPr sz="500"/>
            </a:p>
          </p:txBody>
        </p:sp>
      </p:grpSp>
      <p:grpSp>
        <p:nvGrpSpPr>
          <p:cNvPr id="11" name="Group 11"/>
          <p:cNvGrpSpPr/>
          <p:nvPr/>
        </p:nvGrpSpPr>
        <p:grpSpPr>
          <a:xfrm>
            <a:off x="3314466" y="1289312"/>
            <a:ext cx="8305040" cy="5389919"/>
            <a:chOff x="-4090048" y="-64807"/>
            <a:chExt cx="16610079" cy="10779834"/>
          </a:xfrm>
        </p:grpSpPr>
        <p:sp>
          <p:nvSpPr>
            <p:cNvPr id="12" name="TextBox 12"/>
            <p:cNvSpPr txBox="1"/>
            <p:nvPr/>
          </p:nvSpPr>
          <p:spPr>
            <a:xfrm>
              <a:off x="-3624046" y="3011078"/>
              <a:ext cx="15902855" cy="4854660"/>
            </a:xfrm>
            <a:prstGeom prst="rect">
              <a:avLst/>
            </a:prstGeom>
          </p:spPr>
          <p:txBody>
            <a:bodyPr wrap="square" lIns="0" tIns="0" rIns="0" bIns="0" rtlCol="0" anchor="t">
              <a:spAutoFit/>
            </a:bodyPr>
            <a:lstStyle/>
            <a:p>
              <a:pPr algn="ctr">
                <a:lnSpc>
                  <a:spcPts val="3191"/>
                </a:lnSpc>
                <a:spcBef>
                  <a:spcPct val="0"/>
                </a:spcBef>
              </a:pPr>
              <a:r>
                <a:rPr lang="en-US" sz="2400">
                  <a:latin typeface="Calibri"/>
                  <a:cs typeface="Calibri"/>
                </a:rPr>
                <a:t>You can never go wrong with hiring from NUST. Their graduates are keen learners and adapt to any work environment. We have onboarded many engineers </a:t>
              </a:r>
              <a:r>
                <a:rPr lang="en-US" sz="2400">
                  <a:solidFill>
                    <a:srgbClr val="000000"/>
                  </a:solidFill>
                  <a:latin typeface="Calibri"/>
                  <a:cs typeface="Calibri"/>
                </a:rPr>
                <a:t>in recent past; and are grateful to</a:t>
              </a:r>
              <a:r>
                <a:rPr lang="en-US" sz="2400">
                  <a:latin typeface="Calibri"/>
                  <a:cs typeface="Calibri"/>
                </a:rPr>
                <a:t> the university for deploying future-ready engineers who are trained to envision solutions for tomorrow.</a:t>
              </a:r>
            </a:p>
            <a:p>
              <a:pPr algn="ctr">
                <a:lnSpc>
                  <a:spcPts val="3191"/>
                </a:lnSpc>
                <a:spcBef>
                  <a:spcPct val="0"/>
                </a:spcBef>
              </a:pPr>
              <a:endParaRPr lang="en-US" sz="2000">
                <a:latin typeface="Calibri"/>
                <a:cs typeface="Calibri"/>
              </a:endParaRPr>
            </a:p>
          </p:txBody>
        </p:sp>
        <p:sp>
          <p:nvSpPr>
            <p:cNvPr id="13" name="TextBox 13"/>
            <p:cNvSpPr txBox="1"/>
            <p:nvPr/>
          </p:nvSpPr>
          <p:spPr>
            <a:xfrm>
              <a:off x="-4090048" y="-64807"/>
              <a:ext cx="2423298" cy="5449952"/>
            </a:xfrm>
            <a:prstGeom prst="rect">
              <a:avLst/>
            </a:prstGeom>
          </p:spPr>
          <p:txBody>
            <a:bodyPr wrap="square" lIns="0" tIns="0" rIns="0" bIns="0" rtlCol="0" anchor="t">
              <a:spAutoFit/>
            </a:bodyPr>
            <a:lstStyle/>
            <a:p>
              <a:pPr algn="ctr">
                <a:lnSpc>
                  <a:spcPts val="23334"/>
                </a:lnSpc>
                <a:spcBef>
                  <a:spcPct val="0"/>
                </a:spcBef>
              </a:pPr>
              <a:r>
                <a:rPr lang="en-US" sz="16666">
                  <a:solidFill>
                    <a:srgbClr val="1832CB"/>
                  </a:solidFill>
                  <a:latin typeface="Segoe UI 1"/>
                </a:rPr>
                <a:t>"</a:t>
              </a:r>
            </a:p>
          </p:txBody>
        </p:sp>
        <p:sp>
          <p:nvSpPr>
            <p:cNvPr id="14" name="TextBox 14"/>
            <p:cNvSpPr txBox="1"/>
            <p:nvPr/>
          </p:nvSpPr>
          <p:spPr>
            <a:xfrm>
              <a:off x="11124149" y="5265075"/>
              <a:ext cx="1395882" cy="5449952"/>
            </a:xfrm>
            <a:prstGeom prst="rect">
              <a:avLst/>
            </a:prstGeom>
          </p:spPr>
          <p:txBody>
            <a:bodyPr lIns="0" tIns="0" rIns="0" bIns="0" rtlCol="0" anchor="t">
              <a:spAutoFit/>
            </a:bodyPr>
            <a:lstStyle/>
            <a:p>
              <a:pPr algn="ctr">
                <a:lnSpc>
                  <a:spcPts val="23334"/>
                </a:lnSpc>
                <a:spcBef>
                  <a:spcPct val="0"/>
                </a:spcBef>
              </a:pPr>
              <a:r>
                <a:rPr lang="en-US" sz="16666">
                  <a:solidFill>
                    <a:srgbClr val="1832CB"/>
                  </a:solidFill>
                  <a:latin typeface="Segoe UI 1"/>
                </a:rPr>
                <a:t>"</a:t>
              </a:r>
              <a:endParaRPr lang="en-US" sz="16666">
                <a:solidFill>
                  <a:srgbClr val="8CC63F"/>
                </a:solidFill>
                <a:latin typeface="Segoe UI 1"/>
              </a:endParaRPr>
            </a:p>
          </p:txBody>
        </p:sp>
      </p:grpSp>
      <p:sp>
        <p:nvSpPr>
          <p:cNvPr id="16" name="TextBox 16"/>
          <p:cNvSpPr txBox="1"/>
          <p:nvPr/>
        </p:nvSpPr>
        <p:spPr>
          <a:xfrm>
            <a:off x="720025" y="4708652"/>
            <a:ext cx="2763233" cy="465127"/>
          </a:xfrm>
          <a:prstGeom prst="rect">
            <a:avLst/>
          </a:prstGeom>
          <a:solidFill>
            <a:schemeClr val="tx1"/>
          </a:solidFill>
        </p:spPr>
        <p:txBody>
          <a:bodyPr wrap="square" lIns="0" tIns="0" rIns="0" bIns="0" rtlCol="0" anchor="t">
            <a:spAutoFit/>
          </a:bodyPr>
          <a:lstStyle/>
          <a:p>
            <a:pPr algn="ctr">
              <a:lnSpc>
                <a:spcPts val="1867"/>
              </a:lnSpc>
              <a:spcBef>
                <a:spcPct val="0"/>
              </a:spcBef>
            </a:pPr>
            <a:r>
              <a:rPr lang="en-US" sz="1333" b="1">
                <a:solidFill>
                  <a:schemeClr val="bg1"/>
                </a:solidFill>
                <a:latin typeface="Segoe UI 2"/>
              </a:rPr>
              <a:t>Mr. Najeeb Ullah </a:t>
            </a:r>
            <a:r>
              <a:rPr lang="en-US" sz="1333" b="1" err="1">
                <a:solidFill>
                  <a:schemeClr val="bg1"/>
                </a:solidFill>
                <a:latin typeface="Segoe UI 2"/>
              </a:rPr>
              <a:t>Ghauri</a:t>
            </a:r>
            <a:endParaRPr lang="en-US" sz="1333" b="1">
              <a:solidFill>
                <a:schemeClr val="bg1"/>
              </a:solidFill>
              <a:latin typeface="Segoe UI 2"/>
            </a:endParaRPr>
          </a:p>
          <a:p>
            <a:pPr algn="ctr">
              <a:lnSpc>
                <a:spcPts val="1867"/>
              </a:lnSpc>
              <a:spcBef>
                <a:spcPct val="0"/>
              </a:spcBef>
            </a:pPr>
            <a:r>
              <a:rPr lang="en-US" sz="1333">
                <a:solidFill>
                  <a:schemeClr val="bg1"/>
                </a:solidFill>
                <a:latin typeface="Segoe UI 2"/>
              </a:rPr>
              <a:t>CEO </a:t>
            </a:r>
            <a:r>
              <a:rPr lang="en-US" sz="1333" err="1">
                <a:solidFill>
                  <a:schemeClr val="bg1"/>
                </a:solidFill>
                <a:latin typeface="Segoe UI 2"/>
              </a:rPr>
              <a:t>Netsol</a:t>
            </a:r>
            <a:r>
              <a:rPr lang="en-US" sz="1333">
                <a:solidFill>
                  <a:schemeClr val="bg1"/>
                </a:solidFill>
                <a:latin typeface="Segoe UI 2"/>
              </a:rPr>
              <a:t> Technologies</a:t>
            </a:r>
          </a:p>
        </p:txBody>
      </p:sp>
      <p:sp>
        <p:nvSpPr>
          <p:cNvPr id="17" name="Rectangle 16">
            <a:extLst>
              <a:ext uri="{FF2B5EF4-FFF2-40B4-BE49-F238E27FC236}">
                <a16:creationId xmlns:a16="http://schemas.microsoft.com/office/drawing/2014/main" id="{8D020F49-5B24-CF1B-E89F-1B033DC99FF1}"/>
              </a:ext>
            </a:extLst>
          </p:cNvPr>
          <p:cNvSpPr/>
          <p:nvPr/>
        </p:nvSpPr>
        <p:spPr>
          <a:xfrm>
            <a:off x="10381129" y="6365926"/>
            <a:ext cx="1512602" cy="397652"/>
          </a:xfrm>
          <a:prstGeom prst="rect">
            <a:avLst/>
          </a:prstGeom>
          <a:solidFill>
            <a:srgbClr val="FFC000"/>
          </a:solidFill>
        </p:spPr>
        <p:txBody>
          <a:bodyPr wrap="square" lIns="0" tIns="0" rIns="0" bIns="0" rtlCol="0" anchor="t">
            <a:spAutoFit/>
          </a:bodyPr>
          <a:lstStyle/>
          <a:p>
            <a:pPr>
              <a:lnSpc>
                <a:spcPts val="1411"/>
              </a:lnSpc>
            </a:pPr>
            <a:endParaRPr lang="en-US" sz="500"/>
          </a:p>
        </p:txBody>
      </p:sp>
      <p:pic>
        <p:nvPicPr>
          <p:cNvPr id="5" name="Picture 4" descr="A person in a suit and tie&#10;&#10;Description automatically generated">
            <a:extLst>
              <a:ext uri="{FF2B5EF4-FFF2-40B4-BE49-F238E27FC236}">
                <a16:creationId xmlns:a16="http://schemas.microsoft.com/office/drawing/2014/main" id="{EC0405CA-F1FA-357A-6EEF-06036FF4C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587" y="1953354"/>
            <a:ext cx="2773671" cy="2752795"/>
          </a:xfrm>
          <a:prstGeom prst="rect">
            <a:avLst/>
          </a:prstGeom>
        </p:spPr>
      </p:pic>
      <p:sp>
        <p:nvSpPr>
          <p:cNvPr id="7" name="TextBox 9">
            <a:extLst>
              <a:ext uri="{FF2B5EF4-FFF2-40B4-BE49-F238E27FC236}">
                <a16:creationId xmlns:a16="http://schemas.microsoft.com/office/drawing/2014/main" id="{4CC7294C-3A46-C0FE-CF69-306DD72830B8}"/>
              </a:ext>
            </a:extLst>
          </p:cNvPr>
          <p:cNvSpPr txBox="1"/>
          <p:nvPr/>
        </p:nvSpPr>
        <p:spPr>
          <a:xfrm>
            <a:off x="6625816" y="436124"/>
            <a:ext cx="2690429" cy="1538883"/>
          </a:xfrm>
          <a:prstGeom prst="rect">
            <a:avLst/>
          </a:prstGeom>
        </p:spPr>
        <p:txBody>
          <a:bodyPr wrap="square" lIns="0" tIns="0" rIns="0" bIns="0" rtlCol="0" anchor="t">
            <a:spAutoFit/>
          </a:bodyPr>
          <a:lstStyle/>
          <a:p>
            <a:r>
              <a:rPr lang="en-US" sz="3200" b="1">
                <a:latin typeface="Segoe UI"/>
                <a:cs typeface="Segoe UI"/>
              </a:rPr>
              <a:t>1</a:t>
            </a:r>
            <a:r>
              <a:rPr lang="en-US" sz="3600" b="1">
                <a:latin typeface="Segoe UI"/>
                <a:cs typeface="Segoe UI"/>
              </a:rPr>
              <a:t>04</a:t>
            </a:r>
          </a:p>
          <a:p>
            <a:r>
              <a:rPr lang="en-US" sz="2400">
                <a:latin typeface="Segoe UI"/>
                <a:cs typeface="Segoe UI"/>
              </a:rPr>
              <a:t>in Employer Reputation</a:t>
            </a:r>
          </a:p>
          <a:p>
            <a:r>
              <a:rPr lang="en-US" sz="1600">
                <a:latin typeface="Segoe UI"/>
                <a:cs typeface="Segoe UI"/>
              </a:rPr>
              <a:t>(QS World Ranking 2023)</a:t>
            </a:r>
          </a:p>
        </p:txBody>
      </p:sp>
      <p:sp>
        <p:nvSpPr>
          <p:cNvPr id="19" name="TextBox 9">
            <a:extLst>
              <a:ext uri="{FF2B5EF4-FFF2-40B4-BE49-F238E27FC236}">
                <a16:creationId xmlns:a16="http://schemas.microsoft.com/office/drawing/2014/main" id="{835F0721-B151-F6EB-B555-72DA532A5A41}"/>
              </a:ext>
            </a:extLst>
          </p:cNvPr>
          <p:cNvSpPr txBox="1"/>
          <p:nvPr/>
        </p:nvSpPr>
        <p:spPr>
          <a:xfrm>
            <a:off x="9492704" y="484970"/>
            <a:ext cx="2495046" cy="1969770"/>
          </a:xfrm>
          <a:prstGeom prst="rect">
            <a:avLst/>
          </a:prstGeom>
        </p:spPr>
        <p:txBody>
          <a:bodyPr wrap="square" lIns="0" tIns="0" rIns="0" bIns="0" rtlCol="0" anchor="t">
            <a:spAutoFit/>
          </a:bodyPr>
          <a:lstStyle/>
          <a:p>
            <a:r>
              <a:rPr lang="en-US" sz="3600" b="1">
                <a:latin typeface="Segoe UI"/>
                <a:cs typeface="Segoe UI"/>
              </a:rPr>
              <a:t>94% </a:t>
            </a:r>
            <a:r>
              <a:rPr lang="en-US" sz="2400">
                <a:latin typeface="Segoe UI"/>
                <a:cs typeface="Segoe UI"/>
              </a:rPr>
              <a:t>Employability Rate</a:t>
            </a:r>
          </a:p>
          <a:p>
            <a:r>
              <a:rPr lang="en-US" sz="1600">
                <a:latin typeface="Segoe UI"/>
                <a:cs typeface="Segoe UI"/>
              </a:rPr>
              <a:t>(within one year of graduation)</a:t>
            </a:r>
          </a:p>
          <a:p>
            <a:endParaRPr lang="en-US" sz="3600">
              <a:latin typeface="Segoe UI" panose="020B0502040204020203" pitchFamily="34" charset="0"/>
              <a:cs typeface="Segoe UI" panose="020B0502040204020203" pitchFamily="34" charset="0"/>
            </a:endParaRPr>
          </a:p>
        </p:txBody>
      </p:sp>
      <p:pic>
        <p:nvPicPr>
          <p:cNvPr id="15" name="Graphic 14">
            <a:extLst>
              <a:ext uri="{FF2B5EF4-FFF2-40B4-BE49-F238E27FC236}">
                <a16:creationId xmlns:a16="http://schemas.microsoft.com/office/drawing/2014/main" id="{55F98BF9-9BB8-F94C-B9E6-73D7ACBF8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217" y="5519669"/>
            <a:ext cx="1104321" cy="851263"/>
          </a:xfrm>
          <a:prstGeom prst="rect">
            <a:avLst/>
          </a:prstGeom>
        </p:spPr>
      </p:pic>
      <p:sp>
        <p:nvSpPr>
          <p:cNvPr id="18" name="Rectangle 17">
            <a:extLst>
              <a:ext uri="{FF2B5EF4-FFF2-40B4-BE49-F238E27FC236}">
                <a16:creationId xmlns:a16="http://schemas.microsoft.com/office/drawing/2014/main" id="{6ACC0DDE-22B9-D648-8DA6-29610513E825}"/>
              </a:ext>
            </a:extLst>
          </p:cNvPr>
          <p:cNvSpPr/>
          <p:nvPr/>
        </p:nvSpPr>
        <p:spPr>
          <a:xfrm>
            <a:off x="298269" y="6439947"/>
            <a:ext cx="11595462" cy="1390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773257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Custom 2">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ondarland">
    <a:dk1>
      <a:sysClr val="windowText" lastClr="000000"/>
    </a:dk1>
    <a:lt1>
      <a:sysClr val="window" lastClr="FFFFFF"/>
    </a:lt1>
    <a:dk2>
      <a:srgbClr val="44546A"/>
    </a:dk2>
    <a:lt2>
      <a:srgbClr val="E7E6E6"/>
    </a:lt2>
    <a:accent1>
      <a:srgbClr val="EA3D15"/>
    </a:accent1>
    <a:accent2>
      <a:srgbClr val="F99325"/>
    </a:accent2>
    <a:accent3>
      <a:srgbClr val="6DAF27"/>
    </a:accent3>
    <a:accent4>
      <a:srgbClr val="188ED6"/>
    </a:accent4>
    <a:accent5>
      <a:srgbClr val="4EB9C1"/>
    </a:accent5>
    <a:accent6>
      <a:srgbClr val="73166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E4D22D1E621D4FBC0093D372636D2E" ma:contentTypeVersion="7" ma:contentTypeDescription="Create a new document." ma:contentTypeScope="" ma:versionID="b82f3aec01413c97e278e94ca26baef2">
  <xsd:schema xmlns:xsd="http://www.w3.org/2001/XMLSchema" xmlns:xs="http://www.w3.org/2001/XMLSchema" xmlns:p="http://schemas.microsoft.com/office/2006/metadata/properties" xmlns:ns3="3ef861b5-4a49-4bcd-9df9-97aaf94cfbe6" xmlns:ns4="fac9edde-43a6-45fb-af21-71531220f323" targetNamespace="http://schemas.microsoft.com/office/2006/metadata/properties" ma:root="true" ma:fieldsID="d9f722e509d74041a1d2adecc2595918" ns3:_="" ns4:_="">
    <xsd:import namespace="3ef861b5-4a49-4bcd-9df9-97aaf94cfbe6"/>
    <xsd:import namespace="fac9edde-43a6-45fb-af21-71531220f32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f861b5-4a49-4bcd-9df9-97aaf94cf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c9edde-43a6-45fb-af21-71531220f3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78316B-4D56-4E57-ACEB-4E3FD12FEE7C}">
  <ds:schemaRefs>
    <ds:schemaRef ds:uri="http://schemas.microsoft.com/sharepoint/v3/contenttype/forms"/>
  </ds:schemaRefs>
</ds:datastoreItem>
</file>

<file path=customXml/itemProps2.xml><?xml version="1.0" encoding="utf-8"?>
<ds:datastoreItem xmlns:ds="http://schemas.openxmlformats.org/officeDocument/2006/customXml" ds:itemID="{87EEA5F9-8DEE-4D9F-8500-B22EC45642B0}">
  <ds:schemaRefs>
    <ds:schemaRef ds:uri="3ef861b5-4a49-4bcd-9df9-97aaf94cfbe6"/>
    <ds:schemaRef ds:uri="fac9edde-43a6-45fb-af21-71531220f3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34B7A3-97FB-4AD9-8E80-FC86B007E968}">
  <ds:schemaRefs>
    <ds:schemaRef ds:uri="3ef861b5-4a49-4bcd-9df9-97aaf94cfbe6"/>
    <ds:schemaRef ds:uri="fac9edde-43a6-45fb-af21-71531220f3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119</TotalTime>
  <Words>2892</Words>
  <Application>Microsoft Office PowerPoint</Application>
  <PresentationFormat>Widescreen</PresentationFormat>
  <Paragraphs>418</Paragraphs>
  <Slides>37</Slides>
  <Notes>21</Notes>
  <HiddenSlides>1</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37</vt:i4>
      </vt:variant>
    </vt:vector>
  </HeadingPairs>
  <TitlesOfParts>
    <vt:vector size="57" baseType="lpstr">
      <vt:lpstr>Arial</vt:lpstr>
      <vt:lpstr>Calibri</vt:lpstr>
      <vt:lpstr>Calibri Light</vt:lpstr>
      <vt:lpstr>Gill Sans</vt:lpstr>
      <vt:lpstr>Gill Sans MT</vt:lpstr>
      <vt:lpstr>Poppins</vt:lpstr>
      <vt:lpstr>Segoe UI</vt:lpstr>
      <vt:lpstr>Segoe UI 1</vt:lpstr>
      <vt:lpstr>Segoe UI 2</vt:lpstr>
      <vt:lpstr>Segoe UI 2 Bold</vt:lpstr>
      <vt:lpstr>Segoe UI 3</vt:lpstr>
      <vt:lpstr>Segoe UI Semibold</vt:lpstr>
      <vt:lpstr>Times New Roman</vt:lpstr>
      <vt:lpstr>Wingdings</vt:lpstr>
      <vt:lpstr>1_Office Theme</vt:lpstr>
      <vt:lpstr>Office Theme</vt:lpstr>
      <vt:lpstr>Office Theme</vt:lpstr>
      <vt:lpstr>Office Theme</vt:lpstr>
      <vt:lpstr>11_Office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Rabia Abbas  Malik</dc:creator>
  <cp:lastModifiedBy>Rabia Abbas  Malik</cp:lastModifiedBy>
  <cp:revision>17</cp:revision>
  <dcterms:created xsi:type="dcterms:W3CDTF">2022-09-18T15:08:10Z</dcterms:created>
  <dcterms:modified xsi:type="dcterms:W3CDTF">2023-03-30T08:52:11Z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0x01010081E4D22D1E621D4FBC0093D372636D2E</vt:lpwstr>
  </property>
</Properties>
</file>