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 id="2147483831" r:id="rId2"/>
  </p:sldMasterIdLst>
  <p:notesMasterIdLst>
    <p:notesMasterId r:id="rId56"/>
  </p:notesMasterIdLst>
  <p:handoutMasterIdLst>
    <p:handoutMasterId r:id="rId57"/>
  </p:handoutMasterIdLst>
  <p:sldIdLst>
    <p:sldId id="345" r:id="rId3"/>
    <p:sldId id="947" r:id="rId4"/>
    <p:sldId id="1001" r:id="rId5"/>
    <p:sldId id="1000" r:id="rId6"/>
    <p:sldId id="1030" r:id="rId7"/>
    <p:sldId id="1041" r:id="rId8"/>
    <p:sldId id="1032" r:id="rId9"/>
    <p:sldId id="1033" r:id="rId10"/>
    <p:sldId id="1034" r:id="rId11"/>
    <p:sldId id="1035" r:id="rId12"/>
    <p:sldId id="1036" r:id="rId13"/>
    <p:sldId id="1037" r:id="rId14"/>
    <p:sldId id="1038" r:id="rId15"/>
    <p:sldId id="1039" r:id="rId16"/>
    <p:sldId id="1040" r:id="rId17"/>
    <p:sldId id="1060" r:id="rId18"/>
    <p:sldId id="1004" r:id="rId19"/>
    <p:sldId id="963" r:id="rId20"/>
    <p:sldId id="1097" r:id="rId21"/>
    <p:sldId id="1098" r:id="rId22"/>
    <p:sldId id="1099" r:id="rId23"/>
    <p:sldId id="1011" r:id="rId24"/>
    <p:sldId id="1012" r:id="rId25"/>
    <p:sldId id="1013" r:id="rId26"/>
    <p:sldId id="1107" r:id="rId27"/>
    <p:sldId id="1108" r:id="rId28"/>
    <p:sldId id="1109" r:id="rId29"/>
    <p:sldId id="1106" r:id="rId30"/>
    <p:sldId id="1110" r:id="rId31"/>
    <p:sldId id="1114" r:id="rId32"/>
    <p:sldId id="1115" r:id="rId33"/>
    <p:sldId id="1116" r:id="rId34"/>
    <p:sldId id="1117" r:id="rId35"/>
    <p:sldId id="1118" r:id="rId36"/>
    <p:sldId id="1070" r:id="rId37"/>
    <p:sldId id="1042" r:id="rId38"/>
    <p:sldId id="902" r:id="rId39"/>
    <p:sldId id="1018" r:id="rId40"/>
    <p:sldId id="1071" r:id="rId41"/>
    <p:sldId id="903" r:id="rId42"/>
    <p:sldId id="1072" r:id="rId43"/>
    <p:sldId id="906" r:id="rId44"/>
    <p:sldId id="904" r:id="rId45"/>
    <p:sldId id="1073" r:id="rId46"/>
    <p:sldId id="1074" r:id="rId47"/>
    <p:sldId id="1075" r:id="rId48"/>
    <p:sldId id="907" r:id="rId49"/>
    <p:sldId id="965" r:id="rId50"/>
    <p:sldId id="1076" r:id="rId51"/>
    <p:sldId id="908" r:id="rId52"/>
    <p:sldId id="1119" r:id="rId53"/>
    <p:sldId id="1122" r:id="rId54"/>
    <p:sldId id="1102" r:id="rId5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4942F"/>
    <a:srgbClr val="9BC2E6"/>
    <a:srgbClr val="B8BABF"/>
    <a:srgbClr val="4F81BD"/>
    <a:srgbClr val="F7F9F1"/>
    <a:srgbClr val="E9EDF4"/>
    <a:srgbClr val="F4AD7C"/>
    <a:srgbClr val="AEC87A"/>
    <a:srgbClr val="AEC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8" autoAdjust="0"/>
    <p:restoredTop sz="86861" autoAdjust="0"/>
  </p:normalViewPr>
  <p:slideViewPr>
    <p:cSldViewPr>
      <p:cViewPr varScale="1">
        <p:scale>
          <a:sx n="64" d="100"/>
          <a:sy n="64" d="100"/>
        </p:scale>
        <p:origin x="1776" y="60"/>
      </p:cViewPr>
      <p:guideLst>
        <p:guide orient="horz" pos="2160"/>
        <p:guide pos="2880"/>
      </p:guideLst>
    </p:cSldViewPr>
  </p:slideViewPr>
  <p:outlineViewPr>
    <p:cViewPr>
      <p:scale>
        <a:sx n="33" d="100"/>
        <a:sy n="33" d="100"/>
      </p:scale>
      <p:origin x="0" y="3150"/>
    </p:cViewPr>
  </p:outlineViewPr>
  <p:notesTextViewPr>
    <p:cViewPr>
      <p:scale>
        <a:sx n="100" d="100"/>
        <a:sy n="100" d="100"/>
      </p:scale>
      <p:origin x="0" y="0"/>
    </p:cViewPr>
  </p:notesTextViewPr>
  <p:sorterViewPr>
    <p:cViewPr>
      <p:scale>
        <a:sx n="100" d="100"/>
        <a:sy n="100" d="100"/>
      </p:scale>
      <p:origin x="0" y="-4194"/>
    </p:cViewPr>
  </p:sorterViewPr>
  <p:notesViewPr>
    <p:cSldViewPr>
      <p:cViewPr varScale="1">
        <p:scale>
          <a:sx n="68" d="100"/>
          <a:sy n="68" d="100"/>
        </p:scale>
        <p:origin x="1920"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E:\PM%20Presentation\Donut_AL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E:\PM%20Presentation\Donut_ALi.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E:\PM%20Presentation\Donut_ALi.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Sheet1!$A$2</c:f>
              <c:strCache>
                <c:ptCount val="1"/>
                <c:pt idx="0">
                  <c:v>Total Business</c:v>
                </c:pt>
              </c:strCache>
            </c:strRef>
          </c:tx>
          <c:dPt>
            <c:idx val="0"/>
            <c:bubble3D val="0"/>
            <c:spPr>
              <a:solidFill>
                <a:schemeClr val="accent6"/>
              </a:solidFill>
              <a:ln>
                <a:noFill/>
              </a:ln>
              <a:effectLst/>
            </c:spPr>
            <c:extLst>
              <c:ext xmlns:c16="http://schemas.microsoft.com/office/drawing/2014/chart" uri="{C3380CC4-5D6E-409C-BE32-E72D297353CC}">
                <c16:uniqueId val="{00000001-1849-401F-9A3B-E77EB7A3AD2A}"/>
              </c:ext>
            </c:extLst>
          </c:dPt>
          <c:dPt>
            <c:idx val="1"/>
            <c:bubble3D val="0"/>
            <c:spPr>
              <a:solidFill>
                <a:schemeClr val="accent5"/>
              </a:solidFill>
              <a:ln>
                <a:noFill/>
              </a:ln>
              <a:effectLst/>
            </c:spPr>
            <c:extLst>
              <c:ext xmlns:c16="http://schemas.microsoft.com/office/drawing/2014/chart" uri="{C3380CC4-5D6E-409C-BE32-E72D297353CC}">
                <c16:uniqueId val="{00000003-1849-401F-9A3B-E77EB7A3AD2A}"/>
              </c:ext>
            </c:extLst>
          </c:dPt>
          <c:val>
            <c:numRef>
              <c:f>Sheet1!$B$2:$C$2</c:f>
              <c:numCache>
                <c:formatCode>General</c:formatCode>
                <c:ptCount val="2"/>
                <c:pt idx="0">
                  <c:v>90</c:v>
                </c:pt>
                <c:pt idx="1">
                  <c:v>10</c:v>
                </c:pt>
              </c:numCache>
            </c:numRef>
          </c:val>
          <c:extLst>
            <c:ext xmlns:c16="http://schemas.microsoft.com/office/drawing/2014/chart" uri="{C3380CC4-5D6E-409C-BE32-E72D297353CC}">
              <c16:uniqueId val="{00000004-1849-401F-9A3B-E77EB7A3AD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solidFill>
      <a:schemeClr val="bg1"/>
    </a:solidFill>
    <a:ln w="6350"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Sheet1!$A$3</c:f>
              <c:strCache>
                <c:ptCount val="1"/>
                <c:pt idx="0">
                  <c:v>% of GDP</c:v>
                </c:pt>
              </c:strCache>
            </c:strRef>
          </c:tx>
          <c:dPt>
            <c:idx val="0"/>
            <c:bubble3D val="0"/>
            <c:spPr>
              <a:solidFill>
                <a:schemeClr val="accent6"/>
              </a:solidFill>
              <a:ln>
                <a:noFill/>
              </a:ln>
              <a:effectLst/>
            </c:spPr>
            <c:extLst>
              <c:ext xmlns:c16="http://schemas.microsoft.com/office/drawing/2014/chart" uri="{C3380CC4-5D6E-409C-BE32-E72D297353CC}">
                <c16:uniqueId val="{00000001-86A6-47E2-BF3F-00EB9670E29F}"/>
              </c:ext>
            </c:extLst>
          </c:dPt>
          <c:dPt>
            <c:idx val="1"/>
            <c:bubble3D val="0"/>
            <c:spPr>
              <a:solidFill>
                <a:schemeClr val="accent5"/>
              </a:solidFill>
              <a:ln>
                <a:noFill/>
              </a:ln>
              <a:effectLst/>
            </c:spPr>
            <c:extLst>
              <c:ext xmlns:c16="http://schemas.microsoft.com/office/drawing/2014/chart" uri="{C3380CC4-5D6E-409C-BE32-E72D297353CC}">
                <c16:uniqueId val="{00000003-86A6-47E2-BF3F-00EB9670E29F}"/>
              </c:ext>
            </c:extLst>
          </c:dPt>
          <c:val>
            <c:numRef>
              <c:f>Sheet1!$B$3:$C$3</c:f>
              <c:numCache>
                <c:formatCode>General</c:formatCode>
                <c:ptCount val="2"/>
                <c:pt idx="0">
                  <c:v>30</c:v>
                </c:pt>
                <c:pt idx="1">
                  <c:v>70</c:v>
                </c:pt>
              </c:numCache>
            </c:numRef>
          </c:val>
          <c:extLst>
            <c:ext xmlns:c16="http://schemas.microsoft.com/office/drawing/2014/chart" uri="{C3380CC4-5D6E-409C-BE32-E72D297353CC}">
              <c16:uniqueId val="{00000004-86A6-47E2-BF3F-00EB9670E29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solidFill>
      <a:schemeClr val="bg1"/>
    </a:solidFill>
    <a:ln w="6350"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Sheet1!$A$4</c:f>
              <c:strCache>
                <c:ptCount val="1"/>
                <c:pt idx="0">
                  <c:v>% Employment </c:v>
                </c:pt>
              </c:strCache>
            </c:strRef>
          </c:tx>
          <c:dPt>
            <c:idx val="0"/>
            <c:bubble3D val="0"/>
            <c:spPr>
              <a:solidFill>
                <a:schemeClr val="accent6"/>
              </a:solidFill>
              <a:ln>
                <a:noFill/>
              </a:ln>
              <a:effectLst/>
            </c:spPr>
            <c:extLst>
              <c:ext xmlns:c16="http://schemas.microsoft.com/office/drawing/2014/chart" uri="{C3380CC4-5D6E-409C-BE32-E72D297353CC}">
                <c16:uniqueId val="{00000001-18ED-47AA-9040-9BB969AFCAD9}"/>
              </c:ext>
            </c:extLst>
          </c:dPt>
          <c:dPt>
            <c:idx val="1"/>
            <c:bubble3D val="0"/>
            <c:spPr>
              <a:solidFill>
                <a:schemeClr val="accent5"/>
              </a:solidFill>
              <a:ln>
                <a:noFill/>
              </a:ln>
              <a:effectLst/>
            </c:spPr>
            <c:extLst>
              <c:ext xmlns:c16="http://schemas.microsoft.com/office/drawing/2014/chart" uri="{C3380CC4-5D6E-409C-BE32-E72D297353CC}">
                <c16:uniqueId val="{00000003-18ED-47AA-9040-9BB969AFCAD9}"/>
              </c:ext>
            </c:extLst>
          </c:dPt>
          <c:val>
            <c:numRef>
              <c:f>Sheet1!$B$4:$C$4</c:f>
              <c:numCache>
                <c:formatCode>General</c:formatCode>
                <c:ptCount val="2"/>
                <c:pt idx="0">
                  <c:v>78</c:v>
                </c:pt>
                <c:pt idx="1">
                  <c:v>22</c:v>
                </c:pt>
              </c:numCache>
            </c:numRef>
          </c:val>
          <c:extLst>
            <c:ext xmlns:c16="http://schemas.microsoft.com/office/drawing/2014/chart" uri="{C3380CC4-5D6E-409C-BE32-E72D297353CC}">
              <c16:uniqueId val="{00000004-18ED-47AA-9040-9BB969AFCAD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solidFill>
      <a:schemeClr val="bg1"/>
    </a:solidFill>
    <a:ln w="6350"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F27DA-8A74-48E4-935B-51A4C356F86B}"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48B34219-7725-4EC9-B2DD-056FD8BD9664}">
      <dgm:prSet phldrT="[Text]" custT="1"/>
      <dgm:spPr/>
      <dgm:t>
        <a:bodyPr vert="vert270" lIns="0" tIns="0" rIns="0" bIns="0"/>
        <a:lstStyle/>
        <a:p>
          <a:r>
            <a:rPr lang="en-US" sz="2800" b="1" dirty="0">
              <a:solidFill>
                <a:srgbClr val="0070C0"/>
              </a:solidFill>
              <a:latin typeface="+mj-lt"/>
            </a:rPr>
            <a:t>Demand side</a:t>
          </a:r>
        </a:p>
      </dgm:t>
    </dgm:pt>
    <dgm:pt modelId="{7B741DCD-EF27-42EE-939A-2002C9E32D91}" type="parTrans" cxnId="{19C9A3F0-4C1B-44D3-9015-F1F58C36EA89}">
      <dgm:prSet/>
      <dgm:spPr/>
      <dgm:t>
        <a:bodyPr/>
        <a:lstStyle/>
        <a:p>
          <a:endParaRPr lang="en-US">
            <a:latin typeface="+mj-lt"/>
          </a:endParaRPr>
        </a:p>
      </dgm:t>
    </dgm:pt>
    <dgm:pt modelId="{2DABDB0B-51F4-4BBC-9D90-B26139678024}" type="sibTrans" cxnId="{19C9A3F0-4C1B-44D3-9015-F1F58C36EA89}">
      <dgm:prSet/>
      <dgm:spPr/>
      <dgm:t>
        <a:bodyPr/>
        <a:lstStyle/>
        <a:p>
          <a:endParaRPr lang="en-US">
            <a:latin typeface="+mj-lt"/>
          </a:endParaRPr>
        </a:p>
      </dgm:t>
    </dgm:pt>
    <dgm:pt modelId="{28893888-6CFD-472B-A8AD-1AC75C5FC129}">
      <dgm:prSet phldrT="[Text]" custT="1"/>
      <dgm:spPr/>
      <dgm:t>
        <a:bodyPr vert="vert270"/>
        <a:lstStyle/>
        <a:p>
          <a:r>
            <a:rPr lang="en-US" sz="2800" b="1" dirty="0">
              <a:solidFill>
                <a:srgbClr val="0070C0"/>
              </a:solidFill>
              <a:latin typeface="+mj-lt"/>
            </a:rPr>
            <a:t>Supply side</a:t>
          </a:r>
        </a:p>
      </dgm:t>
    </dgm:pt>
    <dgm:pt modelId="{0B232009-A1C0-4AE1-B891-98476533C82D}" type="parTrans" cxnId="{1966A7C2-E6E2-4DFC-9650-623645DA221F}">
      <dgm:prSet/>
      <dgm:spPr/>
      <dgm:t>
        <a:bodyPr/>
        <a:lstStyle/>
        <a:p>
          <a:endParaRPr lang="en-US">
            <a:latin typeface="+mj-lt"/>
          </a:endParaRPr>
        </a:p>
      </dgm:t>
    </dgm:pt>
    <dgm:pt modelId="{01A4F4F8-9953-4EBF-8109-2998F81861D3}" type="sibTrans" cxnId="{1966A7C2-E6E2-4DFC-9650-623645DA221F}">
      <dgm:prSet/>
      <dgm:spPr/>
      <dgm:t>
        <a:bodyPr/>
        <a:lstStyle/>
        <a:p>
          <a:endParaRPr lang="en-US">
            <a:latin typeface="+mj-lt"/>
          </a:endParaRPr>
        </a:p>
      </dgm:t>
    </dgm:pt>
    <dgm:pt modelId="{A3AB2560-6E36-426E-A22D-EE3FE0A5CA05}">
      <dgm:prSet phldrT="[Text]" custT="1"/>
      <dgm:spPr/>
      <dgm:t>
        <a:bodyPr tIns="182880" bIns="182880"/>
        <a:lstStyle/>
        <a:p>
          <a:pPr marL="231775" indent="-231775" defTabSz="1066800">
            <a:lnSpc>
              <a:spcPct val="90000"/>
            </a:lnSpc>
            <a:spcBef>
              <a:spcPts val="0"/>
            </a:spcBef>
            <a:spcAft>
              <a:spcPts val="0"/>
            </a:spcAft>
            <a:buNone/>
          </a:pPr>
          <a:r>
            <a:rPr lang="en-US" sz="2400" dirty="0">
              <a:latin typeface="+mj-lt"/>
            </a:rPr>
            <a:t>Low financial literacy</a:t>
          </a:r>
        </a:p>
      </dgm:t>
    </dgm:pt>
    <dgm:pt modelId="{D277B0A2-3259-4308-8387-4D86612D516E}" type="parTrans" cxnId="{D9A4EF3B-35E1-429E-9C91-CAAFBCD65ECC}">
      <dgm:prSet/>
      <dgm:spPr/>
      <dgm:t>
        <a:bodyPr/>
        <a:lstStyle/>
        <a:p>
          <a:endParaRPr lang="en-US">
            <a:latin typeface="+mj-lt"/>
          </a:endParaRPr>
        </a:p>
      </dgm:t>
    </dgm:pt>
    <dgm:pt modelId="{8EBAC6C7-735B-4A5F-BE68-59BE373FD25B}" type="sibTrans" cxnId="{D9A4EF3B-35E1-429E-9C91-CAAFBCD65ECC}">
      <dgm:prSet/>
      <dgm:spPr/>
      <dgm:t>
        <a:bodyPr/>
        <a:lstStyle/>
        <a:p>
          <a:endParaRPr lang="en-US">
            <a:latin typeface="+mj-lt"/>
          </a:endParaRPr>
        </a:p>
      </dgm:t>
    </dgm:pt>
    <dgm:pt modelId="{04DDB0B3-06B5-445D-958F-2A61C655B96D}">
      <dgm:prSet phldrT="[Text]" custT="1"/>
      <dgm:spPr/>
      <dgm:t>
        <a:bodyPr tIns="182880" bIns="182880"/>
        <a:lstStyle/>
        <a:p>
          <a:pPr marL="231775" marR="0" indent="-231775" defTabSz="914400" eaLnBrk="1" fontAlgn="auto" latinLnBrk="0" hangingPunct="1">
            <a:lnSpc>
              <a:spcPct val="100000"/>
            </a:lnSpc>
            <a:spcBef>
              <a:spcPts val="0"/>
            </a:spcBef>
            <a:spcAft>
              <a:spcPts val="0"/>
            </a:spcAft>
            <a:buClrTx/>
            <a:buSzTx/>
            <a:buFontTx/>
            <a:buNone/>
            <a:tabLst/>
            <a:defRPr/>
          </a:pPr>
          <a:r>
            <a:rPr lang="en-US" sz="2400" dirty="0">
              <a:latin typeface="+mj-lt"/>
            </a:rPr>
            <a:t>Quick and easy access to informal finance</a:t>
          </a:r>
        </a:p>
      </dgm:t>
    </dgm:pt>
    <dgm:pt modelId="{95F7A080-D189-410C-BEF8-454851CF925C}" type="parTrans" cxnId="{A2C0B69B-B6EB-4E72-9CF3-06517D0FEAAC}">
      <dgm:prSet/>
      <dgm:spPr/>
      <dgm:t>
        <a:bodyPr/>
        <a:lstStyle/>
        <a:p>
          <a:endParaRPr lang="en-US">
            <a:latin typeface="+mj-lt"/>
          </a:endParaRPr>
        </a:p>
      </dgm:t>
    </dgm:pt>
    <dgm:pt modelId="{D038079F-09F6-4722-95EA-366D1A825A6E}" type="sibTrans" cxnId="{A2C0B69B-B6EB-4E72-9CF3-06517D0FEAAC}">
      <dgm:prSet/>
      <dgm:spPr/>
      <dgm:t>
        <a:bodyPr/>
        <a:lstStyle/>
        <a:p>
          <a:endParaRPr lang="en-US">
            <a:latin typeface="+mj-lt"/>
          </a:endParaRPr>
        </a:p>
      </dgm:t>
    </dgm:pt>
    <dgm:pt modelId="{6F20FCB6-20D1-4AF2-8E4C-F21E8E4A17CC}">
      <dgm:prSet phldrT="[Text]" custT="1"/>
      <dgm:spPr/>
      <dgm:t>
        <a:bodyPr tIns="182880" bIns="182880"/>
        <a:lstStyle/>
        <a:p>
          <a:pPr marL="231775" marR="0" indent="-231775" defTabSz="914400" eaLnBrk="1" fontAlgn="auto" latinLnBrk="0" hangingPunct="1">
            <a:lnSpc>
              <a:spcPct val="100000"/>
            </a:lnSpc>
            <a:spcBef>
              <a:spcPts val="0"/>
            </a:spcBef>
            <a:spcAft>
              <a:spcPts val="0"/>
            </a:spcAft>
            <a:buClrTx/>
            <a:buSzTx/>
            <a:buFontTx/>
            <a:buNone/>
            <a:tabLst/>
            <a:defRPr/>
          </a:pPr>
          <a:r>
            <a:rPr lang="en-US" sz="2400" dirty="0">
              <a:latin typeface="+mj-lt"/>
            </a:rPr>
            <a:t>Reluctance to tax filing</a:t>
          </a:r>
        </a:p>
      </dgm:t>
    </dgm:pt>
    <dgm:pt modelId="{BF54379F-BE24-4861-B2B4-1A88E8DF39BE}" type="parTrans" cxnId="{14E14F4A-B091-472E-84A9-65370685A864}">
      <dgm:prSet/>
      <dgm:spPr/>
      <dgm:t>
        <a:bodyPr/>
        <a:lstStyle/>
        <a:p>
          <a:endParaRPr lang="en-US">
            <a:latin typeface="+mj-lt"/>
          </a:endParaRPr>
        </a:p>
      </dgm:t>
    </dgm:pt>
    <dgm:pt modelId="{8FF8FD1A-DFA2-485A-A29E-B3AD5E421457}" type="sibTrans" cxnId="{14E14F4A-B091-472E-84A9-65370685A864}">
      <dgm:prSet/>
      <dgm:spPr/>
      <dgm:t>
        <a:bodyPr/>
        <a:lstStyle/>
        <a:p>
          <a:endParaRPr lang="en-US">
            <a:latin typeface="+mj-lt"/>
          </a:endParaRPr>
        </a:p>
      </dgm:t>
    </dgm:pt>
    <dgm:pt modelId="{A26A91EE-790C-4F3E-B15E-71A85586B0F9}">
      <dgm:prSet phldrT="[Text]" custT="1"/>
      <dgm:spPr/>
      <dgm:t>
        <a:bodyPr tIns="182880" bIns="182880"/>
        <a:lstStyle/>
        <a:p>
          <a:pPr marL="231775" marR="0" indent="-231775" defTabSz="914400" eaLnBrk="1" fontAlgn="auto" latinLnBrk="0" hangingPunct="1">
            <a:lnSpc>
              <a:spcPct val="100000"/>
            </a:lnSpc>
            <a:spcBef>
              <a:spcPts val="0"/>
            </a:spcBef>
            <a:spcAft>
              <a:spcPts val="0"/>
            </a:spcAft>
            <a:buClrTx/>
            <a:buSzTx/>
            <a:buFontTx/>
            <a:buNone/>
            <a:tabLst/>
            <a:defRPr/>
          </a:pPr>
          <a:r>
            <a:rPr lang="en-US" sz="2400" dirty="0">
              <a:latin typeface="+mj-lt"/>
            </a:rPr>
            <a:t>Complicated loan procedure</a:t>
          </a:r>
        </a:p>
      </dgm:t>
    </dgm:pt>
    <dgm:pt modelId="{8AE43EDF-917F-4FF3-85A5-E47D3C69662C}" type="parTrans" cxnId="{DF8F8196-C61E-4C08-83BE-7B88AF591B54}">
      <dgm:prSet/>
      <dgm:spPr/>
      <dgm:t>
        <a:bodyPr/>
        <a:lstStyle/>
        <a:p>
          <a:endParaRPr lang="en-US">
            <a:latin typeface="+mj-lt"/>
          </a:endParaRPr>
        </a:p>
      </dgm:t>
    </dgm:pt>
    <dgm:pt modelId="{69F93C2A-17B9-4D4F-90C5-1ADACAE58E58}" type="sibTrans" cxnId="{DF8F8196-C61E-4C08-83BE-7B88AF591B54}">
      <dgm:prSet/>
      <dgm:spPr/>
      <dgm:t>
        <a:bodyPr/>
        <a:lstStyle/>
        <a:p>
          <a:endParaRPr lang="en-US">
            <a:latin typeface="+mj-lt"/>
          </a:endParaRPr>
        </a:p>
      </dgm:t>
    </dgm:pt>
    <dgm:pt modelId="{8E1FD7FB-FE26-4FE5-897A-DBCDCF9C23E0}">
      <dgm:prSet phldrT="[Text]" custT="1"/>
      <dgm:spPr/>
      <dgm:t>
        <a:bodyPr tIns="182880" bIns="182880"/>
        <a:lstStyle/>
        <a:p>
          <a:pPr marL="231775" marR="0" indent="-231775" defTabSz="914400" eaLnBrk="1" fontAlgn="auto" latinLnBrk="0" hangingPunct="1">
            <a:lnSpc>
              <a:spcPct val="100000"/>
            </a:lnSpc>
            <a:spcBef>
              <a:spcPts val="0"/>
            </a:spcBef>
            <a:spcAft>
              <a:spcPts val="0"/>
            </a:spcAft>
            <a:buClrTx/>
            <a:buSzTx/>
            <a:buFontTx/>
            <a:buNone/>
            <a:tabLst/>
            <a:defRPr/>
          </a:pPr>
          <a:r>
            <a:rPr lang="en-US" sz="2400" dirty="0">
              <a:latin typeface="+mj-lt"/>
            </a:rPr>
            <a:t>Lack of awareness on SME financing products</a:t>
          </a:r>
        </a:p>
      </dgm:t>
    </dgm:pt>
    <dgm:pt modelId="{8DB0AEAB-F375-461D-9231-B76E64D84E2D}" type="parTrans" cxnId="{79743B91-8102-420C-AE47-91CDE7AAD1D4}">
      <dgm:prSet/>
      <dgm:spPr/>
      <dgm:t>
        <a:bodyPr/>
        <a:lstStyle/>
        <a:p>
          <a:endParaRPr lang="en-US">
            <a:latin typeface="+mj-lt"/>
          </a:endParaRPr>
        </a:p>
      </dgm:t>
    </dgm:pt>
    <dgm:pt modelId="{7E5F8B90-591F-4AF8-A1C7-A49BD26AFC54}" type="sibTrans" cxnId="{79743B91-8102-420C-AE47-91CDE7AAD1D4}">
      <dgm:prSet/>
      <dgm:spPr/>
      <dgm:t>
        <a:bodyPr/>
        <a:lstStyle/>
        <a:p>
          <a:endParaRPr lang="en-US">
            <a:latin typeface="+mj-lt"/>
          </a:endParaRPr>
        </a:p>
      </dgm:t>
    </dgm:pt>
    <dgm:pt modelId="{E2F2108D-D74E-40C2-8D29-0524199A75B5}">
      <dgm:prSet phldrT="[Text]" custT="1"/>
      <dgm:spPr/>
      <dgm:t>
        <a:bodyPr tIns="182880" bIns="182880"/>
        <a:lstStyle/>
        <a:p>
          <a:pPr marL="231775" marR="0" indent="-231775" defTabSz="914400" eaLnBrk="1" fontAlgn="auto" latinLnBrk="0" hangingPunct="1">
            <a:lnSpc>
              <a:spcPct val="100000"/>
            </a:lnSpc>
            <a:spcBef>
              <a:spcPts val="0"/>
            </a:spcBef>
            <a:spcAft>
              <a:spcPts val="0"/>
            </a:spcAft>
            <a:buClrTx/>
            <a:buSzTx/>
            <a:buFontTx/>
            <a:buNone/>
            <a:tabLst/>
            <a:defRPr/>
          </a:pPr>
          <a:r>
            <a:rPr lang="en-US" sz="2400" dirty="0">
              <a:latin typeface="+mj-lt"/>
            </a:rPr>
            <a:t>Lack of collateral and documentation</a:t>
          </a:r>
        </a:p>
      </dgm:t>
    </dgm:pt>
    <dgm:pt modelId="{5819782E-CD89-4124-8B09-FDF265C3746E}" type="parTrans" cxnId="{85749EC4-7646-450D-8D06-1A025A30F7CD}">
      <dgm:prSet/>
      <dgm:spPr/>
      <dgm:t>
        <a:bodyPr/>
        <a:lstStyle/>
        <a:p>
          <a:endParaRPr lang="en-US">
            <a:latin typeface="+mj-lt"/>
          </a:endParaRPr>
        </a:p>
      </dgm:t>
    </dgm:pt>
    <dgm:pt modelId="{9017411D-0708-4490-884A-252FB9C4C5B9}" type="sibTrans" cxnId="{85749EC4-7646-450D-8D06-1A025A30F7CD}">
      <dgm:prSet/>
      <dgm:spPr/>
      <dgm:t>
        <a:bodyPr/>
        <a:lstStyle/>
        <a:p>
          <a:endParaRPr lang="en-US">
            <a:latin typeface="+mj-lt"/>
          </a:endParaRPr>
        </a:p>
      </dgm:t>
    </dgm:pt>
    <dgm:pt modelId="{F815407B-EABA-44C1-B889-BE47139C7C14}">
      <dgm:prSet phldrT="[Text]" custT="1"/>
      <dgm:spPr/>
      <dgm:t>
        <a:bodyPr tIns="182880" bIns="182880"/>
        <a:lstStyle/>
        <a:p>
          <a:pPr marL="231775" indent="-231775" defTabSz="1066800">
            <a:lnSpc>
              <a:spcPct val="90000"/>
            </a:lnSpc>
            <a:spcBef>
              <a:spcPts val="0"/>
            </a:spcBef>
            <a:spcAft>
              <a:spcPts val="0"/>
            </a:spcAft>
            <a:buNone/>
          </a:pPr>
          <a:r>
            <a:rPr lang="en-US" sz="2400" dirty="0">
              <a:latin typeface="+mj-lt"/>
            </a:rPr>
            <a:t>High risk perception</a:t>
          </a:r>
        </a:p>
      </dgm:t>
    </dgm:pt>
    <dgm:pt modelId="{17E3DCC6-5F79-45AF-BDE8-731B47454EC2}" type="parTrans" cxnId="{A553077D-C064-4E66-A25D-0C879539AE08}">
      <dgm:prSet/>
      <dgm:spPr/>
      <dgm:t>
        <a:bodyPr/>
        <a:lstStyle/>
        <a:p>
          <a:endParaRPr lang="en-US">
            <a:latin typeface="+mj-lt"/>
          </a:endParaRPr>
        </a:p>
      </dgm:t>
    </dgm:pt>
    <dgm:pt modelId="{B08A4182-275E-4A9A-8333-B05711CAA78F}" type="sibTrans" cxnId="{A553077D-C064-4E66-A25D-0C879539AE08}">
      <dgm:prSet/>
      <dgm:spPr/>
      <dgm:t>
        <a:bodyPr/>
        <a:lstStyle/>
        <a:p>
          <a:endParaRPr lang="en-US">
            <a:latin typeface="+mj-lt"/>
          </a:endParaRPr>
        </a:p>
      </dgm:t>
    </dgm:pt>
    <dgm:pt modelId="{A6E5E673-FE4B-4A1F-8480-353E243F3F41}">
      <dgm:prSet phldrT="[Text]" custT="1"/>
      <dgm:spPr/>
      <dgm:t>
        <a:bodyPr tIns="182880" bIns="182880"/>
        <a:lstStyle/>
        <a:p>
          <a:pPr marL="231775" marR="0" indent="-231775" defTabSz="1066800" eaLnBrk="1" fontAlgn="auto" latinLnBrk="0" hangingPunct="1">
            <a:lnSpc>
              <a:spcPct val="90000"/>
            </a:lnSpc>
            <a:spcBef>
              <a:spcPts val="0"/>
            </a:spcBef>
            <a:spcAft>
              <a:spcPts val="0"/>
            </a:spcAft>
            <a:buClrTx/>
            <a:buSzTx/>
            <a:buFontTx/>
            <a:buNone/>
            <a:tabLst/>
            <a:defRPr/>
          </a:pPr>
          <a:r>
            <a:rPr lang="en-US" sz="2400" dirty="0">
              <a:latin typeface="+mj-lt"/>
            </a:rPr>
            <a:t>Asymmetric information</a:t>
          </a:r>
        </a:p>
      </dgm:t>
    </dgm:pt>
    <dgm:pt modelId="{322BFB65-E34F-452E-99FF-8F6AD9EB4417}" type="parTrans" cxnId="{021E3E78-8795-48B3-A469-9C8785068F10}">
      <dgm:prSet/>
      <dgm:spPr/>
      <dgm:t>
        <a:bodyPr/>
        <a:lstStyle/>
        <a:p>
          <a:endParaRPr lang="en-US">
            <a:latin typeface="+mj-lt"/>
          </a:endParaRPr>
        </a:p>
      </dgm:t>
    </dgm:pt>
    <dgm:pt modelId="{1FC3C704-6BAF-4344-8571-CA91E55D56B5}" type="sibTrans" cxnId="{021E3E78-8795-48B3-A469-9C8785068F10}">
      <dgm:prSet/>
      <dgm:spPr/>
      <dgm:t>
        <a:bodyPr/>
        <a:lstStyle/>
        <a:p>
          <a:endParaRPr lang="en-US">
            <a:latin typeface="+mj-lt"/>
          </a:endParaRPr>
        </a:p>
      </dgm:t>
    </dgm:pt>
    <dgm:pt modelId="{3FEAF22C-07E5-4F0F-B34F-ED08CA9E700F}">
      <dgm:prSet phldrT="[Text]" custT="1"/>
      <dgm:spPr/>
      <dgm:t>
        <a:bodyPr tIns="182880" bIns="182880"/>
        <a:lstStyle/>
        <a:p>
          <a:pPr marL="231775" indent="-231775" defTabSz="1066800">
            <a:lnSpc>
              <a:spcPct val="90000"/>
            </a:lnSpc>
            <a:spcBef>
              <a:spcPts val="0"/>
            </a:spcBef>
            <a:spcAft>
              <a:spcPts val="0"/>
            </a:spcAft>
            <a:buNone/>
          </a:pPr>
          <a:r>
            <a:rPr lang="en-US" sz="2400" dirty="0">
              <a:latin typeface="+mj-lt"/>
            </a:rPr>
            <a:t>Lack of collateral</a:t>
          </a:r>
        </a:p>
      </dgm:t>
    </dgm:pt>
    <dgm:pt modelId="{2ADD3A84-EAB1-4231-9B89-95032A16B0FA}" type="parTrans" cxnId="{83EA507E-2049-4CCB-A018-4B2981B521D4}">
      <dgm:prSet/>
      <dgm:spPr/>
      <dgm:t>
        <a:bodyPr/>
        <a:lstStyle/>
        <a:p>
          <a:endParaRPr lang="en-US">
            <a:latin typeface="+mj-lt"/>
          </a:endParaRPr>
        </a:p>
      </dgm:t>
    </dgm:pt>
    <dgm:pt modelId="{B10580D3-5701-4F63-A6BF-D1B371AB2508}" type="sibTrans" cxnId="{83EA507E-2049-4CCB-A018-4B2981B521D4}">
      <dgm:prSet/>
      <dgm:spPr/>
      <dgm:t>
        <a:bodyPr/>
        <a:lstStyle/>
        <a:p>
          <a:endParaRPr lang="en-US">
            <a:latin typeface="+mj-lt"/>
          </a:endParaRPr>
        </a:p>
      </dgm:t>
    </dgm:pt>
    <dgm:pt modelId="{72ED7305-DAEC-4DBC-92FE-682323F93170}">
      <dgm:prSet phldrT="[Text]" custT="1"/>
      <dgm:spPr/>
      <dgm:t>
        <a:bodyPr tIns="182880" bIns="182880"/>
        <a:lstStyle/>
        <a:p>
          <a:pPr marL="231775" marR="0" indent="-231775" defTabSz="1066800" eaLnBrk="1" fontAlgn="auto" latinLnBrk="0" hangingPunct="1">
            <a:lnSpc>
              <a:spcPct val="90000"/>
            </a:lnSpc>
            <a:spcBef>
              <a:spcPts val="0"/>
            </a:spcBef>
            <a:spcAft>
              <a:spcPts val="0"/>
            </a:spcAft>
            <a:buClrTx/>
            <a:buSzTx/>
            <a:buFontTx/>
            <a:buNone/>
            <a:tabLst/>
            <a:defRPr/>
          </a:pPr>
          <a:r>
            <a:rPr lang="en-US" sz="2400" dirty="0">
              <a:latin typeface="+mj-lt"/>
            </a:rPr>
            <a:t>High administrative cost</a:t>
          </a:r>
        </a:p>
      </dgm:t>
    </dgm:pt>
    <dgm:pt modelId="{B32AFCF1-425F-44CD-AD47-04E07B9F9DD2}" type="parTrans" cxnId="{E6FD607E-3530-438C-8C21-6D3C2AD2EDAF}">
      <dgm:prSet/>
      <dgm:spPr/>
      <dgm:t>
        <a:bodyPr/>
        <a:lstStyle/>
        <a:p>
          <a:endParaRPr lang="en-US">
            <a:latin typeface="+mj-lt"/>
          </a:endParaRPr>
        </a:p>
      </dgm:t>
    </dgm:pt>
    <dgm:pt modelId="{EAB97C33-E994-4B6D-8648-D3CB61C8939D}" type="sibTrans" cxnId="{E6FD607E-3530-438C-8C21-6D3C2AD2EDAF}">
      <dgm:prSet/>
      <dgm:spPr/>
      <dgm:t>
        <a:bodyPr/>
        <a:lstStyle/>
        <a:p>
          <a:endParaRPr lang="en-US">
            <a:latin typeface="+mj-lt"/>
          </a:endParaRPr>
        </a:p>
      </dgm:t>
    </dgm:pt>
    <dgm:pt modelId="{BA2B1227-7F87-41F6-9EBF-56F7B482358C}">
      <dgm:prSet phldrT="[Text]" custT="1"/>
      <dgm:spPr/>
      <dgm:t>
        <a:bodyPr tIns="182880" bIns="182880"/>
        <a:lstStyle/>
        <a:p>
          <a:pPr marL="231775" indent="-231775" defTabSz="1066800">
            <a:lnSpc>
              <a:spcPct val="90000"/>
            </a:lnSpc>
            <a:spcBef>
              <a:spcPts val="0"/>
            </a:spcBef>
            <a:spcAft>
              <a:spcPts val="0"/>
            </a:spcAft>
            <a:buNone/>
          </a:pPr>
          <a:r>
            <a:rPr lang="en-US" sz="2400" dirty="0">
              <a:latin typeface="+mj-lt"/>
            </a:rPr>
            <a:t>Corporate mindset (compromised  marketing)</a:t>
          </a:r>
        </a:p>
      </dgm:t>
    </dgm:pt>
    <dgm:pt modelId="{BE12C0AD-19C4-4F0C-9413-6D6FC97CE48C}" type="parTrans" cxnId="{65147DA8-22EE-4040-9F12-A62FCA72CA8D}">
      <dgm:prSet/>
      <dgm:spPr/>
      <dgm:t>
        <a:bodyPr/>
        <a:lstStyle/>
        <a:p>
          <a:endParaRPr lang="en-US">
            <a:latin typeface="+mj-lt"/>
          </a:endParaRPr>
        </a:p>
      </dgm:t>
    </dgm:pt>
    <dgm:pt modelId="{BD7CD471-3B78-46E1-A65E-9A860F7CF852}" type="sibTrans" cxnId="{65147DA8-22EE-4040-9F12-A62FCA72CA8D}">
      <dgm:prSet/>
      <dgm:spPr/>
      <dgm:t>
        <a:bodyPr/>
        <a:lstStyle/>
        <a:p>
          <a:endParaRPr lang="en-US">
            <a:latin typeface="+mj-lt"/>
          </a:endParaRPr>
        </a:p>
      </dgm:t>
    </dgm:pt>
    <dgm:pt modelId="{C8F37D4C-68D7-4565-A1CF-09B9C654443B}">
      <dgm:prSet phldrT="[Text]" custT="1"/>
      <dgm:spPr/>
      <dgm:t>
        <a:bodyPr tIns="182880" bIns="182880"/>
        <a:lstStyle/>
        <a:p>
          <a:pPr marL="231775" indent="-231775" defTabSz="1066800">
            <a:lnSpc>
              <a:spcPct val="90000"/>
            </a:lnSpc>
            <a:spcBef>
              <a:spcPts val="0"/>
            </a:spcBef>
            <a:spcAft>
              <a:spcPts val="0"/>
            </a:spcAft>
            <a:buNone/>
          </a:pPr>
          <a:r>
            <a:rPr lang="en-US" sz="2400" dirty="0">
              <a:latin typeface="+mj-lt"/>
            </a:rPr>
            <a:t>Limited expertise w.r.t SME finance  (products, cash flows, credit scoring, credit rating)</a:t>
          </a:r>
        </a:p>
      </dgm:t>
    </dgm:pt>
    <dgm:pt modelId="{16A71E4E-BD6D-4E17-AC61-5825A037F402}" type="parTrans" cxnId="{5E2D6AF9-1DDF-4AEC-BA87-E7DC87B05008}">
      <dgm:prSet/>
      <dgm:spPr/>
      <dgm:t>
        <a:bodyPr/>
        <a:lstStyle/>
        <a:p>
          <a:endParaRPr lang="en-US">
            <a:latin typeface="+mj-lt"/>
          </a:endParaRPr>
        </a:p>
      </dgm:t>
    </dgm:pt>
    <dgm:pt modelId="{50AE3D39-40C7-41B6-8AA0-0DAC6F940385}" type="sibTrans" cxnId="{5E2D6AF9-1DDF-4AEC-BA87-E7DC87B05008}">
      <dgm:prSet/>
      <dgm:spPr/>
      <dgm:t>
        <a:bodyPr/>
        <a:lstStyle/>
        <a:p>
          <a:endParaRPr lang="en-US">
            <a:latin typeface="+mj-lt"/>
          </a:endParaRPr>
        </a:p>
      </dgm:t>
    </dgm:pt>
    <dgm:pt modelId="{59DC0654-4AC4-45B6-B997-273F58254A03}">
      <dgm:prSet phldrT="[Text]" custT="1"/>
      <dgm:spPr/>
      <dgm:t>
        <a:bodyPr tIns="182880" bIns="182880"/>
        <a:lstStyle/>
        <a:p>
          <a:pPr marL="231775" marR="0" indent="-231775" defTabSz="914400" rtl="0" eaLnBrk="1" fontAlgn="auto" latinLnBrk="0" hangingPunct="1">
            <a:lnSpc>
              <a:spcPct val="100000"/>
            </a:lnSpc>
            <a:spcBef>
              <a:spcPts val="0"/>
            </a:spcBef>
            <a:spcAft>
              <a:spcPts val="0"/>
            </a:spcAft>
            <a:buClrTx/>
            <a:buSzTx/>
            <a:buFontTx/>
            <a:buNone/>
            <a:tabLst/>
            <a:defRPr/>
          </a:pPr>
          <a:r>
            <a:rPr lang="en-US" sz="2400" dirty="0">
              <a:latin typeface="+mj-lt"/>
            </a:rPr>
            <a:t> Heavy investments in govt. papers</a:t>
          </a:r>
        </a:p>
      </dgm:t>
    </dgm:pt>
    <dgm:pt modelId="{D7FBCA2E-6312-45C1-8C85-81112140FDB9}" type="sibTrans" cxnId="{DE11044E-EAE2-44AB-B741-40996213933C}">
      <dgm:prSet/>
      <dgm:spPr/>
      <dgm:t>
        <a:bodyPr/>
        <a:lstStyle/>
        <a:p>
          <a:endParaRPr lang="en-US">
            <a:latin typeface="+mj-lt"/>
          </a:endParaRPr>
        </a:p>
      </dgm:t>
    </dgm:pt>
    <dgm:pt modelId="{0A600F0C-1104-4D51-BA9B-969E234E69D8}" type="parTrans" cxnId="{DE11044E-EAE2-44AB-B741-40996213933C}">
      <dgm:prSet/>
      <dgm:spPr/>
      <dgm:t>
        <a:bodyPr/>
        <a:lstStyle/>
        <a:p>
          <a:endParaRPr lang="en-US">
            <a:latin typeface="+mj-lt"/>
          </a:endParaRPr>
        </a:p>
      </dgm:t>
    </dgm:pt>
    <dgm:pt modelId="{045B98CF-8D82-4385-AEE3-CD797717CC3E}">
      <dgm:prSet phldrT="[Text]" custT="1"/>
      <dgm:spPr/>
      <dgm:t>
        <a:bodyPr tIns="182880" bIns="182880"/>
        <a:lstStyle/>
        <a:p>
          <a:pPr marL="231775" marR="0" indent="-231775" defTabSz="914400" rtl="0" eaLnBrk="1" fontAlgn="auto" latinLnBrk="0" hangingPunct="1">
            <a:lnSpc>
              <a:spcPct val="100000"/>
            </a:lnSpc>
            <a:spcBef>
              <a:spcPts val="0"/>
            </a:spcBef>
            <a:spcAft>
              <a:spcPts val="0"/>
            </a:spcAft>
            <a:buClrTx/>
            <a:buSzTx/>
            <a:buFontTx/>
            <a:buNone/>
            <a:tabLst/>
            <a:defRPr/>
          </a:pPr>
          <a:r>
            <a:rPr lang="en-US" sz="2400" dirty="0">
              <a:latin typeface="+mj-lt"/>
            </a:rPr>
            <a:t>Unavailability of assessment of demand of SME financing</a:t>
          </a:r>
        </a:p>
        <a:p>
          <a:pPr marL="228600" indent="0" defTabSz="1066800">
            <a:lnSpc>
              <a:spcPct val="90000"/>
            </a:lnSpc>
            <a:spcBef>
              <a:spcPts val="0"/>
            </a:spcBef>
            <a:spcAft>
              <a:spcPts val="0"/>
            </a:spcAft>
            <a:buNone/>
          </a:pPr>
          <a:endParaRPr lang="en-US" sz="2400" dirty="0">
            <a:latin typeface="+mj-lt"/>
          </a:endParaRPr>
        </a:p>
      </dgm:t>
    </dgm:pt>
    <dgm:pt modelId="{BC6105F0-719F-4816-914B-F55BE342395D}" type="parTrans" cxnId="{4A2AC9AF-017F-48D9-97B9-EE656F360B4E}">
      <dgm:prSet/>
      <dgm:spPr/>
      <dgm:t>
        <a:bodyPr/>
        <a:lstStyle/>
        <a:p>
          <a:endParaRPr lang="en-US">
            <a:latin typeface="+mj-lt"/>
          </a:endParaRPr>
        </a:p>
      </dgm:t>
    </dgm:pt>
    <dgm:pt modelId="{7540908F-D114-4AA6-944C-2664E43440F0}" type="sibTrans" cxnId="{4A2AC9AF-017F-48D9-97B9-EE656F360B4E}">
      <dgm:prSet/>
      <dgm:spPr/>
      <dgm:t>
        <a:bodyPr/>
        <a:lstStyle/>
        <a:p>
          <a:endParaRPr lang="en-US">
            <a:latin typeface="+mj-lt"/>
          </a:endParaRPr>
        </a:p>
      </dgm:t>
    </dgm:pt>
    <dgm:pt modelId="{DA230CA0-70FB-4644-A705-C133B9B2BED5}">
      <dgm:prSet phldrT="[Text]" custT="1"/>
      <dgm:spPr/>
      <dgm:t>
        <a:bodyPr tIns="182880" bIns="182880"/>
        <a:lstStyle/>
        <a:p>
          <a:pPr marL="231775" indent="-231775" defTabSz="1066800">
            <a:lnSpc>
              <a:spcPct val="90000"/>
            </a:lnSpc>
            <a:spcBef>
              <a:spcPts val="0"/>
            </a:spcBef>
            <a:spcAft>
              <a:spcPts val="0"/>
            </a:spcAft>
            <a:buNone/>
          </a:pPr>
          <a:endParaRPr lang="en-US" sz="2400" dirty="0">
            <a:latin typeface="+mj-lt"/>
          </a:endParaRPr>
        </a:p>
      </dgm:t>
    </dgm:pt>
    <dgm:pt modelId="{43396BD8-AC06-44C1-9066-04EC846D6E6C}" type="parTrans" cxnId="{6AF18F65-5EB2-41FE-8B15-337DD130161A}">
      <dgm:prSet/>
      <dgm:spPr/>
      <dgm:t>
        <a:bodyPr/>
        <a:lstStyle/>
        <a:p>
          <a:endParaRPr lang="en-US">
            <a:latin typeface="+mj-lt"/>
          </a:endParaRPr>
        </a:p>
      </dgm:t>
    </dgm:pt>
    <dgm:pt modelId="{0D3FFBE3-5B50-4832-9D2C-5DEC802962E4}" type="sibTrans" cxnId="{6AF18F65-5EB2-41FE-8B15-337DD130161A}">
      <dgm:prSet/>
      <dgm:spPr/>
      <dgm:t>
        <a:bodyPr/>
        <a:lstStyle/>
        <a:p>
          <a:endParaRPr lang="en-US">
            <a:latin typeface="+mj-lt"/>
          </a:endParaRPr>
        </a:p>
      </dgm:t>
    </dgm:pt>
    <dgm:pt modelId="{49ACF594-A3A2-49B7-95D1-3E5C02FA6155}" type="pres">
      <dgm:prSet presAssocID="{717F27DA-8A74-48E4-935B-51A4C356F86B}" presName="Name0" presStyleCnt="0">
        <dgm:presLayoutVars>
          <dgm:dir/>
          <dgm:animLvl val="lvl"/>
          <dgm:resizeHandles val="exact"/>
        </dgm:presLayoutVars>
      </dgm:prSet>
      <dgm:spPr/>
      <dgm:t>
        <a:bodyPr/>
        <a:lstStyle/>
        <a:p>
          <a:endParaRPr lang="en-US"/>
        </a:p>
      </dgm:t>
    </dgm:pt>
    <dgm:pt modelId="{AA140FD1-209E-4752-B7E7-EF53A1572CC9}" type="pres">
      <dgm:prSet presAssocID="{48B34219-7725-4EC9-B2DD-056FD8BD9664}" presName="linNode" presStyleCnt="0"/>
      <dgm:spPr/>
    </dgm:pt>
    <dgm:pt modelId="{03F2E042-D0F8-4465-95BE-ADBB1589568A}" type="pres">
      <dgm:prSet presAssocID="{48B34219-7725-4EC9-B2DD-056FD8BD9664}" presName="parentText" presStyleLbl="node1" presStyleIdx="0" presStyleCnt="2" custScaleX="33457" custScaleY="111668">
        <dgm:presLayoutVars>
          <dgm:chMax val="1"/>
          <dgm:bulletEnabled val="1"/>
        </dgm:presLayoutVars>
      </dgm:prSet>
      <dgm:spPr/>
      <dgm:t>
        <a:bodyPr/>
        <a:lstStyle/>
        <a:p>
          <a:endParaRPr lang="en-US"/>
        </a:p>
      </dgm:t>
    </dgm:pt>
    <dgm:pt modelId="{62865E1D-5E3D-47FC-8961-EBBD4E2D636F}" type="pres">
      <dgm:prSet presAssocID="{48B34219-7725-4EC9-B2DD-056FD8BD9664}" presName="descendantText" presStyleLbl="alignAccFollowNode1" presStyleIdx="0" presStyleCnt="2" custScaleX="138956" custScaleY="155755">
        <dgm:presLayoutVars>
          <dgm:bulletEnabled val="1"/>
        </dgm:presLayoutVars>
      </dgm:prSet>
      <dgm:spPr/>
      <dgm:t>
        <a:bodyPr/>
        <a:lstStyle/>
        <a:p>
          <a:endParaRPr lang="en-US"/>
        </a:p>
      </dgm:t>
    </dgm:pt>
    <dgm:pt modelId="{0EDFD4F2-0858-40A8-8DE1-3D6FE139E1C3}" type="pres">
      <dgm:prSet presAssocID="{2DABDB0B-51F4-4BBC-9D90-B26139678024}" presName="sp" presStyleCnt="0"/>
      <dgm:spPr/>
    </dgm:pt>
    <dgm:pt modelId="{AB446FF4-0935-4BBC-84C3-B826CA2A3CC5}" type="pres">
      <dgm:prSet presAssocID="{28893888-6CFD-472B-A8AD-1AC75C5FC129}" presName="linNode" presStyleCnt="0"/>
      <dgm:spPr/>
    </dgm:pt>
    <dgm:pt modelId="{45CB2653-34AF-433E-A7B4-5A88B2346CDA}" type="pres">
      <dgm:prSet presAssocID="{28893888-6CFD-472B-A8AD-1AC75C5FC129}" presName="parentText" presStyleLbl="node1" presStyleIdx="1" presStyleCnt="2" custScaleX="31083" custScaleY="123965">
        <dgm:presLayoutVars>
          <dgm:chMax val="1"/>
          <dgm:bulletEnabled val="1"/>
        </dgm:presLayoutVars>
      </dgm:prSet>
      <dgm:spPr/>
      <dgm:t>
        <a:bodyPr/>
        <a:lstStyle/>
        <a:p>
          <a:endParaRPr lang="en-US"/>
        </a:p>
      </dgm:t>
    </dgm:pt>
    <dgm:pt modelId="{5BF4BDA0-0615-4ED8-A9B0-630E7C6E8F44}" type="pres">
      <dgm:prSet presAssocID="{28893888-6CFD-472B-A8AD-1AC75C5FC129}" presName="descendantText" presStyleLbl="alignAccFollowNode1" presStyleIdx="1" presStyleCnt="2" custScaleX="138773" custScaleY="243691" custLinFactNeighborY="6562">
        <dgm:presLayoutVars>
          <dgm:bulletEnabled val="1"/>
        </dgm:presLayoutVars>
      </dgm:prSet>
      <dgm:spPr/>
      <dgm:t>
        <a:bodyPr/>
        <a:lstStyle/>
        <a:p>
          <a:endParaRPr lang="en-US"/>
        </a:p>
      </dgm:t>
    </dgm:pt>
  </dgm:ptLst>
  <dgm:cxnLst>
    <dgm:cxn modelId="{85749EC4-7646-450D-8D06-1A025A30F7CD}" srcId="{48B34219-7725-4EC9-B2DD-056FD8BD9664}" destId="{E2F2108D-D74E-40C2-8D29-0524199A75B5}" srcOrd="1" destOrd="0" parTransId="{5819782E-CD89-4124-8B09-FDF265C3746E}" sibTransId="{9017411D-0708-4490-884A-252FB9C4C5B9}"/>
    <dgm:cxn modelId="{E4CAD5E4-65F8-4008-A0D1-4F2CD880F8F4}" type="presOf" srcId="{48B34219-7725-4EC9-B2DD-056FD8BD9664}" destId="{03F2E042-D0F8-4465-95BE-ADBB1589568A}" srcOrd="0" destOrd="0" presId="urn:microsoft.com/office/officeart/2005/8/layout/vList5"/>
    <dgm:cxn modelId="{19C9A3F0-4C1B-44D3-9015-F1F58C36EA89}" srcId="{717F27DA-8A74-48E4-935B-51A4C356F86B}" destId="{48B34219-7725-4EC9-B2DD-056FD8BD9664}" srcOrd="0" destOrd="0" parTransId="{7B741DCD-EF27-42EE-939A-2002C9E32D91}" sibTransId="{2DABDB0B-51F4-4BBC-9D90-B26139678024}"/>
    <dgm:cxn modelId="{2BC3C82B-2E4E-4BE2-84EB-697C17E490C5}" type="presOf" srcId="{BA2B1227-7F87-41F6-9EBF-56F7B482358C}" destId="{5BF4BDA0-0615-4ED8-A9B0-630E7C6E8F44}" srcOrd="0" destOrd="5" presId="urn:microsoft.com/office/officeart/2005/8/layout/vList5"/>
    <dgm:cxn modelId="{83EA507E-2049-4CCB-A018-4B2981B521D4}" srcId="{28893888-6CFD-472B-A8AD-1AC75C5FC129}" destId="{3FEAF22C-07E5-4F0F-B34F-ED08CA9E700F}" srcOrd="4" destOrd="0" parTransId="{2ADD3A84-EAB1-4231-9B89-95032A16B0FA}" sibTransId="{B10580D3-5701-4F63-A6BF-D1B371AB2508}"/>
    <dgm:cxn modelId="{021E3E78-8795-48B3-A469-9C8785068F10}" srcId="{28893888-6CFD-472B-A8AD-1AC75C5FC129}" destId="{A6E5E673-FE4B-4A1F-8480-353E243F3F41}" srcOrd="2" destOrd="0" parTransId="{322BFB65-E34F-452E-99FF-8F6AD9EB4417}" sibTransId="{1FC3C704-6BAF-4344-8571-CA91E55D56B5}"/>
    <dgm:cxn modelId="{9F5DA182-FEA1-4C01-86A1-C150D5C3552D}" type="presOf" srcId="{28893888-6CFD-472B-A8AD-1AC75C5FC129}" destId="{45CB2653-34AF-433E-A7B4-5A88B2346CDA}" srcOrd="0" destOrd="0" presId="urn:microsoft.com/office/officeart/2005/8/layout/vList5"/>
    <dgm:cxn modelId="{73F82C4E-7BA2-4BFA-ACF4-B7A9C6BA088F}" type="presOf" srcId="{E2F2108D-D74E-40C2-8D29-0524199A75B5}" destId="{62865E1D-5E3D-47FC-8961-EBBD4E2D636F}" srcOrd="0" destOrd="1" presId="urn:microsoft.com/office/officeart/2005/8/layout/vList5"/>
    <dgm:cxn modelId="{471ACD88-008F-4A66-B5B1-2003452D6FD5}" type="presOf" srcId="{F815407B-EABA-44C1-B889-BE47139C7C14}" destId="{5BF4BDA0-0615-4ED8-A9B0-630E7C6E8F44}" srcOrd="0" destOrd="1" presId="urn:microsoft.com/office/officeart/2005/8/layout/vList5"/>
    <dgm:cxn modelId="{365E5C1C-62C4-498D-8F1C-4EF7CBDEB089}" type="presOf" srcId="{8E1FD7FB-FE26-4FE5-897A-DBCDCF9C23E0}" destId="{62865E1D-5E3D-47FC-8961-EBBD4E2D636F}" srcOrd="0" destOrd="2" presId="urn:microsoft.com/office/officeart/2005/8/layout/vList5"/>
    <dgm:cxn modelId="{A633CA97-43CA-4EC7-A1E9-A281DB4002EB}" type="presOf" srcId="{C8F37D4C-68D7-4565-A1CF-09B9C654443B}" destId="{5BF4BDA0-0615-4ED8-A9B0-630E7C6E8F44}" srcOrd="0" destOrd="6" presId="urn:microsoft.com/office/officeart/2005/8/layout/vList5"/>
    <dgm:cxn modelId="{28667B80-CA35-4AEC-A98E-6EE3AADBC7D3}" type="presOf" srcId="{6F20FCB6-20D1-4AF2-8E4C-F21E8E4A17CC}" destId="{62865E1D-5E3D-47FC-8961-EBBD4E2D636F}" srcOrd="0" destOrd="4" presId="urn:microsoft.com/office/officeart/2005/8/layout/vList5"/>
    <dgm:cxn modelId="{A553077D-C064-4E66-A25D-0C879539AE08}" srcId="{28893888-6CFD-472B-A8AD-1AC75C5FC129}" destId="{F815407B-EABA-44C1-B889-BE47139C7C14}" srcOrd="1" destOrd="0" parTransId="{17E3DCC6-5F79-45AF-BDE8-731B47454EC2}" sibTransId="{B08A4182-275E-4A9A-8333-B05711CAA78F}"/>
    <dgm:cxn modelId="{B9DA7317-706F-42D1-BA59-DF9299AACA4B}" type="presOf" srcId="{045B98CF-8D82-4385-AEE3-CD797717CC3E}" destId="{5BF4BDA0-0615-4ED8-A9B0-630E7C6E8F44}" srcOrd="0" destOrd="8" presId="urn:microsoft.com/office/officeart/2005/8/layout/vList5"/>
    <dgm:cxn modelId="{5E2D6AF9-1DDF-4AEC-BA87-E7DC87B05008}" srcId="{28893888-6CFD-472B-A8AD-1AC75C5FC129}" destId="{C8F37D4C-68D7-4565-A1CF-09B9C654443B}" srcOrd="6" destOrd="0" parTransId="{16A71E4E-BD6D-4E17-AC61-5825A037F402}" sibTransId="{50AE3D39-40C7-41B6-8AA0-0DAC6F940385}"/>
    <dgm:cxn modelId="{65147DA8-22EE-4040-9F12-A62FCA72CA8D}" srcId="{28893888-6CFD-472B-A8AD-1AC75C5FC129}" destId="{BA2B1227-7F87-41F6-9EBF-56F7B482358C}" srcOrd="5" destOrd="0" parTransId="{BE12C0AD-19C4-4F0C-9413-6D6FC97CE48C}" sibTransId="{BD7CD471-3B78-46E1-A65E-9A860F7CF852}"/>
    <dgm:cxn modelId="{4A2AC9AF-017F-48D9-97B9-EE656F360B4E}" srcId="{28893888-6CFD-472B-A8AD-1AC75C5FC129}" destId="{045B98CF-8D82-4385-AEE3-CD797717CC3E}" srcOrd="8" destOrd="0" parTransId="{BC6105F0-719F-4816-914B-F55BE342395D}" sibTransId="{7540908F-D114-4AA6-944C-2664E43440F0}"/>
    <dgm:cxn modelId="{DF8F8196-C61E-4C08-83BE-7B88AF591B54}" srcId="{48B34219-7725-4EC9-B2DD-056FD8BD9664}" destId="{A26A91EE-790C-4F3E-B15E-71A85586B0F9}" srcOrd="3" destOrd="0" parTransId="{8AE43EDF-917F-4FF3-85A5-E47D3C69662C}" sibTransId="{69F93C2A-17B9-4D4F-90C5-1ADACAE58E58}"/>
    <dgm:cxn modelId="{E6FD607E-3530-438C-8C21-6D3C2AD2EDAF}" srcId="{28893888-6CFD-472B-A8AD-1AC75C5FC129}" destId="{72ED7305-DAEC-4DBC-92FE-682323F93170}" srcOrd="3" destOrd="0" parTransId="{B32AFCF1-425F-44CD-AD47-04E07B9F9DD2}" sibTransId="{EAB97C33-E994-4B6D-8648-D3CB61C8939D}"/>
    <dgm:cxn modelId="{05E71544-8F1F-4C46-B2A7-D843241C688E}" type="presOf" srcId="{72ED7305-DAEC-4DBC-92FE-682323F93170}" destId="{5BF4BDA0-0615-4ED8-A9B0-630E7C6E8F44}" srcOrd="0" destOrd="3" presId="urn:microsoft.com/office/officeart/2005/8/layout/vList5"/>
    <dgm:cxn modelId="{79743B91-8102-420C-AE47-91CDE7AAD1D4}" srcId="{48B34219-7725-4EC9-B2DD-056FD8BD9664}" destId="{8E1FD7FB-FE26-4FE5-897A-DBCDCF9C23E0}" srcOrd="2" destOrd="0" parTransId="{8DB0AEAB-F375-461D-9231-B76E64D84E2D}" sibTransId="{7E5F8B90-591F-4AF8-A1C7-A49BD26AFC54}"/>
    <dgm:cxn modelId="{B35F650A-D554-4343-B850-C444484B8ED1}" type="presOf" srcId="{3FEAF22C-07E5-4F0F-B34F-ED08CA9E700F}" destId="{5BF4BDA0-0615-4ED8-A9B0-630E7C6E8F44}" srcOrd="0" destOrd="4" presId="urn:microsoft.com/office/officeart/2005/8/layout/vList5"/>
    <dgm:cxn modelId="{CF7305B6-AE3C-49F8-BA82-8FABD0FF7372}" type="presOf" srcId="{717F27DA-8A74-48E4-935B-51A4C356F86B}" destId="{49ACF594-A3A2-49B7-95D1-3E5C02FA6155}" srcOrd="0" destOrd="0" presId="urn:microsoft.com/office/officeart/2005/8/layout/vList5"/>
    <dgm:cxn modelId="{DE11044E-EAE2-44AB-B741-40996213933C}" srcId="{28893888-6CFD-472B-A8AD-1AC75C5FC129}" destId="{59DC0654-4AC4-45B6-B997-273F58254A03}" srcOrd="7" destOrd="0" parTransId="{0A600F0C-1104-4D51-BA9B-969E234E69D8}" sibTransId="{D7FBCA2E-6312-45C1-8C85-81112140FDB9}"/>
    <dgm:cxn modelId="{1966A7C2-E6E2-4DFC-9650-623645DA221F}" srcId="{717F27DA-8A74-48E4-935B-51A4C356F86B}" destId="{28893888-6CFD-472B-A8AD-1AC75C5FC129}" srcOrd="1" destOrd="0" parTransId="{0B232009-A1C0-4AE1-B891-98476533C82D}" sibTransId="{01A4F4F8-9953-4EBF-8109-2998F81861D3}"/>
    <dgm:cxn modelId="{44DC0652-0349-4B3D-96E7-F55FD3CEDB11}" type="presOf" srcId="{A26A91EE-790C-4F3E-B15E-71A85586B0F9}" destId="{62865E1D-5E3D-47FC-8961-EBBD4E2D636F}" srcOrd="0" destOrd="3" presId="urn:microsoft.com/office/officeart/2005/8/layout/vList5"/>
    <dgm:cxn modelId="{BCDCDC6E-0BD0-4668-A473-F882440C98DC}" type="presOf" srcId="{59DC0654-4AC4-45B6-B997-273F58254A03}" destId="{5BF4BDA0-0615-4ED8-A9B0-630E7C6E8F44}" srcOrd="0" destOrd="7" presId="urn:microsoft.com/office/officeart/2005/8/layout/vList5"/>
    <dgm:cxn modelId="{6806E5C7-58FC-43AD-8252-A8904CEB0D25}" type="presOf" srcId="{DA230CA0-70FB-4644-A705-C133B9B2BED5}" destId="{5BF4BDA0-0615-4ED8-A9B0-630E7C6E8F44}" srcOrd="0" destOrd="0" presId="urn:microsoft.com/office/officeart/2005/8/layout/vList5"/>
    <dgm:cxn modelId="{23F1983F-1AFF-44D4-ACBC-F00159C59EFB}" type="presOf" srcId="{04DDB0B3-06B5-445D-958F-2A61C655B96D}" destId="{62865E1D-5E3D-47FC-8961-EBBD4E2D636F}" srcOrd="0" destOrd="5" presId="urn:microsoft.com/office/officeart/2005/8/layout/vList5"/>
    <dgm:cxn modelId="{14E14F4A-B091-472E-84A9-65370685A864}" srcId="{48B34219-7725-4EC9-B2DD-056FD8BD9664}" destId="{6F20FCB6-20D1-4AF2-8E4C-F21E8E4A17CC}" srcOrd="4" destOrd="0" parTransId="{BF54379F-BE24-4861-B2B4-1A88E8DF39BE}" sibTransId="{8FF8FD1A-DFA2-485A-A29E-B3AD5E421457}"/>
    <dgm:cxn modelId="{39302609-4225-4098-AFE7-741A661B2058}" type="presOf" srcId="{A3AB2560-6E36-426E-A22D-EE3FE0A5CA05}" destId="{62865E1D-5E3D-47FC-8961-EBBD4E2D636F}" srcOrd="0" destOrd="0" presId="urn:microsoft.com/office/officeart/2005/8/layout/vList5"/>
    <dgm:cxn modelId="{D9A4EF3B-35E1-429E-9C91-CAAFBCD65ECC}" srcId="{48B34219-7725-4EC9-B2DD-056FD8BD9664}" destId="{A3AB2560-6E36-426E-A22D-EE3FE0A5CA05}" srcOrd="0" destOrd="0" parTransId="{D277B0A2-3259-4308-8387-4D86612D516E}" sibTransId="{8EBAC6C7-735B-4A5F-BE68-59BE373FD25B}"/>
    <dgm:cxn modelId="{6AF18F65-5EB2-41FE-8B15-337DD130161A}" srcId="{28893888-6CFD-472B-A8AD-1AC75C5FC129}" destId="{DA230CA0-70FB-4644-A705-C133B9B2BED5}" srcOrd="0" destOrd="0" parTransId="{43396BD8-AC06-44C1-9066-04EC846D6E6C}" sibTransId="{0D3FFBE3-5B50-4832-9D2C-5DEC802962E4}"/>
    <dgm:cxn modelId="{A2C0B69B-B6EB-4E72-9CF3-06517D0FEAAC}" srcId="{48B34219-7725-4EC9-B2DD-056FD8BD9664}" destId="{04DDB0B3-06B5-445D-958F-2A61C655B96D}" srcOrd="5" destOrd="0" parTransId="{95F7A080-D189-410C-BEF8-454851CF925C}" sibTransId="{D038079F-09F6-4722-95EA-366D1A825A6E}"/>
    <dgm:cxn modelId="{CAE08087-BB5C-45B8-9EAE-7834BF98ABC5}" type="presOf" srcId="{A6E5E673-FE4B-4A1F-8480-353E243F3F41}" destId="{5BF4BDA0-0615-4ED8-A9B0-630E7C6E8F44}" srcOrd="0" destOrd="2" presId="urn:microsoft.com/office/officeart/2005/8/layout/vList5"/>
    <dgm:cxn modelId="{B6366D51-608A-4BA9-BF06-2BF13D8BC92A}" type="presParOf" srcId="{49ACF594-A3A2-49B7-95D1-3E5C02FA6155}" destId="{AA140FD1-209E-4752-B7E7-EF53A1572CC9}" srcOrd="0" destOrd="0" presId="urn:microsoft.com/office/officeart/2005/8/layout/vList5"/>
    <dgm:cxn modelId="{A8F53C29-2BA9-4BBD-9FDB-92DFFAE5692E}" type="presParOf" srcId="{AA140FD1-209E-4752-B7E7-EF53A1572CC9}" destId="{03F2E042-D0F8-4465-95BE-ADBB1589568A}" srcOrd="0" destOrd="0" presId="urn:microsoft.com/office/officeart/2005/8/layout/vList5"/>
    <dgm:cxn modelId="{E233201C-B694-43C6-991E-56777CD98F37}" type="presParOf" srcId="{AA140FD1-209E-4752-B7E7-EF53A1572CC9}" destId="{62865E1D-5E3D-47FC-8961-EBBD4E2D636F}" srcOrd="1" destOrd="0" presId="urn:microsoft.com/office/officeart/2005/8/layout/vList5"/>
    <dgm:cxn modelId="{FC5CAF5B-B7DA-4D94-A2BB-194C13C14A10}" type="presParOf" srcId="{49ACF594-A3A2-49B7-95D1-3E5C02FA6155}" destId="{0EDFD4F2-0858-40A8-8DE1-3D6FE139E1C3}" srcOrd="1" destOrd="0" presId="urn:microsoft.com/office/officeart/2005/8/layout/vList5"/>
    <dgm:cxn modelId="{1AF049E1-9190-45AE-920B-B1DB556BD1BB}" type="presParOf" srcId="{49ACF594-A3A2-49B7-95D1-3E5C02FA6155}" destId="{AB446FF4-0935-4BBC-84C3-B826CA2A3CC5}" srcOrd="2" destOrd="0" presId="urn:microsoft.com/office/officeart/2005/8/layout/vList5"/>
    <dgm:cxn modelId="{16AA9701-8D82-4C67-80FD-63566AB74A53}" type="presParOf" srcId="{AB446FF4-0935-4BBC-84C3-B826CA2A3CC5}" destId="{45CB2653-34AF-433E-A7B4-5A88B2346CDA}" srcOrd="0" destOrd="0" presId="urn:microsoft.com/office/officeart/2005/8/layout/vList5"/>
    <dgm:cxn modelId="{D142048D-C153-46BD-8758-CC776750330E}" type="presParOf" srcId="{AB446FF4-0935-4BBC-84C3-B826CA2A3CC5}" destId="{5BF4BDA0-0615-4ED8-A9B0-630E7C6E8F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78D45-8623-42D0-8203-DFB5855D90F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EE2F6A8B-C2C8-41EE-AEA2-8771A1DC8B5B}">
      <dgm:prSet/>
      <dgm:spPr/>
      <dgm:t>
        <a:bodyPr/>
        <a:lstStyle/>
        <a:p>
          <a:pPr algn="just" rtl="0"/>
          <a:r>
            <a:rPr lang="en-US" b="1" dirty="0" smtClean="0">
              <a:solidFill>
                <a:schemeClr val="tx1"/>
              </a:solidFill>
            </a:rPr>
            <a:t>Purpose: </a:t>
          </a:r>
          <a:r>
            <a:rPr lang="en-US" dirty="0" smtClean="0">
              <a:solidFill>
                <a:schemeClr val="tx1"/>
              </a:solidFill>
            </a:rPr>
            <a:t>Long term local currency finance for imported and locally manufactured new plant and machinery</a:t>
          </a:r>
          <a:endParaRPr lang="en-US" dirty="0">
            <a:solidFill>
              <a:schemeClr val="tx1"/>
            </a:solidFill>
          </a:endParaRPr>
        </a:p>
      </dgm:t>
    </dgm:pt>
    <dgm:pt modelId="{0E065257-677F-4EE2-8398-6D569BDD40BD}" type="parTrans" cxnId="{A0BC83B6-E871-4E6D-B092-73D47D238F3E}">
      <dgm:prSet/>
      <dgm:spPr/>
      <dgm:t>
        <a:bodyPr/>
        <a:lstStyle/>
        <a:p>
          <a:endParaRPr lang="en-US"/>
        </a:p>
      </dgm:t>
    </dgm:pt>
    <dgm:pt modelId="{9902AD20-B6B1-4474-9240-8AE61236778D}" type="sibTrans" cxnId="{A0BC83B6-E871-4E6D-B092-73D47D238F3E}">
      <dgm:prSet/>
      <dgm:spPr/>
      <dgm:t>
        <a:bodyPr/>
        <a:lstStyle/>
        <a:p>
          <a:endParaRPr lang="en-US"/>
        </a:p>
      </dgm:t>
    </dgm:pt>
    <dgm:pt modelId="{C57B4A23-E2B1-4048-ABDF-B350FCA1562D}">
      <dgm:prSet/>
      <dgm:spPr/>
      <dgm:t>
        <a:bodyPr/>
        <a:lstStyle/>
        <a:p>
          <a:pPr algn="just" rtl="0"/>
          <a:r>
            <a:rPr lang="en-US" b="1" dirty="0" smtClean="0">
              <a:solidFill>
                <a:schemeClr val="tx1"/>
              </a:solidFill>
            </a:rPr>
            <a:t>Eligibility: </a:t>
          </a:r>
          <a:r>
            <a:rPr lang="en-US" dirty="0" smtClean="0">
              <a:solidFill>
                <a:schemeClr val="tx1"/>
              </a:solidFill>
            </a:rPr>
            <a:t>Available to the export oriented projects only if their annual export is equivalent to US $5 million or at least 50% of the sales whichever is lower</a:t>
          </a:r>
          <a:endParaRPr lang="en-US" dirty="0">
            <a:solidFill>
              <a:schemeClr val="tx1"/>
            </a:solidFill>
          </a:endParaRPr>
        </a:p>
      </dgm:t>
    </dgm:pt>
    <dgm:pt modelId="{BC8F522E-28A6-49A7-B69E-BB2037A0C1D9}" type="parTrans" cxnId="{7FBA7543-8DEF-407D-9E1D-61A7D994F4C5}">
      <dgm:prSet/>
      <dgm:spPr/>
      <dgm:t>
        <a:bodyPr/>
        <a:lstStyle/>
        <a:p>
          <a:endParaRPr lang="en-US"/>
        </a:p>
      </dgm:t>
    </dgm:pt>
    <dgm:pt modelId="{DB5CD6C9-6EFF-475A-B2BB-81CE58CDC8AC}" type="sibTrans" cxnId="{7FBA7543-8DEF-407D-9E1D-61A7D994F4C5}">
      <dgm:prSet/>
      <dgm:spPr/>
      <dgm:t>
        <a:bodyPr/>
        <a:lstStyle/>
        <a:p>
          <a:endParaRPr lang="en-US"/>
        </a:p>
      </dgm:t>
    </dgm:pt>
    <dgm:pt modelId="{4E89A01F-8DAB-46FD-84F6-E6C02F2E2260}">
      <dgm:prSet/>
      <dgm:spPr/>
      <dgm:t>
        <a:bodyPr/>
        <a:lstStyle/>
        <a:p>
          <a:pPr algn="just" rtl="0"/>
          <a:r>
            <a:rPr lang="en-US" b="1" dirty="0" smtClean="0">
              <a:solidFill>
                <a:schemeClr val="tx1"/>
              </a:solidFill>
            </a:rPr>
            <a:t>PFIs: </a:t>
          </a:r>
          <a:r>
            <a:rPr lang="en-US" dirty="0" smtClean="0">
              <a:solidFill>
                <a:schemeClr val="tx1"/>
              </a:solidFill>
            </a:rPr>
            <a:t>Financing shall be available through banks / DFIs approved as PFIs</a:t>
          </a:r>
          <a:endParaRPr lang="en-US" dirty="0">
            <a:solidFill>
              <a:schemeClr val="tx1"/>
            </a:solidFill>
          </a:endParaRPr>
        </a:p>
      </dgm:t>
    </dgm:pt>
    <dgm:pt modelId="{26507A70-74B0-488E-9F93-B941CDD2A480}" type="parTrans" cxnId="{044C0304-7D5B-4892-8309-0B72A2D82417}">
      <dgm:prSet/>
      <dgm:spPr/>
      <dgm:t>
        <a:bodyPr/>
        <a:lstStyle/>
        <a:p>
          <a:endParaRPr lang="en-US"/>
        </a:p>
      </dgm:t>
    </dgm:pt>
    <dgm:pt modelId="{A5F388A9-FA7E-47AC-8E87-97E2B462B328}" type="sibTrans" cxnId="{044C0304-7D5B-4892-8309-0B72A2D82417}">
      <dgm:prSet/>
      <dgm:spPr/>
      <dgm:t>
        <a:bodyPr/>
        <a:lstStyle/>
        <a:p>
          <a:endParaRPr lang="en-US"/>
        </a:p>
      </dgm:t>
    </dgm:pt>
    <dgm:pt modelId="{1A84E8E4-0455-4BCA-9834-F3BE007F12AC}">
      <dgm:prSet/>
      <dgm:spPr/>
      <dgm:t>
        <a:bodyPr/>
        <a:lstStyle/>
        <a:p>
          <a:pPr algn="just" rtl="0"/>
          <a:r>
            <a:rPr lang="en-US" b="1" dirty="0" smtClean="0">
              <a:solidFill>
                <a:schemeClr val="tx1"/>
              </a:solidFill>
            </a:rPr>
            <a:t>Financing Limit: </a:t>
          </a:r>
          <a:r>
            <a:rPr lang="en-US" dirty="0" smtClean="0">
              <a:solidFill>
                <a:schemeClr val="tx1"/>
              </a:solidFill>
            </a:rPr>
            <a:t>Maximum borrowing limit for a single export oriented unit is Rs 1.5 billion</a:t>
          </a:r>
          <a:endParaRPr lang="en-US" dirty="0">
            <a:solidFill>
              <a:schemeClr val="tx1"/>
            </a:solidFill>
          </a:endParaRPr>
        </a:p>
      </dgm:t>
    </dgm:pt>
    <dgm:pt modelId="{CD425C2A-50F2-473B-AE1D-EC76477A5FED}" type="parTrans" cxnId="{413CD3EE-8453-4EDE-83DB-72EF60068FD4}">
      <dgm:prSet/>
      <dgm:spPr/>
      <dgm:t>
        <a:bodyPr/>
        <a:lstStyle/>
        <a:p>
          <a:endParaRPr lang="en-US"/>
        </a:p>
      </dgm:t>
    </dgm:pt>
    <dgm:pt modelId="{C67A6E2D-53CA-41AD-85E8-5801677AFB95}" type="sibTrans" cxnId="{413CD3EE-8453-4EDE-83DB-72EF60068FD4}">
      <dgm:prSet/>
      <dgm:spPr/>
      <dgm:t>
        <a:bodyPr/>
        <a:lstStyle/>
        <a:p>
          <a:endParaRPr lang="en-US"/>
        </a:p>
      </dgm:t>
    </dgm:pt>
    <dgm:pt modelId="{32ACE758-DB21-4688-9EAF-9C3B25AF8304}">
      <dgm:prSet/>
      <dgm:spPr/>
      <dgm:t>
        <a:bodyPr/>
        <a:lstStyle/>
        <a:p>
          <a:pPr algn="just" rtl="0"/>
          <a:r>
            <a:rPr lang="en-US" b="1" dirty="0" smtClean="0">
              <a:solidFill>
                <a:schemeClr val="tx1"/>
              </a:solidFill>
            </a:rPr>
            <a:t>Tenor:</a:t>
          </a:r>
          <a:r>
            <a:rPr lang="en-US" dirty="0" smtClean="0">
              <a:solidFill>
                <a:schemeClr val="tx1"/>
              </a:solidFill>
            </a:rPr>
            <a:t> Financing shall be available for a maximum period of 10 years including a maximum grace period of 2 years.</a:t>
          </a:r>
          <a:endParaRPr lang="en-US" dirty="0">
            <a:solidFill>
              <a:schemeClr val="tx1"/>
            </a:solidFill>
          </a:endParaRPr>
        </a:p>
      </dgm:t>
    </dgm:pt>
    <dgm:pt modelId="{5F21CD28-7D82-4E3F-B8A7-B31986EFF152}" type="parTrans" cxnId="{A8C54ABC-5458-4F46-8255-90D34CBCEEAB}">
      <dgm:prSet/>
      <dgm:spPr/>
      <dgm:t>
        <a:bodyPr/>
        <a:lstStyle/>
        <a:p>
          <a:endParaRPr lang="en-US"/>
        </a:p>
      </dgm:t>
    </dgm:pt>
    <dgm:pt modelId="{E93F3F07-6028-47C6-9208-C38826C2A054}" type="sibTrans" cxnId="{A8C54ABC-5458-4F46-8255-90D34CBCEEAB}">
      <dgm:prSet/>
      <dgm:spPr/>
      <dgm:t>
        <a:bodyPr/>
        <a:lstStyle/>
        <a:p>
          <a:endParaRPr lang="en-US"/>
        </a:p>
      </dgm:t>
    </dgm:pt>
    <dgm:pt modelId="{7800FBFF-7A19-4B8C-A615-5DBCCFF9B3A6}" type="pres">
      <dgm:prSet presAssocID="{C4B78D45-8623-42D0-8203-DFB5855D90FE}" presName="linear" presStyleCnt="0">
        <dgm:presLayoutVars>
          <dgm:animLvl val="lvl"/>
          <dgm:resizeHandles val="exact"/>
        </dgm:presLayoutVars>
      </dgm:prSet>
      <dgm:spPr/>
      <dgm:t>
        <a:bodyPr/>
        <a:lstStyle/>
        <a:p>
          <a:endParaRPr lang="en-US"/>
        </a:p>
      </dgm:t>
    </dgm:pt>
    <dgm:pt modelId="{6397B45B-E4F7-4BD9-AE7D-E9565B6DBDB5}" type="pres">
      <dgm:prSet presAssocID="{EE2F6A8B-C2C8-41EE-AEA2-8771A1DC8B5B}" presName="parentText" presStyleLbl="node1" presStyleIdx="0" presStyleCnt="5">
        <dgm:presLayoutVars>
          <dgm:chMax val="0"/>
          <dgm:bulletEnabled val="1"/>
        </dgm:presLayoutVars>
      </dgm:prSet>
      <dgm:spPr/>
      <dgm:t>
        <a:bodyPr/>
        <a:lstStyle/>
        <a:p>
          <a:endParaRPr lang="en-US"/>
        </a:p>
      </dgm:t>
    </dgm:pt>
    <dgm:pt modelId="{EE355A0E-C69D-44D7-8D84-904AEED5958F}" type="pres">
      <dgm:prSet presAssocID="{9902AD20-B6B1-4474-9240-8AE61236778D}" presName="spacer" presStyleCnt="0"/>
      <dgm:spPr/>
    </dgm:pt>
    <dgm:pt modelId="{075257D6-9DC0-4518-B17A-7D7D15A47D9D}" type="pres">
      <dgm:prSet presAssocID="{C57B4A23-E2B1-4048-ABDF-B350FCA1562D}" presName="parentText" presStyleLbl="node1" presStyleIdx="1" presStyleCnt="5">
        <dgm:presLayoutVars>
          <dgm:chMax val="0"/>
          <dgm:bulletEnabled val="1"/>
        </dgm:presLayoutVars>
      </dgm:prSet>
      <dgm:spPr/>
      <dgm:t>
        <a:bodyPr/>
        <a:lstStyle/>
        <a:p>
          <a:endParaRPr lang="en-US"/>
        </a:p>
      </dgm:t>
    </dgm:pt>
    <dgm:pt modelId="{AA92CD6A-CC0F-4161-9D7B-39E42C26B62A}" type="pres">
      <dgm:prSet presAssocID="{DB5CD6C9-6EFF-475A-B2BB-81CE58CDC8AC}" presName="spacer" presStyleCnt="0"/>
      <dgm:spPr/>
    </dgm:pt>
    <dgm:pt modelId="{99E3F16C-84C7-49C2-A083-0181E3B50198}" type="pres">
      <dgm:prSet presAssocID="{4E89A01F-8DAB-46FD-84F6-E6C02F2E2260}" presName="parentText" presStyleLbl="node1" presStyleIdx="2" presStyleCnt="5">
        <dgm:presLayoutVars>
          <dgm:chMax val="0"/>
          <dgm:bulletEnabled val="1"/>
        </dgm:presLayoutVars>
      </dgm:prSet>
      <dgm:spPr/>
      <dgm:t>
        <a:bodyPr/>
        <a:lstStyle/>
        <a:p>
          <a:endParaRPr lang="en-US"/>
        </a:p>
      </dgm:t>
    </dgm:pt>
    <dgm:pt modelId="{A550EE28-BE14-4DA0-93A3-3D495BD0C53B}" type="pres">
      <dgm:prSet presAssocID="{A5F388A9-FA7E-47AC-8E87-97E2B462B328}" presName="spacer" presStyleCnt="0"/>
      <dgm:spPr/>
    </dgm:pt>
    <dgm:pt modelId="{0468B7E0-9B6D-42A7-8650-9350034DC9D4}" type="pres">
      <dgm:prSet presAssocID="{1A84E8E4-0455-4BCA-9834-F3BE007F12AC}" presName="parentText" presStyleLbl="node1" presStyleIdx="3" presStyleCnt="5">
        <dgm:presLayoutVars>
          <dgm:chMax val="0"/>
          <dgm:bulletEnabled val="1"/>
        </dgm:presLayoutVars>
      </dgm:prSet>
      <dgm:spPr/>
      <dgm:t>
        <a:bodyPr/>
        <a:lstStyle/>
        <a:p>
          <a:endParaRPr lang="en-US"/>
        </a:p>
      </dgm:t>
    </dgm:pt>
    <dgm:pt modelId="{A8B29DAB-B0ED-4718-BE2D-127C452BA009}" type="pres">
      <dgm:prSet presAssocID="{C67A6E2D-53CA-41AD-85E8-5801677AFB95}" presName="spacer" presStyleCnt="0"/>
      <dgm:spPr/>
    </dgm:pt>
    <dgm:pt modelId="{DD4FA3C5-C23D-4EBF-929A-0299E7A192D7}" type="pres">
      <dgm:prSet presAssocID="{32ACE758-DB21-4688-9EAF-9C3B25AF8304}" presName="parentText" presStyleLbl="node1" presStyleIdx="4" presStyleCnt="5">
        <dgm:presLayoutVars>
          <dgm:chMax val="0"/>
          <dgm:bulletEnabled val="1"/>
        </dgm:presLayoutVars>
      </dgm:prSet>
      <dgm:spPr/>
      <dgm:t>
        <a:bodyPr/>
        <a:lstStyle/>
        <a:p>
          <a:endParaRPr lang="en-US"/>
        </a:p>
      </dgm:t>
    </dgm:pt>
  </dgm:ptLst>
  <dgm:cxnLst>
    <dgm:cxn modelId="{A8C54ABC-5458-4F46-8255-90D34CBCEEAB}" srcId="{C4B78D45-8623-42D0-8203-DFB5855D90FE}" destId="{32ACE758-DB21-4688-9EAF-9C3B25AF8304}" srcOrd="4" destOrd="0" parTransId="{5F21CD28-7D82-4E3F-B8A7-B31986EFF152}" sibTransId="{E93F3F07-6028-47C6-9208-C38826C2A054}"/>
    <dgm:cxn modelId="{FA1ACC9B-02BB-4502-8366-68632FA9C12C}" type="presOf" srcId="{C4B78D45-8623-42D0-8203-DFB5855D90FE}" destId="{7800FBFF-7A19-4B8C-A615-5DBCCFF9B3A6}" srcOrd="0" destOrd="0" presId="urn:microsoft.com/office/officeart/2005/8/layout/vList2"/>
    <dgm:cxn modelId="{25A4594E-DD8C-48FE-AD8F-57E1559859AD}" type="presOf" srcId="{EE2F6A8B-C2C8-41EE-AEA2-8771A1DC8B5B}" destId="{6397B45B-E4F7-4BD9-AE7D-E9565B6DBDB5}" srcOrd="0" destOrd="0" presId="urn:microsoft.com/office/officeart/2005/8/layout/vList2"/>
    <dgm:cxn modelId="{E8852720-82CB-409E-B3DE-680936B3B550}" type="presOf" srcId="{1A84E8E4-0455-4BCA-9834-F3BE007F12AC}" destId="{0468B7E0-9B6D-42A7-8650-9350034DC9D4}" srcOrd="0" destOrd="0" presId="urn:microsoft.com/office/officeart/2005/8/layout/vList2"/>
    <dgm:cxn modelId="{413CD3EE-8453-4EDE-83DB-72EF60068FD4}" srcId="{C4B78D45-8623-42D0-8203-DFB5855D90FE}" destId="{1A84E8E4-0455-4BCA-9834-F3BE007F12AC}" srcOrd="3" destOrd="0" parTransId="{CD425C2A-50F2-473B-AE1D-EC76477A5FED}" sibTransId="{C67A6E2D-53CA-41AD-85E8-5801677AFB95}"/>
    <dgm:cxn modelId="{044C0304-7D5B-4892-8309-0B72A2D82417}" srcId="{C4B78D45-8623-42D0-8203-DFB5855D90FE}" destId="{4E89A01F-8DAB-46FD-84F6-E6C02F2E2260}" srcOrd="2" destOrd="0" parTransId="{26507A70-74B0-488E-9F93-B941CDD2A480}" sibTransId="{A5F388A9-FA7E-47AC-8E87-97E2B462B328}"/>
    <dgm:cxn modelId="{F920656B-D9A0-4577-ABD5-A809D7D2A111}" type="presOf" srcId="{C57B4A23-E2B1-4048-ABDF-B350FCA1562D}" destId="{075257D6-9DC0-4518-B17A-7D7D15A47D9D}" srcOrd="0" destOrd="0" presId="urn:microsoft.com/office/officeart/2005/8/layout/vList2"/>
    <dgm:cxn modelId="{7FBA7543-8DEF-407D-9E1D-61A7D994F4C5}" srcId="{C4B78D45-8623-42D0-8203-DFB5855D90FE}" destId="{C57B4A23-E2B1-4048-ABDF-B350FCA1562D}" srcOrd="1" destOrd="0" parTransId="{BC8F522E-28A6-49A7-B69E-BB2037A0C1D9}" sibTransId="{DB5CD6C9-6EFF-475A-B2BB-81CE58CDC8AC}"/>
    <dgm:cxn modelId="{A0BC83B6-E871-4E6D-B092-73D47D238F3E}" srcId="{C4B78D45-8623-42D0-8203-DFB5855D90FE}" destId="{EE2F6A8B-C2C8-41EE-AEA2-8771A1DC8B5B}" srcOrd="0" destOrd="0" parTransId="{0E065257-677F-4EE2-8398-6D569BDD40BD}" sibTransId="{9902AD20-B6B1-4474-9240-8AE61236778D}"/>
    <dgm:cxn modelId="{3C3BE434-D640-4BCA-A322-0BFF99D69302}" type="presOf" srcId="{4E89A01F-8DAB-46FD-84F6-E6C02F2E2260}" destId="{99E3F16C-84C7-49C2-A083-0181E3B50198}" srcOrd="0" destOrd="0" presId="urn:microsoft.com/office/officeart/2005/8/layout/vList2"/>
    <dgm:cxn modelId="{77FA3085-5513-41CB-ACB8-7144CD14EA1B}" type="presOf" srcId="{32ACE758-DB21-4688-9EAF-9C3B25AF8304}" destId="{DD4FA3C5-C23D-4EBF-929A-0299E7A192D7}" srcOrd="0" destOrd="0" presId="urn:microsoft.com/office/officeart/2005/8/layout/vList2"/>
    <dgm:cxn modelId="{AEBAB8C2-1F3A-4040-B110-713288CCA10D}" type="presParOf" srcId="{7800FBFF-7A19-4B8C-A615-5DBCCFF9B3A6}" destId="{6397B45B-E4F7-4BD9-AE7D-E9565B6DBDB5}" srcOrd="0" destOrd="0" presId="urn:microsoft.com/office/officeart/2005/8/layout/vList2"/>
    <dgm:cxn modelId="{286AC391-3F64-4536-84CE-1F0674F2EACF}" type="presParOf" srcId="{7800FBFF-7A19-4B8C-A615-5DBCCFF9B3A6}" destId="{EE355A0E-C69D-44D7-8D84-904AEED5958F}" srcOrd="1" destOrd="0" presId="urn:microsoft.com/office/officeart/2005/8/layout/vList2"/>
    <dgm:cxn modelId="{4D972E4C-163F-4E51-BD28-4728016246C4}" type="presParOf" srcId="{7800FBFF-7A19-4B8C-A615-5DBCCFF9B3A6}" destId="{075257D6-9DC0-4518-B17A-7D7D15A47D9D}" srcOrd="2" destOrd="0" presId="urn:microsoft.com/office/officeart/2005/8/layout/vList2"/>
    <dgm:cxn modelId="{4F7169CF-81F3-41C6-82DE-EFA794920A3C}" type="presParOf" srcId="{7800FBFF-7A19-4B8C-A615-5DBCCFF9B3A6}" destId="{AA92CD6A-CC0F-4161-9D7B-39E42C26B62A}" srcOrd="3" destOrd="0" presId="urn:microsoft.com/office/officeart/2005/8/layout/vList2"/>
    <dgm:cxn modelId="{9211D7FE-F6C7-4032-AEE9-E687A29765AD}" type="presParOf" srcId="{7800FBFF-7A19-4B8C-A615-5DBCCFF9B3A6}" destId="{99E3F16C-84C7-49C2-A083-0181E3B50198}" srcOrd="4" destOrd="0" presId="urn:microsoft.com/office/officeart/2005/8/layout/vList2"/>
    <dgm:cxn modelId="{8FF367CC-8027-4266-AC04-89A809EAF601}" type="presParOf" srcId="{7800FBFF-7A19-4B8C-A615-5DBCCFF9B3A6}" destId="{A550EE28-BE14-4DA0-93A3-3D495BD0C53B}" srcOrd="5" destOrd="0" presId="urn:microsoft.com/office/officeart/2005/8/layout/vList2"/>
    <dgm:cxn modelId="{54CB62FF-895D-41F2-9148-4FF489F1042F}" type="presParOf" srcId="{7800FBFF-7A19-4B8C-A615-5DBCCFF9B3A6}" destId="{0468B7E0-9B6D-42A7-8650-9350034DC9D4}" srcOrd="6" destOrd="0" presId="urn:microsoft.com/office/officeart/2005/8/layout/vList2"/>
    <dgm:cxn modelId="{3BDD12C0-399D-4280-BB2E-2545369917EF}" type="presParOf" srcId="{7800FBFF-7A19-4B8C-A615-5DBCCFF9B3A6}" destId="{A8B29DAB-B0ED-4718-BE2D-127C452BA009}" srcOrd="7" destOrd="0" presId="urn:microsoft.com/office/officeart/2005/8/layout/vList2"/>
    <dgm:cxn modelId="{C6A1D2DE-0055-4F5E-8E8F-DDFFC807DB6D}" type="presParOf" srcId="{7800FBFF-7A19-4B8C-A615-5DBCCFF9B3A6}" destId="{DD4FA3C5-C23D-4EBF-929A-0299E7A192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3CB83E-2E5A-444C-84D5-7B276E47CCB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0798A95F-2899-44AE-BF55-9F41BEB7AC0E}">
      <dgm:prSet/>
      <dgm:spPr>
        <a:solidFill>
          <a:schemeClr val="accent1">
            <a:lumMod val="75000"/>
          </a:schemeClr>
        </a:solidFill>
      </dgm:spPr>
      <dgm:t>
        <a:bodyPr/>
        <a:lstStyle/>
        <a:p>
          <a:pPr algn="ctr" rtl="0"/>
          <a:r>
            <a:rPr lang="en-US" b="1" dirty="0" smtClean="0">
              <a:solidFill>
                <a:schemeClr val="tx1"/>
              </a:solidFill>
            </a:rPr>
            <a:t>Core Categories </a:t>
          </a:r>
          <a:endParaRPr lang="en-US" b="1" dirty="0">
            <a:solidFill>
              <a:schemeClr val="tx1"/>
            </a:solidFill>
          </a:endParaRPr>
        </a:p>
      </dgm:t>
    </dgm:pt>
    <dgm:pt modelId="{BA9B39CB-FAF6-49DB-ADFA-4404B21205CB}" type="parTrans" cxnId="{0DA2E3DA-F18E-44B0-BEAD-CB8230E551D2}">
      <dgm:prSet/>
      <dgm:spPr/>
      <dgm:t>
        <a:bodyPr/>
        <a:lstStyle/>
        <a:p>
          <a:endParaRPr lang="en-US"/>
        </a:p>
      </dgm:t>
    </dgm:pt>
    <dgm:pt modelId="{5FAA0082-5F4B-424F-A36B-A5644C8C23AF}" type="sibTrans" cxnId="{0DA2E3DA-F18E-44B0-BEAD-CB8230E551D2}">
      <dgm:prSet/>
      <dgm:spPr/>
      <dgm:t>
        <a:bodyPr/>
        <a:lstStyle/>
        <a:p>
          <a:endParaRPr lang="en-US"/>
        </a:p>
      </dgm:t>
    </dgm:pt>
    <dgm:pt modelId="{1D67D134-F7B0-4FAE-A82C-CE75DD931841}">
      <dgm:prSet/>
      <dgm:spPr>
        <a:solidFill>
          <a:schemeClr val="accent1">
            <a:lumMod val="20000"/>
            <a:lumOff val="80000"/>
            <a:alpha val="90000"/>
          </a:schemeClr>
        </a:solidFill>
      </dgm:spPr>
      <dgm:t>
        <a:bodyPr/>
        <a:lstStyle/>
        <a:p>
          <a:pPr rtl="0"/>
          <a:r>
            <a:rPr lang="en-US" dirty="0" smtClean="0"/>
            <a:t>Textile &amp; Garments </a:t>
          </a:r>
          <a:endParaRPr lang="en-US" dirty="0"/>
        </a:p>
      </dgm:t>
    </dgm:pt>
    <dgm:pt modelId="{0E6F92E1-AD9B-4C63-B007-D5DA54124211}" type="parTrans" cxnId="{6D33D661-CCC5-40D7-8FD9-5E64E205A076}">
      <dgm:prSet/>
      <dgm:spPr/>
      <dgm:t>
        <a:bodyPr/>
        <a:lstStyle/>
        <a:p>
          <a:endParaRPr lang="en-US"/>
        </a:p>
      </dgm:t>
    </dgm:pt>
    <dgm:pt modelId="{6546C72D-99A3-4BCA-AB69-7AD9D771C667}" type="sibTrans" cxnId="{6D33D661-CCC5-40D7-8FD9-5E64E205A076}">
      <dgm:prSet/>
      <dgm:spPr/>
      <dgm:t>
        <a:bodyPr/>
        <a:lstStyle/>
        <a:p>
          <a:endParaRPr lang="en-US"/>
        </a:p>
      </dgm:t>
    </dgm:pt>
    <dgm:pt modelId="{D3972E5C-0C5E-4B6A-B3F6-48D4B7A1664D}">
      <dgm:prSet/>
      <dgm:spPr>
        <a:solidFill>
          <a:schemeClr val="accent1">
            <a:lumMod val="20000"/>
            <a:lumOff val="80000"/>
            <a:alpha val="90000"/>
          </a:schemeClr>
        </a:solidFill>
      </dgm:spPr>
      <dgm:t>
        <a:bodyPr/>
        <a:lstStyle/>
        <a:p>
          <a:pPr rtl="0"/>
          <a:r>
            <a:rPr lang="en-US" dirty="0" smtClean="0"/>
            <a:t>Rice Processing </a:t>
          </a:r>
          <a:endParaRPr lang="en-US" dirty="0"/>
        </a:p>
      </dgm:t>
    </dgm:pt>
    <dgm:pt modelId="{C64E7070-3D36-4EA2-A3F6-BFB0D469F6F2}" type="parTrans" cxnId="{C5EA6CC4-10B0-4FFB-A065-F0B3022FCA03}">
      <dgm:prSet/>
      <dgm:spPr/>
      <dgm:t>
        <a:bodyPr/>
        <a:lstStyle/>
        <a:p>
          <a:endParaRPr lang="en-US"/>
        </a:p>
      </dgm:t>
    </dgm:pt>
    <dgm:pt modelId="{0B46C59C-8081-46CF-91DF-87C66FC126E0}" type="sibTrans" cxnId="{C5EA6CC4-10B0-4FFB-A065-F0B3022FCA03}">
      <dgm:prSet/>
      <dgm:spPr/>
      <dgm:t>
        <a:bodyPr/>
        <a:lstStyle/>
        <a:p>
          <a:endParaRPr lang="en-US"/>
        </a:p>
      </dgm:t>
    </dgm:pt>
    <dgm:pt modelId="{E540483D-CEC4-4697-A335-01C42A9FEA58}">
      <dgm:prSet/>
      <dgm:spPr>
        <a:solidFill>
          <a:schemeClr val="accent1">
            <a:lumMod val="20000"/>
            <a:lumOff val="80000"/>
            <a:alpha val="90000"/>
          </a:schemeClr>
        </a:solidFill>
      </dgm:spPr>
      <dgm:t>
        <a:bodyPr/>
        <a:lstStyle/>
        <a:p>
          <a:pPr rtl="0"/>
          <a:r>
            <a:rPr lang="en-US" dirty="0" smtClean="0"/>
            <a:t>Leather &amp; Leather products </a:t>
          </a:r>
          <a:endParaRPr lang="en-US" dirty="0"/>
        </a:p>
      </dgm:t>
    </dgm:pt>
    <dgm:pt modelId="{376CFD52-9082-42D4-932D-DC7C6BE6BA3C}" type="parTrans" cxnId="{31A25F5C-7BD7-448F-AA1A-E263D36935F3}">
      <dgm:prSet/>
      <dgm:spPr/>
      <dgm:t>
        <a:bodyPr/>
        <a:lstStyle/>
        <a:p>
          <a:endParaRPr lang="en-US"/>
        </a:p>
      </dgm:t>
    </dgm:pt>
    <dgm:pt modelId="{62727ECE-C0CD-46F5-9D6D-BEA13D68C719}" type="sibTrans" cxnId="{31A25F5C-7BD7-448F-AA1A-E263D36935F3}">
      <dgm:prSet/>
      <dgm:spPr/>
      <dgm:t>
        <a:bodyPr/>
        <a:lstStyle/>
        <a:p>
          <a:endParaRPr lang="en-US"/>
        </a:p>
      </dgm:t>
    </dgm:pt>
    <dgm:pt modelId="{6D9336E9-1D20-4FFF-B543-5F9F7C01661D}">
      <dgm:prSet/>
      <dgm:spPr>
        <a:solidFill>
          <a:schemeClr val="accent1">
            <a:lumMod val="20000"/>
            <a:lumOff val="80000"/>
            <a:alpha val="90000"/>
          </a:schemeClr>
        </a:solidFill>
      </dgm:spPr>
      <dgm:t>
        <a:bodyPr/>
        <a:lstStyle/>
        <a:p>
          <a:pPr rtl="0"/>
          <a:r>
            <a:rPr lang="en-US" dirty="0" smtClean="0"/>
            <a:t>Sports goods </a:t>
          </a:r>
          <a:endParaRPr lang="en-US" dirty="0"/>
        </a:p>
      </dgm:t>
    </dgm:pt>
    <dgm:pt modelId="{5662B630-5D83-48B0-864E-E5C5D507F3B3}" type="parTrans" cxnId="{8E000EEF-AAAC-4C7F-8C55-C5D04E7C0BD2}">
      <dgm:prSet/>
      <dgm:spPr/>
      <dgm:t>
        <a:bodyPr/>
        <a:lstStyle/>
        <a:p>
          <a:endParaRPr lang="en-US"/>
        </a:p>
      </dgm:t>
    </dgm:pt>
    <dgm:pt modelId="{7FA67575-7FB2-4A1D-B24A-0B0483A3435A}" type="sibTrans" cxnId="{8E000EEF-AAAC-4C7F-8C55-C5D04E7C0BD2}">
      <dgm:prSet/>
      <dgm:spPr/>
      <dgm:t>
        <a:bodyPr/>
        <a:lstStyle/>
        <a:p>
          <a:endParaRPr lang="en-US"/>
        </a:p>
      </dgm:t>
    </dgm:pt>
    <dgm:pt modelId="{EC36E5AC-C308-46E6-AA73-2EA7F867031D}">
      <dgm:prSet/>
      <dgm:spPr>
        <a:solidFill>
          <a:schemeClr val="accent1">
            <a:lumMod val="20000"/>
            <a:lumOff val="80000"/>
            <a:alpha val="90000"/>
          </a:schemeClr>
        </a:solidFill>
      </dgm:spPr>
      <dgm:t>
        <a:bodyPr/>
        <a:lstStyle/>
        <a:p>
          <a:pPr rtl="0"/>
          <a:r>
            <a:rPr lang="en-US" dirty="0" smtClean="0"/>
            <a:t>Carpets &amp; Wools </a:t>
          </a:r>
          <a:endParaRPr lang="en-US" dirty="0"/>
        </a:p>
      </dgm:t>
    </dgm:pt>
    <dgm:pt modelId="{5CB5EFBD-4834-4E5A-99FE-340880BEC0DD}" type="parTrans" cxnId="{AEB22F5E-FC81-4560-89E5-A3CD868D95A2}">
      <dgm:prSet/>
      <dgm:spPr/>
      <dgm:t>
        <a:bodyPr/>
        <a:lstStyle/>
        <a:p>
          <a:endParaRPr lang="en-US"/>
        </a:p>
      </dgm:t>
    </dgm:pt>
    <dgm:pt modelId="{929F13CE-9296-40F4-9596-69B8E02D8D9A}" type="sibTrans" cxnId="{AEB22F5E-FC81-4560-89E5-A3CD868D95A2}">
      <dgm:prSet/>
      <dgm:spPr/>
      <dgm:t>
        <a:bodyPr/>
        <a:lstStyle/>
        <a:p>
          <a:endParaRPr lang="en-US"/>
        </a:p>
      </dgm:t>
    </dgm:pt>
    <dgm:pt modelId="{D68C77F4-D809-44C6-86C3-C22DFFFA0D3B}">
      <dgm:prSet/>
      <dgm:spPr>
        <a:solidFill>
          <a:schemeClr val="accent1">
            <a:lumMod val="20000"/>
            <a:lumOff val="80000"/>
            <a:alpha val="90000"/>
          </a:schemeClr>
        </a:solidFill>
      </dgm:spPr>
      <dgm:t>
        <a:bodyPr/>
        <a:lstStyle/>
        <a:p>
          <a:pPr rtl="0"/>
          <a:r>
            <a:rPr lang="en-US" dirty="0" smtClean="0"/>
            <a:t>Surgical Instruments </a:t>
          </a:r>
          <a:endParaRPr lang="en-US" dirty="0"/>
        </a:p>
      </dgm:t>
    </dgm:pt>
    <dgm:pt modelId="{85C21E28-3F1B-423D-A04C-E3D74A399362}" type="parTrans" cxnId="{019B4707-1837-4B32-B7F7-0D54345A30D8}">
      <dgm:prSet/>
      <dgm:spPr/>
      <dgm:t>
        <a:bodyPr/>
        <a:lstStyle/>
        <a:p>
          <a:endParaRPr lang="en-US"/>
        </a:p>
      </dgm:t>
    </dgm:pt>
    <dgm:pt modelId="{74771BB5-5A69-45FF-B249-01593880635D}" type="sibTrans" cxnId="{019B4707-1837-4B32-B7F7-0D54345A30D8}">
      <dgm:prSet/>
      <dgm:spPr/>
      <dgm:t>
        <a:bodyPr/>
        <a:lstStyle/>
        <a:p>
          <a:endParaRPr lang="en-US"/>
        </a:p>
      </dgm:t>
    </dgm:pt>
    <dgm:pt modelId="{C2FE34E3-B6B8-4438-A303-4915AA7EC576}">
      <dgm:prSet/>
      <dgm:spPr>
        <a:solidFill>
          <a:schemeClr val="accent1">
            <a:lumMod val="75000"/>
          </a:schemeClr>
        </a:solidFill>
      </dgm:spPr>
      <dgm:t>
        <a:bodyPr/>
        <a:lstStyle/>
        <a:p>
          <a:pPr algn="ctr" rtl="0"/>
          <a:r>
            <a:rPr lang="en-US" b="1" dirty="0" smtClean="0">
              <a:solidFill>
                <a:schemeClr val="tx1"/>
              </a:solidFill>
            </a:rPr>
            <a:t>Developmental Categories </a:t>
          </a:r>
          <a:endParaRPr lang="en-US" b="1" dirty="0">
            <a:solidFill>
              <a:schemeClr val="tx1"/>
            </a:solidFill>
          </a:endParaRPr>
        </a:p>
      </dgm:t>
    </dgm:pt>
    <dgm:pt modelId="{70AC260A-C54C-42C1-90D0-FBEF9726ACF4}" type="parTrans" cxnId="{6C7C6D91-EA86-4843-BF72-4957273A3BEB}">
      <dgm:prSet/>
      <dgm:spPr/>
      <dgm:t>
        <a:bodyPr/>
        <a:lstStyle/>
        <a:p>
          <a:endParaRPr lang="en-US"/>
        </a:p>
      </dgm:t>
    </dgm:pt>
    <dgm:pt modelId="{CC96FBB6-DF67-4066-AFA5-AF610B831A90}" type="sibTrans" cxnId="{6C7C6D91-EA86-4843-BF72-4957273A3BEB}">
      <dgm:prSet/>
      <dgm:spPr/>
      <dgm:t>
        <a:bodyPr/>
        <a:lstStyle/>
        <a:p>
          <a:endParaRPr lang="en-US"/>
        </a:p>
      </dgm:t>
    </dgm:pt>
    <dgm:pt modelId="{1544A936-8270-46FC-84BE-B559BDB539B3}">
      <dgm:prSet/>
      <dgm:spPr>
        <a:solidFill>
          <a:schemeClr val="accent1">
            <a:lumMod val="20000"/>
            <a:lumOff val="80000"/>
            <a:alpha val="90000"/>
          </a:schemeClr>
        </a:solidFill>
      </dgm:spPr>
      <dgm:t>
        <a:bodyPr/>
        <a:lstStyle/>
        <a:p>
          <a:pPr rtl="0"/>
          <a:r>
            <a:rPr lang="en-US" b="0" u="none" dirty="0" smtClean="0"/>
            <a:t>Fisheries   </a:t>
          </a:r>
          <a:endParaRPr lang="en-US" b="0" u="none" dirty="0"/>
        </a:p>
      </dgm:t>
    </dgm:pt>
    <dgm:pt modelId="{722F4398-22DA-4A44-9A02-F1164D2652E1}" type="parTrans" cxnId="{F0F0804F-37F3-478E-9436-535AABF42900}">
      <dgm:prSet/>
      <dgm:spPr/>
      <dgm:t>
        <a:bodyPr/>
        <a:lstStyle/>
        <a:p>
          <a:endParaRPr lang="en-US"/>
        </a:p>
      </dgm:t>
    </dgm:pt>
    <dgm:pt modelId="{2FB077A9-5A23-453D-A247-0B577A28ABB6}" type="sibTrans" cxnId="{F0F0804F-37F3-478E-9436-535AABF42900}">
      <dgm:prSet/>
      <dgm:spPr/>
      <dgm:t>
        <a:bodyPr/>
        <a:lstStyle/>
        <a:p>
          <a:endParaRPr lang="en-US"/>
        </a:p>
      </dgm:t>
    </dgm:pt>
    <dgm:pt modelId="{71A99EED-C52D-4530-BEF5-670CCD969472}">
      <dgm:prSet/>
      <dgm:spPr>
        <a:solidFill>
          <a:schemeClr val="accent1">
            <a:lumMod val="20000"/>
            <a:lumOff val="80000"/>
            <a:alpha val="90000"/>
          </a:schemeClr>
        </a:solidFill>
      </dgm:spPr>
      <dgm:t>
        <a:bodyPr/>
        <a:lstStyle/>
        <a:p>
          <a:pPr rtl="0"/>
          <a:r>
            <a:rPr lang="en-US" b="0" u="none" dirty="0" smtClean="0"/>
            <a:t>Poultry &amp; Meat    </a:t>
          </a:r>
          <a:endParaRPr lang="en-US" b="0" u="none" dirty="0"/>
        </a:p>
      </dgm:t>
    </dgm:pt>
    <dgm:pt modelId="{34084129-9268-42F0-A0BE-1B3897A99D38}" type="parTrans" cxnId="{93D02016-D762-4744-A250-252ED47491E2}">
      <dgm:prSet/>
      <dgm:spPr/>
      <dgm:t>
        <a:bodyPr/>
        <a:lstStyle/>
        <a:p>
          <a:endParaRPr lang="en-US"/>
        </a:p>
      </dgm:t>
    </dgm:pt>
    <dgm:pt modelId="{6BDDB0B2-4416-43FC-8D1D-FDF6FC6A54B5}" type="sibTrans" cxnId="{93D02016-D762-4744-A250-252ED47491E2}">
      <dgm:prSet/>
      <dgm:spPr/>
      <dgm:t>
        <a:bodyPr/>
        <a:lstStyle/>
        <a:p>
          <a:endParaRPr lang="en-US"/>
        </a:p>
      </dgm:t>
    </dgm:pt>
    <dgm:pt modelId="{14267BAC-977C-4D87-A16E-560078262B38}">
      <dgm:prSet/>
      <dgm:spPr>
        <a:solidFill>
          <a:schemeClr val="accent1">
            <a:lumMod val="20000"/>
            <a:lumOff val="80000"/>
            <a:alpha val="90000"/>
          </a:schemeClr>
        </a:solidFill>
      </dgm:spPr>
      <dgm:t>
        <a:bodyPr/>
        <a:lstStyle/>
        <a:p>
          <a:pPr rtl="0"/>
          <a:r>
            <a:rPr lang="en-US" b="0" u="none" dirty="0" smtClean="0"/>
            <a:t>Fruits/Vegetable &amp; Processing, Cereals  </a:t>
          </a:r>
          <a:endParaRPr lang="en-US" b="0" u="none" dirty="0"/>
        </a:p>
      </dgm:t>
    </dgm:pt>
    <dgm:pt modelId="{D491015A-F984-4201-BD4B-E168577E93C3}" type="parTrans" cxnId="{E1E1AACF-0C56-4666-9C30-05ED3D0D2CC5}">
      <dgm:prSet/>
      <dgm:spPr/>
      <dgm:t>
        <a:bodyPr/>
        <a:lstStyle/>
        <a:p>
          <a:endParaRPr lang="en-US"/>
        </a:p>
      </dgm:t>
    </dgm:pt>
    <dgm:pt modelId="{916FB43F-1163-4EBC-ACA2-2C9F58146128}" type="sibTrans" cxnId="{E1E1AACF-0C56-4666-9C30-05ED3D0D2CC5}">
      <dgm:prSet/>
      <dgm:spPr/>
      <dgm:t>
        <a:bodyPr/>
        <a:lstStyle/>
        <a:p>
          <a:endParaRPr lang="en-US"/>
        </a:p>
      </dgm:t>
    </dgm:pt>
    <dgm:pt modelId="{BB72448B-1AB8-4C54-8D14-980D721558B4}">
      <dgm:prSet/>
      <dgm:spPr>
        <a:solidFill>
          <a:schemeClr val="accent1">
            <a:lumMod val="20000"/>
            <a:lumOff val="80000"/>
            <a:alpha val="90000"/>
          </a:schemeClr>
        </a:solidFill>
      </dgm:spPr>
      <dgm:t>
        <a:bodyPr/>
        <a:lstStyle/>
        <a:p>
          <a:pPr rtl="0"/>
          <a:r>
            <a:rPr lang="en-US" b="0" u="none" dirty="0" smtClean="0"/>
            <a:t>I.T. – Software &amp; Services  </a:t>
          </a:r>
          <a:endParaRPr lang="en-US" b="0" u="none" dirty="0"/>
        </a:p>
      </dgm:t>
    </dgm:pt>
    <dgm:pt modelId="{F85C1CB6-FD37-439C-AE94-76EC1A8D6740}" type="parTrans" cxnId="{A100C258-B49E-4A69-9351-8518527A695F}">
      <dgm:prSet/>
      <dgm:spPr/>
      <dgm:t>
        <a:bodyPr/>
        <a:lstStyle/>
        <a:p>
          <a:endParaRPr lang="en-US"/>
        </a:p>
      </dgm:t>
    </dgm:pt>
    <dgm:pt modelId="{37F20833-3364-41F6-ACE5-7A490A2937F8}" type="sibTrans" cxnId="{A100C258-B49E-4A69-9351-8518527A695F}">
      <dgm:prSet/>
      <dgm:spPr/>
      <dgm:t>
        <a:bodyPr/>
        <a:lstStyle/>
        <a:p>
          <a:endParaRPr lang="en-US"/>
        </a:p>
      </dgm:t>
    </dgm:pt>
    <dgm:pt modelId="{B238B66D-278A-417D-84C6-3D1754F711CF}">
      <dgm:prSet/>
      <dgm:spPr>
        <a:solidFill>
          <a:schemeClr val="accent1">
            <a:lumMod val="20000"/>
            <a:lumOff val="80000"/>
            <a:alpha val="90000"/>
          </a:schemeClr>
        </a:solidFill>
      </dgm:spPr>
      <dgm:t>
        <a:bodyPr/>
        <a:lstStyle/>
        <a:p>
          <a:pPr rtl="0"/>
          <a:r>
            <a:rPr lang="en-US" b="0" u="none" dirty="0" smtClean="0"/>
            <a:t>Marble &amp; Granite  </a:t>
          </a:r>
          <a:endParaRPr lang="en-US" b="0" u="none" dirty="0"/>
        </a:p>
      </dgm:t>
    </dgm:pt>
    <dgm:pt modelId="{9904E814-1AEC-4E10-B64D-44D86F928BE6}" type="parTrans" cxnId="{2D8E60B2-5A3C-43E8-927E-8A1AD4C66589}">
      <dgm:prSet/>
      <dgm:spPr/>
      <dgm:t>
        <a:bodyPr/>
        <a:lstStyle/>
        <a:p>
          <a:endParaRPr lang="en-US"/>
        </a:p>
      </dgm:t>
    </dgm:pt>
    <dgm:pt modelId="{3B7FE515-BCA9-432F-9B84-D7FF968DE814}" type="sibTrans" cxnId="{2D8E60B2-5A3C-43E8-927E-8A1AD4C66589}">
      <dgm:prSet/>
      <dgm:spPr/>
      <dgm:t>
        <a:bodyPr/>
        <a:lstStyle/>
        <a:p>
          <a:endParaRPr lang="en-US"/>
        </a:p>
      </dgm:t>
    </dgm:pt>
    <dgm:pt modelId="{282EE2A8-04F5-48F3-A49B-FFD3AC10F014}">
      <dgm:prSet/>
      <dgm:spPr>
        <a:solidFill>
          <a:schemeClr val="accent1">
            <a:lumMod val="20000"/>
            <a:lumOff val="80000"/>
            <a:alpha val="90000"/>
          </a:schemeClr>
        </a:solidFill>
      </dgm:spPr>
      <dgm:t>
        <a:bodyPr/>
        <a:lstStyle/>
        <a:p>
          <a:pPr rtl="0"/>
          <a:r>
            <a:rPr lang="en-US" b="0" u="none" dirty="0" smtClean="0"/>
            <a:t>Gems &amp; Jewelry  </a:t>
          </a:r>
          <a:endParaRPr lang="en-US" b="0" u="none" dirty="0"/>
        </a:p>
      </dgm:t>
    </dgm:pt>
    <dgm:pt modelId="{AE1C3DC2-A0B8-47B3-8F52-6A0452143860}" type="parTrans" cxnId="{3456CA12-721A-4584-A4BF-EB6D64F7AF0C}">
      <dgm:prSet/>
      <dgm:spPr/>
      <dgm:t>
        <a:bodyPr/>
        <a:lstStyle/>
        <a:p>
          <a:endParaRPr lang="en-US"/>
        </a:p>
      </dgm:t>
    </dgm:pt>
    <dgm:pt modelId="{D28E273F-AD1A-40E2-A571-CC4AC8720DCF}" type="sibTrans" cxnId="{3456CA12-721A-4584-A4BF-EB6D64F7AF0C}">
      <dgm:prSet/>
      <dgm:spPr/>
      <dgm:t>
        <a:bodyPr/>
        <a:lstStyle/>
        <a:p>
          <a:endParaRPr lang="en-US"/>
        </a:p>
      </dgm:t>
    </dgm:pt>
    <dgm:pt modelId="{E3D6C4C8-2266-4CC9-B66A-20D6BE8D3A4B}">
      <dgm:prSet/>
      <dgm:spPr>
        <a:solidFill>
          <a:schemeClr val="accent1">
            <a:lumMod val="20000"/>
            <a:lumOff val="80000"/>
            <a:alpha val="90000"/>
          </a:schemeClr>
        </a:solidFill>
      </dgm:spPr>
      <dgm:t>
        <a:bodyPr/>
        <a:lstStyle/>
        <a:p>
          <a:pPr rtl="0"/>
          <a:r>
            <a:rPr lang="en-US" b="0" u="none" dirty="0" smtClean="0"/>
            <a:t>Engineering Goods   </a:t>
          </a:r>
          <a:endParaRPr lang="en-US" b="0" u="none" dirty="0"/>
        </a:p>
      </dgm:t>
    </dgm:pt>
    <dgm:pt modelId="{A210CCD2-6500-4D0B-8AEA-0504CA3B5649}" type="parTrans" cxnId="{133B1FE1-BF84-4E95-AF34-BDF2967AB66E}">
      <dgm:prSet/>
      <dgm:spPr/>
      <dgm:t>
        <a:bodyPr/>
        <a:lstStyle/>
        <a:p>
          <a:endParaRPr lang="en-US"/>
        </a:p>
      </dgm:t>
    </dgm:pt>
    <dgm:pt modelId="{2BA6AC91-F457-4087-AEDA-FB2480D03633}" type="sibTrans" cxnId="{133B1FE1-BF84-4E95-AF34-BDF2967AB66E}">
      <dgm:prSet/>
      <dgm:spPr/>
      <dgm:t>
        <a:bodyPr/>
        <a:lstStyle/>
        <a:p>
          <a:endParaRPr lang="en-US"/>
        </a:p>
      </dgm:t>
    </dgm:pt>
    <dgm:pt modelId="{4735A4F9-64C6-48A1-9BC4-502DF525AF90}">
      <dgm:prSet/>
      <dgm:spPr>
        <a:solidFill>
          <a:schemeClr val="accent1">
            <a:lumMod val="20000"/>
            <a:lumOff val="80000"/>
            <a:alpha val="90000"/>
          </a:schemeClr>
        </a:solidFill>
      </dgm:spPr>
      <dgm:t>
        <a:bodyPr/>
        <a:lstStyle/>
        <a:p>
          <a:pPr rtl="0"/>
          <a:r>
            <a:rPr lang="en-US" b="0" u="none" dirty="0" smtClean="0"/>
            <a:t>Generators / Captive Power Plants  </a:t>
          </a:r>
          <a:endParaRPr lang="en-US" b="0" u="none" dirty="0"/>
        </a:p>
      </dgm:t>
    </dgm:pt>
    <dgm:pt modelId="{2AA43FDF-CC22-44F4-84B4-C4398B887F41}" type="parTrans" cxnId="{D2FBF060-9E8E-47D1-BE73-4A492497735C}">
      <dgm:prSet/>
      <dgm:spPr/>
      <dgm:t>
        <a:bodyPr/>
        <a:lstStyle/>
        <a:p>
          <a:endParaRPr lang="en-US"/>
        </a:p>
      </dgm:t>
    </dgm:pt>
    <dgm:pt modelId="{DFEC7294-7091-4243-88A3-413AA2F81987}" type="sibTrans" cxnId="{D2FBF060-9E8E-47D1-BE73-4A492497735C}">
      <dgm:prSet/>
      <dgm:spPr/>
      <dgm:t>
        <a:bodyPr/>
        <a:lstStyle/>
        <a:p>
          <a:endParaRPr lang="en-US"/>
        </a:p>
      </dgm:t>
    </dgm:pt>
    <dgm:pt modelId="{A5CFBAD1-E938-480C-81F2-6601E02154F7}">
      <dgm:prSet/>
      <dgm:spPr>
        <a:solidFill>
          <a:schemeClr val="accent1">
            <a:lumMod val="20000"/>
            <a:lumOff val="80000"/>
            <a:alpha val="90000"/>
          </a:schemeClr>
        </a:solidFill>
      </dgm:spPr>
      <dgm:t>
        <a:bodyPr/>
        <a:lstStyle/>
        <a:p>
          <a:pPr rtl="0"/>
          <a:r>
            <a:rPr lang="en-US" b="0" u="none" dirty="0" smtClean="0"/>
            <a:t>Ethanol  </a:t>
          </a:r>
          <a:endParaRPr lang="en-US" b="0" u="none" dirty="0"/>
        </a:p>
      </dgm:t>
    </dgm:pt>
    <dgm:pt modelId="{7D6C7C50-D438-4BDA-8215-F7814F9681C4}" type="parTrans" cxnId="{467B8ED8-B1C6-4EAF-AF51-8B138339B1DC}">
      <dgm:prSet/>
      <dgm:spPr/>
      <dgm:t>
        <a:bodyPr/>
        <a:lstStyle/>
        <a:p>
          <a:endParaRPr lang="en-US"/>
        </a:p>
      </dgm:t>
    </dgm:pt>
    <dgm:pt modelId="{783B9AE7-6528-48A6-B517-D32C3F7699E1}" type="sibTrans" cxnId="{467B8ED8-B1C6-4EAF-AF51-8B138339B1DC}">
      <dgm:prSet/>
      <dgm:spPr/>
      <dgm:t>
        <a:bodyPr/>
        <a:lstStyle/>
        <a:p>
          <a:endParaRPr lang="en-US"/>
        </a:p>
      </dgm:t>
    </dgm:pt>
    <dgm:pt modelId="{F5A9FF4C-B9D0-4406-BF84-384F58240F61}">
      <dgm:prSet/>
      <dgm:spPr>
        <a:solidFill>
          <a:schemeClr val="accent1">
            <a:lumMod val="20000"/>
            <a:lumOff val="80000"/>
            <a:alpha val="90000"/>
          </a:schemeClr>
        </a:solidFill>
      </dgm:spPr>
      <dgm:t>
        <a:bodyPr/>
        <a:lstStyle/>
        <a:p>
          <a:pPr rtl="0"/>
          <a:r>
            <a:rPr lang="en-US" b="0" u="none" dirty="0" smtClean="0"/>
            <a:t>Furniture and Pharmaceutical  </a:t>
          </a:r>
          <a:endParaRPr lang="en-US" b="0" u="none" dirty="0"/>
        </a:p>
      </dgm:t>
    </dgm:pt>
    <dgm:pt modelId="{B769A123-4D94-46E3-AF62-D862C4F5E5F5}" type="parTrans" cxnId="{A0D937B3-5177-4053-B487-F886BBF580AB}">
      <dgm:prSet/>
      <dgm:spPr/>
      <dgm:t>
        <a:bodyPr/>
        <a:lstStyle/>
        <a:p>
          <a:endParaRPr lang="en-US"/>
        </a:p>
      </dgm:t>
    </dgm:pt>
    <dgm:pt modelId="{4F98FCCD-FA74-49B9-833D-2D0BE7F6A632}" type="sibTrans" cxnId="{A0D937B3-5177-4053-B487-F886BBF580AB}">
      <dgm:prSet/>
      <dgm:spPr/>
      <dgm:t>
        <a:bodyPr/>
        <a:lstStyle/>
        <a:p>
          <a:endParaRPr lang="en-US"/>
        </a:p>
      </dgm:t>
    </dgm:pt>
    <dgm:pt modelId="{612166A2-9695-4F5C-B5D6-C6D1045208F0}">
      <dgm:prSet/>
      <dgm:spPr>
        <a:solidFill>
          <a:schemeClr val="accent1">
            <a:lumMod val="20000"/>
            <a:lumOff val="80000"/>
            <a:alpha val="90000"/>
          </a:schemeClr>
        </a:solidFill>
      </dgm:spPr>
      <dgm:t>
        <a:bodyPr/>
        <a:lstStyle/>
        <a:p>
          <a:pPr rtl="0"/>
          <a:r>
            <a:rPr lang="en-US" b="0" u="none" dirty="0" smtClean="0"/>
            <a:t>Regeneration of Textile Waste  </a:t>
          </a:r>
          <a:endParaRPr lang="en-US" b="0" u="none" dirty="0"/>
        </a:p>
      </dgm:t>
    </dgm:pt>
    <dgm:pt modelId="{84F0CE5C-1694-4961-BC7F-47975364AB10}" type="parTrans" cxnId="{608B87E2-4904-4141-84C2-2C6A430BDCC4}">
      <dgm:prSet/>
      <dgm:spPr/>
      <dgm:t>
        <a:bodyPr/>
        <a:lstStyle/>
        <a:p>
          <a:endParaRPr lang="en-US"/>
        </a:p>
      </dgm:t>
    </dgm:pt>
    <dgm:pt modelId="{2223D912-EFC4-44D8-A0F5-A216008EEA2A}" type="sibTrans" cxnId="{608B87E2-4904-4141-84C2-2C6A430BDCC4}">
      <dgm:prSet/>
      <dgm:spPr/>
      <dgm:t>
        <a:bodyPr/>
        <a:lstStyle/>
        <a:p>
          <a:endParaRPr lang="en-US"/>
        </a:p>
      </dgm:t>
    </dgm:pt>
    <dgm:pt modelId="{D814577F-C619-40E2-A1A6-54D38CC1558B}">
      <dgm:prSet/>
      <dgm:spPr>
        <a:solidFill>
          <a:schemeClr val="accent1">
            <a:lumMod val="20000"/>
            <a:lumOff val="80000"/>
            <a:alpha val="90000"/>
          </a:schemeClr>
        </a:solidFill>
      </dgm:spPr>
      <dgm:t>
        <a:bodyPr/>
        <a:lstStyle/>
        <a:p>
          <a:pPr rtl="0"/>
          <a:r>
            <a:rPr lang="en-US" b="0" u="none" dirty="0" smtClean="0">
              <a:uFillTx/>
            </a:rPr>
            <a:t>Glass Sector</a:t>
          </a:r>
          <a:r>
            <a:rPr lang="en-US" b="0" u="none" dirty="0" smtClean="0"/>
            <a:t>  </a:t>
          </a:r>
          <a:endParaRPr lang="en-US" b="0" u="none" dirty="0"/>
        </a:p>
      </dgm:t>
    </dgm:pt>
    <dgm:pt modelId="{50653378-0FCD-44BD-884C-705A216A03D4}" type="parTrans" cxnId="{5487BDE7-37E8-4E27-8B25-6ECAF801CF36}">
      <dgm:prSet/>
      <dgm:spPr/>
      <dgm:t>
        <a:bodyPr/>
        <a:lstStyle/>
        <a:p>
          <a:endParaRPr lang="en-US"/>
        </a:p>
      </dgm:t>
    </dgm:pt>
    <dgm:pt modelId="{F71BDD94-4E81-41F5-94FB-C0E1212AF105}" type="sibTrans" cxnId="{5487BDE7-37E8-4E27-8B25-6ECAF801CF36}">
      <dgm:prSet/>
      <dgm:spPr/>
      <dgm:t>
        <a:bodyPr/>
        <a:lstStyle/>
        <a:p>
          <a:endParaRPr lang="en-US"/>
        </a:p>
      </dgm:t>
    </dgm:pt>
    <dgm:pt modelId="{7AF49683-ADB7-4C01-AB86-A4430429871F}">
      <dgm:prSet/>
      <dgm:spPr>
        <a:solidFill>
          <a:schemeClr val="accent1">
            <a:lumMod val="20000"/>
            <a:lumOff val="80000"/>
            <a:alpha val="90000"/>
          </a:schemeClr>
        </a:solidFill>
      </dgm:spPr>
      <dgm:t>
        <a:bodyPr/>
        <a:lstStyle/>
        <a:p>
          <a:pPr rtl="0"/>
          <a:r>
            <a:rPr lang="en-US" b="0" u="none" dirty="0" smtClean="0">
              <a:uFillTx/>
            </a:rPr>
            <a:t>Dairy Sector</a:t>
          </a:r>
          <a:r>
            <a:rPr lang="en-US" b="0" u="none" dirty="0" smtClean="0"/>
            <a:t>  </a:t>
          </a:r>
          <a:endParaRPr lang="en-US" b="0" u="none" dirty="0"/>
        </a:p>
      </dgm:t>
    </dgm:pt>
    <dgm:pt modelId="{96E1A9A8-4110-4870-B883-A750A10E8FD9}" type="parTrans" cxnId="{9379F4D6-44A1-45CB-B73B-417C258BE523}">
      <dgm:prSet/>
      <dgm:spPr/>
      <dgm:t>
        <a:bodyPr/>
        <a:lstStyle/>
        <a:p>
          <a:endParaRPr lang="en-US"/>
        </a:p>
      </dgm:t>
    </dgm:pt>
    <dgm:pt modelId="{D3D02E95-F3BC-48BB-9A84-C68D2E74EC1D}" type="sibTrans" cxnId="{9379F4D6-44A1-45CB-B73B-417C258BE523}">
      <dgm:prSet/>
      <dgm:spPr/>
      <dgm:t>
        <a:bodyPr/>
        <a:lstStyle/>
        <a:p>
          <a:endParaRPr lang="en-US"/>
        </a:p>
      </dgm:t>
    </dgm:pt>
    <dgm:pt modelId="{8FDC87EA-CEFA-4AB4-974E-F225D54F2F12}">
      <dgm:prSet/>
      <dgm:spPr>
        <a:solidFill>
          <a:schemeClr val="accent1">
            <a:lumMod val="20000"/>
            <a:lumOff val="80000"/>
            <a:alpha val="90000"/>
          </a:schemeClr>
        </a:solidFill>
      </dgm:spPr>
      <dgm:t>
        <a:bodyPr/>
        <a:lstStyle/>
        <a:p>
          <a:pPr rtl="0"/>
          <a:r>
            <a:rPr lang="en-US" b="0" u="none" dirty="0" smtClean="0">
              <a:uFillTx/>
            </a:rPr>
            <a:t>Soda Ash</a:t>
          </a:r>
          <a:r>
            <a:rPr lang="en-US" b="0" u="none" dirty="0" smtClean="0"/>
            <a:t> </a:t>
          </a:r>
          <a:endParaRPr lang="en-US" b="0" u="none" dirty="0"/>
        </a:p>
      </dgm:t>
    </dgm:pt>
    <dgm:pt modelId="{243BE642-6A97-431F-B3A4-F7663945991B}" type="parTrans" cxnId="{5754C874-8C37-42A9-B69F-4ED159F1B4A9}">
      <dgm:prSet/>
      <dgm:spPr/>
      <dgm:t>
        <a:bodyPr/>
        <a:lstStyle/>
        <a:p>
          <a:endParaRPr lang="en-US"/>
        </a:p>
      </dgm:t>
    </dgm:pt>
    <dgm:pt modelId="{73BCCEC2-01CD-422D-9B53-1ADC7F71C20A}" type="sibTrans" cxnId="{5754C874-8C37-42A9-B69F-4ED159F1B4A9}">
      <dgm:prSet/>
      <dgm:spPr/>
      <dgm:t>
        <a:bodyPr/>
        <a:lstStyle/>
        <a:p>
          <a:endParaRPr lang="en-US"/>
        </a:p>
      </dgm:t>
    </dgm:pt>
    <dgm:pt modelId="{543C2C3B-FC27-4087-9C8C-36EF20F196A9}">
      <dgm:prSet/>
      <dgm:spPr>
        <a:solidFill>
          <a:schemeClr val="accent1">
            <a:lumMod val="20000"/>
            <a:lumOff val="80000"/>
            <a:alpha val="90000"/>
          </a:schemeClr>
        </a:solidFill>
      </dgm:spPr>
      <dgm:t>
        <a:bodyPr/>
        <a:lstStyle/>
        <a:p>
          <a:pPr rtl="0"/>
          <a:r>
            <a:rPr lang="en-US" dirty="0" smtClean="0"/>
            <a:t>Fabrics</a:t>
          </a:r>
          <a:endParaRPr lang="en-US" dirty="0"/>
        </a:p>
      </dgm:t>
    </dgm:pt>
    <dgm:pt modelId="{F0D312B9-DEF8-4FF5-8DEC-2D0A08F067A2}" type="parTrans" cxnId="{35DAEBF6-5FEC-4683-A94E-E5547A31F4A2}">
      <dgm:prSet/>
      <dgm:spPr/>
      <dgm:t>
        <a:bodyPr/>
        <a:lstStyle/>
        <a:p>
          <a:endParaRPr lang="en-US"/>
        </a:p>
      </dgm:t>
    </dgm:pt>
    <dgm:pt modelId="{755DE7FF-43AD-4763-B75C-37DF482F7744}" type="sibTrans" cxnId="{35DAEBF6-5FEC-4683-A94E-E5547A31F4A2}">
      <dgm:prSet/>
      <dgm:spPr/>
      <dgm:t>
        <a:bodyPr/>
        <a:lstStyle/>
        <a:p>
          <a:endParaRPr lang="en-US"/>
        </a:p>
      </dgm:t>
    </dgm:pt>
    <dgm:pt modelId="{75F98165-BF7A-4F0B-A818-DCA79E0CFE29}">
      <dgm:prSet/>
      <dgm:spPr>
        <a:solidFill>
          <a:schemeClr val="accent1">
            <a:lumMod val="20000"/>
            <a:lumOff val="80000"/>
            <a:alpha val="90000"/>
          </a:schemeClr>
        </a:solidFill>
      </dgm:spPr>
      <dgm:t>
        <a:bodyPr/>
        <a:lstStyle/>
        <a:p>
          <a:pPr rtl="0"/>
          <a:r>
            <a:rPr lang="en-US" dirty="0" smtClean="0"/>
            <a:t>Spinning &amp; Ginning</a:t>
          </a:r>
          <a:endParaRPr lang="en-US" dirty="0"/>
        </a:p>
      </dgm:t>
    </dgm:pt>
    <dgm:pt modelId="{4B5DE99F-AE58-4D9E-8104-32A615AE03FB}" type="sibTrans" cxnId="{FDC789E4-5082-4801-9936-94E8A6B7D84E}">
      <dgm:prSet/>
      <dgm:spPr/>
      <dgm:t>
        <a:bodyPr/>
        <a:lstStyle/>
        <a:p>
          <a:endParaRPr lang="en-US"/>
        </a:p>
      </dgm:t>
    </dgm:pt>
    <dgm:pt modelId="{4A207106-B1AC-433C-A4F3-5C10DDCB4E64}" type="parTrans" cxnId="{FDC789E4-5082-4801-9936-94E8A6B7D84E}">
      <dgm:prSet/>
      <dgm:spPr/>
      <dgm:t>
        <a:bodyPr/>
        <a:lstStyle/>
        <a:p>
          <a:endParaRPr lang="en-US"/>
        </a:p>
      </dgm:t>
    </dgm:pt>
    <dgm:pt modelId="{08245744-BF38-42E6-B134-A3E81A8ED92D}">
      <dgm:prSet/>
      <dgm:spPr>
        <a:solidFill>
          <a:schemeClr val="accent1">
            <a:lumMod val="20000"/>
            <a:lumOff val="80000"/>
            <a:alpha val="90000"/>
          </a:schemeClr>
        </a:solidFill>
      </dgm:spPr>
      <dgm:t>
        <a:bodyPr/>
        <a:lstStyle/>
        <a:p>
          <a:pPr rtl="0"/>
          <a:r>
            <a:rPr lang="en-US" dirty="0" smtClean="0"/>
            <a:t>Garments </a:t>
          </a:r>
          <a:endParaRPr lang="en-US" dirty="0"/>
        </a:p>
      </dgm:t>
    </dgm:pt>
    <dgm:pt modelId="{1B4C11E0-8E96-478E-B36C-FCCAEEE9A17F}" type="parTrans" cxnId="{D1E5E4E3-57CB-4060-B593-E84CCDEE6CC3}">
      <dgm:prSet/>
      <dgm:spPr/>
      <dgm:t>
        <a:bodyPr/>
        <a:lstStyle/>
        <a:p>
          <a:endParaRPr lang="en-US"/>
        </a:p>
      </dgm:t>
    </dgm:pt>
    <dgm:pt modelId="{BFF18E2A-F572-45C7-82E1-8F7D2D8F39DB}" type="sibTrans" cxnId="{D1E5E4E3-57CB-4060-B593-E84CCDEE6CC3}">
      <dgm:prSet/>
      <dgm:spPr/>
      <dgm:t>
        <a:bodyPr/>
        <a:lstStyle/>
        <a:p>
          <a:endParaRPr lang="en-US"/>
        </a:p>
      </dgm:t>
    </dgm:pt>
    <dgm:pt modelId="{AAC71511-1E9A-4877-AB17-E0A9B595F1A0}">
      <dgm:prSet/>
      <dgm:spPr>
        <a:solidFill>
          <a:schemeClr val="accent1">
            <a:lumMod val="20000"/>
            <a:lumOff val="80000"/>
            <a:alpha val="90000"/>
          </a:schemeClr>
        </a:solidFill>
      </dgm:spPr>
      <dgm:t>
        <a:bodyPr/>
        <a:lstStyle/>
        <a:p>
          <a:pPr rtl="0"/>
          <a:r>
            <a:rPr lang="en-US" dirty="0" smtClean="0"/>
            <a:t>Towels</a:t>
          </a:r>
          <a:endParaRPr lang="en-US" dirty="0"/>
        </a:p>
      </dgm:t>
    </dgm:pt>
    <dgm:pt modelId="{0CC6F7FA-8D9F-4727-8A91-4A8ADEBC515B}" type="parTrans" cxnId="{1D7C854B-2BB5-4CC8-B03B-348E9D472825}">
      <dgm:prSet/>
      <dgm:spPr/>
      <dgm:t>
        <a:bodyPr/>
        <a:lstStyle/>
        <a:p>
          <a:endParaRPr lang="en-US"/>
        </a:p>
      </dgm:t>
    </dgm:pt>
    <dgm:pt modelId="{49AA93D8-945F-4A9B-B283-3C233E85E98D}" type="sibTrans" cxnId="{1D7C854B-2BB5-4CC8-B03B-348E9D472825}">
      <dgm:prSet/>
      <dgm:spPr/>
      <dgm:t>
        <a:bodyPr/>
        <a:lstStyle/>
        <a:p>
          <a:endParaRPr lang="en-US"/>
        </a:p>
      </dgm:t>
    </dgm:pt>
    <dgm:pt modelId="{F4AB3B9B-CEDD-42E7-9187-486E3BE0A46F}">
      <dgm:prSet/>
      <dgm:spPr>
        <a:solidFill>
          <a:schemeClr val="accent1">
            <a:lumMod val="20000"/>
            <a:lumOff val="80000"/>
            <a:alpha val="90000"/>
          </a:schemeClr>
        </a:solidFill>
      </dgm:spPr>
      <dgm:t>
        <a:bodyPr/>
        <a:lstStyle/>
        <a:p>
          <a:pPr rtl="0"/>
          <a:r>
            <a:rPr lang="en-US" dirty="0" smtClean="0"/>
            <a:t>Made up</a:t>
          </a:r>
          <a:endParaRPr lang="en-US" dirty="0"/>
        </a:p>
      </dgm:t>
    </dgm:pt>
    <dgm:pt modelId="{C93D0D49-4AF7-43A8-958E-14204213FA16}" type="parTrans" cxnId="{60396BB9-21C7-4B76-A5CF-E6008E54432E}">
      <dgm:prSet/>
      <dgm:spPr/>
      <dgm:t>
        <a:bodyPr/>
        <a:lstStyle/>
        <a:p>
          <a:endParaRPr lang="en-US"/>
        </a:p>
      </dgm:t>
    </dgm:pt>
    <dgm:pt modelId="{A17B3868-1677-41F8-B926-DFFBC8A1B962}" type="sibTrans" cxnId="{60396BB9-21C7-4B76-A5CF-E6008E54432E}">
      <dgm:prSet/>
      <dgm:spPr/>
      <dgm:t>
        <a:bodyPr/>
        <a:lstStyle/>
        <a:p>
          <a:endParaRPr lang="en-US"/>
        </a:p>
      </dgm:t>
    </dgm:pt>
    <dgm:pt modelId="{30CD381C-8D68-4251-A0F1-CE189AAE4DE6}">
      <dgm:prSet/>
      <dgm:spPr>
        <a:solidFill>
          <a:schemeClr val="accent1">
            <a:lumMod val="20000"/>
            <a:lumOff val="80000"/>
            <a:alpha val="90000"/>
          </a:schemeClr>
        </a:solidFill>
      </dgm:spPr>
      <dgm:t>
        <a:bodyPr/>
        <a:lstStyle/>
        <a:p>
          <a:pPr rtl="0"/>
          <a:r>
            <a:rPr lang="en-US" dirty="0" smtClean="0"/>
            <a:t>Art silk &amp; synthetic textile</a:t>
          </a:r>
          <a:endParaRPr lang="en-US" dirty="0"/>
        </a:p>
      </dgm:t>
    </dgm:pt>
    <dgm:pt modelId="{67D2BF6F-F48B-4656-8BAD-0330792F010A}" type="parTrans" cxnId="{1314CBC8-69F3-459E-B010-ADA35A39E393}">
      <dgm:prSet/>
      <dgm:spPr/>
      <dgm:t>
        <a:bodyPr/>
        <a:lstStyle/>
        <a:p>
          <a:endParaRPr lang="en-US"/>
        </a:p>
      </dgm:t>
    </dgm:pt>
    <dgm:pt modelId="{2784E1B7-7168-4CE8-8E79-2A05FBDED912}" type="sibTrans" cxnId="{1314CBC8-69F3-459E-B010-ADA35A39E393}">
      <dgm:prSet/>
      <dgm:spPr/>
      <dgm:t>
        <a:bodyPr/>
        <a:lstStyle/>
        <a:p>
          <a:endParaRPr lang="en-US"/>
        </a:p>
      </dgm:t>
    </dgm:pt>
    <dgm:pt modelId="{EF21A889-580F-47E8-B380-41716AB1CB3D}" type="pres">
      <dgm:prSet presAssocID="{6E3CB83E-2E5A-444C-84D5-7B276E47CCBF}" presName="Name0" presStyleCnt="0">
        <dgm:presLayoutVars>
          <dgm:dir/>
          <dgm:animLvl val="lvl"/>
          <dgm:resizeHandles val="exact"/>
        </dgm:presLayoutVars>
      </dgm:prSet>
      <dgm:spPr/>
      <dgm:t>
        <a:bodyPr/>
        <a:lstStyle/>
        <a:p>
          <a:endParaRPr lang="en-US"/>
        </a:p>
      </dgm:t>
    </dgm:pt>
    <dgm:pt modelId="{51B5A6E9-4E8B-47D9-97B6-C5FA6C2A970F}" type="pres">
      <dgm:prSet presAssocID="{0798A95F-2899-44AE-BF55-9F41BEB7AC0E}" presName="composite" presStyleCnt="0"/>
      <dgm:spPr/>
    </dgm:pt>
    <dgm:pt modelId="{CF7CF3B0-D429-4F29-87E8-DED4A91DBD71}" type="pres">
      <dgm:prSet presAssocID="{0798A95F-2899-44AE-BF55-9F41BEB7AC0E}" presName="parTx" presStyleLbl="alignNode1" presStyleIdx="0" presStyleCnt="2">
        <dgm:presLayoutVars>
          <dgm:chMax val="0"/>
          <dgm:chPref val="0"/>
          <dgm:bulletEnabled val="1"/>
        </dgm:presLayoutVars>
      </dgm:prSet>
      <dgm:spPr/>
      <dgm:t>
        <a:bodyPr/>
        <a:lstStyle/>
        <a:p>
          <a:endParaRPr lang="en-US"/>
        </a:p>
      </dgm:t>
    </dgm:pt>
    <dgm:pt modelId="{96617E0B-5A66-4AB0-BBB6-390D7238EB9A}" type="pres">
      <dgm:prSet presAssocID="{0798A95F-2899-44AE-BF55-9F41BEB7AC0E}" presName="desTx" presStyleLbl="alignAccFollowNode1" presStyleIdx="0" presStyleCnt="2">
        <dgm:presLayoutVars>
          <dgm:bulletEnabled val="1"/>
        </dgm:presLayoutVars>
      </dgm:prSet>
      <dgm:spPr/>
      <dgm:t>
        <a:bodyPr/>
        <a:lstStyle/>
        <a:p>
          <a:endParaRPr lang="en-US"/>
        </a:p>
      </dgm:t>
    </dgm:pt>
    <dgm:pt modelId="{423819FB-D58F-4EBE-A565-6BEDBC077495}" type="pres">
      <dgm:prSet presAssocID="{5FAA0082-5F4B-424F-A36B-A5644C8C23AF}" presName="space" presStyleCnt="0"/>
      <dgm:spPr/>
    </dgm:pt>
    <dgm:pt modelId="{4512C450-0400-4940-A85F-E3D0F0922ADF}" type="pres">
      <dgm:prSet presAssocID="{C2FE34E3-B6B8-4438-A303-4915AA7EC576}" presName="composite" presStyleCnt="0"/>
      <dgm:spPr/>
    </dgm:pt>
    <dgm:pt modelId="{BF860C48-77E4-4E05-BC0D-607160E52422}" type="pres">
      <dgm:prSet presAssocID="{C2FE34E3-B6B8-4438-A303-4915AA7EC576}" presName="parTx" presStyleLbl="alignNode1" presStyleIdx="1" presStyleCnt="2">
        <dgm:presLayoutVars>
          <dgm:chMax val="0"/>
          <dgm:chPref val="0"/>
          <dgm:bulletEnabled val="1"/>
        </dgm:presLayoutVars>
      </dgm:prSet>
      <dgm:spPr/>
      <dgm:t>
        <a:bodyPr/>
        <a:lstStyle/>
        <a:p>
          <a:endParaRPr lang="en-US"/>
        </a:p>
      </dgm:t>
    </dgm:pt>
    <dgm:pt modelId="{BCF7B51B-8555-4AC8-98BC-0653B42E30CE}" type="pres">
      <dgm:prSet presAssocID="{C2FE34E3-B6B8-4438-A303-4915AA7EC576}" presName="desTx" presStyleLbl="alignAccFollowNode1" presStyleIdx="1" presStyleCnt="2">
        <dgm:presLayoutVars>
          <dgm:bulletEnabled val="1"/>
        </dgm:presLayoutVars>
      </dgm:prSet>
      <dgm:spPr/>
      <dgm:t>
        <a:bodyPr/>
        <a:lstStyle/>
        <a:p>
          <a:endParaRPr lang="en-US"/>
        </a:p>
      </dgm:t>
    </dgm:pt>
  </dgm:ptLst>
  <dgm:cxnLst>
    <dgm:cxn modelId="{31A25F5C-7BD7-448F-AA1A-E263D36935F3}" srcId="{0798A95F-2899-44AE-BF55-9F41BEB7AC0E}" destId="{E540483D-CEC4-4697-A335-01C42A9FEA58}" srcOrd="2" destOrd="0" parTransId="{376CFD52-9082-42D4-932D-DC7C6BE6BA3C}" sibTransId="{62727ECE-C0CD-46F5-9D6D-BEA13D68C719}"/>
    <dgm:cxn modelId="{9379F4D6-44A1-45CB-B73B-417C258BE523}" srcId="{C2FE34E3-B6B8-4438-A303-4915AA7EC576}" destId="{7AF49683-ADB7-4C01-AB86-A4430429871F}" srcOrd="12" destOrd="0" parTransId="{96E1A9A8-4110-4870-B883-A750A10E8FD9}" sibTransId="{D3D02E95-F3BC-48BB-9A84-C68D2E74EC1D}"/>
    <dgm:cxn modelId="{1314CBC8-69F3-459E-B010-ADA35A39E393}" srcId="{1D67D134-F7B0-4FAE-A82C-CE75DD931841}" destId="{30CD381C-8D68-4251-A0F1-CE189AAE4DE6}" srcOrd="5" destOrd="0" parTransId="{67D2BF6F-F48B-4656-8BAD-0330792F010A}" sibTransId="{2784E1B7-7168-4CE8-8E79-2A05FBDED912}"/>
    <dgm:cxn modelId="{1D7C854B-2BB5-4CC8-B03B-348E9D472825}" srcId="{1D67D134-F7B0-4FAE-A82C-CE75DD931841}" destId="{AAC71511-1E9A-4877-AB17-E0A9B595F1A0}" srcOrd="4" destOrd="0" parTransId="{0CC6F7FA-8D9F-4727-8A91-4A8ADEBC515B}" sibTransId="{49AA93D8-945F-4A9B-B283-3C233E85E98D}"/>
    <dgm:cxn modelId="{4D74652D-AFE3-4A40-943C-D3D11850C942}" type="presOf" srcId="{71A99EED-C52D-4530-BEF5-670CCD969472}" destId="{BCF7B51B-8555-4AC8-98BC-0653B42E30CE}" srcOrd="0" destOrd="1" presId="urn:microsoft.com/office/officeart/2005/8/layout/hList1"/>
    <dgm:cxn modelId="{8E000EEF-AAAC-4C7F-8C55-C5D04E7C0BD2}" srcId="{0798A95F-2899-44AE-BF55-9F41BEB7AC0E}" destId="{6D9336E9-1D20-4FFF-B543-5F9F7C01661D}" srcOrd="3" destOrd="0" parTransId="{5662B630-5D83-48B0-864E-E5C5D507F3B3}" sibTransId="{7FA67575-7FB2-4A1D-B24A-0B0483A3435A}"/>
    <dgm:cxn modelId="{608B87E2-4904-4141-84C2-2C6A430BDCC4}" srcId="{C2FE34E3-B6B8-4438-A303-4915AA7EC576}" destId="{612166A2-9695-4F5C-B5D6-C6D1045208F0}" srcOrd="10" destOrd="0" parTransId="{84F0CE5C-1694-4961-BC7F-47975364AB10}" sibTransId="{2223D912-EFC4-44D8-A0F5-A216008EEA2A}"/>
    <dgm:cxn modelId="{916E6884-A2AC-4A99-AF08-86A1AA9FE60B}" type="presOf" srcId="{A5CFBAD1-E938-480C-81F2-6601E02154F7}" destId="{BCF7B51B-8555-4AC8-98BC-0653B42E30CE}" srcOrd="0" destOrd="8" presId="urn:microsoft.com/office/officeart/2005/8/layout/hList1"/>
    <dgm:cxn modelId="{06BB201B-60D4-4592-9B30-049327F963D1}" type="presOf" srcId="{612166A2-9695-4F5C-B5D6-C6D1045208F0}" destId="{BCF7B51B-8555-4AC8-98BC-0653B42E30CE}" srcOrd="0" destOrd="10" presId="urn:microsoft.com/office/officeart/2005/8/layout/hList1"/>
    <dgm:cxn modelId="{A100C258-B49E-4A69-9351-8518527A695F}" srcId="{C2FE34E3-B6B8-4438-A303-4915AA7EC576}" destId="{BB72448B-1AB8-4C54-8D14-980D721558B4}" srcOrd="3" destOrd="0" parTransId="{F85C1CB6-FD37-439C-AE94-76EC1A8D6740}" sibTransId="{37F20833-3364-41F6-ACE5-7A490A2937F8}"/>
    <dgm:cxn modelId="{5754C874-8C37-42A9-B69F-4ED159F1B4A9}" srcId="{C2FE34E3-B6B8-4438-A303-4915AA7EC576}" destId="{8FDC87EA-CEFA-4AB4-974E-F225D54F2F12}" srcOrd="13" destOrd="0" parTransId="{243BE642-6A97-431F-B3A4-F7663945991B}" sibTransId="{73BCCEC2-01CD-422D-9B53-1ADC7F71C20A}"/>
    <dgm:cxn modelId="{0DA2E3DA-F18E-44B0-BEAD-CB8230E551D2}" srcId="{6E3CB83E-2E5A-444C-84D5-7B276E47CCBF}" destId="{0798A95F-2899-44AE-BF55-9F41BEB7AC0E}" srcOrd="0" destOrd="0" parTransId="{BA9B39CB-FAF6-49DB-ADFA-4404B21205CB}" sibTransId="{5FAA0082-5F4B-424F-A36B-A5644C8C23AF}"/>
    <dgm:cxn modelId="{43682681-B2FA-42E5-A381-DCB8BA28F008}" type="presOf" srcId="{D814577F-C619-40E2-A1A6-54D38CC1558B}" destId="{BCF7B51B-8555-4AC8-98BC-0653B42E30CE}" srcOrd="0" destOrd="11" presId="urn:microsoft.com/office/officeart/2005/8/layout/hList1"/>
    <dgm:cxn modelId="{4E7DB37E-13F2-4AD5-89F1-FA626DF95094}" type="presOf" srcId="{08245744-BF38-42E6-B134-A3E81A8ED92D}" destId="{96617E0B-5A66-4AB0-BBB6-390D7238EB9A}" srcOrd="0" destOrd="3" presId="urn:microsoft.com/office/officeart/2005/8/layout/hList1"/>
    <dgm:cxn modelId="{384D6A83-1DD2-4419-BD26-EEAC75CC4BA7}" type="presOf" srcId="{F5A9FF4C-B9D0-4406-BF84-384F58240F61}" destId="{BCF7B51B-8555-4AC8-98BC-0653B42E30CE}" srcOrd="0" destOrd="9" presId="urn:microsoft.com/office/officeart/2005/8/layout/hList1"/>
    <dgm:cxn modelId="{35DAEBF6-5FEC-4683-A94E-E5547A31F4A2}" srcId="{1D67D134-F7B0-4FAE-A82C-CE75DD931841}" destId="{543C2C3B-FC27-4087-9C8C-36EF20F196A9}" srcOrd="1" destOrd="0" parTransId="{F0D312B9-DEF8-4FF5-8DEC-2D0A08F067A2}" sibTransId="{755DE7FF-43AD-4763-B75C-37DF482F7744}"/>
    <dgm:cxn modelId="{BF03849F-54BC-4B71-B1F1-86F066C164E0}" type="presOf" srcId="{543C2C3B-FC27-4087-9C8C-36EF20F196A9}" destId="{96617E0B-5A66-4AB0-BBB6-390D7238EB9A}" srcOrd="0" destOrd="2" presId="urn:microsoft.com/office/officeart/2005/8/layout/hList1"/>
    <dgm:cxn modelId="{93D02016-D762-4744-A250-252ED47491E2}" srcId="{C2FE34E3-B6B8-4438-A303-4915AA7EC576}" destId="{71A99EED-C52D-4530-BEF5-670CCD969472}" srcOrd="1" destOrd="0" parTransId="{34084129-9268-42F0-A0BE-1B3897A99D38}" sibTransId="{6BDDB0B2-4416-43FC-8D1D-FDF6FC6A54B5}"/>
    <dgm:cxn modelId="{F0F0804F-37F3-478E-9436-535AABF42900}" srcId="{C2FE34E3-B6B8-4438-A303-4915AA7EC576}" destId="{1544A936-8270-46FC-84BE-B559BDB539B3}" srcOrd="0" destOrd="0" parTransId="{722F4398-22DA-4A44-9A02-F1164D2652E1}" sibTransId="{2FB077A9-5A23-453D-A247-0B577A28ABB6}"/>
    <dgm:cxn modelId="{467B8ED8-B1C6-4EAF-AF51-8B138339B1DC}" srcId="{C2FE34E3-B6B8-4438-A303-4915AA7EC576}" destId="{A5CFBAD1-E938-480C-81F2-6601E02154F7}" srcOrd="8" destOrd="0" parTransId="{7D6C7C50-D438-4BDA-8215-F7814F9681C4}" sibTransId="{783B9AE7-6528-48A6-B517-D32C3F7699E1}"/>
    <dgm:cxn modelId="{EA2DA6DE-B032-4634-9C9F-F335FAEC9424}" type="presOf" srcId="{D68C77F4-D809-44C6-86C3-C22DFFFA0D3B}" destId="{96617E0B-5A66-4AB0-BBB6-390D7238EB9A}" srcOrd="0" destOrd="11" presId="urn:microsoft.com/office/officeart/2005/8/layout/hList1"/>
    <dgm:cxn modelId="{A4CF6DA4-32DC-4E66-A162-204C534E33CC}" type="presOf" srcId="{75F98165-BF7A-4F0B-A818-DCA79E0CFE29}" destId="{96617E0B-5A66-4AB0-BBB6-390D7238EB9A}" srcOrd="0" destOrd="1" presId="urn:microsoft.com/office/officeart/2005/8/layout/hList1"/>
    <dgm:cxn modelId="{82A1C08B-DC63-488E-9E1D-C52485DA6233}" type="presOf" srcId="{6E3CB83E-2E5A-444C-84D5-7B276E47CCBF}" destId="{EF21A889-580F-47E8-B380-41716AB1CB3D}" srcOrd="0" destOrd="0" presId="urn:microsoft.com/office/officeart/2005/8/layout/hList1"/>
    <dgm:cxn modelId="{AEB22F5E-FC81-4560-89E5-A3CD868D95A2}" srcId="{0798A95F-2899-44AE-BF55-9F41BEB7AC0E}" destId="{EC36E5AC-C308-46E6-AA73-2EA7F867031D}" srcOrd="4" destOrd="0" parTransId="{5CB5EFBD-4834-4E5A-99FE-340880BEC0DD}" sibTransId="{929F13CE-9296-40F4-9596-69B8E02D8D9A}"/>
    <dgm:cxn modelId="{26E0C5AA-AB05-4D99-B46D-8B3F15DAD98C}" type="presOf" srcId="{14267BAC-977C-4D87-A16E-560078262B38}" destId="{BCF7B51B-8555-4AC8-98BC-0653B42E30CE}" srcOrd="0" destOrd="2" presId="urn:microsoft.com/office/officeart/2005/8/layout/hList1"/>
    <dgm:cxn modelId="{66AAEC18-B290-4423-A799-B12B238FDD5C}" type="presOf" srcId="{BB72448B-1AB8-4C54-8D14-980D721558B4}" destId="{BCF7B51B-8555-4AC8-98BC-0653B42E30CE}" srcOrd="0" destOrd="3" presId="urn:microsoft.com/office/officeart/2005/8/layout/hList1"/>
    <dgm:cxn modelId="{D2FBF060-9E8E-47D1-BE73-4A492497735C}" srcId="{C2FE34E3-B6B8-4438-A303-4915AA7EC576}" destId="{4735A4F9-64C6-48A1-9BC4-502DF525AF90}" srcOrd="7" destOrd="0" parTransId="{2AA43FDF-CC22-44F4-84B4-C4398B887F41}" sibTransId="{DFEC7294-7091-4243-88A3-413AA2F81987}"/>
    <dgm:cxn modelId="{957C81F7-DF0F-490C-8F08-7CBACA5425A7}" type="presOf" srcId="{B238B66D-278A-417D-84C6-3D1754F711CF}" destId="{BCF7B51B-8555-4AC8-98BC-0653B42E30CE}" srcOrd="0" destOrd="4" presId="urn:microsoft.com/office/officeart/2005/8/layout/hList1"/>
    <dgm:cxn modelId="{5487BDE7-37E8-4E27-8B25-6ECAF801CF36}" srcId="{C2FE34E3-B6B8-4438-A303-4915AA7EC576}" destId="{D814577F-C619-40E2-A1A6-54D38CC1558B}" srcOrd="11" destOrd="0" parTransId="{50653378-0FCD-44BD-884C-705A216A03D4}" sibTransId="{F71BDD94-4E81-41F5-94FB-C0E1212AF105}"/>
    <dgm:cxn modelId="{2D9F57A8-CC7C-448C-8752-19A306B0E218}" type="presOf" srcId="{1D67D134-F7B0-4FAE-A82C-CE75DD931841}" destId="{96617E0B-5A66-4AB0-BBB6-390D7238EB9A}" srcOrd="0" destOrd="0" presId="urn:microsoft.com/office/officeart/2005/8/layout/hList1"/>
    <dgm:cxn modelId="{BC86EBC4-FABB-4DAF-A129-FC910536DF49}" type="presOf" srcId="{30CD381C-8D68-4251-A0F1-CE189AAE4DE6}" destId="{96617E0B-5A66-4AB0-BBB6-390D7238EB9A}" srcOrd="0" destOrd="6" presId="urn:microsoft.com/office/officeart/2005/8/layout/hList1"/>
    <dgm:cxn modelId="{6D33D661-CCC5-40D7-8FD9-5E64E205A076}" srcId="{0798A95F-2899-44AE-BF55-9F41BEB7AC0E}" destId="{1D67D134-F7B0-4FAE-A82C-CE75DD931841}" srcOrd="0" destOrd="0" parTransId="{0E6F92E1-AD9B-4C63-B007-D5DA54124211}" sibTransId="{6546C72D-99A3-4BCA-AB69-7AD9D771C667}"/>
    <dgm:cxn modelId="{A0D937B3-5177-4053-B487-F886BBF580AB}" srcId="{C2FE34E3-B6B8-4438-A303-4915AA7EC576}" destId="{F5A9FF4C-B9D0-4406-BF84-384F58240F61}" srcOrd="9" destOrd="0" parTransId="{B769A123-4D94-46E3-AF62-D862C4F5E5F5}" sibTransId="{4F98FCCD-FA74-49B9-833D-2D0BE7F6A632}"/>
    <dgm:cxn modelId="{E1E1AACF-0C56-4666-9C30-05ED3D0D2CC5}" srcId="{C2FE34E3-B6B8-4438-A303-4915AA7EC576}" destId="{14267BAC-977C-4D87-A16E-560078262B38}" srcOrd="2" destOrd="0" parTransId="{D491015A-F984-4201-BD4B-E168577E93C3}" sibTransId="{916FB43F-1163-4EBC-ACA2-2C9F58146128}"/>
    <dgm:cxn modelId="{C28FE3E8-0E29-424C-B3EC-30217F9CF1E4}" type="presOf" srcId="{0798A95F-2899-44AE-BF55-9F41BEB7AC0E}" destId="{CF7CF3B0-D429-4F29-87E8-DED4A91DBD71}" srcOrd="0" destOrd="0" presId="urn:microsoft.com/office/officeart/2005/8/layout/hList1"/>
    <dgm:cxn modelId="{5C40551B-E395-4438-AD1C-F9D16F34315C}" type="presOf" srcId="{7AF49683-ADB7-4C01-AB86-A4430429871F}" destId="{BCF7B51B-8555-4AC8-98BC-0653B42E30CE}" srcOrd="0" destOrd="12" presId="urn:microsoft.com/office/officeart/2005/8/layout/hList1"/>
    <dgm:cxn modelId="{D4D950A3-5D38-4488-857F-2FDE96F9A7F5}" type="presOf" srcId="{C2FE34E3-B6B8-4438-A303-4915AA7EC576}" destId="{BF860C48-77E4-4E05-BC0D-607160E52422}" srcOrd="0" destOrd="0" presId="urn:microsoft.com/office/officeart/2005/8/layout/hList1"/>
    <dgm:cxn modelId="{A82DEFC6-B42E-46A2-BFDB-608416CB8AFF}" type="presOf" srcId="{E3D6C4C8-2266-4CC9-B66A-20D6BE8D3A4B}" destId="{BCF7B51B-8555-4AC8-98BC-0653B42E30CE}" srcOrd="0" destOrd="6" presId="urn:microsoft.com/office/officeart/2005/8/layout/hList1"/>
    <dgm:cxn modelId="{D7FD4BC3-54F8-4D67-840F-E0AE1A379F02}" type="presOf" srcId="{D3972E5C-0C5E-4B6A-B3F6-48D4B7A1664D}" destId="{96617E0B-5A66-4AB0-BBB6-390D7238EB9A}" srcOrd="0" destOrd="7" presId="urn:microsoft.com/office/officeart/2005/8/layout/hList1"/>
    <dgm:cxn modelId="{3456CA12-721A-4584-A4BF-EB6D64F7AF0C}" srcId="{C2FE34E3-B6B8-4438-A303-4915AA7EC576}" destId="{282EE2A8-04F5-48F3-A49B-FFD3AC10F014}" srcOrd="5" destOrd="0" parTransId="{AE1C3DC2-A0B8-47B3-8F52-6A0452143860}" sibTransId="{D28E273F-AD1A-40E2-A571-CC4AC8720DCF}"/>
    <dgm:cxn modelId="{FDC789E4-5082-4801-9936-94E8A6B7D84E}" srcId="{1D67D134-F7B0-4FAE-A82C-CE75DD931841}" destId="{75F98165-BF7A-4F0B-A818-DCA79E0CFE29}" srcOrd="0" destOrd="0" parTransId="{4A207106-B1AC-433C-A4F3-5C10DDCB4E64}" sibTransId="{4B5DE99F-AE58-4D9E-8104-32A615AE03FB}"/>
    <dgm:cxn modelId="{019B4707-1837-4B32-B7F7-0D54345A30D8}" srcId="{0798A95F-2899-44AE-BF55-9F41BEB7AC0E}" destId="{D68C77F4-D809-44C6-86C3-C22DFFFA0D3B}" srcOrd="5" destOrd="0" parTransId="{85C21E28-3F1B-423D-A04C-E3D74A399362}" sibTransId="{74771BB5-5A69-45FF-B249-01593880635D}"/>
    <dgm:cxn modelId="{56BB86C7-2999-493E-9BFE-157C628D64DD}" type="presOf" srcId="{282EE2A8-04F5-48F3-A49B-FFD3AC10F014}" destId="{BCF7B51B-8555-4AC8-98BC-0653B42E30CE}" srcOrd="0" destOrd="5" presId="urn:microsoft.com/office/officeart/2005/8/layout/hList1"/>
    <dgm:cxn modelId="{6FE203DF-1A5A-4757-8EB0-6F99CE542949}" type="presOf" srcId="{8FDC87EA-CEFA-4AB4-974E-F225D54F2F12}" destId="{BCF7B51B-8555-4AC8-98BC-0653B42E30CE}" srcOrd="0" destOrd="13" presId="urn:microsoft.com/office/officeart/2005/8/layout/hList1"/>
    <dgm:cxn modelId="{5A1214E5-D671-4B84-AEC8-A2E6D7AB3C4F}" type="presOf" srcId="{AAC71511-1E9A-4877-AB17-E0A9B595F1A0}" destId="{96617E0B-5A66-4AB0-BBB6-390D7238EB9A}" srcOrd="0" destOrd="5" presId="urn:microsoft.com/office/officeart/2005/8/layout/hList1"/>
    <dgm:cxn modelId="{133B1FE1-BF84-4E95-AF34-BDF2967AB66E}" srcId="{C2FE34E3-B6B8-4438-A303-4915AA7EC576}" destId="{E3D6C4C8-2266-4CC9-B66A-20D6BE8D3A4B}" srcOrd="6" destOrd="0" parTransId="{A210CCD2-6500-4D0B-8AEA-0504CA3B5649}" sibTransId="{2BA6AC91-F457-4087-AEDA-FB2480D03633}"/>
    <dgm:cxn modelId="{7BC6EDCF-38DB-4125-8907-C6D6B5B43843}" type="presOf" srcId="{EC36E5AC-C308-46E6-AA73-2EA7F867031D}" destId="{96617E0B-5A66-4AB0-BBB6-390D7238EB9A}" srcOrd="0" destOrd="10" presId="urn:microsoft.com/office/officeart/2005/8/layout/hList1"/>
    <dgm:cxn modelId="{6C7C6D91-EA86-4843-BF72-4957273A3BEB}" srcId="{6E3CB83E-2E5A-444C-84D5-7B276E47CCBF}" destId="{C2FE34E3-B6B8-4438-A303-4915AA7EC576}" srcOrd="1" destOrd="0" parTransId="{70AC260A-C54C-42C1-90D0-FBEF9726ACF4}" sibTransId="{CC96FBB6-DF67-4066-AFA5-AF610B831A90}"/>
    <dgm:cxn modelId="{D1E5E4E3-57CB-4060-B593-E84CCDEE6CC3}" srcId="{1D67D134-F7B0-4FAE-A82C-CE75DD931841}" destId="{08245744-BF38-42E6-B134-A3E81A8ED92D}" srcOrd="2" destOrd="0" parTransId="{1B4C11E0-8E96-478E-B36C-FCCAEEE9A17F}" sibTransId="{BFF18E2A-F572-45C7-82E1-8F7D2D8F39DB}"/>
    <dgm:cxn modelId="{2D8E60B2-5A3C-43E8-927E-8A1AD4C66589}" srcId="{C2FE34E3-B6B8-4438-A303-4915AA7EC576}" destId="{B238B66D-278A-417D-84C6-3D1754F711CF}" srcOrd="4" destOrd="0" parTransId="{9904E814-1AEC-4E10-B64D-44D86F928BE6}" sibTransId="{3B7FE515-BCA9-432F-9B84-D7FF968DE814}"/>
    <dgm:cxn modelId="{A0D2B8C0-FF34-4F8F-A2F5-5B2829E07563}" type="presOf" srcId="{1544A936-8270-46FC-84BE-B559BDB539B3}" destId="{BCF7B51B-8555-4AC8-98BC-0653B42E30CE}" srcOrd="0" destOrd="0" presId="urn:microsoft.com/office/officeart/2005/8/layout/hList1"/>
    <dgm:cxn modelId="{7607E21C-54BE-4F10-9CDE-2E6E63AA7751}" type="presOf" srcId="{6D9336E9-1D20-4FFF-B543-5F9F7C01661D}" destId="{96617E0B-5A66-4AB0-BBB6-390D7238EB9A}" srcOrd="0" destOrd="9" presId="urn:microsoft.com/office/officeart/2005/8/layout/hList1"/>
    <dgm:cxn modelId="{60396BB9-21C7-4B76-A5CF-E6008E54432E}" srcId="{1D67D134-F7B0-4FAE-A82C-CE75DD931841}" destId="{F4AB3B9B-CEDD-42E7-9187-486E3BE0A46F}" srcOrd="3" destOrd="0" parTransId="{C93D0D49-4AF7-43A8-958E-14204213FA16}" sibTransId="{A17B3868-1677-41F8-B926-DFFBC8A1B962}"/>
    <dgm:cxn modelId="{2B0FDF2B-78A7-4715-9DC5-597365D7F366}" type="presOf" srcId="{E540483D-CEC4-4697-A335-01C42A9FEA58}" destId="{96617E0B-5A66-4AB0-BBB6-390D7238EB9A}" srcOrd="0" destOrd="8" presId="urn:microsoft.com/office/officeart/2005/8/layout/hList1"/>
    <dgm:cxn modelId="{C5EA6CC4-10B0-4FFB-A065-F0B3022FCA03}" srcId="{0798A95F-2899-44AE-BF55-9F41BEB7AC0E}" destId="{D3972E5C-0C5E-4B6A-B3F6-48D4B7A1664D}" srcOrd="1" destOrd="0" parTransId="{C64E7070-3D36-4EA2-A3F6-BFB0D469F6F2}" sibTransId="{0B46C59C-8081-46CF-91DF-87C66FC126E0}"/>
    <dgm:cxn modelId="{6A015462-B0F7-47ED-9802-1B860A835209}" type="presOf" srcId="{4735A4F9-64C6-48A1-9BC4-502DF525AF90}" destId="{BCF7B51B-8555-4AC8-98BC-0653B42E30CE}" srcOrd="0" destOrd="7" presId="urn:microsoft.com/office/officeart/2005/8/layout/hList1"/>
    <dgm:cxn modelId="{7F12A5F1-D9D8-4FDF-BA40-4DA2D4D53287}" type="presOf" srcId="{F4AB3B9B-CEDD-42E7-9187-486E3BE0A46F}" destId="{96617E0B-5A66-4AB0-BBB6-390D7238EB9A}" srcOrd="0" destOrd="4" presId="urn:microsoft.com/office/officeart/2005/8/layout/hList1"/>
    <dgm:cxn modelId="{0DAB2B2F-0AA3-4296-B196-052110435D8D}" type="presParOf" srcId="{EF21A889-580F-47E8-B380-41716AB1CB3D}" destId="{51B5A6E9-4E8B-47D9-97B6-C5FA6C2A970F}" srcOrd="0" destOrd="0" presId="urn:microsoft.com/office/officeart/2005/8/layout/hList1"/>
    <dgm:cxn modelId="{9004B30F-43B6-4557-A7AC-C6B44E52EEFF}" type="presParOf" srcId="{51B5A6E9-4E8B-47D9-97B6-C5FA6C2A970F}" destId="{CF7CF3B0-D429-4F29-87E8-DED4A91DBD71}" srcOrd="0" destOrd="0" presId="urn:microsoft.com/office/officeart/2005/8/layout/hList1"/>
    <dgm:cxn modelId="{C8A72B56-CAEB-4818-A1C0-E0B0A1E81242}" type="presParOf" srcId="{51B5A6E9-4E8B-47D9-97B6-C5FA6C2A970F}" destId="{96617E0B-5A66-4AB0-BBB6-390D7238EB9A}" srcOrd="1" destOrd="0" presId="urn:microsoft.com/office/officeart/2005/8/layout/hList1"/>
    <dgm:cxn modelId="{2C69E77F-0BF6-4DAB-9D9D-C02F1E92B463}" type="presParOf" srcId="{EF21A889-580F-47E8-B380-41716AB1CB3D}" destId="{423819FB-D58F-4EBE-A565-6BEDBC077495}" srcOrd="1" destOrd="0" presId="urn:microsoft.com/office/officeart/2005/8/layout/hList1"/>
    <dgm:cxn modelId="{01976F5E-C231-41CC-B37D-EEDA84BB25F6}" type="presParOf" srcId="{EF21A889-580F-47E8-B380-41716AB1CB3D}" destId="{4512C450-0400-4940-A85F-E3D0F0922ADF}" srcOrd="2" destOrd="0" presId="urn:microsoft.com/office/officeart/2005/8/layout/hList1"/>
    <dgm:cxn modelId="{FD2A4251-FCCC-4F6B-81CB-16B0610971DB}" type="presParOf" srcId="{4512C450-0400-4940-A85F-E3D0F0922ADF}" destId="{BF860C48-77E4-4E05-BC0D-607160E52422}" srcOrd="0" destOrd="0" presId="urn:microsoft.com/office/officeart/2005/8/layout/hList1"/>
    <dgm:cxn modelId="{D7DAE833-010B-4D99-B22F-70972C8696A4}" type="presParOf" srcId="{4512C450-0400-4940-A85F-E3D0F0922ADF}" destId="{BCF7B51B-8555-4AC8-98BC-0653B42E30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B78D45-8623-42D0-8203-DFB5855D90F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EE2F6A8B-C2C8-41EE-AEA2-8771A1DC8B5B}">
      <dgm:prSet/>
      <dgm:spPr/>
      <dgm:t>
        <a:bodyPr/>
        <a:lstStyle/>
        <a:p>
          <a:pPr algn="just" rtl="0"/>
          <a:r>
            <a:rPr lang="en-US" u="none" dirty="0" smtClean="0">
              <a:solidFill>
                <a:schemeClr val="tx1"/>
              </a:solidFill>
              <a:uFillTx/>
            </a:rPr>
            <a:t>The cost of insurance, transit insurance, erection and commissioning charges and other incidentals (including transportation charges, in case of locally manufactured machinery) etc.; shall not be financed under the facility. </a:t>
          </a:r>
          <a:endParaRPr lang="en-US" dirty="0">
            <a:solidFill>
              <a:schemeClr val="tx1"/>
            </a:solidFill>
          </a:endParaRPr>
        </a:p>
      </dgm:t>
    </dgm:pt>
    <dgm:pt modelId="{0E065257-677F-4EE2-8398-6D569BDD40BD}" type="parTrans" cxnId="{A0BC83B6-E871-4E6D-B092-73D47D238F3E}">
      <dgm:prSet/>
      <dgm:spPr/>
      <dgm:t>
        <a:bodyPr/>
        <a:lstStyle/>
        <a:p>
          <a:endParaRPr lang="en-US"/>
        </a:p>
      </dgm:t>
    </dgm:pt>
    <dgm:pt modelId="{9902AD20-B6B1-4474-9240-8AE61236778D}" type="sibTrans" cxnId="{A0BC83B6-E871-4E6D-B092-73D47D238F3E}">
      <dgm:prSet/>
      <dgm:spPr/>
      <dgm:t>
        <a:bodyPr/>
        <a:lstStyle/>
        <a:p>
          <a:endParaRPr lang="en-US"/>
        </a:p>
      </dgm:t>
    </dgm:pt>
    <dgm:pt modelId="{4E89A01F-8DAB-46FD-84F6-E6C02F2E2260}">
      <dgm:prSet/>
      <dgm:spPr/>
      <dgm:t>
        <a:bodyPr/>
        <a:lstStyle/>
        <a:p>
          <a:pPr algn="just" rtl="0"/>
          <a:r>
            <a:rPr lang="en-US" dirty="0" smtClean="0">
              <a:solidFill>
                <a:schemeClr val="tx1"/>
              </a:solidFill>
            </a:rPr>
            <a:t>PFIs may also consider financing requests of new projects and expansion of existing projects on the basis of projected exports, keeping in view the provisions of SMEFD Circular Letter No. 05 of 2010 &amp; SMEFD Circular Letter No. 05 of 2011 respectively”</a:t>
          </a:r>
          <a:endParaRPr lang="en-US" dirty="0">
            <a:solidFill>
              <a:schemeClr val="tx1"/>
            </a:solidFill>
          </a:endParaRPr>
        </a:p>
      </dgm:t>
    </dgm:pt>
    <dgm:pt modelId="{26507A70-74B0-488E-9F93-B941CDD2A480}" type="parTrans" cxnId="{044C0304-7D5B-4892-8309-0B72A2D82417}">
      <dgm:prSet/>
      <dgm:spPr/>
      <dgm:t>
        <a:bodyPr/>
        <a:lstStyle/>
        <a:p>
          <a:endParaRPr lang="en-US"/>
        </a:p>
      </dgm:t>
    </dgm:pt>
    <dgm:pt modelId="{A5F388A9-FA7E-47AC-8E87-97E2B462B328}" type="sibTrans" cxnId="{044C0304-7D5B-4892-8309-0B72A2D82417}">
      <dgm:prSet/>
      <dgm:spPr/>
      <dgm:t>
        <a:bodyPr/>
        <a:lstStyle/>
        <a:p>
          <a:endParaRPr lang="en-US"/>
        </a:p>
      </dgm:t>
    </dgm:pt>
    <dgm:pt modelId="{32ACE758-DB21-4688-9EAF-9C3B25AF8304}">
      <dgm:prSet/>
      <dgm:spPr/>
      <dgm:t>
        <a:bodyPr/>
        <a:lstStyle/>
        <a:p>
          <a:pPr algn="just" rtl="0"/>
          <a:r>
            <a:rPr lang="en-US" dirty="0" smtClean="0">
              <a:solidFill>
                <a:schemeClr val="tx1"/>
              </a:solidFill>
            </a:rPr>
            <a:t>Export oriented SME borrowers may purchase imported machinery from the commercial importers or authorized dealers of the foreign manufacturers in Pakistan and authorized suppliers in case of locally manufactured machinery and plant</a:t>
          </a:r>
          <a:endParaRPr lang="en-US" dirty="0">
            <a:solidFill>
              <a:schemeClr val="tx1"/>
            </a:solidFill>
          </a:endParaRPr>
        </a:p>
      </dgm:t>
    </dgm:pt>
    <dgm:pt modelId="{5F21CD28-7D82-4E3F-B8A7-B31986EFF152}" type="parTrans" cxnId="{A8C54ABC-5458-4F46-8255-90D34CBCEEAB}">
      <dgm:prSet/>
      <dgm:spPr/>
      <dgm:t>
        <a:bodyPr/>
        <a:lstStyle/>
        <a:p>
          <a:endParaRPr lang="en-US"/>
        </a:p>
      </dgm:t>
    </dgm:pt>
    <dgm:pt modelId="{E93F3F07-6028-47C6-9208-C38826C2A054}" type="sibTrans" cxnId="{A8C54ABC-5458-4F46-8255-90D34CBCEEAB}">
      <dgm:prSet/>
      <dgm:spPr/>
      <dgm:t>
        <a:bodyPr/>
        <a:lstStyle/>
        <a:p>
          <a:endParaRPr lang="en-US"/>
        </a:p>
      </dgm:t>
    </dgm:pt>
    <dgm:pt modelId="{751A57AE-2F15-4FC0-ACE0-13DCD6223788}">
      <dgm:prSet/>
      <dgm:spPr/>
      <dgm:t>
        <a:bodyPr/>
        <a:lstStyle/>
        <a:p>
          <a:pPr algn="just" rtl="0"/>
          <a:r>
            <a:rPr lang="en-US" dirty="0" smtClean="0">
              <a:solidFill>
                <a:schemeClr val="tx1"/>
              </a:solidFill>
            </a:rPr>
            <a:t>Financing is available against Letter of Credit only, to the extent of the C&amp;F value of imported machinery and ex-factory / showroom price of locally manufactured machinery</a:t>
          </a:r>
          <a:endParaRPr lang="en-US" dirty="0">
            <a:solidFill>
              <a:schemeClr val="tx1"/>
            </a:solidFill>
          </a:endParaRPr>
        </a:p>
      </dgm:t>
    </dgm:pt>
    <dgm:pt modelId="{7CB212EF-5F8A-420D-B67D-6A7F05871A90}" type="parTrans" cxnId="{6997AB7B-4270-4360-9A2B-6B28FB2B2604}">
      <dgm:prSet/>
      <dgm:spPr/>
      <dgm:t>
        <a:bodyPr/>
        <a:lstStyle/>
        <a:p>
          <a:endParaRPr lang="en-US"/>
        </a:p>
      </dgm:t>
    </dgm:pt>
    <dgm:pt modelId="{E3001DEB-90DB-4999-85AA-618A6A94ACF0}" type="sibTrans" cxnId="{6997AB7B-4270-4360-9A2B-6B28FB2B2604}">
      <dgm:prSet/>
      <dgm:spPr/>
      <dgm:t>
        <a:bodyPr/>
        <a:lstStyle/>
        <a:p>
          <a:endParaRPr lang="en-US"/>
        </a:p>
      </dgm:t>
    </dgm:pt>
    <dgm:pt modelId="{7800FBFF-7A19-4B8C-A615-5DBCCFF9B3A6}" type="pres">
      <dgm:prSet presAssocID="{C4B78D45-8623-42D0-8203-DFB5855D90FE}" presName="linear" presStyleCnt="0">
        <dgm:presLayoutVars>
          <dgm:animLvl val="lvl"/>
          <dgm:resizeHandles val="exact"/>
        </dgm:presLayoutVars>
      </dgm:prSet>
      <dgm:spPr/>
      <dgm:t>
        <a:bodyPr/>
        <a:lstStyle/>
        <a:p>
          <a:endParaRPr lang="en-US"/>
        </a:p>
      </dgm:t>
    </dgm:pt>
    <dgm:pt modelId="{1419AB9C-FB3E-4033-8378-8EDDE5517969}" type="pres">
      <dgm:prSet presAssocID="{751A57AE-2F15-4FC0-ACE0-13DCD6223788}" presName="parentText" presStyleLbl="node1" presStyleIdx="0" presStyleCnt="4">
        <dgm:presLayoutVars>
          <dgm:chMax val="0"/>
          <dgm:bulletEnabled val="1"/>
        </dgm:presLayoutVars>
      </dgm:prSet>
      <dgm:spPr/>
      <dgm:t>
        <a:bodyPr/>
        <a:lstStyle/>
        <a:p>
          <a:endParaRPr lang="en-US"/>
        </a:p>
      </dgm:t>
    </dgm:pt>
    <dgm:pt modelId="{86E7718A-EF3C-4AA8-8F2B-3C0F39B9C1EE}" type="pres">
      <dgm:prSet presAssocID="{E3001DEB-90DB-4999-85AA-618A6A94ACF0}" presName="spacer" presStyleCnt="0"/>
      <dgm:spPr/>
    </dgm:pt>
    <dgm:pt modelId="{6397B45B-E4F7-4BD9-AE7D-E9565B6DBDB5}" type="pres">
      <dgm:prSet presAssocID="{EE2F6A8B-C2C8-41EE-AEA2-8771A1DC8B5B}" presName="parentText" presStyleLbl="node1" presStyleIdx="1" presStyleCnt="4">
        <dgm:presLayoutVars>
          <dgm:chMax val="0"/>
          <dgm:bulletEnabled val="1"/>
        </dgm:presLayoutVars>
      </dgm:prSet>
      <dgm:spPr/>
      <dgm:t>
        <a:bodyPr/>
        <a:lstStyle/>
        <a:p>
          <a:endParaRPr lang="en-US"/>
        </a:p>
      </dgm:t>
    </dgm:pt>
    <dgm:pt modelId="{EE355A0E-C69D-44D7-8D84-904AEED5958F}" type="pres">
      <dgm:prSet presAssocID="{9902AD20-B6B1-4474-9240-8AE61236778D}" presName="spacer" presStyleCnt="0"/>
      <dgm:spPr/>
    </dgm:pt>
    <dgm:pt modelId="{99E3F16C-84C7-49C2-A083-0181E3B50198}" type="pres">
      <dgm:prSet presAssocID="{4E89A01F-8DAB-46FD-84F6-E6C02F2E2260}" presName="parentText" presStyleLbl="node1" presStyleIdx="2" presStyleCnt="4">
        <dgm:presLayoutVars>
          <dgm:chMax val="0"/>
          <dgm:bulletEnabled val="1"/>
        </dgm:presLayoutVars>
      </dgm:prSet>
      <dgm:spPr/>
      <dgm:t>
        <a:bodyPr/>
        <a:lstStyle/>
        <a:p>
          <a:endParaRPr lang="en-US"/>
        </a:p>
      </dgm:t>
    </dgm:pt>
    <dgm:pt modelId="{A550EE28-BE14-4DA0-93A3-3D495BD0C53B}" type="pres">
      <dgm:prSet presAssocID="{A5F388A9-FA7E-47AC-8E87-97E2B462B328}" presName="spacer" presStyleCnt="0"/>
      <dgm:spPr/>
    </dgm:pt>
    <dgm:pt modelId="{DD4FA3C5-C23D-4EBF-929A-0299E7A192D7}" type="pres">
      <dgm:prSet presAssocID="{32ACE758-DB21-4688-9EAF-9C3B25AF8304}" presName="parentText" presStyleLbl="node1" presStyleIdx="3" presStyleCnt="4">
        <dgm:presLayoutVars>
          <dgm:chMax val="0"/>
          <dgm:bulletEnabled val="1"/>
        </dgm:presLayoutVars>
      </dgm:prSet>
      <dgm:spPr/>
      <dgm:t>
        <a:bodyPr/>
        <a:lstStyle/>
        <a:p>
          <a:endParaRPr lang="en-US"/>
        </a:p>
      </dgm:t>
    </dgm:pt>
  </dgm:ptLst>
  <dgm:cxnLst>
    <dgm:cxn modelId="{92873625-840E-41EA-BCB9-37F02C182B32}" type="presOf" srcId="{C4B78D45-8623-42D0-8203-DFB5855D90FE}" destId="{7800FBFF-7A19-4B8C-A615-5DBCCFF9B3A6}" srcOrd="0" destOrd="0" presId="urn:microsoft.com/office/officeart/2005/8/layout/vList2"/>
    <dgm:cxn modelId="{A0BC83B6-E871-4E6D-B092-73D47D238F3E}" srcId="{C4B78D45-8623-42D0-8203-DFB5855D90FE}" destId="{EE2F6A8B-C2C8-41EE-AEA2-8771A1DC8B5B}" srcOrd="1" destOrd="0" parTransId="{0E065257-677F-4EE2-8398-6D569BDD40BD}" sibTransId="{9902AD20-B6B1-4474-9240-8AE61236778D}"/>
    <dgm:cxn modelId="{3C7447AF-AF23-41A4-AB45-0EAD207DBB50}" type="presOf" srcId="{EE2F6A8B-C2C8-41EE-AEA2-8771A1DC8B5B}" destId="{6397B45B-E4F7-4BD9-AE7D-E9565B6DBDB5}" srcOrd="0" destOrd="0" presId="urn:microsoft.com/office/officeart/2005/8/layout/vList2"/>
    <dgm:cxn modelId="{E5BE0A42-055F-41F0-8D94-EBB7CE0B3028}" type="presOf" srcId="{4E89A01F-8DAB-46FD-84F6-E6C02F2E2260}" destId="{99E3F16C-84C7-49C2-A083-0181E3B50198}" srcOrd="0" destOrd="0" presId="urn:microsoft.com/office/officeart/2005/8/layout/vList2"/>
    <dgm:cxn modelId="{6997AB7B-4270-4360-9A2B-6B28FB2B2604}" srcId="{C4B78D45-8623-42D0-8203-DFB5855D90FE}" destId="{751A57AE-2F15-4FC0-ACE0-13DCD6223788}" srcOrd="0" destOrd="0" parTransId="{7CB212EF-5F8A-420D-B67D-6A7F05871A90}" sibTransId="{E3001DEB-90DB-4999-85AA-618A6A94ACF0}"/>
    <dgm:cxn modelId="{A8C54ABC-5458-4F46-8255-90D34CBCEEAB}" srcId="{C4B78D45-8623-42D0-8203-DFB5855D90FE}" destId="{32ACE758-DB21-4688-9EAF-9C3B25AF8304}" srcOrd="3" destOrd="0" parTransId="{5F21CD28-7D82-4E3F-B8A7-B31986EFF152}" sibTransId="{E93F3F07-6028-47C6-9208-C38826C2A054}"/>
    <dgm:cxn modelId="{A854C8DE-B68C-4C4E-8FF0-F1E5DCABE9C7}" type="presOf" srcId="{32ACE758-DB21-4688-9EAF-9C3B25AF8304}" destId="{DD4FA3C5-C23D-4EBF-929A-0299E7A192D7}" srcOrd="0" destOrd="0" presId="urn:microsoft.com/office/officeart/2005/8/layout/vList2"/>
    <dgm:cxn modelId="{E38A4A54-E97A-47F6-9EB2-9B1A70760081}" type="presOf" srcId="{751A57AE-2F15-4FC0-ACE0-13DCD6223788}" destId="{1419AB9C-FB3E-4033-8378-8EDDE5517969}" srcOrd="0" destOrd="0" presId="urn:microsoft.com/office/officeart/2005/8/layout/vList2"/>
    <dgm:cxn modelId="{044C0304-7D5B-4892-8309-0B72A2D82417}" srcId="{C4B78D45-8623-42D0-8203-DFB5855D90FE}" destId="{4E89A01F-8DAB-46FD-84F6-E6C02F2E2260}" srcOrd="2" destOrd="0" parTransId="{26507A70-74B0-488E-9F93-B941CDD2A480}" sibTransId="{A5F388A9-FA7E-47AC-8E87-97E2B462B328}"/>
    <dgm:cxn modelId="{3E0CA509-87B1-4F69-B143-184E16793460}" type="presParOf" srcId="{7800FBFF-7A19-4B8C-A615-5DBCCFF9B3A6}" destId="{1419AB9C-FB3E-4033-8378-8EDDE5517969}" srcOrd="0" destOrd="0" presId="urn:microsoft.com/office/officeart/2005/8/layout/vList2"/>
    <dgm:cxn modelId="{FB706BF5-A79F-4BC4-BFE0-BA55E2FA3BC2}" type="presParOf" srcId="{7800FBFF-7A19-4B8C-A615-5DBCCFF9B3A6}" destId="{86E7718A-EF3C-4AA8-8F2B-3C0F39B9C1EE}" srcOrd="1" destOrd="0" presId="urn:microsoft.com/office/officeart/2005/8/layout/vList2"/>
    <dgm:cxn modelId="{C13D247B-BD24-4306-8145-39F8671036E4}" type="presParOf" srcId="{7800FBFF-7A19-4B8C-A615-5DBCCFF9B3A6}" destId="{6397B45B-E4F7-4BD9-AE7D-E9565B6DBDB5}" srcOrd="2" destOrd="0" presId="urn:microsoft.com/office/officeart/2005/8/layout/vList2"/>
    <dgm:cxn modelId="{ABE82247-AA01-460B-B228-E7F24F4E4BA6}" type="presParOf" srcId="{7800FBFF-7A19-4B8C-A615-5DBCCFF9B3A6}" destId="{EE355A0E-C69D-44D7-8D84-904AEED5958F}" srcOrd="3" destOrd="0" presId="urn:microsoft.com/office/officeart/2005/8/layout/vList2"/>
    <dgm:cxn modelId="{890FA5C0-A1E8-489B-8CFC-C7E420FE8C8B}" type="presParOf" srcId="{7800FBFF-7A19-4B8C-A615-5DBCCFF9B3A6}" destId="{99E3F16C-84C7-49C2-A083-0181E3B50198}" srcOrd="4" destOrd="0" presId="urn:microsoft.com/office/officeart/2005/8/layout/vList2"/>
    <dgm:cxn modelId="{046A3E9F-510B-4641-99E0-DE5E9F276002}" type="presParOf" srcId="{7800FBFF-7A19-4B8C-A615-5DBCCFF9B3A6}" destId="{A550EE28-BE14-4DA0-93A3-3D495BD0C53B}" srcOrd="5" destOrd="0" presId="urn:microsoft.com/office/officeart/2005/8/layout/vList2"/>
    <dgm:cxn modelId="{1BC3DA04-8450-40D4-96AE-E8E02DC71024}" type="presParOf" srcId="{7800FBFF-7A19-4B8C-A615-5DBCCFF9B3A6}" destId="{DD4FA3C5-C23D-4EBF-929A-0299E7A192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B78D45-8623-42D0-8203-DFB5855D90F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EE2F6A8B-C2C8-41EE-AEA2-8771A1DC8B5B}">
      <dgm:prSet custT="1"/>
      <dgm:spPr/>
      <dgm:t>
        <a:bodyPr/>
        <a:lstStyle/>
        <a:p>
          <a:pPr algn="just" rtl="0"/>
          <a:r>
            <a:rPr lang="en-US" sz="1800" b="1" dirty="0" smtClean="0">
              <a:solidFill>
                <a:schemeClr val="tx1"/>
              </a:solidFill>
            </a:rPr>
            <a:t>Scope: </a:t>
          </a:r>
          <a:r>
            <a:rPr lang="en-US" sz="1800" b="0" i="0" dirty="0" err="1" smtClean="0">
              <a:solidFill>
                <a:schemeClr val="tx1"/>
              </a:solidFill>
            </a:rPr>
            <a:t>Mudarabah</a:t>
          </a:r>
          <a:r>
            <a:rPr lang="en-US" sz="1800" b="0" i="0" dirty="0" smtClean="0">
              <a:solidFill>
                <a:schemeClr val="tx1"/>
              </a:solidFill>
            </a:rPr>
            <a:t> based Islamic Long Term Financing Facility (ILTFF) for plant and machinery through Islamic banking institutions (IBIs). SBP shall make </a:t>
          </a:r>
          <a:r>
            <a:rPr lang="en-US" sz="1800" b="0" i="0" dirty="0" err="1" smtClean="0">
              <a:solidFill>
                <a:schemeClr val="tx1"/>
              </a:solidFill>
            </a:rPr>
            <a:t>Mudarabah</a:t>
          </a:r>
          <a:r>
            <a:rPr lang="en-US" sz="1800" b="0" i="0" dirty="0" smtClean="0">
              <a:solidFill>
                <a:schemeClr val="tx1"/>
              </a:solidFill>
            </a:rPr>
            <a:t> investment in general pool of IBIs participating in the scheme.</a:t>
          </a:r>
          <a:endParaRPr lang="en-US" sz="1800" dirty="0">
            <a:solidFill>
              <a:schemeClr val="tx1"/>
            </a:solidFill>
          </a:endParaRPr>
        </a:p>
      </dgm:t>
    </dgm:pt>
    <dgm:pt modelId="{0E065257-677F-4EE2-8398-6D569BDD40BD}" type="parTrans" cxnId="{A0BC83B6-E871-4E6D-B092-73D47D238F3E}">
      <dgm:prSet/>
      <dgm:spPr/>
      <dgm:t>
        <a:bodyPr/>
        <a:lstStyle/>
        <a:p>
          <a:endParaRPr lang="en-US"/>
        </a:p>
      </dgm:t>
    </dgm:pt>
    <dgm:pt modelId="{9902AD20-B6B1-4474-9240-8AE61236778D}" type="sibTrans" cxnId="{A0BC83B6-E871-4E6D-B092-73D47D238F3E}">
      <dgm:prSet/>
      <dgm:spPr/>
      <dgm:t>
        <a:bodyPr/>
        <a:lstStyle/>
        <a:p>
          <a:endParaRPr lang="en-US"/>
        </a:p>
      </dgm:t>
    </dgm:pt>
    <dgm:pt modelId="{C57B4A23-E2B1-4048-ABDF-B350FCA1562D}">
      <dgm:prSet custT="1"/>
      <dgm:spPr/>
      <dgm:t>
        <a:bodyPr/>
        <a:lstStyle/>
        <a:p>
          <a:pPr algn="just" rtl="0"/>
          <a:r>
            <a:rPr lang="en-US" sz="1800" b="1" dirty="0" smtClean="0">
              <a:solidFill>
                <a:schemeClr val="tx1"/>
              </a:solidFill>
            </a:rPr>
            <a:t>Eligibility: </a:t>
          </a:r>
          <a:r>
            <a:rPr lang="en-US" sz="1800" b="0" i="0" dirty="0" smtClean="0">
              <a:solidFill>
                <a:schemeClr val="tx1"/>
              </a:solidFill>
            </a:rPr>
            <a:t>Exporters (including SMEs) can avail long term local currency financing for purchase of imported or locally manufactured new plant and machinery for eligible sectors. </a:t>
          </a:r>
        </a:p>
        <a:p>
          <a:pPr algn="just" rtl="0"/>
          <a:r>
            <a:rPr lang="en-US" sz="1800" dirty="0" smtClean="0">
              <a:solidFill>
                <a:schemeClr val="tx1"/>
              </a:solidFill>
            </a:rPr>
            <a:t>Available to the export oriented projects only if their annual export is equivalent to US $5 million or at least 50% of the sales whichever is lower</a:t>
          </a:r>
          <a:endParaRPr lang="en-US" sz="1800" dirty="0">
            <a:solidFill>
              <a:schemeClr val="tx1"/>
            </a:solidFill>
          </a:endParaRPr>
        </a:p>
      </dgm:t>
    </dgm:pt>
    <dgm:pt modelId="{BC8F522E-28A6-49A7-B69E-BB2037A0C1D9}" type="parTrans" cxnId="{7FBA7543-8DEF-407D-9E1D-61A7D994F4C5}">
      <dgm:prSet/>
      <dgm:spPr/>
      <dgm:t>
        <a:bodyPr/>
        <a:lstStyle/>
        <a:p>
          <a:endParaRPr lang="en-US"/>
        </a:p>
      </dgm:t>
    </dgm:pt>
    <dgm:pt modelId="{DB5CD6C9-6EFF-475A-B2BB-81CE58CDC8AC}" type="sibTrans" cxnId="{7FBA7543-8DEF-407D-9E1D-61A7D994F4C5}">
      <dgm:prSet/>
      <dgm:spPr/>
      <dgm:t>
        <a:bodyPr/>
        <a:lstStyle/>
        <a:p>
          <a:endParaRPr lang="en-US"/>
        </a:p>
      </dgm:t>
    </dgm:pt>
    <dgm:pt modelId="{4E89A01F-8DAB-46FD-84F6-E6C02F2E2260}">
      <dgm:prSet custT="1"/>
      <dgm:spPr/>
      <dgm:t>
        <a:bodyPr/>
        <a:lstStyle/>
        <a:p>
          <a:pPr algn="just" rtl="0"/>
          <a:r>
            <a:rPr lang="en-US" sz="1800" b="1" dirty="0" smtClean="0">
              <a:solidFill>
                <a:schemeClr val="tx1"/>
              </a:solidFill>
            </a:rPr>
            <a:t>PFIs: </a:t>
          </a:r>
          <a:r>
            <a:rPr lang="en-US" sz="1800" dirty="0" smtClean="0">
              <a:solidFill>
                <a:schemeClr val="tx1"/>
              </a:solidFill>
            </a:rPr>
            <a:t>Funding from SBP shall be available to IBIs which are approved by SBP as Participating Islamic Banking Institutions (PIBIs) under ILTFF.</a:t>
          </a:r>
          <a:endParaRPr lang="en-US" sz="1800" dirty="0">
            <a:solidFill>
              <a:schemeClr val="tx1"/>
            </a:solidFill>
          </a:endParaRPr>
        </a:p>
      </dgm:t>
    </dgm:pt>
    <dgm:pt modelId="{26507A70-74B0-488E-9F93-B941CDD2A480}" type="parTrans" cxnId="{044C0304-7D5B-4892-8309-0B72A2D82417}">
      <dgm:prSet/>
      <dgm:spPr/>
      <dgm:t>
        <a:bodyPr/>
        <a:lstStyle/>
        <a:p>
          <a:endParaRPr lang="en-US"/>
        </a:p>
      </dgm:t>
    </dgm:pt>
    <dgm:pt modelId="{A5F388A9-FA7E-47AC-8E87-97E2B462B328}" type="sibTrans" cxnId="{044C0304-7D5B-4892-8309-0B72A2D82417}">
      <dgm:prSet/>
      <dgm:spPr/>
      <dgm:t>
        <a:bodyPr/>
        <a:lstStyle/>
        <a:p>
          <a:endParaRPr lang="en-US"/>
        </a:p>
      </dgm:t>
    </dgm:pt>
    <dgm:pt modelId="{1A84E8E4-0455-4BCA-9834-F3BE007F12AC}">
      <dgm:prSet custT="1"/>
      <dgm:spPr/>
      <dgm:t>
        <a:bodyPr/>
        <a:lstStyle/>
        <a:p>
          <a:pPr algn="just" rtl="0"/>
          <a:r>
            <a:rPr lang="en-US" sz="1800" b="1" dirty="0" smtClean="0">
              <a:solidFill>
                <a:schemeClr val="tx1"/>
              </a:solidFill>
            </a:rPr>
            <a:t>Financing Limit: </a:t>
          </a:r>
          <a:r>
            <a:rPr lang="en-US" sz="1800" dirty="0" smtClean="0">
              <a:solidFill>
                <a:schemeClr val="tx1"/>
              </a:solidFill>
            </a:rPr>
            <a:t>Maximum borrowing limit for a single export oriented unit is Rs 1.5 billion</a:t>
          </a:r>
          <a:endParaRPr lang="en-US" sz="1800" dirty="0">
            <a:solidFill>
              <a:schemeClr val="tx1"/>
            </a:solidFill>
          </a:endParaRPr>
        </a:p>
      </dgm:t>
    </dgm:pt>
    <dgm:pt modelId="{CD425C2A-50F2-473B-AE1D-EC76477A5FED}" type="parTrans" cxnId="{413CD3EE-8453-4EDE-83DB-72EF60068FD4}">
      <dgm:prSet/>
      <dgm:spPr/>
      <dgm:t>
        <a:bodyPr/>
        <a:lstStyle/>
        <a:p>
          <a:endParaRPr lang="en-US"/>
        </a:p>
      </dgm:t>
    </dgm:pt>
    <dgm:pt modelId="{C67A6E2D-53CA-41AD-85E8-5801677AFB95}" type="sibTrans" cxnId="{413CD3EE-8453-4EDE-83DB-72EF60068FD4}">
      <dgm:prSet/>
      <dgm:spPr/>
      <dgm:t>
        <a:bodyPr/>
        <a:lstStyle/>
        <a:p>
          <a:endParaRPr lang="en-US"/>
        </a:p>
      </dgm:t>
    </dgm:pt>
    <dgm:pt modelId="{32ACE758-DB21-4688-9EAF-9C3B25AF8304}">
      <dgm:prSet custT="1"/>
      <dgm:spPr/>
      <dgm:t>
        <a:bodyPr/>
        <a:lstStyle/>
        <a:p>
          <a:pPr algn="just" rtl="0"/>
          <a:r>
            <a:rPr lang="en-US" sz="1800" b="1" dirty="0" smtClean="0">
              <a:solidFill>
                <a:schemeClr val="tx1"/>
              </a:solidFill>
            </a:rPr>
            <a:t>Tenor:</a:t>
          </a:r>
          <a:r>
            <a:rPr lang="en-US" sz="1800" dirty="0" smtClean="0">
              <a:solidFill>
                <a:schemeClr val="tx1"/>
              </a:solidFill>
            </a:rPr>
            <a:t> Financing shall be available for a maximum period of 10 years including a maximum grace period of 2 years.</a:t>
          </a:r>
          <a:endParaRPr lang="en-US" sz="1800" dirty="0">
            <a:solidFill>
              <a:schemeClr val="tx1"/>
            </a:solidFill>
          </a:endParaRPr>
        </a:p>
      </dgm:t>
    </dgm:pt>
    <dgm:pt modelId="{5F21CD28-7D82-4E3F-B8A7-B31986EFF152}" type="parTrans" cxnId="{A8C54ABC-5458-4F46-8255-90D34CBCEEAB}">
      <dgm:prSet/>
      <dgm:spPr/>
      <dgm:t>
        <a:bodyPr/>
        <a:lstStyle/>
        <a:p>
          <a:endParaRPr lang="en-US"/>
        </a:p>
      </dgm:t>
    </dgm:pt>
    <dgm:pt modelId="{E93F3F07-6028-47C6-9208-C38826C2A054}" type="sibTrans" cxnId="{A8C54ABC-5458-4F46-8255-90D34CBCEEAB}">
      <dgm:prSet/>
      <dgm:spPr/>
      <dgm:t>
        <a:bodyPr/>
        <a:lstStyle/>
        <a:p>
          <a:endParaRPr lang="en-US"/>
        </a:p>
      </dgm:t>
    </dgm:pt>
    <dgm:pt modelId="{7800FBFF-7A19-4B8C-A615-5DBCCFF9B3A6}" type="pres">
      <dgm:prSet presAssocID="{C4B78D45-8623-42D0-8203-DFB5855D90FE}" presName="linear" presStyleCnt="0">
        <dgm:presLayoutVars>
          <dgm:animLvl val="lvl"/>
          <dgm:resizeHandles val="exact"/>
        </dgm:presLayoutVars>
      </dgm:prSet>
      <dgm:spPr/>
      <dgm:t>
        <a:bodyPr/>
        <a:lstStyle/>
        <a:p>
          <a:endParaRPr lang="en-US"/>
        </a:p>
      </dgm:t>
    </dgm:pt>
    <dgm:pt modelId="{6397B45B-E4F7-4BD9-AE7D-E9565B6DBDB5}" type="pres">
      <dgm:prSet presAssocID="{EE2F6A8B-C2C8-41EE-AEA2-8771A1DC8B5B}" presName="parentText" presStyleLbl="node1" presStyleIdx="0" presStyleCnt="5" custScaleY="119780" custLinFactY="-41575" custLinFactNeighborY="-100000">
        <dgm:presLayoutVars>
          <dgm:chMax val="0"/>
          <dgm:bulletEnabled val="1"/>
        </dgm:presLayoutVars>
      </dgm:prSet>
      <dgm:spPr/>
      <dgm:t>
        <a:bodyPr/>
        <a:lstStyle/>
        <a:p>
          <a:endParaRPr lang="en-US"/>
        </a:p>
      </dgm:t>
    </dgm:pt>
    <dgm:pt modelId="{EE355A0E-C69D-44D7-8D84-904AEED5958F}" type="pres">
      <dgm:prSet presAssocID="{9902AD20-B6B1-4474-9240-8AE61236778D}" presName="spacer" presStyleCnt="0"/>
      <dgm:spPr/>
    </dgm:pt>
    <dgm:pt modelId="{075257D6-9DC0-4518-B17A-7D7D15A47D9D}" type="pres">
      <dgm:prSet presAssocID="{C57B4A23-E2B1-4048-ABDF-B350FCA1562D}" presName="parentText" presStyleLbl="node1" presStyleIdx="1" presStyleCnt="5" custScaleY="164957">
        <dgm:presLayoutVars>
          <dgm:chMax val="0"/>
          <dgm:bulletEnabled val="1"/>
        </dgm:presLayoutVars>
      </dgm:prSet>
      <dgm:spPr/>
      <dgm:t>
        <a:bodyPr/>
        <a:lstStyle/>
        <a:p>
          <a:endParaRPr lang="en-US"/>
        </a:p>
      </dgm:t>
    </dgm:pt>
    <dgm:pt modelId="{AA92CD6A-CC0F-4161-9D7B-39E42C26B62A}" type="pres">
      <dgm:prSet presAssocID="{DB5CD6C9-6EFF-475A-B2BB-81CE58CDC8AC}" presName="spacer" presStyleCnt="0"/>
      <dgm:spPr/>
    </dgm:pt>
    <dgm:pt modelId="{99E3F16C-84C7-49C2-A083-0181E3B50198}" type="pres">
      <dgm:prSet presAssocID="{4E89A01F-8DAB-46FD-84F6-E6C02F2E2260}" presName="parentText" presStyleLbl="node1" presStyleIdx="2" presStyleCnt="5" custScaleY="83150">
        <dgm:presLayoutVars>
          <dgm:chMax val="0"/>
          <dgm:bulletEnabled val="1"/>
        </dgm:presLayoutVars>
      </dgm:prSet>
      <dgm:spPr/>
      <dgm:t>
        <a:bodyPr/>
        <a:lstStyle/>
        <a:p>
          <a:endParaRPr lang="en-US"/>
        </a:p>
      </dgm:t>
    </dgm:pt>
    <dgm:pt modelId="{A550EE28-BE14-4DA0-93A3-3D495BD0C53B}" type="pres">
      <dgm:prSet presAssocID="{A5F388A9-FA7E-47AC-8E87-97E2B462B328}" presName="spacer" presStyleCnt="0"/>
      <dgm:spPr/>
    </dgm:pt>
    <dgm:pt modelId="{0468B7E0-9B6D-42A7-8650-9350034DC9D4}" type="pres">
      <dgm:prSet presAssocID="{1A84E8E4-0455-4BCA-9834-F3BE007F12AC}" presName="parentText" presStyleLbl="node1" presStyleIdx="3" presStyleCnt="5" custScaleY="67643">
        <dgm:presLayoutVars>
          <dgm:chMax val="0"/>
          <dgm:bulletEnabled val="1"/>
        </dgm:presLayoutVars>
      </dgm:prSet>
      <dgm:spPr/>
      <dgm:t>
        <a:bodyPr/>
        <a:lstStyle/>
        <a:p>
          <a:endParaRPr lang="en-US"/>
        </a:p>
      </dgm:t>
    </dgm:pt>
    <dgm:pt modelId="{A8B29DAB-B0ED-4718-BE2D-127C452BA009}" type="pres">
      <dgm:prSet presAssocID="{C67A6E2D-53CA-41AD-85E8-5801677AFB95}" presName="spacer" presStyleCnt="0"/>
      <dgm:spPr/>
    </dgm:pt>
    <dgm:pt modelId="{DD4FA3C5-C23D-4EBF-929A-0299E7A192D7}" type="pres">
      <dgm:prSet presAssocID="{32ACE758-DB21-4688-9EAF-9C3B25AF8304}" presName="parentText" presStyleLbl="node1" presStyleIdx="4" presStyleCnt="5" custScaleY="56960">
        <dgm:presLayoutVars>
          <dgm:chMax val="0"/>
          <dgm:bulletEnabled val="1"/>
        </dgm:presLayoutVars>
      </dgm:prSet>
      <dgm:spPr/>
      <dgm:t>
        <a:bodyPr/>
        <a:lstStyle/>
        <a:p>
          <a:endParaRPr lang="en-US"/>
        </a:p>
      </dgm:t>
    </dgm:pt>
  </dgm:ptLst>
  <dgm:cxnLst>
    <dgm:cxn modelId="{A8C54ABC-5458-4F46-8255-90D34CBCEEAB}" srcId="{C4B78D45-8623-42D0-8203-DFB5855D90FE}" destId="{32ACE758-DB21-4688-9EAF-9C3B25AF8304}" srcOrd="4" destOrd="0" parTransId="{5F21CD28-7D82-4E3F-B8A7-B31986EFF152}" sibTransId="{E93F3F07-6028-47C6-9208-C38826C2A054}"/>
    <dgm:cxn modelId="{87EE7696-82EE-415B-B13A-0539185BC024}" type="presOf" srcId="{C4B78D45-8623-42D0-8203-DFB5855D90FE}" destId="{7800FBFF-7A19-4B8C-A615-5DBCCFF9B3A6}" srcOrd="0" destOrd="0" presId="urn:microsoft.com/office/officeart/2005/8/layout/vList2"/>
    <dgm:cxn modelId="{413CD3EE-8453-4EDE-83DB-72EF60068FD4}" srcId="{C4B78D45-8623-42D0-8203-DFB5855D90FE}" destId="{1A84E8E4-0455-4BCA-9834-F3BE007F12AC}" srcOrd="3" destOrd="0" parTransId="{CD425C2A-50F2-473B-AE1D-EC76477A5FED}" sibTransId="{C67A6E2D-53CA-41AD-85E8-5801677AFB95}"/>
    <dgm:cxn modelId="{044C0304-7D5B-4892-8309-0B72A2D82417}" srcId="{C4B78D45-8623-42D0-8203-DFB5855D90FE}" destId="{4E89A01F-8DAB-46FD-84F6-E6C02F2E2260}" srcOrd="2" destOrd="0" parTransId="{26507A70-74B0-488E-9F93-B941CDD2A480}" sibTransId="{A5F388A9-FA7E-47AC-8E87-97E2B462B328}"/>
    <dgm:cxn modelId="{1FB3586E-2A86-4D6C-8E08-59B1D2CA77AD}" type="presOf" srcId="{C57B4A23-E2B1-4048-ABDF-B350FCA1562D}" destId="{075257D6-9DC0-4518-B17A-7D7D15A47D9D}" srcOrd="0" destOrd="0" presId="urn:microsoft.com/office/officeart/2005/8/layout/vList2"/>
    <dgm:cxn modelId="{44660E34-EE44-47D5-B09A-6AC202F8EEAB}" type="presOf" srcId="{1A84E8E4-0455-4BCA-9834-F3BE007F12AC}" destId="{0468B7E0-9B6D-42A7-8650-9350034DC9D4}" srcOrd="0" destOrd="0" presId="urn:microsoft.com/office/officeart/2005/8/layout/vList2"/>
    <dgm:cxn modelId="{FD7642A4-ECBD-40F5-8A95-B69BE8B48AC9}" type="presOf" srcId="{4E89A01F-8DAB-46FD-84F6-E6C02F2E2260}" destId="{99E3F16C-84C7-49C2-A083-0181E3B50198}" srcOrd="0" destOrd="0" presId="urn:microsoft.com/office/officeart/2005/8/layout/vList2"/>
    <dgm:cxn modelId="{7FBA7543-8DEF-407D-9E1D-61A7D994F4C5}" srcId="{C4B78D45-8623-42D0-8203-DFB5855D90FE}" destId="{C57B4A23-E2B1-4048-ABDF-B350FCA1562D}" srcOrd="1" destOrd="0" parTransId="{BC8F522E-28A6-49A7-B69E-BB2037A0C1D9}" sibTransId="{DB5CD6C9-6EFF-475A-B2BB-81CE58CDC8AC}"/>
    <dgm:cxn modelId="{A0BC83B6-E871-4E6D-B092-73D47D238F3E}" srcId="{C4B78D45-8623-42D0-8203-DFB5855D90FE}" destId="{EE2F6A8B-C2C8-41EE-AEA2-8771A1DC8B5B}" srcOrd="0" destOrd="0" parTransId="{0E065257-677F-4EE2-8398-6D569BDD40BD}" sibTransId="{9902AD20-B6B1-4474-9240-8AE61236778D}"/>
    <dgm:cxn modelId="{F9A1E653-83A7-43DD-8021-AF855A92FAD3}" type="presOf" srcId="{32ACE758-DB21-4688-9EAF-9C3B25AF8304}" destId="{DD4FA3C5-C23D-4EBF-929A-0299E7A192D7}" srcOrd="0" destOrd="0" presId="urn:microsoft.com/office/officeart/2005/8/layout/vList2"/>
    <dgm:cxn modelId="{8BC6D231-ECE5-440D-B182-DF50A0025DF1}" type="presOf" srcId="{EE2F6A8B-C2C8-41EE-AEA2-8771A1DC8B5B}" destId="{6397B45B-E4F7-4BD9-AE7D-E9565B6DBDB5}" srcOrd="0" destOrd="0" presId="urn:microsoft.com/office/officeart/2005/8/layout/vList2"/>
    <dgm:cxn modelId="{04117AE3-B09A-4663-A905-2E03F8BD76D8}" type="presParOf" srcId="{7800FBFF-7A19-4B8C-A615-5DBCCFF9B3A6}" destId="{6397B45B-E4F7-4BD9-AE7D-E9565B6DBDB5}" srcOrd="0" destOrd="0" presId="urn:microsoft.com/office/officeart/2005/8/layout/vList2"/>
    <dgm:cxn modelId="{D39A63F0-2DE4-4BC6-8A41-EDD98A6835AC}" type="presParOf" srcId="{7800FBFF-7A19-4B8C-A615-5DBCCFF9B3A6}" destId="{EE355A0E-C69D-44D7-8D84-904AEED5958F}" srcOrd="1" destOrd="0" presId="urn:microsoft.com/office/officeart/2005/8/layout/vList2"/>
    <dgm:cxn modelId="{193DEE28-0447-4CC2-9251-D37DC1C40523}" type="presParOf" srcId="{7800FBFF-7A19-4B8C-A615-5DBCCFF9B3A6}" destId="{075257D6-9DC0-4518-B17A-7D7D15A47D9D}" srcOrd="2" destOrd="0" presId="urn:microsoft.com/office/officeart/2005/8/layout/vList2"/>
    <dgm:cxn modelId="{ADE6EEB2-6AAB-4C3E-905E-EDD3B3FC49F9}" type="presParOf" srcId="{7800FBFF-7A19-4B8C-A615-5DBCCFF9B3A6}" destId="{AA92CD6A-CC0F-4161-9D7B-39E42C26B62A}" srcOrd="3" destOrd="0" presId="urn:microsoft.com/office/officeart/2005/8/layout/vList2"/>
    <dgm:cxn modelId="{64797D51-2684-4D81-B7BD-B358CA031F02}" type="presParOf" srcId="{7800FBFF-7A19-4B8C-A615-5DBCCFF9B3A6}" destId="{99E3F16C-84C7-49C2-A083-0181E3B50198}" srcOrd="4" destOrd="0" presId="urn:microsoft.com/office/officeart/2005/8/layout/vList2"/>
    <dgm:cxn modelId="{FE13FFED-3787-444C-84FF-C47783BCC98D}" type="presParOf" srcId="{7800FBFF-7A19-4B8C-A615-5DBCCFF9B3A6}" destId="{A550EE28-BE14-4DA0-93A3-3D495BD0C53B}" srcOrd="5" destOrd="0" presId="urn:microsoft.com/office/officeart/2005/8/layout/vList2"/>
    <dgm:cxn modelId="{CFD52EB7-1883-427F-B143-A3C04642B689}" type="presParOf" srcId="{7800FBFF-7A19-4B8C-A615-5DBCCFF9B3A6}" destId="{0468B7E0-9B6D-42A7-8650-9350034DC9D4}" srcOrd="6" destOrd="0" presId="urn:microsoft.com/office/officeart/2005/8/layout/vList2"/>
    <dgm:cxn modelId="{039FBF82-FB23-4802-B5A0-AD58EFE080C1}" type="presParOf" srcId="{7800FBFF-7A19-4B8C-A615-5DBCCFF9B3A6}" destId="{A8B29DAB-B0ED-4718-BE2D-127C452BA009}" srcOrd="7" destOrd="0" presId="urn:microsoft.com/office/officeart/2005/8/layout/vList2"/>
    <dgm:cxn modelId="{95A56994-137B-434F-B001-B69ED8AC3750}" type="presParOf" srcId="{7800FBFF-7A19-4B8C-A615-5DBCCFF9B3A6}" destId="{DD4FA3C5-C23D-4EBF-929A-0299E7A192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65E1D-5E3D-47FC-8961-EBBD4E2D636F}">
      <dsp:nvSpPr>
        <dsp:cNvPr id="0" name=""/>
        <dsp:cNvSpPr/>
      </dsp:nvSpPr>
      <dsp:spPr>
        <a:xfrm rot="5400000">
          <a:off x="3866417" y="-2793491"/>
          <a:ext cx="2331183" cy="7918305"/>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82880" rIns="247650" bIns="182880" numCol="1" spcCol="1270" anchor="ctr" anchorCtr="0">
          <a:noAutofit/>
        </a:bodyPr>
        <a:lstStyle/>
        <a:p>
          <a:pPr marL="231775" lvl="1" indent="-231775" algn="l" defTabSz="1066800">
            <a:lnSpc>
              <a:spcPct val="90000"/>
            </a:lnSpc>
            <a:spcBef>
              <a:spcPct val="0"/>
            </a:spcBef>
            <a:spcAft>
              <a:spcPts val="0"/>
            </a:spcAft>
            <a:buChar char="••"/>
          </a:pPr>
          <a:r>
            <a:rPr lang="en-US" sz="2400" kern="1200" dirty="0">
              <a:latin typeface="+mj-lt"/>
            </a:rPr>
            <a:t>Low financial literacy</a:t>
          </a:r>
        </a:p>
        <a:p>
          <a:pPr marL="231775" marR="0" lvl="1" indent="-231775" algn="l" defTabSz="914400" eaLnBrk="1" fontAlgn="auto" latinLnBrk="0" hangingPunct="1">
            <a:lnSpc>
              <a:spcPct val="100000"/>
            </a:lnSpc>
            <a:spcBef>
              <a:spcPct val="0"/>
            </a:spcBef>
            <a:spcAft>
              <a:spcPts val="0"/>
            </a:spcAft>
            <a:buClrTx/>
            <a:buSzTx/>
            <a:buFontTx/>
            <a:buChar char="••"/>
            <a:tabLst/>
            <a:defRPr/>
          </a:pPr>
          <a:r>
            <a:rPr lang="en-US" sz="2400" kern="1200" dirty="0">
              <a:latin typeface="+mj-lt"/>
            </a:rPr>
            <a:t>Lack of collateral and documentation</a:t>
          </a:r>
        </a:p>
        <a:p>
          <a:pPr marL="231775" marR="0" lvl="1" indent="-231775" algn="l" defTabSz="914400" eaLnBrk="1" fontAlgn="auto" latinLnBrk="0" hangingPunct="1">
            <a:lnSpc>
              <a:spcPct val="100000"/>
            </a:lnSpc>
            <a:spcBef>
              <a:spcPct val="0"/>
            </a:spcBef>
            <a:spcAft>
              <a:spcPts val="0"/>
            </a:spcAft>
            <a:buClrTx/>
            <a:buSzTx/>
            <a:buFontTx/>
            <a:buChar char="••"/>
            <a:tabLst/>
            <a:defRPr/>
          </a:pPr>
          <a:r>
            <a:rPr lang="en-US" sz="2400" kern="1200" dirty="0">
              <a:latin typeface="+mj-lt"/>
            </a:rPr>
            <a:t>Lack of awareness on SME financing products</a:t>
          </a:r>
        </a:p>
        <a:p>
          <a:pPr marL="231775" marR="0" lvl="1" indent="-231775" algn="l" defTabSz="914400" eaLnBrk="1" fontAlgn="auto" latinLnBrk="0" hangingPunct="1">
            <a:lnSpc>
              <a:spcPct val="100000"/>
            </a:lnSpc>
            <a:spcBef>
              <a:spcPct val="0"/>
            </a:spcBef>
            <a:spcAft>
              <a:spcPts val="0"/>
            </a:spcAft>
            <a:buClrTx/>
            <a:buSzTx/>
            <a:buFontTx/>
            <a:buChar char="••"/>
            <a:tabLst/>
            <a:defRPr/>
          </a:pPr>
          <a:r>
            <a:rPr lang="en-US" sz="2400" kern="1200" dirty="0">
              <a:latin typeface="+mj-lt"/>
            </a:rPr>
            <a:t>Complicated loan procedure</a:t>
          </a:r>
        </a:p>
        <a:p>
          <a:pPr marL="231775" marR="0" lvl="1" indent="-231775" algn="l" defTabSz="914400" eaLnBrk="1" fontAlgn="auto" latinLnBrk="0" hangingPunct="1">
            <a:lnSpc>
              <a:spcPct val="100000"/>
            </a:lnSpc>
            <a:spcBef>
              <a:spcPct val="0"/>
            </a:spcBef>
            <a:spcAft>
              <a:spcPts val="0"/>
            </a:spcAft>
            <a:buClrTx/>
            <a:buSzTx/>
            <a:buFontTx/>
            <a:buChar char="••"/>
            <a:tabLst/>
            <a:defRPr/>
          </a:pPr>
          <a:r>
            <a:rPr lang="en-US" sz="2400" kern="1200" dirty="0">
              <a:latin typeface="+mj-lt"/>
            </a:rPr>
            <a:t>Reluctance to tax filing</a:t>
          </a:r>
        </a:p>
        <a:p>
          <a:pPr marL="231775" marR="0" lvl="1" indent="-231775" algn="l" defTabSz="914400" eaLnBrk="1" fontAlgn="auto" latinLnBrk="0" hangingPunct="1">
            <a:lnSpc>
              <a:spcPct val="100000"/>
            </a:lnSpc>
            <a:spcBef>
              <a:spcPct val="0"/>
            </a:spcBef>
            <a:spcAft>
              <a:spcPts val="0"/>
            </a:spcAft>
            <a:buClrTx/>
            <a:buSzTx/>
            <a:buFontTx/>
            <a:buChar char="••"/>
            <a:tabLst/>
            <a:defRPr/>
          </a:pPr>
          <a:r>
            <a:rPr lang="en-US" sz="2400" kern="1200" dirty="0">
              <a:latin typeface="+mj-lt"/>
            </a:rPr>
            <a:t>Quick and easy access to informal finance</a:t>
          </a:r>
        </a:p>
      </dsp:txBody>
      <dsp:txXfrm rot="-5400000">
        <a:off x="1072857" y="113868"/>
        <a:ext cx="7804506" cy="2103585"/>
      </dsp:txXfrm>
    </dsp:sp>
    <dsp:sp modelId="{03F2E042-D0F8-4465-95BE-ADBB1589568A}">
      <dsp:nvSpPr>
        <dsp:cNvPr id="0" name=""/>
        <dsp:cNvSpPr/>
      </dsp:nvSpPr>
      <dsp:spPr>
        <a:xfrm>
          <a:off x="437" y="121077"/>
          <a:ext cx="1072418" cy="208916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a:solidFill>
                <a:srgbClr val="0070C0"/>
              </a:solidFill>
              <a:latin typeface="+mj-lt"/>
            </a:rPr>
            <a:t>Demand side</a:t>
          </a:r>
        </a:p>
      </dsp:txBody>
      <dsp:txXfrm>
        <a:off x="52788" y="173428"/>
        <a:ext cx="967716" cy="1984465"/>
      </dsp:txXfrm>
    </dsp:sp>
    <dsp:sp modelId="{5BF4BDA0-0615-4ED8-A9B0-630E7C6E8F44}">
      <dsp:nvSpPr>
        <dsp:cNvPr id="0" name=""/>
        <dsp:cNvSpPr/>
      </dsp:nvSpPr>
      <dsp:spPr>
        <a:xfrm rot="5400000">
          <a:off x="3170976" y="259493"/>
          <a:ext cx="3647321" cy="7978065"/>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82880" rIns="247650" bIns="182880" numCol="1" spcCol="1270" anchor="ctr" anchorCtr="0">
          <a:noAutofit/>
        </a:bodyPr>
        <a:lstStyle/>
        <a:p>
          <a:pPr marL="231775" lvl="1" indent="-231775" algn="l" defTabSz="1066800">
            <a:lnSpc>
              <a:spcPct val="90000"/>
            </a:lnSpc>
            <a:spcBef>
              <a:spcPct val="0"/>
            </a:spcBef>
            <a:spcAft>
              <a:spcPts val="0"/>
            </a:spcAft>
            <a:buChar char="••"/>
          </a:pPr>
          <a:endParaRPr lang="en-US" sz="2400" kern="1200" dirty="0">
            <a:latin typeface="+mj-lt"/>
          </a:endParaRPr>
        </a:p>
        <a:p>
          <a:pPr marL="231775" lvl="1" indent="-231775" algn="l" defTabSz="1066800">
            <a:lnSpc>
              <a:spcPct val="90000"/>
            </a:lnSpc>
            <a:spcBef>
              <a:spcPct val="0"/>
            </a:spcBef>
            <a:spcAft>
              <a:spcPts val="0"/>
            </a:spcAft>
            <a:buChar char="••"/>
          </a:pPr>
          <a:r>
            <a:rPr lang="en-US" sz="2400" kern="1200" dirty="0">
              <a:latin typeface="+mj-lt"/>
            </a:rPr>
            <a:t>High risk perception</a:t>
          </a:r>
        </a:p>
        <a:p>
          <a:pPr marL="231775" marR="0" lvl="1" indent="-231775" algn="l" defTabSz="1066800" eaLnBrk="1" fontAlgn="auto" latinLnBrk="0" hangingPunct="1">
            <a:lnSpc>
              <a:spcPct val="90000"/>
            </a:lnSpc>
            <a:spcBef>
              <a:spcPct val="0"/>
            </a:spcBef>
            <a:spcAft>
              <a:spcPts val="0"/>
            </a:spcAft>
            <a:buClrTx/>
            <a:buSzTx/>
            <a:buFontTx/>
            <a:buChar char="••"/>
            <a:tabLst/>
            <a:defRPr/>
          </a:pPr>
          <a:r>
            <a:rPr lang="en-US" sz="2400" kern="1200" dirty="0">
              <a:latin typeface="+mj-lt"/>
            </a:rPr>
            <a:t>Asymmetric information</a:t>
          </a:r>
        </a:p>
        <a:p>
          <a:pPr marL="231775" marR="0" lvl="1" indent="-231775" algn="l" defTabSz="1066800" eaLnBrk="1" fontAlgn="auto" latinLnBrk="0" hangingPunct="1">
            <a:lnSpc>
              <a:spcPct val="90000"/>
            </a:lnSpc>
            <a:spcBef>
              <a:spcPct val="0"/>
            </a:spcBef>
            <a:spcAft>
              <a:spcPts val="0"/>
            </a:spcAft>
            <a:buClrTx/>
            <a:buSzTx/>
            <a:buFontTx/>
            <a:buChar char="••"/>
            <a:tabLst/>
            <a:defRPr/>
          </a:pPr>
          <a:r>
            <a:rPr lang="en-US" sz="2400" kern="1200" dirty="0">
              <a:latin typeface="+mj-lt"/>
            </a:rPr>
            <a:t>High administrative cost</a:t>
          </a:r>
        </a:p>
        <a:p>
          <a:pPr marL="231775" lvl="1" indent="-231775" algn="l" defTabSz="1066800">
            <a:lnSpc>
              <a:spcPct val="90000"/>
            </a:lnSpc>
            <a:spcBef>
              <a:spcPct val="0"/>
            </a:spcBef>
            <a:spcAft>
              <a:spcPts val="0"/>
            </a:spcAft>
            <a:buChar char="••"/>
          </a:pPr>
          <a:r>
            <a:rPr lang="en-US" sz="2400" kern="1200" dirty="0">
              <a:latin typeface="+mj-lt"/>
            </a:rPr>
            <a:t>Lack of collateral</a:t>
          </a:r>
        </a:p>
        <a:p>
          <a:pPr marL="231775" lvl="1" indent="-231775" algn="l" defTabSz="1066800">
            <a:lnSpc>
              <a:spcPct val="90000"/>
            </a:lnSpc>
            <a:spcBef>
              <a:spcPct val="0"/>
            </a:spcBef>
            <a:spcAft>
              <a:spcPts val="0"/>
            </a:spcAft>
            <a:buChar char="••"/>
          </a:pPr>
          <a:r>
            <a:rPr lang="en-US" sz="2400" kern="1200" dirty="0">
              <a:latin typeface="+mj-lt"/>
            </a:rPr>
            <a:t>Corporate mindset (compromised  marketing)</a:t>
          </a:r>
        </a:p>
        <a:p>
          <a:pPr marL="231775" lvl="1" indent="-231775" algn="l" defTabSz="1066800">
            <a:lnSpc>
              <a:spcPct val="90000"/>
            </a:lnSpc>
            <a:spcBef>
              <a:spcPct val="0"/>
            </a:spcBef>
            <a:spcAft>
              <a:spcPts val="0"/>
            </a:spcAft>
            <a:buChar char="••"/>
          </a:pPr>
          <a:r>
            <a:rPr lang="en-US" sz="2400" kern="1200" dirty="0">
              <a:latin typeface="+mj-lt"/>
            </a:rPr>
            <a:t>Limited expertise w.r.t SME finance  (products, cash flows, credit scoring, credit rating)</a:t>
          </a:r>
        </a:p>
        <a:p>
          <a:pPr marL="231775" marR="0" lvl="1" indent="-231775" algn="l" defTabSz="914400" rtl="0" eaLnBrk="1" fontAlgn="auto" latinLnBrk="0" hangingPunct="1">
            <a:lnSpc>
              <a:spcPct val="100000"/>
            </a:lnSpc>
            <a:spcBef>
              <a:spcPct val="0"/>
            </a:spcBef>
            <a:spcAft>
              <a:spcPts val="0"/>
            </a:spcAft>
            <a:buClrTx/>
            <a:buSzTx/>
            <a:buFontTx/>
            <a:buChar char="••"/>
            <a:tabLst/>
            <a:defRPr/>
          </a:pPr>
          <a:r>
            <a:rPr lang="en-US" sz="2400" kern="1200" dirty="0">
              <a:latin typeface="+mj-lt"/>
            </a:rPr>
            <a:t> Heavy investments in govt. papers</a:t>
          </a:r>
        </a:p>
        <a:p>
          <a:pPr marL="231775" marR="0" lvl="1" indent="-231775" algn="l" defTabSz="914400" rtl="0" eaLnBrk="1" fontAlgn="auto" latinLnBrk="0" hangingPunct="1">
            <a:lnSpc>
              <a:spcPct val="100000"/>
            </a:lnSpc>
            <a:spcBef>
              <a:spcPct val="0"/>
            </a:spcBef>
            <a:spcAft>
              <a:spcPts val="0"/>
            </a:spcAft>
            <a:buClrTx/>
            <a:buSzTx/>
            <a:buFontTx/>
            <a:buChar char="••"/>
            <a:tabLst/>
            <a:defRPr/>
          </a:pPr>
          <a:r>
            <a:rPr lang="en-US" sz="2400" kern="1200" dirty="0">
              <a:latin typeface="+mj-lt"/>
            </a:rPr>
            <a:t>Unavailability of assessment of demand of SME financing</a:t>
          </a:r>
        </a:p>
        <a:p>
          <a:pPr marL="228600" lvl="1" indent="0" algn="l" defTabSz="1066800">
            <a:lnSpc>
              <a:spcPct val="90000"/>
            </a:lnSpc>
            <a:spcBef>
              <a:spcPct val="0"/>
            </a:spcBef>
            <a:spcAft>
              <a:spcPts val="0"/>
            </a:spcAft>
            <a:buChar char="••"/>
          </a:pPr>
          <a:endParaRPr lang="en-US" sz="2400" kern="1200" dirty="0">
            <a:latin typeface="+mj-lt"/>
          </a:endParaRPr>
        </a:p>
      </dsp:txBody>
      <dsp:txXfrm rot="-5400000">
        <a:off x="1005604" y="2602913"/>
        <a:ext cx="7800017" cy="3291225"/>
      </dsp:txXfrm>
    </dsp:sp>
    <dsp:sp modelId="{45CB2653-34AF-433E-A7B4-5A88B2346CDA}">
      <dsp:nvSpPr>
        <dsp:cNvPr id="0" name=""/>
        <dsp:cNvSpPr/>
      </dsp:nvSpPr>
      <dsp:spPr>
        <a:xfrm>
          <a:off x="437" y="3088842"/>
          <a:ext cx="1005166" cy="231922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solidFill>
                <a:srgbClr val="0070C0"/>
              </a:solidFill>
              <a:latin typeface="+mj-lt"/>
            </a:rPr>
            <a:t>Supply side</a:t>
          </a:r>
        </a:p>
      </dsp:txBody>
      <dsp:txXfrm>
        <a:off x="49505" y="3137910"/>
        <a:ext cx="907030" cy="2221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7B45B-E4F7-4BD9-AE7D-E9565B6DBDB5}">
      <dsp:nvSpPr>
        <dsp:cNvPr id="0" name=""/>
        <dsp:cNvSpPr/>
      </dsp:nvSpPr>
      <dsp:spPr>
        <a:xfrm>
          <a:off x="0" y="143700"/>
          <a:ext cx="8305800" cy="795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smtClean="0">
              <a:solidFill>
                <a:schemeClr val="tx1"/>
              </a:solidFill>
            </a:rPr>
            <a:t>Purpose: </a:t>
          </a:r>
          <a:r>
            <a:rPr lang="en-US" sz="2000" kern="1200" dirty="0" smtClean="0">
              <a:solidFill>
                <a:schemeClr val="tx1"/>
              </a:solidFill>
            </a:rPr>
            <a:t>Long term local currency finance for imported and locally manufactured new plant and machinery</a:t>
          </a:r>
          <a:endParaRPr lang="en-US" sz="2000" kern="1200" dirty="0">
            <a:solidFill>
              <a:schemeClr val="tx1"/>
            </a:solidFill>
          </a:endParaRPr>
        </a:p>
      </dsp:txBody>
      <dsp:txXfrm>
        <a:off x="38838" y="182538"/>
        <a:ext cx="8228124" cy="717924"/>
      </dsp:txXfrm>
    </dsp:sp>
    <dsp:sp modelId="{075257D6-9DC0-4518-B17A-7D7D15A47D9D}">
      <dsp:nvSpPr>
        <dsp:cNvPr id="0" name=""/>
        <dsp:cNvSpPr/>
      </dsp:nvSpPr>
      <dsp:spPr>
        <a:xfrm>
          <a:off x="0" y="996900"/>
          <a:ext cx="8305800" cy="795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smtClean="0">
              <a:solidFill>
                <a:schemeClr val="tx1"/>
              </a:solidFill>
            </a:rPr>
            <a:t>Eligibility: </a:t>
          </a:r>
          <a:r>
            <a:rPr lang="en-US" sz="2000" kern="1200" dirty="0" smtClean="0">
              <a:solidFill>
                <a:schemeClr val="tx1"/>
              </a:solidFill>
            </a:rPr>
            <a:t>Available to the export oriented projects only if their annual export is equivalent to US $5 million or at least 50% of the sales whichever is lower</a:t>
          </a:r>
          <a:endParaRPr lang="en-US" sz="2000" kern="1200" dirty="0">
            <a:solidFill>
              <a:schemeClr val="tx1"/>
            </a:solidFill>
          </a:endParaRPr>
        </a:p>
      </dsp:txBody>
      <dsp:txXfrm>
        <a:off x="38838" y="1035738"/>
        <a:ext cx="8228124" cy="717924"/>
      </dsp:txXfrm>
    </dsp:sp>
    <dsp:sp modelId="{99E3F16C-84C7-49C2-A083-0181E3B50198}">
      <dsp:nvSpPr>
        <dsp:cNvPr id="0" name=""/>
        <dsp:cNvSpPr/>
      </dsp:nvSpPr>
      <dsp:spPr>
        <a:xfrm>
          <a:off x="0" y="1850100"/>
          <a:ext cx="8305800" cy="795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smtClean="0">
              <a:solidFill>
                <a:schemeClr val="tx1"/>
              </a:solidFill>
            </a:rPr>
            <a:t>PFIs: </a:t>
          </a:r>
          <a:r>
            <a:rPr lang="en-US" sz="2000" kern="1200" dirty="0" smtClean="0">
              <a:solidFill>
                <a:schemeClr val="tx1"/>
              </a:solidFill>
            </a:rPr>
            <a:t>Financing shall be available through banks / DFIs approved as PFIs</a:t>
          </a:r>
          <a:endParaRPr lang="en-US" sz="2000" kern="1200" dirty="0">
            <a:solidFill>
              <a:schemeClr val="tx1"/>
            </a:solidFill>
          </a:endParaRPr>
        </a:p>
      </dsp:txBody>
      <dsp:txXfrm>
        <a:off x="38838" y="1888938"/>
        <a:ext cx="8228124" cy="717924"/>
      </dsp:txXfrm>
    </dsp:sp>
    <dsp:sp modelId="{0468B7E0-9B6D-42A7-8650-9350034DC9D4}">
      <dsp:nvSpPr>
        <dsp:cNvPr id="0" name=""/>
        <dsp:cNvSpPr/>
      </dsp:nvSpPr>
      <dsp:spPr>
        <a:xfrm>
          <a:off x="0" y="2703300"/>
          <a:ext cx="8305800" cy="795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smtClean="0">
              <a:solidFill>
                <a:schemeClr val="tx1"/>
              </a:solidFill>
            </a:rPr>
            <a:t>Financing Limit: </a:t>
          </a:r>
          <a:r>
            <a:rPr lang="en-US" sz="2000" kern="1200" dirty="0" smtClean="0">
              <a:solidFill>
                <a:schemeClr val="tx1"/>
              </a:solidFill>
            </a:rPr>
            <a:t>Maximum borrowing limit for a single export oriented unit is Rs 1.5 billion</a:t>
          </a:r>
          <a:endParaRPr lang="en-US" sz="2000" kern="1200" dirty="0">
            <a:solidFill>
              <a:schemeClr val="tx1"/>
            </a:solidFill>
          </a:endParaRPr>
        </a:p>
      </dsp:txBody>
      <dsp:txXfrm>
        <a:off x="38838" y="2742138"/>
        <a:ext cx="8228124" cy="717924"/>
      </dsp:txXfrm>
    </dsp:sp>
    <dsp:sp modelId="{DD4FA3C5-C23D-4EBF-929A-0299E7A192D7}">
      <dsp:nvSpPr>
        <dsp:cNvPr id="0" name=""/>
        <dsp:cNvSpPr/>
      </dsp:nvSpPr>
      <dsp:spPr>
        <a:xfrm>
          <a:off x="0" y="3556500"/>
          <a:ext cx="8305800" cy="795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smtClean="0">
              <a:solidFill>
                <a:schemeClr val="tx1"/>
              </a:solidFill>
            </a:rPr>
            <a:t>Tenor:</a:t>
          </a:r>
          <a:r>
            <a:rPr lang="en-US" sz="2000" kern="1200" dirty="0" smtClean="0">
              <a:solidFill>
                <a:schemeClr val="tx1"/>
              </a:solidFill>
            </a:rPr>
            <a:t> Financing shall be available for a maximum period of 10 years including a maximum grace period of 2 years.</a:t>
          </a:r>
          <a:endParaRPr lang="en-US" sz="2000" kern="1200" dirty="0">
            <a:solidFill>
              <a:schemeClr val="tx1"/>
            </a:solidFill>
          </a:endParaRPr>
        </a:p>
      </dsp:txBody>
      <dsp:txXfrm>
        <a:off x="38838" y="3595338"/>
        <a:ext cx="8228124" cy="71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CF3B0-D429-4F29-87E8-DED4A91DBD71}">
      <dsp:nvSpPr>
        <dsp:cNvPr id="0" name=""/>
        <dsp:cNvSpPr/>
      </dsp:nvSpPr>
      <dsp:spPr>
        <a:xfrm>
          <a:off x="40" y="223613"/>
          <a:ext cx="3845569" cy="489600"/>
        </a:xfrm>
        <a:prstGeom prst="rect">
          <a:avLst/>
        </a:prstGeom>
        <a:solidFill>
          <a:schemeClr val="accent1">
            <a:lumMod val="7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tx1"/>
              </a:solidFill>
            </a:rPr>
            <a:t>Core Categories </a:t>
          </a:r>
          <a:endParaRPr lang="en-US" sz="1700" b="1" kern="1200" dirty="0">
            <a:solidFill>
              <a:schemeClr val="tx1"/>
            </a:solidFill>
          </a:endParaRPr>
        </a:p>
      </dsp:txBody>
      <dsp:txXfrm>
        <a:off x="40" y="223613"/>
        <a:ext cx="3845569" cy="489600"/>
      </dsp:txXfrm>
    </dsp:sp>
    <dsp:sp modelId="{96617E0B-5A66-4AB0-BBB6-390D7238EB9A}">
      <dsp:nvSpPr>
        <dsp:cNvPr id="0" name=""/>
        <dsp:cNvSpPr/>
      </dsp:nvSpPr>
      <dsp:spPr>
        <a:xfrm>
          <a:off x="40" y="713213"/>
          <a:ext cx="3845569" cy="4100686"/>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Textile &amp; Garments </a:t>
          </a:r>
          <a:endParaRPr lang="en-US" sz="1700" kern="1200" dirty="0"/>
        </a:p>
        <a:p>
          <a:pPr marL="342900" lvl="2" indent="-171450" algn="l" defTabSz="755650" rtl="0">
            <a:lnSpc>
              <a:spcPct val="90000"/>
            </a:lnSpc>
            <a:spcBef>
              <a:spcPct val="0"/>
            </a:spcBef>
            <a:spcAft>
              <a:spcPct val="15000"/>
            </a:spcAft>
            <a:buChar char="••"/>
          </a:pPr>
          <a:r>
            <a:rPr lang="en-US" sz="1700" kern="1200" dirty="0" smtClean="0"/>
            <a:t>Spinning &amp; Ginning</a:t>
          </a:r>
          <a:endParaRPr lang="en-US" sz="1700" kern="1200" dirty="0"/>
        </a:p>
        <a:p>
          <a:pPr marL="342900" lvl="2" indent="-171450" algn="l" defTabSz="755650" rtl="0">
            <a:lnSpc>
              <a:spcPct val="90000"/>
            </a:lnSpc>
            <a:spcBef>
              <a:spcPct val="0"/>
            </a:spcBef>
            <a:spcAft>
              <a:spcPct val="15000"/>
            </a:spcAft>
            <a:buChar char="••"/>
          </a:pPr>
          <a:r>
            <a:rPr lang="en-US" sz="1700" kern="1200" dirty="0" smtClean="0"/>
            <a:t>Fabrics</a:t>
          </a:r>
          <a:endParaRPr lang="en-US" sz="1700" kern="1200" dirty="0"/>
        </a:p>
        <a:p>
          <a:pPr marL="342900" lvl="2" indent="-171450" algn="l" defTabSz="755650" rtl="0">
            <a:lnSpc>
              <a:spcPct val="90000"/>
            </a:lnSpc>
            <a:spcBef>
              <a:spcPct val="0"/>
            </a:spcBef>
            <a:spcAft>
              <a:spcPct val="15000"/>
            </a:spcAft>
            <a:buChar char="••"/>
          </a:pPr>
          <a:r>
            <a:rPr lang="en-US" sz="1700" kern="1200" dirty="0" smtClean="0"/>
            <a:t>Garments </a:t>
          </a:r>
          <a:endParaRPr lang="en-US" sz="1700" kern="1200" dirty="0"/>
        </a:p>
        <a:p>
          <a:pPr marL="342900" lvl="2" indent="-171450" algn="l" defTabSz="755650" rtl="0">
            <a:lnSpc>
              <a:spcPct val="90000"/>
            </a:lnSpc>
            <a:spcBef>
              <a:spcPct val="0"/>
            </a:spcBef>
            <a:spcAft>
              <a:spcPct val="15000"/>
            </a:spcAft>
            <a:buChar char="••"/>
          </a:pPr>
          <a:r>
            <a:rPr lang="en-US" sz="1700" kern="1200" dirty="0" smtClean="0"/>
            <a:t>Made up</a:t>
          </a:r>
          <a:endParaRPr lang="en-US" sz="1700" kern="1200" dirty="0"/>
        </a:p>
        <a:p>
          <a:pPr marL="342900" lvl="2" indent="-171450" algn="l" defTabSz="755650" rtl="0">
            <a:lnSpc>
              <a:spcPct val="90000"/>
            </a:lnSpc>
            <a:spcBef>
              <a:spcPct val="0"/>
            </a:spcBef>
            <a:spcAft>
              <a:spcPct val="15000"/>
            </a:spcAft>
            <a:buChar char="••"/>
          </a:pPr>
          <a:r>
            <a:rPr lang="en-US" sz="1700" kern="1200" dirty="0" smtClean="0"/>
            <a:t>Towels</a:t>
          </a:r>
          <a:endParaRPr lang="en-US" sz="1700" kern="1200" dirty="0"/>
        </a:p>
        <a:p>
          <a:pPr marL="342900" lvl="2" indent="-171450" algn="l" defTabSz="755650" rtl="0">
            <a:lnSpc>
              <a:spcPct val="90000"/>
            </a:lnSpc>
            <a:spcBef>
              <a:spcPct val="0"/>
            </a:spcBef>
            <a:spcAft>
              <a:spcPct val="15000"/>
            </a:spcAft>
            <a:buChar char="••"/>
          </a:pPr>
          <a:r>
            <a:rPr lang="en-US" sz="1700" kern="1200" dirty="0" smtClean="0"/>
            <a:t>Art silk &amp; synthetic textile</a:t>
          </a:r>
          <a:endParaRPr lang="en-US" sz="1700" kern="1200" dirty="0"/>
        </a:p>
        <a:p>
          <a:pPr marL="171450" lvl="1" indent="-171450" algn="l" defTabSz="755650" rtl="0">
            <a:lnSpc>
              <a:spcPct val="90000"/>
            </a:lnSpc>
            <a:spcBef>
              <a:spcPct val="0"/>
            </a:spcBef>
            <a:spcAft>
              <a:spcPct val="15000"/>
            </a:spcAft>
            <a:buChar char="••"/>
          </a:pPr>
          <a:r>
            <a:rPr lang="en-US" sz="1700" kern="1200" dirty="0" smtClean="0"/>
            <a:t>Rice Processing </a:t>
          </a:r>
          <a:endParaRPr lang="en-US" sz="1700" kern="1200" dirty="0"/>
        </a:p>
        <a:p>
          <a:pPr marL="171450" lvl="1" indent="-171450" algn="l" defTabSz="755650" rtl="0">
            <a:lnSpc>
              <a:spcPct val="90000"/>
            </a:lnSpc>
            <a:spcBef>
              <a:spcPct val="0"/>
            </a:spcBef>
            <a:spcAft>
              <a:spcPct val="15000"/>
            </a:spcAft>
            <a:buChar char="••"/>
          </a:pPr>
          <a:r>
            <a:rPr lang="en-US" sz="1700" kern="1200" dirty="0" smtClean="0"/>
            <a:t>Leather &amp; Leather products </a:t>
          </a:r>
          <a:endParaRPr lang="en-US" sz="1700" kern="1200" dirty="0"/>
        </a:p>
        <a:p>
          <a:pPr marL="171450" lvl="1" indent="-171450" algn="l" defTabSz="755650" rtl="0">
            <a:lnSpc>
              <a:spcPct val="90000"/>
            </a:lnSpc>
            <a:spcBef>
              <a:spcPct val="0"/>
            </a:spcBef>
            <a:spcAft>
              <a:spcPct val="15000"/>
            </a:spcAft>
            <a:buChar char="••"/>
          </a:pPr>
          <a:r>
            <a:rPr lang="en-US" sz="1700" kern="1200" dirty="0" smtClean="0"/>
            <a:t>Sports goods </a:t>
          </a:r>
          <a:endParaRPr lang="en-US" sz="1700" kern="1200" dirty="0"/>
        </a:p>
        <a:p>
          <a:pPr marL="171450" lvl="1" indent="-171450" algn="l" defTabSz="755650" rtl="0">
            <a:lnSpc>
              <a:spcPct val="90000"/>
            </a:lnSpc>
            <a:spcBef>
              <a:spcPct val="0"/>
            </a:spcBef>
            <a:spcAft>
              <a:spcPct val="15000"/>
            </a:spcAft>
            <a:buChar char="••"/>
          </a:pPr>
          <a:r>
            <a:rPr lang="en-US" sz="1700" kern="1200" dirty="0" smtClean="0"/>
            <a:t>Carpets &amp; Wools </a:t>
          </a:r>
          <a:endParaRPr lang="en-US" sz="1700" kern="1200" dirty="0"/>
        </a:p>
        <a:p>
          <a:pPr marL="171450" lvl="1" indent="-171450" algn="l" defTabSz="755650" rtl="0">
            <a:lnSpc>
              <a:spcPct val="90000"/>
            </a:lnSpc>
            <a:spcBef>
              <a:spcPct val="0"/>
            </a:spcBef>
            <a:spcAft>
              <a:spcPct val="15000"/>
            </a:spcAft>
            <a:buChar char="••"/>
          </a:pPr>
          <a:r>
            <a:rPr lang="en-US" sz="1700" kern="1200" dirty="0" smtClean="0"/>
            <a:t>Surgical Instruments </a:t>
          </a:r>
          <a:endParaRPr lang="en-US" sz="1700" kern="1200" dirty="0"/>
        </a:p>
      </dsp:txBody>
      <dsp:txXfrm>
        <a:off x="40" y="713213"/>
        <a:ext cx="3845569" cy="4100686"/>
      </dsp:txXfrm>
    </dsp:sp>
    <dsp:sp modelId="{BF860C48-77E4-4E05-BC0D-607160E52422}">
      <dsp:nvSpPr>
        <dsp:cNvPr id="0" name=""/>
        <dsp:cNvSpPr/>
      </dsp:nvSpPr>
      <dsp:spPr>
        <a:xfrm>
          <a:off x="4383989" y="223613"/>
          <a:ext cx="3845569" cy="489600"/>
        </a:xfrm>
        <a:prstGeom prst="rect">
          <a:avLst/>
        </a:prstGeom>
        <a:solidFill>
          <a:schemeClr val="accent1">
            <a:lumMod val="7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tx1"/>
              </a:solidFill>
            </a:rPr>
            <a:t>Developmental Categories </a:t>
          </a:r>
          <a:endParaRPr lang="en-US" sz="1700" b="1" kern="1200" dirty="0">
            <a:solidFill>
              <a:schemeClr val="tx1"/>
            </a:solidFill>
          </a:endParaRPr>
        </a:p>
      </dsp:txBody>
      <dsp:txXfrm>
        <a:off x="4383989" y="223613"/>
        <a:ext cx="3845569" cy="489600"/>
      </dsp:txXfrm>
    </dsp:sp>
    <dsp:sp modelId="{BCF7B51B-8555-4AC8-98BC-0653B42E30CE}">
      <dsp:nvSpPr>
        <dsp:cNvPr id="0" name=""/>
        <dsp:cNvSpPr/>
      </dsp:nvSpPr>
      <dsp:spPr>
        <a:xfrm>
          <a:off x="4383989" y="713213"/>
          <a:ext cx="3845569" cy="4100686"/>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b="0" u="none" kern="1200" dirty="0" smtClean="0"/>
            <a:t>Fisheries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t>Poultry &amp; Meat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t>Fruits/Vegetable &amp; Processing, Cereals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t>I.T. – Software &amp; Services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t>Marble &amp; Granite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t>Gems &amp; Jewelry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t>Engineering Goods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t>Generators / Captive Power Plants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t>Ethanol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t>Furniture and Pharmaceutical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t>Regeneration of Textile Waste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uFillTx/>
            </a:rPr>
            <a:t>Glass Sector</a:t>
          </a:r>
          <a:r>
            <a:rPr lang="en-US" sz="1700" b="0" u="none" kern="1200" dirty="0" smtClean="0"/>
            <a:t>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uFillTx/>
            </a:rPr>
            <a:t>Dairy Sector</a:t>
          </a:r>
          <a:r>
            <a:rPr lang="en-US" sz="1700" b="0" u="none" kern="1200" dirty="0" smtClean="0"/>
            <a:t>  </a:t>
          </a:r>
          <a:endParaRPr lang="en-US" sz="1700" b="0" u="none" kern="1200" dirty="0"/>
        </a:p>
        <a:p>
          <a:pPr marL="171450" lvl="1" indent="-171450" algn="l" defTabSz="755650" rtl="0">
            <a:lnSpc>
              <a:spcPct val="90000"/>
            </a:lnSpc>
            <a:spcBef>
              <a:spcPct val="0"/>
            </a:spcBef>
            <a:spcAft>
              <a:spcPct val="15000"/>
            </a:spcAft>
            <a:buChar char="••"/>
          </a:pPr>
          <a:r>
            <a:rPr lang="en-US" sz="1700" b="0" u="none" kern="1200" dirty="0" smtClean="0">
              <a:uFillTx/>
            </a:rPr>
            <a:t>Soda Ash</a:t>
          </a:r>
          <a:r>
            <a:rPr lang="en-US" sz="1700" b="0" u="none" kern="1200" dirty="0" smtClean="0"/>
            <a:t> </a:t>
          </a:r>
          <a:endParaRPr lang="en-US" sz="1700" b="0" u="none" kern="1200" dirty="0"/>
        </a:p>
      </dsp:txBody>
      <dsp:txXfrm>
        <a:off x="4383989" y="713213"/>
        <a:ext cx="3845569" cy="4100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9AB9C-FB3E-4033-8378-8EDDE5517969}">
      <dsp:nvSpPr>
        <dsp:cNvPr id="0" name=""/>
        <dsp:cNvSpPr/>
      </dsp:nvSpPr>
      <dsp:spPr>
        <a:xfrm>
          <a:off x="0" y="102840"/>
          <a:ext cx="8136904" cy="9898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kern="1200" dirty="0" smtClean="0">
              <a:solidFill>
                <a:schemeClr val="tx1"/>
              </a:solidFill>
            </a:rPr>
            <a:t>Financing is available against Letter of Credit only, to the extent of the C&amp;F value of imported machinery and ex-factory / showroom price of locally manufactured machinery</a:t>
          </a:r>
          <a:endParaRPr lang="en-US" sz="1800" kern="1200" dirty="0">
            <a:solidFill>
              <a:schemeClr val="tx1"/>
            </a:solidFill>
          </a:endParaRPr>
        </a:p>
      </dsp:txBody>
      <dsp:txXfrm>
        <a:off x="48319" y="151159"/>
        <a:ext cx="8040266" cy="893182"/>
      </dsp:txXfrm>
    </dsp:sp>
    <dsp:sp modelId="{6397B45B-E4F7-4BD9-AE7D-E9565B6DBDB5}">
      <dsp:nvSpPr>
        <dsp:cNvPr id="0" name=""/>
        <dsp:cNvSpPr/>
      </dsp:nvSpPr>
      <dsp:spPr>
        <a:xfrm>
          <a:off x="0" y="1144500"/>
          <a:ext cx="8136904" cy="9898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u="none" kern="1200" dirty="0" smtClean="0">
              <a:solidFill>
                <a:schemeClr val="tx1"/>
              </a:solidFill>
              <a:uFillTx/>
            </a:rPr>
            <a:t>The cost of insurance, transit insurance, erection and commissioning charges and other incidentals (including transportation charges, in case of locally manufactured machinery) etc.; shall not be financed under the facility. </a:t>
          </a:r>
          <a:endParaRPr lang="en-US" sz="1800" kern="1200" dirty="0">
            <a:solidFill>
              <a:schemeClr val="tx1"/>
            </a:solidFill>
          </a:endParaRPr>
        </a:p>
      </dsp:txBody>
      <dsp:txXfrm>
        <a:off x="48319" y="1192819"/>
        <a:ext cx="8040266" cy="893182"/>
      </dsp:txXfrm>
    </dsp:sp>
    <dsp:sp modelId="{99E3F16C-84C7-49C2-A083-0181E3B50198}">
      <dsp:nvSpPr>
        <dsp:cNvPr id="0" name=""/>
        <dsp:cNvSpPr/>
      </dsp:nvSpPr>
      <dsp:spPr>
        <a:xfrm>
          <a:off x="0" y="2186160"/>
          <a:ext cx="8136904" cy="9898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kern="1200" dirty="0" smtClean="0">
              <a:solidFill>
                <a:schemeClr val="tx1"/>
              </a:solidFill>
            </a:rPr>
            <a:t>PFIs may also consider financing requests of new projects and expansion of existing projects on the basis of projected exports, keeping in view the provisions of SMEFD Circular Letter No. 05 of 2010 &amp; SMEFD Circular Letter No. 05 of 2011 respectively”</a:t>
          </a:r>
          <a:endParaRPr lang="en-US" sz="1800" kern="1200" dirty="0">
            <a:solidFill>
              <a:schemeClr val="tx1"/>
            </a:solidFill>
          </a:endParaRPr>
        </a:p>
      </dsp:txBody>
      <dsp:txXfrm>
        <a:off x="48319" y="2234479"/>
        <a:ext cx="8040266" cy="893182"/>
      </dsp:txXfrm>
    </dsp:sp>
    <dsp:sp modelId="{DD4FA3C5-C23D-4EBF-929A-0299E7A192D7}">
      <dsp:nvSpPr>
        <dsp:cNvPr id="0" name=""/>
        <dsp:cNvSpPr/>
      </dsp:nvSpPr>
      <dsp:spPr>
        <a:xfrm>
          <a:off x="0" y="3227820"/>
          <a:ext cx="8136904" cy="9898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kern="1200" dirty="0" smtClean="0">
              <a:solidFill>
                <a:schemeClr val="tx1"/>
              </a:solidFill>
            </a:rPr>
            <a:t>Export oriented SME borrowers may purchase imported machinery from the commercial importers or authorized dealers of the foreign manufacturers in Pakistan and authorized suppliers in case of locally manufactured machinery and plant</a:t>
          </a:r>
          <a:endParaRPr lang="en-US" sz="1800" kern="1200" dirty="0">
            <a:solidFill>
              <a:schemeClr val="tx1"/>
            </a:solidFill>
          </a:endParaRPr>
        </a:p>
      </dsp:txBody>
      <dsp:txXfrm>
        <a:off x="48319" y="3276139"/>
        <a:ext cx="8040266" cy="893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7B45B-E4F7-4BD9-AE7D-E9565B6DBDB5}">
      <dsp:nvSpPr>
        <dsp:cNvPr id="0" name=""/>
        <dsp:cNvSpPr/>
      </dsp:nvSpPr>
      <dsp:spPr>
        <a:xfrm>
          <a:off x="0" y="0"/>
          <a:ext cx="8458200" cy="127335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rPr>
            <a:t>Scope: </a:t>
          </a:r>
          <a:r>
            <a:rPr lang="en-US" sz="1800" b="0" i="0" kern="1200" dirty="0" err="1" smtClean="0">
              <a:solidFill>
                <a:schemeClr val="tx1"/>
              </a:solidFill>
            </a:rPr>
            <a:t>Mudarabah</a:t>
          </a:r>
          <a:r>
            <a:rPr lang="en-US" sz="1800" b="0" i="0" kern="1200" dirty="0" smtClean="0">
              <a:solidFill>
                <a:schemeClr val="tx1"/>
              </a:solidFill>
            </a:rPr>
            <a:t> based Islamic Long Term Financing Facility (ILTFF) for plant and machinery through Islamic banking institutions (IBIs). SBP shall make </a:t>
          </a:r>
          <a:r>
            <a:rPr lang="en-US" sz="1800" b="0" i="0" kern="1200" dirty="0" err="1" smtClean="0">
              <a:solidFill>
                <a:schemeClr val="tx1"/>
              </a:solidFill>
            </a:rPr>
            <a:t>Mudarabah</a:t>
          </a:r>
          <a:r>
            <a:rPr lang="en-US" sz="1800" b="0" i="0" kern="1200" dirty="0" smtClean="0">
              <a:solidFill>
                <a:schemeClr val="tx1"/>
              </a:solidFill>
            </a:rPr>
            <a:t> investment in general pool of IBIs participating in the scheme.</a:t>
          </a:r>
          <a:endParaRPr lang="en-US" sz="1800" kern="1200" dirty="0">
            <a:solidFill>
              <a:schemeClr val="tx1"/>
            </a:solidFill>
          </a:endParaRPr>
        </a:p>
      </dsp:txBody>
      <dsp:txXfrm>
        <a:off x="62160" y="62160"/>
        <a:ext cx="8333880" cy="1149035"/>
      </dsp:txXfrm>
    </dsp:sp>
    <dsp:sp modelId="{075257D6-9DC0-4518-B17A-7D7D15A47D9D}">
      <dsp:nvSpPr>
        <dsp:cNvPr id="0" name=""/>
        <dsp:cNvSpPr/>
      </dsp:nvSpPr>
      <dsp:spPr>
        <a:xfrm>
          <a:off x="0" y="1279623"/>
          <a:ext cx="8458200" cy="175362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rPr>
            <a:t>Eligibility: </a:t>
          </a:r>
          <a:r>
            <a:rPr lang="en-US" sz="1800" b="0" i="0" kern="1200" dirty="0" smtClean="0">
              <a:solidFill>
                <a:schemeClr val="tx1"/>
              </a:solidFill>
            </a:rPr>
            <a:t>Exporters (including SMEs) can avail long term local currency financing for purchase of imported or locally manufactured new plant and machinery for eligible sectors. </a:t>
          </a:r>
        </a:p>
        <a:p>
          <a:pPr lvl="0" algn="just" defTabSz="800100" rtl="0">
            <a:lnSpc>
              <a:spcPct val="90000"/>
            </a:lnSpc>
            <a:spcBef>
              <a:spcPct val="0"/>
            </a:spcBef>
            <a:spcAft>
              <a:spcPct val="35000"/>
            </a:spcAft>
          </a:pPr>
          <a:r>
            <a:rPr lang="en-US" sz="1800" kern="1200" dirty="0" smtClean="0">
              <a:solidFill>
                <a:schemeClr val="tx1"/>
              </a:solidFill>
            </a:rPr>
            <a:t>Available to the export oriented projects only if their annual export is equivalent to US $5 million or at least 50% of the sales whichever is lower</a:t>
          </a:r>
          <a:endParaRPr lang="en-US" sz="1800" kern="1200" dirty="0">
            <a:solidFill>
              <a:schemeClr val="tx1"/>
            </a:solidFill>
          </a:endParaRPr>
        </a:p>
      </dsp:txBody>
      <dsp:txXfrm>
        <a:off x="85605" y="1365228"/>
        <a:ext cx="8286990" cy="1582412"/>
      </dsp:txXfrm>
    </dsp:sp>
    <dsp:sp modelId="{99E3F16C-84C7-49C2-A083-0181E3B50198}">
      <dsp:nvSpPr>
        <dsp:cNvPr id="0" name=""/>
        <dsp:cNvSpPr/>
      </dsp:nvSpPr>
      <dsp:spPr>
        <a:xfrm>
          <a:off x="0" y="3038100"/>
          <a:ext cx="8458200" cy="88394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rPr>
            <a:t>PFIs: </a:t>
          </a:r>
          <a:r>
            <a:rPr lang="en-US" sz="1800" kern="1200" dirty="0" smtClean="0">
              <a:solidFill>
                <a:schemeClr val="tx1"/>
              </a:solidFill>
            </a:rPr>
            <a:t>Funding from SBP shall be available to IBIs which are approved by SBP as Participating Islamic Banking Institutions (PIBIs) under ILTFF.</a:t>
          </a:r>
          <a:endParaRPr lang="en-US" sz="1800" kern="1200" dirty="0">
            <a:solidFill>
              <a:schemeClr val="tx1"/>
            </a:solidFill>
          </a:endParaRPr>
        </a:p>
      </dsp:txBody>
      <dsp:txXfrm>
        <a:off x="43151" y="3081251"/>
        <a:ext cx="8371898" cy="797647"/>
      </dsp:txXfrm>
    </dsp:sp>
    <dsp:sp modelId="{0468B7E0-9B6D-42A7-8650-9350034DC9D4}">
      <dsp:nvSpPr>
        <dsp:cNvPr id="0" name=""/>
        <dsp:cNvSpPr/>
      </dsp:nvSpPr>
      <dsp:spPr>
        <a:xfrm>
          <a:off x="0" y="3926904"/>
          <a:ext cx="8458200" cy="71909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rPr>
            <a:t>Financing Limit: </a:t>
          </a:r>
          <a:r>
            <a:rPr lang="en-US" sz="1800" kern="1200" dirty="0" smtClean="0">
              <a:solidFill>
                <a:schemeClr val="tx1"/>
              </a:solidFill>
            </a:rPr>
            <a:t>Maximum borrowing limit for a single export oriented unit is Rs 1.5 billion</a:t>
          </a:r>
          <a:endParaRPr lang="en-US" sz="1800" kern="1200" dirty="0">
            <a:solidFill>
              <a:schemeClr val="tx1"/>
            </a:solidFill>
          </a:endParaRPr>
        </a:p>
      </dsp:txBody>
      <dsp:txXfrm>
        <a:off x="35103" y="3962007"/>
        <a:ext cx="8387994" cy="648892"/>
      </dsp:txXfrm>
    </dsp:sp>
    <dsp:sp modelId="{DD4FA3C5-C23D-4EBF-929A-0299E7A192D7}">
      <dsp:nvSpPr>
        <dsp:cNvPr id="0" name=""/>
        <dsp:cNvSpPr/>
      </dsp:nvSpPr>
      <dsp:spPr>
        <a:xfrm>
          <a:off x="0" y="4650856"/>
          <a:ext cx="8458200" cy="60552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rPr>
            <a:t>Tenor:</a:t>
          </a:r>
          <a:r>
            <a:rPr lang="en-US" sz="1800" kern="1200" dirty="0" smtClean="0">
              <a:solidFill>
                <a:schemeClr val="tx1"/>
              </a:solidFill>
            </a:rPr>
            <a:t> Financing shall be available for a maximum period of 10 years including a maximum grace period of 2 years.</a:t>
          </a:r>
          <a:endParaRPr lang="en-US" sz="1800" kern="1200" dirty="0">
            <a:solidFill>
              <a:schemeClr val="tx1"/>
            </a:solidFill>
          </a:endParaRPr>
        </a:p>
      </dsp:txBody>
      <dsp:txXfrm>
        <a:off x="29559" y="4680415"/>
        <a:ext cx="8399082" cy="546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0.24214</cdr:x>
      <cdr:y>0.32778</cdr:y>
    </cdr:from>
    <cdr:to>
      <cdr:x>0.75785</cdr:x>
      <cdr:y>0.67222</cdr:y>
    </cdr:to>
    <cdr:sp macro="" textlink="">
      <cdr:nvSpPr>
        <cdr:cNvPr id="2" name="TextBox 1"/>
        <cdr:cNvSpPr txBox="1"/>
      </cdr:nvSpPr>
      <cdr:spPr>
        <a:xfrm xmlns:a="http://schemas.openxmlformats.org/drawingml/2006/main">
          <a:off x="435909" y="374653"/>
          <a:ext cx="928381" cy="3936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t>  </a:t>
          </a:r>
          <a:r>
            <a:rPr lang="en-US" sz="2000" b="1" dirty="0">
              <a:latin typeface="+mn-lt"/>
            </a:rPr>
            <a:t>90%</a:t>
          </a:r>
        </a:p>
      </cdr:txBody>
    </cdr:sp>
  </cdr:relSizeAnchor>
</c:userShapes>
</file>

<file path=ppt/drawings/drawing2.xml><?xml version="1.0" encoding="utf-8"?>
<c:userShapes xmlns:c="http://schemas.openxmlformats.org/drawingml/2006/chart">
  <cdr:relSizeAnchor xmlns:cdr="http://schemas.openxmlformats.org/drawingml/2006/chartDrawing">
    <cdr:from>
      <cdr:x>0.24214</cdr:x>
      <cdr:y>0.31555</cdr:y>
    </cdr:from>
    <cdr:to>
      <cdr:x>0.75785</cdr:x>
      <cdr:y>0.65999</cdr:y>
    </cdr:to>
    <cdr:sp macro="" textlink="">
      <cdr:nvSpPr>
        <cdr:cNvPr id="2" name="TextBox 1"/>
        <cdr:cNvSpPr txBox="1"/>
      </cdr:nvSpPr>
      <cdr:spPr>
        <a:xfrm xmlns:a="http://schemas.openxmlformats.org/drawingml/2006/main">
          <a:off x="435900" y="384719"/>
          <a:ext cx="928382" cy="4199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latin typeface="+mn-lt"/>
            </a:rPr>
            <a:t>   </a:t>
          </a:r>
          <a:r>
            <a:rPr lang="en-US" sz="2000" b="1" dirty="0" smtClean="0">
              <a:latin typeface="+mn-lt"/>
            </a:rPr>
            <a:t>40</a:t>
          </a:r>
          <a:r>
            <a:rPr lang="en-US" sz="2000" b="1" dirty="0">
              <a:latin typeface="+mn-lt"/>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0.24214</cdr:x>
      <cdr:y>0.31939</cdr:y>
    </cdr:from>
    <cdr:to>
      <cdr:x>0.75785</cdr:x>
      <cdr:y>0.66383</cdr:y>
    </cdr:to>
    <cdr:sp macro="" textlink="">
      <cdr:nvSpPr>
        <cdr:cNvPr id="2" name="TextBox 1"/>
        <cdr:cNvSpPr txBox="1"/>
      </cdr:nvSpPr>
      <cdr:spPr>
        <a:xfrm xmlns:a="http://schemas.openxmlformats.org/drawingml/2006/main">
          <a:off x="435900" y="367978"/>
          <a:ext cx="928382" cy="3968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latin typeface="+mn-lt"/>
            </a:rPr>
            <a:t>   </a:t>
          </a:r>
          <a:r>
            <a:rPr lang="en-US" sz="2000" b="1" dirty="0" smtClean="0">
              <a:latin typeface="+mn-lt"/>
            </a:rPr>
            <a:t>72%</a:t>
          </a:r>
          <a:endParaRPr lang="en-US" sz="2000" b="1"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029281" cy="35076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5265017" y="1"/>
            <a:ext cx="4029281" cy="35076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FFFD3FC-C38E-4F4C-8BDB-FB1DA7211ADB}" type="datetimeFigureOut">
              <a:rPr lang="en-US"/>
              <a:pPr>
                <a:defRPr/>
              </a:pPr>
              <a:t>5/29/2022</a:t>
            </a:fld>
            <a:endParaRPr lang="en-US" dirty="0"/>
          </a:p>
        </p:txBody>
      </p:sp>
      <p:sp>
        <p:nvSpPr>
          <p:cNvPr id="4" name="Footer Placeholder 3"/>
          <p:cNvSpPr>
            <a:spLocks noGrp="1"/>
          </p:cNvSpPr>
          <p:nvPr>
            <p:ph type="ftr" sz="quarter" idx="2"/>
          </p:nvPr>
        </p:nvSpPr>
        <p:spPr>
          <a:xfrm>
            <a:off x="5" y="6658444"/>
            <a:ext cx="4029281" cy="35076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5265017" y="6658444"/>
            <a:ext cx="4029281" cy="35076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ED9F524-9CD5-490A-9046-EDC5B04CF7FC}" type="slidenum">
              <a:rPr lang="en-US"/>
              <a:pPr>
                <a:defRPr/>
              </a:pPr>
              <a:t>‹#›</a:t>
            </a:fld>
            <a:endParaRPr lang="en-US" dirty="0"/>
          </a:p>
        </p:txBody>
      </p:sp>
    </p:spTree>
    <p:extLst>
      <p:ext uri="{BB962C8B-B14F-4D97-AF65-F5344CB8AC3E}">
        <p14:creationId xmlns:p14="http://schemas.microsoft.com/office/powerpoint/2010/main" val="1675450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029281" cy="35076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265017" y="1"/>
            <a:ext cx="4029281" cy="35076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26F362A9-1FD3-44DF-95C7-3F0FEA1D90B8}" type="datetimeFigureOut">
              <a:rPr lang="en-US"/>
              <a:pPr>
                <a:defRPr/>
              </a:pPr>
              <a:t>5/29/2022</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930483" y="3330421"/>
            <a:ext cx="7435436" cy="3154441"/>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6658444"/>
            <a:ext cx="4029281" cy="35076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265017" y="6658444"/>
            <a:ext cx="4029281" cy="35076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6F495ACD-1B82-49CD-87AB-15B0E9C29AC9}" type="slidenum">
              <a:rPr lang="en-US"/>
              <a:pPr>
                <a:defRPr/>
              </a:pPr>
              <a:t>‹#›</a:t>
            </a:fld>
            <a:endParaRPr lang="en-US" dirty="0"/>
          </a:p>
        </p:txBody>
      </p:sp>
    </p:spTree>
    <p:extLst>
      <p:ext uri="{BB962C8B-B14F-4D97-AF65-F5344CB8AC3E}">
        <p14:creationId xmlns:p14="http://schemas.microsoft.com/office/powerpoint/2010/main" val="2061669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meda.org/index.php?option=com_content&amp;view=article&amp;id=7:state-of-smes-in-pakistan&amp;catid=1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2895600" y="525463"/>
            <a:ext cx="3505200" cy="2628900"/>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1B6C1F-DE40-491E-9AA1-8911527D670B}"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96975"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1213"/>
              </a:spcBef>
              <a:spcAft>
                <a:spcPts val="1213"/>
              </a:spcAft>
              <a:defRPr/>
            </a:pP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D44E62-3353-408D-8F5A-D83603001CD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31</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467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96975"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1213"/>
              </a:spcBef>
              <a:spcAft>
                <a:spcPts val="1213"/>
              </a:spcAft>
              <a:defRPr/>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8E4F80-ADDF-40C9-89BA-2726F9567466}"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32</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27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96975"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231115" indent="-231115" eaLnBrk="1" fontAlgn="auto" hangingPunct="1">
              <a:spcBef>
                <a:spcPts val="1213"/>
              </a:spcBef>
              <a:spcAft>
                <a:spcPts val="1213"/>
              </a:spcAft>
              <a:buFont typeface="+mj-lt"/>
              <a:buAutoNum type="arabicPeriod"/>
              <a:defRPr/>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51E6D1-329F-451A-97C8-996800763C76}"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33</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19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96975"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1213"/>
              </a:spcBef>
              <a:spcAft>
                <a:spcPts val="1213"/>
              </a:spcAft>
              <a:defRPr/>
            </a:pPr>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EF8B71-DEED-4DD0-8EF6-D1F39DCD6614}"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34</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60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113088" y="876300"/>
            <a:ext cx="3154362"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DA187D-E009-46D0-AAD5-C568A832190C}"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38</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61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https://smeda.org/index.php?option=com_content&amp;view=article&amp;id=7:state-of-smes-in-pakistan&amp;catid=15</a:t>
            </a:r>
            <a:endParaRPr lang="en-US" dirty="0"/>
          </a:p>
        </p:txBody>
      </p:sp>
      <p:sp>
        <p:nvSpPr>
          <p:cNvPr id="4" name="Slide Number Placeholder 3"/>
          <p:cNvSpPr>
            <a:spLocks noGrp="1"/>
          </p:cNvSpPr>
          <p:nvPr>
            <p:ph type="sldNum" sz="quarter" idx="10"/>
          </p:nvPr>
        </p:nvSpPr>
        <p:spPr/>
        <p:txBody>
          <a:bodyPr/>
          <a:lstStyle/>
          <a:p>
            <a:pPr>
              <a:defRPr/>
            </a:pPr>
            <a:fld id="{6F495ACD-1B82-49CD-87AB-15B0E9C29AC9}" type="slidenum">
              <a:rPr lang="en-US" smtClean="0"/>
              <a:pPr>
                <a:defRPr/>
              </a:pPr>
              <a:t>3</a:t>
            </a:fld>
            <a:endParaRPr lang="en-US" dirty="0"/>
          </a:p>
        </p:txBody>
      </p:sp>
    </p:spTree>
    <p:extLst>
      <p:ext uri="{BB962C8B-B14F-4D97-AF65-F5344CB8AC3E}">
        <p14:creationId xmlns:p14="http://schemas.microsoft.com/office/powerpoint/2010/main" val="236103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kern="0" dirty="0">
              <a:latin typeface="Cambria" pitchFamily="18"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AFFD72-49A4-472B-A611-0E13DB100579}"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79655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7D09D-1C10-49BA-B5C1-CB7EAA3F272A}" type="slidenum">
              <a:rPr lang="en-US" smtClean="0"/>
              <a:pPr/>
              <a:t>14</a:t>
            </a:fld>
            <a:endParaRPr lang="en-US"/>
          </a:p>
        </p:txBody>
      </p:sp>
    </p:spTree>
    <p:extLst>
      <p:ext uri="{BB962C8B-B14F-4D97-AF65-F5344CB8AC3E}">
        <p14:creationId xmlns:p14="http://schemas.microsoft.com/office/powerpoint/2010/main" val="232766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7D09D-1C10-49BA-B5C1-CB7EAA3F272A}" type="slidenum">
              <a:rPr lang="en-US" smtClean="0"/>
              <a:pPr/>
              <a:t>15</a:t>
            </a:fld>
            <a:endParaRPr lang="en-US"/>
          </a:p>
        </p:txBody>
      </p:sp>
    </p:spTree>
    <p:extLst>
      <p:ext uri="{BB962C8B-B14F-4D97-AF65-F5344CB8AC3E}">
        <p14:creationId xmlns:p14="http://schemas.microsoft.com/office/powerpoint/2010/main" val="284072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2895600" y="525463"/>
            <a:ext cx="3505200" cy="2628900"/>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1B6C1F-DE40-491E-9AA1-8911527D670B}" type="slidenum">
              <a:rPr lang="en-US"/>
              <a:pPr fontAlgn="base">
                <a:spcBef>
                  <a:spcPct val="0"/>
                </a:spcBef>
                <a:spcAft>
                  <a:spcPct val="0"/>
                </a:spcAft>
              </a:pPr>
              <a:t>16</a:t>
            </a:fld>
            <a:endParaRPr lang="en-US" dirty="0"/>
          </a:p>
        </p:txBody>
      </p:sp>
    </p:spTree>
    <p:extLst>
      <p:ext uri="{BB962C8B-B14F-4D97-AF65-F5344CB8AC3E}">
        <p14:creationId xmlns:p14="http://schemas.microsoft.com/office/powerpoint/2010/main" val="341138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495ACD-1B82-49CD-87AB-15B0E9C29A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63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3113088" y="876300"/>
            <a:ext cx="3154362"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spcAft>
                <a:spcPts val="1213"/>
              </a:spcAft>
            </a:pPr>
            <a:endParaRPr lang="en-US" altLang="en-US" b="1" u="sng"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ADE7B1-080E-4D23-A522-F33927EAE3E5}"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22</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77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96975"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marL="231115" indent="-231115" algn="just" eaLnBrk="1" fontAlgn="auto" hangingPunct="1">
              <a:spcBef>
                <a:spcPts val="1213"/>
              </a:spcBef>
              <a:spcAft>
                <a:spcPts val="1213"/>
              </a:spcAft>
              <a:buFontTx/>
              <a:buAutoNum type="alphaLcParenR"/>
              <a:defRPr/>
            </a:pPr>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79A03D-D2D1-477A-9D7A-6A3C53563B25}"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30</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9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117AAB6F-351D-476F-A06C-2F08585CC06A}" type="datetime1">
              <a:rPr lang="en-US" smtClean="0"/>
              <a:pPr>
                <a:defRPr/>
              </a:pPr>
              <a:t>5/29/2022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F2A125E-0977-4632-8540-205BFACF7321}" type="slidenum">
              <a:rPr lang="en-US" smtClean="0"/>
              <a:pPr>
                <a:defRPr/>
              </a:pPr>
              <a:t>‹#›</a:t>
            </a:fld>
            <a:endParaRPr lang="en-US" dirty="0"/>
          </a:p>
        </p:txBody>
      </p:sp>
    </p:spTree>
    <p:extLst>
      <p:ext uri="{BB962C8B-B14F-4D97-AF65-F5344CB8AC3E}">
        <p14:creationId xmlns:p14="http://schemas.microsoft.com/office/powerpoint/2010/main" val="114483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925B04B-C312-48B6-A432-F766A556D14D}" type="datetime1">
              <a:rPr lang="en-US" smtClean="0"/>
              <a:pPr>
                <a:defRPr/>
              </a:pPr>
              <a:t>5/29/2022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25E1F66-429A-42E1-975A-279EC661847B}" type="slidenum">
              <a:rPr lang="en-US" smtClean="0"/>
              <a:pPr>
                <a:defRPr/>
              </a:pPr>
              <a:t>‹#›</a:t>
            </a:fld>
            <a:endParaRPr lang="en-US" dirty="0"/>
          </a:p>
        </p:txBody>
      </p:sp>
    </p:spTree>
    <p:extLst>
      <p:ext uri="{BB962C8B-B14F-4D97-AF65-F5344CB8AC3E}">
        <p14:creationId xmlns:p14="http://schemas.microsoft.com/office/powerpoint/2010/main" val="208356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64079EC-BD41-4CF7-9A46-E63F377F2575}" type="datetime1">
              <a:rPr lang="en-US" smtClean="0"/>
              <a:pPr>
                <a:defRPr/>
              </a:pPr>
              <a:t>5/29/2022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31714AE-69A2-4208-BDCA-EF6AC87EB16B}" type="slidenum">
              <a:rPr lang="en-US" smtClean="0"/>
              <a:pPr>
                <a:defRPr/>
              </a:pPr>
              <a:t>‹#›</a:t>
            </a:fld>
            <a:endParaRPr lang="en-US" dirty="0"/>
          </a:p>
        </p:txBody>
      </p:sp>
    </p:spTree>
    <p:extLst>
      <p:ext uri="{BB962C8B-B14F-4D97-AF65-F5344CB8AC3E}">
        <p14:creationId xmlns:p14="http://schemas.microsoft.com/office/powerpoint/2010/main" val="328015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17AAB6F-351D-476F-A06C-2F08585CC06A}" type="datetime1">
              <a:rPr lang="en-US" smtClean="0"/>
              <a:pPr>
                <a:defRPr/>
              </a:pPr>
              <a:t>5/29/2022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2A125E-0977-4632-8540-205BFACF732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462D46-3732-4FB3-9C33-693F3D12E8E0}"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ADE77B-3166-4121-9FCD-85FC4160BFB6}"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62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A43CAB-5583-4BAB-A037-5BA92C0A232C}"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F017C5-20C7-41BB-9110-A8DCD29E6920}"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556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464267-2A2F-4425-AF3C-0001606A905B}"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55CDC9-CD7B-4662-96FE-146C81D415D4}"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61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F73717-E345-421C-81FE-154E672FF43E}"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7AB508-99E6-44EA-B549-2D7DAB7F5696}"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09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1AD70C-54F4-4865-869D-C51501FB967B}"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AF1543-FB24-44D3-9737-870C6CD97347}"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146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4A01A5-534F-4983-988A-32963212EE58}"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EDD9F3-2E28-49B8-8AA7-749B0102EE1B}"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934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09127F-28C8-419D-BBAE-F5F92BBCD2D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6C9290-401B-4CBC-8466-22AE7E2A4A1B}"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00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D6C8D40-546D-4B23-9B00-9FAB99577648}" type="datetime1">
              <a:rPr lang="en-US" smtClean="0"/>
              <a:pPr>
                <a:defRPr/>
              </a:pPr>
              <a:t>5/29/2022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68CFAAA-0919-46C7-9EAC-9FD69E29CFDB}" type="slidenum">
              <a:rPr lang="en-US" smtClean="0"/>
              <a:pPr>
                <a:defRPr/>
              </a:pPr>
              <a:t>‹#›</a:t>
            </a:fld>
            <a:endParaRPr lang="en-US" dirty="0"/>
          </a:p>
        </p:txBody>
      </p:sp>
      <p:cxnSp>
        <p:nvCxnSpPr>
          <p:cNvPr id="7" name="Straight Connector 6"/>
          <p:cNvCxnSpPr/>
          <p:nvPr userDrawn="1"/>
        </p:nvCxnSpPr>
        <p:spPr>
          <a:xfrm>
            <a:off x="0" y="1160748"/>
            <a:ext cx="9144000" cy="0"/>
          </a:xfrm>
          <a:prstGeom prst="line">
            <a:avLst/>
          </a:prstGeom>
          <a:ln w="76200">
            <a:solidFill>
              <a:schemeClr val="accent3">
                <a:lumMod val="60000"/>
                <a:lumOff val="40000"/>
              </a:schemeClr>
            </a:solidFill>
          </a:ln>
          <a:effectLst>
            <a:reflection blurRad="6350" stA="50000" endA="300" endPos="90000" dist="508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175" y="1196752"/>
            <a:ext cx="9144000" cy="0"/>
          </a:xfrm>
          <a:prstGeom prst="line">
            <a:avLst/>
          </a:prstGeom>
          <a:ln w="76200">
            <a:solidFill>
              <a:schemeClr val="accent3">
                <a:lumMod val="75000"/>
              </a:schemeClr>
            </a:solidFill>
          </a:ln>
          <a:effectLst>
            <a:reflection blurRad="6350" stA="50000" endA="300" endPos="90000" dist="508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5417" y="8619"/>
            <a:ext cx="784685" cy="1005570"/>
          </a:xfrm>
          <a:prstGeom prst="rect">
            <a:avLst/>
          </a:prstGeom>
        </p:spPr>
      </p:pic>
    </p:spTree>
    <p:extLst>
      <p:ext uri="{BB962C8B-B14F-4D97-AF65-F5344CB8AC3E}">
        <p14:creationId xmlns:p14="http://schemas.microsoft.com/office/powerpoint/2010/main" val="4125591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49A1FA-2EBE-4B01-A150-CD563DD7608B}"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A85A3A-A4A9-44A8-8104-69F499BB088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4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54E4C2-C102-4A45-8B0F-786BE33F2FB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4B3587-4219-49AD-BF1B-2EA330F773C6}"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701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677D3C-3CAA-42F2-BE3C-078CCCA9C6E5}"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3EA327-F39A-4184-B5D8-53799B497BC6}"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36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084666-0B1F-4FE1-93BE-ED240773B3BA}"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4DC002-8547-477D-8CE2-691E58CFDC52}"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411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6513" y="6516688"/>
            <a:ext cx="588962" cy="239712"/>
          </a:xfrm>
          <a:prstGeom prst="rect">
            <a:avLst/>
          </a:prstGeom>
          <a:solidFill>
            <a:schemeClr val="bg1"/>
          </a:solidFill>
          <a:ln w="9525" algn="ctr">
            <a:solidFill>
              <a:schemeClr val="bg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smtClean="0">
              <a:ln>
                <a:noFill/>
              </a:ln>
              <a:solidFill>
                <a:srgbClr val="808080"/>
              </a:solidFill>
              <a:effectLst/>
              <a:uLnTx/>
              <a:uFillTx/>
              <a:latin typeface="Arial" panose="020B0604020202020204" pitchFamily="34" charset="0"/>
              <a:ea typeface="+mn-ea"/>
              <a:cs typeface="Arial" panose="020B0604020202020204" pitchFamily="34" charset="0"/>
            </a:endParaRPr>
          </a:p>
        </p:txBody>
      </p:sp>
      <p:sp>
        <p:nvSpPr>
          <p:cNvPr id="3" name="Rectangle 2"/>
          <p:cNvSpPr>
            <a:spLocks noChangeArrowheads="1"/>
          </p:cNvSpPr>
          <p:nvPr userDrawn="1"/>
        </p:nvSpPr>
        <p:spPr bwMode="auto">
          <a:xfrm>
            <a:off x="5689600" y="6613525"/>
            <a:ext cx="3740150" cy="217488"/>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altLang="en-US" sz="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Copyright © 2017 Habib Bank Limited.  All Rights Reserved.</a:t>
            </a:r>
            <a:endParaRPr kumimoji="0" lang="en-US" altLang="en-US" sz="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0"/>
          </p:nvPr>
        </p:nvSpPr>
        <p:spPr>
          <a:xfrm>
            <a:off x="5300663" y="403225"/>
            <a:ext cx="3087687" cy="365125"/>
          </a:xfrm>
        </p:spPr>
        <p:txBody>
          <a:bodyPr/>
          <a:lstStyle>
            <a:lvl1pPr algn="ctr">
              <a:defRPr>
                <a:solidFill>
                  <a:srgbClr val="006666"/>
                </a:solidFill>
                <a:latin typeface="Arial" charset="0"/>
                <a:cs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6666"/>
                </a:solidFill>
                <a:effectLst/>
                <a:uLnTx/>
                <a:uFillTx/>
                <a:latin typeface="Arial" charset="0"/>
                <a:ea typeface="+mn-ea"/>
                <a:cs typeface="Arial" charset="0"/>
              </a:rPr>
              <a:t>Learning &amp; Development</a:t>
            </a:r>
          </a:p>
        </p:txBody>
      </p:sp>
    </p:spTree>
    <p:extLst>
      <p:ext uri="{BB962C8B-B14F-4D97-AF65-F5344CB8AC3E}">
        <p14:creationId xmlns:p14="http://schemas.microsoft.com/office/powerpoint/2010/main" val="107441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08995D3-4D4D-4B79-BA32-87B61D1CF629}" type="datetime1">
              <a:rPr lang="en-US" smtClean="0"/>
              <a:pPr>
                <a:defRPr/>
              </a:pPr>
              <a:t>5/29/2022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5F1903A-0D4A-4B42-9D08-5729F2DE5B2B}" type="slidenum">
              <a:rPr lang="en-US" smtClean="0"/>
              <a:pPr>
                <a:defRPr/>
              </a:pPr>
              <a:t>‹#›</a:t>
            </a:fld>
            <a:endParaRPr lang="en-US" dirty="0"/>
          </a:p>
        </p:txBody>
      </p:sp>
      <p:cxnSp>
        <p:nvCxnSpPr>
          <p:cNvPr id="7" name="Straight Connector 6"/>
          <p:cNvCxnSpPr/>
          <p:nvPr userDrawn="1"/>
        </p:nvCxnSpPr>
        <p:spPr>
          <a:xfrm>
            <a:off x="0" y="944724"/>
            <a:ext cx="9144000" cy="0"/>
          </a:xfrm>
          <a:prstGeom prst="line">
            <a:avLst/>
          </a:prstGeom>
          <a:ln w="76200">
            <a:solidFill>
              <a:schemeClr val="accent3">
                <a:lumMod val="75000"/>
              </a:schemeClr>
            </a:solidFill>
          </a:ln>
          <a:effectLst>
            <a:reflection blurRad="6350" stA="50000" endA="300" endPos="90000" dist="508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4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864956F-41CB-443E-99C0-7B66A97F5C09}" type="datetime1">
              <a:rPr lang="en-US" smtClean="0"/>
              <a:pPr>
                <a:defRPr/>
              </a:pPr>
              <a:t>5/29/2022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EE4DEB9-603B-4543-82C4-41A8183992C8}" type="slidenum">
              <a:rPr lang="en-US" smtClean="0"/>
              <a:pPr>
                <a:defRPr/>
              </a:pPr>
              <a:t>‹#›</a:t>
            </a:fld>
            <a:endParaRPr lang="en-US" dirty="0"/>
          </a:p>
        </p:txBody>
      </p:sp>
      <p:cxnSp>
        <p:nvCxnSpPr>
          <p:cNvPr id="8" name="Straight Connector 7"/>
          <p:cNvCxnSpPr/>
          <p:nvPr userDrawn="1"/>
        </p:nvCxnSpPr>
        <p:spPr>
          <a:xfrm>
            <a:off x="0" y="1160748"/>
            <a:ext cx="9144000" cy="0"/>
          </a:xfrm>
          <a:prstGeom prst="line">
            <a:avLst/>
          </a:prstGeom>
          <a:ln w="76200">
            <a:solidFill>
              <a:schemeClr val="accent3">
                <a:lumMod val="75000"/>
              </a:schemeClr>
            </a:solidFill>
          </a:ln>
          <a:effectLst>
            <a:reflection blurRad="6350" stA="50000" endA="300" endPos="90000" dist="508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06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BB0C2BDC-864B-4CF1-A94D-433482303BB4}" type="datetime1">
              <a:rPr lang="en-US" smtClean="0"/>
              <a:pPr>
                <a:defRPr/>
              </a:pPr>
              <a:t>5/29/2022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3EE0DB5-3757-461F-B8D0-892582BD7556}" type="slidenum">
              <a:rPr lang="en-US" smtClean="0"/>
              <a:pPr>
                <a:defRPr/>
              </a:pPr>
              <a:t>‹#›</a:t>
            </a:fld>
            <a:endParaRPr lang="en-US" dirty="0"/>
          </a:p>
        </p:txBody>
      </p:sp>
    </p:spTree>
    <p:extLst>
      <p:ext uri="{BB962C8B-B14F-4D97-AF65-F5344CB8AC3E}">
        <p14:creationId xmlns:p14="http://schemas.microsoft.com/office/powerpoint/2010/main" val="101479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38E6F01-A0B5-4752-8859-451B19C8EF92}" type="datetime1">
              <a:rPr lang="en-US" smtClean="0"/>
              <a:pPr>
                <a:defRPr/>
              </a:pPr>
              <a:t>5/29/2022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0AA55AA-03DB-4DB7-B071-4E0828AC201D}" type="slidenum">
              <a:rPr lang="en-US" smtClean="0"/>
              <a:pPr>
                <a:defRPr/>
              </a:pPr>
              <a:t>‹#›</a:t>
            </a:fld>
            <a:endParaRPr lang="en-US" dirty="0"/>
          </a:p>
        </p:txBody>
      </p:sp>
    </p:spTree>
    <p:extLst>
      <p:ext uri="{BB962C8B-B14F-4D97-AF65-F5344CB8AC3E}">
        <p14:creationId xmlns:p14="http://schemas.microsoft.com/office/powerpoint/2010/main" val="423743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B91949-3534-4B7A-8757-C4C0D41FFC82}" type="datetime1">
              <a:rPr lang="en-US" smtClean="0"/>
              <a:pPr>
                <a:defRPr/>
              </a:pPr>
              <a:t>5/29/2022</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265FC43-40F6-4BFC-86BC-3C4D541B613F}" type="slidenum">
              <a:rPr lang="en-US" smtClean="0"/>
              <a:pPr>
                <a:defRPr/>
              </a:pPr>
              <a:t>‹#›</a:t>
            </a:fld>
            <a:endParaRPr lang="en-US" dirty="0"/>
          </a:p>
        </p:txBody>
      </p:sp>
    </p:spTree>
    <p:extLst>
      <p:ext uri="{BB962C8B-B14F-4D97-AF65-F5344CB8AC3E}">
        <p14:creationId xmlns:p14="http://schemas.microsoft.com/office/powerpoint/2010/main" val="412563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5FA5DAC-FEAB-45DC-947F-90A8B4498210}" type="datetime1">
              <a:rPr lang="en-US" smtClean="0"/>
              <a:pPr>
                <a:defRPr/>
              </a:pPr>
              <a:t>5/29/2022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43DBE70-6CF1-4844-A98A-EDF779D1C8B8}" type="slidenum">
              <a:rPr lang="en-US" smtClean="0"/>
              <a:pPr>
                <a:defRPr/>
              </a:pPr>
              <a:t>‹#›</a:t>
            </a:fld>
            <a:endParaRPr lang="en-US" dirty="0"/>
          </a:p>
        </p:txBody>
      </p:sp>
    </p:spTree>
    <p:extLst>
      <p:ext uri="{BB962C8B-B14F-4D97-AF65-F5344CB8AC3E}">
        <p14:creationId xmlns:p14="http://schemas.microsoft.com/office/powerpoint/2010/main" val="198149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8C0283A-76A5-4820-8BD0-5F2B51EACE68}" type="datetime1">
              <a:rPr lang="en-US" smtClean="0"/>
              <a:pPr>
                <a:defRPr/>
              </a:pPr>
              <a:t>5/29/2022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46147EA-A4F3-49AB-AE81-BB50D9D907D8}" type="slidenum">
              <a:rPr lang="en-US" smtClean="0"/>
              <a:pPr>
                <a:defRPr/>
              </a:pPr>
              <a:t>‹#›</a:t>
            </a:fld>
            <a:endParaRPr lang="en-US" dirty="0"/>
          </a:p>
        </p:txBody>
      </p:sp>
    </p:spTree>
    <p:extLst>
      <p:ext uri="{BB962C8B-B14F-4D97-AF65-F5344CB8AC3E}">
        <p14:creationId xmlns:p14="http://schemas.microsoft.com/office/powerpoint/2010/main" val="375623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56BF22E-B444-4F06-8D98-3E478D00FEA2}" type="datetime1">
              <a:rPr lang="en-US" smtClean="0"/>
              <a:pPr>
                <a:defRPr/>
              </a:pPr>
              <a:t>5/29/2022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067138B-F107-472B-AF24-92EFB2FC2359}" type="slidenum">
              <a:rPr lang="en-US" smtClean="0"/>
              <a:pPr>
                <a:defRPr/>
              </a:pPr>
              <a:t>‹#›</a:t>
            </a:fld>
            <a:endParaRPr lang="en-US" dirty="0"/>
          </a:p>
        </p:txBody>
      </p:sp>
    </p:spTree>
    <p:extLst>
      <p:ext uri="{BB962C8B-B14F-4D97-AF65-F5344CB8AC3E}">
        <p14:creationId xmlns:p14="http://schemas.microsoft.com/office/powerpoint/2010/main" val="20190049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6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5C4E2B-FA1B-4CB2-9D59-B9275958EE2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CECC72-307D-4463-96DD-03CDE87F12ED}"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28544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33400"/>
            <a:ext cx="8001000" cy="5715000"/>
          </a:xfrm>
        </p:spPr>
        <p:txBody>
          <a:bodyPr rtlCol="0">
            <a:normAutofit/>
          </a:bodyPr>
          <a:lstStyle/>
          <a:p>
            <a:pPr fontAlgn="auto">
              <a:spcAft>
                <a:spcPts val="0"/>
              </a:spcAft>
              <a:defRPr/>
            </a:pPr>
            <a:endParaRPr lang="en-US" sz="3600" b="1" dirty="0">
              <a:solidFill>
                <a:srgbClr val="006600"/>
              </a:solidFill>
              <a:latin typeface="Arial" pitchFamily="34" charset="0"/>
              <a:cs typeface="Arial" pitchFamily="34" charset="0"/>
            </a:endParaRPr>
          </a:p>
          <a:p>
            <a:pPr fontAlgn="auto">
              <a:spcAft>
                <a:spcPts val="0"/>
              </a:spcAft>
              <a:defRPr/>
            </a:pPr>
            <a:endParaRPr lang="en-US" sz="3600" b="1" dirty="0">
              <a:solidFill>
                <a:srgbClr val="006600"/>
              </a:solidFill>
              <a:latin typeface="Arial" pitchFamily="34" charset="0"/>
              <a:cs typeface="Arial" pitchFamily="34" charset="0"/>
            </a:endParaRPr>
          </a:p>
          <a:p>
            <a:pPr fontAlgn="auto">
              <a:spcAft>
                <a:spcPts val="0"/>
              </a:spcAft>
              <a:defRPr/>
            </a:pPr>
            <a:r>
              <a:rPr lang="en-US" sz="4000" b="1" dirty="0">
                <a:solidFill>
                  <a:schemeClr val="tx1"/>
                </a:solidFill>
                <a:cs typeface="Arial" pitchFamily="34" charset="0"/>
              </a:rPr>
              <a:t>SBP </a:t>
            </a:r>
            <a:r>
              <a:rPr lang="en-US" sz="4000" b="1" dirty="0" smtClean="0">
                <a:solidFill>
                  <a:schemeClr val="tx1"/>
                </a:solidFill>
                <a:cs typeface="Arial" pitchFamily="34" charset="0"/>
              </a:rPr>
              <a:t>SME Policy &amp; Refinance</a:t>
            </a:r>
            <a:r>
              <a:rPr lang="en-US" sz="4000" b="1" dirty="0">
                <a:solidFill>
                  <a:schemeClr val="tx1"/>
                </a:solidFill>
                <a:cs typeface="Arial" pitchFamily="34" charset="0"/>
              </a:rPr>
              <a:t>/</a:t>
            </a:r>
          </a:p>
          <a:p>
            <a:pPr fontAlgn="auto">
              <a:spcAft>
                <a:spcPts val="0"/>
              </a:spcAft>
              <a:defRPr/>
            </a:pPr>
            <a:r>
              <a:rPr lang="en-US" sz="4000" b="1" dirty="0">
                <a:solidFill>
                  <a:schemeClr val="tx1"/>
                </a:solidFill>
                <a:cs typeface="Arial" pitchFamily="34" charset="0"/>
              </a:rPr>
              <a:t>Risk Coverage Schemes</a:t>
            </a:r>
          </a:p>
          <a:p>
            <a:pPr fontAlgn="auto">
              <a:spcAft>
                <a:spcPts val="0"/>
              </a:spcAft>
              <a:defRPr/>
            </a:pPr>
            <a:endParaRPr lang="en-GB" sz="2200" b="1" dirty="0" smtClean="0">
              <a:solidFill>
                <a:schemeClr val="tx1"/>
              </a:solidFill>
              <a:cs typeface="Arial" pitchFamily="34" charset="0"/>
            </a:endParaRPr>
          </a:p>
          <a:p>
            <a:pPr fontAlgn="auto">
              <a:spcAft>
                <a:spcPts val="0"/>
              </a:spcAft>
              <a:defRPr/>
            </a:pPr>
            <a:endParaRPr lang="en-GB" sz="2200" b="1" dirty="0">
              <a:cs typeface="Arial" pitchFamily="34" charset="0"/>
            </a:endParaRPr>
          </a:p>
          <a:p>
            <a:pPr fontAlgn="auto">
              <a:spcAft>
                <a:spcPts val="0"/>
              </a:spcAft>
              <a:defRPr/>
            </a:pPr>
            <a:r>
              <a:rPr lang="en-GB" sz="2000" dirty="0" smtClean="0">
                <a:solidFill>
                  <a:schemeClr val="tx1"/>
                </a:solidFill>
                <a:cs typeface="Arial" pitchFamily="34" charset="0"/>
              </a:rPr>
              <a:t>May </a:t>
            </a:r>
            <a:r>
              <a:rPr lang="en-GB" sz="2000" dirty="0" smtClean="0">
                <a:solidFill>
                  <a:schemeClr val="tx1"/>
                </a:solidFill>
                <a:cs typeface="Arial" pitchFamily="34" charset="0"/>
              </a:rPr>
              <a:t>30, 2021</a:t>
            </a:r>
          </a:p>
          <a:p>
            <a:pPr fontAlgn="auto">
              <a:spcAft>
                <a:spcPts val="0"/>
              </a:spcAft>
              <a:defRPr/>
            </a:pPr>
            <a:r>
              <a:rPr lang="en-GB" sz="2000" dirty="0" smtClean="0">
                <a:cs typeface="Arial" pitchFamily="34" charset="0"/>
              </a:rPr>
              <a:t>at</a:t>
            </a:r>
            <a:endParaRPr lang="en-GB" sz="2000" dirty="0">
              <a:solidFill>
                <a:schemeClr val="tx1"/>
              </a:solidFill>
              <a:cs typeface="Arial" pitchFamily="34" charset="0"/>
            </a:endParaRPr>
          </a:p>
          <a:p>
            <a:pPr fontAlgn="auto">
              <a:spcAft>
                <a:spcPts val="0"/>
              </a:spcAft>
              <a:defRPr/>
            </a:pPr>
            <a:r>
              <a:rPr lang="en-US" sz="2000" dirty="0" smtClean="0">
                <a:solidFill>
                  <a:schemeClr val="tx1"/>
                </a:solidFill>
                <a:cs typeface="Arial" pitchFamily="34" charset="0"/>
              </a:rPr>
              <a:t>The Gujranwala Chamber of </a:t>
            </a:r>
          </a:p>
          <a:p>
            <a:pPr fontAlgn="auto">
              <a:spcAft>
                <a:spcPts val="0"/>
              </a:spcAft>
              <a:defRPr/>
            </a:pPr>
            <a:r>
              <a:rPr lang="en-US" sz="2000" dirty="0" smtClean="0">
                <a:solidFill>
                  <a:schemeClr val="tx1"/>
                </a:solidFill>
                <a:cs typeface="Arial" pitchFamily="34" charset="0"/>
              </a:rPr>
              <a:t>Commerce and Industries </a:t>
            </a:r>
            <a:r>
              <a:rPr lang="en-US" sz="2400" b="1" dirty="0" smtClean="0">
                <a:cs typeface="Arial" pitchFamily="34" charset="0"/>
              </a:rPr>
              <a:t>Gujranwala</a:t>
            </a:r>
            <a:endParaRPr lang="en-US" sz="2400" b="1" dirty="0" smtClean="0">
              <a:solidFill>
                <a:schemeClr val="tx1"/>
              </a:solidFill>
              <a:cs typeface="Arial" pitchFamily="34" charset="0"/>
            </a:endParaRPr>
          </a:p>
          <a:p>
            <a:pPr fontAlgn="auto">
              <a:spcAft>
                <a:spcPts val="0"/>
              </a:spcAft>
              <a:defRPr/>
            </a:pPr>
            <a:endParaRPr lang="en-US" sz="3600" b="1" dirty="0">
              <a:solidFill>
                <a:srgbClr val="002060"/>
              </a:solidFill>
              <a:latin typeface="Arial" pitchFamily="34" charset="0"/>
              <a:cs typeface="Arial" pitchFamily="34" charset="0"/>
            </a:endParaRPr>
          </a:p>
          <a:p>
            <a:pPr fontAlgn="auto">
              <a:spcAft>
                <a:spcPts val="0"/>
              </a:spcAft>
              <a:defRPr/>
            </a:pPr>
            <a:endParaRPr lang="en-US" dirty="0">
              <a:solidFill>
                <a:schemeClr val="accent1">
                  <a:lumMod val="7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762000"/>
            <a:ext cx="1066800" cy="9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2"/>
          </p:nvPr>
        </p:nvSpPr>
        <p:spPr>
          <a:xfrm>
            <a:off x="500460" y="2099690"/>
            <a:ext cx="8375739" cy="3319032"/>
          </a:xfrm>
          <a:ln>
            <a:noFill/>
            <a:miter lim="800000"/>
            <a:headEnd/>
            <a:tailEnd/>
          </a:ln>
        </p:spPr>
        <p:txBody>
          <a:bodyPr>
            <a:noAutofit/>
          </a:bodyPr>
          <a:lstStyle/>
          <a:p>
            <a:pPr>
              <a:spcBef>
                <a:spcPct val="0"/>
              </a:spcBef>
            </a:pPr>
            <a:r>
              <a:rPr lang="en-US" sz="2400" b="1" dirty="0"/>
              <a:t>Loan Application Forms (LAF) for SE &amp; ME simplified;</a:t>
            </a:r>
          </a:p>
          <a:p>
            <a:pPr>
              <a:spcBef>
                <a:spcPct val="0"/>
              </a:spcBef>
            </a:pPr>
            <a:endParaRPr lang="en-US" sz="2400" dirty="0"/>
          </a:p>
          <a:p>
            <a:pPr>
              <a:spcBef>
                <a:spcPct val="0"/>
              </a:spcBef>
            </a:pPr>
            <a:r>
              <a:rPr lang="en-US" sz="2400" b="1" dirty="0"/>
              <a:t>Borrower’s Basic Fact Sheet made part of LAF;</a:t>
            </a:r>
          </a:p>
          <a:p>
            <a:pPr>
              <a:spcBef>
                <a:spcPct val="0"/>
              </a:spcBef>
            </a:pPr>
            <a:endParaRPr lang="en-US" sz="2400" b="1" dirty="0"/>
          </a:p>
          <a:p>
            <a:pPr>
              <a:spcBef>
                <a:spcPct val="0"/>
              </a:spcBef>
            </a:pPr>
            <a:r>
              <a:rPr lang="en-US" sz="2400" b="1" dirty="0"/>
              <a:t>Turn-around Time for SE loans reduced from 30 to 15 working days;</a:t>
            </a:r>
          </a:p>
          <a:p>
            <a:pPr>
              <a:spcBef>
                <a:spcPct val="0"/>
              </a:spcBef>
            </a:pPr>
            <a:endParaRPr lang="en-US" sz="2400" b="1" dirty="0"/>
          </a:p>
          <a:p>
            <a:pPr>
              <a:spcBef>
                <a:spcPct val="0"/>
              </a:spcBef>
            </a:pPr>
            <a:r>
              <a:rPr lang="en-US" sz="2400" b="1" dirty="0"/>
              <a:t>Turn-around Time for ME loans prescribed at 25 working days;</a:t>
            </a:r>
          </a:p>
          <a:p>
            <a:pPr>
              <a:spcBef>
                <a:spcPct val="0"/>
              </a:spcBef>
            </a:pPr>
            <a:endParaRPr lang="en-US" sz="2400" b="1" dirty="0"/>
          </a:p>
          <a:p>
            <a:endParaRPr lang="en-US" sz="2400" b="1" dirty="0"/>
          </a:p>
        </p:txBody>
      </p:sp>
      <p:sp>
        <p:nvSpPr>
          <p:cNvPr id="5" name="AutoShape 2"/>
          <p:cNvSpPr>
            <a:spLocks noChangeArrowheads="1"/>
          </p:cNvSpPr>
          <p:nvPr/>
        </p:nvSpPr>
        <p:spPr bwMode="auto">
          <a:xfrm>
            <a:off x="442295" y="838201"/>
            <a:ext cx="8375739" cy="914400"/>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Aft>
                <a:spcPts val="763"/>
              </a:spcAft>
            </a:pPr>
            <a:endParaRPr lang="en-US" sz="2137" b="1" dirty="0">
              <a:solidFill>
                <a:srgbClr val="008000"/>
              </a:solidFill>
            </a:endParaRPr>
          </a:p>
          <a:p>
            <a:pPr algn="ctr">
              <a:spcAft>
                <a:spcPts val="763"/>
              </a:spcAft>
            </a:pPr>
            <a:r>
              <a:rPr lang="en-US" sz="2800" b="1" dirty="0">
                <a:solidFill>
                  <a:srgbClr val="0070C0"/>
                </a:solidFill>
                <a:latin typeface="Arial Black" panose="020B0A04020102020204" pitchFamily="34" charset="0"/>
              </a:rPr>
              <a:t>Pillar 4:  Simplified Procedures</a:t>
            </a:r>
          </a:p>
          <a:p>
            <a:pPr algn="ctr">
              <a:spcAft>
                <a:spcPts val="763"/>
              </a:spcAft>
            </a:pPr>
            <a:endParaRPr lang="en-US" sz="2137" b="1" dirty="0">
              <a:solidFill>
                <a:srgbClr val="008000"/>
              </a:solidFill>
            </a:endParaRPr>
          </a:p>
        </p:txBody>
      </p:sp>
      <p:sp>
        <p:nvSpPr>
          <p:cNvPr id="7" name="AutoShape 2"/>
          <p:cNvSpPr>
            <a:spLocks noChangeArrowheads="1"/>
          </p:cNvSpPr>
          <p:nvPr/>
        </p:nvSpPr>
        <p:spPr bwMode="auto">
          <a:xfrm>
            <a:off x="442295" y="152401"/>
            <a:ext cx="8375739" cy="533400"/>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2046627" indent="-2046627" algn="ctr">
              <a:spcAft>
                <a:spcPts val="763"/>
              </a:spcAft>
            </a:pPr>
            <a:endParaRPr lang="en-US" sz="2137" b="1" dirty="0">
              <a:solidFill>
                <a:srgbClr val="FF0000"/>
              </a:solidFill>
            </a:endParaRPr>
          </a:p>
          <a:p>
            <a:pPr marL="2046627" indent="-2046627" algn="ctr">
              <a:spcAft>
                <a:spcPts val="763"/>
              </a:spcAft>
            </a:pPr>
            <a:r>
              <a:rPr lang="en-US" sz="2137" b="1" dirty="0">
                <a:solidFill>
                  <a:srgbClr val="FF0000"/>
                </a:solidFill>
              </a:rPr>
              <a:t>Obstacle # 4 Cumbersome loan processing procedures at banks</a:t>
            </a:r>
          </a:p>
          <a:p>
            <a:pPr marL="2046627" indent="-2046627" algn="ctr">
              <a:spcAft>
                <a:spcPts val="763"/>
              </a:spcAft>
            </a:pPr>
            <a:endParaRPr lang="en-US" sz="2137" b="1" dirty="0">
              <a:solidFill>
                <a:srgbClr val="FF0000"/>
              </a:solidFill>
            </a:endParaRPr>
          </a:p>
        </p:txBody>
      </p:sp>
    </p:spTree>
    <p:extLst>
      <p:ext uri="{BB962C8B-B14F-4D97-AF65-F5344CB8AC3E}">
        <p14:creationId xmlns:p14="http://schemas.microsoft.com/office/powerpoint/2010/main" val="1918428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442537" y="2270356"/>
            <a:ext cx="8375739" cy="2850078"/>
          </a:xfrm>
        </p:spPr>
        <p:txBody>
          <a:bodyPr>
            <a:normAutofit/>
          </a:bodyPr>
          <a:lstStyle/>
          <a:p>
            <a:pPr>
              <a:spcBef>
                <a:spcPts val="0"/>
              </a:spcBef>
              <a:defRPr/>
            </a:pPr>
            <a:r>
              <a:rPr lang="en-US" sz="2137" b="1" dirty="0"/>
              <a:t>Targets to be assigned for Value-Chain Financing;</a:t>
            </a:r>
          </a:p>
          <a:p>
            <a:pPr>
              <a:spcBef>
                <a:spcPts val="0"/>
              </a:spcBef>
              <a:defRPr/>
            </a:pPr>
            <a:endParaRPr lang="en-US" sz="2137" b="1" dirty="0"/>
          </a:p>
          <a:p>
            <a:pPr>
              <a:spcBef>
                <a:spcPts val="0"/>
              </a:spcBef>
              <a:defRPr/>
            </a:pPr>
            <a:r>
              <a:rPr lang="en-US" sz="2137" b="1" dirty="0"/>
              <a:t>Banks asked to adopt program-based lending;</a:t>
            </a:r>
          </a:p>
          <a:p>
            <a:pPr>
              <a:spcBef>
                <a:spcPts val="0"/>
              </a:spcBef>
              <a:defRPr/>
            </a:pPr>
            <a:endParaRPr lang="en-US" sz="2137" b="1" dirty="0"/>
          </a:p>
          <a:p>
            <a:pPr>
              <a:spcBef>
                <a:spcPts val="0"/>
              </a:spcBef>
              <a:defRPr/>
            </a:pPr>
            <a:r>
              <a:rPr lang="en-US" sz="2137" b="1" dirty="0"/>
              <a:t>Program-based lending to expedite credit decision-making for SME Financing.</a:t>
            </a:r>
          </a:p>
          <a:p>
            <a:pPr>
              <a:spcBef>
                <a:spcPts val="0"/>
              </a:spcBef>
              <a:defRPr/>
            </a:pPr>
            <a:endParaRPr lang="en-US" sz="2137" b="1" dirty="0"/>
          </a:p>
          <a:p>
            <a:endParaRPr lang="en-US" sz="2137" dirty="0"/>
          </a:p>
        </p:txBody>
      </p:sp>
      <p:sp>
        <p:nvSpPr>
          <p:cNvPr id="7" name="AutoShape 2"/>
          <p:cNvSpPr>
            <a:spLocks noChangeArrowheads="1"/>
          </p:cNvSpPr>
          <p:nvPr/>
        </p:nvSpPr>
        <p:spPr bwMode="auto">
          <a:xfrm>
            <a:off x="426899" y="838200"/>
            <a:ext cx="8375739" cy="1160623"/>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Aft>
                <a:spcPts val="763"/>
              </a:spcAft>
              <a:defRPr/>
            </a:pPr>
            <a:endParaRPr lang="en-US" sz="2137" b="1" dirty="0">
              <a:solidFill>
                <a:srgbClr val="008000"/>
              </a:solidFill>
            </a:endParaRPr>
          </a:p>
          <a:p>
            <a:pPr algn="ctr"/>
            <a:endParaRPr lang="en-US" sz="2137" b="1" dirty="0">
              <a:solidFill>
                <a:srgbClr val="008000"/>
              </a:solidFill>
            </a:endParaRPr>
          </a:p>
          <a:p>
            <a:pPr>
              <a:spcAft>
                <a:spcPts val="763"/>
              </a:spcAft>
              <a:defRPr/>
            </a:pPr>
            <a:endParaRPr lang="en-US" sz="2137" b="1" dirty="0">
              <a:solidFill>
                <a:srgbClr val="008000"/>
              </a:solidFill>
              <a:ea typeface="Arial" pitchFamily="34" charset="0"/>
              <a:cs typeface="Arial" pitchFamily="34" charset="0"/>
            </a:endParaRPr>
          </a:p>
          <a:p>
            <a:pPr algn="ctr">
              <a:spcAft>
                <a:spcPts val="763"/>
              </a:spcAft>
              <a:defRPr/>
            </a:pPr>
            <a:r>
              <a:rPr lang="en-US" sz="2800" b="1" dirty="0">
                <a:solidFill>
                  <a:srgbClr val="0070C0"/>
                </a:solidFill>
                <a:latin typeface="Arial Black" panose="020B0A04020102020204" pitchFamily="34" charset="0"/>
              </a:rPr>
              <a:t>Pillar 5:  Value-Chain and Program-Based Lending</a:t>
            </a:r>
            <a:endParaRPr lang="en-US" sz="2800" dirty="0">
              <a:solidFill>
                <a:srgbClr val="0070C0"/>
              </a:solidFill>
              <a:latin typeface="Arial Black" panose="020B0A04020102020204" pitchFamily="34" charset="0"/>
            </a:endParaRPr>
          </a:p>
          <a:p>
            <a:pPr>
              <a:spcAft>
                <a:spcPts val="763"/>
              </a:spcAft>
              <a:defRPr/>
            </a:pPr>
            <a:r>
              <a:rPr lang="en-US" sz="2137" b="1" dirty="0">
                <a:solidFill>
                  <a:srgbClr val="008000"/>
                </a:solidFill>
                <a:ea typeface="Arial" pitchFamily="34" charset="0"/>
                <a:cs typeface="Arial" pitchFamily="34" charset="0"/>
              </a:rPr>
              <a:t> </a:t>
            </a:r>
            <a:endParaRPr lang="en-US" sz="2137" b="1" dirty="0">
              <a:solidFill>
                <a:srgbClr val="008000"/>
              </a:solidFill>
              <a:latin typeface="Arial" pitchFamily="34" charset="0"/>
              <a:cs typeface="Arial" pitchFamily="34" charset="0"/>
            </a:endParaRPr>
          </a:p>
          <a:p>
            <a:pPr algn="ctr">
              <a:spcAft>
                <a:spcPts val="763"/>
              </a:spcAft>
              <a:defRPr/>
            </a:pPr>
            <a:endParaRPr lang="en-US" sz="2137" b="1" dirty="0">
              <a:solidFill>
                <a:srgbClr val="008000"/>
              </a:solidFill>
            </a:endParaRPr>
          </a:p>
          <a:p>
            <a:pPr algn="ctr">
              <a:spcAft>
                <a:spcPts val="763"/>
              </a:spcAft>
              <a:defRPr/>
            </a:pPr>
            <a:endParaRPr lang="en-US" sz="2137" b="1" dirty="0">
              <a:solidFill>
                <a:srgbClr val="008000"/>
              </a:solidFill>
              <a:latin typeface="Arial" pitchFamily="34" charset="0"/>
              <a:cs typeface="Arial" pitchFamily="34" charset="0"/>
            </a:endParaRPr>
          </a:p>
        </p:txBody>
      </p:sp>
      <p:sp>
        <p:nvSpPr>
          <p:cNvPr id="9" name="AutoShape 2"/>
          <p:cNvSpPr>
            <a:spLocks noChangeArrowheads="1"/>
          </p:cNvSpPr>
          <p:nvPr/>
        </p:nvSpPr>
        <p:spPr bwMode="auto">
          <a:xfrm>
            <a:off x="442295" y="152401"/>
            <a:ext cx="8375739" cy="533400"/>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2046627" indent="-2046627" algn="ctr">
              <a:spcAft>
                <a:spcPts val="763"/>
              </a:spcAft>
              <a:defRPr/>
            </a:pPr>
            <a:r>
              <a:rPr lang="en-US" sz="2137" b="1" dirty="0">
                <a:solidFill>
                  <a:srgbClr val="FF0000"/>
                </a:solidFill>
              </a:rPr>
              <a:t>Obstacle # 5: Lack of program-based lending and value-chain  financing</a:t>
            </a:r>
          </a:p>
        </p:txBody>
      </p:sp>
    </p:spTree>
    <p:extLst>
      <p:ext uri="{BB962C8B-B14F-4D97-AF65-F5344CB8AC3E}">
        <p14:creationId xmlns:p14="http://schemas.microsoft.com/office/powerpoint/2010/main" val="866468063"/>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2"/>
          </p:nvPr>
        </p:nvSpPr>
        <p:spPr>
          <a:xfrm>
            <a:off x="442295" y="2099691"/>
            <a:ext cx="8375739" cy="3016090"/>
          </a:xfrm>
          <a:ln>
            <a:noFill/>
            <a:miter lim="800000"/>
            <a:headEnd/>
            <a:tailEnd/>
          </a:ln>
        </p:spPr>
        <p:txBody>
          <a:bodyPr>
            <a:normAutofit/>
          </a:bodyPr>
          <a:lstStyle/>
          <a:p>
            <a:pPr>
              <a:spcBef>
                <a:spcPct val="0"/>
              </a:spcBef>
            </a:pPr>
            <a:endParaRPr lang="en-US" sz="2137" b="1" dirty="0"/>
          </a:p>
          <a:p>
            <a:pPr>
              <a:spcBef>
                <a:spcPct val="0"/>
              </a:spcBef>
            </a:pPr>
            <a:r>
              <a:rPr lang="en-US" sz="2137" b="1" dirty="0"/>
              <a:t>Training programs  by NIBAF for capacity building of bankers (100 programs per annum);</a:t>
            </a:r>
          </a:p>
          <a:p>
            <a:pPr>
              <a:spcBef>
                <a:spcPct val="0"/>
              </a:spcBef>
            </a:pPr>
            <a:endParaRPr lang="en-US" sz="2137" b="1" dirty="0"/>
          </a:p>
          <a:p>
            <a:pPr>
              <a:spcBef>
                <a:spcPct val="0"/>
              </a:spcBef>
            </a:pPr>
            <a:r>
              <a:rPr lang="en-US" sz="2137" b="1" dirty="0"/>
              <a:t>Awareness  programs by SBP BSC and SMEDA (150 programs per annum);</a:t>
            </a:r>
          </a:p>
          <a:p>
            <a:pPr>
              <a:spcBef>
                <a:spcPct val="0"/>
              </a:spcBef>
            </a:pPr>
            <a:endParaRPr lang="en-US" sz="2137" b="1" dirty="0"/>
          </a:p>
          <a:p>
            <a:pPr>
              <a:spcBef>
                <a:spcPct val="0"/>
              </a:spcBef>
            </a:pPr>
            <a:r>
              <a:rPr lang="en-US" sz="2137" b="1" dirty="0"/>
              <a:t>Centre of Excellence to be established to undertake R&amp;D.</a:t>
            </a:r>
          </a:p>
          <a:p>
            <a:pPr>
              <a:spcBef>
                <a:spcPct val="0"/>
              </a:spcBef>
            </a:pPr>
            <a:endParaRPr lang="en-US" sz="2137" b="1" dirty="0"/>
          </a:p>
          <a:p>
            <a:pPr>
              <a:buNone/>
            </a:pPr>
            <a:endParaRPr lang="en-US" sz="2137" b="1" dirty="0"/>
          </a:p>
          <a:p>
            <a:endParaRPr lang="en-US" sz="2137" b="1" dirty="0"/>
          </a:p>
        </p:txBody>
      </p:sp>
      <p:sp>
        <p:nvSpPr>
          <p:cNvPr id="5" name="AutoShape 2"/>
          <p:cNvSpPr>
            <a:spLocks noChangeArrowheads="1"/>
          </p:cNvSpPr>
          <p:nvPr/>
        </p:nvSpPr>
        <p:spPr bwMode="auto">
          <a:xfrm>
            <a:off x="442295" y="838201"/>
            <a:ext cx="8375739" cy="1078514"/>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Aft>
                <a:spcPts val="763"/>
              </a:spcAft>
              <a:defRPr/>
            </a:pPr>
            <a:endParaRPr lang="en-US" sz="2137" b="1" dirty="0">
              <a:solidFill>
                <a:srgbClr val="008000"/>
              </a:solidFill>
            </a:endParaRPr>
          </a:p>
          <a:p>
            <a:pPr algn="ctr">
              <a:spcAft>
                <a:spcPts val="763"/>
              </a:spcAft>
              <a:defRPr/>
            </a:pPr>
            <a:r>
              <a:rPr lang="en-US" sz="2800" b="1" dirty="0">
                <a:solidFill>
                  <a:srgbClr val="0070C0"/>
                </a:solidFill>
                <a:latin typeface="Arial Black" panose="020B0A04020102020204" pitchFamily="34" charset="0"/>
              </a:rPr>
              <a:t>Pillar 6:  Capacity Building &amp; Awareness Creation</a:t>
            </a:r>
          </a:p>
          <a:p>
            <a:pPr algn="ctr">
              <a:spcAft>
                <a:spcPts val="763"/>
              </a:spcAft>
              <a:defRPr/>
            </a:pPr>
            <a:endParaRPr lang="en-US" sz="2137" b="1" dirty="0">
              <a:solidFill>
                <a:srgbClr val="008000"/>
              </a:solidFill>
              <a:latin typeface="Arial" pitchFamily="34" charset="0"/>
              <a:cs typeface="Arial" pitchFamily="34" charset="0"/>
            </a:endParaRPr>
          </a:p>
        </p:txBody>
      </p:sp>
      <p:sp>
        <p:nvSpPr>
          <p:cNvPr id="6" name="AutoShape 2"/>
          <p:cNvSpPr>
            <a:spLocks noChangeArrowheads="1"/>
          </p:cNvSpPr>
          <p:nvPr/>
        </p:nvSpPr>
        <p:spPr bwMode="auto">
          <a:xfrm>
            <a:off x="442295" y="152401"/>
            <a:ext cx="8375739" cy="533400"/>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2137" b="1" dirty="0">
                <a:solidFill>
                  <a:srgbClr val="FF0000"/>
                </a:solidFill>
              </a:rPr>
              <a:t>Obstacle # 6 Scarcity of trained SME banking officers in banks </a:t>
            </a:r>
            <a:endParaRPr lang="en-US" sz="2137" b="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417200016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500460" y="2157855"/>
            <a:ext cx="8375739" cy="3016090"/>
          </a:xfrm>
        </p:spPr>
        <p:txBody>
          <a:bodyPr>
            <a:normAutofit/>
          </a:bodyPr>
          <a:lstStyle/>
          <a:p>
            <a:pPr>
              <a:spcBef>
                <a:spcPts val="0"/>
              </a:spcBef>
              <a:defRPr/>
            </a:pPr>
            <a:endParaRPr lang="en-US" sz="2137" b="1" dirty="0"/>
          </a:p>
          <a:p>
            <a:pPr>
              <a:spcBef>
                <a:spcPts val="0"/>
              </a:spcBef>
              <a:defRPr/>
            </a:pPr>
            <a:r>
              <a:rPr lang="en-US" sz="2137" b="1" dirty="0"/>
              <a:t>Banks to provide NFAS to develop the capacity of SMEs;</a:t>
            </a:r>
          </a:p>
          <a:p>
            <a:pPr>
              <a:spcBef>
                <a:spcPts val="0"/>
              </a:spcBef>
              <a:defRPr/>
            </a:pPr>
            <a:endParaRPr lang="en-US" sz="2137" b="1" dirty="0"/>
          </a:p>
          <a:p>
            <a:pPr>
              <a:spcBef>
                <a:spcPts val="0"/>
              </a:spcBef>
              <a:defRPr/>
            </a:pPr>
            <a:r>
              <a:rPr lang="en-US" sz="2137" b="1" dirty="0"/>
              <a:t>Focus on improving the management and organization practices of SMEs;</a:t>
            </a:r>
          </a:p>
          <a:p>
            <a:pPr>
              <a:spcBef>
                <a:spcPts val="0"/>
              </a:spcBef>
              <a:defRPr/>
            </a:pPr>
            <a:endParaRPr lang="en-US" sz="2137" b="1" dirty="0"/>
          </a:p>
          <a:p>
            <a:pPr>
              <a:spcBef>
                <a:spcPts val="0"/>
              </a:spcBef>
              <a:defRPr/>
            </a:pPr>
            <a:r>
              <a:rPr lang="en-US" sz="2137" b="1" dirty="0"/>
              <a:t>3S forum (SBP, SMEDA &amp; SECP) to facilitate and steer this effort.</a:t>
            </a:r>
            <a:endParaRPr lang="en-US" sz="2137" dirty="0"/>
          </a:p>
          <a:p>
            <a:pPr>
              <a:spcBef>
                <a:spcPts val="0"/>
              </a:spcBef>
              <a:defRPr/>
            </a:pPr>
            <a:endParaRPr lang="en-US" sz="2137" b="1" dirty="0"/>
          </a:p>
          <a:p>
            <a:pPr>
              <a:spcBef>
                <a:spcPts val="0"/>
              </a:spcBef>
              <a:defRPr/>
            </a:pPr>
            <a:endParaRPr lang="en-US" sz="2137" b="1" dirty="0"/>
          </a:p>
        </p:txBody>
      </p:sp>
      <p:sp>
        <p:nvSpPr>
          <p:cNvPr id="10" name="AutoShape 2"/>
          <p:cNvSpPr>
            <a:spLocks noChangeArrowheads="1"/>
          </p:cNvSpPr>
          <p:nvPr/>
        </p:nvSpPr>
        <p:spPr bwMode="auto">
          <a:xfrm>
            <a:off x="442295" y="838200"/>
            <a:ext cx="8375739" cy="1273123"/>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Aft>
                <a:spcPts val="763"/>
              </a:spcAft>
              <a:defRPr/>
            </a:pPr>
            <a:endParaRPr lang="en-US" sz="2137" b="1" dirty="0">
              <a:solidFill>
                <a:srgbClr val="008000"/>
              </a:solidFill>
            </a:endParaRPr>
          </a:p>
          <a:p>
            <a:pPr algn="ctr"/>
            <a:endParaRPr lang="en-US" sz="2137" b="1" dirty="0">
              <a:solidFill>
                <a:srgbClr val="008000"/>
              </a:solidFill>
            </a:endParaRPr>
          </a:p>
          <a:p>
            <a:pPr algn="ctr"/>
            <a:r>
              <a:rPr lang="en-US" sz="2800" b="1" dirty="0">
                <a:solidFill>
                  <a:srgbClr val="0070C0"/>
                </a:solidFill>
                <a:latin typeface="Arial Black" panose="020B0A04020102020204" pitchFamily="34" charset="0"/>
              </a:rPr>
              <a:t>Pillar 7</a:t>
            </a:r>
            <a:r>
              <a:rPr lang="en-US" sz="2800" b="1" dirty="0">
                <a:ln w="0"/>
                <a:solidFill>
                  <a:srgbClr val="0070C0"/>
                </a:solidFill>
                <a:latin typeface="Arial Black" panose="020B0A04020102020204" pitchFamily="34" charset="0"/>
              </a:rPr>
              <a:t>: Handholding of SMEs- Non-Financial Advisory Services (NFAS)</a:t>
            </a:r>
          </a:p>
          <a:p>
            <a:pPr algn="ctr">
              <a:spcAft>
                <a:spcPts val="763"/>
              </a:spcAft>
              <a:defRPr/>
            </a:pPr>
            <a:endParaRPr lang="en-US" sz="2137" b="1" dirty="0">
              <a:solidFill>
                <a:srgbClr val="008000"/>
              </a:solidFill>
            </a:endParaRPr>
          </a:p>
          <a:p>
            <a:pPr algn="ctr">
              <a:spcAft>
                <a:spcPts val="763"/>
              </a:spcAft>
              <a:defRPr/>
            </a:pPr>
            <a:endParaRPr lang="en-US" sz="2137" b="1" dirty="0">
              <a:solidFill>
                <a:srgbClr val="008000"/>
              </a:solidFill>
              <a:latin typeface="Arial" pitchFamily="34" charset="0"/>
              <a:cs typeface="Arial" pitchFamily="34" charset="0"/>
            </a:endParaRPr>
          </a:p>
        </p:txBody>
      </p:sp>
      <p:sp>
        <p:nvSpPr>
          <p:cNvPr id="6" name="AutoShape 2"/>
          <p:cNvSpPr>
            <a:spLocks noChangeArrowheads="1"/>
          </p:cNvSpPr>
          <p:nvPr/>
        </p:nvSpPr>
        <p:spPr bwMode="auto">
          <a:xfrm>
            <a:off x="442295" y="152401"/>
            <a:ext cx="8375739" cy="533400"/>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2137" b="1" dirty="0">
                <a:solidFill>
                  <a:srgbClr val="FF0000"/>
                </a:solidFill>
              </a:rPr>
              <a:t>Obstacle # 7 Lack of formal structures for awareness creation for SMEs</a:t>
            </a:r>
          </a:p>
        </p:txBody>
      </p:sp>
    </p:spTree>
    <p:extLst>
      <p:ext uri="{BB962C8B-B14F-4D97-AF65-F5344CB8AC3E}">
        <p14:creationId xmlns:p14="http://schemas.microsoft.com/office/powerpoint/2010/main" val="3552741876"/>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2"/>
          </p:nvPr>
        </p:nvSpPr>
        <p:spPr>
          <a:xfrm>
            <a:off x="442295" y="2041526"/>
            <a:ext cx="8375739" cy="3016090"/>
          </a:xfrm>
          <a:ln>
            <a:noFill/>
            <a:miter lim="800000"/>
            <a:headEnd/>
            <a:tailEnd/>
          </a:ln>
        </p:spPr>
        <p:txBody>
          <a:bodyPr>
            <a:normAutofit/>
          </a:bodyPr>
          <a:lstStyle/>
          <a:p>
            <a:pPr algn="just">
              <a:spcBef>
                <a:spcPct val="0"/>
              </a:spcBef>
            </a:pPr>
            <a:endParaRPr lang="en-US" sz="2137" b="1" dirty="0"/>
          </a:p>
          <a:p>
            <a:pPr algn="just">
              <a:spcBef>
                <a:spcPct val="0"/>
              </a:spcBef>
            </a:pPr>
            <a:r>
              <a:rPr lang="en-US" sz="2137" b="1" dirty="0"/>
              <a:t>Use of Information Technology to support growth in SME Finance</a:t>
            </a:r>
          </a:p>
          <a:p>
            <a:pPr algn="just">
              <a:spcBef>
                <a:spcPct val="0"/>
              </a:spcBef>
            </a:pPr>
            <a:endParaRPr lang="en-US" sz="2137" b="1" dirty="0"/>
          </a:p>
          <a:p>
            <a:pPr algn="just">
              <a:spcBef>
                <a:spcPct val="0"/>
              </a:spcBef>
            </a:pPr>
            <a:r>
              <a:rPr lang="en-US" sz="2137" b="1" dirty="0"/>
              <a:t>Development of a web-based marketplace for e-Commerce; </a:t>
            </a:r>
          </a:p>
          <a:p>
            <a:pPr algn="just">
              <a:spcBef>
                <a:spcPct val="0"/>
              </a:spcBef>
            </a:pPr>
            <a:endParaRPr lang="en-US" sz="2137" b="1" dirty="0"/>
          </a:p>
          <a:p>
            <a:pPr algn="just">
              <a:spcBef>
                <a:spcPct val="0"/>
              </a:spcBef>
            </a:pPr>
            <a:r>
              <a:rPr lang="en-US" sz="2137" b="1" dirty="0"/>
              <a:t>Launch an innovation challenge fund to promote SME financing through technology.</a:t>
            </a:r>
          </a:p>
          <a:p>
            <a:pPr>
              <a:spcBef>
                <a:spcPct val="0"/>
              </a:spcBef>
            </a:pPr>
            <a:endParaRPr lang="en-US" sz="2137" dirty="0"/>
          </a:p>
          <a:p>
            <a:pPr>
              <a:buNone/>
            </a:pPr>
            <a:endParaRPr lang="en-US" sz="2137" b="1" dirty="0"/>
          </a:p>
          <a:p>
            <a:endParaRPr lang="en-US" sz="2137" b="1" dirty="0"/>
          </a:p>
        </p:txBody>
      </p:sp>
      <p:sp>
        <p:nvSpPr>
          <p:cNvPr id="5" name="AutoShape 2"/>
          <p:cNvSpPr>
            <a:spLocks noChangeArrowheads="1"/>
          </p:cNvSpPr>
          <p:nvPr/>
        </p:nvSpPr>
        <p:spPr bwMode="auto">
          <a:xfrm>
            <a:off x="442295" y="838200"/>
            <a:ext cx="8375739" cy="1109117"/>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Aft>
                <a:spcPts val="763"/>
              </a:spcAft>
              <a:defRPr/>
            </a:pPr>
            <a:endParaRPr lang="en-US" sz="2137" b="1" dirty="0">
              <a:solidFill>
                <a:srgbClr val="008000"/>
              </a:solidFill>
            </a:endParaRPr>
          </a:p>
          <a:p>
            <a:pPr algn="ctr"/>
            <a:endParaRPr lang="en-US" sz="2137" b="1" dirty="0">
              <a:solidFill>
                <a:srgbClr val="008000"/>
              </a:solidFill>
              <a:ea typeface="Arial" pitchFamily="34" charset="0"/>
              <a:cs typeface="Arial" pitchFamily="34" charset="0"/>
            </a:endParaRPr>
          </a:p>
          <a:p>
            <a:pPr algn="ctr"/>
            <a:r>
              <a:rPr lang="en-US" sz="2800" b="1" dirty="0">
                <a:solidFill>
                  <a:srgbClr val="0070C0"/>
                </a:solidFill>
                <a:latin typeface="Arial Black" panose="020B0A04020102020204" pitchFamily="34" charset="0"/>
                <a:ea typeface="Arial" pitchFamily="34" charset="0"/>
                <a:cs typeface="Arial" pitchFamily="34" charset="0"/>
              </a:rPr>
              <a:t>Pillar 8: </a:t>
            </a:r>
            <a:r>
              <a:rPr lang="en-US" sz="2800" b="1" dirty="0">
                <a:ln w="0"/>
                <a:solidFill>
                  <a:srgbClr val="0070C0"/>
                </a:solidFill>
                <a:latin typeface="Arial Black" panose="020B0A04020102020204" pitchFamily="34" charset="0"/>
              </a:rPr>
              <a:t>Leveraging Technology &amp; Innovation Challenge</a:t>
            </a:r>
          </a:p>
          <a:p>
            <a:pPr algn="ctr">
              <a:spcAft>
                <a:spcPts val="763"/>
              </a:spcAft>
              <a:defRPr/>
            </a:pPr>
            <a:endParaRPr lang="en-US" sz="2137" b="1" dirty="0">
              <a:solidFill>
                <a:srgbClr val="008000"/>
              </a:solidFill>
              <a:ea typeface="Arial" pitchFamily="34" charset="0"/>
              <a:cs typeface="Arial" pitchFamily="34" charset="0"/>
            </a:endParaRPr>
          </a:p>
          <a:p>
            <a:pPr algn="ctr">
              <a:spcAft>
                <a:spcPts val="763"/>
              </a:spcAft>
              <a:defRPr/>
            </a:pPr>
            <a:endParaRPr lang="en-US" sz="2137" b="1" dirty="0">
              <a:solidFill>
                <a:srgbClr val="008000"/>
              </a:solidFill>
              <a:latin typeface="Arial" pitchFamily="34" charset="0"/>
              <a:cs typeface="Arial" pitchFamily="34" charset="0"/>
            </a:endParaRPr>
          </a:p>
        </p:txBody>
      </p:sp>
      <p:sp>
        <p:nvSpPr>
          <p:cNvPr id="6" name="AutoShape 2"/>
          <p:cNvSpPr>
            <a:spLocks noChangeArrowheads="1"/>
          </p:cNvSpPr>
          <p:nvPr/>
        </p:nvSpPr>
        <p:spPr bwMode="auto">
          <a:xfrm>
            <a:off x="442295" y="152401"/>
            <a:ext cx="8375739" cy="533400"/>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2137" b="1" dirty="0">
                <a:solidFill>
                  <a:srgbClr val="FF0000"/>
                </a:solidFill>
              </a:rPr>
              <a:t>Obstacle # 8 Limited use of technology for SME financing</a:t>
            </a:r>
          </a:p>
        </p:txBody>
      </p:sp>
    </p:spTree>
    <p:extLst>
      <p:ext uri="{BB962C8B-B14F-4D97-AF65-F5344CB8AC3E}">
        <p14:creationId xmlns:p14="http://schemas.microsoft.com/office/powerpoint/2010/main" val="2134875899"/>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422132" y="2207538"/>
            <a:ext cx="8375739" cy="2908243"/>
          </a:xfrm>
        </p:spPr>
        <p:txBody>
          <a:bodyPr>
            <a:normAutofit/>
          </a:bodyPr>
          <a:lstStyle/>
          <a:p>
            <a:pPr marL="305358" algn="just">
              <a:spcBef>
                <a:spcPts val="0"/>
              </a:spcBef>
              <a:defRPr/>
            </a:pPr>
            <a:endParaRPr lang="en-US" sz="2137" b="1" dirty="0"/>
          </a:p>
          <a:p>
            <a:pPr marL="305358" algn="just">
              <a:spcBef>
                <a:spcPts val="0"/>
              </a:spcBef>
              <a:defRPr/>
            </a:pPr>
            <a:r>
              <a:rPr lang="en-US" sz="2137" b="1" dirty="0"/>
              <a:t>Tax rate reduction on banks’ income derived from SME financing;</a:t>
            </a:r>
          </a:p>
          <a:p>
            <a:pPr marL="305358" algn="just">
              <a:spcBef>
                <a:spcPts val="0"/>
              </a:spcBef>
              <a:defRPr/>
            </a:pPr>
            <a:endParaRPr lang="en-US" sz="2137" b="1" dirty="0"/>
          </a:p>
          <a:p>
            <a:pPr marL="305358" algn="just">
              <a:spcBef>
                <a:spcPts val="0"/>
              </a:spcBef>
              <a:defRPr/>
            </a:pPr>
            <a:r>
              <a:rPr lang="en-US" sz="2137" b="1" dirty="0"/>
              <a:t>Tax holiday on income of eligible start-ups and women SE borrowers;</a:t>
            </a:r>
          </a:p>
          <a:p>
            <a:pPr marL="305358" algn="just">
              <a:spcBef>
                <a:spcPts val="0"/>
              </a:spcBef>
              <a:defRPr/>
            </a:pPr>
            <a:endParaRPr lang="en-US" sz="2137" b="1" dirty="0"/>
          </a:p>
          <a:p>
            <a:pPr marL="305358" algn="just">
              <a:spcBef>
                <a:spcPts val="0"/>
              </a:spcBef>
              <a:defRPr/>
            </a:pPr>
            <a:r>
              <a:rPr lang="en-US" sz="2137" b="1" dirty="0"/>
              <a:t>Reduction in sales tax on services sector SEs &amp; MEs (provincial governments).</a:t>
            </a:r>
          </a:p>
          <a:p>
            <a:pPr>
              <a:spcBef>
                <a:spcPts val="0"/>
              </a:spcBef>
              <a:defRPr/>
            </a:pPr>
            <a:endParaRPr lang="en-US" sz="2137" b="1" dirty="0"/>
          </a:p>
          <a:p>
            <a:endParaRPr lang="en-US" sz="2137" dirty="0"/>
          </a:p>
        </p:txBody>
      </p:sp>
      <p:sp>
        <p:nvSpPr>
          <p:cNvPr id="10" name="AutoShape 2"/>
          <p:cNvSpPr>
            <a:spLocks noChangeArrowheads="1"/>
          </p:cNvSpPr>
          <p:nvPr/>
        </p:nvSpPr>
        <p:spPr bwMode="auto">
          <a:xfrm>
            <a:off x="442295" y="762001"/>
            <a:ext cx="8375739" cy="1329208"/>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Aft>
                <a:spcPts val="763"/>
              </a:spcAft>
              <a:defRPr/>
            </a:pPr>
            <a:endParaRPr lang="en-US" sz="2137" b="1" dirty="0">
              <a:solidFill>
                <a:srgbClr val="008000"/>
              </a:solidFill>
            </a:endParaRPr>
          </a:p>
          <a:p>
            <a:pPr algn="ctr"/>
            <a:endParaRPr lang="en-US" sz="2137" b="1" dirty="0">
              <a:solidFill>
                <a:srgbClr val="008000"/>
              </a:solidFill>
            </a:endParaRPr>
          </a:p>
          <a:p>
            <a:pPr>
              <a:spcAft>
                <a:spcPts val="763"/>
              </a:spcAft>
              <a:defRPr/>
            </a:pPr>
            <a:endParaRPr lang="en-US" sz="2137" b="1" dirty="0">
              <a:solidFill>
                <a:srgbClr val="008000"/>
              </a:solidFill>
              <a:ea typeface="Arial" pitchFamily="34" charset="0"/>
              <a:cs typeface="Arial" pitchFamily="34" charset="0"/>
            </a:endParaRPr>
          </a:p>
          <a:p>
            <a:pPr algn="ctr">
              <a:spcAft>
                <a:spcPts val="763"/>
              </a:spcAft>
              <a:defRPr/>
            </a:pPr>
            <a:r>
              <a:rPr lang="en-US" sz="2800" b="1" dirty="0">
                <a:solidFill>
                  <a:srgbClr val="0070C0"/>
                </a:solidFill>
                <a:latin typeface="Arial Black" panose="020B0A04020102020204" pitchFamily="34" charset="0"/>
                <a:ea typeface="Arial" pitchFamily="34" charset="0"/>
                <a:cs typeface="Arial" pitchFamily="34" charset="0"/>
              </a:rPr>
              <a:t>Pillar 9: Simplifying Taxation Regime </a:t>
            </a:r>
          </a:p>
          <a:p>
            <a:pPr>
              <a:spcAft>
                <a:spcPts val="763"/>
              </a:spcAft>
              <a:defRPr/>
            </a:pPr>
            <a:r>
              <a:rPr lang="en-US" sz="2137" b="1" dirty="0">
                <a:solidFill>
                  <a:srgbClr val="008000"/>
                </a:solidFill>
                <a:ea typeface="Arial" pitchFamily="34" charset="0"/>
                <a:cs typeface="Arial" pitchFamily="34" charset="0"/>
              </a:rPr>
              <a:t> </a:t>
            </a:r>
            <a:endParaRPr lang="en-US" sz="2137" b="1" dirty="0">
              <a:solidFill>
                <a:srgbClr val="008000"/>
              </a:solidFill>
              <a:latin typeface="Arial" pitchFamily="34" charset="0"/>
              <a:cs typeface="Arial" pitchFamily="34" charset="0"/>
            </a:endParaRPr>
          </a:p>
          <a:p>
            <a:pPr algn="ctr">
              <a:spcAft>
                <a:spcPts val="763"/>
              </a:spcAft>
              <a:defRPr/>
            </a:pPr>
            <a:endParaRPr lang="en-US" sz="2137" b="1" dirty="0">
              <a:solidFill>
                <a:srgbClr val="008000"/>
              </a:solidFill>
            </a:endParaRPr>
          </a:p>
          <a:p>
            <a:pPr algn="ctr">
              <a:spcAft>
                <a:spcPts val="763"/>
              </a:spcAft>
              <a:defRPr/>
            </a:pPr>
            <a:endParaRPr lang="en-US" sz="2137" b="1" dirty="0">
              <a:solidFill>
                <a:srgbClr val="008000"/>
              </a:solidFill>
              <a:latin typeface="Arial" pitchFamily="34" charset="0"/>
              <a:cs typeface="Arial" pitchFamily="34" charset="0"/>
            </a:endParaRPr>
          </a:p>
        </p:txBody>
      </p:sp>
      <p:sp>
        <p:nvSpPr>
          <p:cNvPr id="5" name="AutoShape 2"/>
          <p:cNvSpPr>
            <a:spLocks noChangeArrowheads="1"/>
          </p:cNvSpPr>
          <p:nvPr/>
        </p:nvSpPr>
        <p:spPr bwMode="auto">
          <a:xfrm>
            <a:off x="442295" y="152401"/>
            <a:ext cx="8375739" cy="457200"/>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2137" b="1" dirty="0">
                <a:solidFill>
                  <a:srgbClr val="FF0000"/>
                </a:solidFill>
              </a:rPr>
              <a:t>Obstacle # 9 SMEs concern on taxation and documentation issues</a:t>
            </a:r>
          </a:p>
        </p:txBody>
      </p:sp>
    </p:spTree>
    <p:extLst>
      <p:ext uri="{BB962C8B-B14F-4D97-AF65-F5344CB8AC3E}">
        <p14:creationId xmlns:p14="http://schemas.microsoft.com/office/powerpoint/2010/main" val="207112965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975" y="304800"/>
            <a:ext cx="8305800" cy="609600"/>
          </a:xfrm>
        </p:spPr>
        <p:txBody>
          <a:bodyPr rtlCol="0">
            <a:normAutofit/>
          </a:bodyPr>
          <a:lstStyle/>
          <a:p>
            <a:pPr fontAlgn="auto">
              <a:spcAft>
                <a:spcPts val="0"/>
              </a:spcAft>
              <a:defRPr/>
            </a:pPr>
            <a:r>
              <a:rPr lang="en-US" sz="3000" b="1" dirty="0" smtClean="0">
                <a:solidFill>
                  <a:schemeClr val="tx1"/>
                </a:solidFill>
                <a:cs typeface="Arial" pitchFamily="34" charset="0"/>
              </a:rPr>
              <a:t>SBP </a:t>
            </a:r>
            <a:r>
              <a:rPr lang="en-US" sz="3000" b="1" dirty="0">
                <a:solidFill>
                  <a:schemeClr val="tx1"/>
                </a:solidFill>
                <a:cs typeface="Arial" pitchFamily="34" charset="0"/>
              </a:rPr>
              <a:t>Refinance Schemes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extLst>
      <p:ext uri="{BB962C8B-B14F-4D97-AF65-F5344CB8AC3E}">
        <p14:creationId xmlns:p14="http://schemas.microsoft.com/office/powerpoint/2010/main" val="4140212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52400" y="1371600"/>
            <a:ext cx="8839200" cy="4854179"/>
          </a:xfrm>
        </p:spPr>
        <p:txBody>
          <a:bodyPr>
            <a:noAutofit/>
          </a:bodyPr>
          <a:lstStyle/>
          <a:p>
            <a:pPr marL="757238" lvl="1" indent="-457200" algn="just">
              <a:lnSpc>
                <a:spcPct val="150000"/>
              </a:lnSpc>
              <a:spcBef>
                <a:spcPts val="0"/>
              </a:spcBef>
              <a:buClr>
                <a:schemeClr val="tx1"/>
              </a:buClr>
              <a:buFont typeface="+mj-lt"/>
              <a:buAutoNum type="arabicPeriod"/>
            </a:pPr>
            <a:r>
              <a:rPr lang="en-US" sz="2200" dirty="0" smtClean="0">
                <a:solidFill>
                  <a:prstClr val="black"/>
                </a:solidFill>
                <a:cs typeface="Arial" panose="020B0604020202020204" pitchFamily="34" charset="0"/>
              </a:rPr>
              <a:t>SME </a:t>
            </a:r>
            <a:r>
              <a:rPr lang="en-US" sz="2200" dirty="0" err="1">
                <a:solidFill>
                  <a:prstClr val="black"/>
                </a:solidFill>
                <a:cs typeface="Arial" panose="020B0604020202020204" pitchFamily="34" charset="0"/>
              </a:rPr>
              <a:t>Asaan</a:t>
            </a:r>
            <a:r>
              <a:rPr lang="en-US" sz="2200" dirty="0">
                <a:solidFill>
                  <a:prstClr val="black"/>
                </a:solidFill>
                <a:cs typeface="Arial" panose="020B0604020202020204" pitchFamily="34" charset="0"/>
              </a:rPr>
              <a:t> Finance (SAAF) Scheme</a:t>
            </a:r>
            <a:endParaRPr lang="en-US" sz="2200" dirty="0">
              <a:solidFill>
                <a:prstClr val="black"/>
              </a:solidFill>
            </a:endParaRPr>
          </a:p>
          <a:p>
            <a:pPr marL="757238" lvl="1" indent="-457200" algn="just">
              <a:lnSpc>
                <a:spcPct val="150000"/>
              </a:lnSpc>
              <a:spcBef>
                <a:spcPts val="0"/>
              </a:spcBef>
              <a:buClr>
                <a:schemeClr val="tx1"/>
              </a:buClr>
              <a:buFont typeface="+mj-lt"/>
              <a:buAutoNum type="arabicPeriod"/>
            </a:pPr>
            <a:r>
              <a:rPr lang="en-US" altLang="en-US" sz="2200" dirty="0"/>
              <a:t>Prime Minister </a:t>
            </a:r>
            <a:r>
              <a:rPr lang="en-US" altLang="en-US" sz="2200" dirty="0" err="1"/>
              <a:t>Kamyab</a:t>
            </a:r>
            <a:r>
              <a:rPr lang="en-US" altLang="en-US" sz="2200" dirty="0"/>
              <a:t> </a:t>
            </a:r>
            <a:r>
              <a:rPr lang="en-US" altLang="en-US" sz="2200" dirty="0" err="1"/>
              <a:t>Jawan</a:t>
            </a:r>
            <a:r>
              <a:rPr lang="en-US" altLang="en-US" sz="2200" dirty="0"/>
              <a:t> –Youth Entrepreneurship Scheme </a:t>
            </a:r>
          </a:p>
          <a:p>
            <a:pPr marL="757238" lvl="1" indent="-457200" algn="just">
              <a:lnSpc>
                <a:spcPct val="150000"/>
              </a:lnSpc>
              <a:spcBef>
                <a:spcPts val="0"/>
              </a:spcBef>
              <a:buClr>
                <a:schemeClr val="tx1"/>
              </a:buClr>
              <a:buFont typeface="+mj-lt"/>
              <a:buAutoNum type="arabicPeriod"/>
            </a:pPr>
            <a:r>
              <a:rPr lang="en-US" altLang="en-US" sz="2200" dirty="0"/>
              <a:t>Export Finance Scheme</a:t>
            </a:r>
          </a:p>
          <a:p>
            <a:pPr marL="757238" lvl="1" indent="-457200" algn="just">
              <a:lnSpc>
                <a:spcPct val="150000"/>
              </a:lnSpc>
              <a:spcBef>
                <a:spcPts val="0"/>
              </a:spcBef>
              <a:buClr>
                <a:schemeClr val="tx1"/>
              </a:buClr>
              <a:buFont typeface="+mj-lt"/>
              <a:buAutoNum type="arabicPeriod"/>
            </a:pPr>
            <a:r>
              <a:rPr lang="en-US" altLang="en-US" sz="2200" dirty="0"/>
              <a:t>Long Term Financing Facility (LTFF) </a:t>
            </a:r>
          </a:p>
          <a:p>
            <a:pPr marL="757238" lvl="1" indent="-457200" algn="just">
              <a:lnSpc>
                <a:spcPct val="150000"/>
              </a:lnSpc>
              <a:spcBef>
                <a:spcPts val="0"/>
              </a:spcBef>
              <a:buClr>
                <a:schemeClr val="tx1"/>
              </a:buClr>
              <a:buFont typeface="+mj-lt"/>
              <a:buAutoNum type="arabicPeriod"/>
            </a:pPr>
            <a:r>
              <a:rPr lang="en-US" altLang="en-US" sz="2200" dirty="0" smtClean="0"/>
              <a:t>Refinance </a:t>
            </a:r>
            <a:r>
              <a:rPr lang="en-US" altLang="en-US" sz="2200" dirty="0"/>
              <a:t>Facility for Modernization of SMEs</a:t>
            </a:r>
          </a:p>
          <a:p>
            <a:pPr marL="757238" lvl="1" indent="-457200" algn="just">
              <a:lnSpc>
                <a:spcPct val="150000"/>
              </a:lnSpc>
              <a:spcBef>
                <a:spcPts val="0"/>
              </a:spcBef>
              <a:buClr>
                <a:schemeClr val="tx1"/>
              </a:buClr>
              <a:buFont typeface="+mj-lt"/>
              <a:buAutoNum type="arabicPeriod"/>
            </a:pPr>
            <a:r>
              <a:rPr lang="en-US" altLang="en-US" sz="2200" dirty="0"/>
              <a:t>Mark-up Subsidy &amp; Guarantee Facility for Rice Husking Mills in </a:t>
            </a:r>
            <a:r>
              <a:rPr lang="en-US" altLang="en-US" sz="2200" dirty="0" smtClean="0"/>
              <a:t>Sindh</a:t>
            </a:r>
          </a:p>
          <a:p>
            <a:pPr marL="757238" lvl="1" indent="-457200" algn="just">
              <a:lnSpc>
                <a:spcPct val="150000"/>
              </a:lnSpc>
              <a:spcBef>
                <a:spcPts val="0"/>
              </a:spcBef>
              <a:buClr>
                <a:schemeClr val="tx1"/>
              </a:buClr>
              <a:buFont typeface="+mj-lt"/>
              <a:buAutoNum type="arabicPeriod"/>
            </a:pPr>
            <a:r>
              <a:rPr lang="en-US" altLang="en-US" sz="2200" dirty="0"/>
              <a:t>Refinance &amp; Credit Guarantee Scheme for Women Entrepreneurs</a:t>
            </a:r>
          </a:p>
          <a:p>
            <a:pPr marL="757238" lvl="1" indent="-457200">
              <a:lnSpc>
                <a:spcPct val="150000"/>
              </a:lnSpc>
              <a:spcBef>
                <a:spcPts val="0"/>
              </a:spcBef>
              <a:buClr>
                <a:schemeClr val="tx1"/>
              </a:buClr>
              <a:buFont typeface="+mj-lt"/>
              <a:buAutoNum type="arabicPeriod"/>
            </a:pPr>
            <a:endParaRPr lang="en-US" altLang="en-US" sz="2400" dirty="0"/>
          </a:p>
          <a:p>
            <a:pPr marL="757238" lvl="1" indent="-457200">
              <a:lnSpc>
                <a:spcPct val="100000"/>
              </a:lnSpc>
              <a:spcBef>
                <a:spcPts val="0"/>
              </a:spcBef>
              <a:buClr>
                <a:schemeClr val="tx1"/>
              </a:buClr>
              <a:buFont typeface="+mj-lt"/>
              <a:buAutoNum type="arabicPeriod"/>
            </a:pPr>
            <a:endParaRPr lang="en-US" altLang="en-US" sz="2400" dirty="0"/>
          </a:p>
          <a:p>
            <a:pPr marL="0" indent="1191">
              <a:spcBef>
                <a:spcPts val="0"/>
              </a:spcBef>
            </a:pPr>
            <a:endParaRPr lang="en-US" altLang="en-US" sz="2000" b="1" dirty="0"/>
          </a:p>
        </p:txBody>
      </p:sp>
      <p:sp>
        <p:nvSpPr>
          <p:cNvPr id="2" name="Rectangle 1"/>
          <p:cNvSpPr/>
          <p:nvPr/>
        </p:nvSpPr>
        <p:spPr>
          <a:xfrm>
            <a:off x="177114" y="228600"/>
            <a:ext cx="7976286" cy="740757"/>
          </a:xfrm>
          <a:prstGeom prst="rect">
            <a:avLst/>
          </a:prstGeom>
          <a:ln>
            <a:noFill/>
          </a:ln>
        </p:spPr>
        <p:txBody>
          <a:bodyPr vert="horz" lIns="68580" tIns="34290" rIns="68580" bIns="34290" rtlCol="0" anchor="ctr">
            <a:noAutofit/>
          </a:bodyPr>
          <a:lstStyle/>
          <a:p>
            <a:pPr algn="ctr" defTabSz="685800">
              <a:lnSpc>
                <a:spcPct val="80000"/>
              </a:lnSpc>
            </a:pPr>
            <a:r>
              <a:rPr lang="en-US" sz="2800" b="1" spc="75" dirty="0">
                <a:solidFill>
                  <a:srgbClr val="0070C0"/>
                </a:solidFill>
                <a:latin typeface="Arial Black" panose="020B0A04020102020204" pitchFamily="34" charset="0"/>
                <a:ea typeface="+mj-ea"/>
                <a:cs typeface="+mj-cs"/>
              </a:rPr>
              <a:t>SBP Refinance Schemes for SMEs</a:t>
            </a:r>
          </a:p>
        </p:txBody>
      </p:sp>
    </p:spTree>
    <p:extLst>
      <p:ext uri="{BB962C8B-B14F-4D97-AF65-F5344CB8AC3E}">
        <p14:creationId xmlns:p14="http://schemas.microsoft.com/office/powerpoint/2010/main" val="3488118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52400" y="1371600"/>
            <a:ext cx="8839200" cy="4854179"/>
          </a:xfrm>
        </p:spPr>
        <p:txBody>
          <a:bodyPr>
            <a:noAutofit/>
          </a:bodyPr>
          <a:lstStyle/>
          <a:p>
            <a:pPr marL="757238" lvl="1" indent="-457200" algn="just">
              <a:lnSpc>
                <a:spcPct val="150000"/>
              </a:lnSpc>
              <a:spcBef>
                <a:spcPts val="0"/>
              </a:spcBef>
              <a:buClr>
                <a:schemeClr val="tx1"/>
              </a:buClr>
              <a:buFont typeface="+mj-lt"/>
              <a:buAutoNum type="arabicPeriod" startAt="8"/>
            </a:pPr>
            <a:r>
              <a:rPr lang="en-US" altLang="en-US" sz="2200" dirty="0" smtClean="0"/>
              <a:t>Refinance </a:t>
            </a:r>
            <a:r>
              <a:rPr lang="en-US" altLang="en-US" sz="2200" dirty="0"/>
              <a:t>Scheme for Working Capital Financing of Small Enterprises and Low-End Medium </a:t>
            </a:r>
            <a:r>
              <a:rPr lang="en-US" altLang="en-US" sz="2200" dirty="0" smtClean="0"/>
              <a:t>Enterprises</a:t>
            </a:r>
            <a:endParaRPr lang="en-US" altLang="en-US" sz="2200" dirty="0"/>
          </a:p>
          <a:p>
            <a:pPr marL="757238" lvl="1" indent="-457200" algn="just">
              <a:lnSpc>
                <a:spcPct val="150000"/>
              </a:lnSpc>
              <a:spcBef>
                <a:spcPts val="0"/>
              </a:spcBef>
              <a:buClr>
                <a:schemeClr val="tx1"/>
              </a:buClr>
              <a:buFont typeface="+mj-lt"/>
              <a:buAutoNum type="arabicPeriod" startAt="8"/>
            </a:pPr>
            <a:r>
              <a:rPr lang="en-US" altLang="en-US" sz="2200" dirty="0" smtClean="0"/>
              <a:t>Financing </a:t>
            </a:r>
            <a:r>
              <a:rPr lang="en-US" altLang="en-US" sz="2200" dirty="0"/>
              <a:t>Facility for Storage of Agricultural Produce</a:t>
            </a:r>
          </a:p>
          <a:p>
            <a:pPr marL="757238" lvl="1" indent="-457200" algn="just">
              <a:lnSpc>
                <a:spcPct val="150000"/>
              </a:lnSpc>
              <a:spcBef>
                <a:spcPts val="0"/>
              </a:spcBef>
              <a:buClr>
                <a:schemeClr val="tx1"/>
              </a:buClr>
              <a:buFont typeface="+mj-lt"/>
              <a:buAutoNum type="arabicPeriod" startAt="8"/>
            </a:pPr>
            <a:r>
              <a:rPr lang="en-US" altLang="en-US" sz="2200" dirty="0" smtClean="0"/>
              <a:t>Financing </a:t>
            </a:r>
            <a:r>
              <a:rPr lang="en-US" altLang="en-US" sz="2200" dirty="0"/>
              <a:t>Scheme for Renewable </a:t>
            </a:r>
            <a:r>
              <a:rPr lang="en-US" altLang="en-US" sz="2200" dirty="0" smtClean="0"/>
              <a:t>Energy</a:t>
            </a:r>
          </a:p>
          <a:p>
            <a:pPr marL="757238" lvl="1" indent="-457200" algn="just">
              <a:lnSpc>
                <a:spcPct val="150000"/>
              </a:lnSpc>
              <a:spcBef>
                <a:spcPts val="0"/>
              </a:spcBef>
              <a:buClr>
                <a:schemeClr val="tx1"/>
              </a:buClr>
              <a:buFont typeface="+mj-lt"/>
              <a:buAutoNum type="arabicPeriod" startAt="8"/>
            </a:pPr>
            <a:r>
              <a:rPr lang="en-US" altLang="en-US" sz="2200" dirty="0"/>
              <a:t>Refinance Scheme for Working Capital Financing of SEs &amp; Low-end MEs</a:t>
            </a:r>
          </a:p>
          <a:p>
            <a:pPr marL="757238" lvl="1" indent="-457200" algn="just">
              <a:lnSpc>
                <a:spcPct val="150000"/>
              </a:lnSpc>
              <a:spcBef>
                <a:spcPts val="0"/>
              </a:spcBef>
              <a:buClr>
                <a:schemeClr val="tx1"/>
              </a:buClr>
              <a:buFont typeface="+mj-lt"/>
              <a:buAutoNum type="arabicPeriod" startAt="8"/>
            </a:pPr>
            <a:r>
              <a:rPr lang="en-US" altLang="en-US" sz="2200" dirty="0"/>
              <a:t>Credit Guarantee Scheme (CGS) for Small and Rural Enterprises</a:t>
            </a:r>
            <a:endParaRPr lang="en-US" sz="2200" dirty="0">
              <a:cs typeface="Calibri" panose="020F0502020204030204" pitchFamily="34" charset="0"/>
            </a:endParaRPr>
          </a:p>
          <a:p>
            <a:pPr marL="757238" lvl="1" indent="-457200" algn="just">
              <a:lnSpc>
                <a:spcPct val="150000"/>
              </a:lnSpc>
              <a:spcBef>
                <a:spcPts val="0"/>
              </a:spcBef>
              <a:buClr>
                <a:schemeClr val="tx1"/>
              </a:buClr>
              <a:buFont typeface="+mj-lt"/>
              <a:buAutoNum type="arabicPeriod" startAt="8"/>
            </a:pPr>
            <a:r>
              <a:rPr lang="en-US" sz="2200" dirty="0">
                <a:cs typeface="Calibri" panose="020F0502020204030204" pitchFamily="34" charset="0"/>
              </a:rPr>
              <a:t>Small Enterprise (SE) Financing and Credit Guarantee Scheme for Special Persons</a:t>
            </a:r>
          </a:p>
          <a:p>
            <a:pPr marL="0" indent="1191">
              <a:spcBef>
                <a:spcPts val="0"/>
              </a:spcBef>
            </a:pPr>
            <a:endParaRPr lang="en-US" altLang="en-US" sz="2000" b="1" dirty="0"/>
          </a:p>
        </p:txBody>
      </p:sp>
      <p:sp>
        <p:nvSpPr>
          <p:cNvPr id="2" name="Rectangle 1"/>
          <p:cNvSpPr/>
          <p:nvPr/>
        </p:nvSpPr>
        <p:spPr>
          <a:xfrm>
            <a:off x="177114" y="228600"/>
            <a:ext cx="7976286" cy="740757"/>
          </a:xfrm>
          <a:prstGeom prst="rect">
            <a:avLst/>
          </a:prstGeom>
          <a:ln>
            <a:noFill/>
          </a:ln>
        </p:spPr>
        <p:txBody>
          <a:bodyPr vert="horz" lIns="68580" tIns="34290" rIns="68580" bIns="34290" rtlCol="0" anchor="ctr">
            <a:noAutofit/>
          </a:bodyPr>
          <a:lstStyle/>
          <a:p>
            <a:pPr algn="ctr" defTabSz="685800">
              <a:lnSpc>
                <a:spcPct val="80000"/>
              </a:lnSpc>
            </a:pPr>
            <a:r>
              <a:rPr lang="en-US" sz="2800" b="1" spc="75" dirty="0">
                <a:solidFill>
                  <a:srgbClr val="0070C0"/>
                </a:solidFill>
                <a:latin typeface="Arial Black" panose="020B0A04020102020204" pitchFamily="34" charset="0"/>
                <a:ea typeface="+mj-ea"/>
                <a:cs typeface="+mj-cs"/>
              </a:rPr>
              <a:t>SBP Refinance Schemes for SMEs</a:t>
            </a:r>
          </a:p>
        </p:txBody>
      </p:sp>
    </p:spTree>
    <p:extLst>
      <p:ext uri="{BB962C8B-B14F-4D97-AF65-F5344CB8AC3E}">
        <p14:creationId xmlns:p14="http://schemas.microsoft.com/office/powerpoint/2010/main" val="136525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FAAA-0919-46C7-9EAC-9FD69E29CFD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19200" y="1905000"/>
            <a:ext cx="6838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E7E6E6">
                    <a:lumMod val="25000"/>
                  </a:srgbClr>
                </a:solidFill>
                <a:effectLst/>
                <a:uLnTx/>
                <a:uFillTx/>
                <a:latin typeface="Calibri" panose="020F0502020204030204"/>
                <a:ea typeface="+mn-ea"/>
                <a:cs typeface="+mn-cs"/>
              </a:rPr>
              <a:t>SME </a:t>
            </a:r>
            <a:r>
              <a:rPr kumimoji="0" lang="en-US" sz="3600" b="1" i="0" u="none" strike="noStrike" kern="1200" cap="none" spc="0" normalizeH="0" baseline="0" noProof="0" dirty="0" err="1" smtClean="0">
                <a:ln>
                  <a:noFill/>
                </a:ln>
                <a:solidFill>
                  <a:srgbClr val="E7E6E6">
                    <a:lumMod val="25000"/>
                  </a:srgbClr>
                </a:solidFill>
                <a:effectLst/>
                <a:uLnTx/>
                <a:uFillTx/>
                <a:latin typeface="Calibri" panose="020F0502020204030204"/>
                <a:ea typeface="+mn-ea"/>
                <a:cs typeface="+mn-cs"/>
              </a:rPr>
              <a:t>Asaan</a:t>
            </a:r>
            <a:r>
              <a:rPr kumimoji="0" lang="en-US" sz="3600" b="1" i="0" u="none" strike="noStrike" kern="1200" cap="none" spc="0" normalizeH="0" baseline="0" noProof="0" dirty="0" smtClean="0">
                <a:ln>
                  <a:noFill/>
                </a:ln>
                <a:solidFill>
                  <a:srgbClr val="E7E6E6">
                    <a:lumMod val="25000"/>
                  </a:srgbClr>
                </a:solidFill>
                <a:effectLst/>
                <a:uLnTx/>
                <a:uFillTx/>
                <a:latin typeface="Calibri" panose="020F0502020204030204"/>
                <a:ea typeface="+mn-ea"/>
                <a:cs typeface="+mn-cs"/>
              </a:rPr>
              <a:t> Finance (SAAF) Scheme</a:t>
            </a:r>
            <a:endParaRPr kumimoji="0" lang="en-US" sz="1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1066800" cy="914400"/>
          </a:xfrm>
          <a:prstGeom prst="rect">
            <a:avLst/>
          </a:prstGeom>
        </p:spPr>
      </p:pic>
      <p:sp>
        <p:nvSpPr>
          <p:cNvPr id="8" name="TextBox 7"/>
          <p:cNvSpPr txBox="1"/>
          <p:nvPr/>
        </p:nvSpPr>
        <p:spPr>
          <a:xfrm>
            <a:off x="4819650" y="2551331"/>
            <a:ext cx="327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prstClr val="black"/>
                </a:solidFill>
                <a:effectLst/>
                <a:uLnTx/>
                <a:uFillTx/>
                <a:latin typeface="Calibri" panose="020F0502020204030204"/>
                <a:ea typeface="+mn-ea"/>
                <a:cs typeface="+mn-cs"/>
              </a:rPr>
              <a:t>Collateral Free Lending for SMEs</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914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11" y="304800"/>
            <a:ext cx="7508789" cy="609600"/>
          </a:xfrm>
        </p:spPr>
        <p:txBody>
          <a:bodyPr>
            <a:noAutofit/>
          </a:bodyPr>
          <a:lstStyle/>
          <a:p>
            <a:r>
              <a:rPr lang="en-GB" sz="3200" dirty="0">
                <a:latin typeface="Arial Black" panose="020B0A04020102020204" pitchFamily="34" charset="0"/>
              </a:rPr>
              <a:t>Outline </a:t>
            </a:r>
            <a:endParaRPr lang="en-US" sz="3200" dirty="0">
              <a:latin typeface="Arial Black" panose="020B0A04020102020204" pitchFamily="34" charset="0"/>
            </a:endParaRPr>
          </a:p>
        </p:txBody>
      </p:sp>
      <p:sp>
        <p:nvSpPr>
          <p:cNvPr id="3" name="Content Placeholder 2"/>
          <p:cNvSpPr>
            <a:spLocks noGrp="1"/>
          </p:cNvSpPr>
          <p:nvPr>
            <p:ph idx="1"/>
          </p:nvPr>
        </p:nvSpPr>
        <p:spPr>
          <a:xfrm>
            <a:off x="304800" y="1389934"/>
            <a:ext cx="8382000" cy="5120370"/>
          </a:xfrm>
        </p:spPr>
        <p:txBody>
          <a:bodyPr>
            <a:normAutofit fontScale="92500" lnSpcReduction="10000"/>
          </a:bodyPr>
          <a:lstStyle/>
          <a:p>
            <a:pPr marL="457200" indent="-457200">
              <a:lnSpc>
                <a:spcPct val="200000"/>
              </a:lnSpc>
              <a:buFont typeface="+mj-lt"/>
              <a:buAutoNum type="arabicParenR"/>
            </a:pPr>
            <a:r>
              <a:rPr lang="en-GB" sz="2400" b="1" dirty="0" smtClean="0"/>
              <a:t>SME </a:t>
            </a:r>
            <a:r>
              <a:rPr lang="en-GB" sz="2400" b="1" smtClean="0"/>
              <a:t>Definition under </a:t>
            </a:r>
            <a:r>
              <a:rPr lang="en-GB" sz="2400" b="1" dirty="0" smtClean="0"/>
              <a:t>Prudential </a:t>
            </a:r>
            <a:r>
              <a:rPr lang="en-GB" sz="2400" b="1" smtClean="0"/>
              <a:t>Regulations </a:t>
            </a:r>
            <a:endParaRPr lang="en-GB" sz="2400" b="1" dirty="0" smtClean="0"/>
          </a:p>
          <a:p>
            <a:pPr marL="457200" indent="-457200">
              <a:lnSpc>
                <a:spcPct val="200000"/>
              </a:lnSpc>
              <a:buFont typeface="+mj-lt"/>
              <a:buAutoNum type="arabicParenR"/>
            </a:pPr>
            <a:r>
              <a:rPr lang="en-GB" sz="2400" b="1" dirty="0" smtClean="0"/>
              <a:t>Key Challenges to SME Financing </a:t>
            </a:r>
          </a:p>
          <a:p>
            <a:pPr marL="457200" indent="-457200">
              <a:lnSpc>
                <a:spcPct val="200000"/>
              </a:lnSpc>
              <a:buFont typeface="+mj-lt"/>
              <a:buAutoNum type="arabicParenR"/>
            </a:pPr>
            <a:r>
              <a:rPr lang="en-GB" sz="2400" b="1" dirty="0" smtClean="0"/>
              <a:t>SBP SME Policy</a:t>
            </a:r>
            <a:endParaRPr lang="en-GB" sz="2400" b="1" dirty="0"/>
          </a:p>
          <a:p>
            <a:pPr marL="457200" indent="-457200">
              <a:lnSpc>
                <a:spcPct val="200000"/>
              </a:lnSpc>
              <a:buFont typeface="+mj-lt"/>
              <a:buAutoNum type="arabicParenR"/>
            </a:pPr>
            <a:r>
              <a:rPr lang="en-US" sz="2400" b="1" dirty="0" smtClean="0"/>
              <a:t>SME Refinance/Risk Coverage </a:t>
            </a:r>
            <a:r>
              <a:rPr lang="en-US" sz="2400" b="1" dirty="0"/>
              <a:t>Schemes</a:t>
            </a:r>
          </a:p>
          <a:p>
            <a:pPr marL="457200" indent="-457200">
              <a:lnSpc>
                <a:spcPct val="200000"/>
              </a:lnSpc>
              <a:buFont typeface="+mj-lt"/>
              <a:buAutoNum type="arabicParenR"/>
            </a:pPr>
            <a:r>
              <a:rPr lang="en-US" sz="2400" b="1" dirty="0"/>
              <a:t>Suggestions for improving utilization under SME Refinance Schemes </a:t>
            </a:r>
            <a:r>
              <a:rPr lang="ur-PK" sz="2400" b="1" dirty="0"/>
              <a:t/>
            </a:r>
            <a:br>
              <a:rPr lang="ur-PK" sz="2400" b="1" dirty="0"/>
            </a:br>
            <a:endParaRPr lang="en-US" sz="2400" b="1" dirty="0"/>
          </a:p>
        </p:txBody>
      </p:sp>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2</a:t>
            </a:fld>
            <a:endParaRPr lang="en-US" dirty="0"/>
          </a:p>
        </p:txBody>
      </p:sp>
    </p:spTree>
    <p:extLst>
      <p:ext uri="{BB962C8B-B14F-4D97-AF65-F5344CB8AC3E}">
        <p14:creationId xmlns:p14="http://schemas.microsoft.com/office/powerpoint/2010/main" val="3683643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1"/>
            <a:ext cx="7943850" cy="697706"/>
          </a:xfrm>
        </p:spPr>
        <p:txBody>
          <a:bodyPr>
            <a:noAutofit/>
          </a:bodyPr>
          <a:lstStyle/>
          <a:p>
            <a:r>
              <a:rPr lang="en-US" sz="2400" dirty="0">
                <a:latin typeface="+mn-lt"/>
              </a:rPr>
              <a:t/>
            </a:r>
            <a:br>
              <a:rPr lang="en-US" sz="2400" dirty="0">
                <a:latin typeface="+mn-lt"/>
              </a:rPr>
            </a:br>
            <a:endParaRPr lang="en-US" sz="1800" b="1" dirty="0">
              <a:latin typeface="+mn-lt"/>
            </a:endParaRPr>
          </a:p>
        </p:txBody>
      </p:sp>
      <p:sp>
        <p:nvSpPr>
          <p:cNvPr id="3" name="Content Placeholder 2"/>
          <p:cNvSpPr>
            <a:spLocks noGrp="1"/>
          </p:cNvSpPr>
          <p:nvPr>
            <p:ph idx="1"/>
          </p:nvPr>
        </p:nvSpPr>
        <p:spPr>
          <a:xfrm>
            <a:off x="142875" y="1524000"/>
            <a:ext cx="8696325" cy="4579144"/>
          </a:xfrm>
        </p:spPr>
        <p:txBody>
          <a:bodyPr>
            <a:noAutofit/>
          </a:bodyPr>
          <a:lstStyle/>
          <a:p>
            <a:pPr marL="0" indent="0" algn="just">
              <a:lnSpc>
                <a:spcPct val="150000"/>
              </a:lnSpc>
              <a:buNone/>
            </a:pPr>
            <a:r>
              <a:rPr lang="en-US" sz="1800" b="1" dirty="0"/>
              <a:t>Objective:</a:t>
            </a:r>
          </a:p>
          <a:p>
            <a:pPr algn="just">
              <a:lnSpc>
                <a:spcPct val="150000"/>
              </a:lnSpc>
            </a:pPr>
            <a:r>
              <a:rPr lang="en-US" sz="1800" dirty="0"/>
              <a:t>To enable some proactive banks to develop a lending technology that overcomes the inherent structural deficiencies in SMEs lending like asymmetry of information, high credit risk, lack of collateral, high delivery costs, etc.</a:t>
            </a:r>
          </a:p>
          <a:p>
            <a:pPr marL="0" indent="0" algn="just">
              <a:lnSpc>
                <a:spcPct val="150000"/>
              </a:lnSpc>
              <a:buNone/>
            </a:pPr>
            <a:r>
              <a:rPr lang="en-US" sz="1800" b="1" dirty="0"/>
              <a:t>Eligible borrowers:</a:t>
            </a:r>
            <a:endParaRPr lang="en-US" sz="1800" dirty="0"/>
          </a:p>
          <a:p>
            <a:pPr lvl="0" algn="just">
              <a:lnSpc>
                <a:spcPct val="150000"/>
              </a:lnSpc>
            </a:pPr>
            <a:r>
              <a:rPr lang="en-US" sz="1800" dirty="0"/>
              <a:t>All SMEs (new as well as operative businesses)</a:t>
            </a:r>
          </a:p>
          <a:p>
            <a:pPr marL="0" indent="0" algn="just">
              <a:lnSpc>
                <a:spcPct val="150000"/>
              </a:lnSpc>
              <a:buNone/>
            </a:pPr>
            <a:r>
              <a:rPr lang="en-US" sz="1800" b="1" dirty="0"/>
              <a:t>Loan features: </a:t>
            </a:r>
            <a:endParaRPr lang="en-US" sz="1800" dirty="0"/>
          </a:p>
          <a:p>
            <a:pPr lvl="0" algn="just">
              <a:lnSpc>
                <a:spcPct val="150000"/>
              </a:lnSpc>
            </a:pPr>
            <a:r>
              <a:rPr lang="en-US" sz="1800" dirty="0"/>
              <a:t>Loan size will be capped at Rs. 10 million</a:t>
            </a:r>
          </a:p>
          <a:p>
            <a:pPr lvl="0" algn="just">
              <a:lnSpc>
                <a:spcPct val="150000"/>
              </a:lnSpc>
            </a:pPr>
            <a:r>
              <a:rPr lang="en-US" sz="1800" dirty="0"/>
              <a:t>All types of loans – term loans as well as working capital/running finance loans</a:t>
            </a:r>
          </a:p>
          <a:p>
            <a:pPr lvl="0" algn="just">
              <a:lnSpc>
                <a:spcPct val="150000"/>
              </a:lnSpc>
            </a:pPr>
            <a:r>
              <a:rPr lang="en-US" sz="1800" dirty="0"/>
              <a:t>Either unsecured or secured against PGs or charge on moveable assets</a:t>
            </a:r>
          </a:p>
          <a:p>
            <a:pPr marL="0" indent="0">
              <a:lnSpc>
                <a:spcPct val="150000"/>
              </a:lnSpc>
              <a:buNone/>
            </a:pPr>
            <a:endParaRPr lang="en-US" sz="1800" dirty="0"/>
          </a:p>
          <a:p>
            <a:pPr marL="0" indent="0" algn="just">
              <a:lnSpc>
                <a:spcPct val="150000"/>
              </a:lnSpc>
              <a:buNone/>
            </a:pPr>
            <a:endParaRPr lang="en-US" sz="1350" dirty="0"/>
          </a:p>
          <a:p>
            <a:pPr marL="0" indent="0" algn="just">
              <a:lnSpc>
                <a:spcPct val="150000"/>
              </a:lnSpc>
              <a:buNone/>
            </a:pPr>
            <a:endParaRPr lang="en-US" sz="135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FAAA-0919-46C7-9EAC-9FD69E29CFD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p:cNvSpPr/>
          <p:nvPr/>
        </p:nvSpPr>
        <p:spPr>
          <a:xfrm>
            <a:off x="1404937" y="351036"/>
            <a:ext cx="64770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Black" panose="020B0A04020102020204" pitchFamily="34" charset="0"/>
                <a:cs typeface="Arial" panose="020B0604020202020204" pitchFamily="34" charset="0"/>
              </a:rPr>
              <a:t>SME </a:t>
            </a:r>
            <a:r>
              <a:rPr kumimoji="0" lang="en-US" sz="2800" b="1" i="0" u="none" strike="noStrike" kern="1200" cap="none" spc="0" normalizeH="0" baseline="0" noProof="0" dirty="0" err="1">
                <a:ln>
                  <a:noFill/>
                </a:ln>
                <a:solidFill>
                  <a:srgbClr val="0070C0"/>
                </a:solidFill>
                <a:effectLst/>
                <a:uLnTx/>
                <a:uFillTx/>
                <a:latin typeface="Arial Black" panose="020B0A04020102020204" pitchFamily="34" charset="0"/>
                <a:cs typeface="Arial" panose="020B0604020202020204" pitchFamily="34" charset="0"/>
              </a:rPr>
              <a:t>Asaan</a:t>
            </a:r>
            <a:r>
              <a:rPr kumimoji="0" lang="en-US" sz="2800" b="1" i="0" u="none" strike="noStrike" kern="1200" cap="none" spc="0" normalizeH="0" baseline="0" noProof="0" dirty="0">
                <a:ln>
                  <a:noFill/>
                </a:ln>
                <a:solidFill>
                  <a:srgbClr val="0070C0"/>
                </a:solidFill>
                <a:effectLst/>
                <a:uLnTx/>
                <a:uFillTx/>
                <a:latin typeface="Arial Black" panose="020B0A04020102020204" pitchFamily="34" charset="0"/>
                <a:cs typeface="Arial" panose="020B0604020202020204" pitchFamily="34" charset="0"/>
              </a:rPr>
              <a:t> Finance (SAAF) Scheme</a:t>
            </a:r>
            <a:endParaRPr kumimoji="0" lang="en-US" sz="2800" b="0" i="0" u="none" strike="noStrike" kern="1200" cap="none" spc="0" normalizeH="0" baseline="0" noProof="0" dirty="0">
              <a:ln>
                <a:noFill/>
              </a:ln>
              <a:solidFill>
                <a:srgbClr val="0070C0"/>
              </a:solidFill>
              <a:effectLst/>
              <a:uLnTx/>
              <a:uFillTx/>
              <a:latin typeface="Arial Black" panose="020B0A04020102020204" pitchFamily="34" charset="0"/>
            </a:endParaRPr>
          </a:p>
        </p:txBody>
      </p:sp>
    </p:spTree>
    <p:extLst>
      <p:ext uri="{BB962C8B-B14F-4D97-AF65-F5344CB8AC3E}">
        <p14:creationId xmlns:p14="http://schemas.microsoft.com/office/powerpoint/2010/main" val="1320277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840706"/>
            <a:ext cx="8915400" cy="4057650"/>
          </a:xfrm>
        </p:spPr>
        <p:txBody>
          <a:bodyPr>
            <a:noAutofit/>
          </a:bodyPr>
          <a:lstStyle/>
          <a:p>
            <a:pPr marL="0" indent="0">
              <a:lnSpc>
                <a:spcPct val="100000"/>
              </a:lnSpc>
              <a:spcAft>
                <a:spcPts val="600"/>
              </a:spcAft>
              <a:buNone/>
            </a:pPr>
            <a:r>
              <a:rPr lang="en-US" sz="1800" b="1" dirty="0" smtClean="0"/>
              <a:t>Tenor </a:t>
            </a:r>
            <a:r>
              <a:rPr lang="en-US" sz="1800" b="1" dirty="0"/>
              <a:t>of refinance facility: </a:t>
            </a:r>
            <a:r>
              <a:rPr lang="en-US" sz="1800" dirty="0"/>
              <a:t>3 years. However, after three years, banks will return refinance amount to SBP in ten equal yearly installments.</a:t>
            </a:r>
          </a:p>
          <a:p>
            <a:pPr marL="0" indent="0">
              <a:lnSpc>
                <a:spcPct val="100000"/>
              </a:lnSpc>
              <a:spcAft>
                <a:spcPts val="600"/>
              </a:spcAft>
              <a:buNone/>
            </a:pPr>
            <a:r>
              <a:rPr lang="en-US" sz="1800" b="1" dirty="0"/>
              <a:t>Refinance rate:</a:t>
            </a:r>
            <a:r>
              <a:rPr lang="en-US" sz="1800" dirty="0"/>
              <a:t> 1%  </a:t>
            </a:r>
          </a:p>
          <a:p>
            <a:pPr marL="0" indent="0">
              <a:lnSpc>
                <a:spcPct val="100000"/>
              </a:lnSpc>
              <a:spcAft>
                <a:spcPts val="600"/>
              </a:spcAft>
              <a:buNone/>
            </a:pPr>
            <a:r>
              <a:rPr lang="en-US" sz="1800" b="1" dirty="0"/>
              <a:t>End user rate:   </a:t>
            </a:r>
            <a:r>
              <a:rPr lang="en-US" sz="1800" dirty="0"/>
              <a:t>9%</a:t>
            </a:r>
          </a:p>
          <a:p>
            <a:pPr marL="0" indent="0">
              <a:lnSpc>
                <a:spcPct val="100000"/>
              </a:lnSpc>
              <a:spcAft>
                <a:spcPts val="600"/>
              </a:spcAft>
              <a:buNone/>
            </a:pPr>
            <a:r>
              <a:rPr lang="en-US" sz="1800" b="1" dirty="0"/>
              <a:t>Risk Sharing:</a:t>
            </a:r>
            <a:r>
              <a:rPr lang="en-US" sz="1800" dirty="0"/>
              <a:t> First loss portfolio level credit risk guarantee providing coverage of 40% to 60%</a:t>
            </a:r>
          </a:p>
          <a:p>
            <a:pPr lvl="1">
              <a:lnSpc>
                <a:spcPct val="100000"/>
              </a:lnSpc>
              <a:spcAft>
                <a:spcPts val="600"/>
              </a:spcAft>
            </a:pPr>
            <a:r>
              <a:rPr lang="en-US" dirty="0"/>
              <a:t>60% for small loans (up to </a:t>
            </a:r>
            <a:r>
              <a:rPr lang="en-US" dirty="0" err="1" smtClean="0"/>
              <a:t>Rs</a:t>
            </a:r>
            <a:r>
              <a:rPr lang="en-US" dirty="0" smtClean="0"/>
              <a:t> </a:t>
            </a:r>
            <a:r>
              <a:rPr lang="en-US" dirty="0"/>
              <a:t>4 million)</a:t>
            </a:r>
          </a:p>
          <a:p>
            <a:pPr lvl="1">
              <a:lnSpc>
                <a:spcPct val="100000"/>
              </a:lnSpc>
              <a:spcAft>
                <a:spcPts val="600"/>
              </a:spcAft>
            </a:pPr>
            <a:r>
              <a:rPr lang="en-US" dirty="0"/>
              <a:t>50% for midsize loans (above </a:t>
            </a:r>
            <a:r>
              <a:rPr lang="en-US" dirty="0" err="1" smtClean="0"/>
              <a:t>Rs</a:t>
            </a:r>
            <a:r>
              <a:rPr lang="en-US" dirty="0" smtClean="0"/>
              <a:t> </a:t>
            </a:r>
            <a:r>
              <a:rPr lang="en-US" dirty="0"/>
              <a:t>4 million and up to </a:t>
            </a:r>
            <a:r>
              <a:rPr lang="en-US" dirty="0" err="1" smtClean="0"/>
              <a:t>Rs</a:t>
            </a:r>
            <a:r>
              <a:rPr lang="en-US" dirty="0" smtClean="0"/>
              <a:t> </a:t>
            </a:r>
            <a:r>
              <a:rPr lang="en-US" dirty="0"/>
              <a:t>7 million)</a:t>
            </a:r>
          </a:p>
          <a:p>
            <a:pPr lvl="1">
              <a:lnSpc>
                <a:spcPct val="100000"/>
              </a:lnSpc>
              <a:spcAft>
                <a:spcPts val="600"/>
              </a:spcAft>
            </a:pPr>
            <a:r>
              <a:rPr lang="en-US" dirty="0"/>
              <a:t>40% for relatively large loans (above </a:t>
            </a:r>
            <a:r>
              <a:rPr lang="en-US" dirty="0" err="1" smtClean="0"/>
              <a:t>Rs</a:t>
            </a:r>
            <a:r>
              <a:rPr lang="en-US" dirty="0" smtClean="0"/>
              <a:t> </a:t>
            </a:r>
            <a:r>
              <a:rPr lang="en-US" dirty="0"/>
              <a:t>7 million and up to </a:t>
            </a:r>
            <a:r>
              <a:rPr lang="en-US" dirty="0" err="1" smtClean="0"/>
              <a:t>Rs</a:t>
            </a:r>
            <a:r>
              <a:rPr lang="en-US" dirty="0" smtClean="0"/>
              <a:t> </a:t>
            </a:r>
            <a:r>
              <a:rPr lang="en-US" dirty="0"/>
              <a:t>10 million</a:t>
            </a:r>
            <a:r>
              <a:rPr lang="en-US" dirty="0" smtClean="0"/>
              <a:t>)</a:t>
            </a:r>
          </a:p>
          <a:p>
            <a:pPr lvl="0">
              <a:lnSpc>
                <a:spcPct val="100000"/>
              </a:lnSpc>
              <a:spcAft>
                <a:spcPts val="600"/>
              </a:spcAft>
            </a:pPr>
            <a:r>
              <a:rPr lang="en-US" sz="1800" dirty="0" smtClean="0"/>
              <a:t>The </a:t>
            </a:r>
            <a:r>
              <a:rPr lang="en-US" sz="1800" dirty="0"/>
              <a:t>risk sharing will be applicable on loans disbursed during the first three years.  </a:t>
            </a:r>
            <a:endParaRPr lang="en-US" dirty="0"/>
          </a:p>
          <a:p>
            <a:pPr>
              <a:lnSpc>
                <a:spcPct val="100000"/>
              </a:lnSpc>
              <a:spcAft>
                <a:spcPts val="600"/>
              </a:spcAft>
            </a:pPr>
            <a:endParaRPr lang="en-US" sz="1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FAAA-0919-46C7-9EAC-9FD69E29CFD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144780" y="228600"/>
            <a:ext cx="7932420"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Arial Black" panose="020B0A04020102020204" pitchFamily="34" charset="0"/>
                <a:cs typeface="Arial" panose="020B0604020202020204" pitchFamily="34" charset="0"/>
              </a:rPr>
              <a:t>SME </a:t>
            </a:r>
            <a:r>
              <a:rPr kumimoji="0" lang="en-US" sz="3000" b="1" i="0" u="none" strike="noStrike" kern="1200" cap="none" spc="0" normalizeH="0" baseline="0" noProof="0" dirty="0" err="1">
                <a:ln>
                  <a:noFill/>
                </a:ln>
                <a:solidFill>
                  <a:srgbClr val="0070C0"/>
                </a:solidFill>
                <a:effectLst/>
                <a:uLnTx/>
                <a:uFillTx/>
                <a:latin typeface="Arial Black" panose="020B0A04020102020204" pitchFamily="34" charset="0"/>
                <a:cs typeface="Arial" panose="020B0604020202020204" pitchFamily="34" charset="0"/>
              </a:rPr>
              <a:t>Asaan</a:t>
            </a:r>
            <a:r>
              <a:rPr kumimoji="0" lang="en-US" sz="3000" b="1" i="0" u="none" strike="noStrike" kern="1200" cap="none" spc="0" normalizeH="0" baseline="0" noProof="0" dirty="0">
                <a:ln>
                  <a:noFill/>
                </a:ln>
                <a:solidFill>
                  <a:srgbClr val="0070C0"/>
                </a:solidFill>
                <a:effectLst/>
                <a:uLnTx/>
                <a:uFillTx/>
                <a:latin typeface="Arial Black" panose="020B0A04020102020204" pitchFamily="34" charset="0"/>
                <a:cs typeface="Arial" panose="020B0604020202020204" pitchFamily="34" charset="0"/>
              </a:rPr>
              <a:t> Finance (SAAF) Scheme</a:t>
            </a:r>
            <a:endParaRPr kumimoji="0" lang="en-US" sz="3000" b="0" i="0" u="none" strike="noStrike" kern="1200" cap="none" spc="0" normalizeH="0" baseline="0" noProof="0" dirty="0">
              <a:ln>
                <a:noFill/>
              </a:ln>
              <a:solidFill>
                <a:srgbClr val="0070C0"/>
              </a:solidFill>
              <a:effectLst/>
              <a:uLnTx/>
              <a:uFillTx/>
              <a:latin typeface="Arial Black" panose="020B0A04020102020204" pitchFamily="34" charset="0"/>
            </a:endParaRPr>
          </a:p>
        </p:txBody>
      </p:sp>
    </p:spTree>
    <p:extLst>
      <p:ext uri="{BB962C8B-B14F-4D97-AF65-F5344CB8AC3E}">
        <p14:creationId xmlns:p14="http://schemas.microsoft.com/office/powerpoint/2010/main" val="2414448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86159175"/>
              </p:ext>
            </p:extLst>
          </p:nvPr>
        </p:nvGraphicFramePr>
        <p:xfrm>
          <a:off x="0" y="1447802"/>
          <a:ext cx="9006819" cy="5426773"/>
        </p:xfrm>
        <a:graphic>
          <a:graphicData uri="http://schemas.openxmlformats.org/drawingml/2006/table">
            <a:tbl>
              <a:tblPr firstRow="1" bandRow="1">
                <a:tableStyleId>{5DA37D80-6434-44D0-A028-1B22A696006F}</a:tableStyleId>
              </a:tblPr>
              <a:tblGrid>
                <a:gridCol w="1611628">
                  <a:extLst>
                    <a:ext uri="{9D8B030D-6E8A-4147-A177-3AD203B41FA5}">
                      <a16:colId xmlns:a16="http://schemas.microsoft.com/office/drawing/2014/main" val="3018286187"/>
                    </a:ext>
                  </a:extLst>
                </a:gridCol>
                <a:gridCol w="7395191">
                  <a:extLst>
                    <a:ext uri="{9D8B030D-6E8A-4147-A177-3AD203B41FA5}">
                      <a16:colId xmlns:a16="http://schemas.microsoft.com/office/drawing/2014/main" val="2096223813"/>
                    </a:ext>
                  </a:extLst>
                </a:gridCol>
              </a:tblGrid>
              <a:tr h="901364">
                <a:tc>
                  <a:txBody>
                    <a:bodyPr/>
                    <a:lstStyle/>
                    <a:p>
                      <a:r>
                        <a:rPr lang="en-US" sz="1600" dirty="0" smtClean="0">
                          <a:latin typeface="+mn-lt"/>
                        </a:rPr>
                        <a:t>Purpose</a:t>
                      </a:r>
                      <a:endParaRPr lang="en-US" sz="1600" dirty="0">
                        <a:latin typeface="+mn-lt"/>
                      </a:endParaRPr>
                    </a:p>
                  </a:txBody>
                  <a:tcPr marL="68580" marR="68580" marT="34296" marB="34296">
                    <a:solidFill>
                      <a:schemeClr val="bg1"/>
                    </a:solidFill>
                  </a:tcPr>
                </a:tc>
                <a:tc>
                  <a:txBody>
                    <a:bodyPr/>
                    <a:lstStyle/>
                    <a:p>
                      <a:pPr marL="0" indent="0">
                        <a:buNone/>
                      </a:pPr>
                      <a:r>
                        <a:rPr lang="en-US" sz="1600" b="0" dirty="0" smtClean="0">
                          <a:latin typeface="+mn-lt"/>
                        </a:rPr>
                        <a:t>To provide self-employment opportunities to unemployed youth, Govt. of Pakistan launched Prime Minister’s Kamyab Jawan Youth Entrepreneurship Scheme (YES)</a:t>
                      </a:r>
                      <a:r>
                        <a:rPr lang="en-US" sz="1600" b="0" baseline="0" dirty="0" smtClean="0">
                          <a:latin typeface="+mn-lt"/>
                        </a:rPr>
                        <a:t> </a:t>
                      </a:r>
                      <a:r>
                        <a:rPr lang="en-US" sz="1600" b="0" dirty="0" smtClean="0">
                          <a:latin typeface="+mn-lt"/>
                        </a:rPr>
                        <a:t>across the country. </a:t>
                      </a:r>
                      <a:endParaRPr lang="en-US" sz="1600" b="0" dirty="0">
                        <a:latin typeface="+mn-lt"/>
                      </a:endParaRPr>
                    </a:p>
                  </a:txBody>
                  <a:tcPr marL="68580" marR="68580" marT="34296" marB="34296">
                    <a:solidFill>
                      <a:schemeClr val="bg1"/>
                    </a:solidFill>
                  </a:tcPr>
                </a:tc>
                <a:extLst>
                  <a:ext uri="{0D108BD9-81ED-4DB2-BD59-A6C34878D82A}">
                    <a16:rowId xmlns:a16="http://schemas.microsoft.com/office/drawing/2014/main" val="352203805"/>
                  </a:ext>
                </a:extLst>
              </a:tr>
              <a:tr h="1725456">
                <a:tc>
                  <a:txBody>
                    <a:bodyPr/>
                    <a:lstStyle/>
                    <a:p>
                      <a:r>
                        <a:rPr lang="en-US" sz="1600" b="1" dirty="0" smtClean="0">
                          <a:latin typeface="+mn-lt"/>
                        </a:rPr>
                        <a:t>Eligibility Criteria</a:t>
                      </a:r>
                      <a:endParaRPr lang="en-US" sz="1600" b="1" dirty="0">
                        <a:latin typeface="+mn-lt"/>
                      </a:endParaRPr>
                    </a:p>
                  </a:txBody>
                  <a:tcPr marL="68580" marR="68580" marT="34296" marB="34296">
                    <a:solidFill>
                      <a:schemeClr val="bg1"/>
                    </a:solidFill>
                  </a:tcPr>
                </a:tc>
                <a:tc>
                  <a:txBody>
                    <a:bodyPr/>
                    <a:lstStyle/>
                    <a:p>
                      <a:pPr marL="400050" indent="-400050">
                        <a:buAutoNum type="romanUcPeriod"/>
                      </a:pPr>
                      <a:r>
                        <a:rPr lang="en-US" sz="1600" dirty="0" smtClean="0">
                          <a:latin typeface="+mn-lt"/>
                        </a:rPr>
                        <a:t>All citizen of Pakistan holding CNIC, aged between 21 and 45 years with entrepreneurial potential are eligible. For IT/E-Commerce related businesses, the lower age limit will be 18 years.</a:t>
                      </a:r>
                    </a:p>
                    <a:p>
                      <a:pPr marL="400050" indent="-400050">
                        <a:buAutoNum type="romanUcPeriod"/>
                      </a:pPr>
                      <a:r>
                        <a:rPr lang="en-US" sz="1600" dirty="0" smtClean="0">
                          <a:latin typeface="+mn-lt"/>
                        </a:rPr>
                        <a:t>Above age limit condition is applicable on individual and sole proprietors. In case of all other forms of business including partnership and companies, only one of the owners, partners or directors must be in the age bracket prescribed above.</a:t>
                      </a:r>
                      <a:endParaRPr lang="en-US" sz="1600" b="0" dirty="0">
                        <a:latin typeface="+mn-lt"/>
                      </a:endParaRPr>
                    </a:p>
                  </a:txBody>
                  <a:tcPr marL="68580" marR="68580" marT="34296" marB="34296">
                    <a:solidFill>
                      <a:schemeClr val="bg1"/>
                    </a:solidFill>
                  </a:tcPr>
                </a:tc>
                <a:extLst>
                  <a:ext uri="{0D108BD9-81ED-4DB2-BD59-A6C34878D82A}">
                    <a16:rowId xmlns:a16="http://schemas.microsoft.com/office/drawing/2014/main" val="1338339943"/>
                  </a:ext>
                </a:extLst>
              </a:tr>
              <a:tr h="1176061">
                <a:tc>
                  <a:txBody>
                    <a:bodyPr/>
                    <a:lstStyle/>
                    <a:p>
                      <a:r>
                        <a:rPr lang="en-US" sz="1600" b="1" dirty="0" smtClean="0">
                          <a:latin typeface="+mn-lt"/>
                        </a:rPr>
                        <a:t>Loan size</a:t>
                      </a:r>
                      <a:endParaRPr lang="en-US" sz="1600" b="1" dirty="0">
                        <a:latin typeface="+mn-lt"/>
                      </a:endParaRPr>
                    </a:p>
                  </a:txBody>
                  <a:tcPr marL="68580" marR="68580" marT="34296" marB="34296">
                    <a:solidFill>
                      <a:schemeClr val="bg1"/>
                    </a:solidFill>
                  </a:tcPr>
                </a:tc>
                <a:tc>
                  <a:txBody>
                    <a:bodyPr/>
                    <a:lstStyle/>
                    <a:p>
                      <a:pPr marL="0" indent="0">
                        <a:buFont typeface="Arial" panose="020B0604020202020204" pitchFamily="34" charset="0"/>
                        <a:buNone/>
                      </a:pPr>
                      <a:r>
                        <a:rPr lang="en-US" sz="1600" b="0" i="0" kern="1200" dirty="0" smtClean="0">
                          <a:solidFill>
                            <a:schemeClr val="tx1"/>
                          </a:solidFill>
                          <a:effectLst/>
                          <a:latin typeface="+mn-lt"/>
                          <a:ea typeface="+mn-ea"/>
                          <a:cs typeface="+mn-cs"/>
                        </a:rPr>
                        <a:t>Size of the loan is segregated into three tiers, as under:</a:t>
                      </a:r>
                      <a:br>
                        <a:rPr lang="en-US" sz="1600" b="0" i="0" kern="1200" dirty="0" smtClean="0">
                          <a:solidFill>
                            <a:schemeClr val="tx1"/>
                          </a:solidFill>
                          <a:effectLst/>
                          <a:latin typeface="+mn-lt"/>
                          <a:ea typeface="+mn-ea"/>
                          <a:cs typeface="+mn-cs"/>
                        </a:rPr>
                      </a:br>
                      <a:r>
                        <a:rPr lang="en-US" sz="1600" b="0" i="0" kern="1200" dirty="0" smtClean="0">
                          <a:solidFill>
                            <a:schemeClr val="tx1"/>
                          </a:solidFill>
                          <a:effectLst/>
                          <a:latin typeface="+mn-lt"/>
                          <a:ea typeface="+mn-ea"/>
                          <a:cs typeface="+mn-cs"/>
                        </a:rPr>
                        <a:t>Tier 1 (T1) loans- </a:t>
                      </a:r>
                      <a:r>
                        <a:rPr lang="en-US" sz="1600" b="0" i="0" kern="1200" dirty="0" err="1" smtClean="0">
                          <a:solidFill>
                            <a:schemeClr val="tx1"/>
                          </a:solidFill>
                          <a:effectLst/>
                          <a:latin typeface="+mn-lt"/>
                          <a:ea typeface="+mn-ea"/>
                          <a:cs typeface="+mn-cs"/>
                        </a:rPr>
                        <a:t>Rs</a:t>
                      </a:r>
                      <a:r>
                        <a:rPr lang="en-US" sz="1600" b="0" i="0" kern="1200" dirty="0" smtClean="0">
                          <a:solidFill>
                            <a:schemeClr val="tx1"/>
                          </a:solidFill>
                          <a:effectLst/>
                          <a:latin typeface="+mn-lt"/>
                          <a:ea typeface="+mn-ea"/>
                          <a:cs typeface="+mn-cs"/>
                        </a:rPr>
                        <a:t> 100,000 to </a:t>
                      </a:r>
                      <a:r>
                        <a:rPr lang="en-US" sz="1600" b="0" i="0" kern="1200" dirty="0" err="1" smtClean="0">
                          <a:solidFill>
                            <a:schemeClr val="tx1"/>
                          </a:solidFill>
                          <a:effectLst/>
                          <a:latin typeface="+mn-lt"/>
                          <a:ea typeface="+mn-ea"/>
                          <a:cs typeface="+mn-cs"/>
                        </a:rPr>
                        <a:t>Rs</a:t>
                      </a:r>
                      <a:r>
                        <a:rPr lang="en-US" sz="1600" b="0" i="0" kern="1200" dirty="0" smtClean="0">
                          <a:solidFill>
                            <a:schemeClr val="tx1"/>
                          </a:solidFill>
                          <a:effectLst/>
                          <a:latin typeface="+mn-lt"/>
                          <a:ea typeface="+mn-ea"/>
                          <a:cs typeface="+mn-cs"/>
                        </a:rPr>
                        <a:t>. 1 million</a:t>
                      </a:r>
                      <a:br>
                        <a:rPr lang="en-US" sz="1600" b="0" i="0" kern="1200" dirty="0" smtClean="0">
                          <a:solidFill>
                            <a:schemeClr val="tx1"/>
                          </a:solidFill>
                          <a:effectLst/>
                          <a:latin typeface="+mn-lt"/>
                          <a:ea typeface="+mn-ea"/>
                          <a:cs typeface="+mn-cs"/>
                        </a:rPr>
                      </a:br>
                      <a:r>
                        <a:rPr lang="en-US" sz="1600" b="0" i="0" kern="1200" dirty="0" smtClean="0">
                          <a:solidFill>
                            <a:schemeClr val="tx1"/>
                          </a:solidFill>
                          <a:effectLst/>
                          <a:latin typeface="+mn-lt"/>
                          <a:ea typeface="+mn-ea"/>
                          <a:cs typeface="+mn-cs"/>
                        </a:rPr>
                        <a:t>Tier 2 (T2) loans- Above </a:t>
                      </a:r>
                      <a:r>
                        <a:rPr lang="en-US" sz="1600" b="0" i="0" kern="1200" dirty="0" err="1" smtClean="0">
                          <a:solidFill>
                            <a:schemeClr val="tx1"/>
                          </a:solidFill>
                          <a:effectLst/>
                          <a:latin typeface="+mn-lt"/>
                          <a:ea typeface="+mn-ea"/>
                          <a:cs typeface="+mn-cs"/>
                        </a:rPr>
                        <a:t>Rs</a:t>
                      </a:r>
                      <a:r>
                        <a:rPr lang="en-US" sz="1600" b="0" i="0" kern="1200" dirty="0" smtClean="0">
                          <a:solidFill>
                            <a:schemeClr val="tx1"/>
                          </a:solidFill>
                          <a:effectLst/>
                          <a:latin typeface="+mn-lt"/>
                          <a:ea typeface="+mn-ea"/>
                          <a:cs typeface="+mn-cs"/>
                        </a:rPr>
                        <a:t> 1 million and </a:t>
                      </a:r>
                      <a:r>
                        <a:rPr lang="en-US" sz="1600" b="0" i="0" kern="1200" dirty="0" err="1" smtClean="0">
                          <a:solidFill>
                            <a:schemeClr val="tx1"/>
                          </a:solidFill>
                          <a:effectLst/>
                          <a:latin typeface="+mn-lt"/>
                          <a:ea typeface="+mn-ea"/>
                          <a:cs typeface="+mn-cs"/>
                        </a:rPr>
                        <a:t>upto</a:t>
                      </a:r>
                      <a:r>
                        <a:rPr lang="en-US" sz="1600" b="0" i="0" kern="1200" dirty="0" smtClean="0">
                          <a:solidFill>
                            <a:schemeClr val="tx1"/>
                          </a:solidFill>
                          <a:effectLst/>
                          <a:latin typeface="+mn-lt"/>
                          <a:ea typeface="+mn-ea"/>
                          <a:cs typeface="+mn-cs"/>
                        </a:rPr>
                        <a:t> </a:t>
                      </a:r>
                      <a:r>
                        <a:rPr lang="en-US" sz="1600" b="0" i="0" kern="1200" dirty="0" err="1" smtClean="0">
                          <a:solidFill>
                            <a:schemeClr val="tx1"/>
                          </a:solidFill>
                          <a:effectLst/>
                          <a:latin typeface="+mn-lt"/>
                          <a:ea typeface="+mn-ea"/>
                          <a:cs typeface="+mn-cs"/>
                        </a:rPr>
                        <a:t>Rs</a:t>
                      </a:r>
                      <a:r>
                        <a:rPr lang="en-US" sz="1600" b="0" i="0" kern="1200" dirty="0" smtClean="0">
                          <a:solidFill>
                            <a:schemeClr val="tx1"/>
                          </a:solidFill>
                          <a:effectLst/>
                          <a:latin typeface="+mn-lt"/>
                          <a:ea typeface="+mn-ea"/>
                          <a:cs typeface="+mn-cs"/>
                        </a:rPr>
                        <a:t> 10 million</a:t>
                      </a:r>
                    </a:p>
                    <a:p>
                      <a:pPr marL="0" indent="0">
                        <a:buFont typeface="Wingdings" panose="05000000000000000000" pitchFamily="2" charset="2"/>
                        <a:buNone/>
                      </a:pPr>
                      <a:r>
                        <a:rPr lang="en-US" sz="1600" b="0" i="0" kern="1200" dirty="0" smtClean="0">
                          <a:solidFill>
                            <a:schemeClr val="tx1"/>
                          </a:solidFill>
                          <a:effectLst/>
                          <a:latin typeface="+mn-lt"/>
                          <a:ea typeface="+mn-ea"/>
                          <a:cs typeface="+mn-cs"/>
                        </a:rPr>
                        <a:t>Tier 3 (T3) loans-Above </a:t>
                      </a:r>
                      <a:r>
                        <a:rPr lang="en-US" sz="1600" b="0" i="0" kern="1200" dirty="0" err="1" smtClean="0">
                          <a:solidFill>
                            <a:schemeClr val="tx1"/>
                          </a:solidFill>
                          <a:effectLst/>
                          <a:latin typeface="+mn-lt"/>
                          <a:ea typeface="+mn-ea"/>
                          <a:cs typeface="+mn-cs"/>
                        </a:rPr>
                        <a:t>Rs</a:t>
                      </a:r>
                      <a:r>
                        <a:rPr lang="en-US" sz="1600" b="0" i="0" kern="1200" dirty="0" smtClean="0">
                          <a:solidFill>
                            <a:schemeClr val="tx1"/>
                          </a:solidFill>
                          <a:effectLst/>
                          <a:latin typeface="+mn-lt"/>
                          <a:ea typeface="+mn-ea"/>
                          <a:cs typeface="+mn-cs"/>
                        </a:rPr>
                        <a:t> 10 million and </a:t>
                      </a:r>
                      <a:r>
                        <a:rPr lang="en-US" sz="1600" b="0" i="0" kern="1200" dirty="0" err="1" smtClean="0">
                          <a:solidFill>
                            <a:schemeClr val="tx1"/>
                          </a:solidFill>
                          <a:effectLst/>
                          <a:latin typeface="+mn-lt"/>
                          <a:ea typeface="+mn-ea"/>
                          <a:cs typeface="+mn-cs"/>
                        </a:rPr>
                        <a:t>upto</a:t>
                      </a:r>
                      <a:r>
                        <a:rPr lang="en-US" sz="1600" b="0" i="0" kern="1200" dirty="0" smtClean="0">
                          <a:solidFill>
                            <a:schemeClr val="tx1"/>
                          </a:solidFill>
                          <a:effectLst/>
                          <a:latin typeface="+mn-lt"/>
                          <a:ea typeface="+mn-ea"/>
                          <a:cs typeface="+mn-cs"/>
                        </a:rPr>
                        <a:t> </a:t>
                      </a:r>
                      <a:r>
                        <a:rPr lang="en-US" sz="1600" b="0" i="0" kern="1200" dirty="0" err="1" smtClean="0">
                          <a:solidFill>
                            <a:schemeClr val="tx1"/>
                          </a:solidFill>
                          <a:effectLst/>
                          <a:latin typeface="+mn-lt"/>
                          <a:ea typeface="+mn-ea"/>
                          <a:cs typeface="+mn-cs"/>
                        </a:rPr>
                        <a:t>Rs</a:t>
                      </a:r>
                      <a:r>
                        <a:rPr lang="en-US" sz="1600" b="0" i="0" kern="1200" dirty="0" smtClean="0">
                          <a:solidFill>
                            <a:schemeClr val="tx1"/>
                          </a:solidFill>
                          <a:effectLst/>
                          <a:latin typeface="+mn-lt"/>
                          <a:ea typeface="+mn-ea"/>
                          <a:cs typeface="+mn-cs"/>
                        </a:rPr>
                        <a:t> 25 million</a:t>
                      </a:r>
                      <a:endParaRPr lang="en-US" sz="1600" dirty="0">
                        <a:latin typeface="+mn-lt"/>
                      </a:endParaRPr>
                    </a:p>
                  </a:txBody>
                  <a:tcPr marL="68580" marR="68580" marT="34296" marB="34296">
                    <a:solidFill>
                      <a:schemeClr val="bg1"/>
                    </a:solidFill>
                  </a:tcPr>
                </a:tc>
                <a:extLst>
                  <a:ext uri="{0D108BD9-81ED-4DB2-BD59-A6C34878D82A}">
                    <a16:rowId xmlns:a16="http://schemas.microsoft.com/office/drawing/2014/main" val="1270485346"/>
                  </a:ext>
                </a:extLst>
              </a:tr>
              <a:tr h="722506">
                <a:tc>
                  <a:txBody>
                    <a:bodyPr/>
                    <a:lstStyle/>
                    <a:p>
                      <a:r>
                        <a:rPr lang="en-US" sz="1600" b="1" dirty="0" smtClean="0">
                          <a:latin typeface="+mn-lt"/>
                        </a:rPr>
                        <a:t>Loan type</a:t>
                      </a:r>
                      <a:endParaRPr lang="en-US" sz="1600" b="1" dirty="0">
                        <a:latin typeface="+mn-lt"/>
                      </a:endParaRPr>
                    </a:p>
                  </a:txBody>
                  <a:tcPr marL="68580" marR="68580" marT="34296" marB="34296">
                    <a:solidFill>
                      <a:schemeClr val="bg1"/>
                    </a:solidFill>
                  </a:tcPr>
                </a:tc>
                <a:tc>
                  <a:txBody>
                    <a:bodyPr/>
                    <a:lstStyle/>
                    <a:p>
                      <a:r>
                        <a:rPr lang="en-US" sz="1600" kern="1200" dirty="0" smtClean="0">
                          <a:solidFill>
                            <a:schemeClr val="tx1"/>
                          </a:solidFill>
                          <a:latin typeface="+mn-lt"/>
                          <a:ea typeface="+mn-ea"/>
                          <a:cs typeface="+mn-cs"/>
                        </a:rPr>
                        <a:t>Long </a:t>
                      </a:r>
                      <a:r>
                        <a:rPr lang="en-US" sz="1600" kern="1200" dirty="0">
                          <a:solidFill>
                            <a:schemeClr val="tx1"/>
                          </a:solidFill>
                          <a:latin typeface="+mn-lt"/>
                          <a:ea typeface="+mn-ea"/>
                          <a:cs typeface="+mn-cs"/>
                        </a:rPr>
                        <a:t>Term Loan/Working Capital Loan including </a:t>
                      </a:r>
                      <a:r>
                        <a:rPr lang="en-US" sz="1600" kern="1200" dirty="0" err="1">
                          <a:solidFill>
                            <a:schemeClr val="tx1"/>
                          </a:solidFill>
                          <a:latin typeface="+mn-lt"/>
                          <a:ea typeface="+mn-ea"/>
                          <a:cs typeface="+mn-cs"/>
                        </a:rPr>
                        <a:t>Murabaha</a:t>
                      </a:r>
                      <a:r>
                        <a:rPr lang="en-US" sz="1600" kern="1200" dirty="0">
                          <a:solidFill>
                            <a:schemeClr val="tx1"/>
                          </a:solidFill>
                          <a:latin typeface="+mn-lt"/>
                          <a:ea typeface="+mn-ea"/>
                          <a:cs typeface="+mn-cs"/>
                        </a:rPr>
                        <a:t> and leasing/ financing of locally manufactured vehicles for commercial use. </a:t>
                      </a:r>
                    </a:p>
                  </a:txBody>
                  <a:tcPr marL="0" marR="0" marT="0" marB="0" anchor="ctr">
                    <a:solidFill>
                      <a:schemeClr val="bg1"/>
                    </a:solidFill>
                  </a:tcPr>
                </a:tc>
                <a:extLst>
                  <a:ext uri="{0D108BD9-81ED-4DB2-BD59-A6C34878D82A}">
                    <a16:rowId xmlns:a16="http://schemas.microsoft.com/office/drawing/2014/main" val="2645694206"/>
                  </a:ext>
                </a:extLst>
              </a:tr>
              <a:tr h="351969">
                <a:tc>
                  <a:txBody>
                    <a:bodyPr/>
                    <a:lstStyle/>
                    <a:p>
                      <a:r>
                        <a:rPr lang="en-US" sz="1600" b="1" dirty="0" smtClean="0">
                          <a:latin typeface="+mn-lt"/>
                        </a:rPr>
                        <a:t>Loan Tenor</a:t>
                      </a:r>
                      <a:endParaRPr lang="en-US" sz="1600" b="1" dirty="0">
                        <a:latin typeface="+mn-lt"/>
                      </a:endParaRPr>
                    </a:p>
                  </a:txBody>
                  <a:tcPr marL="68580" marR="68580" marT="34296" marB="34296">
                    <a:solidFill>
                      <a:schemeClr val="bg1"/>
                    </a:solidFill>
                  </a:tcPr>
                </a:tc>
                <a:tc>
                  <a:txBody>
                    <a:bodyPr/>
                    <a:lstStyle/>
                    <a:p>
                      <a:r>
                        <a:rPr lang="en-US" sz="1600" dirty="0" err="1" smtClean="0">
                          <a:latin typeface="+mn-lt"/>
                        </a:rPr>
                        <a:t>Upto</a:t>
                      </a:r>
                      <a:r>
                        <a:rPr lang="en-US" sz="1600" dirty="0" smtClean="0">
                          <a:latin typeface="+mn-lt"/>
                        </a:rPr>
                        <a:t> 8 years with maximum grace period of </a:t>
                      </a:r>
                      <a:r>
                        <a:rPr lang="en-US" sz="1600" dirty="0" err="1" smtClean="0">
                          <a:latin typeface="+mn-lt"/>
                        </a:rPr>
                        <a:t>upto</a:t>
                      </a:r>
                      <a:r>
                        <a:rPr lang="en-US" sz="1600" dirty="0" smtClean="0">
                          <a:latin typeface="+mn-lt"/>
                        </a:rPr>
                        <a:t> one year.</a:t>
                      </a:r>
                      <a:endParaRPr lang="en-US" sz="1600" dirty="0">
                        <a:latin typeface="+mn-lt"/>
                      </a:endParaRPr>
                    </a:p>
                  </a:txBody>
                  <a:tcPr marL="68580" marR="68580" marT="34296" marB="34296">
                    <a:solidFill>
                      <a:schemeClr val="bg1"/>
                    </a:solidFill>
                  </a:tcPr>
                </a:tc>
                <a:extLst>
                  <a:ext uri="{0D108BD9-81ED-4DB2-BD59-A6C34878D82A}">
                    <a16:rowId xmlns:a16="http://schemas.microsoft.com/office/drawing/2014/main" val="2167577232"/>
                  </a:ext>
                </a:extLst>
              </a:tr>
              <a:tr h="549417">
                <a:tc>
                  <a:txBody>
                    <a:bodyPr/>
                    <a:lstStyle/>
                    <a:p>
                      <a:r>
                        <a:rPr lang="en-US" sz="1600" b="1" dirty="0" smtClean="0">
                          <a:latin typeface="+mn-lt"/>
                        </a:rPr>
                        <a:t>Focus on Women</a:t>
                      </a:r>
                    </a:p>
                  </a:txBody>
                  <a:tcPr marL="68580" marR="68580" marT="34296" marB="34296">
                    <a:solidFill>
                      <a:schemeClr val="bg1"/>
                    </a:solidFill>
                  </a:tcPr>
                </a:tc>
                <a:tc>
                  <a:txBody>
                    <a:bodyPr/>
                    <a:lstStyle/>
                    <a:p>
                      <a:r>
                        <a:rPr lang="en-US" sz="1600" dirty="0" smtClean="0">
                          <a:latin typeface="+mn-lt"/>
                        </a:rPr>
                        <a:t>25% of the loans will go to women borrowers.</a:t>
                      </a:r>
                      <a:endParaRPr lang="en-US" sz="1600" dirty="0">
                        <a:latin typeface="+mn-lt"/>
                      </a:endParaRPr>
                    </a:p>
                  </a:txBody>
                  <a:tcPr marL="68580" marR="68580" marT="34296" marB="34296">
                    <a:solidFill>
                      <a:schemeClr val="bg1"/>
                    </a:solidFill>
                  </a:tcPr>
                </a:tc>
                <a:extLst>
                  <a:ext uri="{0D108BD9-81ED-4DB2-BD59-A6C34878D82A}">
                    <a16:rowId xmlns:a16="http://schemas.microsoft.com/office/drawing/2014/main" val="3910017026"/>
                  </a:ext>
                </a:extLst>
              </a:tr>
            </a:tbl>
          </a:graphicData>
        </a:graphic>
      </p:graphicFrame>
      <p:sp>
        <p:nvSpPr>
          <p:cNvPr id="2" name="Title 1"/>
          <p:cNvSpPr>
            <a:spLocks noGrp="1"/>
          </p:cNvSpPr>
          <p:nvPr>
            <p:ph type="title"/>
          </p:nvPr>
        </p:nvSpPr>
        <p:spPr>
          <a:xfrm>
            <a:off x="152400" y="152401"/>
            <a:ext cx="8854419" cy="914400"/>
          </a:xfrm>
          <a:solidFill>
            <a:schemeClr val="accent2">
              <a:lumMod val="60000"/>
              <a:lumOff val="40000"/>
            </a:schemeClr>
          </a:solidFill>
          <a:ln>
            <a:solidFill>
              <a:schemeClr val="accent1"/>
            </a:solidFill>
          </a:ln>
        </p:spPr>
        <p:txBody>
          <a:bodyPr>
            <a:normAutofit/>
          </a:bodyPr>
          <a:lstStyle/>
          <a:p>
            <a:pPr algn="ctr"/>
            <a:r>
              <a:rPr lang="en-US" sz="2800" b="1" dirty="0">
                <a:solidFill>
                  <a:srgbClr val="0070C0"/>
                </a:solidFill>
                <a:latin typeface="Arial Black" panose="020B0A04020102020204" pitchFamily="34" charset="0"/>
              </a:rPr>
              <a:t>Prime Minister’s Kamyab Jawan Youth Entrepreneurship Scheme (YES)</a:t>
            </a:r>
          </a:p>
        </p:txBody>
      </p:sp>
    </p:spTree>
    <p:extLst>
      <p:ext uri="{BB962C8B-B14F-4D97-AF65-F5344CB8AC3E}">
        <p14:creationId xmlns:p14="http://schemas.microsoft.com/office/powerpoint/2010/main" val="194763219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29527064"/>
              </p:ext>
            </p:extLst>
          </p:nvPr>
        </p:nvGraphicFramePr>
        <p:xfrm>
          <a:off x="143301" y="1687104"/>
          <a:ext cx="8546763" cy="5018495"/>
        </p:xfrm>
        <a:graphic>
          <a:graphicData uri="http://schemas.openxmlformats.org/drawingml/2006/table">
            <a:tbl>
              <a:tblPr firstRow="1" bandRow="1">
                <a:tableStyleId>{8799B23B-EC83-4686-B30A-512413B5E67A}</a:tableStyleId>
              </a:tblPr>
              <a:tblGrid>
                <a:gridCol w="1882313">
                  <a:extLst>
                    <a:ext uri="{9D8B030D-6E8A-4147-A177-3AD203B41FA5}">
                      <a16:colId xmlns:a16="http://schemas.microsoft.com/office/drawing/2014/main" val="3018286187"/>
                    </a:ext>
                  </a:extLst>
                </a:gridCol>
                <a:gridCol w="6664450">
                  <a:extLst>
                    <a:ext uri="{9D8B030D-6E8A-4147-A177-3AD203B41FA5}">
                      <a16:colId xmlns:a16="http://schemas.microsoft.com/office/drawing/2014/main" val="2096223813"/>
                    </a:ext>
                  </a:extLst>
                </a:gridCol>
              </a:tblGrid>
              <a:tr h="1689801">
                <a:tc>
                  <a:txBody>
                    <a:bodyPr/>
                    <a:lstStyle/>
                    <a:p>
                      <a:r>
                        <a:rPr lang="en-US" sz="1400" dirty="0" smtClean="0"/>
                        <a:t>Debt to Equity ratio</a:t>
                      </a:r>
                      <a:endParaRPr lang="en-US" sz="1400" dirty="0"/>
                    </a:p>
                  </a:txBody>
                  <a:tcPr marL="68580" marR="68580" marT="34286" marB="34286">
                    <a:solidFill>
                      <a:schemeClr val="bg1"/>
                    </a:solidFill>
                  </a:tcPr>
                </a:tc>
                <a:tc>
                  <a:txBody>
                    <a:bodyPr/>
                    <a:lstStyle/>
                    <a:p>
                      <a:pPr marL="560070" indent="-285750" algn="l">
                        <a:buFont typeface="Arial" panose="020B0604020202020204" pitchFamily="34" charset="0"/>
                        <a:buChar char="•"/>
                      </a:pPr>
                      <a:r>
                        <a:rPr lang="en-US" sz="1400" b="0" dirty="0">
                          <a:solidFill>
                            <a:schemeClr val="tx1"/>
                          </a:solidFill>
                          <a:effectLst/>
                          <a:latin typeface="+mn-lt"/>
                        </a:rPr>
                        <a:t>For New Businesses:</a:t>
                      </a:r>
                      <a:br>
                        <a:rPr lang="en-US" sz="1400" b="0" dirty="0">
                          <a:solidFill>
                            <a:schemeClr val="tx1"/>
                          </a:solidFill>
                          <a:effectLst/>
                          <a:latin typeface="+mn-lt"/>
                        </a:rPr>
                      </a:br>
                      <a:r>
                        <a:rPr lang="en-US" sz="1400" b="0" dirty="0">
                          <a:solidFill>
                            <a:schemeClr val="tx1"/>
                          </a:solidFill>
                          <a:effectLst/>
                          <a:latin typeface="+mn-lt"/>
                        </a:rPr>
                        <a:t>Tier 1 - 90:10</a:t>
                      </a:r>
                      <a:br>
                        <a:rPr lang="en-US" sz="1400" b="0" dirty="0">
                          <a:solidFill>
                            <a:schemeClr val="tx1"/>
                          </a:solidFill>
                          <a:effectLst/>
                          <a:latin typeface="+mn-lt"/>
                        </a:rPr>
                      </a:br>
                      <a:r>
                        <a:rPr lang="en-US" sz="1400" b="0" dirty="0">
                          <a:solidFill>
                            <a:schemeClr val="tx1"/>
                          </a:solidFill>
                          <a:effectLst/>
                          <a:latin typeface="+mn-lt"/>
                        </a:rPr>
                        <a:t>Tier 2 &amp; 3 - 80: </a:t>
                      </a:r>
                      <a:r>
                        <a:rPr lang="en-US" sz="1400" b="0" dirty="0" smtClean="0">
                          <a:solidFill>
                            <a:schemeClr val="tx1"/>
                          </a:solidFill>
                          <a:effectLst/>
                          <a:latin typeface="+mn-lt"/>
                        </a:rPr>
                        <a:t>20</a:t>
                      </a:r>
                    </a:p>
                    <a:p>
                      <a:pPr marL="560070" indent="-285750" algn="l">
                        <a:buFont typeface="Arial" panose="020B0604020202020204" pitchFamily="34" charset="0"/>
                        <a:buChar char="•"/>
                      </a:pPr>
                      <a:r>
                        <a:rPr lang="en-US" sz="1400" b="0" dirty="0" smtClean="0">
                          <a:solidFill>
                            <a:schemeClr val="tx1"/>
                          </a:solidFill>
                          <a:effectLst/>
                          <a:latin typeface="+mn-lt"/>
                        </a:rPr>
                        <a:t>For </a:t>
                      </a:r>
                      <a:r>
                        <a:rPr lang="en-US" sz="1400" b="0" dirty="0">
                          <a:solidFill>
                            <a:schemeClr val="tx1"/>
                          </a:solidFill>
                          <a:effectLst/>
                          <a:latin typeface="+mn-lt"/>
                        </a:rPr>
                        <a:t>Existing Businesses:</a:t>
                      </a:r>
                      <a:br>
                        <a:rPr lang="en-US" sz="1400" b="0" dirty="0">
                          <a:solidFill>
                            <a:schemeClr val="tx1"/>
                          </a:solidFill>
                          <a:effectLst/>
                          <a:latin typeface="+mn-lt"/>
                        </a:rPr>
                      </a:br>
                      <a:r>
                        <a:rPr lang="en-US" sz="1400" b="0" dirty="0">
                          <a:solidFill>
                            <a:schemeClr val="tx1"/>
                          </a:solidFill>
                          <a:effectLst/>
                          <a:latin typeface="+mn-lt"/>
                        </a:rPr>
                        <a:t>Nil for all tiers</a:t>
                      </a:r>
                      <a:br>
                        <a:rPr lang="en-US" sz="1400" b="0" dirty="0">
                          <a:solidFill>
                            <a:schemeClr val="tx1"/>
                          </a:solidFill>
                          <a:effectLst/>
                          <a:latin typeface="+mn-lt"/>
                        </a:rPr>
                      </a:br>
                      <a:r>
                        <a:rPr lang="en-US" sz="1400" b="0" dirty="0">
                          <a:solidFill>
                            <a:schemeClr val="tx1"/>
                          </a:solidFill>
                          <a:effectLst/>
                          <a:latin typeface="+mn-lt"/>
                        </a:rPr>
                        <a:t>The Borrower’s contribution of equity would be in the form of cash or immovable property and will be required after approval of loan.</a:t>
                      </a:r>
                    </a:p>
                  </a:txBody>
                  <a:tcPr marL="0" marR="0" marT="0" marB="0" anchor="ctr">
                    <a:solidFill>
                      <a:schemeClr val="bg1"/>
                    </a:solidFill>
                  </a:tcPr>
                </a:tc>
                <a:extLst>
                  <a:ext uri="{0D108BD9-81ED-4DB2-BD59-A6C34878D82A}">
                    <a16:rowId xmlns:a16="http://schemas.microsoft.com/office/drawing/2014/main" val="1338339943"/>
                  </a:ext>
                </a:extLst>
              </a:tr>
              <a:tr h="1043185">
                <a:tc>
                  <a:txBody>
                    <a:bodyPr/>
                    <a:lstStyle/>
                    <a:p>
                      <a:r>
                        <a:rPr lang="en-US" sz="1400" b="1" dirty="0" smtClean="0"/>
                        <a:t>Security Requirements	</a:t>
                      </a:r>
                      <a:endParaRPr lang="en-US" sz="1400" b="1" dirty="0"/>
                    </a:p>
                  </a:txBody>
                  <a:tcPr marL="68580" marR="68580" marT="34286" marB="34286">
                    <a:solidFill>
                      <a:schemeClr val="bg1"/>
                    </a:solidFill>
                  </a:tcPr>
                </a:tc>
                <a:tc>
                  <a:txBody>
                    <a:bodyPr/>
                    <a:lstStyle/>
                    <a:p>
                      <a:r>
                        <a:rPr lang="en-US" sz="1400" b="0" i="0" kern="1200" dirty="0" smtClean="0">
                          <a:solidFill>
                            <a:schemeClr val="tx1"/>
                          </a:solidFill>
                          <a:effectLst/>
                          <a:latin typeface="+mn-lt"/>
                          <a:ea typeface="+mn-ea"/>
                          <a:cs typeface="+mn-cs"/>
                        </a:rPr>
                        <a:t>Security arrangement will be as under:</a:t>
                      </a:r>
                      <a:br>
                        <a:rPr lang="en-US" sz="1400" b="0" i="0" kern="1200" dirty="0" smtClean="0">
                          <a:solidFill>
                            <a:schemeClr val="tx1"/>
                          </a:solidFill>
                          <a:effectLst/>
                          <a:latin typeface="+mn-lt"/>
                          <a:ea typeface="+mn-ea"/>
                          <a:cs typeface="+mn-cs"/>
                        </a:rPr>
                      </a:br>
                      <a:r>
                        <a:rPr lang="en-US" sz="1400" b="0" i="0" kern="1200" dirty="0" smtClean="0">
                          <a:solidFill>
                            <a:schemeClr val="tx1"/>
                          </a:solidFill>
                          <a:effectLst/>
                          <a:latin typeface="+mn-lt"/>
                          <a:ea typeface="+mn-ea"/>
                          <a:cs typeface="+mn-cs"/>
                        </a:rPr>
                        <a:t>T1 loans: Clean, however, only personal guarantee of the borrower</a:t>
                      </a:r>
                      <a:br>
                        <a:rPr lang="en-US" sz="1400" b="0" i="0" kern="1200" dirty="0" smtClean="0">
                          <a:solidFill>
                            <a:schemeClr val="tx1"/>
                          </a:solidFill>
                          <a:effectLst/>
                          <a:latin typeface="+mn-lt"/>
                          <a:ea typeface="+mn-ea"/>
                          <a:cs typeface="+mn-cs"/>
                        </a:rPr>
                      </a:br>
                      <a:r>
                        <a:rPr lang="en-US" sz="1400" b="0" i="0" kern="1200" dirty="0" smtClean="0">
                          <a:solidFill>
                            <a:schemeClr val="tx1"/>
                          </a:solidFill>
                          <a:effectLst/>
                          <a:latin typeface="+mn-lt"/>
                          <a:ea typeface="+mn-ea"/>
                          <a:cs typeface="+mn-cs"/>
                        </a:rPr>
                        <a:t>T2 and T3 loans: As per bank’s own credit policy</a:t>
                      </a:r>
                    </a:p>
                    <a:p>
                      <a:r>
                        <a:rPr lang="en-US" sz="1400" b="0" i="0" kern="1200" dirty="0" smtClean="0">
                          <a:solidFill>
                            <a:schemeClr val="tx1"/>
                          </a:solidFill>
                          <a:effectLst/>
                          <a:latin typeface="+mn-lt"/>
                          <a:ea typeface="+mn-ea"/>
                          <a:cs typeface="+mn-cs"/>
                        </a:rPr>
                        <a:t>Vehicle financed under T1, T2 and T3 to serve as collateral.</a:t>
                      </a:r>
                      <a:endParaRPr lang="en-US" sz="1400" dirty="0"/>
                    </a:p>
                  </a:txBody>
                  <a:tcPr marL="68580" marR="68580" marT="34286" marB="34286">
                    <a:solidFill>
                      <a:schemeClr val="bg1"/>
                    </a:solidFill>
                  </a:tcPr>
                </a:tc>
                <a:extLst>
                  <a:ext uri="{0D108BD9-81ED-4DB2-BD59-A6C34878D82A}">
                    <a16:rowId xmlns:a16="http://schemas.microsoft.com/office/drawing/2014/main" val="1270485346"/>
                  </a:ext>
                </a:extLst>
              </a:tr>
              <a:tr h="1284585">
                <a:tc>
                  <a:txBody>
                    <a:bodyPr/>
                    <a:lstStyle/>
                    <a:p>
                      <a:r>
                        <a:rPr lang="en-US" sz="1400" b="1" dirty="0" smtClean="0"/>
                        <a:t>Risk Mitigation</a:t>
                      </a:r>
                      <a:endParaRPr lang="en-US" sz="1400" b="1" dirty="0"/>
                    </a:p>
                  </a:txBody>
                  <a:tcPr marL="68580" marR="68580" marT="34286" marB="34286">
                    <a:solidFill>
                      <a:schemeClr val="bg1"/>
                    </a:solidFill>
                  </a:tcPr>
                </a:tc>
                <a:tc>
                  <a:txBody>
                    <a:bodyPr/>
                    <a:lstStyle/>
                    <a:p>
                      <a:pPr marL="0" lvl="0" indent="0">
                        <a:buFont typeface="Arial" panose="020B0604020202020204" pitchFamily="34" charset="0"/>
                        <a:buNone/>
                      </a:pPr>
                      <a:r>
                        <a:rPr lang="en-US" sz="1400" b="0" i="0" kern="1200" dirty="0" smtClean="0">
                          <a:solidFill>
                            <a:schemeClr val="tx1"/>
                          </a:solidFill>
                          <a:effectLst/>
                          <a:latin typeface="+mn-lt"/>
                          <a:ea typeface="+mn-ea"/>
                          <a:cs typeface="+mn-cs"/>
                        </a:rPr>
                        <a:t>Government will bear credit losses (principal portion only) on the disbursed portfolio of the banks as under:</a:t>
                      </a:r>
                    </a:p>
                    <a:p>
                      <a:pPr marL="285750" lvl="0" indent="-285750">
                        <a:buFont typeface="Arial" panose="020B0604020202020204" pitchFamily="34" charset="0"/>
                        <a:buChar char="•"/>
                      </a:pPr>
                      <a:r>
                        <a:rPr lang="en-US" sz="1400" b="0" i="0" kern="1200" dirty="0" smtClean="0">
                          <a:solidFill>
                            <a:schemeClr val="tx1"/>
                          </a:solidFill>
                          <a:effectLst/>
                          <a:latin typeface="+mn-lt"/>
                          <a:ea typeface="+mn-ea"/>
                          <a:cs typeface="+mn-cs"/>
                        </a:rPr>
                        <a:t>T1 loans: </a:t>
                      </a:r>
                      <a:r>
                        <a:rPr lang="en-US" sz="1400" b="0" i="0" kern="1200" dirty="0" err="1" smtClean="0">
                          <a:solidFill>
                            <a:schemeClr val="tx1"/>
                          </a:solidFill>
                          <a:effectLst/>
                          <a:latin typeface="+mn-lt"/>
                          <a:ea typeface="+mn-ea"/>
                          <a:cs typeface="+mn-cs"/>
                        </a:rPr>
                        <a:t>Upto</a:t>
                      </a:r>
                      <a:r>
                        <a:rPr lang="en-US" sz="1400" b="0" i="0" kern="1200" dirty="0" smtClean="0">
                          <a:solidFill>
                            <a:schemeClr val="tx1"/>
                          </a:solidFill>
                          <a:effectLst/>
                          <a:latin typeface="+mn-lt"/>
                          <a:ea typeface="+mn-ea"/>
                          <a:cs typeface="+mn-cs"/>
                        </a:rPr>
                        <a:t> 50%</a:t>
                      </a:r>
                    </a:p>
                    <a:p>
                      <a:pPr marL="285750" lvl="0" indent="-285750">
                        <a:buFont typeface="Arial" panose="020B0604020202020204" pitchFamily="34" charset="0"/>
                        <a:buChar char="•"/>
                      </a:pPr>
                      <a:r>
                        <a:rPr lang="en-US" sz="1400" b="0" i="0" kern="1200" dirty="0" smtClean="0">
                          <a:solidFill>
                            <a:schemeClr val="tx1"/>
                          </a:solidFill>
                          <a:effectLst/>
                          <a:latin typeface="+mn-lt"/>
                          <a:ea typeface="+mn-ea"/>
                          <a:cs typeface="+mn-cs"/>
                        </a:rPr>
                        <a:t>T2 loans: </a:t>
                      </a:r>
                      <a:r>
                        <a:rPr lang="en-US" sz="1400" b="0" i="0" kern="1200" dirty="0" err="1" smtClean="0">
                          <a:solidFill>
                            <a:schemeClr val="tx1"/>
                          </a:solidFill>
                          <a:effectLst/>
                          <a:latin typeface="+mn-lt"/>
                          <a:ea typeface="+mn-ea"/>
                          <a:cs typeface="+mn-cs"/>
                        </a:rPr>
                        <a:t>Upto</a:t>
                      </a:r>
                      <a:r>
                        <a:rPr lang="en-US" sz="1400" b="0" i="0" kern="1200" dirty="0" smtClean="0">
                          <a:solidFill>
                            <a:schemeClr val="tx1"/>
                          </a:solidFill>
                          <a:effectLst/>
                          <a:latin typeface="+mn-lt"/>
                          <a:ea typeface="+mn-ea"/>
                          <a:cs typeface="+mn-cs"/>
                        </a:rPr>
                        <a:t> 20%</a:t>
                      </a:r>
                    </a:p>
                    <a:p>
                      <a:pPr marL="285750" lvl="0" indent="-285750">
                        <a:buFont typeface="Arial" panose="020B0604020202020204" pitchFamily="34" charset="0"/>
                        <a:buChar char="•"/>
                      </a:pPr>
                      <a:r>
                        <a:rPr lang="en-US" sz="1400" b="0" i="0" kern="1200" dirty="0" smtClean="0">
                          <a:solidFill>
                            <a:schemeClr val="tx1"/>
                          </a:solidFill>
                          <a:effectLst/>
                          <a:latin typeface="+mn-lt"/>
                          <a:ea typeface="+mn-ea"/>
                          <a:cs typeface="+mn-cs"/>
                        </a:rPr>
                        <a:t>T3 Loans: </a:t>
                      </a:r>
                      <a:r>
                        <a:rPr lang="en-US" sz="1400" b="0" i="0" kern="1200" dirty="0" err="1" smtClean="0">
                          <a:solidFill>
                            <a:schemeClr val="tx1"/>
                          </a:solidFill>
                          <a:effectLst/>
                          <a:latin typeface="+mn-lt"/>
                          <a:ea typeface="+mn-ea"/>
                          <a:cs typeface="+mn-cs"/>
                        </a:rPr>
                        <a:t>Upto</a:t>
                      </a:r>
                      <a:r>
                        <a:rPr lang="en-US" sz="1400" b="0" i="0" kern="1200" dirty="0" smtClean="0">
                          <a:solidFill>
                            <a:schemeClr val="tx1"/>
                          </a:solidFill>
                          <a:effectLst/>
                          <a:latin typeface="+mn-lt"/>
                          <a:ea typeface="+mn-ea"/>
                          <a:cs typeface="+mn-cs"/>
                        </a:rPr>
                        <a:t> 10%</a:t>
                      </a:r>
                      <a:endParaRPr lang="en-US" sz="1400" kern="1200" dirty="0">
                        <a:solidFill>
                          <a:schemeClr val="tx1"/>
                        </a:solidFill>
                        <a:latin typeface="+mn-lt"/>
                        <a:ea typeface="+mn-ea"/>
                        <a:cs typeface="+mn-cs"/>
                      </a:endParaRPr>
                    </a:p>
                  </a:txBody>
                  <a:tcPr marL="68580" marR="68580" marT="34286" marB="34286">
                    <a:solidFill>
                      <a:schemeClr val="bg1"/>
                    </a:solidFill>
                  </a:tcPr>
                </a:tc>
                <a:extLst>
                  <a:ext uri="{0D108BD9-81ED-4DB2-BD59-A6C34878D82A}">
                    <a16:rowId xmlns:a16="http://schemas.microsoft.com/office/drawing/2014/main" val="2645694206"/>
                  </a:ext>
                </a:extLst>
              </a:tr>
              <a:tr h="1000924">
                <a:tc>
                  <a:txBody>
                    <a:bodyPr/>
                    <a:lstStyle/>
                    <a:p>
                      <a:r>
                        <a:rPr lang="en-US" sz="1400" b="1" dirty="0" smtClean="0"/>
                        <a:t>Pricing</a:t>
                      </a:r>
                      <a:endParaRPr lang="en-US" sz="1400" b="1" dirty="0"/>
                    </a:p>
                  </a:txBody>
                  <a:tcPr marL="68580" marR="68580" marT="34286" marB="34286">
                    <a:solidFill>
                      <a:schemeClr val="bg1"/>
                    </a:solidFill>
                  </a:tcPr>
                </a:tc>
                <a:tc>
                  <a:txBody>
                    <a:bodyPr/>
                    <a:lstStyle/>
                    <a:p>
                      <a:r>
                        <a:rPr lang="en-US" sz="1400" dirty="0" smtClean="0"/>
                        <a:t>Pricing for Working Capital &amp; Term Loans:</a:t>
                      </a:r>
                    </a:p>
                  </a:txBody>
                  <a:tcPr marL="68580" marR="68580" marT="34286" marB="34286">
                    <a:solidFill>
                      <a:schemeClr val="bg1"/>
                    </a:solidFill>
                  </a:tcPr>
                </a:tc>
                <a:extLst>
                  <a:ext uri="{0D108BD9-81ED-4DB2-BD59-A6C34878D82A}">
                    <a16:rowId xmlns:a16="http://schemas.microsoft.com/office/drawing/2014/main" val="2167577232"/>
                  </a:ext>
                </a:extLst>
              </a:tr>
            </a:tbl>
          </a:graphicData>
        </a:graphic>
      </p:graphicFrame>
      <p:sp>
        <p:nvSpPr>
          <p:cNvPr id="4" name="Title 3"/>
          <p:cNvSpPr>
            <a:spLocks noGrp="1"/>
          </p:cNvSpPr>
          <p:nvPr>
            <p:ph type="title"/>
          </p:nvPr>
        </p:nvSpPr>
        <p:spPr>
          <a:xfrm>
            <a:off x="122519" y="152401"/>
            <a:ext cx="8107081" cy="1066799"/>
          </a:xfrm>
          <a:solidFill>
            <a:schemeClr val="accent2">
              <a:lumMod val="60000"/>
              <a:lumOff val="40000"/>
            </a:schemeClr>
          </a:solidFill>
          <a:ln>
            <a:solidFill>
              <a:schemeClr val="accent1"/>
            </a:solidFill>
          </a:ln>
        </p:spPr>
        <p:txBody>
          <a:bodyPr>
            <a:normAutofit/>
          </a:bodyPr>
          <a:lstStyle/>
          <a:p>
            <a:pPr algn="ctr"/>
            <a:r>
              <a:rPr lang="en-US" sz="2800" b="1" dirty="0" smtClean="0">
                <a:solidFill>
                  <a:srgbClr val="0070C0"/>
                </a:solidFill>
                <a:latin typeface="Arial Black" panose="020B0A04020102020204" pitchFamily="34" charset="0"/>
              </a:rPr>
              <a:t>Prime </a:t>
            </a:r>
            <a:r>
              <a:rPr lang="en-US" sz="2800" b="1" dirty="0">
                <a:solidFill>
                  <a:srgbClr val="0070C0"/>
                </a:solidFill>
                <a:latin typeface="Arial Black" panose="020B0A04020102020204" pitchFamily="34" charset="0"/>
              </a:rPr>
              <a:t>Minister’s Kamyab </a:t>
            </a:r>
            <a:r>
              <a:rPr lang="en-US" sz="2800" b="1" dirty="0" err="1">
                <a:solidFill>
                  <a:srgbClr val="0070C0"/>
                </a:solidFill>
                <a:latin typeface="Arial Black" panose="020B0A04020102020204" pitchFamily="34" charset="0"/>
              </a:rPr>
              <a:t>Jawan</a:t>
            </a:r>
            <a:r>
              <a:rPr lang="en-US" sz="2800" b="1" dirty="0">
                <a:solidFill>
                  <a:srgbClr val="0070C0"/>
                </a:solidFill>
                <a:latin typeface="Arial Black" panose="020B0A04020102020204" pitchFamily="34" charset="0"/>
              </a:rPr>
              <a:t> </a:t>
            </a:r>
            <a:r>
              <a:rPr lang="en-US" sz="2800" b="1" dirty="0" smtClean="0">
                <a:solidFill>
                  <a:srgbClr val="0070C0"/>
                </a:solidFill>
                <a:latin typeface="Arial Black" panose="020B0A04020102020204" pitchFamily="34" charset="0"/>
              </a:rPr>
              <a:t>YES </a:t>
            </a:r>
            <a:endParaRPr lang="en-US" sz="2800" b="1" dirty="0">
              <a:solidFill>
                <a:srgbClr val="0070C0"/>
              </a:solidFill>
              <a:latin typeface="Arial Black" panose="020B0A04020102020204" pitchFamily="34" charset="0"/>
            </a:endParaRPr>
          </a:p>
        </p:txBody>
      </p:sp>
      <p:pic>
        <p:nvPicPr>
          <p:cNvPr id="2" name="Picture 1"/>
          <p:cNvPicPr>
            <a:picLocks noChangeAspect="1"/>
          </p:cNvPicPr>
          <p:nvPr/>
        </p:nvPicPr>
        <p:blipFill>
          <a:blip r:embed="rId2"/>
          <a:stretch>
            <a:fillRect/>
          </a:stretch>
        </p:blipFill>
        <p:spPr>
          <a:xfrm>
            <a:off x="2057400" y="5964729"/>
            <a:ext cx="6055644" cy="740870"/>
          </a:xfrm>
          <a:prstGeom prst="rect">
            <a:avLst/>
          </a:prstGeom>
        </p:spPr>
      </p:pic>
    </p:spTree>
    <p:extLst>
      <p:ext uri="{BB962C8B-B14F-4D97-AF65-F5344CB8AC3E}">
        <p14:creationId xmlns:p14="http://schemas.microsoft.com/office/powerpoint/2010/main" val="599969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0926896"/>
              </p:ext>
            </p:extLst>
          </p:nvPr>
        </p:nvGraphicFramePr>
        <p:xfrm>
          <a:off x="0" y="1295401"/>
          <a:ext cx="9144000" cy="5462701"/>
        </p:xfrm>
        <a:graphic>
          <a:graphicData uri="http://schemas.openxmlformats.org/drawingml/2006/table">
            <a:tbl>
              <a:tblPr firstRow="1" firstCol="1" bandRow="1">
                <a:tableStyleId>{2D5ABB26-0587-4C30-8999-92F81FD0307C}</a:tableStyleId>
              </a:tblPr>
              <a:tblGrid>
                <a:gridCol w="1764632">
                  <a:extLst>
                    <a:ext uri="{9D8B030D-6E8A-4147-A177-3AD203B41FA5}">
                      <a16:colId xmlns:a16="http://schemas.microsoft.com/office/drawing/2014/main" val="4061112980"/>
                    </a:ext>
                  </a:extLst>
                </a:gridCol>
                <a:gridCol w="7379368">
                  <a:extLst>
                    <a:ext uri="{9D8B030D-6E8A-4147-A177-3AD203B41FA5}">
                      <a16:colId xmlns:a16="http://schemas.microsoft.com/office/drawing/2014/main" val="1584593387"/>
                    </a:ext>
                  </a:extLst>
                </a:gridCol>
              </a:tblGrid>
              <a:tr h="911973">
                <a:tc>
                  <a:txBody>
                    <a:bodyPr/>
                    <a:lstStyle/>
                    <a:p>
                      <a:pPr algn="l">
                        <a:lnSpc>
                          <a:spcPct val="115000"/>
                        </a:lnSpc>
                        <a:spcAft>
                          <a:spcPts val="0"/>
                        </a:spcAft>
                      </a:pPr>
                      <a:r>
                        <a:rPr lang="en-US" sz="1800" b="1" dirty="0">
                          <a:effectLst/>
                        </a:rPr>
                        <a:t>Allocation in Budget</a:t>
                      </a:r>
                      <a:endParaRPr lang="en-US"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Low">
                        <a:lnSpc>
                          <a:spcPct val="115000"/>
                        </a:lnSpc>
                        <a:spcAft>
                          <a:spcPts val="0"/>
                        </a:spcAft>
                      </a:pPr>
                      <a:r>
                        <a:rPr lang="en-US" sz="1800" dirty="0">
                          <a:effectLst/>
                        </a:rPr>
                        <a:t>Finance Division shall allocate funds in each fiscal year’s budget as per estimates provided by SBP. Payment will be made on submission of consolidated claims of all banks by the SBP on quarterly basis.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4957"/>
                  </a:ext>
                </a:extLst>
              </a:tr>
              <a:tr h="597748">
                <a:tc>
                  <a:txBody>
                    <a:bodyPr/>
                    <a:lstStyle/>
                    <a:p>
                      <a:pPr algn="l">
                        <a:lnSpc>
                          <a:spcPct val="115000"/>
                        </a:lnSpc>
                        <a:spcAft>
                          <a:spcPts val="0"/>
                        </a:spcAft>
                      </a:pPr>
                      <a:r>
                        <a:rPr lang="en-US" sz="1800" b="1" dirty="0">
                          <a:effectLst/>
                        </a:rPr>
                        <a:t>Executing Agency</a:t>
                      </a:r>
                      <a:endParaRPr lang="en-US" sz="1800" b="1" dirty="0">
                        <a:effectLst/>
                        <a:latin typeface="Times New Roman" panose="02020603050405020304" pitchFamily="18" charset="0"/>
                        <a:ea typeface="Times New Roman" panose="02020603050405020304" pitchFamily="18" charset="0"/>
                      </a:endParaRPr>
                    </a:p>
                  </a:txBody>
                  <a:tcPr marL="40076" marR="400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0"/>
                        </a:spcAft>
                      </a:pPr>
                      <a:r>
                        <a:rPr lang="en-US" sz="1800" dirty="0">
                          <a:effectLst/>
                        </a:rPr>
                        <a:t>All </a:t>
                      </a:r>
                      <a:r>
                        <a:rPr lang="en-US" sz="1800" dirty="0" smtClean="0">
                          <a:effectLst/>
                        </a:rPr>
                        <a:t>Commercial and Islamic banks </a:t>
                      </a:r>
                      <a:r>
                        <a:rPr lang="en-US" sz="1800" dirty="0">
                          <a:effectLst/>
                        </a:rPr>
                        <a:t>are advised to come on board.</a:t>
                      </a:r>
                      <a:endParaRPr lang="en-US" sz="1800" dirty="0">
                        <a:effectLst/>
                        <a:latin typeface="Times New Roman" panose="02020603050405020304" pitchFamily="18" charset="0"/>
                        <a:ea typeface="Times New Roman" panose="02020603050405020304" pitchFamily="18" charset="0"/>
                      </a:endParaRPr>
                    </a:p>
                  </a:txBody>
                  <a:tcPr marL="40076" marR="40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580700"/>
                  </a:ext>
                </a:extLst>
              </a:tr>
              <a:tr h="628741">
                <a:tc>
                  <a:txBody>
                    <a:bodyPr/>
                    <a:lstStyle/>
                    <a:p>
                      <a:pPr algn="l">
                        <a:lnSpc>
                          <a:spcPct val="115000"/>
                        </a:lnSpc>
                        <a:spcAft>
                          <a:spcPts val="0"/>
                        </a:spcAft>
                      </a:pPr>
                      <a:r>
                        <a:rPr lang="en-US" sz="1800" b="1" dirty="0">
                          <a:effectLst/>
                        </a:rPr>
                        <a:t>Sectors and Products</a:t>
                      </a:r>
                      <a:endParaRPr lang="en-US" sz="1800" b="1" dirty="0">
                        <a:effectLst/>
                        <a:latin typeface="Times New Roman" panose="02020603050405020304" pitchFamily="18" charset="0"/>
                        <a:ea typeface="Times New Roman" panose="02020603050405020304" pitchFamily="18" charset="0"/>
                      </a:endParaRPr>
                    </a:p>
                  </a:txBody>
                  <a:tcPr marL="40076" marR="400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0"/>
                        </a:spcAft>
                      </a:pPr>
                      <a:r>
                        <a:rPr lang="en-US" sz="1800" dirty="0">
                          <a:effectLst/>
                        </a:rPr>
                        <a:t>All sectors and products including agriculture.</a:t>
                      </a:r>
                      <a:endParaRPr lang="en-US" sz="1800" dirty="0">
                        <a:effectLst/>
                        <a:latin typeface="Times New Roman" panose="02020603050405020304" pitchFamily="18" charset="0"/>
                        <a:ea typeface="Times New Roman" panose="02020603050405020304" pitchFamily="18" charset="0"/>
                      </a:endParaRPr>
                    </a:p>
                  </a:txBody>
                  <a:tcPr marL="40076" marR="40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4006718"/>
                  </a:ext>
                </a:extLst>
              </a:tr>
              <a:tr h="3287613">
                <a:tc>
                  <a:txBody>
                    <a:bodyPr/>
                    <a:lstStyle/>
                    <a:p>
                      <a:pPr algn="just">
                        <a:lnSpc>
                          <a:spcPct val="115000"/>
                        </a:lnSpc>
                        <a:spcAft>
                          <a:spcPts val="0"/>
                        </a:spcAft>
                      </a:pPr>
                      <a:r>
                        <a:rPr lang="en-US" sz="1800" b="1" kern="1200" dirty="0">
                          <a:solidFill>
                            <a:schemeClr val="tx1"/>
                          </a:solidFill>
                          <a:effectLst/>
                          <a:latin typeface="+mn-lt"/>
                          <a:ea typeface="+mn-ea"/>
                          <a:cs typeface="+mn-cs"/>
                        </a:rPr>
                        <a:t>Additional Measures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en-US" sz="1800" kern="1200" dirty="0">
                          <a:solidFill>
                            <a:schemeClr val="tx1"/>
                          </a:solidFill>
                          <a:effectLst/>
                          <a:latin typeface="+mn-lt"/>
                          <a:ea typeface="+mn-ea"/>
                          <a:cs typeface="+mn-cs"/>
                        </a:rPr>
                        <a:t>Executing Agencies (EAs) under this program should ensure following additional measures:</a:t>
                      </a:r>
                    </a:p>
                    <a:p>
                      <a:pPr marL="342900" lvl="0" indent="-342900" algn="just">
                        <a:lnSpc>
                          <a:spcPct val="115000"/>
                        </a:lnSpc>
                        <a:spcAft>
                          <a:spcPts val="0"/>
                        </a:spcAft>
                        <a:buFont typeface="Symbol" panose="05050102010706020507" pitchFamily="18" charset="2"/>
                        <a:buChar char=""/>
                      </a:pPr>
                      <a:r>
                        <a:rPr lang="en-US" sz="1800" kern="1200" dirty="0">
                          <a:solidFill>
                            <a:schemeClr val="tx1"/>
                          </a:solidFill>
                          <a:effectLst/>
                          <a:latin typeface="+mn-lt"/>
                          <a:ea typeface="+mn-ea"/>
                          <a:cs typeface="+mn-cs"/>
                        </a:rPr>
                        <a:t>Criteria for assessing entrepreneurial potential should be developed and implemented.</a:t>
                      </a:r>
                    </a:p>
                    <a:p>
                      <a:pPr marL="342900" lvl="0" indent="-342900" algn="just">
                        <a:lnSpc>
                          <a:spcPct val="115000"/>
                        </a:lnSpc>
                        <a:spcAft>
                          <a:spcPts val="0"/>
                        </a:spcAft>
                        <a:buFont typeface="Symbol" panose="05050102010706020507" pitchFamily="18" charset="2"/>
                        <a:buChar char=""/>
                      </a:pPr>
                      <a:r>
                        <a:rPr lang="en-US" sz="1800" kern="1200" dirty="0">
                          <a:solidFill>
                            <a:schemeClr val="tx1"/>
                          </a:solidFill>
                          <a:effectLst/>
                          <a:latin typeface="+mn-lt"/>
                          <a:ea typeface="+mn-ea"/>
                          <a:cs typeface="+mn-cs"/>
                        </a:rPr>
                        <a:t>In case of loan for existing businesses, a robust independent verification mechanism may be introduced to ensure proper utilization of loans.</a:t>
                      </a:r>
                    </a:p>
                    <a:p>
                      <a:pPr marL="342900" lvl="0" indent="-342900" algn="just">
                        <a:lnSpc>
                          <a:spcPct val="115000"/>
                        </a:lnSpc>
                        <a:spcAft>
                          <a:spcPts val="0"/>
                        </a:spcAft>
                        <a:buFont typeface="Symbol" panose="05050102010706020507" pitchFamily="18" charset="2"/>
                        <a:buChar char=""/>
                      </a:pPr>
                      <a:r>
                        <a:rPr lang="en-US" sz="1800" kern="1200" dirty="0">
                          <a:solidFill>
                            <a:schemeClr val="tx1"/>
                          </a:solidFill>
                          <a:effectLst/>
                          <a:latin typeface="+mn-lt"/>
                          <a:ea typeface="+mn-ea"/>
                          <a:cs typeface="+mn-cs"/>
                        </a:rPr>
                        <a:t>Further, for new businesses, a robust mechanism for ongoing monitoring of the loans’ utilization should be developed and implemented.</a:t>
                      </a:r>
                    </a:p>
                    <a:p>
                      <a:pPr marL="342900" lvl="0" indent="-342900" algn="just">
                        <a:lnSpc>
                          <a:spcPct val="115000"/>
                        </a:lnSpc>
                        <a:spcAft>
                          <a:spcPts val="0"/>
                        </a:spcAft>
                        <a:buFont typeface="Symbol" panose="05050102010706020507" pitchFamily="18" charset="2"/>
                        <a:buChar char=""/>
                      </a:pPr>
                      <a:r>
                        <a:rPr lang="en-US" sz="1800" kern="1200" dirty="0">
                          <a:solidFill>
                            <a:schemeClr val="tx1"/>
                          </a:solidFill>
                          <a:effectLst/>
                          <a:latin typeface="+mn-lt"/>
                          <a:ea typeface="+mn-ea"/>
                          <a:cs typeface="+mn-cs"/>
                        </a:rPr>
                        <a:t>All loans previously disbursed or approved under this scheme will be converted into the new parameters with effect from July 01, 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0803724"/>
                  </a:ext>
                </a:extLst>
              </a:tr>
            </a:tbl>
          </a:graphicData>
        </a:graphic>
      </p:graphicFrame>
      <p:sp>
        <p:nvSpPr>
          <p:cNvPr id="7" name="Title 1"/>
          <p:cNvSpPr>
            <a:spLocks noGrp="1"/>
          </p:cNvSpPr>
          <p:nvPr>
            <p:ph type="title"/>
          </p:nvPr>
        </p:nvSpPr>
        <p:spPr>
          <a:xfrm>
            <a:off x="199768" y="0"/>
            <a:ext cx="7572632" cy="1295399"/>
          </a:xfrm>
        </p:spPr>
        <p:txBody>
          <a:bodyPr>
            <a:noAutofit/>
          </a:bodyPr>
          <a:lstStyle/>
          <a:p>
            <a:r>
              <a:rPr lang="en-GB" sz="2800" dirty="0">
                <a:solidFill>
                  <a:srgbClr val="0070C0"/>
                </a:solidFill>
                <a:latin typeface="Arial Black" panose="020B0A04020102020204" pitchFamily="34" charset="0"/>
              </a:rPr>
              <a:t>Prime Minister Kamyab Jawan </a:t>
            </a:r>
            <a:r>
              <a:rPr lang="en-GB" sz="2800" dirty="0" smtClean="0">
                <a:solidFill>
                  <a:srgbClr val="0070C0"/>
                </a:solidFill>
                <a:latin typeface="Arial Black" panose="020B0A04020102020204" pitchFamily="34" charset="0"/>
              </a:rPr>
              <a:t>–YES</a:t>
            </a:r>
            <a:r>
              <a:rPr lang="en-GB" sz="2800" dirty="0">
                <a:solidFill>
                  <a:srgbClr val="0070C0"/>
                </a:solidFill>
                <a:latin typeface="Arial Black" panose="020B0A04020102020204" pitchFamily="34" charset="0"/>
              </a:rPr>
              <a:t/>
            </a:r>
            <a:br>
              <a:rPr lang="en-GB" sz="2800" dirty="0">
                <a:solidFill>
                  <a:srgbClr val="0070C0"/>
                </a:solidFill>
                <a:latin typeface="Arial Black" panose="020B0A04020102020204" pitchFamily="34" charset="0"/>
              </a:rPr>
            </a:br>
            <a:endParaRPr lang="en-US" sz="28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255324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1"/>
            <a:ext cx="7886700" cy="762000"/>
          </a:xfrm>
        </p:spPr>
        <p:txBody>
          <a:bodyPr anchor="t"/>
          <a:lstStyle/>
          <a:p>
            <a:pPr algn="ctr"/>
            <a:r>
              <a:rPr lang="en-US" altLang="en-US" sz="2800" b="1" dirty="0">
                <a:solidFill>
                  <a:srgbClr val="0070C0"/>
                </a:solidFill>
                <a:latin typeface="Arial Black" panose="020B0A04020102020204" pitchFamily="34" charset="0"/>
                <a:ea typeface="+mn-ea"/>
                <a:cs typeface="+mn-cs"/>
              </a:rPr>
              <a:t>Export </a:t>
            </a:r>
            <a:r>
              <a:rPr lang="en-US" altLang="en-US" sz="2800" b="1" dirty="0" smtClean="0">
                <a:solidFill>
                  <a:srgbClr val="0070C0"/>
                </a:solidFill>
                <a:latin typeface="Arial Black" panose="020B0A04020102020204" pitchFamily="34" charset="0"/>
                <a:ea typeface="+mn-ea"/>
                <a:cs typeface="+mn-cs"/>
              </a:rPr>
              <a:t>Refinance </a:t>
            </a:r>
            <a:r>
              <a:rPr lang="en-US" altLang="en-US" sz="2800" b="1" dirty="0">
                <a:solidFill>
                  <a:srgbClr val="0070C0"/>
                </a:solidFill>
                <a:latin typeface="Arial Black" panose="020B0A04020102020204" pitchFamily="34" charset="0"/>
                <a:ea typeface="+mn-ea"/>
                <a:cs typeface="+mn-cs"/>
              </a:rPr>
              <a:t>Scheme</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pPr lvl="0">
              <a:buFont typeface="Arial" charset="0"/>
              <a:buChar char="•"/>
              <a:defRPr/>
            </a:pPr>
            <a:r>
              <a:rPr lang="en-US" sz="2400" dirty="0">
                <a:solidFill>
                  <a:prstClr val="black"/>
                </a:solidFill>
              </a:rPr>
              <a:t>A short term (180 days) financing facility for working capital of exporters  </a:t>
            </a:r>
          </a:p>
          <a:p>
            <a:pPr marL="609600" lvl="0" indent="-609600" algn="just">
              <a:spcBef>
                <a:spcPct val="0"/>
              </a:spcBef>
              <a:buFont typeface="Arial" charset="0"/>
              <a:buChar char="•"/>
              <a:defRPr/>
            </a:pPr>
            <a:r>
              <a:rPr lang="en-US" sz="2400" dirty="0">
                <a:solidFill>
                  <a:prstClr val="black"/>
                </a:solidFill>
                <a:cs typeface="Times New Roman" pitchFamily="18" charset="0"/>
              </a:rPr>
              <a:t>Consists of two parts:</a:t>
            </a:r>
          </a:p>
          <a:p>
            <a:pPr marL="1368425" lvl="4" indent="-609600" algn="just">
              <a:spcBef>
                <a:spcPct val="0"/>
              </a:spcBef>
              <a:buSzPct val="73000"/>
              <a:buFont typeface="Wingdings" pitchFamily="2" charset="2"/>
              <a:buChar char="§"/>
              <a:defRPr/>
            </a:pPr>
            <a:r>
              <a:rPr lang="en-US" sz="2400" dirty="0">
                <a:solidFill>
                  <a:prstClr val="black"/>
                </a:solidFill>
                <a:cs typeface="Times New Roman" pitchFamily="18" charset="0"/>
              </a:rPr>
              <a:t>Part-I (Transaction Based)</a:t>
            </a:r>
          </a:p>
          <a:p>
            <a:pPr marL="1368425" lvl="4" indent="-609600" algn="just">
              <a:spcBef>
                <a:spcPct val="0"/>
              </a:spcBef>
              <a:buSzPct val="73000"/>
              <a:buFont typeface="Wingdings" pitchFamily="2" charset="2"/>
              <a:buChar char="§"/>
              <a:defRPr/>
            </a:pPr>
            <a:r>
              <a:rPr lang="en-US" sz="2400" dirty="0">
                <a:solidFill>
                  <a:prstClr val="black"/>
                </a:solidFill>
                <a:cs typeface="Times New Roman" pitchFamily="18" charset="0"/>
              </a:rPr>
              <a:t>Part-II (Performance Based)</a:t>
            </a:r>
          </a:p>
          <a:p>
            <a:pPr marL="344488" lvl="2" indent="-344488" algn="just">
              <a:spcBef>
                <a:spcPct val="0"/>
              </a:spcBef>
              <a:buSzPct val="100000"/>
              <a:buFont typeface="Arial" charset="0"/>
              <a:buChar char="•"/>
              <a:defRPr/>
            </a:pPr>
            <a:r>
              <a:rPr lang="en-US" sz="2400" dirty="0">
                <a:solidFill>
                  <a:prstClr val="black"/>
                </a:solidFill>
              </a:rPr>
              <a:t>All sectors are eligible except those mentioned in the negative list</a:t>
            </a:r>
          </a:p>
          <a:p>
            <a:pPr marL="344488" lvl="2" indent="-344488" algn="just">
              <a:spcBef>
                <a:spcPct val="0"/>
              </a:spcBef>
              <a:buSzPct val="100000"/>
              <a:buFont typeface="Arial" charset="0"/>
              <a:buChar char="•"/>
              <a:defRPr/>
            </a:pPr>
            <a:r>
              <a:rPr lang="en-US" sz="2400" dirty="0">
                <a:solidFill>
                  <a:prstClr val="black"/>
                </a:solidFill>
              </a:rPr>
              <a:t>Prevailing rate  for exporters is </a:t>
            </a:r>
            <a:r>
              <a:rPr lang="en-US" sz="2400" dirty="0" smtClean="0">
                <a:solidFill>
                  <a:prstClr val="black"/>
                </a:solidFill>
              </a:rPr>
              <a:t>7%</a:t>
            </a:r>
            <a:endParaRPr lang="en-US" sz="2400" dirty="0">
              <a:solidFill>
                <a:prstClr val="black"/>
              </a:solidFill>
            </a:endParaRPr>
          </a:p>
          <a:p>
            <a:pPr marL="344488" lvl="2" indent="-344488" algn="just">
              <a:spcBef>
                <a:spcPct val="0"/>
              </a:spcBef>
              <a:buSzPct val="100000"/>
              <a:buFont typeface="Arial" charset="0"/>
              <a:buChar char="•"/>
              <a:defRPr/>
            </a:pPr>
            <a:r>
              <a:rPr lang="en-US" sz="2400" dirty="0">
                <a:solidFill>
                  <a:prstClr val="black"/>
                </a:solidFill>
              </a:rPr>
              <a:t>0.5% -1.5% performance based markup rebate under EFS Part-II</a:t>
            </a:r>
          </a:p>
          <a:p>
            <a:pPr marL="344488" lvl="2" indent="-344488" algn="just">
              <a:spcBef>
                <a:spcPct val="0"/>
              </a:spcBef>
              <a:buSzPct val="100000"/>
              <a:buFont typeface="Arial" charset="0"/>
              <a:buChar char="•"/>
              <a:defRPr/>
            </a:pPr>
            <a:r>
              <a:rPr lang="en-US" sz="2400" dirty="0">
                <a:solidFill>
                  <a:prstClr val="black"/>
                </a:solidFill>
              </a:rPr>
              <a:t>Banks’ spread is 1% higher in case of lending to SMEs under scheme</a:t>
            </a:r>
          </a:p>
          <a:p>
            <a:pPr marL="344488" lvl="2" indent="-344488" algn="just">
              <a:spcBef>
                <a:spcPct val="0"/>
              </a:spcBef>
              <a:buSzPct val="100000"/>
              <a:buFont typeface="Arial" charset="0"/>
              <a:buChar char="•"/>
              <a:defRPr/>
            </a:pPr>
            <a:r>
              <a:rPr lang="en-US" sz="2400" dirty="0">
                <a:solidFill>
                  <a:prstClr val="black"/>
                </a:solidFill>
              </a:rPr>
              <a:t>The financing facility is also available under Islamic mode </a:t>
            </a:r>
          </a:p>
          <a:p>
            <a:endParaRPr lang="en-US" dirty="0"/>
          </a:p>
        </p:txBody>
      </p:sp>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25</a:t>
            </a:fld>
            <a:endParaRPr lang="en-US" dirty="0"/>
          </a:p>
        </p:txBody>
      </p:sp>
    </p:spTree>
    <p:extLst>
      <p:ext uri="{BB962C8B-B14F-4D97-AF65-F5344CB8AC3E}">
        <p14:creationId xmlns:p14="http://schemas.microsoft.com/office/powerpoint/2010/main" val="843712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1"/>
            <a:ext cx="7886700" cy="762000"/>
          </a:xfrm>
        </p:spPr>
        <p:txBody>
          <a:bodyPr anchor="t">
            <a:normAutofit/>
          </a:bodyPr>
          <a:lstStyle/>
          <a:p>
            <a:pPr algn="ctr"/>
            <a:r>
              <a:rPr lang="en-US" altLang="en-US" sz="2800" b="1" dirty="0">
                <a:solidFill>
                  <a:srgbClr val="0070C0"/>
                </a:solidFill>
                <a:latin typeface="Arial Black" panose="020B0A04020102020204" pitchFamily="34" charset="0"/>
                <a:ea typeface="+mn-ea"/>
                <a:cs typeface="+mn-cs"/>
              </a:rPr>
              <a:t>Export </a:t>
            </a:r>
            <a:r>
              <a:rPr lang="en-US" altLang="en-US" sz="2800" b="1" dirty="0" smtClean="0">
                <a:solidFill>
                  <a:srgbClr val="0070C0"/>
                </a:solidFill>
                <a:latin typeface="Arial Black" panose="020B0A04020102020204" pitchFamily="34" charset="0"/>
                <a:ea typeface="+mn-ea"/>
                <a:cs typeface="+mn-cs"/>
              </a:rPr>
              <a:t>Refinance </a:t>
            </a:r>
            <a:r>
              <a:rPr lang="en-US" altLang="en-US" sz="2800" b="1" dirty="0">
                <a:solidFill>
                  <a:srgbClr val="0070C0"/>
                </a:solidFill>
                <a:latin typeface="Arial Black" panose="020B0A04020102020204" pitchFamily="34" charset="0"/>
                <a:ea typeface="+mn-ea"/>
                <a:cs typeface="+mn-cs"/>
              </a:rPr>
              <a:t>Scheme</a:t>
            </a:r>
            <a:endParaRPr lang="en-US" sz="2800" dirty="0">
              <a:solidFill>
                <a:srgbClr val="0070C0"/>
              </a:solidFill>
              <a:latin typeface="Arial Black" panose="020B0A04020102020204" pitchFamily="34" charset="0"/>
            </a:endParaRPr>
          </a:p>
        </p:txBody>
      </p:sp>
      <p:sp>
        <p:nvSpPr>
          <p:cNvPr id="3" name="Content Placeholder 2"/>
          <p:cNvSpPr>
            <a:spLocks noGrp="1"/>
          </p:cNvSpPr>
          <p:nvPr>
            <p:ph idx="1"/>
          </p:nvPr>
        </p:nvSpPr>
        <p:spPr/>
        <p:txBody>
          <a:bodyPr/>
          <a:lstStyle/>
          <a:p>
            <a:pPr marL="609600" lvl="0" indent="-609600" algn="just">
              <a:lnSpc>
                <a:spcPct val="100000"/>
              </a:lnSpc>
              <a:spcBef>
                <a:spcPct val="0"/>
              </a:spcBef>
              <a:buClr>
                <a:srgbClr val="E7E6E6">
                  <a:lumMod val="50000"/>
                </a:srgbClr>
              </a:buClr>
              <a:buNone/>
              <a:defRPr/>
            </a:pPr>
            <a:r>
              <a:rPr lang="en-US" sz="2400" b="1" dirty="0">
                <a:solidFill>
                  <a:prstClr val="black"/>
                </a:solidFill>
              </a:rPr>
              <a:t>EFS Part-I (Transaction Based)</a:t>
            </a:r>
            <a:endParaRPr lang="en-US" sz="2400" b="1" dirty="0">
              <a:solidFill>
                <a:prstClr val="black"/>
              </a:solidFill>
              <a:cs typeface="Times New Roman" pitchFamily="18" charset="0"/>
            </a:endParaRPr>
          </a:p>
          <a:p>
            <a:pPr marL="609600" lvl="0" indent="-609600" algn="just">
              <a:lnSpc>
                <a:spcPct val="100000"/>
              </a:lnSpc>
              <a:spcBef>
                <a:spcPct val="0"/>
              </a:spcBef>
              <a:buFont typeface="Arial" charset="0"/>
              <a:buChar char="•"/>
              <a:defRPr/>
            </a:pPr>
            <a:r>
              <a:rPr lang="en-US" sz="2400" dirty="0">
                <a:solidFill>
                  <a:prstClr val="black"/>
                </a:solidFill>
                <a:cs typeface="Times New Roman" pitchFamily="18" charset="0"/>
              </a:rPr>
              <a:t>Facility available to Direct Exporters (DE) (including commercial exporters &amp; trading companies) &amp; Indirect Exporters (IDE)</a:t>
            </a:r>
          </a:p>
          <a:p>
            <a:pPr marL="571500" lvl="0" indent="-571500" algn="just">
              <a:lnSpc>
                <a:spcPct val="100000"/>
              </a:lnSpc>
              <a:buFont typeface="Arial" charset="0"/>
              <a:buChar char="•"/>
              <a:defRPr/>
            </a:pPr>
            <a:r>
              <a:rPr lang="en-US" sz="2400" dirty="0">
                <a:solidFill>
                  <a:prstClr val="black"/>
                </a:solidFill>
                <a:cs typeface="Times New Roman" pitchFamily="18" charset="0"/>
              </a:rPr>
              <a:t>Coverage to the extent of 100% of export order/ LC/contract, in case of financing for 180 days and 85% for 270 days.</a:t>
            </a:r>
          </a:p>
          <a:p>
            <a:pPr marL="571500" lvl="0" indent="-571500" algn="just">
              <a:lnSpc>
                <a:spcPct val="100000"/>
              </a:lnSpc>
              <a:buFont typeface="Arial" charset="0"/>
              <a:buChar char="•"/>
              <a:defRPr/>
            </a:pPr>
            <a:r>
              <a:rPr lang="en-US" sz="2400" dirty="0">
                <a:solidFill>
                  <a:prstClr val="black"/>
                </a:solidFill>
                <a:cs typeface="Times New Roman" pitchFamily="18" charset="0"/>
              </a:rPr>
              <a:t>Facility available at both pre &amp; post shipment stages to DEs.</a:t>
            </a:r>
          </a:p>
          <a:p>
            <a:pPr marL="571500" lvl="0" indent="-571500" algn="just">
              <a:lnSpc>
                <a:spcPct val="100000"/>
              </a:lnSpc>
              <a:buFont typeface="Arial" charset="0"/>
              <a:buChar char="•"/>
              <a:defRPr/>
            </a:pPr>
            <a:r>
              <a:rPr lang="en-US" sz="2400" dirty="0">
                <a:solidFill>
                  <a:prstClr val="black"/>
                </a:solidFill>
                <a:cs typeface="Times New Roman" pitchFamily="18" charset="0"/>
              </a:rPr>
              <a:t>Performance required against every transaction</a:t>
            </a:r>
            <a:r>
              <a:rPr lang="en-US" sz="2400" dirty="0">
                <a:solidFill>
                  <a:prstClr val="black"/>
                </a:solidFill>
              </a:rPr>
              <a:t>.</a:t>
            </a:r>
            <a:endParaRPr lang="en-US" sz="2400" dirty="0">
              <a:solidFill>
                <a:prstClr val="black"/>
              </a:solidFill>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26</a:t>
            </a:fld>
            <a:endParaRPr lang="en-US" dirty="0"/>
          </a:p>
        </p:txBody>
      </p:sp>
    </p:spTree>
    <p:extLst>
      <p:ext uri="{BB962C8B-B14F-4D97-AF65-F5344CB8AC3E}">
        <p14:creationId xmlns:p14="http://schemas.microsoft.com/office/powerpoint/2010/main" val="346691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1"/>
            <a:ext cx="7886700" cy="762000"/>
          </a:xfrm>
        </p:spPr>
        <p:txBody>
          <a:bodyPr anchor="t">
            <a:normAutofit/>
          </a:bodyPr>
          <a:lstStyle/>
          <a:p>
            <a:pPr algn="ctr"/>
            <a:r>
              <a:rPr lang="en-US" altLang="en-US" sz="2800" b="1" dirty="0">
                <a:solidFill>
                  <a:srgbClr val="0070C0"/>
                </a:solidFill>
                <a:latin typeface="Arial Black" panose="020B0A04020102020204" pitchFamily="34" charset="0"/>
                <a:ea typeface="+mn-ea"/>
                <a:cs typeface="+mn-cs"/>
              </a:rPr>
              <a:t>Export Finance Scheme</a:t>
            </a:r>
            <a:endParaRPr lang="en-US" sz="2800" dirty="0">
              <a:solidFill>
                <a:srgbClr val="0070C0"/>
              </a:solidFill>
              <a:latin typeface="Arial Black" panose="020B0A04020102020204" pitchFamily="34" charset="0"/>
            </a:endParaRPr>
          </a:p>
        </p:txBody>
      </p:sp>
      <p:sp>
        <p:nvSpPr>
          <p:cNvPr id="3" name="Content Placeholder 2"/>
          <p:cNvSpPr>
            <a:spLocks noGrp="1"/>
          </p:cNvSpPr>
          <p:nvPr>
            <p:ph idx="1"/>
          </p:nvPr>
        </p:nvSpPr>
        <p:spPr>
          <a:xfrm>
            <a:off x="628650" y="1600200"/>
            <a:ext cx="7886700" cy="4576763"/>
          </a:xfrm>
        </p:spPr>
        <p:txBody>
          <a:bodyPr>
            <a:normAutofit lnSpcReduction="10000"/>
          </a:bodyPr>
          <a:lstStyle/>
          <a:p>
            <a:pPr marL="609600" lvl="0" indent="-609600" algn="just">
              <a:spcBef>
                <a:spcPts val="580"/>
              </a:spcBef>
              <a:buClr>
                <a:srgbClr val="A34B73"/>
              </a:buClr>
              <a:buNone/>
              <a:defRPr/>
            </a:pPr>
            <a:r>
              <a:rPr lang="en-US" sz="2400" b="1" dirty="0">
                <a:solidFill>
                  <a:prstClr val="black"/>
                </a:solidFill>
              </a:rPr>
              <a:t>EFS Part – II (Performance Based)</a:t>
            </a:r>
            <a:endParaRPr lang="en-US" sz="2400" dirty="0">
              <a:solidFill>
                <a:prstClr val="black"/>
              </a:solidFill>
              <a:cs typeface="Times New Roman" pitchFamily="18" charset="0"/>
            </a:endParaRPr>
          </a:p>
          <a:p>
            <a:pPr marL="225425" lvl="0" indent="-223838" algn="just">
              <a:spcBef>
                <a:spcPts val="580"/>
              </a:spcBef>
              <a:buFont typeface="Arial" charset="0"/>
              <a:buChar char="•"/>
              <a:defRPr/>
            </a:pPr>
            <a:r>
              <a:rPr lang="en-US" sz="2400" dirty="0">
                <a:solidFill>
                  <a:prstClr val="black"/>
                </a:solidFill>
                <a:cs typeface="Times New Roman" pitchFamily="18" charset="0"/>
              </a:rPr>
              <a:t>Performance based facility – limit based on performance of the exporter</a:t>
            </a:r>
          </a:p>
          <a:p>
            <a:pPr marL="225425" lvl="0" indent="-223838" algn="just">
              <a:spcBef>
                <a:spcPts val="580"/>
              </a:spcBef>
              <a:buFont typeface="Arial" charset="0"/>
              <a:buChar char="•"/>
              <a:defRPr/>
            </a:pPr>
            <a:r>
              <a:rPr lang="en-US" sz="2400" dirty="0">
                <a:solidFill>
                  <a:prstClr val="black"/>
                </a:solidFill>
                <a:cs typeface="Times New Roman" pitchFamily="18" charset="0"/>
              </a:rPr>
              <a:t>Exporters are entitled a revolving limit equivalent to 50% of their total value of export proceeds realized in the previous year. </a:t>
            </a:r>
          </a:p>
          <a:p>
            <a:pPr marL="225425" lvl="0" indent="-223838" algn="just">
              <a:spcBef>
                <a:spcPts val="580"/>
              </a:spcBef>
              <a:buFont typeface="Arial" charset="0"/>
              <a:buChar char="•"/>
              <a:defRPr/>
            </a:pPr>
            <a:r>
              <a:rPr lang="en-US" sz="2400" dirty="0">
                <a:solidFill>
                  <a:prstClr val="black"/>
                </a:solidFill>
                <a:cs typeface="Times New Roman" pitchFamily="18" charset="0"/>
              </a:rPr>
              <a:t>The exporter is required to show annual export performance (realized value of export proceeds) by exporting at least twice of its borrowings on average daily product basis.</a:t>
            </a:r>
          </a:p>
          <a:p>
            <a:pPr marL="225425" lvl="1" indent="-223838">
              <a:defRPr/>
            </a:pPr>
            <a:r>
              <a:rPr lang="en-US" sz="2400" dirty="0">
                <a:solidFill>
                  <a:prstClr val="black"/>
                </a:solidFill>
              </a:rPr>
              <a:t>Entitlement is determined on the basis of EE-1 Statement (that includes export proceeds from exports of eligible items in previous year under both parts of EFS.)</a:t>
            </a:r>
          </a:p>
          <a:p>
            <a:endParaRPr lang="en-US" dirty="0"/>
          </a:p>
        </p:txBody>
      </p:sp>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27</a:t>
            </a:fld>
            <a:endParaRPr lang="en-US" dirty="0"/>
          </a:p>
        </p:txBody>
      </p:sp>
    </p:spTree>
    <p:extLst>
      <p:ext uri="{BB962C8B-B14F-4D97-AF65-F5344CB8AC3E}">
        <p14:creationId xmlns:p14="http://schemas.microsoft.com/office/powerpoint/2010/main" val="253015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228600"/>
            <a:ext cx="8362950" cy="874713"/>
          </a:xfrm>
          <a:noFill/>
          <a:ln w="254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noAutofit/>
          </a:bodyPr>
          <a:lstStyle/>
          <a:p>
            <a:pPr algn="ctr" eaLnBrk="1" fontAlgn="auto" hangingPunct="1">
              <a:spcBef>
                <a:spcPts val="0"/>
              </a:spcBef>
              <a:spcAft>
                <a:spcPts val="0"/>
              </a:spcAft>
              <a:defRPr/>
            </a:pPr>
            <a:r>
              <a:rPr lang="en-US" sz="2800" b="1" dirty="0">
                <a:solidFill>
                  <a:srgbClr val="0070C0"/>
                </a:solidFill>
                <a:latin typeface="Arial Black" panose="020B0A04020102020204" pitchFamily="34" charset="0"/>
              </a:rPr>
              <a:t>Performance Based Lower Mark up Rates under Export Finance Scheme</a:t>
            </a:r>
          </a:p>
        </p:txBody>
      </p:sp>
      <p:graphicFrame>
        <p:nvGraphicFramePr>
          <p:cNvPr id="4" name="Group 82"/>
          <p:cNvGraphicFramePr>
            <a:graphicFrameLocks noGrp="1"/>
          </p:cNvGraphicFramePr>
          <p:nvPr/>
        </p:nvGraphicFramePr>
        <p:xfrm>
          <a:off x="381000" y="1268413"/>
          <a:ext cx="8382000" cy="4459287"/>
        </p:xfrm>
        <a:graphic>
          <a:graphicData uri="http://schemas.openxmlformats.org/drawingml/2006/table">
            <a:tbl>
              <a:tblPr/>
              <a:tblGrid>
                <a:gridCol w="2383116">
                  <a:extLst>
                    <a:ext uri="{9D8B030D-6E8A-4147-A177-3AD203B41FA5}">
                      <a16:colId xmlns:a16="http://schemas.microsoft.com/office/drawing/2014/main" val="20000"/>
                    </a:ext>
                  </a:extLst>
                </a:gridCol>
                <a:gridCol w="3040530">
                  <a:extLst>
                    <a:ext uri="{9D8B030D-6E8A-4147-A177-3AD203B41FA5}">
                      <a16:colId xmlns:a16="http://schemas.microsoft.com/office/drawing/2014/main" val="20001"/>
                    </a:ext>
                  </a:extLst>
                </a:gridCol>
                <a:gridCol w="2958354">
                  <a:extLst>
                    <a:ext uri="{9D8B030D-6E8A-4147-A177-3AD203B41FA5}">
                      <a16:colId xmlns:a16="http://schemas.microsoft.com/office/drawing/2014/main" val="20002"/>
                    </a:ext>
                  </a:extLst>
                </a:gridCol>
              </a:tblGrid>
              <a:tr h="109388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mn-lt"/>
                        </a:rPr>
                        <a:t>Performance Requirement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mn-lt"/>
                        </a:rPr>
                        <a:t>Reimbursement Benefit in Existing Markup for Corporate Borrowers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none" strike="noStrike" cap="none" normalizeH="0" baseline="0" dirty="0" smtClean="0">
                          <a:ln>
                            <a:noFill/>
                          </a:ln>
                          <a:solidFill>
                            <a:schemeClr val="tx1"/>
                          </a:solidFill>
                          <a:effectLst/>
                          <a:latin typeface="+mn-lt"/>
                        </a:rPr>
                        <a:t>Reimbursement Benefit in Existing Markup to SME Borrowers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230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2.00 to 3.00 times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NIL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NIL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8230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3.01 to 4.00 times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0.5%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8962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4.01 to 5.00</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times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823014">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Above 5.0 times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mn-lt"/>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1423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609600"/>
            <a:ext cx="7620000" cy="641350"/>
          </a:xfrm>
          <a:noFill/>
          <a:ln w="254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nchor="ctr">
            <a:noAutofit/>
          </a:bodyPr>
          <a:lstStyle/>
          <a:p>
            <a:pPr algn="ctr" eaLnBrk="1" fontAlgn="auto" hangingPunct="1">
              <a:spcBef>
                <a:spcPts val="0"/>
              </a:spcBef>
              <a:spcAft>
                <a:spcPts val="0"/>
              </a:spcAft>
              <a:defRPr/>
            </a:pPr>
            <a:r>
              <a:rPr lang="en-US" altLang="en-US" sz="2800" b="1" dirty="0">
                <a:solidFill>
                  <a:srgbClr val="0070C0"/>
                </a:solidFill>
                <a:latin typeface="Arial Black" panose="020B0A04020102020204" pitchFamily="34" charset="0"/>
              </a:rPr>
              <a:t>Long Term Financing Facility (LTFF) </a:t>
            </a:r>
          </a:p>
        </p:txBody>
      </p:sp>
      <p:pic>
        <p:nvPicPr>
          <p:cNvPr id="3" name="Picture 2" descr="Image result for power plant"/>
          <p:cNvPicPr>
            <a:picLocks noChangeAspect="1" noChangeArrowheads="1"/>
          </p:cNvPicPr>
          <p:nvPr/>
        </p:nvPicPr>
        <p:blipFill rotWithShape="1">
          <a:blip r:embed="rId2"/>
          <a:srcRect l="8480" t="335" r="527" b="12114"/>
          <a:stretch/>
        </p:blipFill>
        <p:spPr bwMode="auto">
          <a:xfrm>
            <a:off x="1905000" y="1600200"/>
            <a:ext cx="6053138" cy="388143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26773382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464" y="116396"/>
            <a:ext cx="8229600" cy="1102804"/>
          </a:xfrm>
        </p:spPr>
        <p:txBody>
          <a:bodyPr/>
          <a:lstStyle/>
          <a:p>
            <a:r>
              <a:rPr lang="en-US" sz="3200" dirty="0">
                <a:latin typeface="Arial Black" panose="020B0A04020102020204" pitchFamily="34" charset="0"/>
              </a:rPr>
              <a:t>SMEs’ Contribution in </a:t>
            </a:r>
            <a:br>
              <a:rPr lang="en-US" sz="3200" dirty="0">
                <a:latin typeface="Arial Black" panose="020B0A04020102020204" pitchFamily="34" charset="0"/>
              </a:rPr>
            </a:br>
            <a:r>
              <a:rPr lang="en-US" sz="3200" dirty="0">
                <a:latin typeface="Arial Black" panose="020B0A04020102020204" pitchFamily="34" charset="0"/>
              </a:rPr>
              <a:t>Pakistan Economy</a:t>
            </a:r>
          </a:p>
        </p:txBody>
      </p:sp>
      <p:sp>
        <p:nvSpPr>
          <p:cNvPr id="4" name="TextBox 3"/>
          <p:cNvSpPr txBox="1"/>
          <p:nvPr/>
        </p:nvSpPr>
        <p:spPr>
          <a:xfrm>
            <a:off x="381000" y="1985319"/>
            <a:ext cx="5976156" cy="430887"/>
          </a:xfrm>
          <a:prstGeom prst="rect">
            <a:avLst/>
          </a:prstGeom>
          <a:noFill/>
        </p:spPr>
        <p:txBody>
          <a:bodyPr wrap="square" rtlCol="0">
            <a:spAutoFit/>
          </a:bodyPr>
          <a:lstStyle/>
          <a:p>
            <a:pPr algn="r">
              <a:tabLst>
                <a:tab pos="2806700" algn="l"/>
              </a:tabLst>
            </a:pPr>
            <a:r>
              <a:rPr lang="en-US" sz="2200" b="1" dirty="0">
                <a:latin typeface="+mn-lt"/>
              </a:rPr>
              <a:t>Estimated Share in total businesses </a:t>
            </a:r>
            <a:r>
              <a:rPr lang="en-US" sz="2200" b="1" dirty="0" smtClean="0">
                <a:latin typeface="+mn-lt"/>
              </a:rPr>
              <a:t>(5.2 </a:t>
            </a:r>
            <a:r>
              <a:rPr lang="en-US" sz="2200" b="1" dirty="0">
                <a:latin typeface="+mn-lt"/>
              </a:rPr>
              <a:t>million)</a:t>
            </a:r>
          </a:p>
        </p:txBody>
      </p:sp>
      <p:sp>
        <p:nvSpPr>
          <p:cNvPr id="5" name="TextBox 4"/>
          <p:cNvSpPr txBox="1"/>
          <p:nvPr/>
        </p:nvSpPr>
        <p:spPr>
          <a:xfrm>
            <a:off x="381000" y="5117069"/>
            <a:ext cx="5867400" cy="430887"/>
          </a:xfrm>
          <a:prstGeom prst="rect">
            <a:avLst/>
          </a:prstGeom>
          <a:noFill/>
        </p:spPr>
        <p:txBody>
          <a:bodyPr wrap="square" rtlCol="0">
            <a:spAutoFit/>
          </a:bodyPr>
          <a:lstStyle/>
          <a:p>
            <a:pPr algn="r"/>
            <a:r>
              <a:rPr lang="en-US" sz="2200" b="1" dirty="0">
                <a:latin typeface="+mn-lt"/>
              </a:rPr>
              <a:t>Workers employed in non-agricultural workforce</a:t>
            </a:r>
          </a:p>
        </p:txBody>
      </p:sp>
      <p:sp>
        <p:nvSpPr>
          <p:cNvPr id="6" name="TextBox 5"/>
          <p:cNvSpPr txBox="1"/>
          <p:nvPr/>
        </p:nvSpPr>
        <p:spPr>
          <a:xfrm>
            <a:off x="1266604" y="3489176"/>
            <a:ext cx="4981796" cy="430887"/>
          </a:xfrm>
          <a:prstGeom prst="rect">
            <a:avLst/>
          </a:prstGeom>
          <a:noFill/>
        </p:spPr>
        <p:txBody>
          <a:bodyPr wrap="square" rtlCol="0">
            <a:spAutoFit/>
          </a:bodyPr>
          <a:lstStyle/>
          <a:p>
            <a:pPr algn="r"/>
            <a:r>
              <a:rPr lang="en-US" sz="2200" b="1" dirty="0">
                <a:latin typeface="+mn-lt"/>
              </a:rPr>
              <a:t>Estimated Contribution to GDP</a:t>
            </a:r>
          </a:p>
        </p:txBody>
      </p:sp>
      <p:graphicFrame>
        <p:nvGraphicFramePr>
          <p:cNvPr id="7" name="Chart 6"/>
          <p:cNvGraphicFramePr/>
          <p:nvPr/>
        </p:nvGraphicFramePr>
        <p:xfrm>
          <a:off x="6557864" y="1650354"/>
          <a:ext cx="1800200" cy="114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104755167"/>
              </p:ext>
            </p:extLst>
          </p:nvPr>
        </p:nvGraphicFramePr>
        <p:xfrm>
          <a:off x="6557864" y="3113692"/>
          <a:ext cx="1800200" cy="121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245090411"/>
              </p:ext>
            </p:extLst>
          </p:nvPr>
        </p:nvGraphicFramePr>
        <p:xfrm>
          <a:off x="6557864" y="4876800"/>
          <a:ext cx="1800200" cy="1152128"/>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216532" y="6392413"/>
            <a:ext cx="2520280" cy="44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Source: SMEDA</a:t>
            </a:r>
            <a:endParaRPr lang="en-US" sz="1400" dirty="0">
              <a:solidFill>
                <a:schemeClr val="tx1"/>
              </a:solidFill>
            </a:endParaRPr>
          </a:p>
        </p:txBody>
      </p:sp>
    </p:spTree>
    <p:extLst>
      <p:ext uri="{BB962C8B-B14F-4D97-AF65-F5344CB8AC3E}">
        <p14:creationId xmlns:p14="http://schemas.microsoft.com/office/powerpoint/2010/main" val="1891729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nvSpPr>
        <p:spPr bwMode="auto">
          <a:xfrm>
            <a:off x="431800" y="304800"/>
            <a:ext cx="8229600" cy="712788"/>
          </a:xfrm>
          <a:prstGeom prst="rect">
            <a:avLst/>
          </a:prstGeom>
          <a:noFill/>
          <a:ln w="25400" cap="flat" cmpd="sng" algn="ctr">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nchor="ctr"/>
          <a:lstStyle/>
          <a:p>
            <a:pPr algn="ctr" defTabSz="685800" eaLnBrk="1" fontAlgn="auto" hangingPunct="1">
              <a:lnSpc>
                <a:spcPct val="90000"/>
              </a:lnSpc>
              <a:spcBef>
                <a:spcPts val="0"/>
              </a:spcBef>
              <a:spcAft>
                <a:spcPts val="0"/>
              </a:spcAft>
              <a:defRPr/>
            </a:pPr>
            <a:r>
              <a:rPr lang="en-AU" altLang="en-US" sz="2800" b="1" dirty="0">
                <a:solidFill>
                  <a:srgbClr val="0070C0"/>
                </a:solidFill>
                <a:latin typeface="Arial Black" panose="020B0A04020102020204" pitchFamily="34" charset="0"/>
              </a:rPr>
              <a:t>LTFF-Scope and Eligibility</a:t>
            </a:r>
          </a:p>
        </p:txBody>
      </p:sp>
      <p:graphicFrame>
        <p:nvGraphicFramePr>
          <p:cNvPr id="3" name="Diagram 2"/>
          <p:cNvGraphicFramePr/>
          <p:nvPr/>
        </p:nvGraphicFramePr>
        <p:xfrm>
          <a:off x="457200" y="1295400"/>
          <a:ext cx="8305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17831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nvSpPr>
        <p:spPr bwMode="auto">
          <a:xfrm>
            <a:off x="479425" y="152400"/>
            <a:ext cx="8229600" cy="1106488"/>
          </a:xfrm>
          <a:prstGeom prst="rect">
            <a:avLst/>
          </a:prstGeom>
          <a:noFill/>
          <a:ln w="25400" cap="flat" cmpd="sng" algn="ctr">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nchor="ctr"/>
          <a:lstStyle/>
          <a:p>
            <a:pPr algn="ctr" defTabSz="685800" eaLnBrk="1" fontAlgn="auto" hangingPunct="1">
              <a:lnSpc>
                <a:spcPct val="90000"/>
              </a:lnSpc>
              <a:spcBef>
                <a:spcPts val="0"/>
              </a:spcBef>
              <a:spcAft>
                <a:spcPts val="0"/>
              </a:spcAft>
              <a:defRPr/>
            </a:pPr>
            <a:r>
              <a:rPr lang="en-AU" altLang="en-US" sz="2800" b="1" dirty="0">
                <a:solidFill>
                  <a:srgbClr val="0070C0"/>
                </a:solidFill>
                <a:latin typeface="Arial Black" panose="020B0A04020102020204" pitchFamily="34" charset="0"/>
              </a:rPr>
              <a:t>LTFF-Rates of Service Charges</a:t>
            </a:r>
          </a:p>
        </p:txBody>
      </p:sp>
      <p:graphicFrame>
        <p:nvGraphicFramePr>
          <p:cNvPr id="6" name="Table 5"/>
          <p:cNvGraphicFramePr>
            <a:graphicFrameLocks noGrp="1"/>
          </p:cNvGraphicFramePr>
          <p:nvPr/>
        </p:nvGraphicFramePr>
        <p:xfrm>
          <a:off x="304800" y="1828800"/>
          <a:ext cx="8578850" cy="1801813"/>
        </p:xfrm>
        <a:graphic>
          <a:graphicData uri="http://schemas.openxmlformats.org/drawingml/2006/table">
            <a:tbl>
              <a:tblPr/>
              <a:tblGrid>
                <a:gridCol w="2840038">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1762125">
                  <a:extLst>
                    <a:ext uri="{9D8B030D-6E8A-4147-A177-3AD203B41FA5}">
                      <a16:colId xmlns:a16="http://schemas.microsoft.com/office/drawing/2014/main" val="20002"/>
                    </a:ext>
                  </a:extLst>
                </a:gridCol>
                <a:gridCol w="1893887">
                  <a:extLst>
                    <a:ext uri="{9D8B030D-6E8A-4147-A177-3AD203B41FA5}">
                      <a16:colId xmlns:a16="http://schemas.microsoft.com/office/drawing/2014/main" val="20003"/>
                    </a:ext>
                  </a:extLst>
                </a:gridCol>
              </a:tblGrid>
              <a:tr h="584200">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Period of financing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Rate of Refinance</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PFI Spread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3813"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End User’s rate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Up‐to 3 years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4.50% </a:t>
                      </a:r>
                      <a:endParaRPr kumimoji="0" 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1.50 % </a:t>
                      </a:r>
                      <a:endParaRPr kumimoji="0" 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6.00% </a:t>
                      </a:r>
                      <a:endParaRPr kumimoji="0" 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404813">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3‐5 Years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3.50% </a:t>
                      </a:r>
                      <a:endParaRPr kumimoji="0" 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2.50 % </a:t>
                      </a:r>
                      <a:endParaRPr kumimoji="0" 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6.00% </a:t>
                      </a:r>
                      <a:endParaRPr kumimoji="0" 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5‐10 Years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3.00% </a:t>
                      </a:r>
                      <a:endParaRPr kumimoji="0" 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3.00 % </a:t>
                      </a:r>
                      <a:endParaRPr kumimoji="0" 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6.00% </a:t>
                      </a:r>
                      <a:endParaRPr kumimoji="0" 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290074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nvSpPr>
        <p:spPr bwMode="auto">
          <a:xfrm>
            <a:off x="460375" y="228600"/>
            <a:ext cx="8229600" cy="1112168"/>
          </a:xfrm>
          <a:prstGeom prst="rect">
            <a:avLst/>
          </a:prstGeom>
          <a:noFill/>
          <a:ln w="25400" cap="flat" cmpd="sng" algn="ctr">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nchor="ctr"/>
          <a:lstStyle/>
          <a:p>
            <a:pPr algn="ctr" defTabSz="685800" eaLnBrk="1" fontAlgn="auto" hangingPunct="1">
              <a:lnSpc>
                <a:spcPct val="90000"/>
              </a:lnSpc>
              <a:spcBef>
                <a:spcPts val="0"/>
              </a:spcBef>
              <a:spcAft>
                <a:spcPts val="0"/>
              </a:spcAft>
              <a:defRPr/>
            </a:pPr>
            <a:r>
              <a:rPr lang="en-US" altLang="en-US" sz="2800" b="1" dirty="0">
                <a:solidFill>
                  <a:srgbClr val="0070C0"/>
                </a:solidFill>
                <a:latin typeface="Arial Black" panose="020B0A04020102020204" pitchFamily="34" charset="0"/>
              </a:rPr>
              <a:t>Eligible For Financing Under LTFF Scheme </a:t>
            </a:r>
            <a:endParaRPr lang="en-AU" altLang="en-US" sz="2800" b="1" dirty="0">
              <a:solidFill>
                <a:srgbClr val="0070C0"/>
              </a:solidFill>
              <a:latin typeface="Arial Black" panose="020B0A04020102020204" pitchFamily="34" charset="0"/>
            </a:endParaRPr>
          </a:p>
        </p:txBody>
      </p:sp>
      <p:graphicFrame>
        <p:nvGraphicFramePr>
          <p:cNvPr id="3" name="Diagram 2"/>
          <p:cNvGraphicFramePr/>
          <p:nvPr/>
        </p:nvGraphicFramePr>
        <p:xfrm>
          <a:off x="429401" y="1340768"/>
          <a:ext cx="8229600" cy="5037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168238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nvSpPr>
        <p:spPr bwMode="auto">
          <a:xfrm>
            <a:off x="517525" y="381000"/>
            <a:ext cx="8229600" cy="712788"/>
          </a:xfrm>
          <a:prstGeom prst="rect">
            <a:avLst/>
          </a:prstGeom>
          <a:noFill/>
          <a:ln w="25400" cap="flat" cmpd="sng" algn="ctr">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nchor="ctr"/>
          <a:lstStyle/>
          <a:p>
            <a:pPr algn="ctr" defTabSz="685800" eaLnBrk="1" fontAlgn="auto" hangingPunct="1">
              <a:lnSpc>
                <a:spcPct val="90000"/>
              </a:lnSpc>
              <a:spcBef>
                <a:spcPts val="0"/>
              </a:spcBef>
              <a:spcAft>
                <a:spcPts val="0"/>
              </a:spcAft>
              <a:defRPr/>
            </a:pPr>
            <a:r>
              <a:rPr lang="en-AU" altLang="en-US" sz="2800" b="1" dirty="0">
                <a:solidFill>
                  <a:srgbClr val="0070C0"/>
                </a:solidFill>
                <a:latin typeface="Arial Black" panose="020B0A04020102020204" pitchFamily="34" charset="0"/>
              </a:rPr>
              <a:t>LTFF-Terms &amp; Conditions </a:t>
            </a:r>
          </a:p>
        </p:txBody>
      </p:sp>
      <p:graphicFrame>
        <p:nvGraphicFramePr>
          <p:cNvPr id="3" name="Diagram 2"/>
          <p:cNvGraphicFramePr/>
          <p:nvPr/>
        </p:nvGraphicFramePr>
        <p:xfrm>
          <a:off x="609600" y="1219200"/>
          <a:ext cx="813690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84715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nvSpPr>
        <p:spPr bwMode="auto">
          <a:xfrm>
            <a:off x="571500" y="304800"/>
            <a:ext cx="8229600" cy="712788"/>
          </a:xfrm>
          <a:prstGeom prst="rect">
            <a:avLst/>
          </a:prstGeom>
          <a:noFill/>
          <a:ln w="25400" cap="flat" cmpd="sng" algn="ctr">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nchor="ctr"/>
          <a:lstStyle/>
          <a:p>
            <a:pPr algn="ctr" defTabSz="685800" eaLnBrk="1" fontAlgn="auto" hangingPunct="1">
              <a:lnSpc>
                <a:spcPct val="90000"/>
              </a:lnSpc>
              <a:spcBef>
                <a:spcPts val="0"/>
              </a:spcBef>
              <a:spcAft>
                <a:spcPts val="0"/>
              </a:spcAft>
              <a:defRPr/>
            </a:pPr>
            <a:r>
              <a:rPr lang="en-AU" altLang="en-US" sz="2800" b="1" dirty="0">
                <a:solidFill>
                  <a:srgbClr val="0070C0"/>
                </a:solidFill>
                <a:latin typeface="Arial Black" panose="020B0A04020102020204" pitchFamily="34" charset="0"/>
              </a:rPr>
              <a:t>Islamic LTFF-Scope and Eligibility</a:t>
            </a:r>
          </a:p>
        </p:txBody>
      </p:sp>
      <p:graphicFrame>
        <p:nvGraphicFramePr>
          <p:cNvPr id="3" name="Diagram 2"/>
          <p:cNvGraphicFramePr/>
          <p:nvPr/>
        </p:nvGraphicFramePr>
        <p:xfrm>
          <a:off x="457200" y="1295400"/>
          <a:ext cx="8458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298435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35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6" y="0"/>
            <a:ext cx="9143999" cy="6858000"/>
          </a:xfrm>
          <a:prstGeom prst="rect">
            <a:avLst/>
          </a:prstGeom>
        </p:spPr>
      </p:pic>
      <p:sp>
        <p:nvSpPr>
          <p:cNvPr id="6" name="TextBox 5"/>
          <p:cNvSpPr txBox="1"/>
          <p:nvPr/>
        </p:nvSpPr>
        <p:spPr>
          <a:xfrm>
            <a:off x="6486085" y="4637099"/>
            <a:ext cx="2686050" cy="2062103"/>
          </a:xfrm>
          <a:prstGeom prst="rect">
            <a:avLst/>
          </a:prstGeom>
          <a:noFill/>
        </p:spPr>
        <p:txBody>
          <a:bodyPr wrap="square" rtlCol="0">
            <a:spAutoFit/>
          </a:bodyPr>
          <a:lstStyle/>
          <a:p>
            <a:r>
              <a:rPr lang="en-US" sz="3200" b="1" dirty="0" smtClean="0"/>
              <a:t>Refinance Facility for Modernization of SMEs</a:t>
            </a:r>
            <a:endParaRPr lang="en-US" sz="3200" b="1" dirty="0"/>
          </a:p>
        </p:txBody>
      </p:sp>
    </p:spTree>
    <p:extLst>
      <p:ext uri="{BB962C8B-B14F-4D97-AF65-F5344CB8AC3E}">
        <p14:creationId xmlns:p14="http://schemas.microsoft.com/office/powerpoint/2010/main" val="4049107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228600"/>
            <a:ext cx="8140700" cy="723900"/>
          </a:xfrm>
        </p:spPr>
        <p:txBody>
          <a:bodyPr>
            <a:normAutofit/>
          </a:bodyPr>
          <a:lstStyle/>
          <a:p>
            <a:pPr algn="ctr" eaLnBrk="1" hangingPunct="1"/>
            <a:r>
              <a:rPr lang="en-US" altLang="en-US" sz="2400" b="1" dirty="0">
                <a:solidFill>
                  <a:srgbClr val="0070C0"/>
                </a:solidFill>
                <a:latin typeface="Arial Black" panose="020B0A04020102020204" pitchFamily="34" charset="0"/>
              </a:rPr>
              <a:t>Refinance Facility for Modernization of SMEs</a:t>
            </a:r>
            <a:endParaRPr lang="en-US" altLang="en-US" sz="2400" dirty="0">
              <a:solidFill>
                <a:srgbClr val="0070C0"/>
              </a:solidFill>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233275"/>
              </p:ext>
            </p:extLst>
          </p:nvPr>
        </p:nvGraphicFramePr>
        <p:xfrm>
          <a:off x="228600" y="1447801"/>
          <a:ext cx="8839200" cy="5444174"/>
        </p:xfrm>
        <a:graphic>
          <a:graphicData uri="http://schemas.openxmlformats.org/drawingml/2006/table">
            <a:tbl>
              <a:tblPr firstRow="1" bandRow="1">
                <a:tableStyleId>{616DA210-FB5B-4158-B5E0-FEB733F419BA}</a:tableStyleId>
              </a:tblPr>
              <a:tblGrid>
                <a:gridCol w="2195101">
                  <a:extLst>
                    <a:ext uri="{9D8B030D-6E8A-4147-A177-3AD203B41FA5}">
                      <a16:colId xmlns:a16="http://schemas.microsoft.com/office/drawing/2014/main" val="20000"/>
                    </a:ext>
                  </a:extLst>
                </a:gridCol>
                <a:gridCol w="6644099">
                  <a:extLst>
                    <a:ext uri="{9D8B030D-6E8A-4147-A177-3AD203B41FA5}">
                      <a16:colId xmlns:a16="http://schemas.microsoft.com/office/drawing/2014/main" val="20001"/>
                    </a:ext>
                  </a:extLst>
                </a:gridCol>
              </a:tblGrid>
              <a:tr h="1085534">
                <a:tc>
                  <a:txBody>
                    <a:bodyPr/>
                    <a:lstStyle/>
                    <a:p>
                      <a:r>
                        <a:rPr lang="en-US" sz="2000" b="1" dirty="0">
                          <a:latin typeface="Calibri" panose="020F0502020204030204" pitchFamily="34" charset="0"/>
                        </a:rPr>
                        <a:t>Brief Description</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b="0" dirty="0">
                          <a:latin typeface="Calibri" panose="020F0502020204030204" pitchFamily="34" charset="0"/>
                        </a:rPr>
                        <a:t>For purchase of new local/ imported plant and machinery for the BMR of existing SMEs or for setting up new SME units and for the purchase of new generators of up-to 500 KVA</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72265">
                <a:tc>
                  <a:txBody>
                    <a:bodyPr/>
                    <a:lstStyle/>
                    <a:p>
                      <a:r>
                        <a:rPr lang="en-US" sz="2000" b="1" dirty="0">
                          <a:latin typeface="Calibri" panose="020F0502020204030204" pitchFamily="34" charset="0"/>
                        </a:rPr>
                        <a:t>Features</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0" dirty="0">
                          <a:latin typeface="Calibri" panose="020F0502020204030204" pitchFamily="34" charset="0"/>
                        </a:rPr>
                        <a:t>1) Financing available only against LC in case of purchase of imported plant and machinery</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b="0" dirty="0">
                          <a:latin typeface="Calibri" panose="020F0502020204030204" pitchFamily="34" charset="0"/>
                        </a:rPr>
                        <a:t>2) Financing available to the extent of C&amp;F value of imported new plant and machinery and ex-factory/ show room price of local plant and </a:t>
                      </a:r>
                      <a:r>
                        <a:rPr lang="en-US" sz="2000" b="0" dirty="0" smtClean="0">
                          <a:latin typeface="Calibri" panose="020F0502020204030204" pitchFamily="34" charset="0"/>
                        </a:rPr>
                        <a:t>machinery</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alibri" panose="020F0502020204030204" pitchFamily="34" charset="0"/>
                          <a:ea typeface="+mn-ea"/>
                          <a:cs typeface="+mn-cs"/>
                        </a:rPr>
                        <a:t>3) Financing is also available for carrying out civil works </a:t>
                      </a:r>
                      <a:r>
                        <a:rPr lang="en-US" sz="2000" b="0" kern="1200" dirty="0" err="1" smtClean="0">
                          <a:solidFill>
                            <a:schemeClr val="tx1"/>
                          </a:solidFill>
                          <a:latin typeface="Calibri" panose="020F0502020204030204" pitchFamily="34" charset="0"/>
                          <a:ea typeface="+mn-ea"/>
                          <a:cs typeface="+mn-cs"/>
                        </a:rPr>
                        <a:t>upto</a:t>
                      </a:r>
                      <a:r>
                        <a:rPr lang="en-US" sz="2000" b="0" kern="1200" dirty="0" smtClean="0">
                          <a:solidFill>
                            <a:schemeClr val="tx1"/>
                          </a:solidFill>
                          <a:latin typeface="Calibri" panose="020F0502020204030204" pitchFamily="34" charset="0"/>
                          <a:ea typeface="+mn-ea"/>
                          <a:cs typeface="+mn-cs"/>
                        </a:rPr>
                        <a:t> 20 percent of total project cost for conversion of conventional brick kiln and </a:t>
                      </a:r>
                      <a:r>
                        <a:rPr lang="en-US" sz="2000" b="0" kern="1200" dirty="0" err="1" smtClean="0">
                          <a:solidFill>
                            <a:schemeClr val="tx1"/>
                          </a:solidFill>
                          <a:latin typeface="Calibri" panose="020F0502020204030204" pitchFamily="34" charset="0"/>
                          <a:ea typeface="+mn-ea"/>
                          <a:cs typeface="+mn-cs"/>
                        </a:rPr>
                        <a:t>upto</a:t>
                      </a:r>
                      <a:r>
                        <a:rPr lang="en-US" sz="2000" b="0" kern="1200" dirty="0" smtClean="0">
                          <a:solidFill>
                            <a:schemeClr val="tx1"/>
                          </a:solidFill>
                          <a:latin typeface="Calibri" panose="020F0502020204030204" pitchFamily="34" charset="0"/>
                          <a:ea typeface="+mn-ea"/>
                          <a:cs typeface="+mn-cs"/>
                        </a:rPr>
                        <a:t> 50 percent of total project cost for new zigzag technology based brick kiln</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alibri" panose="020F0502020204030204" pitchFamily="34" charset="0"/>
                          <a:ea typeface="+mn-ea"/>
                          <a:cs typeface="+mn-cs"/>
                        </a:rPr>
                        <a:t>4) Disbursements by banks/DFIs should not be made to the borrower directly; instead payments shall be made to the manufacturers / suppliers of the machinery</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t>5) Financing shall not be available for the purpose of acquisition of land, construction of building etc.</a:t>
                      </a:r>
                      <a:endParaRPr lang="en-US" sz="2000" b="0" kern="1200" dirty="0">
                        <a:solidFill>
                          <a:schemeClr val="tx1"/>
                        </a:solidFill>
                        <a:latin typeface="Calibri" panose="020F0502020204030204" pitchFamily="34" charset="0"/>
                        <a:ea typeface="+mn-ea"/>
                        <a:cs typeface="+mn-cs"/>
                      </a:endParaRP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41949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228600"/>
            <a:ext cx="8140700" cy="723900"/>
          </a:xfrm>
        </p:spPr>
        <p:txBody>
          <a:bodyPr>
            <a:normAutofit fontScale="90000"/>
          </a:bodyPr>
          <a:lstStyle/>
          <a:p>
            <a:pPr eaLnBrk="1" hangingPunct="1"/>
            <a:r>
              <a:rPr lang="en-US" altLang="en-US" sz="2800" b="1" dirty="0">
                <a:solidFill>
                  <a:srgbClr val="0070C0"/>
                </a:solidFill>
                <a:latin typeface="Arial Black" panose="020B0A04020102020204" pitchFamily="34" charset="0"/>
              </a:rPr>
              <a:t>Refinance Facility for Modernization of SMEs</a:t>
            </a:r>
            <a:endParaRPr lang="en-US" altLang="en-US" sz="2800" dirty="0">
              <a:solidFill>
                <a:srgbClr val="0070C0"/>
              </a:solidFill>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163129"/>
              </p:ext>
            </p:extLst>
          </p:nvPr>
        </p:nvGraphicFramePr>
        <p:xfrm>
          <a:off x="228600" y="1447800"/>
          <a:ext cx="8839200" cy="1676400"/>
        </p:xfrm>
        <a:graphic>
          <a:graphicData uri="http://schemas.openxmlformats.org/drawingml/2006/table">
            <a:tbl>
              <a:tblPr firstRow="1" bandRow="1">
                <a:tableStyleId>{616DA210-FB5B-4158-B5E0-FEB733F419BA}</a:tableStyleId>
              </a:tblPr>
              <a:tblGrid>
                <a:gridCol w="2195101">
                  <a:extLst>
                    <a:ext uri="{9D8B030D-6E8A-4147-A177-3AD203B41FA5}">
                      <a16:colId xmlns:a16="http://schemas.microsoft.com/office/drawing/2014/main" val="20000"/>
                    </a:ext>
                  </a:extLst>
                </a:gridCol>
                <a:gridCol w="6644099">
                  <a:extLst>
                    <a:ext uri="{9D8B030D-6E8A-4147-A177-3AD203B41FA5}">
                      <a16:colId xmlns:a16="http://schemas.microsoft.com/office/drawing/2014/main" val="20001"/>
                    </a:ext>
                  </a:extLst>
                </a:gridCol>
              </a:tblGrid>
              <a:tr h="775657">
                <a:tc>
                  <a:txBody>
                    <a:bodyPr/>
                    <a:lstStyle/>
                    <a:p>
                      <a:r>
                        <a:rPr lang="en-US" sz="2000" b="1" dirty="0">
                          <a:latin typeface="Calibri" panose="020F0502020204030204" pitchFamily="34" charset="0"/>
                        </a:rPr>
                        <a:t>Rate of Mark up</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2000" b="0" dirty="0">
                          <a:latin typeface="Calibri" panose="020F0502020204030204" pitchFamily="34" charset="0"/>
                        </a:rPr>
                        <a:t>End user rate</a:t>
                      </a:r>
                      <a:r>
                        <a:rPr lang="en-US" sz="2000" b="0" baseline="0" dirty="0">
                          <a:latin typeface="Calibri" panose="020F0502020204030204" pitchFamily="34" charset="0"/>
                        </a:rPr>
                        <a:t> is </a:t>
                      </a:r>
                      <a:r>
                        <a:rPr lang="en-US" sz="2000" b="0" dirty="0">
                          <a:latin typeface="Calibri" panose="020F0502020204030204" pitchFamily="34" charset="0"/>
                        </a:rPr>
                        <a:t>6% out of which 4% is</a:t>
                      </a:r>
                      <a:r>
                        <a:rPr lang="en-US" sz="2000" b="0" baseline="0" dirty="0">
                          <a:latin typeface="Calibri" panose="020F0502020204030204" pitchFamily="34" charset="0"/>
                        </a:rPr>
                        <a:t> bank’s share</a:t>
                      </a:r>
                      <a:endParaRPr lang="en-US" sz="2000" b="0" dirty="0">
                        <a:latin typeface="Calibri" panose="020F0502020204030204" pitchFamily="34" charset="0"/>
                      </a:endParaRP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00743">
                <a:tc>
                  <a:txBody>
                    <a:bodyPr/>
                    <a:lstStyle/>
                    <a:p>
                      <a:r>
                        <a:rPr lang="en-US" sz="2000" b="1" dirty="0">
                          <a:latin typeface="Calibri" panose="020F0502020204030204" pitchFamily="34" charset="0"/>
                        </a:rPr>
                        <a:t>Financing tenor</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b="0" dirty="0">
                          <a:latin typeface="Calibri" panose="020F0502020204030204" pitchFamily="34" charset="0"/>
                        </a:rPr>
                        <a:t>Maximum financing tenor is 10 years with maximum grace period of six months.</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1205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05927" y="2122551"/>
            <a:ext cx="7634303" cy="2871251"/>
            <a:chOff x="1304793" y="2194092"/>
            <a:chExt cx="9445778" cy="3371602"/>
          </a:xfrm>
        </p:grpSpPr>
        <p:sp>
          <p:nvSpPr>
            <p:cNvPr id="8" name="Freeform 7"/>
            <p:cNvSpPr/>
            <p:nvPr/>
          </p:nvSpPr>
          <p:spPr>
            <a:xfrm>
              <a:off x="1396143" y="2293056"/>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Rice Husking, </a:t>
              </a:r>
            </a:p>
          </p:txBody>
        </p:sp>
        <p:sp>
          <p:nvSpPr>
            <p:cNvPr id="9" name="Rectangle 8"/>
            <p:cNvSpPr/>
            <p:nvPr/>
          </p:nvSpPr>
          <p:spPr>
            <a:xfrm>
              <a:off x="1304793" y="2194092"/>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3783481" y="2293056"/>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Cotton Ginning,  </a:t>
              </a:r>
            </a:p>
          </p:txBody>
        </p:sp>
        <p:sp>
          <p:nvSpPr>
            <p:cNvPr id="11" name="Rectangle 10"/>
            <p:cNvSpPr/>
            <p:nvPr/>
          </p:nvSpPr>
          <p:spPr>
            <a:xfrm>
              <a:off x="3692130" y="2194092"/>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6170818" y="2293056"/>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Power Looms,  </a:t>
              </a:r>
            </a:p>
          </p:txBody>
        </p:sp>
        <p:sp>
          <p:nvSpPr>
            <p:cNvPr id="13" name="Rectangle 12"/>
            <p:cNvSpPr/>
            <p:nvPr/>
          </p:nvSpPr>
          <p:spPr>
            <a:xfrm>
              <a:off x="6079467" y="2194092"/>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8558155" y="2293056"/>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a:solidFill>
              <a:schemeClr val="bg1">
                <a:alpha val="40000"/>
              </a:schemeClr>
            </a:solidFill>
            <a:ln>
              <a:solidFill>
                <a:schemeClr val="bg1"/>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Dairy &amp; Livestock,  </a:t>
              </a:r>
            </a:p>
          </p:txBody>
        </p:sp>
        <p:sp>
          <p:nvSpPr>
            <p:cNvPr id="15" name="Rectangle 14"/>
            <p:cNvSpPr/>
            <p:nvPr/>
          </p:nvSpPr>
          <p:spPr>
            <a:xfrm>
              <a:off x="8466805" y="2194092"/>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1396143" y="3155559"/>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Cutlery &amp; Stainless Utensils,  </a:t>
              </a:r>
            </a:p>
          </p:txBody>
        </p:sp>
        <p:sp>
          <p:nvSpPr>
            <p:cNvPr id="17" name="Rectangle 16"/>
            <p:cNvSpPr/>
            <p:nvPr/>
          </p:nvSpPr>
          <p:spPr>
            <a:xfrm>
              <a:off x="1304793" y="3056595"/>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3783481" y="3155559"/>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Surgical Instruments,  </a:t>
              </a:r>
            </a:p>
          </p:txBody>
        </p:sp>
        <p:sp>
          <p:nvSpPr>
            <p:cNvPr id="19" name="Rectangle 18"/>
            <p:cNvSpPr/>
            <p:nvPr/>
          </p:nvSpPr>
          <p:spPr>
            <a:xfrm>
              <a:off x="3692130" y="3056595"/>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6170818" y="3155559"/>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Marble &amp; Granite,  </a:t>
              </a:r>
            </a:p>
          </p:txBody>
        </p:sp>
        <p:sp>
          <p:nvSpPr>
            <p:cNvPr id="21" name="Rectangle 20"/>
            <p:cNvSpPr/>
            <p:nvPr/>
          </p:nvSpPr>
          <p:spPr>
            <a:xfrm>
              <a:off x="6079467" y="3056595"/>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Freeform 21"/>
            <p:cNvSpPr/>
            <p:nvPr/>
          </p:nvSpPr>
          <p:spPr>
            <a:xfrm>
              <a:off x="8558155" y="3155559"/>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Engineering Goods, (Electronic),  </a:t>
              </a:r>
            </a:p>
          </p:txBody>
        </p:sp>
        <p:sp>
          <p:nvSpPr>
            <p:cNvPr id="23" name="Rectangle 22"/>
            <p:cNvSpPr/>
            <p:nvPr/>
          </p:nvSpPr>
          <p:spPr>
            <a:xfrm>
              <a:off x="8466805" y="3056595"/>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Freeform 23"/>
            <p:cNvSpPr/>
            <p:nvPr/>
          </p:nvSpPr>
          <p:spPr>
            <a:xfrm>
              <a:off x="1396143" y="4018061"/>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Fisheries,  </a:t>
              </a:r>
            </a:p>
          </p:txBody>
        </p:sp>
        <p:sp>
          <p:nvSpPr>
            <p:cNvPr id="25" name="Rectangle 24"/>
            <p:cNvSpPr/>
            <p:nvPr/>
          </p:nvSpPr>
          <p:spPr>
            <a:xfrm>
              <a:off x="1304793" y="3919098"/>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Freeform 25"/>
            <p:cNvSpPr/>
            <p:nvPr/>
          </p:nvSpPr>
          <p:spPr>
            <a:xfrm>
              <a:off x="3783481" y="4018061"/>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Packaging / Processing of Fruits / Vegetables, </a:t>
              </a:r>
            </a:p>
          </p:txBody>
        </p:sp>
        <p:sp>
          <p:nvSpPr>
            <p:cNvPr id="27" name="Rectangle 26"/>
            <p:cNvSpPr/>
            <p:nvPr/>
          </p:nvSpPr>
          <p:spPr>
            <a:xfrm>
              <a:off x="3692130" y="3919098"/>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Freeform 27"/>
            <p:cNvSpPr/>
            <p:nvPr/>
          </p:nvSpPr>
          <p:spPr>
            <a:xfrm>
              <a:off x="6170818" y="4018061"/>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Furniture,  </a:t>
              </a:r>
            </a:p>
          </p:txBody>
        </p:sp>
        <p:sp>
          <p:nvSpPr>
            <p:cNvPr id="29" name="Rectangle 28"/>
            <p:cNvSpPr/>
            <p:nvPr/>
          </p:nvSpPr>
          <p:spPr>
            <a:xfrm>
              <a:off x="6079467" y="3919098"/>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Freeform 29"/>
            <p:cNvSpPr/>
            <p:nvPr/>
          </p:nvSpPr>
          <p:spPr>
            <a:xfrm>
              <a:off x="8558155" y="4018061"/>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Gems &amp; Jewellery,  </a:t>
              </a:r>
            </a:p>
          </p:txBody>
        </p:sp>
        <p:sp>
          <p:nvSpPr>
            <p:cNvPr id="31" name="Rectangle 30"/>
            <p:cNvSpPr/>
            <p:nvPr/>
          </p:nvSpPr>
          <p:spPr>
            <a:xfrm>
              <a:off x="8466805" y="3919098"/>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Freeform 31"/>
            <p:cNvSpPr/>
            <p:nvPr/>
          </p:nvSpPr>
          <p:spPr>
            <a:xfrm>
              <a:off x="3783481" y="4880564"/>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Sports Goods,  </a:t>
              </a:r>
            </a:p>
          </p:txBody>
        </p:sp>
        <p:sp>
          <p:nvSpPr>
            <p:cNvPr id="33" name="Rectangle 32"/>
            <p:cNvSpPr/>
            <p:nvPr/>
          </p:nvSpPr>
          <p:spPr>
            <a:xfrm>
              <a:off x="3692130" y="4781601"/>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Freeform 33"/>
            <p:cNvSpPr/>
            <p:nvPr/>
          </p:nvSpPr>
          <p:spPr>
            <a:xfrm>
              <a:off x="6170818" y="4880564"/>
              <a:ext cx="2192416" cy="685130"/>
            </a:xfrm>
            <a:custGeom>
              <a:avLst/>
              <a:gdLst>
                <a:gd name="connsiteX0" fmla="*/ 0 w 2192416"/>
                <a:gd name="connsiteY0" fmla="*/ 0 h 685130"/>
                <a:gd name="connsiteX1" fmla="*/ 2192416 w 2192416"/>
                <a:gd name="connsiteY1" fmla="*/ 0 h 685130"/>
                <a:gd name="connsiteX2" fmla="*/ 2192416 w 2192416"/>
                <a:gd name="connsiteY2" fmla="*/ 685130 h 685130"/>
                <a:gd name="connsiteX3" fmla="*/ 0 w 2192416"/>
                <a:gd name="connsiteY3" fmla="*/ 685130 h 685130"/>
                <a:gd name="connsiteX4" fmla="*/ 0 w 2192416"/>
                <a:gd name="connsiteY4" fmla="*/ 0 h 6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16" h="685130">
                  <a:moveTo>
                    <a:pt x="0" y="0"/>
                  </a:moveTo>
                  <a:lnTo>
                    <a:pt x="2192416" y="0"/>
                  </a:lnTo>
                  <a:lnTo>
                    <a:pt x="2192416" y="685130"/>
                  </a:lnTo>
                  <a:lnTo>
                    <a:pt x="0" y="68513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48047" tIns="40005" rIns="40005" bIns="40005" numCol="1" spcCol="1270" anchor="ctr" anchorCtr="0">
              <a:noAutofit/>
            </a:bodyPr>
            <a:lstStyle/>
            <a:p>
              <a:pPr defTabSz="466725">
                <a:lnSpc>
                  <a:spcPct val="90000"/>
                </a:lnSpc>
                <a:spcBef>
                  <a:spcPct val="0"/>
                </a:spcBef>
                <a:spcAft>
                  <a:spcPct val="35000"/>
                </a:spcAft>
              </a:pPr>
              <a:r>
                <a:rPr lang="en-US" sz="1500" b="1" dirty="0"/>
                <a:t>Agro‐based Industry </a:t>
              </a:r>
            </a:p>
          </p:txBody>
        </p:sp>
        <p:sp>
          <p:nvSpPr>
            <p:cNvPr id="35" name="Rectangle 34"/>
            <p:cNvSpPr/>
            <p:nvPr/>
          </p:nvSpPr>
          <p:spPr>
            <a:xfrm>
              <a:off x="6079467" y="4781601"/>
              <a:ext cx="479591" cy="7193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6" name="Title 2"/>
          <p:cNvSpPr txBox="1">
            <a:spLocks/>
          </p:cNvSpPr>
          <p:nvPr/>
        </p:nvSpPr>
        <p:spPr>
          <a:xfrm>
            <a:off x="905729" y="1329208"/>
            <a:ext cx="7543800" cy="1088068"/>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2700" b="1" dirty="0">
              <a:solidFill>
                <a:schemeClr val="tx1"/>
              </a:solidFill>
            </a:endParaRPr>
          </a:p>
        </p:txBody>
      </p:sp>
      <p:sp>
        <p:nvSpPr>
          <p:cNvPr id="5" name="Title 4"/>
          <p:cNvSpPr>
            <a:spLocks noGrp="1"/>
          </p:cNvSpPr>
          <p:nvPr>
            <p:ph type="title"/>
          </p:nvPr>
        </p:nvSpPr>
        <p:spPr>
          <a:xfrm>
            <a:off x="228600" y="154921"/>
            <a:ext cx="7924800" cy="834962"/>
          </a:xfrm>
          <a:solidFill>
            <a:schemeClr val="accent2">
              <a:lumMod val="60000"/>
              <a:lumOff val="40000"/>
            </a:schemeClr>
          </a:solidFill>
          <a:ln>
            <a:solidFill>
              <a:schemeClr val="accent1"/>
            </a:solidFill>
          </a:ln>
        </p:spPr>
        <p:txBody>
          <a:bodyPr>
            <a:noAutofit/>
          </a:bodyPr>
          <a:lstStyle/>
          <a:p>
            <a:pPr algn="ctr"/>
            <a:r>
              <a:rPr lang="en-US" sz="2400" b="1" dirty="0">
                <a:solidFill>
                  <a:srgbClr val="0070C0"/>
                </a:solidFill>
                <a:latin typeface="Arial Black" panose="020B0A04020102020204" pitchFamily="34" charset="0"/>
              </a:rPr>
              <a:t>Refinance Facility for Modernization of SMEs</a:t>
            </a:r>
            <a:br>
              <a:rPr lang="en-US" sz="2400" b="1" dirty="0">
                <a:solidFill>
                  <a:srgbClr val="0070C0"/>
                </a:solidFill>
                <a:latin typeface="Arial Black" panose="020B0A04020102020204" pitchFamily="34" charset="0"/>
              </a:rPr>
            </a:br>
            <a:endParaRPr lang="en-US" sz="2400" dirty="0">
              <a:solidFill>
                <a:srgbClr val="0070C0"/>
              </a:solidFill>
              <a:latin typeface="Arial Black" panose="020B0A04020102020204" pitchFamily="34" charset="0"/>
            </a:endParaRPr>
          </a:p>
        </p:txBody>
      </p:sp>
      <p:sp>
        <p:nvSpPr>
          <p:cNvPr id="2" name="TextBox 1"/>
          <p:cNvSpPr txBox="1"/>
          <p:nvPr/>
        </p:nvSpPr>
        <p:spPr>
          <a:xfrm>
            <a:off x="1607024" y="5333127"/>
            <a:ext cx="6683991" cy="300082"/>
          </a:xfrm>
          <a:prstGeom prst="rect">
            <a:avLst/>
          </a:prstGeom>
          <a:noFill/>
        </p:spPr>
        <p:txBody>
          <a:bodyPr wrap="square" rtlCol="0">
            <a:spAutoFit/>
          </a:bodyPr>
          <a:lstStyle/>
          <a:p>
            <a:r>
              <a:rPr lang="en-US" sz="1350" dirty="0"/>
              <a:t>Please keep in mind that this is an </a:t>
            </a:r>
            <a:r>
              <a:rPr lang="en-US" sz="1350" b="1" dirty="0">
                <a:solidFill>
                  <a:srgbClr val="FF0000"/>
                </a:solidFill>
              </a:rPr>
              <a:t>illustrative list</a:t>
            </a:r>
            <a:r>
              <a:rPr lang="en-US" sz="1350" dirty="0"/>
              <a:t>. Other SME sectors are also eligible.</a:t>
            </a:r>
          </a:p>
        </p:txBody>
      </p:sp>
    </p:spTree>
    <p:extLst>
      <p:ext uri="{BB962C8B-B14F-4D97-AF65-F5344CB8AC3E}">
        <p14:creationId xmlns:p14="http://schemas.microsoft.com/office/powerpoint/2010/main" val="143405080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39</a:t>
            </a:fld>
            <a:endParaRPr lang="en-US" dirty="0"/>
          </a:p>
        </p:txBody>
      </p:sp>
      <p:pic>
        <p:nvPicPr>
          <p:cNvPr id="4098" name="Picture 2" descr="IRRI-6 White Rice - integratedtradetal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9" y="0"/>
            <a:ext cx="917330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5" y="152400"/>
            <a:ext cx="1066800" cy="914400"/>
          </a:xfrm>
          <a:prstGeom prst="rect">
            <a:avLst/>
          </a:prstGeom>
        </p:spPr>
      </p:pic>
      <p:sp>
        <p:nvSpPr>
          <p:cNvPr id="5" name="TextBox 4"/>
          <p:cNvSpPr txBox="1"/>
          <p:nvPr/>
        </p:nvSpPr>
        <p:spPr>
          <a:xfrm>
            <a:off x="45720" y="1371600"/>
            <a:ext cx="4526280" cy="120032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b="1" dirty="0" smtClean="0">
                <a:solidFill>
                  <a:schemeClr val="tx1"/>
                </a:solidFill>
              </a:rPr>
              <a:t>Mark-up Subsidy &amp; Guarantee Facility for Rice Husking Mills in Sindh</a:t>
            </a:r>
            <a:endParaRPr lang="en-US" sz="2400" b="1" dirty="0">
              <a:solidFill>
                <a:schemeClr val="tx1"/>
              </a:solidFill>
            </a:endParaRPr>
          </a:p>
        </p:txBody>
      </p:sp>
    </p:spTree>
    <p:extLst>
      <p:ext uri="{BB962C8B-B14F-4D97-AF65-F5344CB8AC3E}">
        <p14:creationId xmlns:p14="http://schemas.microsoft.com/office/powerpoint/2010/main" val="1441514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79" y="152636"/>
            <a:ext cx="7833321" cy="747490"/>
          </a:xfrm>
        </p:spPr>
        <p:txBody>
          <a:bodyPr>
            <a:normAutofit/>
          </a:bodyPr>
          <a:lstStyle/>
          <a:p>
            <a:r>
              <a:rPr lang="en-US" sz="3200" b="1" dirty="0">
                <a:latin typeface="Arial Black" panose="020B0A04020102020204" pitchFamily="34" charset="0"/>
              </a:rPr>
              <a:t>SBP Definition for SE &amp; ME-SME</a:t>
            </a:r>
          </a:p>
        </p:txBody>
      </p:sp>
      <p:graphicFrame>
        <p:nvGraphicFramePr>
          <p:cNvPr id="4" name="Content Placeholder 3"/>
          <p:cNvGraphicFramePr>
            <a:graphicFrameLocks noGrp="1"/>
          </p:cNvGraphicFramePr>
          <p:nvPr>
            <p:ph idx="1"/>
          </p:nvPr>
        </p:nvGraphicFramePr>
        <p:xfrm>
          <a:off x="609601" y="1600201"/>
          <a:ext cx="8000999" cy="3581401"/>
        </p:xfrm>
        <a:graphic>
          <a:graphicData uri="http://schemas.openxmlformats.org/drawingml/2006/table">
            <a:tbl>
              <a:tblPr firstRow="1" bandRow="1">
                <a:tableStyleId>{BC89EF96-8CEA-46FF-86C4-4CE0E7609802}</a:tableStyleId>
              </a:tblPr>
              <a:tblGrid>
                <a:gridCol w="2000250">
                  <a:extLst>
                    <a:ext uri="{9D8B030D-6E8A-4147-A177-3AD203B41FA5}">
                      <a16:colId xmlns:a16="http://schemas.microsoft.com/office/drawing/2014/main" val="616204170"/>
                    </a:ext>
                  </a:extLst>
                </a:gridCol>
                <a:gridCol w="1964210">
                  <a:extLst>
                    <a:ext uri="{9D8B030D-6E8A-4147-A177-3AD203B41FA5}">
                      <a16:colId xmlns:a16="http://schemas.microsoft.com/office/drawing/2014/main" val="2160464760"/>
                    </a:ext>
                  </a:extLst>
                </a:gridCol>
                <a:gridCol w="1814039">
                  <a:extLst>
                    <a:ext uri="{9D8B030D-6E8A-4147-A177-3AD203B41FA5}">
                      <a16:colId xmlns:a16="http://schemas.microsoft.com/office/drawing/2014/main" val="1064902976"/>
                    </a:ext>
                  </a:extLst>
                </a:gridCol>
                <a:gridCol w="2222500">
                  <a:extLst>
                    <a:ext uri="{9D8B030D-6E8A-4147-A177-3AD203B41FA5}">
                      <a16:colId xmlns:a16="http://schemas.microsoft.com/office/drawing/2014/main" val="4034021463"/>
                    </a:ext>
                  </a:extLst>
                </a:gridCol>
              </a:tblGrid>
              <a:tr h="682984">
                <a:tc>
                  <a:txBody>
                    <a:bodyPr/>
                    <a:lstStyle/>
                    <a:p>
                      <a:pPr algn="ctr"/>
                      <a:r>
                        <a:rPr lang="en-US" sz="1800" dirty="0"/>
                        <a:t>Enterprises</a:t>
                      </a:r>
                      <a:endParaRPr lang="en-US" sz="1800" dirty="0">
                        <a:solidFill>
                          <a:schemeClr val="tx1"/>
                        </a:solidFill>
                      </a:endParaRPr>
                    </a:p>
                  </a:txBody>
                  <a:tcPr/>
                </a:tc>
                <a:tc>
                  <a:txBody>
                    <a:bodyPr/>
                    <a:lstStyle/>
                    <a:p>
                      <a:pPr algn="ctr"/>
                      <a:r>
                        <a:rPr lang="en-US" sz="1800" dirty="0"/>
                        <a:t>No. of Employees*</a:t>
                      </a:r>
                      <a:endParaRPr lang="en-US" sz="1800" dirty="0">
                        <a:solidFill>
                          <a:schemeClr val="tx1"/>
                        </a:solidFill>
                      </a:endParaRPr>
                    </a:p>
                  </a:txBody>
                  <a:tcPr/>
                </a:tc>
                <a:tc>
                  <a:txBody>
                    <a:bodyPr/>
                    <a:lstStyle/>
                    <a:p>
                      <a:pPr algn="ctr"/>
                      <a:r>
                        <a:rPr lang="en-US" sz="1800" dirty="0"/>
                        <a:t>Annual</a:t>
                      </a:r>
                      <a:r>
                        <a:rPr lang="en-US" sz="1800" baseline="0" dirty="0"/>
                        <a:t> Sales Turnover</a:t>
                      </a:r>
                      <a:endParaRPr lang="en-US" sz="1800" dirty="0">
                        <a:solidFill>
                          <a:schemeClr val="tx1"/>
                        </a:solidFill>
                      </a:endParaRPr>
                    </a:p>
                  </a:txBody>
                  <a:tcPr/>
                </a:tc>
                <a:tc>
                  <a:txBody>
                    <a:bodyPr/>
                    <a:lstStyle/>
                    <a:p>
                      <a:pPr algn="ctr"/>
                      <a:r>
                        <a:rPr lang="en-US" sz="1800" dirty="0"/>
                        <a:t>Financing Limit</a:t>
                      </a:r>
                      <a:r>
                        <a:rPr lang="en-US" dirty="0"/>
                        <a:t>**</a:t>
                      </a:r>
                      <a:endParaRPr lang="en-US" sz="1800" baseline="30000" dirty="0">
                        <a:solidFill>
                          <a:schemeClr val="tx1"/>
                        </a:solidFill>
                      </a:endParaRPr>
                    </a:p>
                  </a:txBody>
                  <a:tcPr/>
                </a:tc>
                <a:extLst>
                  <a:ext uri="{0D108BD9-81ED-4DB2-BD59-A6C34878D82A}">
                    <a16:rowId xmlns:a16="http://schemas.microsoft.com/office/drawing/2014/main" val="2221816976"/>
                  </a:ext>
                </a:extLst>
              </a:tr>
              <a:tr h="1214193">
                <a:tc>
                  <a:txBody>
                    <a:bodyPr/>
                    <a:lstStyle/>
                    <a:p>
                      <a:r>
                        <a:rPr lang="en-US" sz="1800" dirty="0"/>
                        <a:t>Small Enterprises</a:t>
                      </a:r>
                      <a:endParaRPr lang="en-US" sz="1800" b="1" dirty="0"/>
                    </a:p>
                  </a:txBody>
                  <a:tcPr anchor="ctr"/>
                </a:tc>
                <a:tc>
                  <a:txBody>
                    <a:bodyPr/>
                    <a:lstStyle/>
                    <a:p>
                      <a:r>
                        <a:rPr lang="en-US" sz="1800" baseline="0" dirty="0"/>
                        <a:t> upto </a:t>
                      </a:r>
                      <a:r>
                        <a:rPr lang="en-US" sz="1800" dirty="0"/>
                        <a:t>50</a:t>
                      </a:r>
                    </a:p>
                  </a:txBody>
                  <a:tcPr anchor="ctr"/>
                </a:tc>
                <a:tc>
                  <a:txBody>
                    <a:bodyPr/>
                    <a:lstStyle/>
                    <a:p>
                      <a:r>
                        <a:rPr lang="en-US" sz="1800" dirty="0"/>
                        <a:t>Upto 150</a:t>
                      </a:r>
                      <a:r>
                        <a:rPr lang="en-US" sz="1800" baseline="0" dirty="0"/>
                        <a:t> million</a:t>
                      </a:r>
                      <a:endParaRPr lang="en-US" sz="1800" dirty="0"/>
                    </a:p>
                  </a:txBody>
                  <a:tcPr anchor="ctr"/>
                </a:tc>
                <a:tc>
                  <a:txBody>
                    <a:bodyPr/>
                    <a:lstStyle/>
                    <a:p>
                      <a:r>
                        <a:rPr lang="en-US" sz="1800" dirty="0"/>
                        <a:t>Upto Rs. 25 million</a:t>
                      </a:r>
                    </a:p>
                  </a:txBody>
                  <a:tcPr anchor="ctr"/>
                </a:tc>
                <a:extLst>
                  <a:ext uri="{0D108BD9-81ED-4DB2-BD59-A6C34878D82A}">
                    <a16:rowId xmlns:a16="http://schemas.microsoft.com/office/drawing/2014/main" val="1167554769"/>
                  </a:ext>
                </a:extLst>
              </a:tr>
              <a:tr h="1684224">
                <a:tc>
                  <a:txBody>
                    <a:bodyPr/>
                    <a:lstStyle/>
                    <a:p>
                      <a:r>
                        <a:rPr lang="en-US" sz="1800" dirty="0"/>
                        <a:t>Medium Enterprises</a:t>
                      </a:r>
                      <a:endParaRPr lang="en-US" sz="1800" b="1" dirty="0"/>
                    </a:p>
                  </a:txBody>
                  <a:tcPr anchor="ctr"/>
                </a:tc>
                <a:tc>
                  <a:txBody>
                    <a:bodyPr/>
                    <a:lstStyle/>
                    <a:p>
                      <a:r>
                        <a:rPr lang="en-US" sz="1800" kern="1200" dirty="0">
                          <a:effectLst/>
                        </a:rPr>
                        <a:t>51-250  </a:t>
                      </a:r>
                    </a:p>
                    <a:p>
                      <a:r>
                        <a:rPr lang="en-US" sz="1800" kern="1200" dirty="0">
                          <a:effectLst/>
                        </a:rPr>
                        <a:t>(Mfg. &amp; Service) </a:t>
                      </a:r>
                    </a:p>
                    <a:p>
                      <a:endParaRPr lang="en-US" sz="1800" kern="1200" dirty="0">
                        <a:effectLst/>
                      </a:endParaRPr>
                    </a:p>
                    <a:p>
                      <a:r>
                        <a:rPr lang="en-US" sz="1800" kern="1200" dirty="0">
                          <a:effectLst/>
                        </a:rPr>
                        <a:t>51-100  </a:t>
                      </a:r>
                    </a:p>
                    <a:p>
                      <a:r>
                        <a:rPr lang="en-US" sz="1800" kern="1200" dirty="0">
                          <a:effectLst/>
                        </a:rPr>
                        <a:t>(Trading) </a:t>
                      </a:r>
                      <a:endParaRPr lang="en-US" sz="1800" dirty="0"/>
                    </a:p>
                  </a:txBody>
                  <a:tcPr anchor="ctr"/>
                </a:tc>
                <a:tc>
                  <a:txBody>
                    <a:bodyPr/>
                    <a:lstStyle/>
                    <a:p>
                      <a:r>
                        <a:rPr lang="en-US" sz="1800" kern="1200" dirty="0">
                          <a:effectLst/>
                        </a:rPr>
                        <a:t>Above Rs 150 million &amp; up to </a:t>
                      </a:r>
                    </a:p>
                    <a:p>
                      <a:r>
                        <a:rPr lang="en-US" sz="1800" kern="1200" dirty="0">
                          <a:effectLst/>
                        </a:rPr>
                        <a:t>Rs 800 million</a:t>
                      </a:r>
                    </a:p>
                    <a:p>
                      <a:endParaRPr lang="en-US" sz="1800" dirty="0"/>
                    </a:p>
                  </a:txBody>
                  <a:tcPr anchor="ctr"/>
                </a:tc>
                <a:tc>
                  <a:txBody>
                    <a:bodyPr/>
                    <a:lstStyle/>
                    <a:p>
                      <a:r>
                        <a:rPr lang="en-US" sz="1800" dirty="0"/>
                        <a:t>Upto Rs. 200 million</a:t>
                      </a:r>
                    </a:p>
                  </a:txBody>
                  <a:tcPr anchor="ctr"/>
                </a:tc>
                <a:extLst>
                  <a:ext uri="{0D108BD9-81ED-4DB2-BD59-A6C34878D82A}">
                    <a16:rowId xmlns:a16="http://schemas.microsoft.com/office/drawing/2014/main" val="3828141552"/>
                  </a:ext>
                </a:extLst>
              </a:tr>
            </a:tbl>
          </a:graphicData>
        </a:graphic>
      </p:graphicFrame>
      <p:sp>
        <p:nvSpPr>
          <p:cNvPr id="5" name="Rectangle 4"/>
          <p:cNvSpPr/>
          <p:nvPr/>
        </p:nvSpPr>
        <p:spPr>
          <a:xfrm>
            <a:off x="457199" y="5334000"/>
            <a:ext cx="4758097"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  *Including contract employees</a:t>
            </a:r>
          </a:p>
          <a:p>
            <a:r>
              <a:rPr lang="en-US" dirty="0">
                <a:latin typeface="Calibri" panose="020F0502020204030204" pitchFamily="34" charset="0"/>
                <a:ea typeface="Calibri" panose="020F0502020204030204" pitchFamily="34" charset="0"/>
                <a:cs typeface="Arial" panose="020B0604020202020204" pitchFamily="34" charset="0"/>
              </a:rPr>
              <a:t>**From a single Bank/DFI or from all banks/DFIs</a:t>
            </a:r>
            <a:endParaRPr lang="en-US" dirty="0"/>
          </a:p>
        </p:txBody>
      </p:sp>
    </p:spTree>
    <p:extLst>
      <p:ext uri="{BB962C8B-B14F-4D97-AF65-F5344CB8AC3E}">
        <p14:creationId xmlns:p14="http://schemas.microsoft.com/office/powerpoint/2010/main" val="4051890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152400"/>
            <a:ext cx="8104188" cy="776748"/>
          </a:xfrm>
        </p:spPr>
        <p:txBody>
          <a:bodyPr>
            <a:normAutofit/>
          </a:bodyPr>
          <a:lstStyle/>
          <a:p>
            <a:pPr algn="ctr" eaLnBrk="1" hangingPunct="1">
              <a:defRPr/>
            </a:pPr>
            <a:r>
              <a:rPr lang="en-US" sz="2400" dirty="0">
                <a:solidFill>
                  <a:srgbClr val="0070C0"/>
                </a:solidFill>
                <a:latin typeface="Arial Black" panose="020B0A04020102020204" pitchFamily="34" charset="0"/>
              </a:rPr>
              <a:t>Mark-up Subsidy &amp; Guarantee Facility for </a:t>
            </a:r>
            <a:br>
              <a:rPr lang="en-US" sz="2400" dirty="0">
                <a:solidFill>
                  <a:srgbClr val="0070C0"/>
                </a:solidFill>
                <a:latin typeface="Arial Black" panose="020B0A04020102020204" pitchFamily="34" charset="0"/>
              </a:rPr>
            </a:br>
            <a:r>
              <a:rPr lang="en-US" sz="2400" dirty="0">
                <a:solidFill>
                  <a:srgbClr val="0070C0"/>
                </a:solidFill>
                <a:latin typeface="Arial Black" panose="020B0A04020102020204" pitchFamily="34" charset="0"/>
              </a:rPr>
              <a:t>Rice Husking Mills in Sindh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695560"/>
              </p:ext>
            </p:extLst>
          </p:nvPr>
        </p:nvGraphicFramePr>
        <p:xfrm>
          <a:off x="125412" y="1371600"/>
          <a:ext cx="8942388" cy="5105399"/>
        </p:xfrm>
        <a:graphic>
          <a:graphicData uri="http://schemas.openxmlformats.org/drawingml/2006/table">
            <a:tbl>
              <a:tblPr firstRow="1" bandRow="1">
                <a:tableStyleId>{616DA210-FB5B-4158-B5E0-FEB733F419BA}</a:tableStyleId>
              </a:tblPr>
              <a:tblGrid>
                <a:gridCol w="2327478">
                  <a:extLst>
                    <a:ext uri="{9D8B030D-6E8A-4147-A177-3AD203B41FA5}">
                      <a16:colId xmlns:a16="http://schemas.microsoft.com/office/drawing/2014/main" val="20000"/>
                    </a:ext>
                  </a:extLst>
                </a:gridCol>
                <a:gridCol w="6614910">
                  <a:extLst>
                    <a:ext uri="{9D8B030D-6E8A-4147-A177-3AD203B41FA5}">
                      <a16:colId xmlns:a16="http://schemas.microsoft.com/office/drawing/2014/main" val="20001"/>
                    </a:ext>
                  </a:extLst>
                </a:gridCol>
              </a:tblGrid>
              <a:tr h="1504980">
                <a:tc>
                  <a:txBody>
                    <a:bodyPr/>
                    <a:lstStyle/>
                    <a:p>
                      <a:r>
                        <a:rPr lang="en-US" sz="2000" b="1" dirty="0">
                          <a:latin typeface="Calibri" panose="020F0502020204030204" pitchFamily="34" charset="0"/>
                        </a:rPr>
                        <a:t>Brief Description</a:t>
                      </a:r>
                    </a:p>
                  </a:txBody>
                  <a:tcPr marL="91438" marR="91438"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b="0" dirty="0">
                          <a:latin typeface="Calibri" panose="020F0502020204030204" pitchFamily="34" charset="0"/>
                        </a:rPr>
                        <a:t>Launched in 2013, in collaboration with Sindh Enterprise Development Fund (SEDF) to facilitate rice mills of Sindh in establishment</a:t>
                      </a:r>
                      <a:r>
                        <a:rPr lang="en-US" sz="2000" b="0" baseline="0" dirty="0">
                          <a:latin typeface="Calibri" panose="020F0502020204030204" pitchFamily="34" charset="0"/>
                        </a:rPr>
                        <a:t> and BMR of rice husking mills. Also available </a:t>
                      </a:r>
                      <a:r>
                        <a:rPr lang="en-US" sz="2000" b="0" kern="1200" dirty="0">
                          <a:solidFill>
                            <a:schemeClr val="tx1"/>
                          </a:solidFill>
                          <a:latin typeface="Calibri" panose="020F0502020204030204" pitchFamily="34" charset="0"/>
                          <a:ea typeface="+mn-ea"/>
                          <a:cs typeface="+mn-cs"/>
                        </a:rPr>
                        <a:t>for installing mechanized dryers.</a:t>
                      </a:r>
                    </a:p>
                  </a:txBody>
                  <a:tcPr marL="91438" marR="91438"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28987">
                <a:tc>
                  <a:txBody>
                    <a:bodyPr/>
                    <a:lstStyle/>
                    <a:p>
                      <a:r>
                        <a:rPr lang="en-US" sz="2000" b="1" dirty="0">
                          <a:latin typeface="Calibri" panose="020F0502020204030204" pitchFamily="34" charset="0"/>
                        </a:rPr>
                        <a:t>Rate of Mark up</a:t>
                      </a:r>
                    </a:p>
                  </a:txBody>
                  <a:tcPr marL="91438" marR="91438"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b="0" dirty="0">
                          <a:latin typeface="Calibri" panose="020F0502020204030204" pitchFamily="34" charset="0"/>
                        </a:rPr>
                        <a:t>End user rate is 2%. </a:t>
                      </a:r>
                      <a:r>
                        <a:rPr lang="en-US" sz="2000" dirty="0">
                          <a:latin typeface="Calibri" panose="020F0502020204030204" pitchFamily="34" charset="0"/>
                        </a:rPr>
                        <a:t>Banks’ spread is 4.75% out of which 2.75% is borne by SEDF. SBP’s refinance rate of 2% is also borne by SEDF.</a:t>
                      </a:r>
                    </a:p>
                  </a:txBody>
                  <a:tcPr marL="91438" marR="91438"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5803">
                <a:tc>
                  <a:txBody>
                    <a:bodyPr/>
                    <a:lstStyle/>
                    <a:p>
                      <a:r>
                        <a:rPr lang="en-US" sz="2000" b="1" dirty="0">
                          <a:latin typeface="Calibri" panose="020F0502020204030204" pitchFamily="34" charset="0"/>
                        </a:rPr>
                        <a:t>Risk Coverage</a:t>
                      </a:r>
                    </a:p>
                  </a:txBody>
                  <a:tcPr marL="91438" marR="91438"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30% risk coverage against outstanding principal </a:t>
                      </a:r>
                    </a:p>
                  </a:txBody>
                  <a:tcPr marL="91438" marR="91438"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24480">
                <a:tc>
                  <a:txBody>
                    <a:bodyPr/>
                    <a:lstStyle/>
                    <a:p>
                      <a:r>
                        <a:rPr lang="en-US" sz="2000" b="1" dirty="0">
                          <a:latin typeface="Calibri" panose="020F0502020204030204" pitchFamily="34" charset="0"/>
                        </a:rPr>
                        <a:t>Maximum Financing Amount</a:t>
                      </a:r>
                    </a:p>
                  </a:txBody>
                  <a:tcPr marL="91438" marR="91438"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Maximum Rs 10 million. </a:t>
                      </a:r>
                    </a:p>
                    <a:p>
                      <a:pPr algn="just"/>
                      <a:r>
                        <a:rPr lang="en-US" sz="2000" dirty="0">
                          <a:latin typeface="Calibri" panose="020F0502020204030204" pitchFamily="34" charset="0"/>
                        </a:rPr>
                        <a:t>However, the rice husking mills that want to install mechanized dryers can avail financing upto Rs 16 million.</a:t>
                      </a:r>
                    </a:p>
                  </a:txBody>
                  <a:tcPr marL="91438" marR="91438"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11149">
                <a:tc>
                  <a:txBody>
                    <a:bodyPr/>
                    <a:lstStyle/>
                    <a:p>
                      <a:r>
                        <a:rPr lang="en-US" sz="2000" b="1" dirty="0">
                          <a:latin typeface="Calibri" panose="020F0502020204030204" pitchFamily="34" charset="0"/>
                        </a:rPr>
                        <a:t>Financing tenor</a:t>
                      </a:r>
                    </a:p>
                  </a:txBody>
                  <a:tcPr marL="91438" marR="91438"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Maximum financing tenor is 5 years.</a:t>
                      </a:r>
                    </a:p>
                  </a:txBody>
                  <a:tcPr marL="91438" marR="91438"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13037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41</a:t>
            </a:fld>
            <a:endParaRPr lang="en-US" dirty="0"/>
          </a:p>
        </p:txBody>
      </p:sp>
      <p:pic>
        <p:nvPicPr>
          <p:cNvPr id="3076" name="Picture 4" descr="Women drive social business growth in Pakistan - 17 Global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2"/>
            <a:ext cx="9144000" cy="68638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4895" y="1295400"/>
            <a:ext cx="4406705" cy="156966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b="1" dirty="0" smtClean="0">
                <a:solidFill>
                  <a:schemeClr val="bg1">
                    <a:lumMod val="95000"/>
                  </a:schemeClr>
                </a:solidFill>
              </a:rPr>
              <a:t>Refinance &amp; Credit Guarantee for Women Entrepreneurs</a:t>
            </a:r>
            <a:endParaRPr lang="en-US" sz="3200" b="1" dirty="0">
              <a:solidFill>
                <a:schemeClr val="bg1">
                  <a:lumMod val="9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95" y="187569"/>
            <a:ext cx="1066800" cy="914400"/>
          </a:xfrm>
          <a:prstGeom prst="rect">
            <a:avLst/>
          </a:prstGeom>
        </p:spPr>
      </p:pic>
    </p:spTree>
    <p:extLst>
      <p:ext uri="{BB962C8B-B14F-4D97-AF65-F5344CB8AC3E}">
        <p14:creationId xmlns:p14="http://schemas.microsoft.com/office/powerpoint/2010/main" val="10706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9388" y="152400"/>
            <a:ext cx="8050212" cy="914400"/>
          </a:xfrm>
        </p:spPr>
        <p:txBody>
          <a:bodyPr/>
          <a:lstStyle/>
          <a:p>
            <a:pPr algn="ctr" eaLnBrk="1" hangingPunct="1"/>
            <a:r>
              <a:rPr lang="en-US" altLang="en-US" sz="2400" dirty="0">
                <a:solidFill>
                  <a:srgbClr val="0070C0"/>
                </a:solidFill>
                <a:latin typeface="Arial Black" panose="020B0A04020102020204" pitchFamily="34" charset="0"/>
              </a:rPr>
              <a:t>Refinance &amp; Credit Guarantee Scheme for Women Entrepreneurs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2327250"/>
              </p:ext>
            </p:extLst>
          </p:nvPr>
        </p:nvGraphicFramePr>
        <p:xfrm>
          <a:off x="381000" y="1600200"/>
          <a:ext cx="8458200" cy="4876801"/>
        </p:xfrm>
        <a:graphic>
          <a:graphicData uri="http://schemas.openxmlformats.org/drawingml/2006/table">
            <a:tbl>
              <a:tblPr firstRow="1" bandRow="1">
                <a:tableStyleId>{616DA210-FB5B-4158-B5E0-FEB733F419BA}</a:tableStyleId>
              </a:tblPr>
              <a:tblGrid>
                <a:gridCol w="2691245">
                  <a:extLst>
                    <a:ext uri="{9D8B030D-6E8A-4147-A177-3AD203B41FA5}">
                      <a16:colId xmlns:a16="http://schemas.microsoft.com/office/drawing/2014/main" val="20000"/>
                    </a:ext>
                  </a:extLst>
                </a:gridCol>
                <a:gridCol w="5766955">
                  <a:extLst>
                    <a:ext uri="{9D8B030D-6E8A-4147-A177-3AD203B41FA5}">
                      <a16:colId xmlns:a16="http://schemas.microsoft.com/office/drawing/2014/main" val="20001"/>
                    </a:ext>
                  </a:extLst>
                </a:gridCol>
              </a:tblGrid>
              <a:tr h="1089969">
                <a:tc>
                  <a:txBody>
                    <a:bodyPr/>
                    <a:lstStyle/>
                    <a:p>
                      <a:r>
                        <a:rPr lang="en-US" sz="2000" b="1" dirty="0">
                          <a:latin typeface="Calibri" panose="020F0502020204030204" pitchFamily="34" charset="0"/>
                        </a:rPr>
                        <a:t>Brief Description</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ct val="0"/>
                        </a:spcBef>
                        <a:spcAft>
                          <a:spcPts val="0"/>
                        </a:spcAft>
                        <a:buClrTx/>
                        <a:buSzTx/>
                        <a:buFont typeface="+mj-lt"/>
                        <a:buNone/>
                        <a:tabLst>
                          <a:tab pos="165100" algn="l"/>
                        </a:tabLst>
                        <a:defRPr/>
                      </a:pPr>
                      <a:r>
                        <a:rPr lang="en-US" sz="2000" b="0" dirty="0">
                          <a:latin typeface="Calibri" panose="020F0502020204030204" pitchFamily="34" charset="0"/>
                        </a:rPr>
                        <a:t>For women entrepreneurs in the country’s for setting up of new businesses or expansion of existing ones.</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5505">
                <a:tc>
                  <a:txBody>
                    <a:bodyPr/>
                    <a:lstStyle/>
                    <a:p>
                      <a:r>
                        <a:rPr lang="en-US" sz="2000" b="1" dirty="0">
                          <a:latin typeface="Calibri" panose="020F0502020204030204" pitchFamily="34" charset="0"/>
                        </a:rPr>
                        <a:t>Rate of Mark up</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indent="0" algn="just"/>
                      <a:r>
                        <a:rPr lang="en-US" sz="2000" b="1" dirty="0">
                          <a:latin typeface="Calibri" panose="020F0502020204030204" pitchFamily="34" charset="0"/>
                        </a:rPr>
                        <a:t>End user rate is 5%</a:t>
                      </a:r>
                      <a:r>
                        <a:rPr lang="en-US" sz="2000" dirty="0">
                          <a:latin typeface="Calibri" panose="020F0502020204030204" pitchFamily="34" charset="0"/>
                        </a:rPr>
                        <a:t> that</a:t>
                      </a:r>
                      <a:r>
                        <a:rPr lang="en-US" sz="2000" baseline="0" dirty="0">
                          <a:latin typeface="Calibri" panose="020F0502020204030204" pitchFamily="34" charset="0"/>
                        </a:rPr>
                        <a:t> entirely goes to banks. SBP refinance rate is 0%.</a:t>
                      </a:r>
                      <a:endParaRPr lang="en-US" sz="2000" dirty="0">
                        <a:latin typeface="Calibri" panose="020F0502020204030204" pitchFamily="34" charset="0"/>
                      </a:endParaRP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28600">
                <a:tc>
                  <a:txBody>
                    <a:bodyPr/>
                    <a:lstStyle/>
                    <a:p>
                      <a:r>
                        <a:rPr lang="en-US" sz="2000" b="1" dirty="0">
                          <a:latin typeface="Calibri" panose="020F0502020204030204" pitchFamily="34" charset="0"/>
                        </a:rPr>
                        <a:t>Maximum Financing Amount</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err="1">
                          <a:latin typeface="Calibri" panose="020F0502020204030204" pitchFamily="34" charset="0"/>
                        </a:rPr>
                        <a:t>Rs</a:t>
                      </a:r>
                      <a:r>
                        <a:rPr lang="en-US" sz="2000" dirty="0">
                          <a:latin typeface="Calibri" panose="020F0502020204030204" pitchFamily="34" charset="0"/>
                        </a:rPr>
                        <a:t> </a:t>
                      </a:r>
                      <a:r>
                        <a:rPr lang="en-US" sz="2000" dirty="0" smtClean="0">
                          <a:latin typeface="Calibri" panose="020F0502020204030204" pitchFamily="34" charset="0"/>
                        </a:rPr>
                        <a:t>5 </a:t>
                      </a:r>
                      <a:r>
                        <a:rPr lang="en-US" sz="2000" dirty="0">
                          <a:latin typeface="Calibri" panose="020F0502020204030204" pitchFamily="34" charset="0"/>
                        </a:rPr>
                        <a:t>million</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05505">
                <a:tc>
                  <a:txBody>
                    <a:bodyPr/>
                    <a:lstStyle/>
                    <a:p>
                      <a:r>
                        <a:rPr lang="en-US" sz="2000" b="1" dirty="0">
                          <a:latin typeface="Calibri" panose="020F0502020204030204" pitchFamily="34" charset="0"/>
                        </a:rPr>
                        <a:t>Financing tenor</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Maximum financing tenor is 5 years with maximum grace period of 6 months</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3611">
                <a:tc>
                  <a:txBody>
                    <a:bodyPr/>
                    <a:lstStyle/>
                    <a:p>
                      <a:r>
                        <a:rPr lang="en-US" sz="2000" b="1" dirty="0">
                          <a:latin typeface="Calibri" panose="020F0502020204030204" pitchFamily="34" charset="0"/>
                        </a:rPr>
                        <a:t>Risk Coverage</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60% of outstanding principal</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3611">
                <a:tc>
                  <a:txBody>
                    <a:bodyPr/>
                    <a:lstStyle/>
                    <a:p>
                      <a:r>
                        <a:rPr lang="en-US" sz="2000" b="1" dirty="0">
                          <a:latin typeface="Calibri" panose="020F0502020204030204" pitchFamily="34" charset="0"/>
                        </a:rPr>
                        <a:t>Quota</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20% for Baluchistan</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3543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0744" y="152400"/>
            <a:ext cx="8062656" cy="914400"/>
          </a:xfrm>
        </p:spPr>
        <p:txBody>
          <a:bodyPr>
            <a:noAutofit/>
          </a:bodyPr>
          <a:lstStyle/>
          <a:p>
            <a:pPr algn="ctr" eaLnBrk="1" hangingPunct="1"/>
            <a:r>
              <a:rPr lang="en-US" altLang="en-US" sz="2400" dirty="0">
                <a:solidFill>
                  <a:srgbClr val="0070C0"/>
                </a:solidFill>
                <a:latin typeface="Arial Black" panose="020B0A04020102020204" pitchFamily="34" charset="0"/>
                <a:cs typeface="Times New Roman" panose="02020603050405020304" pitchFamily="18" charset="0"/>
              </a:rPr>
              <a:t>Financing Facility for Storage of </a:t>
            </a:r>
            <a:br>
              <a:rPr lang="en-US" altLang="en-US" sz="2400" dirty="0">
                <a:solidFill>
                  <a:srgbClr val="0070C0"/>
                </a:solidFill>
                <a:latin typeface="Arial Black" panose="020B0A04020102020204" pitchFamily="34" charset="0"/>
                <a:cs typeface="Times New Roman" panose="02020603050405020304" pitchFamily="18" charset="0"/>
              </a:rPr>
            </a:br>
            <a:r>
              <a:rPr lang="en-US" altLang="en-US" sz="2400" dirty="0">
                <a:solidFill>
                  <a:srgbClr val="0070C0"/>
                </a:solidFill>
                <a:latin typeface="Arial Black" panose="020B0A04020102020204" pitchFamily="34" charset="0"/>
                <a:cs typeface="Times New Roman" panose="02020603050405020304" pitchFamily="18" charset="0"/>
              </a:rPr>
              <a:t>Agricultural Produce</a:t>
            </a:r>
            <a:endParaRPr lang="en-US" altLang="en-US" sz="2400" dirty="0">
              <a:solidFill>
                <a:srgbClr val="0070C0"/>
              </a:solidFill>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7380423"/>
              </p:ext>
            </p:extLst>
          </p:nvPr>
        </p:nvGraphicFramePr>
        <p:xfrm>
          <a:off x="90744" y="1447800"/>
          <a:ext cx="8748456" cy="4955809"/>
        </p:xfrm>
        <a:graphic>
          <a:graphicData uri="http://schemas.openxmlformats.org/drawingml/2006/table">
            <a:tbl>
              <a:tblPr firstRow="1" bandRow="1">
                <a:tableStyleId>{616DA210-FB5B-4158-B5E0-FEB733F419BA}</a:tableStyleId>
              </a:tblPr>
              <a:tblGrid>
                <a:gridCol w="2251842">
                  <a:extLst>
                    <a:ext uri="{9D8B030D-6E8A-4147-A177-3AD203B41FA5}">
                      <a16:colId xmlns:a16="http://schemas.microsoft.com/office/drawing/2014/main" val="20000"/>
                    </a:ext>
                  </a:extLst>
                </a:gridCol>
                <a:gridCol w="6496614">
                  <a:extLst>
                    <a:ext uri="{9D8B030D-6E8A-4147-A177-3AD203B41FA5}">
                      <a16:colId xmlns:a16="http://schemas.microsoft.com/office/drawing/2014/main" val="20001"/>
                    </a:ext>
                  </a:extLst>
                </a:gridCol>
              </a:tblGrid>
              <a:tr h="3124200">
                <a:tc>
                  <a:txBody>
                    <a:bodyPr/>
                    <a:lstStyle/>
                    <a:p>
                      <a:r>
                        <a:rPr lang="en-US" sz="2000" b="0" dirty="0">
                          <a:latin typeface="Calibri" panose="020F0502020204030204" pitchFamily="34" charset="0"/>
                        </a:rPr>
                        <a:t>Brief Description</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342900" lvl="0" indent="-342900" algn="just">
                        <a:lnSpc>
                          <a:spcPct val="100000"/>
                        </a:lnSpc>
                        <a:spcBef>
                          <a:spcPct val="0"/>
                        </a:spcBef>
                        <a:buFont typeface="+mj-lt"/>
                        <a:buAutoNum type="arabicPeriod"/>
                      </a:pPr>
                      <a:r>
                        <a:rPr lang="en-US" sz="2000" b="0" dirty="0">
                          <a:latin typeface="Calibri" panose="020F0502020204030204" pitchFamily="34" charset="0"/>
                        </a:rPr>
                        <a:t>For establishment, expansion and BMR of </a:t>
                      </a:r>
                      <a:r>
                        <a:rPr lang="en-US" sz="2000" b="0" dirty="0" smtClean="0">
                          <a:latin typeface="Calibri" panose="020F0502020204030204" pitchFamily="34" charset="0"/>
                        </a:rPr>
                        <a:t>steel</a:t>
                      </a:r>
                      <a:r>
                        <a:rPr lang="en-US" sz="2000" b="0" dirty="0">
                          <a:latin typeface="Calibri" panose="020F0502020204030204" pitchFamily="34" charset="0"/>
                        </a:rPr>
                        <a:t>/ metal/ concrete silos, warehouses &amp; cold storage facilities.</a:t>
                      </a:r>
                    </a:p>
                    <a:p>
                      <a:pPr marL="342900" lvl="0" indent="-342900" algn="just">
                        <a:lnSpc>
                          <a:spcPct val="100000"/>
                        </a:lnSpc>
                        <a:spcBef>
                          <a:spcPct val="0"/>
                        </a:spcBef>
                        <a:buFont typeface="+mj-lt"/>
                        <a:buAutoNum type="arabicPeriod"/>
                      </a:pPr>
                      <a:r>
                        <a:rPr lang="en-US" sz="2000" b="0" dirty="0">
                          <a:latin typeface="Calibri" panose="020F0502020204030204" pitchFamily="34" charset="0"/>
                        </a:rPr>
                        <a:t>For purchase of new imported/ local plant &amp; machinery/ equipments/ accessories to be used in silos, warehouses and cold storage facilities.  </a:t>
                      </a:r>
                    </a:p>
                    <a:p>
                      <a:pPr marL="342900" lvl="0" indent="-342900" algn="just">
                        <a:lnSpc>
                          <a:spcPct val="100000"/>
                        </a:lnSpc>
                        <a:spcBef>
                          <a:spcPct val="0"/>
                        </a:spcBef>
                        <a:buFont typeface="+mj-lt"/>
                        <a:buAutoNum type="arabicPeriod"/>
                      </a:pPr>
                      <a:r>
                        <a:rPr lang="en-US" sz="2000" b="0" dirty="0">
                          <a:latin typeface="Calibri" panose="020F0502020204030204" pitchFamily="34" charset="0"/>
                        </a:rPr>
                        <a:t>Generators  with maximum capacity not in excess of in-house  energy  requirements can be financed under the scheme.</a:t>
                      </a:r>
                    </a:p>
                    <a:p>
                      <a:pPr marL="342900" marR="0" lvl="0" indent="-342900" algn="just" defTabSz="914400" rtl="0" eaLnBrk="1" fontAlgn="auto" latinLnBrk="0" hangingPunct="1">
                        <a:lnSpc>
                          <a:spcPct val="100000"/>
                        </a:lnSpc>
                        <a:spcBef>
                          <a:spcPct val="0"/>
                        </a:spcBef>
                        <a:spcAft>
                          <a:spcPts val="0"/>
                        </a:spcAft>
                        <a:buClrTx/>
                        <a:buSzTx/>
                        <a:buFont typeface="+mj-lt"/>
                        <a:buAutoNum type="arabicPeriod"/>
                        <a:tabLst/>
                        <a:defRPr/>
                      </a:pPr>
                      <a:r>
                        <a:rPr lang="en-US" sz="2000" b="0" dirty="0">
                          <a:latin typeface="Calibri" panose="020F0502020204030204" pitchFamily="34" charset="0"/>
                        </a:rPr>
                        <a:t>Financing available up to 65% cost of civil works.</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8710">
                <a:tc>
                  <a:txBody>
                    <a:bodyPr/>
                    <a:lstStyle/>
                    <a:p>
                      <a:r>
                        <a:rPr lang="en-US" sz="2000" b="0" dirty="0">
                          <a:latin typeface="Calibri" panose="020F0502020204030204" pitchFamily="34" charset="0"/>
                        </a:rPr>
                        <a:t>Rate of Mark up</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indent="0" algn="just"/>
                      <a:r>
                        <a:rPr lang="en-US" sz="2000" b="0" dirty="0">
                          <a:latin typeface="Calibri" panose="020F0502020204030204" pitchFamily="34" charset="0"/>
                        </a:rPr>
                        <a:t>For SMEs end user rate is 6% </a:t>
                      </a:r>
                      <a:r>
                        <a:rPr lang="en-US" sz="2000" dirty="0">
                          <a:latin typeface="Calibri" panose="020F0502020204030204" pitchFamily="34" charset="0"/>
                        </a:rPr>
                        <a:t>out which bank’s share is 4%.</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92980">
                <a:tc>
                  <a:txBody>
                    <a:bodyPr/>
                    <a:lstStyle/>
                    <a:p>
                      <a:r>
                        <a:rPr lang="en-US" sz="2000" b="0" dirty="0">
                          <a:latin typeface="Calibri" panose="020F0502020204030204" pitchFamily="34" charset="0"/>
                        </a:rPr>
                        <a:t>Maximum Financing Amount</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Maximum for single project is Rs</a:t>
                      </a:r>
                      <a:r>
                        <a:rPr lang="en-US" sz="2000" baseline="0" dirty="0">
                          <a:latin typeface="Calibri" panose="020F0502020204030204" pitchFamily="34" charset="0"/>
                        </a:rPr>
                        <a:t> 500 million.</a:t>
                      </a:r>
                      <a:endParaRPr lang="en-US" sz="2000" dirty="0">
                        <a:latin typeface="Calibri" panose="020F0502020204030204" pitchFamily="34" charset="0"/>
                      </a:endParaRP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99919">
                <a:tc>
                  <a:txBody>
                    <a:bodyPr/>
                    <a:lstStyle/>
                    <a:p>
                      <a:r>
                        <a:rPr lang="en-US" sz="2000" b="0" dirty="0">
                          <a:latin typeface="Calibri" panose="020F0502020204030204" pitchFamily="34" charset="0"/>
                        </a:rPr>
                        <a:t>Financing tenor</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Maximum tenor for SMEs is 10 years.</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9230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44</a:t>
            </a:fld>
            <a:endParaRPr lang="en-US" dirty="0"/>
          </a:p>
        </p:txBody>
      </p:sp>
      <p:pic>
        <p:nvPicPr>
          <p:cNvPr id="2050" name="Picture 2" descr="The Imperative For A 24/7 Renewable Energy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1066800" cy="914400"/>
          </a:xfrm>
          <a:prstGeom prst="rect">
            <a:avLst/>
          </a:prstGeom>
        </p:spPr>
      </p:pic>
      <p:sp>
        <p:nvSpPr>
          <p:cNvPr id="5" name="TextBox 4"/>
          <p:cNvSpPr txBox="1"/>
          <p:nvPr/>
        </p:nvSpPr>
        <p:spPr>
          <a:xfrm>
            <a:off x="1214511" y="1032803"/>
            <a:ext cx="7239000" cy="14465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4400" b="1" dirty="0" smtClean="0">
                <a:solidFill>
                  <a:schemeClr val="tx1"/>
                </a:solidFill>
              </a:rPr>
              <a:t>SBP Financing Scheme for Renewable Energy</a:t>
            </a:r>
            <a:endParaRPr lang="en-US" sz="2800" b="1" dirty="0">
              <a:solidFill>
                <a:schemeClr val="tx1"/>
              </a:solidFill>
            </a:endParaRPr>
          </a:p>
        </p:txBody>
      </p:sp>
    </p:spTree>
    <p:extLst>
      <p:ext uri="{BB962C8B-B14F-4D97-AF65-F5344CB8AC3E}">
        <p14:creationId xmlns:p14="http://schemas.microsoft.com/office/powerpoint/2010/main" val="4118641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6477" y="288684"/>
            <a:ext cx="8023123" cy="625716"/>
          </a:xfrm>
        </p:spPr>
        <p:txBody>
          <a:bodyPr>
            <a:noAutofit/>
          </a:bodyPr>
          <a:lstStyle/>
          <a:p>
            <a:pPr algn="ctr" eaLnBrk="1" hangingPunct="1"/>
            <a:r>
              <a:rPr lang="en-US" altLang="en-US" sz="2800" b="1" dirty="0" smtClean="0">
                <a:solidFill>
                  <a:srgbClr val="0070C0"/>
                </a:solidFill>
                <a:latin typeface="Arial Black" panose="020B0A04020102020204" pitchFamily="34" charset="0"/>
              </a:rPr>
              <a:t>SBP Financing </a:t>
            </a:r>
            <a:r>
              <a:rPr lang="en-US" altLang="en-US" sz="2800" b="1" dirty="0">
                <a:solidFill>
                  <a:srgbClr val="0070C0"/>
                </a:solidFill>
                <a:latin typeface="Arial Black" panose="020B0A04020102020204" pitchFamily="34" charset="0"/>
              </a:rPr>
              <a:t>Scheme for Renewable Energy</a:t>
            </a:r>
            <a:endParaRPr lang="en-US" altLang="en-US" sz="2800" dirty="0">
              <a:solidFill>
                <a:srgbClr val="0070C0"/>
              </a:solidFill>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2613580"/>
              </p:ext>
            </p:extLst>
          </p:nvPr>
        </p:nvGraphicFramePr>
        <p:xfrm>
          <a:off x="228598" y="1953772"/>
          <a:ext cx="8686802" cy="4920168"/>
        </p:xfrm>
        <a:graphic>
          <a:graphicData uri="http://schemas.openxmlformats.org/drawingml/2006/table">
            <a:tbl>
              <a:tblPr firstRow="1" bandRow="1">
                <a:tableStyleId>{616DA210-FB5B-4158-B5E0-FEB733F419BA}</a:tableStyleId>
              </a:tblPr>
              <a:tblGrid>
                <a:gridCol w="1095632">
                  <a:extLst>
                    <a:ext uri="{9D8B030D-6E8A-4147-A177-3AD203B41FA5}">
                      <a16:colId xmlns:a16="http://schemas.microsoft.com/office/drawing/2014/main" val="20000"/>
                    </a:ext>
                  </a:extLst>
                </a:gridCol>
                <a:gridCol w="2973860">
                  <a:extLst>
                    <a:ext uri="{9D8B030D-6E8A-4147-A177-3AD203B41FA5}">
                      <a16:colId xmlns:a16="http://schemas.microsoft.com/office/drawing/2014/main" val="20001"/>
                    </a:ext>
                  </a:extLst>
                </a:gridCol>
                <a:gridCol w="2255110">
                  <a:extLst>
                    <a:ext uri="{9D8B030D-6E8A-4147-A177-3AD203B41FA5}">
                      <a16:colId xmlns:a16="http://schemas.microsoft.com/office/drawing/2014/main" val="20002"/>
                    </a:ext>
                  </a:extLst>
                </a:gridCol>
                <a:gridCol w="2362200">
                  <a:extLst>
                    <a:ext uri="{9D8B030D-6E8A-4147-A177-3AD203B41FA5}">
                      <a16:colId xmlns:a16="http://schemas.microsoft.com/office/drawing/2014/main" val="3503878023"/>
                    </a:ext>
                  </a:extLst>
                </a:gridCol>
              </a:tblGrid>
              <a:tr h="622516">
                <a:tc>
                  <a:txBody>
                    <a:bodyPr/>
                    <a:lstStyle/>
                    <a:p>
                      <a:pPr algn="ctr"/>
                      <a:endParaRPr lang="en-US" sz="1600" b="1" dirty="0">
                        <a:latin typeface="Calibri" panose="020F0502020204030204" pitchFamily="34" charset="0"/>
                      </a:endParaRPr>
                    </a:p>
                    <a:p>
                      <a:pPr algn="ctr"/>
                      <a:endParaRPr lang="en-US" sz="1600" b="1" dirty="0">
                        <a:latin typeface="Calibri" panose="020F0502020204030204" pitchFamily="34" charset="0"/>
                      </a:endParaRPr>
                    </a:p>
                  </a:txBody>
                  <a:tcPr marT="45713" marB="45713">
                    <a:solidFill>
                      <a:schemeClr val="accent3">
                        <a:lumMod val="20000"/>
                        <a:lumOff val="80000"/>
                      </a:schemeClr>
                    </a:solidFill>
                  </a:tcPr>
                </a:tc>
                <a:tc>
                  <a:txBody>
                    <a:bodyPr/>
                    <a:lstStyle/>
                    <a:p>
                      <a:pPr marL="0" indent="0" algn="ctr"/>
                      <a:r>
                        <a:rPr lang="en-US" sz="1600" b="1" dirty="0">
                          <a:latin typeface="Calibri" panose="020F0502020204030204" pitchFamily="34" charset="0"/>
                        </a:rPr>
                        <a:t>Category I</a:t>
                      </a:r>
                    </a:p>
                  </a:txBody>
                  <a:tcPr marT="45713" marB="45713">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Category II</a:t>
                      </a:r>
                    </a:p>
                  </a:txBody>
                  <a:tcPr marT="45713" marB="45713">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Category III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Calibri" panose="020F0502020204030204" pitchFamily="34" charset="0"/>
                      </a:endParaRPr>
                    </a:p>
                  </a:txBody>
                  <a:tcPr marT="45713" marB="45713">
                    <a:noFill/>
                  </a:tcPr>
                </a:tc>
                <a:extLst>
                  <a:ext uri="{0D108BD9-81ED-4DB2-BD59-A6C34878D82A}">
                    <a16:rowId xmlns:a16="http://schemas.microsoft.com/office/drawing/2014/main" val="10000"/>
                  </a:ext>
                </a:extLst>
              </a:tr>
              <a:tr h="2967415">
                <a:tc>
                  <a:txBody>
                    <a:bodyPr/>
                    <a:lstStyle/>
                    <a:p>
                      <a:pPr algn="ctr"/>
                      <a:endParaRPr lang="en-US" sz="1800" b="1" dirty="0">
                        <a:latin typeface="Calibri" panose="020F0502020204030204" pitchFamily="34" charset="0"/>
                      </a:endParaRPr>
                    </a:p>
                    <a:p>
                      <a:pPr algn="ctr"/>
                      <a:r>
                        <a:rPr lang="en-US" sz="1800" b="1" dirty="0">
                          <a:latin typeface="Calibri" panose="020F0502020204030204" pitchFamily="34" charset="0"/>
                        </a:rPr>
                        <a:t>Brief </a:t>
                      </a:r>
                    </a:p>
                    <a:p>
                      <a:pPr algn="ctr"/>
                      <a:r>
                        <a:rPr lang="en-US" sz="1800" b="1" dirty="0">
                          <a:latin typeface="Calibri" panose="020F0502020204030204" pitchFamily="34" charset="0"/>
                        </a:rPr>
                        <a:t>Description</a:t>
                      </a:r>
                    </a:p>
                    <a:p>
                      <a:pPr algn="ctr"/>
                      <a:endParaRPr lang="en-US" sz="1800" b="1" dirty="0">
                        <a:latin typeface="Calibri" panose="020F0502020204030204" pitchFamily="34" charset="0"/>
                      </a:endParaRPr>
                    </a:p>
                  </a:txBody>
                  <a:tcPr marT="45713" marB="45713">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Prospective sponsors, desirous of setting up renewable energy power projects with a capacity ranging from more than 1 MW and up-to 50 MW for their own use, selling of electricity to the national grid (including distribution companies) or combination of both.</a:t>
                      </a:r>
                    </a:p>
                  </a:txBody>
                  <a:tcPr marT="45713" marB="45713">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panose="020F0502020204030204" pitchFamily="34" charset="0"/>
                        </a:rPr>
                        <a:t>Prospective sponsors, desirous of installing renewable energy source based projects/ solutions for generation of electricity up-to 1 MW.</a:t>
                      </a:r>
                      <a:endParaRPr lang="en-US" sz="1800" b="0" dirty="0">
                        <a:latin typeface="Calibri" panose="020F0502020204030204" pitchFamily="34" charset="0"/>
                      </a:endParaRPr>
                    </a:p>
                  </a:txBody>
                  <a:tcPr marT="45713" marB="45713">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Vendors/ suppliers/ energy sale companies installing wind and solar systems of up-to 5 MW including s</a:t>
                      </a:r>
                      <a:r>
                        <a:rPr kumimoji="0" lang="en-US" sz="1800" kern="1200" dirty="0" smtClean="0">
                          <a:solidFill>
                            <a:schemeClr val="tx1"/>
                          </a:solidFill>
                          <a:effectLst/>
                          <a:latin typeface="+mn-lt"/>
                          <a:ea typeface="Verdana" pitchFamily="34" charset="0"/>
                          <a:cs typeface="Verdana" pitchFamily="34" charset="0"/>
                        </a:rPr>
                        <a:t>elling of RE equipment on lease/ rental/ deferred</a:t>
                      </a:r>
                      <a:r>
                        <a:rPr kumimoji="0" lang="en-US" sz="1800" kern="1200" baseline="0" dirty="0" smtClean="0">
                          <a:solidFill>
                            <a:schemeClr val="tx1"/>
                          </a:solidFill>
                          <a:effectLst/>
                          <a:latin typeface="+mn-lt"/>
                          <a:ea typeface="Verdana" pitchFamily="34" charset="0"/>
                          <a:cs typeface="Verdana" pitchFamily="34" charset="0"/>
                        </a:rPr>
                        <a:t> payment </a:t>
                      </a:r>
                      <a:r>
                        <a:rPr kumimoji="0" lang="en-US" sz="1800" kern="1200" dirty="0" smtClean="0">
                          <a:solidFill>
                            <a:schemeClr val="tx1"/>
                          </a:solidFill>
                          <a:effectLst/>
                          <a:latin typeface="+mn-lt"/>
                          <a:ea typeface="Verdana" pitchFamily="34" charset="0"/>
                          <a:cs typeface="Verdana" pitchFamily="34" charset="0"/>
                        </a:rPr>
                        <a:t>basis or selling of electricity to ultimate owners / users.</a:t>
                      </a:r>
                    </a:p>
                  </a:txBody>
                  <a:tcPr marT="45713" marB="45713">
                    <a:noFill/>
                  </a:tcPr>
                </a:tc>
                <a:extLst>
                  <a:ext uri="{0D108BD9-81ED-4DB2-BD59-A6C34878D82A}">
                    <a16:rowId xmlns:a16="http://schemas.microsoft.com/office/drawing/2014/main" val="10001"/>
                  </a:ext>
                </a:extLst>
              </a:tr>
              <a:tr h="1085697">
                <a:tc>
                  <a:txBody>
                    <a:bodyPr/>
                    <a:lstStyle/>
                    <a:p>
                      <a:r>
                        <a:rPr lang="en-US" sz="1800" b="1" dirty="0">
                          <a:latin typeface="Calibri" panose="020F0502020204030204" pitchFamily="34" charset="0"/>
                        </a:rPr>
                        <a:t>Fin.</a:t>
                      </a:r>
                      <a:r>
                        <a:rPr lang="en-US" sz="1800" b="1" baseline="0" dirty="0">
                          <a:latin typeface="Calibri" panose="020F0502020204030204" pitchFamily="34" charset="0"/>
                        </a:rPr>
                        <a:t> limit</a:t>
                      </a:r>
                      <a:endParaRPr lang="en-US" sz="1800" b="1" dirty="0">
                        <a:latin typeface="Calibri" panose="020F0502020204030204" pitchFamily="34" charset="0"/>
                      </a:endParaRPr>
                    </a:p>
                  </a:txBody>
                  <a:tcPr marT="45713" marB="45713">
                    <a:solidFill>
                      <a:schemeClr val="accent3">
                        <a:lumMod val="20000"/>
                        <a:lumOff val="80000"/>
                      </a:schemeClr>
                    </a:solidFill>
                  </a:tcPr>
                </a:tc>
                <a:tc>
                  <a:txBody>
                    <a:bodyPr/>
                    <a:lstStyle/>
                    <a:p>
                      <a:pPr algn="just"/>
                      <a:r>
                        <a:rPr lang="en-US" sz="1800" dirty="0">
                          <a:latin typeface="Calibri" panose="020F0502020204030204" pitchFamily="34" charset="0"/>
                        </a:rPr>
                        <a:t>Rs 6 billion for single project</a:t>
                      </a:r>
                    </a:p>
                  </a:txBody>
                  <a:tcPr marT="45713" marB="45713">
                    <a:noFill/>
                  </a:tcPr>
                </a:tc>
                <a:tc>
                  <a:txBody>
                    <a:bodyPr/>
                    <a:lstStyle/>
                    <a:p>
                      <a:pPr algn="just"/>
                      <a:r>
                        <a:rPr lang="en-US" sz="1800" b="0" dirty="0">
                          <a:latin typeface="Calibri" panose="020F0502020204030204" pitchFamily="34" charset="0"/>
                        </a:rPr>
                        <a:t>Rs</a:t>
                      </a:r>
                      <a:r>
                        <a:rPr lang="en-US" sz="1800" b="0" baseline="0" dirty="0">
                          <a:latin typeface="Calibri" panose="020F0502020204030204" pitchFamily="34" charset="0"/>
                        </a:rPr>
                        <a:t> </a:t>
                      </a:r>
                      <a:r>
                        <a:rPr lang="en-US" sz="1800" b="0" dirty="0">
                          <a:latin typeface="Calibri" panose="020F0502020204030204" pitchFamily="34" charset="0"/>
                        </a:rPr>
                        <a:t>400 M for single borrower</a:t>
                      </a:r>
                    </a:p>
                  </a:txBody>
                  <a:tcPr marT="45713" marB="45713">
                    <a:noFill/>
                  </a:tcPr>
                </a:tc>
                <a:tc>
                  <a:txBody>
                    <a:bodyPr/>
                    <a:lstStyle/>
                    <a:p>
                      <a:pPr algn="just"/>
                      <a:r>
                        <a:rPr lang="en-US" sz="1800" dirty="0" err="1">
                          <a:solidFill>
                            <a:schemeClr val="tx1"/>
                          </a:solidFill>
                          <a:latin typeface="Calibri" panose="020F0502020204030204" pitchFamily="34" charset="0"/>
                        </a:rPr>
                        <a:t>Rs</a:t>
                      </a:r>
                      <a:r>
                        <a:rPr lang="en-US" sz="1800" dirty="0">
                          <a:solidFill>
                            <a:schemeClr val="tx1"/>
                          </a:solidFill>
                          <a:latin typeface="Calibri" panose="020F0502020204030204" pitchFamily="34" charset="0"/>
                        </a:rPr>
                        <a:t> </a:t>
                      </a:r>
                      <a:r>
                        <a:rPr lang="en-US" sz="1800" dirty="0" smtClean="0">
                          <a:solidFill>
                            <a:schemeClr val="tx1"/>
                          </a:solidFill>
                          <a:latin typeface="Calibri" panose="020F0502020204030204" pitchFamily="34" charset="0"/>
                        </a:rPr>
                        <a:t>2 </a:t>
                      </a:r>
                      <a:r>
                        <a:rPr lang="en-US" sz="1800" dirty="0">
                          <a:solidFill>
                            <a:schemeClr val="tx1"/>
                          </a:solidFill>
                          <a:latin typeface="Calibri" panose="020F0502020204030204" pitchFamily="34" charset="0"/>
                        </a:rPr>
                        <a:t>billion for single vendor / </a:t>
                      </a:r>
                      <a:r>
                        <a:rPr lang="en-US" sz="1800" dirty="0" smtClean="0">
                          <a:solidFill>
                            <a:schemeClr val="tx1"/>
                          </a:solidFill>
                          <a:latin typeface="Calibri" panose="020F0502020204030204" pitchFamily="34" charset="0"/>
                        </a:rPr>
                        <a:t>supplier/Energy Sale</a:t>
                      </a:r>
                      <a:r>
                        <a:rPr lang="en-US" sz="1800" baseline="0" dirty="0" smtClean="0">
                          <a:solidFill>
                            <a:schemeClr val="tx1"/>
                          </a:solidFill>
                          <a:latin typeface="Calibri" panose="020F0502020204030204" pitchFamily="34" charset="0"/>
                        </a:rPr>
                        <a:t> Company</a:t>
                      </a:r>
                      <a:endParaRPr lang="en-US" sz="1800" dirty="0">
                        <a:solidFill>
                          <a:schemeClr val="tx1"/>
                        </a:solidFill>
                        <a:latin typeface="Calibri" panose="020F0502020204030204" pitchFamily="34" charset="0"/>
                      </a:endParaRPr>
                    </a:p>
                  </a:txBody>
                  <a:tcPr marT="45713" marB="45713">
                    <a:noFill/>
                  </a:tcPr>
                </a:tc>
                <a:extLst>
                  <a:ext uri="{0D108BD9-81ED-4DB2-BD59-A6C34878D82A}">
                    <a16:rowId xmlns:a16="http://schemas.microsoft.com/office/drawing/2014/main" val="10002"/>
                  </a:ext>
                </a:extLst>
              </a:tr>
            </a:tbl>
          </a:graphicData>
        </a:graphic>
      </p:graphicFrame>
      <p:sp>
        <p:nvSpPr>
          <p:cNvPr id="7198" name="TextBox 2"/>
          <p:cNvSpPr txBox="1">
            <a:spLocks noChangeArrowheads="1"/>
          </p:cNvSpPr>
          <p:nvPr/>
        </p:nvSpPr>
        <p:spPr bwMode="auto">
          <a:xfrm>
            <a:off x="206477" y="1250829"/>
            <a:ext cx="88201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900" dirty="0">
                <a:latin typeface="Calibri" panose="020F0502020204030204" pitchFamily="34" charset="0"/>
              </a:rPr>
              <a:t>For power generated by using alternative/ renewable energy sources like solar, wind, hydro, biogas, bio-fuels, </a:t>
            </a:r>
            <a:r>
              <a:rPr lang="en-US" altLang="en-US" sz="1900" dirty="0" smtClean="0">
                <a:latin typeface="Calibri" panose="020F0502020204030204" pitchFamily="34" charset="0"/>
              </a:rPr>
              <a:t>biogas cogeneration</a:t>
            </a:r>
            <a:r>
              <a:rPr lang="en-US" altLang="en-US" sz="1900" dirty="0">
                <a:latin typeface="Calibri" panose="020F0502020204030204" pitchFamily="34" charset="0"/>
              </a:rPr>
              <a:t>, and geothermal as fuel. </a:t>
            </a:r>
          </a:p>
        </p:txBody>
      </p:sp>
    </p:spTree>
    <p:extLst>
      <p:ext uri="{BB962C8B-B14F-4D97-AF65-F5344CB8AC3E}">
        <p14:creationId xmlns:p14="http://schemas.microsoft.com/office/powerpoint/2010/main" val="4032734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6477" y="288684"/>
            <a:ext cx="8023123" cy="625716"/>
          </a:xfrm>
        </p:spPr>
        <p:txBody>
          <a:bodyPr>
            <a:noAutofit/>
          </a:bodyPr>
          <a:lstStyle/>
          <a:p>
            <a:pPr algn="ctr" eaLnBrk="1" hangingPunct="1"/>
            <a:r>
              <a:rPr lang="en-US" altLang="en-US" sz="2800" b="1" dirty="0">
                <a:solidFill>
                  <a:srgbClr val="0070C0"/>
                </a:solidFill>
                <a:latin typeface="Arial Black" panose="020B0A04020102020204" pitchFamily="34" charset="0"/>
              </a:rPr>
              <a:t>Financing Scheme for Renewable Energy</a:t>
            </a:r>
            <a:endParaRPr lang="en-US" altLang="en-US" sz="2800" dirty="0">
              <a:solidFill>
                <a:srgbClr val="0070C0"/>
              </a:solidFill>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5501631"/>
              </p:ext>
            </p:extLst>
          </p:nvPr>
        </p:nvGraphicFramePr>
        <p:xfrm>
          <a:off x="228598" y="1953772"/>
          <a:ext cx="8610602" cy="4628190"/>
        </p:xfrm>
        <a:graphic>
          <a:graphicData uri="http://schemas.openxmlformats.org/drawingml/2006/table">
            <a:tbl>
              <a:tblPr firstRow="1" bandRow="1">
                <a:tableStyleId>{616DA210-FB5B-4158-B5E0-FEB733F419BA}</a:tableStyleId>
              </a:tblPr>
              <a:tblGrid>
                <a:gridCol w="1219202">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514600">
                  <a:extLst>
                    <a:ext uri="{9D8B030D-6E8A-4147-A177-3AD203B41FA5}">
                      <a16:colId xmlns:a16="http://schemas.microsoft.com/office/drawing/2014/main" val="3503878023"/>
                    </a:ext>
                  </a:extLst>
                </a:gridCol>
              </a:tblGrid>
              <a:tr h="744683">
                <a:tc>
                  <a:txBody>
                    <a:bodyPr/>
                    <a:lstStyle/>
                    <a:p>
                      <a:pPr algn="ctr"/>
                      <a:endParaRPr lang="en-US" sz="1600" b="1" dirty="0">
                        <a:latin typeface="Calibri" panose="020F0502020204030204" pitchFamily="34" charset="0"/>
                      </a:endParaRPr>
                    </a:p>
                    <a:p>
                      <a:pPr algn="ctr"/>
                      <a:endParaRPr lang="en-US" sz="1600" b="1" dirty="0">
                        <a:latin typeface="Calibri" panose="020F0502020204030204" pitchFamily="34" charset="0"/>
                      </a:endParaRPr>
                    </a:p>
                  </a:txBody>
                  <a:tcPr marT="45713" marB="45713">
                    <a:solidFill>
                      <a:schemeClr val="accent3">
                        <a:lumMod val="20000"/>
                        <a:lumOff val="80000"/>
                      </a:schemeClr>
                    </a:solidFill>
                  </a:tcPr>
                </a:tc>
                <a:tc>
                  <a:txBody>
                    <a:bodyPr/>
                    <a:lstStyle/>
                    <a:p>
                      <a:pPr marL="0" indent="0" algn="ctr"/>
                      <a:r>
                        <a:rPr lang="en-US" sz="1600" b="1" dirty="0">
                          <a:latin typeface="Calibri" panose="020F0502020204030204" pitchFamily="34" charset="0"/>
                        </a:rPr>
                        <a:t>Category I</a:t>
                      </a:r>
                    </a:p>
                  </a:txBody>
                  <a:tcPr marT="45713" marB="45713">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Category II</a:t>
                      </a:r>
                    </a:p>
                  </a:txBody>
                  <a:tcPr marT="45713" marB="45713">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Category III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Calibri" panose="020F0502020204030204" pitchFamily="34" charset="0"/>
                      </a:endParaRPr>
                    </a:p>
                  </a:txBody>
                  <a:tcPr marT="45713" marB="45713">
                    <a:noFill/>
                  </a:tcPr>
                </a:tc>
                <a:extLst>
                  <a:ext uri="{0D108BD9-81ED-4DB2-BD59-A6C34878D82A}">
                    <a16:rowId xmlns:a16="http://schemas.microsoft.com/office/drawing/2014/main" val="10000"/>
                  </a:ext>
                </a:extLst>
              </a:tr>
              <a:tr h="1873545">
                <a:tc>
                  <a:txBody>
                    <a:bodyPr/>
                    <a:lstStyle/>
                    <a:p>
                      <a:pPr algn="l"/>
                      <a:r>
                        <a:rPr lang="en-US" sz="1800" b="1" dirty="0">
                          <a:latin typeface="Calibri" panose="020F0502020204030204" pitchFamily="34" charset="0"/>
                        </a:rPr>
                        <a:t>SBP Refinance</a:t>
                      </a:r>
                    </a:p>
                    <a:p>
                      <a:pPr algn="ctr"/>
                      <a:endParaRPr lang="en-US" sz="1800" b="1" dirty="0">
                        <a:latin typeface="Calibri" panose="020F0502020204030204" pitchFamily="34" charset="0"/>
                      </a:endParaRPr>
                    </a:p>
                  </a:txBody>
                  <a:tcPr marT="45713" marB="45713">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SBP Refinance shall be up-to100% of total financing (debt) of an eligible RE project of upto 20 MW and up-to 50% of financing (debt)of an eligible RE Project of more than 20 MW. </a:t>
                      </a:r>
                    </a:p>
                  </a:txBody>
                  <a:tcPr marT="45713" marB="4571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rPr>
                        <a:t>SBP Refinance shall be up-to 100%of financing to the eligible borrowers. </a:t>
                      </a:r>
                    </a:p>
                  </a:txBody>
                  <a:tcPr marT="45713" marB="4571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SBP Refinance shall be up-to 100% of financing to the eligible borrowers.</a:t>
                      </a:r>
                    </a:p>
                  </a:txBody>
                  <a:tcPr marT="45713" marB="45713">
                    <a:noFill/>
                  </a:tcPr>
                </a:tc>
                <a:extLst>
                  <a:ext uri="{0D108BD9-81ED-4DB2-BD59-A6C34878D82A}">
                    <a16:rowId xmlns:a16="http://schemas.microsoft.com/office/drawing/2014/main" val="10001"/>
                  </a:ext>
                </a:extLst>
              </a:tr>
              <a:tr h="547679">
                <a:tc>
                  <a:txBody>
                    <a:bodyPr/>
                    <a:lstStyle/>
                    <a:p>
                      <a:r>
                        <a:rPr lang="en-US" sz="1600" b="1" dirty="0">
                          <a:latin typeface="Calibri" panose="020F0502020204030204" pitchFamily="34" charset="0"/>
                        </a:rPr>
                        <a:t>Fin Tenor</a:t>
                      </a:r>
                    </a:p>
                  </a:txBody>
                  <a:tcPr marT="45713" marB="45713">
                    <a:solidFill>
                      <a:schemeClr val="accent3">
                        <a:lumMod val="20000"/>
                        <a:lumOff val="80000"/>
                      </a:schemeClr>
                    </a:solidFill>
                  </a:tcPr>
                </a:tc>
                <a:tc>
                  <a:txBody>
                    <a:bodyPr/>
                    <a:lstStyle/>
                    <a:p>
                      <a:pPr algn="just"/>
                      <a:r>
                        <a:rPr lang="en-US" sz="1800" dirty="0">
                          <a:latin typeface="Calibri" panose="020F0502020204030204" pitchFamily="34" charset="0"/>
                        </a:rPr>
                        <a:t>Max </a:t>
                      </a:r>
                      <a:r>
                        <a:rPr lang="en-US" sz="1800" baseline="0" dirty="0">
                          <a:latin typeface="Calibri" panose="020F0502020204030204" pitchFamily="34" charset="0"/>
                        </a:rPr>
                        <a:t>12 Yr--2 Yr. GP</a:t>
                      </a:r>
                      <a:endParaRPr lang="en-US" sz="1800" dirty="0">
                        <a:latin typeface="Calibri" panose="020F0502020204030204" pitchFamily="34" charset="0"/>
                      </a:endParaRPr>
                    </a:p>
                  </a:txBody>
                  <a:tcPr marT="45713" marB="4571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mn-ea"/>
                          <a:cs typeface="+mn-cs"/>
                        </a:rPr>
                        <a:t>Max 10 Yr--</a:t>
                      </a:r>
                      <a:r>
                        <a:rPr lang="en-US" sz="1800" b="1" kern="1200" baseline="0" dirty="0">
                          <a:solidFill>
                            <a:schemeClr val="tx1"/>
                          </a:solidFill>
                          <a:latin typeface="Calibri" panose="020F0502020204030204" pitchFamily="34" charset="0"/>
                          <a:ea typeface="+mn-ea"/>
                          <a:cs typeface="+mn-cs"/>
                        </a:rPr>
                        <a:t>3 Mon GP</a:t>
                      </a:r>
                      <a:endParaRPr lang="en-US" sz="1800" b="1" kern="1200" dirty="0">
                        <a:solidFill>
                          <a:schemeClr val="tx1"/>
                        </a:solidFill>
                        <a:latin typeface="Calibri" panose="020F0502020204030204" pitchFamily="34" charset="0"/>
                        <a:ea typeface="+mn-ea"/>
                        <a:cs typeface="+mn-cs"/>
                      </a:endParaRPr>
                    </a:p>
                  </a:txBody>
                  <a:tcPr marT="45713" marB="4571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mn-cs"/>
                        </a:rPr>
                        <a:t>Max 10 </a:t>
                      </a:r>
                      <a:r>
                        <a:rPr lang="en-US" sz="1800" kern="1200" dirty="0" err="1" smtClean="0">
                          <a:solidFill>
                            <a:schemeClr val="tx1"/>
                          </a:solidFill>
                          <a:latin typeface="Calibri" panose="020F0502020204030204" pitchFamily="34" charset="0"/>
                          <a:ea typeface="+mn-ea"/>
                          <a:cs typeface="+mn-cs"/>
                        </a:rPr>
                        <a:t>Yr</a:t>
                      </a:r>
                      <a:r>
                        <a:rPr lang="en-US" sz="1800" kern="1200" dirty="0" smtClean="0">
                          <a:solidFill>
                            <a:schemeClr val="tx1"/>
                          </a:solidFill>
                          <a:latin typeface="Calibri" panose="020F0502020204030204" pitchFamily="34" charset="0"/>
                          <a:ea typeface="+mn-ea"/>
                          <a:cs typeface="+mn-cs"/>
                        </a:rPr>
                        <a:t> – 06</a:t>
                      </a:r>
                      <a:r>
                        <a:rPr lang="en-US" sz="1800" kern="1200" baseline="0" dirty="0" smtClean="0">
                          <a:solidFill>
                            <a:schemeClr val="tx1"/>
                          </a:solidFill>
                          <a:latin typeface="Calibri" panose="020F0502020204030204" pitchFamily="34" charset="0"/>
                          <a:ea typeface="+mn-ea"/>
                          <a:cs typeface="+mn-cs"/>
                        </a:rPr>
                        <a:t> Month Grace Period</a:t>
                      </a:r>
                      <a:endParaRPr lang="en-US" sz="1800" kern="1200" dirty="0">
                        <a:solidFill>
                          <a:schemeClr val="tx1"/>
                        </a:solidFill>
                        <a:latin typeface="Calibri" panose="020F0502020204030204" pitchFamily="34" charset="0"/>
                        <a:ea typeface="+mn-ea"/>
                        <a:cs typeface="+mn-cs"/>
                      </a:endParaRPr>
                    </a:p>
                  </a:txBody>
                  <a:tcPr marT="45713" marB="45713">
                    <a:noFill/>
                  </a:tcPr>
                </a:tc>
                <a:extLst>
                  <a:ext uri="{0D108BD9-81ED-4DB2-BD59-A6C34878D82A}">
                    <a16:rowId xmlns:a16="http://schemas.microsoft.com/office/drawing/2014/main" val="10003"/>
                  </a:ext>
                </a:extLst>
              </a:tr>
              <a:tr h="957455">
                <a:tc>
                  <a:txBody>
                    <a:bodyPr/>
                    <a:lstStyle/>
                    <a:p>
                      <a:r>
                        <a:rPr lang="en-US" sz="1600" b="1" dirty="0">
                          <a:latin typeface="Calibri" panose="020F0502020204030204" pitchFamily="34" charset="0"/>
                        </a:rPr>
                        <a:t>Mark up</a:t>
                      </a:r>
                    </a:p>
                  </a:txBody>
                  <a:tcPr marT="45713" marB="45713">
                    <a:solidFill>
                      <a:schemeClr val="accent3">
                        <a:lumMod val="20000"/>
                        <a:lumOff val="80000"/>
                      </a:schemeClr>
                    </a:solidFill>
                  </a:tcPr>
                </a:tc>
                <a:tc>
                  <a:txBody>
                    <a:bodyPr/>
                    <a:lstStyle/>
                    <a:p>
                      <a:pPr marL="0" indent="0" algn="l"/>
                      <a:r>
                        <a:rPr lang="en-US" sz="1800" b="0" dirty="0">
                          <a:latin typeface="Calibri" panose="020F0502020204030204" pitchFamily="34" charset="0"/>
                        </a:rPr>
                        <a:t>3%</a:t>
                      </a:r>
                      <a:r>
                        <a:rPr lang="en-US" sz="1800" b="0" baseline="0" dirty="0">
                          <a:latin typeface="Calibri" panose="020F0502020204030204" pitchFamily="34" charset="0"/>
                        </a:rPr>
                        <a:t> SBP + 3% Bank=6% p.a.</a:t>
                      </a:r>
                      <a:endParaRPr lang="en-US" sz="1800" dirty="0">
                        <a:latin typeface="Calibri" panose="020F0502020204030204" pitchFamily="34" charset="0"/>
                      </a:endParaRPr>
                    </a:p>
                  </a:txBody>
                  <a:tcPr marT="45713" marB="45713">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rPr>
                        <a:t>2%</a:t>
                      </a:r>
                      <a:r>
                        <a:rPr lang="en-US" sz="1800" b="1" baseline="0" dirty="0">
                          <a:latin typeface="Calibri" panose="020F0502020204030204" pitchFamily="34" charset="0"/>
                        </a:rPr>
                        <a:t> SBP + 4% Bank=6% p.a.</a:t>
                      </a:r>
                      <a:endParaRPr lang="en-US" sz="1800" b="1" dirty="0"/>
                    </a:p>
                  </a:txBody>
                  <a:tcPr marT="45713" marB="45713">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rPr>
                        <a:t>3%</a:t>
                      </a:r>
                      <a:r>
                        <a:rPr lang="en-US" sz="1800" b="0" baseline="0" dirty="0">
                          <a:latin typeface="Calibri" panose="020F0502020204030204" pitchFamily="34" charset="0"/>
                        </a:rPr>
                        <a:t> SBP + 3% Bank=6% p.a.</a:t>
                      </a:r>
                      <a:endParaRPr lang="en-US" sz="1800" dirty="0">
                        <a:latin typeface="Calibri" panose="020F0502020204030204" pitchFamily="34" charset="0"/>
                      </a:endParaRPr>
                    </a:p>
                  </a:txBody>
                  <a:tcPr marT="45713" marB="45713">
                    <a:noFill/>
                  </a:tcPr>
                </a:tc>
                <a:extLst>
                  <a:ext uri="{0D108BD9-81ED-4DB2-BD59-A6C34878D82A}">
                    <a16:rowId xmlns:a16="http://schemas.microsoft.com/office/drawing/2014/main" val="10004"/>
                  </a:ext>
                </a:extLst>
              </a:tr>
            </a:tbl>
          </a:graphicData>
        </a:graphic>
      </p:graphicFrame>
      <p:sp>
        <p:nvSpPr>
          <p:cNvPr id="7198" name="TextBox 2"/>
          <p:cNvSpPr txBox="1">
            <a:spLocks noChangeArrowheads="1"/>
          </p:cNvSpPr>
          <p:nvPr/>
        </p:nvSpPr>
        <p:spPr bwMode="auto">
          <a:xfrm>
            <a:off x="206477" y="1250829"/>
            <a:ext cx="88201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900" dirty="0">
                <a:latin typeface="Calibri" panose="020F0502020204030204" pitchFamily="34" charset="0"/>
              </a:rPr>
              <a:t>For power generated by using alternative/ renewable energy sources like solar, wind, hydro, biogas, bio-fuels, bagasse cogeneration, and geothermal as fuel. </a:t>
            </a:r>
          </a:p>
        </p:txBody>
      </p:sp>
    </p:spTree>
    <p:extLst>
      <p:ext uri="{BB962C8B-B14F-4D97-AF65-F5344CB8AC3E}">
        <p14:creationId xmlns:p14="http://schemas.microsoft.com/office/powerpoint/2010/main" val="6519268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1" y="-38100"/>
            <a:ext cx="8153400" cy="1104900"/>
          </a:xfrm>
        </p:spPr>
        <p:txBody>
          <a:bodyPr>
            <a:normAutofit/>
          </a:bodyPr>
          <a:lstStyle/>
          <a:p>
            <a:pPr algn="ctr" eaLnBrk="1" hangingPunct="1"/>
            <a:r>
              <a:rPr lang="en-US" altLang="en-US" sz="2400" b="1" dirty="0">
                <a:solidFill>
                  <a:srgbClr val="0070C0"/>
                </a:solidFill>
                <a:latin typeface="Arial Black" panose="020B0A04020102020204" pitchFamily="34" charset="0"/>
              </a:rPr>
              <a:t>Refinance Scheme for Working Capital Financing of SEs &amp; Low-end MEs</a:t>
            </a:r>
            <a:endParaRPr lang="en-US" altLang="en-US" sz="2400" dirty="0">
              <a:solidFill>
                <a:srgbClr val="0070C0"/>
              </a:solidFill>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9008685"/>
              </p:ext>
            </p:extLst>
          </p:nvPr>
        </p:nvGraphicFramePr>
        <p:xfrm>
          <a:off x="228600" y="1295399"/>
          <a:ext cx="8534400" cy="5410690"/>
        </p:xfrm>
        <a:graphic>
          <a:graphicData uri="http://schemas.openxmlformats.org/drawingml/2006/table">
            <a:tbl>
              <a:tblPr firstRow="1" bandRow="1">
                <a:tableStyleId>{616DA210-FB5B-4158-B5E0-FEB733F419BA}</a:tableStyleId>
              </a:tblPr>
              <a:tblGrid>
                <a:gridCol w="23622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2379456">
                <a:tc>
                  <a:txBody>
                    <a:bodyPr/>
                    <a:lstStyle/>
                    <a:p>
                      <a:r>
                        <a:rPr lang="en-US" sz="2000" b="1" dirty="0">
                          <a:latin typeface="Calibri" panose="020F0502020204030204" pitchFamily="34" charset="0"/>
                        </a:rPr>
                        <a:t>Brief Description</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just" defTabSz="914400" rtl="0" eaLnBrk="1" fontAlgn="auto" latinLnBrk="0" hangingPunct="1">
                        <a:lnSpc>
                          <a:spcPct val="100000"/>
                        </a:lnSpc>
                        <a:spcBef>
                          <a:spcPct val="0"/>
                        </a:spcBef>
                        <a:spcAft>
                          <a:spcPts val="0"/>
                        </a:spcAft>
                        <a:buClrTx/>
                        <a:buSzTx/>
                        <a:buFont typeface="+mj-lt"/>
                        <a:buNone/>
                        <a:tabLst>
                          <a:tab pos="165100" algn="l"/>
                        </a:tabLst>
                        <a:defRPr/>
                      </a:pPr>
                      <a:r>
                        <a:rPr lang="en-US" sz="2000" b="1" kern="1200" dirty="0">
                          <a:solidFill>
                            <a:schemeClr val="tx1"/>
                          </a:solidFill>
                          <a:latin typeface="Calibri" panose="020F0502020204030204" pitchFamily="34" charset="0"/>
                          <a:ea typeface="+mn-ea"/>
                          <a:cs typeface="+mn-cs"/>
                        </a:rPr>
                        <a:t>Financing is initially available to meet the working capital requirements of  below</a:t>
                      </a:r>
                      <a:r>
                        <a:rPr lang="en-US" sz="2000" b="1" kern="1200" baseline="0" dirty="0">
                          <a:solidFill>
                            <a:schemeClr val="tx1"/>
                          </a:solidFill>
                          <a:latin typeface="Calibri" panose="020F0502020204030204" pitchFamily="34" charset="0"/>
                          <a:ea typeface="+mn-ea"/>
                          <a:cs typeface="+mn-cs"/>
                        </a:rPr>
                        <a:t> mentioned sectors:</a:t>
                      </a:r>
                    </a:p>
                    <a:p>
                      <a:pPr marL="0" marR="0" lvl="0" indent="0" algn="just" defTabSz="914400" rtl="0" eaLnBrk="1" fontAlgn="auto" latinLnBrk="0" hangingPunct="1">
                        <a:lnSpc>
                          <a:spcPct val="100000"/>
                        </a:lnSpc>
                        <a:spcBef>
                          <a:spcPct val="0"/>
                        </a:spcBef>
                        <a:spcAft>
                          <a:spcPts val="0"/>
                        </a:spcAft>
                        <a:buClrTx/>
                        <a:buSzTx/>
                        <a:buFont typeface="+mj-lt"/>
                        <a:buNone/>
                        <a:tabLst>
                          <a:tab pos="165100" algn="l"/>
                        </a:tabLst>
                        <a:defRPr/>
                      </a:pPr>
                      <a:endParaRPr lang="en-US" sz="2000" b="1" kern="1200" baseline="0" dirty="0">
                        <a:solidFill>
                          <a:schemeClr val="tx1"/>
                        </a:solidFill>
                        <a:latin typeface="Calibri" panose="020F0502020204030204" pitchFamily="34" charset="0"/>
                        <a:ea typeface="+mn-ea"/>
                        <a:cs typeface="+mn-cs"/>
                      </a:endParaRPr>
                    </a:p>
                    <a:p>
                      <a:pPr marL="0" marR="0" lvl="0" indent="0" algn="just" defTabSz="914400" rtl="0" eaLnBrk="1" fontAlgn="auto" latinLnBrk="0" hangingPunct="1">
                        <a:lnSpc>
                          <a:spcPct val="100000"/>
                        </a:lnSpc>
                        <a:spcBef>
                          <a:spcPct val="0"/>
                        </a:spcBef>
                        <a:spcAft>
                          <a:spcPts val="0"/>
                        </a:spcAft>
                        <a:buClrTx/>
                        <a:buSzTx/>
                        <a:buFont typeface="+mj-lt"/>
                        <a:buNone/>
                        <a:tabLst>
                          <a:tab pos="165100" algn="l"/>
                        </a:tabLst>
                        <a:defRPr/>
                      </a:pPr>
                      <a:endParaRPr lang="en-US" sz="2000" dirty="0">
                        <a:latin typeface="Calibri" panose="020F0502020204030204" pitchFamily="34" charset="0"/>
                        <a:ea typeface="Calibri"/>
                        <a:cs typeface="Aria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80914">
                <a:tc>
                  <a:txBody>
                    <a:bodyPr/>
                    <a:lstStyle/>
                    <a:p>
                      <a:r>
                        <a:rPr lang="en-US" sz="2000" b="1" dirty="0">
                          <a:latin typeface="Calibri" panose="020F0502020204030204" pitchFamily="34" charset="0"/>
                        </a:rPr>
                        <a:t>Rate of Mark up</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indent="0" algn="just"/>
                      <a:r>
                        <a:rPr lang="en-US" sz="2000" b="1" dirty="0">
                          <a:latin typeface="Calibri" panose="020F0502020204030204" pitchFamily="34" charset="0"/>
                        </a:rPr>
                        <a:t>End user rate is 6% </a:t>
                      </a:r>
                      <a:r>
                        <a:rPr lang="en-US" sz="2000" b="0" dirty="0">
                          <a:latin typeface="Calibri" panose="020F0502020204030204" pitchFamily="34" charset="0"/>
                        </a:rPr>
                        <a:t>with banks’ spread of 4% and SBP refinance rate is 2%</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54431">
                <a:tc>
                  <a:txBody>
                    <a:bodyPr/>
                    <a:lstStyle/>
                    <a:p>
                      <a:r>
                        <a:rPr lang="en-US" sz="2000" b="1" dirty="0">
                          <a:latin typeface="Calibri" panose="020F0502020204030204" pitchFamily="34" charset="0"/>
                        </a:rPr>
                        <a:t>Eligible Enterprises</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All small enterprises</a:t>
                      </a:r>
                      <a:r>
                        <a:rPr lang="en-US" sz="2000" baseline="0" dirty="0">
                          <a:latin typeface="Calibri" panose="020F0502020204030204" pitchFamily="34" charset="0"/>
                        </a:rPr>
                        <a:t> (SEs</a:t>
                      </a:r>
                      <a:r>
                        <a:rPr lang="en-US" sz="2000" baseline="0" dirty="0" smtClean="0">
                          <a:latin typeface="Calibri" panose="020F0502020204030204" pitchFamily="34" charset="0"/>
                        </a:rPr>
                        <a:t>) as </a:t>
                      </a:r>
                      <a:r>
                        <a:rPr lang="en-US" sz="2000" baseline="0" dirty="0">
                          <a:latin typeface="Calibri" panose="020F0502020204030204" pitchFamily="34" charset="0"/>
                        </a:rPr>
                        <a:t>per SBP’s </a:t>
                      </a:r>
                      <a:r>
                        <a:rPr lang="en-US" sz="2000" baseline="0" dirty="0" smtClean="0">
                          <a:latin typeface="Calibri" panose="020F0502020204030204" pitchFamily="34" charset="0"/>
                        </a:rPr>
                        <a:t>PRs Medium </a:t>
                      </a:r>
                      <a:r>
                        <a:rPr lang="en-US" sz="2000" baseline="0" dirty="0">
                          <a:latin typeface="Calibri" panose="020F0502020204030204" pitchFamily="34" charset="0"/>
                        </a:rPr>
                        <a:t>enterprises (MEs) with annual sales of Rs 300 million</a:t>
                      </a:r>
                      <a:endParaRPr lang="en-US" sz="2000" dirty="0">
                        <a:latin typeface="Calibri" panose="020F0502020204030204"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5432">
                <a:tc>
                  <a:txBody>
                    <a:bodyPr/>
                    <a:lstStyle/>
                    <a:p>
                      <a:r>
                        <a:rPr lang="en-US" sz="2000" b="1" dirty="0">
                          <a:latin typeface="Calibri" panose="020F0502020204030204" pitchFamily="34" charset="0"/>
                        </a:rPr>
                        <a:t>Financing</a:t>
                      </a:r>
                      <a:r>
                        <a:rPr lang="en-US" sz="2000" b="1" baseline="0" dirty="0">
                          <a:latin typeface="Calibri" panose="020F0502020204030204" pitchFamily="34" charset="0"/>
                        </a:rPr>
                        <a:t> Amount</a:t>
                      </a:r>
                      <a:endParaRPr lang="en-US" sz="2000" b="1" dirty="0">
                        <a:latin typeface="Calibri" panose="020F0502020204030204"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Upto Rs 25 million for SEs</a:t>
                      </a:r>
                    </a:p>
                    <a:p>
                      <a:pPr algn="just"/>
                      <a:r>
                        <a:rPr lang="en-US" sz="2000" dirty="0">
                          <a:latin typeface="Calibri" panose="020F0502020204030204" pitchFamily="34" charset="0"/>
                        </a:rPr>
                        <a:t>Upto Rs 50 million for </a:t>
                      </a:r>
                      <a:r>
                        <a:rPr lang="en-US" sz="2000" dirty="0" err="1" smtClean="0">
                          <a:latin typeface="Calibri" panose="020F0502020204030204" pitchFamily="34" charset="0"/>
                        </a:rPr>
                        <a:t>Mes</a:t>
                      </a:r>
                      <a:endParaRPr lang="en-US" sz="2000" dirty="0">
                        <a:latin typeface="Calibri" panose="020F0502020204030204"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00457">
                <a:tc>
                  <a:txBody>
                    <a:bodyPr/>
                    <a:lstStyle/>
                    <a:p>
                      <a:r>
                        <a:rPr lang="en-US" sz="2000" b="1" dirty="0">
                          <a:latin typeface="Calibri" panose="020F0502020204030204" pitchFamily="34" charset="0"/>
                        </a:rPr>
                        <a:t>Financing Tenor</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Maximum financing tenor is 1 year</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6307787"/>
              </p:ext>
            </p:extLst>
          </p:nvPr>
        </p:nvGraphicFramePr>
        <p:xfrm>
          <a:off x="2743200" y="2057400"/>
          <a:ext cx="5867400" cy="1417649"/>
        </p:xfrm>
        <a:graphic>
          <a:graphicData uri="http://schemas.openxmlformats.org/drawingml/2006/table">
            <a:tbl>
              <a:tblPr firstRow="1" bandRow="1">
                <a:tableStyleId>{5940675A-B579-460E-94D1-54222C63F5DA}</a:tableStyleId>
              </a:tblPr>
              <a:tblGrid>
                <a:gridCol w="2448272">
                  <a:extLst>
                    <a:ext uri="{9D8B030D-6E8A-4147-A177-3AD203B41FA5}">
                      <a16:colId xmlns:a16="http://schemas.microsoft.com/office/drawing/2014/main" val="20000"/>
                    </a:ext>
                  </a:extLst>
                </a:gridCol>
                <a:gridCol w="3419128">
                  <a:extLst>
                    <a:ext uri="{9D8B030D-6E8A-4147-A177-3AD203B41FA5}">
                      <a16:colId xmlns:a16="http://schemas.microsoft.com/office/drawing/2014/main" val="20001"/>
                    </a:ext>
                  </a:extLst>
                </a:gridCol>
              </a:tblGrid>
              <a:tr h="285923">
                <a:tc>
                  <a:txBody>
                    <a:bodyPr/>
                    <a:lstStyle/>
                    <a:p>
                      <a:pPr marL="0" marR="0" algn="just">
                        <a:lnSpc>
                          <a:spcPct val="115000"/>
                        </a:lnSpc>
                        <a:spcBef>
                          <a:spcPts val="0"/>
                        </a:spcBef>
                        <a:spcAft>
                          <a:spcPts val="0"/>
                        </a:spcAft>
                      </a:pPr>
                      <a:r>
                        <a:rPr lang="en-US" sz="1600" dirty="0">
                          <a:latin typeface="Calibri"/>
                          <a:ea typeface="Calibri"/>
                          <a:cs typeface="Arial"/>
                        </a:rPr>
                        <a:t>Information Technology (IT)</a:t>
                      </a:r>
                    </a:p>
                  </a:txBody>
                  <a:tcPr marL="68580" marR="68580" marT="0" marB="0"/>
                </a:tc>
                <a:tc>
                  <a:txBody>
                    <a:bodyPr/>
                    <a:lstStyle/>
                    <a:p>
                      <a:pPr marL="0" marR="0" algn="just">
                        <a:lnSpc>
                          <a:spcPct val="115000"/>
                        </a:lnSpc>
                        <a:spcBef>
                          <a:spcPts val="0"/>
                        </a:spcBef>
                        <a:spcAft>
                          <a:spcPts val="0"/>
                        </a:spcAft>
                      </a:pPr>
                      <a:r>
                        <a:rPr lang="en-US" sz="1600" dirty="0">
                          <a:latin typeface="Calibri"/>
                          <a:ea typeface="Calibri"/>
                          <a:cs typeface="Arial"/>
                        </a:rPr>
                        <a:t>Gems and jewelry</a:t>
                      </a:r>
                    </a:p>
                  </a:txBody>
                  <a:tcPr marL="68580" marR="68580" marT="0" marB="0"/>
                </a:tc>
                <a:extLst>
                  <a:ext uri="{0D108BD9-81ED-4DB2-BD59-A6C34878D82A}">
                    <a16:rowId xmlns:a16="http://schemas.microsoft.com/office/drawing/2014/main" val="10000"/>
                  </a:ext>
                </a:extLst>
              </a:tr>
              <a:tr h="285923">
                <a:tc>
                  <a:txBody>
                    <a:bodyPr/>
                    <a:lstStyle/>
                    <a:p>
                      <a:pPr marL="0" marR="0" algn="just">
                        <a:lnSpc>
                          <a:spcPct val="115000"/>
                        </a:lnSpc>
                        <a:spcBef>
                          <a:spcPts val="0"/>
                        </a:spcBef>
                        <a:spcAft>
                          <a:spcPts val="0"/>
                        </a:spcAft>
                      </a:pPr>
                      <a:r>
                        <a:rPr lang="en-US" sz="1600" dirty="0">
                          <a:latin typeface="Calibri"/>
                          <a:ea typeface="Calibri"/>
                          <a:cs typeface="Arial"/>
                        </a:rPr>
                        <a:t>Furniture</a:t>
                      </a:r>
                    </a:p>
                  </a:txBody>
                  <a:tcPr marL="68580" marR="68580" marT="0" marB="0"/>
                </a:tc>
                <a:tc>
                  <a:txBody>
                    <a:bodyPr/>
                    <a:lstStyle/>
                    <a:p>
                      <a:pPr marL="0" marR="0" algn="just">
                        <a:lnSpc>
                          <a:spcPct val="115000"/>
                        </a:lnSpc>
                        <a:spcBef>
                          <a:spcPts val="0"/>
                        </a:spcBef>
                        <a:spcAft>
                          <a:spcPts val="0"/>
                        </a:spcAft>
                      </a:pPr>
                      <a:r>
                        <a:rPr lang="en-US" sz="1600" dirty="0">
                          <a:latin typeface="Calibri"/>
                          <a:ea typeface="Calibri"/>
                          <a:cs typeface="Arial"/>
                        </a:rPr>
                        <a:t>Leather industry</a:t>
                      </a:r>
                    </a:p>
                  </a:txBody>
                  <a:tcPr marL="68580" marR="68580" marT="0" marB="0"/>
                </a:tc>
                <a:extLst>
                  <a:ext uri="{0D108BD9-81ED-4DB2-BD59-A6C34878D82A}">
                    <a16:rowId xmlns:a16="http://schemas.microsoft.com/office/drawing/2014/main" val="10001"/>
                  </a:ext>
                </a:extLst>
              </a:tr>
              <a:tr h="560819">
                <a:tc>
                  <a:txBody>
                    <a:bodyPr/>
                    <a:lstStyle/>
                    <a:p>
                      <a:pPr marL="0" marR="0" algn="just">
                        <a:lnSpc>
                          <a:spcPct val="115000"/>
                        </a:lnSpc>
                        <a:spcBef>
                          <a:spcPts val="0"/>
                        </a:spcBef>
                        <a:spcAft>
                          <a:spcPts val="0"/>
                        </a:spcAft>
                      </a:pPr>
                      <a:r>
                        <a:rPr lang="en-US" sz="1600" dirty="0">
                          <a:latin typeface="Calibri"/>
                          <a:ea typeface="Calibri"/>
                          <a:cs typeface="Arial"/>
                        </a:rPr>
                        <a:t>Surgical goods</a:t>
                      </a:r>
                    </a:p>
                  </a:txBody>
                  <a:tcPr marL="68580" marR="68580" marT="0" marB="0"/>
                </a:tc>
                <a:tc>
                  <a:txBody>
                    <a:bodyPr/>
                    <a:lstStyle/>
                    <a:p>
                      <a:pPr marL="0" marR="0" algn="just">
                        <a:lnSpc>
                          <a:spcPct val="115000"/>
                        </a:lnSpc>
                        <a:spcBef>
                          <a:spcPts val="0"/>
                        </a:spcBef>
                        <a:spcAft>
                          <a:spcPts val="0"/>
                        </a:spcAft>
                      </a:pPr>
                      <a:r>
                        <a:rPr lang="en-US" sz="1600" dirty="0">
                          <a:latin typeface="Calibri"/>
                          <a:ea typeface="Calibri"/>
                          <a:cs typeface="Arial"/>
                        </a:rPr>
                        <a:t>Fruits, vegetables and food processing &amp; packaging</a:t>
                      </a:r>
                    </a:p>
                  </a:txBody>
                  <a:tcPr marL="68580" marR="68580" marT="0" marB="0"/>
                </a:tc>
                <a:extLst>
                  <a:ext uri="{0D108BD9-81ED-4DB2-BD59-A6C34878D82A}">
                    <a16:rowId xmlns:a16="http://schemas.microsoft.com/office/drawing/2014/main" val="10002"/>
                  </a:ext>
                </a:extLst>
              </a:tr>
              <a:tr h="284971">
                <a:tc>
                  <a:txBody>
                    <a:bodyPr/>
                    <a:lstStyle/>
                    <a:p>
                      <a:pPr marL="0" marR="0" algn="just">
                        <a:lnSpc>
                          <a:spcPct val="115000"/>
                        </a:lnSpc>
                        <a:spcBef>
                          <a:spcPts val="0"/>
                        </a:spcBef>
                        <a:spcAft>
                          <a:spcPts val="0"/>
                        </a:spcAft>
                      </a:pPr>
                      <a:r>
                        <a:rPr lang="en-US" sz="1600" dirty="0">
                          <a:latin typeface="Calibri"/>
                          <a:ea typeface="Calibri"/>
                          <a:cs typeface="Arial"/>
                        </a:rPr>
                        <a:t>Dates processing</a:t>
                      </a:r>
                    </a:p>
                  </a:txBody>
                  <a:tcPr marL="68580" marR="68580" marT="0" marB="0"/>
                </a:tc>
                <a:tc>
                  <a:txBody>
                    <a:bodyPr/>
                    <a:lstStyle/>
                    <a:p>
                      <a:pPr marL="0" marR="0" algn="just">
                        <a:lnSpc>
                          <a:spcPct val="115000"/>
                        </a:lnSpc>
                        <a:spcBef>
                          <a:spcPts val="0"/>
                        </a:spcBef>
                        <a:spcAft>
                          <a:spcPts val="0"/>
                        </a:spcAft>
                      </a:pPr>
                      <a:r>
                        <a:rPr lang="en-US" sz="1600" dirty="0">
                          <a:latin typeface="Calibri"/>
                          <a:ea typeface="Calibri"/>
                          <a:cs typeface="Arial"/>
                        </a:rPr>
                        <a:t>Printing &amp; packaging</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2911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83984" y="228601"/>
            <a:ext cx="7364616" cy="685800"/>
          </a:xfrm>
        </p:spPr>
        <p:txBody>
          <a:bodyPr>
            <a:noAutofit/>
          </a:bodyPr>
          <a:lstStyle/>
          <a:p>
            <a:pPr algn="ctr" eaLnBrk="1" hangingPunct="1"/>
            <a:r>
              <a:rPr lang="en-US" altLang="en-US" sz="2400" b="1" dirty="0">
                <a:solidFill>
                  <a:srgbClr val="0070C0"/>
                </a:solidFill>
                <a:latin typeface="Arial Black" panose="020B0A04020102020204" pitchFamily="34" charset="0"/>
              </a:rPr>
              <a:t>Credit Guarantee Scheme (CGS) for Small and Rural Enterprises</a:t>
            </a:r>
            <a:endParaRPr lang="en-US" altLang="en-US" sz="2400" dirty="0">
              <a:solidFill>
                <a:srgbClr val="0070C0"/>
              </a:solidFill>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8273457"/>
              </p:ext>
            </p:extLst>
          </p:nvPr>
        </p:nvGraphicFramePr>
        <p:xfrm>
          <a:off x="483984" y="1600200"/>
          <a:ext cx="8202816" cy="4952999"/>
        </p:xfrm>
        <a:graphic>
          <a:graphicData uri="http://schemas.openxmlformats.org/drawingml/2006/table">
            <a:tbl>
              <a:tblPr firstRow="1" bandRow="1">
                <a:tableStyleId>{5940675A-B579-460E-94D1-54222C63F5DA}</a:tableStyleId>
              </a:tblPr>
              <a:tblGrid>
                <a:gridCol w="8202816">
                  <a:extLst>
                    <a:ext uri="{9D8B030D-6E8A-4147-A177-3AD203B41FA5}">
                      <a16:colId xmlns:a16="http://schemas.microsoft.com/office/drawing/2014/main" val="20000"/>
                    </a:ext>
                  </a:extLst>
                </a:gridCol>
              </a:tblGrid>
              <a:tr h="125230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SBP launched Credit Guarantee Scheme (CGS) for Small and Rural Enterprises in March 2010 in collaboration with UK’s Department for International Development (DFID). </a:t>
                      </a:r>
                      <a:endParaRPr lang="en-US" sz="2000" dirty="0">
                        <a:solidFill>
                          <a:schemeClr val="tx1"/>
                        </a:solidFill>
                        <a:latin typeface="Calibri" panose="020F0502020204030204" pitchFamily="34" charset="0"/>
                      </a:endParaRPr>
                    </a:p>
                  </a:txBody>
                  <a:tcPr marL="69796" marR="69796" marT="34903" marB="34903">
                    <a:solidFill>
                      <a:schemeClr val="accent3">
                        <a:lumMod val="20000"/>
                        <a:lumOff val="80000"/>
                      </a:schemeClr>
                    </a:solidFill>
                  </a:tcPr>
                </a:tc>
                <a:extLst>
                  <a:ext uri="{0D108BD9-81ED-4DB2-BD59-A6C34878D82A}">
                    <a16:rowId xmlns:a16="http://schemas.microsoft.com/office/drawing/2014/main" val="10000"/>
                  </a:ext>
                </a:extLst>
              </a:tr>
              <a:tr h="119217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Under this scheme, risk coverage of upto 60% is provided against credit losses of participating financial institutions on their lending to small, micro and rural enterprises.</a:t>
                      </a:r>
                    </a:p>
                  </a:txBody>
                  <a:tcPr marL="69796" marR="69796" marT="34903" marB="34903">
                    <a:solidFill>
                      <a:schemeClr val="accent3">
                        <a:lumMod val="20000"/>
                        <a:lumOff val="80000"/>
                      </a:schemeClr>
                    </a:solidFill>
                  </a:tcPr>
                </a:tc>
                <a:extLst>
                  <a:ext uri="{0D108BD9-81ED-4DB2-BD59-A6C34878D82A}">
                    <a16:rowId xmlns:a16="http://schemas.microsoft.com/office/drawing/2014/main" val="10001"/>
                  </a:ext>
                </a:extLst>
              </a:tr>
              <a:tr h="1192170">
                <a:tc>
                  <a:txBody>
                    <a:bodyPr/>
                    <a:lstStyle/>
                    <a:p>
                      <a:pPr algn="just"/>
                      <a:r>
                        <a:rPr lang="en-US" sz="2000" dirty="0">
                          <a:latin typeface="Calibri" panose="020F0502020204030204" pitchFamily="34" charset="0"/>
                        </a:rPr>
                        <a:t>The extent of risk coverage is linked with the level of loan collateralization. The lower the loan collateralization, the higher is the risk coverage extended under the scheme</a:t>
                      </a:r>
                      <a:endParaRPr lang="en-US" sz="2000" dirty="0">
                        <a:solidFill>
                          <a:schemeClr val="tx1"/>
                        </a:solidFill>
                        <a:latin typeface="Calibri" panose="020F0502020204030204" pitchFamily="34" charset="0"/>
                      </a:endParaRPr>
                    </a:p>
                  </a:txBody>
                  <a:tcPr marL="69796" marR="69796" marT="34903" marB="34903">
                    <a:solidFill>
                      <a:schemeClr val="accent3">
                        <a:lumMod val="20000"/>
                        <a:lumOff val="80000"/>
                      </a:schemeClr>
                    </a:solidFill>
                  </a:tcPr>
                </a:tc>
                <a:extLst>
                  <a:ext uri="{0D108BD9-81ED-4DB2-BD59-A6C34878D82A}">
                    <a16:rowId xmlns:a16="http://schemas.microsoft.com/office/drawing/2014/main" val="10002"/>
                  </a:ext>
                </a:extLst>
              </a:tr>
              <a:tr h="131635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Risk coverage of 60% is provided against all loans extended to women borrowers, start-up businesses and small, rural and micro enterprises operating in the underserved areas of the country</a:t>
                      </a:r>
                    </a:p>
                  </a:txBody>
                  <a:tcPr marL="69796" marR="69796" marT="34903" marB="34903">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66460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38680"/>
          </a:xfrm>
          <a:prstGeom prst="rect">
            <a:avLst/>
          </a:prstGeom>
        </p:spPr>
      </p:pic>
      <p:sp>
        <p:nvSpPr>
          <p:cNvPr id="5" name="TextBox 4"/>
          <p:cNvSpPr txBox="1"/>
          <p:nvPr/>
        </p:nvSpPr>
        <p:spPr>
          <a:xfrm>
            <a:off x="1" y="2993027"/>
            <a:ext cx="2782388" cy="138499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en-US" sz="2100" b="1" dirty="0">
                <a:solidFill>
                  <a:schemeClr val="bg2">
                    <a:lumMod val="25000"/>
                  </a:schemeClr>
                </a:solidFill>
              </a:rPr>
              <a:t>Small Enterprise (SE) Financing &amp; Credit Guarantee Scheme for Special Persons</a:t>
            </a:r>
            <a:endParaRPr lang="en-US" sz="2100" dirty="0">
              <a:solidFill>
                <a:schemeClr val="bg2">
                  <a:lumMod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1" y="1014006"/>
            <a:ext cx="904602" cy="637445"/>
          </a:xfrm>
          <a:prstGeom prst="rect">
            <a:avLst/>
          </a:prstGeom>
        </p:spPr>
      </p:pic>
    </p:spTree>
    <p:extLst>
      <p:ext uri="{BB962C8B-B14F-4D97-AF65-F5344CB8AC3E}">
        <p14:creationId xmlns:p14="http://schemas.microsoft.com/office/powerpoint/2010/main" val="3505562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6200" y="922338"/>
            <a:ext cx="9144000"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315"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9B7165-6DAF-4C5A-B79C-659664876807}"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
        <p:nvSpPr>
          <p:cNvPr id="10245" name="Rectangle 24"/>
          <p:cNvSpPr>
            <a:spLocks noChangeArrowheads="1"/>
          </p:cNvSpPr>
          <p:nvPr/>
        </p:nvSpPr>
        <p:spPr bwMode="auto">
          <a:xfrm>
            <a:off x="609600" y="139700"/>
            <a:ext cx="7924800" cy="64611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Aft>
                <a:spcPts val="0"/>
              </a:spcAft>
              <a:defRPr/>
            </a:pPr>
            <a:r>
              <a:rPr lang="en-US" altLang="en-US" sz="3600" b="1" dirty="0">
                <a:latin typeface="Arial Black" panose="020B0A04020102020204" pitchFamily="34" charset="0"/>
                <a:cs typeface="+mn-cs"/>
              </a:rPr>
              <a:t>Issues &amp; Challenges</a:t>
            </a:r>
          </a:p>
        </p:txBody>
      </p:sp>
      <p:graphicFrame>
        <p:nvGraphicFramePr>
          <p:cNvPr id="28" name="Diagram 27"/>
          <p:cNvGraphicFramePr>
            <a:graphicFrameLocks/>
          </p:cNvGraphicFramePr>
          <p:nvPr>
            <p:extLst>
              <p:ext uri="{D42A27DB-BD31-4B8C-83A1-F6EECF244321}">
                <p14:modId xmlns:p14="http://schemas.microsoft.com/office/powerpoint/2010/main" val="3240609797"/>
              </p:ext>
            </p:extLst>
          </p:nvPr>
        </p:nvGraphicFramePr>
        <p:xfrm>
          <a:off x="76200" y="785813"/>
          <a:ext cx="8991600" cy="607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0722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152400"/>
            <a:ext cx="7924800" cy="914400"/>
          </a:xfrm>
        </p:spPr>
        <p:txBody>
          <a:bodyPr>
            <a:normAutofit/>
          </a:bodyPr>
          <a:lstStyle/>
          <a:p>
            <a:pPr eaLnBrk="1" hangingPunct="1"/>
            <a:r>
              <a:rPr lang="en-US" altLang="en-US" sz="2400" dirty="0">
                <a:solidFill>
                  <a:srgbClr val="0070C0"/>
                </a:solidFill>
                <a:latin typeface="Arial Black" panose="020B0A04020102020204" pitchFamily="34" charset="0"/>
              </a:rPr>
              <a:t>Small Enterprise (SE) Financing &amp; Credit Guarantee Scheme for Special Persons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0750355"/>
              </p:ext>
            </p:extLst>
          </p:nvPr>
        </p:nvGraphicFramePr>
        <p:xfrm>
          <a:off x="381000" y="1600200"/>
          <a:ext cx="8305800" cy="4800599"/>
        </p:xfrm>
        <a:graphic>
          <a:graphicData uri="http://schemas.openxmlformats.org/drawingml/2006/table">
            <a:tbl>
              <a:tblPr firstRow="1" bandRow="1">
                <a:tableStyleId>{616DA210-FB5B-4158-B5E0-FEB733F419BA}</a:tableStyleId>
              </a:tblPr>
              <a:tblGrid>
                <a:gridCol w="2642754">
                  <a:extLst>
                    <a:ext uri="{9D8B030D-6E8A-4147-A177-3AD203B41FA5}">
                      <a16:colId xmlns:a16="http://schemas.microsoft.com/office/drawing/2014/main" val="20000"/>
                    </a:ext>
                  </a:extLst>
                </a:gridCol>
                <a:gridCol w="5663046">
                  <a:extLst>
                    <a:ext uri="{9D8B030D-6E8A-4147-A177-3AD203B41FA5}">
                      <a16:colId xmlns:a16="http://schemas.microsoft.com/office/drawing/2014/main" val="20001"/>
                    </a:ext>
                  </a:extLst>
                </a:gridCol>
              </a:tblGrid>
              <a:tr h="1397952">
                <a:tc>
                  <a:txBody>
                    <a:bodyPr/>
                    <a:lstStyle/>
                    <a:p>
                      <a:r>
                        <a:rPr lang="en-US" sz="2000" b="1" dirty="0">
                          <a:latin typeface="Calibri" panose="020F0502020204030204" pitchFamily="34" charset="0"/>
                        </a:rPr>
                        <a:t>Brief Description</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ct val="0"/>
                        </a:spcBef>
                        <a:spcAft>
                          <a:spcPts val="0"/>
                        </a:spcAft>
                        <a:buClrTx/>
                        <a:buSzTx/>
                        <a:buFont typeface="+mj-lt"/>
                        <a:buNone/>
                        <a:tabLst>
                          <a:tab pos="165100" algn="l"/>
                        </a:tabLst>
                        <a:defRPr/>
                      </a:pPr>
                      <a:r>
                        <a:rPr lang="en-US" sz="2000" b="0" i="0" kern="1200" dirty="0">
                          <a:solidFill>
                            <a:schemeClr val="tx1"/>
                          </a:solidFill>
                          <a:effectLst/>
                          <a:latin typeface="+mn-lt"/>
                          <a:ea typeface="+mn-ea"/>
                          <a:cs typeface="+mn-cs"/>
                        </a:rPr>
                        <a:t>Special persons holding CNIC with disability logo/symbol will be provided finance for setting up of new business enterprises or for expansion of existing ones</a:t>
                      </a:r>
                      <a:endParaRPr lang="en-US" sz="2000" b="0" dirty="0">
                        <a:latin typeface="Calibri" panose="020F0502020204030204" pitchFamily="34" charset="0"/>
                      </a:endParaRP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44194">
                <a:tc>
                  <a:txBody>
                    <a:bodyPr/>
                    <a:lstStyle/>
                    <a:p>
                      <a:r>
                        <a:rPr lang="en-US" sz="2000" b="1" dirty="0">
                          <a:latin typeface="Calibri" panose="020F0502020204030204" pitchFamily="34" charset="0"/>
                        </a:rPr>
                        <a:t>Rate of Mark up</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indent="0" algn="just"/>
                      <a:r>
                        <a:rPr lang="en-US" sz="2000" b="1" dirty="0">
                          <a:latin typeface="Calibri" panose="020F0502020204030204" pitchFamily="34" charset="0"/>
                        </a:rPr>
                        <a:t>End user rate is 5%</a:t>
                      </a:r>
                      <a:r>
                        <a:rPr lang="en-US" sz="2000" dirty="0">
                          <a:latin typeface="Calibri" panose="020F0502020204030204" pitchFamily="34" charset="0"/>
                        </a:rPr>
                        <a:t> that</a:t>
                      </a:r>
                      <a:r>
                        <a:rPr lang="en-US" sz="2000" baseline="0" dirty="0">
                          <a:latin typeface="Calibri" panose="020F0502020204030204" pitchFamily="34" charset="0"/>
                        </a:rPr>
                        <a:t> entirely goes to banks. SBP refinance rate is 0%.</a:t>
                      </a:r>
                      <a:endParaRPr lang="en-US" sz="2000" dirty="0">
                        <a:latin typeface="Calibri" panose="020F0502020204030204" pitchFamily="34" charset="0"/>
                      </a:endParaRP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8276">
                <a:tc>
                  <a:txBody>
                    <a:bodyPr/>
                    <a:lstStyle/>
                    <a:p>
                      <a:r>
                        <a:rPr lang="en-US" sz="2000" b="1" dirty="0">
                          <a:latin typeface="Calibri" panose="020F0502020204030204" pitchFamily="34" charset="0"/>
                        </a:rPr>
                        <a:t>Maximum Financing Amount</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Rs 1.5 million</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44194">
                <a:tc>
                  <a:txBody>
                    <a:bodyPr/>
                    <a:lstStyle/>
                    <a:p>
                      <a:r>
                        <a:rPr lang="en-US" sz="2000" b="1" dirty="0">
                          <a:latin typeface="Calibri" panose="020F0502020204030204" pitchFamily="34" charset="0"/>
                        </a:rPr>
                        <a:t>Financing tenor</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Maximum financing tenor is 5 years with maximum grace period of 6 months</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5983">
                <a:tc>
                  <a:txBody>
                    <a:bodyPr/>
                    <a:lstStyle/>
                    <a:p>
                      <a:r>
                        <a:rPr lang="en-US" sz="2000" b="1" dirty="0">
                          <a:latin typeface="Calibri" panose="020F0502020204030204" pitchFamily="34" charset="0"/>
                        </a:rPr>
                        <a:t>Risk Coverage</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US" sz="2000" dirty="0">
                          <a:latin typeface="Calibri" panose="020F0502020204030204" pitchFamily="34" charset="0"/>
                        </a:rPr>
                        <a:t>60% of outstanding principal</a:t>
                      </a: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16877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4"/>
          </a:xfrm>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9272869"/>
              </p:ext>
            </p:extLst>
          </p:nvPr>
        </p:nvGraphicFramePr>
        <p:xfrm>
          <a:off x="304800" y="1219200"/>
          <a:ext cx="8610601" cy="5318022"/>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333499669"/>
                    </a:ext>
                  </a:extLst>
                </a:gridCol>
                <a:gridCol w="3496549">
                  <a:extLst>
                    <a:ext uri="{9D8B030D-6E8A-4147-A177-3AD203B41FA5}">
                      <a16:colId xmlns:a16="http://schemas.microsoft.com/office/drawing/2014/main" val="3846189780"/>
                    </a:ext>
                  </a:extLst>
                </a:gridCol>
                <a:gridCol w="1081525">
                  <a:extLst>
                    <a:ext uri="{9D8B030D-6E8A-4147-A177-3AD203B41FA5}">
                      <a16:colId xmlns:a16="http://schemas.microsoft.com/office/drawing/2014/main" val="1562522476"/>
                    </a:ext>
                  </a:extLst>
                </a:gridCol>
                <a:gridCol w="1060727">
                  <a:extLst>
                    <a:ext uri="{9D8B030D-6E8A-4147-A177-3AD203B41FA5}">
                      <a16:colId xmlns:a16="http://schemas.microsoft.com/office/drawing/2014/main" val="3068160849"/>
                    </a:ext>
                  </a:extLst>
                </a:gridCol>
              </a:tblGrid>
              <a:tr h="1112481">
                <a:tc>
                  <a:txBody>
                    <a:bodyPr/>
                    <a:lstStyle/>
                    <a:p>
                      <a:pPr marL="457200" marR="0" lvl="0" indent="0" algn="ctr" defTabSz="6858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Scheme</a:t>
                      </a:r>
                      <a:endParaRPr kumimoji="0" lang="en-US" sz="16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p>
                      <a:endParaRPr lang="en-US" dirty="0"/>
                    </a:p>
                  </a:txBody>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Financing Limit</a:t>
                      </a:r>
                      <a:endParaRPr kumimoji="0" lang="en-US" sz="16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p>
                      <a:endParaRPr lang="en-US" dirty="0"/>
                    </a:p>
                  </a:txBody>
                  <a:tcPr/>
                </a:tc>
                <a:tc>
                  <a:txBody>
                    <a:bodyPr/>
                    <a:lstStyle/>
                    <a:p>
                      <a:pPr marL="0" marR="0" lvl="0" indent="0" algn="ctr" defTabSz="685800" rtl="1"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Mark-Up </a:t>
                      </a:r>
                    </a:p>
                    <a:p>
                      <a:pPr marL="0" marR="0" lvl="0" indent="0" algn="ctr" defTabSz="685800" rtl="1"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6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p>
                      <a:endParaRPr lang="en-US" dirty="0"/>
                    </a:p>
                  </a:txBody>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Max</a:t>
                      </a:r>
                    </a:p>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Tenor</a:t>
                      </a:r>
                    </a:p>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(Years)</a:t>
                      </a:r>
                      <a:endParaRPr kumimoji="0" lang="en-US" sz="16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p>
                      <a:endParaRPr lang="en-US" dirty="0"/>
                    </a:p>
                  </a:txBody>
                  <a:tcPr/>
                </a:tc>
                <a:extLst>
                  <a:ext uri="{0D108BD9-81ED-4DB2-BD59-A6C34878D82A}">
                    <a16:rowId xmlns:a16="http://schemas.microsoft.com/office/drawing/2014/main" val="3297767040"/>
                  </a:ext>
                </a:extLst>
              </a:tr>
              <a:tr h="419714">
                <a:tc>
                  <a:txBody>
                    <a:bodyPr/>
                    <a:lstStyle/>
                    <a:p>
                      <a:r>
                        <a:rPr kumimoji="0" lang="en-US"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rPr>
                        <a:t>SAAF</a:t>
                      </a:r>
                      <a:endParaRPr lang="en-US" sz="1400" b="1" dirty="0">
                        <a:latin typeface="+mn-lt"/>
                      </a:endParaRPr>
                    </a:p>
                  </a:txBody>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Up to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Rs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4 Million </a:t>
                      </a: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Upto</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Rs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7 Million</a:t>
                      </a: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Upto</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Rs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10 Million     </a:t>
                      </a:r>
                    </a:p>
                  </a:txBody>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rPr>
                        <a:t>9%</a:t>
                      </a:r>
                    </a:p>
                  </a:txBody>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10</a:t>
                      </a:r>
                      <a:endParaRPr kumimoji="0" lang="en-US"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11377357"/>
                  </a:ext>
                </a:extLst>
              </a:tr>
              <a:tr h="830005">
                <a:tc>
                  <a:txBody>
                    <a:bodyPr/>
                    <a:lstStyle/>
                    <a:p>
                      <a:r>
                        <a:rPr lang="en-US" sz="1400" b="1" dirty="0" smtClean="0">
                          <a:latin typeface="+mn-lt"/>
                        </a:rPr>
                        <a:t>PM </a:t>
                      </a:r>
                      <a:r>
                        <a:rPr lang="en-US" sz="1400" b="1" dirty="0" err="1" smtClean="0">
                          <a:latin typeface="+mn-lt"/>
                        </a:rPr>
                        <a:t>Kamab</a:t>
                      </a:r>
                      <a:r>
                        <a:rPr lang="en-US" sz="1400" b="1" baseline="0" dirty="0" smtClean="0">
                          <a:latin typeface="+mn-lt"/>
                        </a:rPr>
                        <a:t> </a:t>
                      </a:r>
                      <a:r>
                        <a:rPr lang="en-US" sz="1400" b="1" baseline="0" dirty="0" err="1" smtClean="0">
                          <a:latin typeface="+mn-lt"/>
                        </a:rPr>
                        <a:t>Jawan</a:t>
                      </a:r>
                      <a:r>
                        <a:rPr lang="en-US" sz="1400" b="1" baseline="0" dirty="0" smtClean="0">
                          <a:latin typeface="+mn-lt"/>
                        </a:rPr>
                        <a:t> Program- YES</a:t>
                      </a:r>
                      <a:endParaRPr lang="en-US" sz="1400" b="1" dirty="0">
                        <a:latin typeface="+mn-lt"/>
                      </a:endParaRPr>
                    </a:p>
                  </a:txBody>
                  <a:tcPr/>
                </a:tc>
                <a:tc>
                  <a:txBody>
                    <a:bodyPr/>
                    <a:lstStyle/>
                    <a:p>
                      <a:pPr marL="0" indent="0">
                        <a:buFont typeface="Arial" panose="020B0604020202020204" pitchFamily="34" charset="0"/>
                        <a:buNone/>
                      </a:pPr>
                      <a:r>
                        <a:rPr lang="en-US" sz="1400" b="1" i="0" kern="1200" dirty="0" smtClean="0">
                          <a:solidFill>
                            <a:schemeClr val="tx1"/>
                          </a:solidFill>
                          <a:effectLst/>
                          <a:latin typeface="+mn-lt"/>
                          <a:ea typeface="+mn-ea"/>
                          <a:cs typeface="+mn-cs"/>
                        </a:rPr>
                        <a:t>Tier 1 (T1) loans- </a:t>
                      </a:r>
                      <a:r>
                        <a:rPr lang="en-US" sz="1400" b="1" i="0" kern="1200" dirty="0" err="1" smtClean="0">
                          <a:solidFill>
                            <a:schemeClr val="tx1"/>
                          </a:solidFill>
                          <a:effectLst/>
                          <a:latin typeface="+mn-lt"/>
                          <a:ea typeface="+mn-ea"/>
                          <a:cs typeface="+mn-cs"/>
                        </a:rPr>
                        <a:t>Rs</a:t>
                      </a:r>
                      <a:r>
                        <a:rPr lang="en-US" sz="1400" b="1" i="0" kern="1200" dirty="0" smtClean="0">
                          <a:solidFill>
                            <a:schemeClr val="tx1"/>
                          </a:solidFill>
                          <a:effectLst/>
                          <a:latin typeface="+mn-lt"/>
                          <a:ea typeface="+mn-ea"/>
                          <a:cs typeface="+mn-cs"/>
                        </a:rPr>
                        <a:t>. 100,000 to </a:t>
                      </a:r>
                      <a:r>
                        <a:rPr lang="en-US" sz="1400" b="1" i="0" kern="1200" dirty="0" err="1" smtClean="0">
                          <a:solidFill>
                            <a:schemeClr val="tx1"/>
                          </a:solidFill>
                          <a:effectLst/>
                          <a:latin typeface="+mn-lt"/>
                          <a:ea typeface="+mn-ea"/>
                          <a:cs typeface="+mn-cs"/>
                        </a:rPr>
                        <a:t>Rs</a:t>
                      </a:r>
                      <a:r>
                        <a:rPr lang="en-US" sz="1400" b="1" i="0" kern="1200" dirty="0" smtClean="0">
                          <a:solidFill>
                            <a:schemeClr val="tx1"/>
                          </a:solidFill>
                          <a:effectLst/>
                          <a:latin typeface="+mn-lt"/>
                          <a:ea typeface="+mn-ea"/>
                          <a:cs typeface="+mn-cs"/>
                        </a:rPr>
                        <a:t>. 1 m</a:t>
                      </a:r>
                      <a:br>
                        <a:rPr lang="en-US" sz="1400" b="1" i="0" kern="1200" dirty="0" smtClean="0">
                          <a:solidFill>
                            <a:schemeClr val="tx1"/>
                          </a:solidFill>
                          <a:effectLst/>
                          <a:latin typeface="+mn-lt"/>
                          <a:ea typeface="+mn-ea"/>
                          <a:cs typeface="+mn-cs"/>
                        </a:rPr>
                      </a:br>
                      <a:r>
                        <a:rPr lang="en-US" sz="1400" b="1" i="0" kern="1200" dirty="0" smtClean="0">
                          <a:solidFill>
                            <a:schemeClr val="tx1"/>
                          </a:solidFill>
                          <a:effectLst/>
                          <a:latin typeface="+mn-lt"/>
                          <a:ea typeface="+mn-ea"/>
                          <a:cs typeface="+mn-cs"/>
                        </a:rPr>
                        <a:t>Tier 2 (T2) loans- Above </a:t>
                      </a:r>
                      <a:r>
                        <a:rPr lang="en-US" sz="1400" b="1" i="0" kern="1200" dirty="0" err="1" smtClean="0">
                          <a:solidFill>
                            <a:schemeClr val="tx1"/>
                          </a:solidFill>
                          <a:effectLst/>
                          <a:latin typeface="+mn-lt"/>
                          <a:ea typeface="+mn-ea"/>
                          <a:cs typeface="+mn-cs"/>
                        </a:rPr>
                        <a:t>Rs</a:t>
                      </a:r>
                      <a:r>
                        <a:rPr lang="en-US" sz="1400" b="1" i="0" kern="1200" dirty="0" smtClean="0">
                          <a:solidFill>
                            <a:schemeClr val="tx1"/>
                          </a:solidFill>
                          <a:effectLst/>
                          <a:latin typeface="+mn-lt"/>
                          <a:ea typeface="+mn-ea"/>
                          <a:cs typeface="+mn-cs"/>
                        </a:rPr>
                        <a:t>. 1  </a:t>
                      </a:r>
                      <a:r>
                        <a:rPr lang="en-US" sz="1400" b="1" i="0" kern="1200" dirty="0" err="1" smtClean="0">
                          <a:solidFill>
                            <a:schemeClr val="tx1"/>
                          </a:solidFill>
                          <a:effectLst/>
                          <a:latin typeface="+mn-lt"/>
                          <a:ea typeface="+mn-ea"/>
                          <a:cs typeface="+mn-cs"/>
                        </a:rPr>
                        <a:t>upto</a:t>
                      </a:r>
                      <a:r>
                        <a:rPr lang="en-US" sz="1400" b="1" i="0" kern="1200" dirty="0" smtClean="0">
                          <a:solidFill>
                            <a:schemeClr val="tx1"/>
                          </a:solidFill>
                          <a:effectLst/>
                          <a:latin typeface="+mn-lt"/>
                          <a:ea typeface="+mn-ea"/>
                          <a:cs typeface="+mn-cs"/>
                        </a:rPr>
                        <a:t> </a:t>
                      </a:r>
                      <a:r>
                        <a:rPr lang="en-US" sz="1400" b="1" i="0" kern="1200" dirty="0" err="1" smtClean="0">
                          <a:solidFill>
                            <a:schemeClr val="tx1"/>
                          </a:solidFill>
                          <a:effectLst/>
                          <a:latin typeface="+mn-lt"/>
                          <a:ea typeface="+mn-ea"/>
                          <a:cs typeface="+mn-cs"/>
                        </a:rPr>
                        <a:t>Rs</a:t>
                      </a:r>
                      <a:r>
                        <a:rPr lang="en-US" sz="1400" b="1" i="0" kern="1200" dirty="0" smtClean="0">
                          <a:solidFill>
                            <a:schemeClr val="tx1"/>
                          </a:solidFill>
                          <a:effectLst/>
                          <a:latin typeface="+mn-lt"/>
                          <a:ea typeface="+mn-ea"/>
                          <a:cs typeface="+mn-cs"/>
                        </a:rPr>
                        <a:t> 10 m</a:t>
                      </a:r>
                    </a:p>
                    <a:p>
                      <a:pPr marL="0" indent="0">
                        <a:buFont typeface="Wingdings" panose="05000000000000000000" pitchFamily="2" charset="2"/>
                        <a:buNone/>
                      </a:pPr>
                      <a:r>
                        <a:rPr lang="en-US" sz="1400" b="1" i="0" kern="1200" dirty="0" smtClean="0">
                          <a:solidFill>
                            <a:schemeClr val="tx1"/>
                          </a:solidFill>
                          <a:effectLst/>
                          <a:latin typeface="+mn-lt"/>
                          <a:ea typeface="+mn-ea"/>
                          <a:cs typeface="+mn-cs"/>
                        </a:rPr>
                        <a:t>Tier 3 (T3) loans-Above </a:t>
                      </a:r>
                      <a:r>
                        <a:rPr lang="en-US" sz="1400" b="1" i="0" kern="1200" dirty="0" err="1" smtClean="0">
                          <a:solidFill>
                            <a:schemeClr val="tx1"/>
                          </a:solidFill>
                          <a:effectLst/>
                          <a:latin typeface="+mn-lt"/>
                          <a:ea typeface="+mn-ea"/>
                          <a:cs typeface="+mn-cs"/>
                        </a:rPr>
                        <a:t>Rs</a:t>
                      </a:r>
                      <a:r>
                        <a:rPr lang="en-US" sz="1400" b="1" i="0" kern="1200" dirty="0" smtClean="0">
                          <a:solidFill>
                            <a:schemeClr val="tx1"/>
                          </a:solidFill>
                          <a:effectLst/>
                          <a:latin typeface="+mn-lt"/>
                          <a:ea typeface="+mn-ea"/>
                          <a:cs typeface="+mn-cs"/>
                        </a:rPr>
                        <a:t>. 10</a:t>
                      </a:r>
                      <a:r>
                        <a:rPr lang="en-US" sz="1400" b="1" i="0" kern="1200" baseline="0" dirty="0" smtClean="0">
                          <a:solidFill>
                            <a:schemeClr val="tx1"/>
                          </a:solidFill>
                          <a:effectLst/>
                          <a:latin typeface="+mn-lt"/>
                          <a:ea typeface="+mn-ea"/>
                          <a:cs typeface="+mn-cs"/>
                        </a:rPr>
                        <a:t> </a:t>
                      </a:r>
                      <a:r>
                        <a:rPr lang="en-US" sz="1400" b="1" i="0" kern="1200" dirty="0" smtClean="0">
                          <a:solidFill>
                            <a:schemeClr val="tx1"/>
                          </a:solidFill>
                          <a:effectLst/>
                          <a:latin typeface="+mn-lt"/>
                          <a:ea typeface="+mn-ea"/>
                          <a:cs typeface="+mn-cs"/>
                        </a:rPr>
                        <a:t> </a:t>
                      </a:r>
                      <a:r>
                        <a:rPr lang="en-US" sz="1400" b="1" i="0" kern="1200" dirty="0" err="1" smtClean="0">
                          <a:solidFill>
                            <a:schemeClr val="tx1"/>
                          </a:solidFill>
                          <a:effectLst/>
                          <a:latin typeface="+mn-lt"/>
                          <a:ea typeface="+mn-ea"/>
                          <a:cs typeface="+mn-cs"/>
                        </a:rPr>
                        <a:t>upto</a:t>
                      </a:r>
                      <a:r>
                        <a:rPr lang="en-US" sz="1400" b="1" i="0" kern="1200" dirty="0" smtClean="0">
                          <a:solidFill>
                            <a:schemeClr val="tx1"/>
                          </a:solidFill>
                          <a:effectLst/>
                          <a:latin typeface="+mn-lt"/>
                          <a:ea typeface="+mn-ea"/>
                          <a:cs typeface="+mn-cs"/>
                        </a:rPr>
                        <a:t> </a:t>
                      </a:r>
                      <a:r>
                        <a:rPr lang="en-US" sz="1400" b="1" i="0" kern="1200" dirty="0" err="1" smtClean="0">
                          <a:solidFill>
                            <a:schemeClr val="tx1"/>
                          </a:solidFill>
                          <a:effectLst/>
                          <a:latin typeface="+mn-lt"/>
                          <a:ea typeface="+mn-ea"/>
                          <a:cs typeface="+mn-cs"/>
                        </a:rPr>
                        <a:t>Rs</a:t>
                      </a:r>
                      <a:r>
                        <a:rPr lang="en-US" sz="1400" b="1" i="0" kern="1200" dirty="0" smtClean="0">
                          <a:solidFill>
                            <a:schemeClr val="tx1"/>
                          </a:solidFill>
                          <a:effectLst/>
                          <a:latin typeface="+mn-lt"/>
                          <a:ea typeface="+mn-ea"/>
                          <a:cs typeface="+mn-cs"/>
                        </a:rPr>
                        <a:t> 25 </a:t>
                      </a:r>
                      <a:endParaRPr lang="en-US" sz="1400" b="1" dirty="0" smtClean="0">
                        <a:latin typeface="+mn-lt"/>
                      </a:endParaRPr>
                    </a:p>
                  </a:txBody>
                  <a:tcPr/>
                </a:tc>
                <a:tc>
                  <a:txBody>
                    <a:bodyPr/>
                    <a:lstStyle/>
                    <a:p>
                      <a:pPr algn="ctr"/>
                      <a:r>
                        <a:rPr lang="en-US" sz="1400" b="1" dirty="0" smtClean="0">
                          <a:latin typeface="+mn-lt"/>
                        </a:rPr>
                        <a:t>3%</a:t>
                      </a:r>
                    </a:p>
                    <a:p>
                      <a:pPr algn="ctr"/>
                      <a:r>
                        <a:rPr lang="en-US" sz="1400" b="1" dirty="0" smtClean="0">
                          <a:latin typeface="+mn-lt"/>
                        </a:rPr>
                        <a:t>4%</a:t>
                      </a:r>
                    </a:p>
                    <a:p>
                      <a:pPr algn="ctr"/>
                      <a:r>
                        <a:rPr lang="en-US" sz="1400" b="1" dirty="0" smtClean="0">
                          <a:latin typeface="+mn-lt"/>
                        </a:rPr>
                        <a:t>5%</a:t>
                      </a:r>
                      <a:endParaRPr lang="en-US" sz="1400" b="1" dirty="0">
                        <a:latin typeface="+mn-lt"/>
                      </a:endParaRPr>
                    </a:p>
                  </a:txBody>
                  <a:tcPr/>
                </a:tc>
                <a:tc>
                  <a:txBody>
                    <a:bodyPr/>
                    <a:lstStyle/>
                    <a:p>
                      <a:pPr algn="ctr"/>
                      <a:r>
                        <a:rPr lang="en-US" sz="1400" b="1" dirty="0" smtClean="0">
                          <a:latin typeface="+mn-lt"/>
                        </a:rPr>
                        <a:t>8</a:t>
                      </a:r>
                      <a:endParaRPr lang="en-US" sz="1400" b="1" dirty="0">
                        <a:latin typeface="+mn-lt"/>
                      </a:endParaRPr>
                    </a:p>
                  </a:txBody>
                  <a:tcPr anchor="ctr"/>
                </a:tc>
                <a:extLst>
                  <a:ext uri="{0D108BD9-81ED-4DB2-BD59-A6C34878D82A}">
                    <a16:rowId xmlns:a16="http://schemas.microsoft.com/office/drawing/2014/main" val="805770975"/>
                  </a:ext>
                </a:extLst>
              </a:tr>
              <a:tr h="827930">
                <a:tc>
                  <a:txBody>
                    <a:bodyPr/>
                    <a:lstStyle/>
                    <a:p>
                      <a:r>
                        <a:rPr lang="en-US" sz="1400" b="1" dirty="0" smtClean="0">
                          <a:latin typeface="+mn-lt"/>
                        </a:rPr>
                        <a:t>Export Refinance Scheme</a:t>
                      </a:r>
                      <a:endParaRPr lang="en-US" sz="1400" b="1"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prstClr val="black"/>
                          </a:solidFill>
                          <a:latin typeface="+mn-lt"/>
                          <a:cs typeface="Times New Roman" pitchFamily="18" charset="0"/>
                        </a:rPr>
                        <a:t>Part-I 100% of Ex O etc. 85% for 270 days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prstClr val="black"/>
                          </a:solidFill>
                          <a:latin typeface="+mn-lt"/>
                          <a:cs typeface="Times New Roman" pitchFamily="18" charset="0"/>
                        </a:rPr>
                        <a:t>Part-II</a:t>
                      </a:r>
                      <a:r>
                        <a:rPr lang="en-US" sz="1400" b="1" baseline="0" dirty="0" smtClean="0">
                          <a:solidFill>
                            <a:prstClr val="black"/>
                          </a:solidFill>
                          <a:latin typeface="+mn-lt"/>
                          <a:cs typeface="Times New Roman" pitchFamily="18" charset="0"/>
                        </a:rPr>
                        <a:t> </a:t>
                      </a:r>
                      <a:r>
                        <a:rPr lang="en-US" sz="1400" b="1" dirty="0" smtClean="0">
                          <a:solidFill>
                            <a:prstClr val="black"/>
                          </a:solidFill>
                          <a:latin typeface="+mn-lt"/>
                          <a:cs typeface="Times New Roman" pitchFamily="18" charset="0"/>
                        </a:rPr>
                        <a:t>50%</a:t>
                      </a:r>
                      <a:r>
                        <a:rPr lang="en-US" sz="1400" b="1" baseline="0" dirty="0" smtClean="0">
                          <a:solidFill>
                            <a:prstClr val="black"/>
                          </a:solidFill>
                          <a:latin typeface="+mn-lt"/>
                          <a:cs typeface="Times New Roman" pitchFamily="18" charset="0"/>
                        </a:rPr>
                        <a:t> of previous year exports</a:t>
                      </a:r>
                      <a:endParaRPr lang="en-US" sz="1400" b="1" dirty="0" smtClean="0">
                        <a:solidFill>
                          <a:prstClr val="black"/>
                        </a:solidFill>
                        <a:latin typeface="+mn-lt"/>
                        <a:cs typeface="Times New Roman" pitchFamily="18" charset="0"/>
                      </a:endParaRPr>
                    </a:p>
                    <a:p>
                      <a:endParaRPr lang="en-US" sz="1400" b="1" dirty="0">
                        <a:latin typeface="+mn-lt"/>
                      </a:endParaRPr>
                    </a:p>
                  </a:txBody>
                  <a:tcPr/>
                </a:tc>
                <a:tc>
                  <a:txBody>
                    <a:bodyPr/>
                    <a:lstStyle/>
                    <a:p>
                      <a:pPr algn="ctr"/>
                      <a:r>
                        <a:rPr lang="en-US" sz="1400" b="1" dirty="0" smtClean="0">
                          <a:latin typeface="+mn-lt"/>
                        </a:rPr>
                        <a:t>7%</a:t>
                      </a:r>
                      <a:endParaRPr lang="en-US" sz="1400" b="1" dirty="0">
                        <a:latin typeface="+mn-lt"/>
                      </a:endParaRPr>
                    </a:p>
                  </a:txBody>
                  <a:tcPr/>
                </a:tc>
                <a:tc>
                  <a:txBody>
                    <a:bodyPr/>
                    <a:lstStyle/>
                    <a:p>
                      <a:pPr algn="ctr"/>
                      <a:r>
                        <a:rPr lang="en-US" sz="1400" b="1" dirty="0" smtClean="0">
                          <a:latin typeface="+mn-lt"/>
                        </a:rPr>
                        <a:t>180 days</a:t>
                      </a:r>
                      <a:endParaRPr lang="en-US" sz="1400" b="1" dirty="0">
                        <a:latin typeface="+mn-lt"/>
                      </a:endParaRPr>
                    </a:p>
                  </a:txBody>
                  <a:tcPr/>
                </a:tc>
                <a:extLst>
                  <a:ext uri="{0D108BD9-81ED-4DB2-BD59-A6C34878D82A}">
                    <a16:rowId xmlns:a16="http://schemas.microsoft.com/office/drawing/2014/main" val="2973714098"/>
                  </a:ext>
                </a:extLst>
              </a:tr>
              <a:tr h="419714">
                <a:tc>
                  <a:txBody>
                    <a:bodyPr/>
                    <a:lstStyle/>
                    <a:p>
                      <a:r>
                        <a:rPr lang="en-US" sz="1400" b="1" dirty="0" smtClean="0">
                          <a:latin typeface="+mn-lt"/>
                        </a:rPr>
                        <a:t>LTFF</a:t>
                      </a:r>
                      <a:endParaRPr lang="en-US" sz="1400" b="1" dirty="0">
                        <a:latin typeface="+mn-lt"/>
                      </a:endParaRPr>
                    </a:p>
                  </a:txBody>
                  <a:tcPr/>
                </a:tc>
                <a:tc>
                  <a:txBody>
                    <a:bodyPr/>
                    <a:lstStyle/>
                    <a:p>
                      <a:r>
                        <a:rPr lang="en-US" sz="1400" b="1" dirty="0" err="1" smtClean="0">
                          <a:latin typeface="+mn-lt"/>
                        </a:rPr>
                        <a:t>Upto</a:t>
                      </a:r>
                      <a:r>
                        <a:rPr lang="en-US" sz="1400" b="1" dirty="0" smtClean="0">
                          <a:latin typeface="+mn-lt"/>
                        </a:rPr>
                        <a:t> </a:t>
                      </a:r>
                      <a:r>
                        <a:rPr lang="en-US" sz="1400" b="1" dirty="0" err="1" smtClean="0">
                          <a:latin typeface="+mn-lt"/>
                        </a:rPr>
                        <a:t>Rs</a:t>
                      </a:r>
                      <a:r>
                        <a:rPr lang="en-US" sz="1400" b="1" dirty="0" smtClean="0">
                          <a:latin typeface="+mn-lt"/>
                        </a:rPr>
                        <a:t>.</a:t>
                      </a:r>
                      <a:r>
                        <a:rPr lang="en-US" sz="1400" b="1" baseline="0" dirty="0" smtClean="0">
                          <a:latin typeface="+mn-lt"/>
                        </a:rPr>
                        <a:t> 1.5 billion.</a:t>
                      </a:r>
                      <a:endParaRPr lang="en-US" sz="1400" b="1" dirty="0">
                        <a:latin typeface="+mn-lt"/>
                      </a:endParaRPr>
                    </a:p>
                  </a:txBody>
                  <a:tcPr/>
                </a:tc>
                <a:tc>
                  <a:txBody>
                    <a:bodyPr/>
                    <a:lstStyle/>
                    <a:p>
                      <a:pPr algn="ctr"/>
                      <a:r>
                        <a:rPr lang="en-US" sz="1400" b="1" dirty="0" smtClean="0">
                          <a:latin typeface="+mn-lt"/>
                        </a:rPr>
                        <a:t>6%</a:t>
                      </a:r>
                      <a:endParaRPr lang="en-US" sz="1400" b="1" dirty="0">
                        <a:latin typeface="+mn-lt"/>
                      </a:endParaRPr>
                    </a:p>
                  </a:txBody>
                  <a:tcPr/>
                </a:tc>
                <a:tc>
                  <a:txBody>
                    <a:bodyPr/>
                    <a:lstStyle/>
                    <a:p>
                      <a:pPr algn="ctr"/>
                      <a:r>
                        <a:rPr lang="en-US" sz="1400" b="1" dirty="0" smtClean="0">
                          <a:latin typeface="+mn-lt"/>
                        </a:rPr>
                        <a:t>10</a:t>
                      </a:r>
                      <a:endParaRPr lang="en-US" sz="1400" b="1" dirty="0">
                        <a:latin typeface="+mn-lt"/>
                      </a:endParaRPr>
                    </a:p>
                  </a:txBody>
                  <a:tcPr/>
                </a:tc>
                <a:extLst>
                  <a:ext uri="{0D108BD9-81ED-4DB2-BD59-A6C34878D82A}">
                    <a16:rowId xmlns:a16="http://schemas.microsoft.com/office/drawing/2014/main" val="1770370519"/>
                  </a:ext>
                </a:extLst>
              </a:tr>
              <a:tr h="82793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effectLst/>
                          <a:latin typeface="+mn-lt"/>
                        </a:rPr>
                        <a:t>Refinance</a:t>
                      </a:r>
                      <a:r>
                        <a:rPr lang="en-US" sz="1400" b="1" baseline="0" dirty="0" smtClean="0">
                          <a:effectLst/>
                          <a:latin typeface="+mn-lt"/>
                        </a:rPr>
                        <a:t> </a:t>
                      </a:r>
                      <a:r>
                        <a:rPr lang="en-US" sz="1400" b="1" dirty="0" smtClean="0">
                          <a:effectLst/>
                          <a:latin typeface="+mn-lt"/>
                        </a:rPr>
                        <a:t>for Modernization of SMEs</a:t>
                      </a:r>
                      <a:endParaRPr lang="en-US" sz="1400" b="1" dirty="0" smtClean="0">
                        <a:effectLst/>
                        <a:latin typeface="+mn-lt"/>
                        <a:ea typeface="Calibri" panose="020F0502020204030204" pitchFamily="34" charset="0"/>
                        <a:cs typeface="Arial" panose="020B0604020202020204" pitchFamily="34" charset="0"/>
                      </a:endParaRPr>
                    </a:p>
                    <a:p>
                      <a:endParaRPr lang="en-US" sz="1400" b="1" dirty="0">
                        <a:latin typeface="+mn-lt"/>
                      </a:endParaRPr>
                    </a:p>
                  </a:txBody>
                  <a:tcPr/>
                </a:tc>
                <a:tc>
                  <a:txBody>
                    <a:bodyPr/>
                    <a:lstStyle/>
                    <a:p>
                      <a:pPr marL="0" indent="-92075" algn="l" defTabSz="685800" rtl="0" eaLnBrk="1" latinLnBrk="0" hangingPunct="1">
                        <a:lnSpc>
                          <a:spcPct val="107000"/>
                        </a:lnSpc>
                        <a:spcAft>
                          <a:spcPts val="0"/>
                        </a:spcAft>
                        <a:buFont typeface="Arial" panose="020B0604020202020204" pitchFamily="34" charset="0"/>
                        <a:buChar char="•"/>
                      </a:pPr>
                      <a:r>
                        <a:rPr lang="en-US" sz="1400" b="1" kern="1200" dirty="0" smtClean="0">
                          <a:solidFill>
                            <a:prstClr val="black"/>
                          </a:solidFill>
                          <a:latin typeface="+mn-lt"/>
                          <a:ea typeface="+mn-ea"/>
                          <a:cs typeface="Times New Roman" pitchFamily="18" charset="0"/>
                        </a:rPr>
                        <a:t>Up to </a:t>
                      </a:r>
                      <a:r>
                        <a:rPr lang="en-US" sz="1400" b="1" kern="1200" dirty="0" err="1" smtClean="0">
                          <a:solidFill>
                            <a:prstClr val="black"/>
                          </a:solidFill>
                          <a:latin typeface="+mn-lt"/>
                          <a:ea typeface="+mn-ea"/>
                          <a:cs typeface="Times New Roman" pitchFamily="18" charset="0"/>
                        </a:rPr>
                        <a:t>Rs</a:t>
                      </a:r>
                      <a:r>
                        <a:rPr lang="en-US" sz="1400" b="1" kern="1200" dirty="0" smtClean="0">
                          <a:solidFill>
                            <a:prstClr val="black"/>
                          </a:solidFill>
                          <a:latin typeface="+mn-lt"/>
                          <a:ea typeface="+mn-ea"/>
                          <a:cs typeface="Times New Roman" pitchFamily="18" charset="0"/>
                        </a:rPr>
                        <a:t>. 25 Million for SEs     </a:t>
                      </a:r>
                    </a:p>
                    <a:p>
                      <a:pPr marL="0" indent="-92075" algn="l" defTabSz="685800" rtl="0" eaLnBrk="1" latinLnBrk="0" hangingPunct="1">
                        <a:lnSpc>
                          <a:spcPct val="107000"/>
                        </a:lnSpc>
                        <a:spcAft>
                          <a:spcPts val="0"/>
                        </a:spcAft>
                        <a:buFont typeface="Arial" panose="020B0604020202020204" pitchFamily="34" charset="0"/>
                        <a:buChar char="•"/>
                      </a:pPr>
                      <a:r>
                        <a:rPr lang="en-US" sz="1400" b="1" kern="1200" dirty="0" smtClean="0">
                          <a:solidFill>
                            <a:prstClr val="black"/>
                          </a:solidFill>
                          <a:latin typeface="+mn-lt"/>
                          <a:ea typeface="+mn-ea"/>
                          <a:cs typeface="Times New Roman" pitchFamily="18" charset="0"/>
                        </a:rPr>
                        <a:t>Up to </a:t>
                      </a:r>
                      <a:r>
                        <a:rPr lang="en-US" sz="1400" b="1" kern="1200" dirty="0" err="1" smtClean="0">
                          <a:solidFill>
                            <a:prstClr val="black"/>
                          </a:solidFill>
                          <a:latin typeface="+mn-lt"/>
                          <a:ea typeface="+mn-ea"/>
                          <a:cs typeface="Times New Roman" pitchFamily="18" charset="0"/>
                        </a:rPr>
                        <a:t>Rs</a:t>
                      </a:r>
                      <a:r>
                        <a:rPr lang="en-US" sz="1400" b="1" kern="1200" dirty="0" smtClean="0">
                          <a:solidFill>
                            <a:prstClr val="black"/>
                          </a:solidFill>
                          <a:latin typeface="+mn-lt"/>
                          <a:ea typeface="+mn-ea"/>
                          <a:cs typeface="Times New Roman" pitchFamily="18" charset="0"/>
                        </a:rPr>
                        <a:t>. 200 Million for MEs</a:t>
                      </a:r>
                    </a:p>
                  </a:txBody>
                  <a:tcPr/>
                </a:tc>
                <a:tc>
                  <a:txBody>
                    <a:bodyPr/>
                    <a:lstStyle/>
                    <a:p>
                      <a:pPr algn="ctr"/>
                      <a:r>
                        <a:rPr lang="en-US" sz="1400" b="1" dirty="0" smtClean="0">
                          <a:latin typeface="+mn-lt"/>
                        </a:rPr>
                        <a:t>6%</a:t>
                      </a:r>
                      <a:endParaRPr lang="en-US" sz="1400" b="1" dirty="0">
                        <a:latin typeface="+mn-lt"/>
                      </a:endParaRPr>
                    </a:p>
                  </a:txBody>
                  <a:tcPr/>
                </a:tc>
                <a:tc>
                  <a:txBody>
                    <a:bodyPr/>
                    <a:lstStyle/>
                    <a:p>
                      <a:pPr algn="ctr"/>
                      <a:r>
                        <a:rPr lang="en-US" sz="1400" b="1" dirty="0" smtClean="0">
                          <a:latin typeface="+mn-lt"/>
                        </a:rPr>
                        <a:t>10</a:t>
                      </a:r>
                      <a:endParaRPr lang="en-US" sz="1400" b="1" dirty="0">
                        <a:latin typeface="+mn-lt"/>
                      </a:endParaRPr>
                    </a:p>
                  </a:txBody>
                  <a:tcPr/>
                </a:tc>
                <a:extLst>
                  <a:ext uri="{0D108BD9-81ED-4DB2-BD59-A6C34878D82A}">
                    <a16:rowId xmlns:a16="http://schemas.microsoft.com/office/drawing/2014/main" val="3768216554"/>
                  </a:ext>
                </a:extLst>
              </a:tr>
              <a:tr h="533771">
                <a:tc>
                  <a:txBody>
                    <a:bodyPr/>
                    <a:lstStyle/>
                    <a:p>
                      <a:r>
                        <a:rPr lang="en-US" sz="1400" b="1" dirty="0" smtClean="0"/>
                        <a:t>Mark</a:t>
                      </a:r>
                      <a:r>
                        <a:rPr lang="en-US" sz="1400" b="1" baseline="0" dirty="0" smtClean="0"/>
                        <a:t> up and Credit Guarantee for Rice Husking Mills in Sindh</a:t>
                      </a:r>
                      <a:endParaRPr lang="en-US" sz="1400" b="1" dirty="0"/>
                    </a:p>
                  </a:txBody>
                  <a:tcPr/>
                </a:tc>
                <a:tc>
                  <a:txBody>
                    <a:bodyPr/>
                    <a:lstStyle/>
                    <a:p>
                      <a:r>
                        <a:rPr lang="en-US" sz="1400" b="1" dirty="0" err="1" smtClean="0"/>
                        <a:t>Upto</a:t>
                      </a:r>
                      <a:r>
                        <a:rPr lang="en-US" sz="1400" b="1" baseline="0" dirty="0" smtClean="0"/>
                        <a:t> </a:t>
                      </a:r>
                      <a:r>
                        <a:rPr lang="en-US" sz="1400" b="1" baseline="0" dirty="0" err="1" smtClean="0"/>
                        <a:t>Rs</a:t>
                      </a:r>
                      <a:r>
                        <a:rPr lang="en-US" sz="1400" b="1" baseline="0" dirty="0" smtClean="0"/>
                        <a:t> 2 million. </a:t>
                      </a:r>
                      <a:endParaRPr lang="en-US" sz="1400" b="1" dirty="0"/>
                    </a:p>
                  </a:txBody>
                  <a:tcPr/>
                </a:tc>
                <a:tc>
                  <a:txBody>
                    <a:bodyPr/>
                    <a:lstStyle/>
                    <a:p>
                      <a:pPr algn="ctr"/>
                      <a:r>
                        <a:rPr lang="en-US" sz="1400" b="1" dirty="0" smtClean="0"/>
                        <a:t>2%</a:t>
                      </a:r>
                      <a:endParaRPr lang="en-US" sz="1400" b="1" dirty="0"/>
                    </a:p>
                  </a:txBody>
                  <a:tcPr/>
                </a:tc>
                <a:tc>
                  <a:txBody>
                    <a:bodyPr/>
                    <a:lstStyle/>
                    <a:p>
                      <a:pPr algn="ctr"/>
                      <a:r>
                        <a:rPr lang="en-US" sz="1400" b="1" dirty="0" smtClean="0"/>
                        <a:t>5</a:t>
                      </a:r>
                      <a:endParaRPr lang="en-US" sz="1400" b="1" dirty="0"/>
                    </a:p>
                  </a:txBody>
                  <a:tcPr/>
                </a:tc>
                <a:extLst>
                  <a:ext uri="{0D108BD9-81ED-4DB2-BD59-A6C34878D82A}">
                    <a16:rowId xmlns:a16="http://schemas.microsoft.com/office/drawing/2014/main" val="1091106914"/>
                  </a:ext>
                </a:extLst>
              </a:tr>
            </a:tbl>
          </a:graphicData>
        </a:graphic>
      </p:graphicFrame>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51</a:t>
            </a:fld>
            <a:endParaRPr lang="en-US" dirty="0"/>
          </a:p>
        </p:txBody>
      </p:sp>
      <p:pic>
        <p:nvPicPr>
          <p:cNvPr id="6" name="Picture 2" descr="State Bank of Pakis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 y="0"/>
            <a:ext cx="9160412"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715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66801"/>
          </a:xfrm>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8072788"/>
              </p:ext>
            </p:extLst>
          </p:nvPr>
        </p:nvGraphicFramePr>
        <p:xfrm>
          <a:off x="76201" y="1371600"/>
          <a:ext cx="8915398" cy="5044041"/>
        </p:xfrm>
        <a:graphic>
          <a:graphicData uri="http://schemas.openxmlformats.org/drawingml/2006/table">
            <a:tbl>
              <a:tblPr firstRow="1" bandRow="1">
                <a:tableStyleId>{5C22544A-7EE6-4342-B048-85BDC9FD1C3A}</a:tableStyleId>
              </a:tblPr>
              <a:tblGrid>
                <a:gridCol w="3809999">
                  <a:extLst>
                    <a:ext uri="{9D8B030D-6E8A-4147-A177-3AD203B41FA5}">
                      <a16:colId xmlns:a16="http://schemas.microsoft.com/office/drawing/2014/main" val="852719393"/>
                    </a:ext>
                  </a:extLst>
                </a:gridCol>
                <a:gridCol w="3124200">
                  <a:extLst>
                    <a:ext uri="{9D8B030D-6E8A-4147-A177-3AD203B41FA5}">
                      <a16:colId xmlns:a16="http://schemas.microsoft.com/office/drawing/2014/main" val="3889208222"/>
                    </a:ext>
                  </a:extLst>
                </a:gridCol>
                <a:gridCol w="1066800">
                  <a:extLst>
                    <a:ext uri="{9D8B030D-6E8A-4147-A177-3AD203B41FA5}">
                      <a16:colId xmlns:a16="http://schemas.microsoft.com/office/drawing/2014/main" val="758302616"/>
                    </a:ext>
                  </a:extLst>
                </a:gridCol>
                <a:gridCol w="914399">
                  <a:extLst>
                    <a:ext uri="{9D8B030D-6E8A-4147-A177-3AD203B41FA5}">
                      <a16:colId xmlns:a16="http://schemas.microsoft.com/office/drawing/2014/main" val="97311789"/>
                    </a:ext>
                  </a:extLst>
                </a:gridCol>
              </a:tblGrid>
              <a:tr h="990600">
                <a:tc>
                  <a:txBody>
                    <a:bodyPr/>
                    <a:lstStyle/>
                    <a:p>
                      <a:pPr marL="457200" marR="0" lvl="0" indent="0" algn="ctr" defTabSz="6858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Scheme</a:t>
                      </a:r>
                      <a:endParaRPr kumimoji="0" lang="en-US" sz="16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Financing Limit</a:t>
                      </a:r>
                      <a:endParaRPr kumimoji="0" lang="en-US" sz="16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txBody>
                  <a:tcPr/>
                </a:tc>
                <a:tc>
                  <a:txBody>
                    <a:bodyPr/>
                    <a:lstStyle/>
                    <a:p>
                      <a:pPr marL="0" marR="0" lvl="0" indent="0" algn="ctr" defTabSz="685800" rtl="1"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Mark-Up </a:t>
                      </a:r>
                    </a:p>
                    <a:p>
                      <a:pPr marL="0" marR="0" lvl="0" indent="0" algn="ctr" defTabSz="685800" rtl="1"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6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Max</a:t>
                      </a:r>
                    </a:p>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Tenor</a:t>
                      </a:r>
                    </a:p>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(Years)</a:t>
                      </a:r>
                      <a:endParaRPr kumimoji="0" lang="en-US" sz="16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788310559"/>
                  </a:ext>
                </a:extLst>
              </a:tr>
              <a:tr h="640139">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Refinance and Credit Guarantee Scheme for Women Entrepreneurs  </a:t>
                      </a:r>
                      <a:endParaRPr kumimoji="0" lang="en-US"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Up to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Rs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5 Million</a:t>
                      </a:r>
                      <a:endParaRPr kumimoji="0" lang="en-US"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p>
                      <a:endParaRPr lang="en-US" sz="1400" b="1" dirty="0"/>
                    </a:p>
                  </a:txBody>
                  <a:tcPr/>
                </a:tc>
                <a:tc>
                  <a:txBody>
                    <a:bodyPr/>
                    <a:lstStyle/>
                    <a:p>
                      <a:pPr algn="ctr"/>
                      <a:r>
                        <a:rPr lang="en-US" sz="1400" b="1" dirty="0" smtClean="0"/>
                        <a:t>5%</a:t>
                      </a:r>
                      <a:endParaRPr lang="en-US" sz="1400" b="1" dirty="0"/>
                    </a:p>
                  </a:txBody>
                  <a:tcPr/>
                </a:tc>
                <a:tc>
                  <a:txBody>
                    <a:bodyPr/>
                    <a:lstStyle/>
                    <a:p>
                      <a:pPr algn="ctr"/>
                      <a:r>
                        <a:rPr lang="en-US" sz="1400" b="1" dirty="0" smtClean="0"/>
                        <a:t>5</a:t>
                      </a:r>
                      <a:endParaRPr lang="en-US" sz="1400" b="1" dirty="0"/>
                    </a:p>
                  </a:txBody>
                  <a:tcPr/>
                </a:tc>
                <a:extLst>
                  <a:ext uri="{0D108BD9-81ED-4DB2-BD59-A6C34878D82A}">
                    <a16:rowId xmlns:a16="http://schemas.microsoft.com/office/drawing/2014/main" val="933685053"/>
                  </a:ext>
                </a:extLst>
              </a:tr>
              <a:tr h="640139">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Refinance Scheme Working Capital for SMEs</a:t>
                      </a:r>
                      <a:endParaRPr kumimoji="0" lang="en-US"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p>
                      <a:endParaRPr lang="en-US" sz="1400" b="1" dirty="0"/>
                    </a:p>
                  </a:txBody>
                  <a:tcPr/>
                </a:tc>
                <a:tc>
                  <a:txBody>
                    <a:bodyPr/>
                    <a:lstStyle/>
                    <a:p>
                      <a:pPr marL="92075" marR="0" lvl="0" indent="-92075"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Up to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Rs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25 Million for SEs  </a:t>
                      </a:r>
                    </a:p>
                    <a:p>
                      <a:pPr marL="92075" marR="0" lvl="0" indent="-92075"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Up to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Rs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50 Million for MEs </a:t>
                      </a:r>
                      <a:endParaRPr kumimoji="0" lang="en-US"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txBody>
                  <a:tcPr/>
                </a:tc>
                <a:tc>
                  <a:txBody>
                    <a:bodyPr/>
                    <a:lstStyle/>
                    <a:p>
                      <a:pPr algn="ctr"/>
                      <a:r>
                        <a:rPr lang="en-US" sz="1400" b="1" dirty="0" smtClean="0"/>
                        <a:t>6%</a:t>
                      </a:r>
                      <a:endParaRPr lang="en-US" sz="1400" b="1" dirty="0"/>
                    </a:p>
                  </a:txBody>
                  <a:tcPr/>
                </a:tc>
                <a:tc>
                  <a:txBody>
                    <a:bodyPr/>
                    <a:lstStyle/>
                    <a:p>
                      <a:pPr algn="ctr"/>
                      <a:r>
                        <a:rPr lang="en-US" sz="1400" b="1" dirty="0" smtClean="0"/>
                        <a:t>1</a:t>
                      </a:r>
                      <a:endParaRPr lang="en-US" sz="1400" b="1" dirty="0"/>
                    </a:p>
                  </a:txBody>
                  <a:tcPr/>
                </a:tc>
                <a:extLst>
                  <a:ext uri="{0D108BD9-81ED-4DB2-BD59-A6C34878D82A}">
                    <a16:rowId xmlns:a16="http://schemas.microsoft.com/office/drawing/2014/main" val="215087506"/>
                  </a:ext>
                </a:extLst>
              </a:tr>
              <a:tr h="640139">
                <a:tc>
                  <a:txBody>
                    <a:bodyPr/>
                    <a:lstStyle/>
                    <a:p>
                      <a:r>
                        <a:rPr lang="en-US" sz="1400" b="1" dirty="0" smtClean="0"/>
                        <a:t>FFSAP</a:t>
                      </a:r>
                      <a:endParaRPr lang="en-US" sz="1400" b="1" dirty="0"/>
                    </a:p>
                  </a:txBody>
                  <a:tcPr/>
                </a:tc>
                <a:tc>
                  <a:txBody>
                    <a:bodyPr/>
                    <a:lstStyle/>
                    <a:p>
                      <a:r>
                        <a:rPr lang="en-US" sz="1400" b="1" dirty="0" err="1" smtClean="0"/>
                        <a:t>Upto</a:t>
                      </a:r>
                      <a:r>
                        <a:rPr lang="en-US" sz="1400" b="1" baseline="0" dirty="0" smtClean="0"/>
                        <a:t> </a:t>
                      </a:r>
                      <a:r>
                        <a:rPr lang="en-US" sz="1400" b="1" baseline="0" dirty="0" err="1" smtClean="0"/>
                        <a:t>Rs</a:t>
                      </a:r>
                      <a:r>
                        <a:rPr lang="en-US" sz="1400" b="1" baseline="0" dirty="0" smtClean="0"/>
                        <a:t>. 500 Million</a:t>
                      </a:r>
                      <a:endParaRPr lang="en-US" sz="1400" b="1" dirty="0"/>
                    </a:p>
                  </a:txBody>
                  <a:tcPr/>
                </a:tc>
                <a:tc>
                  <a:txBody>
                    <a:bodyPr/>
                    <a:lstStyle/>
                    <a:p>
                      <a:pPr algn="ctr"/>
                      <a:r>
                        <a:rPr lang="en-US" sz="1400" b="1" dirty="0" smtClean="0"/>
                        <a:t>4%</a:t>
                      </a:r>
                      <a:endParaRPr lang="en-US" sz="1400" b="1" dirty="0"/>
                    </a:p>
                  </a:txBody>
                  <a:tcPr/>
                </a:tc>
                <a:tc>
                  <a:txBody>
                    <a:bodyPr/>
                    <a:lstStyle/>
                    <a:p>
                      <a:pPr algn="ctr"/>
                      <a:r>
                        <a:rPr lang="en-US" sz="1400" b="1" dirty="0" smtClean="0"/>
                        <a:t>10</a:t>
                      </a:r>
                      <a:endParaRPr lang="en-US" sz="1400" b="1" dirty="0"/>
                    </a:p>
                  </a:txBody>
                  <a:tcPr/>
                </a:tc>
                <a:extLst>
                  <a:ext uri="{0D108BD9-81ED-4DB2-BD59-A6C34878D82A}">
                    <a16:rowId xmlns:a16="http://schemas.microsoft.com/office/drawing/2014/main" val="334479458"/>
                  </a:ext>
                </a:extLst>
              </a:tr>
              <a:tr h="640139">
                <a:tc>
                  <a:txBody>
                    <a:bodyPr/>
                    <a:lstStyle/>
                    <a:p>
                      <a:r>
                        <a:rPr lang="en-US" sz="1400" b="1" dirty="0" smtClean="0"/>
                        <a:t>Financing Scheme for Renewable Energy</a:t>
                      </a:r>
                      <a:endParaRPr lang="en-US" sz="1400" b="1"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effectLst/>
                          <a:latin typeface="+mn-lt"/>
                        </a:rPr>
                        <a:t>Category I: </a:t>
                      </a:r>
                      <a:r>
                        <a:rPr lang="en-US" sz="1400" b="1" dirty="0" err="1" smtClean="0">
                          <a:effectLst/>
                          <a:latin typeface="+mn-lt"/>
                        </a:rPr>
                        <a:t>Rs</a:t>
                      </a:r>
                      <a:r>
                        <a:rPr lang="en-US" sz="1400" b="1" dirty="0" smtClean="0">
                          <a:effectLst/>
                          <a:latin typeface="+mn-lt"/>
                        </a:rPr>
                        <a:t>. 6,000 Million</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effectLst/>
                          <a:latin typeface="+mn-lt"/>
                        </a:rPr>
                        <a:t>Category II: </a:t>
                      </a:r>
                      <a:r>
                        <a:rPr lang="en-US" sz="1400" b="1" dirty="0" err="1" smtClean="0">
                          <a:effectLst/>
                          <a:latin typeface="+mn-lt"/>
                        </a:rPr>
                        <a:t>Rs</a:t>
                      </a:r>
                      <a:r>
                        <a:rPr lang="en-US" sz="1400" b="1" dirty="0" smtClean="0">
                          <a:effectLst/>
                          <a:latin typeface="+mn-lt"/>
                        </a:rPr>
                        <a:t>. 400 Million</a:t>
                      </a:r>
                      <a:endParaRPr lang="en-US" sz="1400" b="1" dirty="0" smtClean="0">
                        <a:effectLst/>
                        <a:latin typeface="+mn-lt"/>
                        <a:ea typeface="Calibri" panose="020F050202020403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effectLst/>
                          <a:latin typeface="+mn-lt"/>
                        </a:rPr>
                        <a:t>Category III: </a:t>
                      </a:r>
                      <a:r>
                        <a:rPr lang="en-US" sz="1400" b="1" dirty="0" err="1" smtClean="0">
                          <a:effectLst/>
                          <a:latin typeface="+mn-lt"/>
                        </a:rPr>
                        <a:t>Rs</a:t>
                      </a:r>
                      <a:r>
                        <a:rPr lang="en-US" sz="1400" b="1" dirty="0" smtClean="0">
                          <a:effectLst/>
                          <a:latin typeface="+mn-lt"/>
                        </a:rPr>
                        <a:t>. 2,000 Million</a:t>
                      </a:r>
                      <a:endParaRPr lang="en-US" sz="1400" b="1" dirty="0" smtClean="0">
                        <a:effectLst/>
                        <a:latin typeface="+mn-lt"/>
                        <a:ea typeface="Calibri" panose="020F0502020204030204" pitchFamily="34" charset="0"/>
                        <a:cs typeface="Arial" panose="020B0604020202020204" pitchFamily="34" charset="0"/>
                      </a:endParaRPr>
                    </a:p>
                  </a:txBody>
                  <a:tcPr/>
                </a:tc>
                <a:tc>
                  <a:txBody>
                    <a:bodyPr/>
                    <a:lstStyle/>
                    <a:p>
                      <a:pPr algn="ctr"/>
                      <a:r>
                        <a:rPr lang="en-US" sz="1400" b="1" dirty="0" smtClean="0"/>
                        <a:t>6%</a:t>
                      </a:r>
                      <a:endParaRPr lang="en-US" sz="1400" b="1" dirty="0"/>
                    </a:p>
                  </a:txBody>
                  <a:tcPr anchor="ctr"/>
                </a:tc>
                <a:tc>
                  <a:txBody>
                    <a:bodyPr/>
                    <a:lstStyle/>
                    <a:p>
                      <a:pPr algn="ctr"/>
                      <a:r>
                        <a:rPr lang="en-US" sz="1400" b="1" dirty="0" smtClean="0"/>
                        <a:t>12</a:t>
                      </a:r>
                    </a:p>
                    <a:p>
                      <a:pPr algn="ctr"/>
                      <a:r>
                        <a:rPr lang="en-US" sz="1400" b="1" dirty="0" smtClean="0"/>
                        <a:t>10</a:t>
                      </a:r>
                    </a:p>
                    <a:p>
                      <a:pPr algn="ctr"/>
                      <a:r>
                        <a:rPr lang="en-US" sz="1400" b="1" dirty="0" smtClean="0"/>
                        <a:t>10</a:t>
                      </a:r>
                      <a:endParaRPr lang="en-US" sz="1400" b="1" dirty="0"/>
                    </a:p>
                  </a:txBody>
                  <a:tcPr/>
                </a:tc>
                <a:extLst>
                  <a:ext uri="{0D108BD9-81ED-4DB2-BD59-A6C34878D82A}">
                    <a16:rowId xmlns:a16="http://schemas.microsoft.com/office/drawing/2014/main" val="3987964644"/>
                  </a:ext>
                </a:extLst>
              </a:tr>
              <a:tr h="640139">
                <a:tc>
                  <a:txBody>
                    <a:bodyPr/>
                    <a:lstStyle/>
                    <a:p>
                      <a:r>
                        <a:rPr lang="en-US" sz="1400" b="1" dirty="0" smtClean="0"/>
                        <a:t>CGS for Small and Rural Enterprises</a:t>
                      </a:r>
                      <a:endParaRPr lang="en-US" sz="1400" b="1" dirty="0"/>
                    </a:p>
                  </a:txBody>
                  <a:tcPr/>
                </a:tc>
                <a:tc>
                  <a:txBody>
                    <a:bodyPr/>
                    <a:lstStyle/>
                    <a:p>
                      <a:r>
                        <a:rPr lang="en-US" sz="1400" b="1" dirty="0" err="1" smtClean="0"/>
                        <a:t>Upto</a:t>
                      </a:r>
                      <a:r>
                        <a:rPr lang="en-US" sz="1400" b="1" dirty="0" smtClean="0"/>
                        <a:t> </a:t>
                      </a:r>
                      <a:endParaRPr lang="en-US" sz="1400" b="1" dirty="0"/>
                    </a:p>
                  </a:txBody>
                  <a:tcPr/>
                </a:tc>
                <a:tc>
                  <a:txBody>
                    <a:bodyPr/>
                    <a:lstStyle/>
                    <a:p>
                      <a:endParaRPr lang="en-US" sz="1400" b="1" dirty="0"/>
                    </a:p>
                  </a:txBody>
                  <a:tcPr/>
                </a:tc>
                <a:tc>
                  <a:txBody>
                    <a:bodyPr/>
                    <a:lstStyle/>
                    <a:p>
                      <a:endParaRPr lang="en-US" sz="1400" b="1"/>
                    </a:p>
                  </a:txBody>
                  <a:tcPr/>
                </a:tc>
                <a:extLst>
                  <a:ext uri="{0D108BD9-81ED-4DB2-BD59-A6C34878D82A}">
                    <a16:rowId xmlns:a16="http://schemas.microsoft.com/office/drawing/2014/main" val="2071488131"/>
                  </a:ext>
                </a:extLst>
              </a:tr>
              <a:tr h="640139">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Refinance and Credit Guarantee Scheme for Special Persons.   </a:t>
                      </a:r>
                      <a:endParaRPr kumimoji="0" lang="en-US"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endParaRPr>
                    </a:p>
                    <a:p>
                      <a:endParaRPr lang="en-US" sz="1400" b="1"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effectLst/>
                          <a:latin typeface="+mn-lt"/>
                        </a:rPr>
                        <a:t>Up to </a:t>
                      </a:r>
                      <a:r>
                        <a:rPr lang="en-US" sz="1400" b="1" dirty="0" err="1" smtClean="0">
                          <a:effectLst/>
                          <a:latin typeface="+mn-lt"/>
                        </a:rPr>
                        <a:t>Rs</a:t>
                      </a:r>
                      <a:r>
                        <a:rPr lang="en-US" sz="1400" b="1" dirty="0" smtClean="0">
                          <a:effectLst/>
                          <a:latin typeface="+mn-lt"/>
                        </a:rPr>
                        <a:t>. 1.5 Million </a:t>
                      </a:r>
                      <a:endParaRPr lang="en-US" sz="1400" b="1" dirty="0" smtClean="0">
                        <a:effectLst/>
                        <a:latin typeface="+mn-lt"/>
                        <a:ea typeface="Calibri" panose="020F0502020204030204" pitchFamily="34" charset="0"/>
                        <a:cs typeface="Arial" panose="020B0604020202020204" pitchFamily="34" charset="0"/>
                      </a:endParaRPr>
                    </a:p>
                    <a:p>
                      <a:endParaRPr lang="en-US" sz="1400" b="1" dirty="0"/>
                    </a:p>
                  </a:txBody>
                  <a:tcPr/>
                </a:tc>
                <a:tc>
                  <a:txBody>
                    <a:bodyPr/>
                    <a:lstStyle/>
                    <a:p>
                      <a:pPr algn="ctr"/>
                      <a:r>
                        <a:rPr lang="en-US" sz="1400" b="1" dirty="0" smtClean="0"/>
                        <a:t>5%</a:t>
                      </a:r>
                      <a:endParaRPr lang="en-US" sz="1400" b="1" dirty="0"/>
                    </a:p>
                  </a:txBody>
                  <a:tcPr/>
                </a:tc>
                <a:tc>
                  <a:txBody>
                    <a:bodyPr/>
                    <a:lstStyle/>
                    <a:p>
                      <a:pPr algn="ctr"/>
                      <a:r>
                        <a:rPr lang="en-US" sz="1400" b="1" dirty="0" smtClean="0"/>
                        <a:t>5</a:t>
                      </a:r>
                      <a:endParaRPr lang="en-US" sz="1400" b="1" dirty="0"/>
                    </a:p>
                  </a:txBody>
                  <a:tcPr/>
                </a:tc>
                <a:extLst>
                  <a:ext uri="{0D108BD9-81ED-4DB2-BD59-A6C34878D82A}">
                    <a16:rowId xmlns:a16="http://schemas.microsoft.com/office/drawing/2014/main" val="1474316540"/>
                  </a:ext>
                </a:extLst>
              </a:tr>
            </a:tbl>
          </a:graphicData>
        </a:graphic>
      </p:graphicFrame>
      <p:sp>
        <p:nvSpPr>
          <p:cNvPr id="4" name="Slide Number Placeholder 3"/>
          <p:cNvSpPr>
            <a:spLocks noGrp="1"/>
          </p:cNvSpPr>
          <p:nvPr>
            <p:ph type="sldNum" sz="quarter" idx="12"/>
          </p:nvPr>
        </p:nvSpPr>
        <p:spPr/>
        <p:txBody>
          <a:bodyPr/>
          <a:lstStyle/>
          <a:p>
            <a:pPr>
              <a:defRPr/>
            </a:pPr>
            <a:fld id="{E68CFAAA-0919-46C7-9EAC-9FD69E29CFDB}" type="slidenum">
              <a:rPr lang="en-US" smtClean="0"/>
              <a:pPr>
                <a:defRPr/>
              </a:pPr>
              <a:t>52</a:t>
            </a:fld>
            <a:endParaRPr lang="en-US" dirty="0"/>
          </a:p>
        </p:txBody>
      </p:sp>
      <p:pic>
        <p:nvPicPr>
          <p:cNvPr id="6" name="Picture 2" descr="State Bank of Pakis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 y="0"/>
            <a:ext cx="9160412"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040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5400" b="1" dirty="0">
                <a:solidFill>
                  <a:srgbClr val="0070C0"/>
                </a:solidFill>
                <a:latin typeface="Arial Black" panose="020B0A04020102020204" pitchFamily="34" charset="0"/>
              </a:rPr>
              <a:t>Thank you</a:t>
            </a:r>
          </a:p>
          <a:p>
            <a:endParaRPr lang="en-US" dirty="0"/>
          </a:p>
        </p:txBody>
      </p:sp>
    </p:spTree>
    <p:extLst>
      <p:ext uri="{BB962C8B-B14F-4D97-AF65-F5344CB8AC3E}">
        <p14:creationId xmlns:p14="http://schemas.microsoft.com/office/powerpoint/2010/main" val="683103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288" y="1599271"/>
            <a:ext cx="3975141" cy="4039993"/>
          </a:xfrm>
        </p:spPr>
        <p:txBody>
          <a:bodyPr>
            <a:noAutofit/>
          </a:bodyPr>
          <a:lstStyle/>
          <a:p>
            <a:pPr marL="348981" indent="-348981">
              <a:spcBef>
                <a:spcPts val="2290"/>
              </a:spcBef>
              <a:buClr>
                <a:srgbClr val="FF0000"/>
              </a:buClr>
              <a:buFont typeface="+mj-lt"/>
              <a:buAutoNum type="arabicPeriod"/>
            </a:pPr>
            <a:r>
              <a:rPr lang="en-US" sz="1832" b="1" dirty="0"/>
              <a:t>SME financing considered riskier and costlier by banks;</a:t>
            </a:r>
          </a:p>
          <a:p>
            <a:pPr marL="348981" indent="-348981">
              <a:spcBef>
                <a:spcPts val="2290"/>
              </a:spcBef>
              <a:buClr>
                <a:srgbClr val="FF0000"/>
              </a:buClr>
              <a:buFont typeface="+mj-lt"/>
              <a:buAutoNum type="arabicPeriod"/>
            </a:pPr>
            <a:r>
              <a:rPr lang="en-US" sz="1832" b="1" dirty="0"/>
              <a:t>Lower regulatory credit limit for SEs;  </a:t>
            </a:r>
          </a:p>
          <a:p>
            <a:pPr marL="348981" indent="-348981">
              <a:spcBef>
                <a:spcPts val="2290"/>
              </a:spcBef>
              <a:buClr>
                <a:srgbClr val="FF0000"/>
              </a:buClr>
              <a:buFont typeface="+mj-lt"/>
              <a:buAutoNum type="arabicPeriod"/>
            </a:pPr>
            <a:r>
              <a:rPr lang="en-US" sz="1832" b="1" dirty="0"/>
              <a:t>Lack of credit risk-sharing facility for low-end MEs;</a:t>
            </a:r>
          </a:p>
          <a:p>
            <a:pPr marL="348981" indent="-348981">
              <a:spcBef>
                <a:spcPts val="2290"/>
              </a:spcBef>
              <a:buClr>
                <a:srgbClr val="FF0000"/>
              </a:buClr>
              <a:buFont typeface="+mj-lt"/>
              <a:buAutoNum type="arabicPeriod"/>
            </a:pPr>
            <a:r>
              <a:rPr lang="en-US" sz="1832" b="1" dirty="0"/>
              <a:t>Cumbersome loan processing procedures at banks;</a:t>
            </a:r>
          </a:p>
          <a:p>
            <a:pPr marL="348981" indent="-348981">
              <a:spcBef>
                <a:spcPts val="2290"/>
              </a:spcBef>
              <a:buClr>
                <a:srgbClr val="FF0000"/>
              </a:buClr>
              <a:buFont typeface="+mj-lt"/>
              <a:buAutoNum type="arabicPeriod"/>
            </a:pPr>
            <a:r>
              <a:rPr lang="en-US" sz="1832" b="1" dirty="0"/>
              <a:t>Lack of program-based lending and value-chain financing;</a:t>
            </a:r>
          </a:p>
          <a:p>
            <a:pPr marL="348981" indent="-348981">
              <a:lnSpc>
                <a:spcPct val="150000"/>
              </a:lnSpc>
              <a:buFont typeface="+mj-lt"/>
              <a:buAutoNum type="arabicPeriod"/>
            </a:pPr>
            <a:endParaRPr lang="en-US" sz="1679" b="1" dirty="0"/>
          </a:p>
          <a:p>
            <a:pPr marL="0" indent="0">
              <a:lnSpc>
                <a:spcPct val="150000"/>
              </a:lnSpc>
              <a:buNone/>
            </a:pPr>
            <a:endParaRPr lang="en-US" sz="1679" b="1" dirty="0"/>
          </a:p>
          <a:p>
            <a:pPr>
              <a:lnSpc>
                <a:spcPct val="150000"/>
              </a:lnSpc>
            </a:pPr>
            <a:endParaRPr lang="en-US" sz="1679" b="1" dirty="0"/>
          </a:p>
        </p:txBody>
      </p:sp>
      <p:sp>
        <p:nvSpPr>
          <p:cNvPr id="4" name="Content Placeholder 2"/>
          <p:cNvSpPr txBox="1">
            <a:spLocks/>
          </p:cNvSpPr>
          <p:nvPr/>
        </p:nvSpPr>
        <p:spPr>
          <a:xfrm>
            <a:off x="4920989" y="2033044"/>
            <a:ext cx="3649481" cy="3454750"/>
          </a:xfrm>
          <a:prstGeom prst="rect">
            <a:avLst/>
          </a:prstGeom>
        </p:spPr>
        <p:txBody>
          <a:bodyPr vert="horz" lIns="69798" tIns="34899" rIns="69798" bIns="34899"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527" dirty="0"/>
          </a:p>
        </p:txBody>
      </p:sp>
      <p:sp>
        <p:nvSpPr>
          <p:cNvPr id="5" name="Rectangle 4"/>
          <p:cNvSpPr/>
          <p:nvPr/>
        </p:nvSpPr>
        <p:spPr>
          <a:xfrm>
            <a:off x="4382429" y="1599272"/>
            <a:ext cx="4379259" cy="3006977"/>
          </a:xfrm>
          <a:prstGeom prst="rect">
            <a:avLst/>
          </a:prstGeom>
        </p:spPr>
        <p:txBody>
          <a:bodyPr wrap="square">
            <a:spAutoFit/>
          </a:bodyPr>
          <a:lstStyle/>
          <a:p>
            <a:pPr marL="348981" indent="-348981" defTabSz="685817">
              <a:lnSpc>
                <a:spcPct val="90000"/>
              </a:lnSpc>
              <a:spcBef>
                <a:spcPts val="2290"/>
              </a:spcBef>
              <a:buClr>
                <a:srgbClr val="FF0000"/>
              </a:buClr>
              <a:buFont typeface="+mj-lt"/>
              <a:buAutoNum type="arabicPeriod" startAt="6"/>
            </a:pPr>
            <a:r>
              <a:rPr lang="en-US" sz="1832" b="1" dirty="0"/>
              <a:t>Scarcity of trained SME banking officers in banks;</a:t>
            </a:r>
          </a:p>
          <a:p>
            <a:pPr marL="348981" indent="-348981" defTabSz="685817">
              <a:lnSpc>
                <a:spcPct val="90000"/>
              </a:lnSpc>
              <a:spcBef>
                <a:spcPts val="2290"/>
              </a:spcBef>
              <a:buClr>
                <a:srgbClr val="FF0000"/>
              </a:buClr>
              <a:buFont typeface="+mj-lt"/>
              <a:buAutoNum type="arabicPeriod" startAt="6"/>
            </a:pPr>
            <a:r>
              <a:rPr lang="en-US" sz="1832" b="1" dirty="0"/>
              <a:t>Lack of formal structures for awareness creation for SMEs;</a:t>
            </a:r>
          </a:p>
          <a:p>
            <a:pPr marL="348981" indent="-348981" defTabSz="685817">
              <a:lnSpc>
                <a:spcPct val="90000"/>
              </a:lnSpc>
              <a:spcBef>
                <a:spcPts val="2290"/>
              </a:spcBef>
              <a:buClr>
                <a:srgbClr val="FF0000"/>
              </a:buClr>
              <a:buFont typeface="+mj-lt"/>
              <a:buAutoNum type="arabicPeriod" startAt="6"/>
            </a:pPr>
            <a:r>
              <a:rPr lang="en-US" sz="1832" b="1" dirty="0"/>
              <a:t>Limited use of technology for SME financing;</a:t>
            </a:r>
          </a:p>
          <a:p>
            <a:pPr marL="348981" indent="-348981" defTabSz="685817">
              <a:lnSpc>
                <a:spcPct val="90000"/>
              </a:lnSpc>
              <a:spcBef>
                <a:spcPts val="2290"/>
              </a:spcBef>
              <a:buClr>
                <a:srgbClr val="FF0000"/>
              </a:buClr>
              <a:buFont typeface="+mj-lt"/>
              <a:buAutoNum type="arabicPeriod" startAt="6"/>
            </a:pPr>
            <a:r>
              <a:rPr lang="en-US" sz="1832" b="1" dirty="0"/>
              <a:t>SMEs concern on taxation and documentation issues.</a:t>
            </a:r>
          </a:p>
        </p:txBody>
      </p:sp>
      <p:sp>
        <p:nvSpPr>
          <p:cNvPr id="8" name="AutoShape 2"/>
          <p:cNvSpPr>
            <a:spLocks noChangeArrowheads="1"/>
          </p:cNvSpPr>
          <p:nvPr/>
        </p:nvSpPr>
        <p:spPr bwMode="auto">
          <a:xfrm>
            <a:off x="385948" y="304801"/>
            <a:ext cx="8375739" cy="685800"/>
          </a:xfrm>
          <a:prstGeom prst="homePlate">
            <a:avLst>
              <a:gd name="adj" fmla="val 0"/>
            </a:avLst>
          </a:prstGeom>
          <a:solidFill>
            <a:schemeClr val="accent6">
              <a:lumMod val="20000"/>
              <a:lumOff val="80000"/>
            </a:schemeClr>
          </a:solidFill>
          <a:ln>
            <a:headEnd/>
            <a:tailEnd/>
          </a:ln>
        </p:spPr>
        <p:style>
          <a:lnRef idx="2">
            <a:schemeClr val="accent6"/>
          </a:lnRef>
          <a:fillRef idx="1">
            <a:schemeClr val="lt1"/>
          </a:fillRef>
          <a:effectRef idx="0">
            <a:schemeClr val="accent6"/>
          </a:effectRef>
          <a:fontRef idx="minor">
            <a:schemeClr val="dk1"/>
          </a:fontRef>
        </p:style>
        <p:txBody>
          <a:bodyPr anchor="ctr"/>
          <a:lstStyle/>
          <a:p>
            <a:pPr algn="ctr">
              <a:spcBef>
                <a:spcPct val="0"/>
              </a:spcBef>
              <a:spcAft>
                <a:spcPts val="763"/>
              </a:spcAft>
            </a:pPr>
            <a:r>
              <a:rPr lang="en-US" sz="3200" b="1" dirty="0">
                <a:solidFill>
                  <a:schemeClr val="tx1"/>
                </a:solidFill>
                <a:latin typeface="Arial Black" panose="020B0A04020102020204" pitchFamily="34" charset="0"/>
              </a:rPr>
              <a:t>Obstacles to SME Financing</a:t>
            </a:r>
          </a:p>
        </p:txBody>
      </p:sp>
    </p:spTree>
    <p:extLst>
      <p:ext uri="{BB962C8B-B14F-4D97-AF65-F5344CB8AC3E}">
        <p14:creationId xmlns:p14="http://schemas.microsoft.com/office/powerpoint/2010/main" val="292363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750913" y="1383850"/>
            <a:ext cx="4040188" cy="488342"/>
          </a:xfrm>
        </p:spPr>
        <p:txBody>
          <a:bodyPr anchor="ctr">
            <a:normAutofit/>
          </a:bodyPr>
          <a:lstStyle/>
          <a:p>
            <a:pPr marL="261736" indent="-261736" algn="ctr">
              <a:defRPr/>
            </a:pPr>
            <a:r>
              <a:rPr lang="en-US" sz="1985" u="sng" dirty="0"/>
              <a:t>Introduction of Refinance Facility </a:t>
            </a:r>
            <a:endParaRPr lang="en-US" sz="1985" b="0" u="sng" dirty="0"/>
          </a:p>
        </p:txBody>
      </p:sp>
      <p:sp>
        <p:nvSpPr>
          <p:cNvPr id="8194" name="Content Placeholder 2"/>
          <p:cNvSpPr>
            <a:spLocks noGrp="1"/>
          </p:cNvSpPr>
          <p:nvPr>
            <p:ph sz="half" idx="2"/>
          </p:nvPr>
        </p:nvSpPr>
        <p:spPr>
          <a:xfrm>
            <a:off x="4750913" y="1849169"/>
            <a:ext cx="4040188" cy="3016090"/>
          </a:xfrm>
          <a:ln>
            <a:noFill/>
            <a:miter lim="800000"/>
            <a:headEnd/>
            <a:tailEnd/>
          </a:ln>
        </p:spPr>
        <p:txBody>
          <a:bodyPr>
            <a:noAutofit/>
          </a:bodyPr>
          <a:lstStyle/>
          <a:p>
            <a:pPr>
              <a:spcBef>
                <a:spcPts val="1374"/>
              </a:spcBef>
            </a:pPr>
            <a:r>
              <a:rPr lang="en-US" b="1" dirty="0" smtClean="0"/>
              <a:t>New refinance facility for Working Capital loans for priority sub-sectors;</a:t>
            </a:r>
          </a:p>
          <a:p>
            <a:pPr>
              <a:spcBef>
                <a:spcPts val="1374"/>
              </a:spcBef>
            </a:pPr>
            <a:r>
              <a:rPr lang="en-US" b="1" dirty="0" smtClean="0"/>
              <a:t>The priority sub-sectors are: IT, Furniture, Surgical Goods, Gems &amp; jewelry, Leather industry, Fruits, Printing &amp; packaging, Dates, Processing, vegetables &amp; food processing and packaging;</a:t>
            </a:r>
          </a:p>
          <a:p>
            <a:pPr>
              <a:spcBef>
                <a:spcPts val="1374"/>
              </a:spcBef>
            </a:pPr>
            <a:r>
              <a:rPr lang="en-US" b="1" dirty="0" smtClean="0"/>
              <a:t>The rate for end user will be 6% and SBP Refinance rate will be 2%</a:t>
            </a:r>
          </a:p>
          <a:p>
            <a:pPr>
              <a:buNone/>
            </a:pPr>
            <a:endParaRPr lang="en-US" b="1" dirty="0" smtClean="0"/>
          </a:p>
          <a:p>
            <a:endParaRPr lang="en-US" b="1" dirty="0" smtClean="0"/>
          </a:p>
        </p:txBody>
      </p:sp>
      <p:sp>
        <p:nvSpPr>
          <p:cNvPr id="12" name="Text Placeholder 6"/>
          <p:cNvSpPr>
            <a:spLocks noGrp="1"/>
          </p:cNvSpPr>
          <p:nvPr>
            <p:ph type="body" sz="quarter" idx="3"/>
          </p:nvPr>
        </p:nvSpPr>
        <p:spPr>
          <a:xfrm>
            <a:off x="471806" y="1396986"/>
            <a:ext cx="4041775" cy="488342"/>
          </a:xfrm>
        </p:spPr>
        <p:txBody>
          <a:bodyPr anchor="ctr">
            <a:normAutofit/>
          </a:bodyPr>
          <a:lstStyle/>
          <a:p>
            <a:pPr marL="261736" indent="-261736" algn="ctr">
              <a:defRPr/>
            </a:pPr>
            <a:r>
              <a:rPr lang="en-US" sz="1985" u="sng" dirty="0"/>
              <a:t>Introduction of Indicative Targets</a:t>
            </a:r>
            <a:endParaRPr lang="en-US" sz="1985" b="0" u="sng" dirty="0"/>
          </a:p>
        </p:txBody>
      </p:sp>
      <p:sp>
        <p:nvSpPr>
          <p:cNvPr id="13" name="Content Placeholder 7"/>
          <p:cNvSpPr>
            <a:spLocks noGrp="1"/>
          </p:cNvSpPr>
          <p:nvPr>
            <p:ph sz="quarter" idx="4"/>
          </p:nvPr>
        </p:nvSpPr>
        <p:spPr>
          <a:xfrm>
            <a:off x="471806" y="1862305"/>
            <a:ext cx="4041775" cy="3016090"/>
          </a:xfrm>
        </p:spPr>
        <p:txBody>
          <a:bodyPr>
            <a:normAutofit/>
          </a:bodyPr>
          <a:lstStyle/>
          <a:p>
            <a:pPr eaLnBrk="0" hangingPunct="0">
              <a:spcBef>
                <a:spcPts val="1374"/>
              </a:spcBef>
              <a:buFont typeface="Arial" charset="0"/>
              <a:buChar char="•"/>
              <a:defRPr/>
            </a:pPr>
            <a:r>
              <a:rPr lang="en-US" b="1" dirty="0" smtClean="0"/>
              <a:t>Province-wise targets assigned to banks/DFIs from January 2018;</a:t>
            </a:r>
          </a:p>
          <a:p>
            <a:pPr eaLnBrk="0" hangingPunct="0">
              <a:spcBef>
                <a:spcPts val="1374"/>
              </a:spcBef>
              <a:buFont typeface="Arial" charset="0"/>
              <a:buChar char="•"/>
              <a:defRPr/>
            </a:pPr>
            <a:r>
              <a:rPr lang="en-US" b="1" dirty="0" smtClean="0"/>
              <a:t>Gender-based targets to be assigned from January, 2019;</a:t>
            </a:r>
          </a:p>
          <a:p>
            <a:pPr eaLnBrk="0" hangingPunct="0">
              <a:spcBef>
                <a:spcPts val="1374"/>
              </a:spcBef>
              <a:buFont typeface="Arial" charset="0"/>
              <a:buChar char="•"/>
              <a:defRPr/>
            </a:pPr>
            <a:r>
              <a:rPr lang="en-US" b="1" dirty="0" smtClean="0"/>
              <a:t>Targets stratified along multiple dimensions (level, growth, number of borrowers etc).</a:t>
            </a:r>
          </a:p>
          <a:p>
            <a:endParaRPr lang="en-US" dirty="0"/>
          </a:p>
        </p:txBody>
      </p:sp>
      <p:sp>
        <p:nvSpPr>
          <p:cNvPr id="5" name="AutoShape 2"/>
          <p:cNvSpPr>
            <a:spLocks noChangeArrowheads="1"/>
          </p:cNvSpPr>
          <p:nvPr/>
        </p:nvSpPr>
        <p:spPr bwMode="auto">
          <a:xfrm>
            <a:off x="442295" y="228601"/>
            <a:ext cx="8375739" cy="838200"/>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Aft>
                <a:spcPts val="763"/>
              </a:spcAft>
              <a:defRPr/>
            </a:pPr>
            <a:r>
              <a:rPr lang="en-US" sz="2800" b="1" dirty="0">
                <a:solidFill>
                  <a:srgbClr val="0070C0"/>
                </a:solidFill>
                <a:latin typeface="Arial Black" panose="020B0A04020102020204" pitchFamily="34" charset="0"/>
                <a:ea typeface="Arial" pitchFamily="34" charset="0"/>
                <a:cs typeface="Arial" pitchFamily="34" charset="0"/>
              </a:rPr>
              <a:t>Pillar 1:  Improving Regulatory Framework</a:t>
            </a:r>
            <a:endParaRPr lang="en-US" sz="2800" b="1" dirty="0">
              <a:solidFill>
                <a:srgbClr val="0070C0"/>
              </a:solidFill>
              <a:latin typeface="Arial Black" panose="020B0A04020102020204" pitchFamily="34" charset="0"/>
              <a:cs typeface="Arial" pitchFamily="34" charset="0"/>
            </a:endParaRPr>
          </a:p>
        </p:txBody>
      </p:sp>
    </p:spTree>
    <p:extLst>
      <p:ext uri="{BB962C8B-B14F-4D97-AF65-F5344CB8AC3E}">
        <p14:creationId xmlns:p14="http://schemas.microsoft.com/office/powerpoint/2010/main" val="147441701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2"/>
          </p:nvPr>
        </p:nvSpPr>
        <p:spPr>
          <a:xfrm>
            <a:off x="500460" y="2207538"/>
            <a:ext cx="8375739" cy="3016090"/>
          </a:xfrm>
          <a:ln>
            <a:noFill/>
            <a:miter lim="800000"/>
            <a:headEnd/>
            <a:tailEnd/>
          </a:ln>
        </p:spPr>
        <p:txBody>
          <a:bodyPr>
            <a:normAutofit/>
          </a:bodyPr>
          <a:lstStyle/>
          <a:p>
            <a:pPr algn="just"/>
            <a:r>
              <a:rPr lang="en-US" sz="2137" b="1" dirty="0">
                <a:cs typeface="Times New Roman" pitchFamily="18" charset="0"/>
              </a:rPr>
              <a:t>Graduate eligible MFBs into MSE Banks;</a:t>
            </a:r>
          </a:p>
          <a:p>
            <a:pPr algn="just"/>
            <a:endParaRPr lang="en-US" sz="2137" b="1" dirty="0">
              <a:cs typeface="Times New Roman" pitchFamily="18" charset="0"/>
            </a:endParaRPr>
          </a:p>
          <a:p>
            <a:pPr algn="just"/>
            <a:r>
              <a:rPr lang="en-US" sz="2137" b="1" dirty="0">
                <a:cs typeface="Times New Roman" pitchFamily="18" charset="0"/>
              </a:rPr>
              <a:t>Financing limit of eligible MFBs increased </a:t>
            </a:r>
            <a:r>
              <a:rPr lang="en-US" sz="2137" b="1" dirty="0" smtClean="0">
                <a:cs typeface="Times New Roman" pitchFamily="18" charset="0"/>
              </a:rPr>
              <a:t>to </a:t>
            </a:r>
            <a:r>
              <a:rPr lang="en-US" sz="2137" b="1" dirty="0" err="1">
                <a:cs typeface="Times New Roman" pitchFamily="18" charset="0"/>
              </a:rPr>
              <a:t>Rs</a:t>
            </a:r>
            <a:r>
              <a:rPr lang="en-US" sz="2137" b="1" dirty="0">
                <a:cs typeface="Times New Roman" pitchFamily="18" charset="0"/>
              </a:rPr>
              <a:t> </a:t>
            </a:r>
            <a:r>
              <a:rPr lang="en-US" sz="2137" b="1" dirty="0" smtClean="0">
                <a:cs typeface="Times New Roman" pitchFamily="18" charset="0"/>
              </a:rPr>
              <a:t>3 </a:t>
            </a:r>
            <a:r>
              <a:rPr lang="en-US" sz="2137" b="1" dirty="0">
                <a:cs typeface="Times New Roman" pitchFamily="18" charset="0"/>
              </a:rPr>
              <a:t>million;</a:t>
            </a:r>
          </a:p>
          <a:p>
            <a:pPr algn="just"/>
            <a:endParaRPr lang="en-US" sz="2137" b="1" dirty="0">
              <a:cs typeface="Times New Roman" pitchFamily="18" charset="0"/>
            </a:endParaRPr>
          </a:p>
          <a:p>
            <a:r>
              <a:rPr lang="en-US" sz="2137" b="1" dirty="0"/>
              <a:t>Prescribed regulatory limits and caps to manage risks. </a:t>
            </a:r>
          </a:p>
          <a:p>
            <a:endParaRPr lang="en-US" sz="2137" b="1" dirty="0"/>
          </a:p>
        </p:txBody>
      </p:sp>
      <p:sp>
        <p:nvSpPr>
          <p:cNvPr id="5" name="AutoShape 2"/>
          <p:cNvSpPr>
            <a:spLocks noChangeArrowheads="1"/>
          </p:cNvSpPr>
          <p:nvPr/>
        </p:nvSpPr>
        <p:spPr bwMode="auto">
          <a:xfrm>
            <a:off x="442295" y="76200"/>
            <a:ext cx="8375739" cy="609600"/>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Aft>
                <a:spcPts val="763"/>
              </a:spcAft>
            </a:pPr>
            <a:r>
              <a:rPr lang="en-US" sz="2137" b="1" dirty="0">
                <a:solidFill>
                  <a:srgbClr val="FF0000"/>
                </a:solidFill>
              </a:rPr>
              <a:t>Obstacle # 2: Lower regulatory credit limit for SEs</a:t>
            </a:r>
          </a:p>
        </p:txBody>
      </p:sp>
      <p:sp>
        <p:nvSpPr>
          <p:cNvPr id="6" name="AutoShape 2"/>
          <p:cNvSpPr>
            <a:spLocks noChangeArrowheads="1"/>
          </p:cNvSpPr>
          <p:nvPr/>
        </p:nvSpPr>
        <p:spPr bwMode="auto">
          <a:xfrm>
            <a:off x="442295" y="838201"/>
            <a:ext cx="8375739" cy="1066800"/>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Aft>
                <a:spcPts val="763"/>
              </a:spcAft>
            </a:pPr>
            <a:r>
              <a:rPr lang="en-US" sz="2800" b="1" dirty="0">
                <a:solidFill>
                  <a:srgbClr val="0070C0"/>
                </a:solidFill>
                <a:latin typeface="Arial Black" panose="020B0A04020102020204" pitchFamily="34" charset="0"/>
              </a:rPr>
              <a:t>Pillar # 2: Up-scaling Microfinance Banks</a:t>
            </a:r>
          </a:p>
        </p:txBody>
      </p:sp>
    </p:spTree>
    <p:extLst>
      <p:ext uri="{BB962C8B-B14F-4D97-AF65-F5344CB8AC3E}">
        <p14:creationId xmlns:p14="http://schemas.microsoft.com/office/powerpoint/2010/main" val="392618266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558625" y="1916714"/>
            <a:ext cx="8375739" cy="3016090"/>
          </a:xfrm>
        </p:spPr>
        <p:txBody>
          <a:bodyPr>
            <a:noAutofit/>
          </a:bodyPr>
          <a:lstStyle/>
          <a:p>
            <a:pPr>
              <a:spcBef>
                <a:spcPts val="0"/>
              </a:spcBef>
              <a:defRPr/>
            </a:pPr>
            <a:endParaRPr lang="en-US" sz="2137" b="1" dirty="0"/>
          </a:p>
          <a:p>
            <a:pPr>
              <a:spcBef>
                <a:spcPts val="0"/>
              </a:spcBef>
              <a:defRPr/>
            </a:pPr>
            <a:r>
              <a:rPr lang="en-US" sz="2137" b="1" dirty="0"/>
              <a:t>Low-end medium enterprises covered in Credit Guarantee Scheme;</a:t>
            </a:r>
          </a:p>
          <a:p>
            <a:pPr>
              <a:spcBef>
                <a:spcPts val="0"/>
              </a:spcBef>
              <a:defRPr/>
            </a:pPr>
            <a:endParaRPr lang="en-US" sz="2137" b="1" dirty="0"/>
          </a:p>
          <a:p>
            <a:pPr>
              <a:spcBef>
                <a:spcPts val="0"/>
              </a:spcBef>
              <a:defRPr/>
            </a:pPr>
            <a:r>
              <a:rPr lang="en-US" sz="2137" b="1" dirty="0"/>
              <a:t>A new Credit Guarantee Company to be established;</a:t>
            </a:r>
          </a:p>
          <a:p>
            <a:pPr>
              <a:spcBef>
                <a:spcPts val="0"/>
              </a:spcBef>
              <a:defRPr/>
            </a:pPr>
            <a:endParaRPr lang="en-US" sz="2137" b="1" dirty="0"/>
          </a:p>
          <a:p>
            <a:pPr>
              <a:spcBef>
                <a:spcPts val="0"/>
              </a:spcBef>
              <a:defRPr/>
            </a:pPr>
            <a:r>
              <a:rPr lang="en-US" sz="2137" b="1" dirty="0"/>
              <a:t>Partnerships with provincial governments  in risk sharing schemes starting with </a:t>
            </a:r>
            <a:r>
              <a:rPr lang="en-US" sz="2137" b="1" dirty="0" err="1"/>
              <a:t>GoPb</a:t>
            </a:r>
            <a:r>
              <a:rPr lang="en-US" sz="2137" b="1" dirty="0"/>
              <a:t> &amp; </a:t>
            </a:r>
            <a:r>
              <a:rPr lang="en-US" sz="2137" b="1" dirty="0" err="1"/>
              <a:t>GoS</a:t>
            </a:r>
            <a:r>
              <a:rPr lang="en-US" sz="2137" b="1" dirty="0"/>
              <a:t>;</a:t>
            </a:r>
          </a:p>
          <a:p>
            <a:pPr>
              <a:spcBef>
                <a:spcPts val="0"/>
              </a:spcBef>
              <a:defRPr/>
            </a:pPr>
            <a:endParaRPr lang="en-US" sz="2137" b="1" dirty="0"/>
          </a:p>
          <a:p>
            <a:pPr>
              <a:spcBef>
                <a:spcPts val="0"/>
              </a:spcBef>
              <a:defRPr/>
            </a:pPr>
            <a:r>
              <a:rPr lang="en-US" sz="2137" b="1" dirty="0"/>
              <a:t>Establishment of Secured transaction e-registry for un-incorporated entities.</a:t>
            </a:r>
          </a:p>
          <a:p>
            <a:endParaRPr lang="en-US" sz="2137" dirty="0"/>
          </a:p>
        </p:txBody>
      </p:sp>
      <p:sp>
        <p:nvSpPr>
          <p:cNvPr id="7" name="AutoShape 2"/>
          <p:cNvSpPr>
            <a:spLocks noChangeArrowheads="1"/>
          </p:cNvSpPr>
          <p:nvPr/>
        </p:nvSpPr>
        <p:spPr bwMode="auto">
          <a:xfrm>
            <a:off x="442295" y="990600"/>
            <a:ext cx="8375739" cy="1072426"/>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spcAft>
                <a:spcPts val="763"/>
              </a:spcAft>
              <a:defRPr/>
            </a:pPr>
            <a:endParaRPr lang="en-US" sz="2137" b="1" dirty="0">
              <a:solidFill>
                <a:srgbClr val="008000"/>
              </a:solidFill>
            </a:endParaRPr>
          </a:p>
          <a:p>
            <a:pPr algn="ctr">
              <a:spcAft>
                <a:spcPts val="763"/>
              </a:spcAft>
              <a:defRPr/>
            </a:pPr>
            <a:r>
              <a:rPr lang="en-US" sz="2800" b="1" dirty="0">
                <a:solidFill>
                  <a:srgbClr val="0070C0"/>
                </a:solidFill>
                <a:latin typeface="Arial Black" panose="020B0A04020102020204" pitchFamily="34" charset="0"/>
              </a:rPr>
              <a:t>Pillar 3:  Risk Mitigation </a:t>
            </a:r>
            <a:endParaRPr lang="en-US" sz="2800" dirty="0">
              <a:solidFill>
                <a:srgbClr val="0070C0"/>
              </a:solidFill>
              <a:latin typeface="Arial Black" panose="020B0A04020102020204" pitchFamily="34" charset="0"/>
            </a:endParaRPr>
          </a:p>
          <a:p>
            <a:pPr>
              <a:spcAft>
                <a:spcPts val="763"/>
              </a:spcAft>
              <a:defRPr/>
            </a:pPr>
            <a:endParaRPr lang="en-US" sz="2137" b="1" dirty="0">
              <a:solidFill>
                <a:srgbClr val="008000"/>
              </a:solidFill>
              <a:cs typeface="Arial" pitchFamily="34" charset="0"/>
            </a:endParaRPr>
          </a:p>
        </p:txBody>
      </p:sp>
      <p:sp>
        <p:nvSpPr>
          <p:cNvPr id="9" name="AutoShape 2"/>
          <p:cNvSpPr>
            <a:spLocks noChangeArrowheads="1"/>
          </p:cNvSpPr>
          <p:nvPr/>
        </p:nvSpPr>
        <p:spPr bwMode="auto">
          <a:xfrm>
            <a:off x="442295" y="152401"/>
            <a:ext cx="8375739" cy="685799"/>
          </a:xfrm>
          <a:prstGeom prst="homePlate">
            <a:avLst>
              <a:gd name="adj" fmla="val 0"/>
            </a:avLst>
          </a:prstGeom>
          <a:solidFill>
            <a:schemeClr val="accent6">
              <a:lumMod val="40000"/>
              <a:lumOff val="60000"/>
            </a:schemeClr>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Aft>
                <a:spcPts val="763"/>
              </a:spcAft>
            </a:pPr>
            <a:endParaRPr lang="en-US" sz="2137" b="1" dirty="0">
              <a:solidFill>
                <a:srgbClr val="FF0000"/>
              </a:solidFill>
            </a:endParaRPr>
          </a:p>
          <a:p>
            <a:pPr algn="ctr">
              <a:spcAft>
                <a:spcPts val="763"/>
              </a:spcAft>
            </a:pPr>
            <a:endParaRPr lang="en-US" sz="2137" b="1" dirty="0">
              <a:solidFill>
                <a:srgbClr val="FF0000"/>
              </a:solidFill>
            </a:endParaRPr>
          </a:p>
          <a:p>
            <a:pPr algn="ctr">
              <a:spcAft>
                <a:spcPts val="763"/>
              </a:spcAft>
            </a:pPr>
            <a:r>
              <a:rPr lang="en-US" sz="2137" b="1" dirty="0">
                <a:solidFill>
                  <a:srgbClr val="FF0000"/>
                </a:solidFill>
              </a:rPr>
              <a:t>Obstacle # 3: Lack of credit risk-sharing facility for low-end MEs</a:t>
            </a:r>
          </a:p>
          <a:p>
            <a:pPr algn="ctr">
              <a:spcAft>
                <a:spcPts val="763"/>
              </a:spcAft>
            </a:pPr>
            <a:endParaRPr lang="en-US" sz="2137" b="1" dirty="0">
              <a:solidFill>
                <a:srgbClr val="FF0000"/>
              </a:solidFill>
            </a:endParaRPr>
          </a:p>
          <a:p>
            <a:pPr algn="ctr">
              <a:spcAft>
                <a:spcPts val="763"/>
              </a:spcAft>
            </a:pPr>
            <a:endParaRPr lang="en-US" sz="2137" b="1" dirty="0">
              <a:solidFill>
                <a:srgbClr val="FF0000"/>
              </a:solidFill>
            </a:endParaRPr>
          </a:p>
        </p:txBody>
      </p:sp>
    </p:spTree>
    <p:extLst>
      <p:ext uri="{BB962C8B-B14F-4D97-AF65-F5344CB8AC3E}">
        <p14:creationId xmlns:p14="http://schemas.microsoft.com/office/powerpoint/2010/main" val="1505644342"/>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24486</TotalTime>
  <Words>4126</Words>
  <Application>Microsoft Office PowerPoint</Application>
  <PresentationFormat>On-screen Show (4:3)</PresentationFormat>
  <Paragraphs>597</Paragraphs>
  <Slides>53</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Arial</vt:lpstr>
      <vt:lpstr>Arial Black</vt:lpstr>
      <vt:lpstr>Calibri</vt:lpstr>
      <vt:lpstr>Calibri Light</vt:lpstr>
      <vt:lpstr>Cambria</vt:lpstr>
      <vt:lpstr>Symbol</vt:lpstr>
      <vt:lpstr>Times New Roman</vt:lpstr>
      <vt:lpstr>Verdana</vt:lpstr>
      <vt:lpstr>Wingdings</vt:lpstr>
      <vt:lpstr>Office Theme</vt:lpstr>
      <vt:lpstr>4_Office Theme</vt:lpstr>
      <vt:lpstr>PowerPoint Presentation</vt:lpstr>
      <vt:lpstr>Outline </vt:lpstr>
      <vt:lpstr>SMEs’ Contribution in  Pakistan Economy</vt:lpstr>
      <vt:lpstr>SBP Definition for SE &amp; ME-SME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Prime Minister’s Kamyab Jawan Youth Entrepreneurship Scheme (YES)</vt:lpstr>
      <vt:lpstr>Prime Minister’s Kamyab Jawan YES </vt:lpstr>
      <vt:lpstr>Prime Minister Kamyab Jawan –YES </vt:lpstr>
      <vt:lpstr>Export Refinance Scheme</vt:lpstr>
      <vt:lpstr>Export Refinance Scheme</vt:lpstr>
      <vt:lpstr>Export Finance Scheme</vt:lpstr>
      <vt:lpstr>Performance Based Lower Mark up Rates under Export Finance Scheme</vt:lpstr>
      <vt:lpstr>Long Term Financing Facility (LTFF) </vt:lpstr>
      <vt:lpstr>PowerPoint Presentation</vt:lpstr>
      <vt:lpstr>PowerPoint Presentation</vt:lpstr>
      <vt:lpstr>PowerPoint Presentation</vt:lpstr>
      <vt:lpstr>PowerPoint Presentation</vt:lpstr>
      <vt:lpstr>PowerPoint Presentation</vt:lpstr>
      <vt:lpstr>PowerPoint Presentation</vt:lpstr>
      <vt:lpstr>Refinance Facility for Modernization of SMEs</vt:lpstr>
      <vt:lpstr>Refinance Facility for Modernization of SMEs</vt:lpstr>
      <vt:lpstr>Refinance Facility for Modernization of SMEs </vt:lpstr>
      <vt:lpstr>PowerPoint Presentation</vt:lpstr>
      <vt:lpstr>Mark-up Subsidy &amp; Guarantee Facility for  Rice Husking Mills in Sindh</vt:lpstr>
      <vt:lpstr>PowerPoint Presentation</vt:lpstr>
      <vt:lpstr>Refinance &amp; Credit Guarantee Scheme for Women Entrepreneurs</vt:lpstr>
      <vt:lpstr>Financing Facility for Storage of  Agricultural Produce</vt:lpstr>
      <vt:lpstr>PowerPoint Presentation</vt:lpstr>
      <vt:lpstr>SBP Financing Scheme for Renewable Energy</vt:lpstr>
      <vt:lpstr>Financing Scheme for Renewable Energy</vt:lpstr>
      <vt:lpstr>Refinance Scheme for Working Capital Financing of SEs &amp; Low-end MEs</vt:lpstr>
      <vt:lpstr>Credit Guarantee Scheme (CGS) for Small and Rural Enterprises</vt:lpstr>
      <vt:lpstr>PowerPoint Presentation</vt:lpstr>
      <vt:lpstr>Small Enterprise (SE) Financing &amp; Credit Guarantee Scheme for Special Persons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anwaar9251</dc:creator>
  <cp:lastModifiedBy>Admin</cp:lastModifiedBy>
  <cp:revision>3379</cp:revision>
  <cp:lastPrinted>2021-06-28T14:04:22Z</cp:lastPrinted>
  <dcterms:created xsi:type="dcterms:W3CDTF">2014-02-12T10:36:09Z</dcterms:created>
  <dcterms:modified xsi:type="dcterms:W3CDTF">2022-05-29T09:21:10Z</dcterms:modified>
</cp:coreProperties>
</file>