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52.jpg" ContentType="image/png"/>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110"/>
  </p:notesMasterIdLst>
  <p:sldIdLst>
    <p:sldId id="366" r:id="rId2"/>
    <p:sldId id="388" r:id="rId3"/>
    <p:sldId id="389" r:id="rId4"/>
    <p:sldId id="392" r:id="rId5"/>
    <p:sldId id="393" r:id="rId6"/>
    <p:sldId id="256" r:id="rId7"/>
    <p:sldId id="343" r:id="rId8"/>
    <p:sldId id="259" r:id="rId9"/>
    <p:sldId id="342" r:id="rId10"/>
    <p:sldId id="295" r:id="rId11"/>
    <p:sldId id="296" r:id="rId12"/>
    <p:sldId id="297" r:id="rId13"/>
    <p:sldId id="298" r:id="rId14"/>
    <p:sldId id="390" r:id="rId15"/>
    <p:sldId id="299" r:id="rId16"/>
    <p:sldId id="300" r:id="rId17"/>
    <p:sldId id="301" r:id="rId18"/>
    <p:sldId id="302" r:id="rId19"/>
    <p:sldId id="362" r:id="rId20"/>
    <p:sldId id="345" r:id="rId21"/>
    <p:sldId id="260" r:id="rId22"/>
    <p:sldId id="290" r:id="rId23"/>
    <p:sldId id="303" r:id="rId24"/>
    <p:sldId id="394" r:id="rId25"/>
    <p:sldId id="368" r:id="rId26"/>
    <p:sldId id="369" r:id="rId27"/>
    <p:sldId id="370" r:id="rId28"/>
    <p:sldId id="371" r:id="rId29"/>
    <p:sldId id="372" r:id="rId30"/>
    <p:sldId id="373" r:id="rId31"/>
    <p:sldId id="374" r:id="rId32"/>
    <p:sldId id="375" r:id="rId33"/>
    <p:sldId id="376" r:id="rId34"/>
    <p:sldId id="377" r:id="rId35"/>
    <p:sldId id="378" r:id="rId36"/>
    <p:sldId id="379" r:id="rId37"/>
    <p:sldId id="380" r:id="rId38"/>
    <p:sldId id="381" r:id="rId39"/>
    <p:sldId id="382" r:id="rId40"/>
    <p:sldId id="383" r:id="rId41"/>
    <p:sldId id="384" r:id="rId42"/>
    <p:sldId id="385" r:id="rId43"/>
    <p:sldId id="386" r:id="rId44"/>
    <p:sldId id="306" r:id="rId45"/>
    <p:sldId id="348" r:id="rId46"/>
    <p:sldId id="307" r:id="rId47"/>
    <p:sldId id="308" r:id="rId48"/>
    <p:sldId id="309" r:id="rId49"/>
    <p:sldId id="347" r:id="rId50"/>
    <p:sldId id="364" r:id="rId51"/>
    <p:sldId id="291" r:id="rId52"/>
    <p:sldId id="350" r:id="rId53"/>
    <p:sldId id="310" r:id="rId54"/>
    <p:sldId id="311" r:id="rId55"/>
    <p:sldId id="312" r:id="rId56"/>
    <p:sldId id="313" r:id="rId57"/>
    <p:sldId id="314" r:id="rId58"/>
    <p:sldId id="391" r:id="rId59"/>
    <p:sldId id="316" r:id="rId60"/>
    <p:sldId id="317" r:id="rId61"/>
    <p:sldId id="318" r:id="rId62"/>
    <p:sldId id="319" r:id="rId63"/>
    <p:sldId id="321" r:id="rId64"/>
    <p:sldId id="322" r:id="rId65"/>
    <p:sldId id="320" r:id="rId66"/>
    <p:sldId id="402" r:id="rId67"/>
    <p:sldId id="403" r:id="rId68"/>
    <p:sldId id="401" r:id="rId69"/>
    <p:sldId id="365" r:id="rId70"/>
    <p:sldId id="292" r:id="rId71"/>
    <p:sldId id="351" r:id="rId72"/>
    <p:sldId id="339" r:id="rId73"/>
    <p:sldId id="340" r:id="rId74"/>
    <p:sldId id="338" r:id="rId75"/>
    <p:sldId id="326" r:id="rId76"/>
    <p:sldId id="327" r:id="rId77"/>
    <p:sldId id="328" r:id="rId78"/>
    <p:sldId id="329" r:id="rId79"/>
    <p:sldId id="330" r:id="rId80"/>
    <p:sldId id="293" r:id="rId81"/>
    <p:sldId id="331" r:id="rId82"/>
    <p:sldId id="336" r:id="rId83"/>
    <p:sldId id="337" r:id="rId84"/>
    <p:sldId id="332" r:id="rId85"/>
    <p:sldId id="352" r:id="rId86"/>
    <p:sldId id="335" r:id="rId87"/>
    <p:sldId id="334" r:id="rId88"/>
    <p:sldId id="396" r:id="rId89"/>
    <p:sldId id="397" r:id="rId90"/>
    <p:sldId id="398" r:id="rId91"/>
    <p:sldId id="395" r:id="rId92"/>
    <p:sldId id="399" r:id="rId93"/>
    <p:sldId id="400" r:id="rId94"/>
    <p:sldId id="341" r:id="rId95"/>
    <p:sldId id="294" r:id="rId96"/>
    <p:sldId id="353" r:id="rId97"/>
    <p:sldId id="355" r:id="rId98"/>
    <p:sldId id="356" r:id="rId99"/>
    <p:sldId id="357" r:id="rId100"/>
    <p:sldId id="358" r:id="rId101"/>
    <p:sldId id="359" r:id="rId102"/>
    <p:sldId id="360" r:id="rId103"/>
    <p:sldId id="404" r:id="rId104"/>
    <p:sldId id="406" r:id="rId105"/>
    <p:sldId id="407" r:id="rId106"/>
    <p:sldId id="361" r:id="rId107"/>
    <p:sldId id="405" r:id="rId108"/>
    <p:sldId id="387" r:id="rId109"/>
  </p:sldIdLst>
  <p:sldSz cx="9144000" cy="5143500" type="screen16x9"/>
  <p:notesSz cx="6858000" cy="9144000"/>
  <p:embeddedFontLst>
    <p:embeddedFont>
      <p:font typeface="Raleway ExtraBold" panose="020B0604020202020204" charset="0"/>
      <p:bold r:id="rId111"/>
      <p:boldItalic r:id="rId112"/>
    </p:embeddedFont>
    <p:embeddedFont>
      <p:font typeface="Montserrat" panose="020B0604020202020204" charset="0"/>
      <p:regular r:id="rId113"/>
      <p:bold r:id="rId114"/>
      <p:italic r:id="rId115"/>
      <p:boldItalic r:id="rId116"/>
    </p:embeddedFont>
    <p:embeddedFont>
      <p:font typeface="Raleway Light" panose="020B0604020202020204" charset="0"/>
      <p:regular r:id="rId117"/>
      <p:italic r:id="rId118"/>
    </p:embeddedFont>
    <p:embeddedFont>
      <p:font typeface="Segoe UI" panose="020B0502040204020203" pitchFamily="34" charset="0"/>
      <p:regular r:id="rId119"/>
      <p:bold r:id="rId120"/>
      <p:italic r:id="rId121"/>
      <p:boldItalic r:id="rId122"/>
    </p:embeddedFont>
    <p:embeddedFont>
      <p:font typeface="Raleway" panose="020B0604020202020204" charset="0"/>
      <p:regular r:id="rId123"/>
      <p:bold r:id="rId124"/>
      <p:italic r:id="rId125"/>
      <p:boldItalic r:id="rId126"/>
    </p:embeddedFont>
    <p:embeddedFont>
      <p:font typeface="Calibri" panose="020F0502020204030204" pitchFamily="34" charset="0"/>
      <p:regular r:id="rId127"/>
      <p:bold r:id="rId128"/>
      <p:italic r:id="rId129"/>
      <p:boldItalic r:id="rId130"/>
    </p:embeddedFont>
    <p:embeddedFont>
      <p:font typeface="Montserrat Light" panose="020B0604020202020204" charset="0"/>
      <p:regular r:id="rId131"/>
      <p:italic r:id="rId132"/>
    </p:embeddedFont>
    <p:embeddedFont>
      <p:font typeface="Cambria" panose="02040503050406030204" pitchFamily="18" charset="0"/>
      <p:regular r:id="rId133"/>
      <p:bold r:id="rId134"/>
      <p:italic r:id="rId135"/>
      <p:boldItalic r:id="rId136"/>
    </p:embeddedFont>
    <p:embeddedFont>
      <p:font typeface="Segoe UI Light" panose="020B0502040204020203" pitchFamily="34" charset="0"/>
      <p:regular r:id="rId137"/>
      <p:italic r:id="rId138"/>
    </p:embeddedFont>
    <p:embeddedFont>
      <p:font typeface="Karla" panose="020B0604020202020204" charset="0"/>
      <p:regular r:id="rId139"/>
      <p:bold r:id="rId140"/>
      <p:italic r:id="rId141"/>
      <p:boldItalic r:id="rId142"/>
    </p:embeddedFont>
    <p:embeddedFont>
      <p:font typeface="Century Gothic" panose="020B0502020202020204" pitchFamily="34" charset="0"/>
      <p:regular r:id="rId143"/>
      <p:bold r:id="rId144"/>
      <p:italic r:id="rId145"/>
      <p:boldItalic r:id="rId1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CADC2"/>
    <a:srgbClr val="8BC34A"/>
    <a:srgbClr val="FFA400"/>
    <a:srgbClr val="B2080D"/>
    <a:srgbClr val="213F87"/>
    <a:srgbClr val="B2E7CA"/>
    <a:srgbClr val="FFFFB2"/>
    <a:srgbClr val="FFB2B2"/>
    <a:srgbClr val="FFECB2"/>
    <a:srgbClr val="3A81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C5A5587-E438-4640-8E70-1DFFFD2874A6}">
  <a:tblStyle styleId="{BC5A5587-E438-4640-8E70-1DFFFD2874A6}"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0969" autoAdjust="0"/>
  </p:normalViewPr>
  <p:slideViewPr>
    <p:cSldViewPr snapToGrid="0">
      <p:cViewPr varScale="1">
        <p:scale>
          <a:sx n="74" d="100"/>
          <a:sy n="74" d="100"/>
        </p:scale>
        <p:origin x="10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7.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28.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font" Target="fonts/font18.fntdata"/><Relationship Id="rId149"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3.fntdata"/><Relationship Id="rId118" Type="http://schemas.openxmlformats.org/officeDocument/2006/relationships/font" Target="fonts/font8.fntdata"/><Relationship Id="rId134" Type="http://schemas.openxmlformats.org/officeDocument/2006/relationships/font" Target="fonts/font24.fntdata"/><Relationship Id="rId139" Type="http://schemas.openxmlformats.org/officeDocument/2006/relationships/font" Target="fonts/font29.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14.fntdata"/><Relationship Id="rId129" Type="http://schemas.openxmlformats.org/officeDocument/2006/relationships/font" Target="fonts/font19.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font" Target="fonts/font30.fntdata"/><Relationship Id="rId145" Type="http://schemas.openxmlformats.org/officeDocument/2006/relationships/font" Target="fonts/font35.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4.fntdata"/><Relationship Id="rId119" Type="http://schemas.openxmlformats.org/officeDocument/2006/relationships/font" Target="fonts/font9.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20.fntdata"/><Relationship Id="rId135" Type="http://schemas.openxmlformats.org/officeDocument/2006/relationships/font" Target="fonts/font25.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0.fntdata"/><Relationship Id="rId125" Type="http://schemas.openxmlformats.org/officeDocument/2006/relationships/font" Target="fonts/font15.fntdata"/><Relationship Id="rId141" Type="http://schemas.openxmlformats.org/officeDocument/2006/relationships/font" Target="fonts/font31.fntdata"/><Relationship Id="rId146" Type="http://schemas.openxmlformats.org/officeDocument/2006/relationships/font" Target="fonts/font3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notesMaster" Target="notesMasters/notesMaster1.xml"/><Relationship Id="rId115" Type="http://schemas.openxmlformats.org/officeDocument/2006/relationships/font" Target="fonts/font5.fntdata"/><Relationship Id="rId131" Type="http://schemas.openxmlformats.org/officeDocument/2006/relationships/font" Target="fonts/font21.fntdata"/><Relationship Id="rId136" Type="http://schemas.openxmlformats.org/officeDocument/2006/relationships/font" Target="fonts/font26.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6.fntdata"/><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1.fntdata"/><Relationship Id="rId142" Type="http://schemas.openxmlformats.org/officeDocument/2006/relationships/font" Target="fonts/font3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6.fntdata"/><Relationship Id="rId137"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1.fntdata"/><Relationship Id="rId132" Type="http://schemas.openxmlformats.org/officeDocument/2006/relationships/font" Target="fonts/font22.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2.fntdata"/><Relationship Id="rId143" Type="http://schemas.openxmlformats.org/officeDocument/2006/relationships/font" Target="fonts/font33.fntdata"/><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font" Target="fonts/font2.fntdata"/><Relationship Id="rId133" Type="http://schemas.openxmlformats.org/officeDocument/2006/relationships/font" Target="fonts/font23.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3.fntdata"/><Relationship Id="rId144" Type="http://schemas.openxmlformats.org/officeDocument/2006/relationships/font" Target="fonts/font34.fntdata"/><Relationship Id="rId90" Type="http://schemas.openxmlformats.org/officeDocument/2006/relationships/slide" Target="slides/slide8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1541C5-9C58-BC47-9804-6B14E557F66E}" type="doc">
      <dgm:prSet loTypeId="urn:microsoft.com/office/officeart/2005/8/layout/hList7" loCatId="list" qsTypeId="urn:microsoft.com/office/officeart/2005/8/quickstyle/simple5" qsCatId="simple" csTypeId="urn:microsoft.com/office/officeart/2005/8/colors/accent1_2" csCatId="accent1" phldr="1"/>
      <dgm:spPr/>
      <dgm:t>
        <a:bodyPr/>
        <a:lstStyle/>
        <a:p>
          <a:endParaRPr lang="en-US"/>
        </a:p>
      </dgm:t>
    </dgm:pt>
    <dgm:pt modelId="{6E6D3132-346A-704C-B45C-E94B8E5F50B0}">
      <dgm:prSet phldrT="[Text]" custT="1"/>
      <dgm:spPr/>
      <dgm:t>
        <a:bodyPr/>
        <a:lstStyle/>
        <a:p>
          <a:r>
            <a:rPr lang="en-US" sz="1800" b="1" dirty="0">
              <a:latin typeface="Calibri" panose="020F0502020204030204" pitchFamily="34" charset="0"/>
              <a:cs typeface="Calibri" panose="020F0502020204030204" pitchFamily="34" charset="0"/>
            </a:rPr>
            <a:t>Small &amp; Medium Enterprises Development Authority (SMEDA)</a:t>
          </a:r>
          <a:r>
            <a:rPr lang="en-US" sz="1800" dirty="0">
              <a:latin typeface="Calibri" panose="020F0502020204030204" pitchFamily="34" charset="0"/>
              <a:cs typeface="Calibri" panose="020F0502020204030204" pitchFamily="34" charset="0"/>
            </a:rPr>
            <a:t> is a Federal organization created to assist SME business growth by creating conducive policies and provision of Business Development Services.</a:t>
          </a:r>
        </a:p>
      </dgm:t>
    </dgm:pt>
    <dgm:pt modelId="{4A5E37D7-A333-9345-AA3A-52D97C87A98A}" type="parTrans" cxnId="{B91BE7F9-CB36-A048-84D4-10B18007BC9A}">
      <dgm:prSet/>
      <dgm:spPr/>
      <dgm:t>
        <a:bodyPr/>
        <a:lstStyle/>
        <a:p>
          <a:endParaRPr lang="en-US">
            <a:solidFill>
              <a:schemeClr val="tx1"/>
            </a:solidFill>
          </a:endParaRPr>
        </a:p>
      </dgm:t>
    </dgm:pt>
    <dgm:pt modelId="{6A9D5624-D6ED-C846-ABFD-C7798CE75D29}" type="sibTrans" cxnId="{B91BE7F9-CB36-A048-84D4-10B18007BC9A}">
      <dgm:prSet/>
      <dgm:spPr/>
      <dgm:t>
        <a:bodyPr/>
        <a:lstStyle/>
        <a:p>
          <a:endParaRPr lang="en-US">
            <a:solidFill>
              <a:schemeClr val="tx1"/>
            </a:solidFill>
          </a:endParaRPr>
        </a:p>
      </dgm:t>
    </dgm:pt>
    <dgm:pt modelId="{70D11741-1473-404E-8B2B-0A9777247000}">
      <dgm:prSet phldrT="[Text]" custT="1"/>
      <dgm:spPr/>
      <dgm:t>
        <a:bodyPr/>
        <a:lstStyle/>
        <a:p>
          <a:r>
            <a:rPr lang="en-US" sz="1400" b="1" dirty="0">
              <a:latin typeface="Calibri" panose="020F0502020204030204" pitchFamily="34" charset="0"/>
              <a:cs typeface="Calibri" panose="020F0502020204030204" pitchFamily="34" charset="0"/>
            </a:rPr>
            <a:t>National Business Development Program for SMEs (NBDP)</a:t>
          </a:r>
          <a:r>
            <a:rPr lang="en-US" sz="1400" dirty="0">
              <a:latin typeface="Calibri" panose="020F0502020204030204" pitchFamily="34" charset="0"/>
              <a:cs typeface="Calibri" panose="020F0502020204030204" pitchFamily="34" charset="0"/>
            </a:rPr>
            <a:t> is a project of SMEDA, established to expand  SMEDA’s outreach and to provide an effective handholding to SMEs across Pakistan through provisioning of Demand Based Training Programs along with PKR 6,000 Subsidy for each participant</a:t>
          </a:r>
        </a:p>
      </dgm:t>
    </dgm:pt>
    <dgm:pt modelId="{32BE3924-7CA2-3547-BAA3-FD0A6DDF17D9}" type="parTrans" cxnId="{14CE5994-DFA0-D641-8E41-E95C7DB7D1A8}">
      <dgm:prSet/>
      <dgm:spPr/>
      <dgm:t>
        <a:bodyPr/>
        <a:lstStyle/>
        <a:p>
          <a:endParaRPr lang="en-US">
            <a:solidFill>
              <a:schemeClr val="tx1"/>
            </a:solidFill>
          </a:endParaRPr>
        </a:p>
      </dgm:t>
    </dgm:pt>
    <dgm:pt modelId="{9E379E12-7915-F840-A563-9383F3EAB420}" type="sibTrans" cxnId="{14CE5994-DFA0-D641-8E41-E95C7DB7D1A8}">
      <dgm:prSet/>
      <dgm:spPr/>
      <dgm:t>
        <a:bodyPr/>
        <a:lstStyle/>
        <a:p>
          <a:endParaRPr lang="en-US">
            <a:solidFill>
              <a:schemeClr val="tx1"/>
            </a:solidFill>
          </a:endParaRPr>
        </a:p>
      </dgm:t>
    </dgm:pt>
    <dgm:pt modelId="{6A393322-3D27-C948-BB3A-D0E821BD5683}" type="pres">
      <dgm:prSet presAssocID="{721541C5-9C58-BC47-9804-6B14E557F66E}" presName="Name0" presStyleCnt="0">
        <dgm:presLayoutVars>
          <dgm:dir/>
          <dgm:resizeHandles val="exact"/>
        </dgm:presLayoutVars>
      </dgm:prSet>
      <dgm:spPr/>
      <dgm:t>
        <a:bodyPr/>
        <a:lstStyle/>
        <a:p>
          <a:endParaRPr lang="en-US"/>
        </a:p>
      </dgm:t>
    </dgm:pt>
    <dgm:pt modelId="{7AED66C3-0A90-0947-81E0-F6C38B1DA56F}" type="pres">
      <dgm:prSet presAssocID="{721541C5-9C58-BC47-9804-6B14E557F66E}" presName="fgShape" presStyleLbl="fgShp" presStyleIdx="0" presStyleCnt="1" custLinFactNeighborX="368" custLinFactNeighborY="37187"/>
      <dgm:spPr/>
    </dgm:pt>
    <dgm:pt modelId="{35C11DFA-1EFD-874E-A4FA-23BFED0C5A49}" type="pres">
      <dgm:prSet presAssocID="{721541C5-9C58-BC47-9804-6B14E557F66E}" presName="linComp" presStyleCnt="0"/>
      <dgm:spPr/>
    </dgm:pt>
    <dgm:pt modelId="{4DCFA46C-5ECA-B248-8932-78C6B55EB9E0}" type="pres">
      <dgm:prSet presAssocID="{6E6D3132-346A-704C-B45C-E94B8E5F50B0}" presName="compNode" presStyleCnt="0"/>
      <dgm:spPr/>
    </dgm:pt>
    <dgm:pt modelId="{AF963FB3-3E5E-D243-B9F8-27B7E48B5E5F}" type="pres">
      <dgm:prSet presAssocID="{6E6D3132-346A-704C-B45C-E94B8E5F50B0}" presName="bkgdShape" presStyleLbl="node1" presStyleIdx="0" presStyleCnt="2"/>
      <dgm:spPr/>
      <dgm:t>
        <a:bodyPr/>
        <a:lstStyle/>
        <a:p>
          <a:endParaRPr lang="en-US"/>
        </a:p>
      </dgm:t>
    </dgm:pt>
    <dgm:pt modelId="{DD8C7D35-A7AB-0141-97E3-A941DEF16533}" type="pres">
      <dgm:prSet presAssocID="{6E6D3132-346A-704C-B45C-E94B8E5F50B0}" presName="nodeTx" presStyleLbl="node1" presStyleIdx="0" presStyleCnt="2">
        <dgm:presLayoutVars>
          <dgm:bulletEnabled val="1"/>
        </dgm:presLayoutVars>
      </dgm:prSet>
      <dgm:spPr/>
      <dgm:t>
        <a:bodyPr/>
        <a:lstStyle/>
        <a:p>
          <a:endParaRPr lang="en-US"/>
        </a:p>
      </dgm:t>
    </dgm:pt>
    <dgm:pt modelId="{34B97197-5CA2-1A4A-BEF4-0F220E320E07}" type="pres">
      <dgm:prSet presAssocID="{6E6D3132-346A-704C-B45C-E94B8E5F50B0}" presName="invisiNode" presStyleLbl="node1" presStyleIdx="0" presStyleCnt="2"/>
      <dgm:spPr/>
    </dgm:pt>
    <dgm:pt modelId="{6EEC8F3B-902A-C04E-9130-231608DFB848}" type="pres">
      <dgm:prSet presAssocID="{6E6D3132-346A-704C-B45C-E94B8E5F50B0}" presName="imagNode" presStyleLbl="fgImgPlace1" presStyleIdx="0" presStyleCnt="2" custFlipVert="1" custFlipHor="1" custScaleX="2704" custScaleY="2704"/>
      <dgm:spPr/>
    </dgm:pt>
    <dgm:pt modelId="{6BB2768B-6185-6445-A027-9FBE4380F33E}" type="pres">
      <dgm:prSet presAssocID="{6A9D5624-D6ED-C846-ABFD-C7798CE75D29}" presName="sibTrans" presStyleLbl="sibTrans2D1" presStyleIdx="0" presStyleCnt="0"/>
      <dgm:spPr/>
      <dgm:t>
        <a:bodyPr/>
        <a:lstStyle/>
        <a:p>
          <a:endParaRPr lang="en-US"/>
        </a:p>
      </dgm:t>
    </dgm:pt>
    <dgm:pt modelId="{6422ECA8-6F3A-3E48-8C92-7E554965FB32}" type="pres">
      <dgm:prSet presAssocID="{70D11741-1473-404E-8B2B-0A9777247000}" presName="compNode" presStyleCnt="0"/>
      <dgm:spPr/>
    </dgm:pt>
    <dgm:pt modelId="{E6E986E2-F64C-9B46-8719-388CF11DEBCD}" type="pres">
      <dgm:prSet presAssocID="{70D11741-1473-404E-8B2B-0A9777247000}" presName="bkgdShape" presStyleLbl="node1" presStyleIdx="1" presStyleCnt="2"/>
      <dgm:spPr/>
      <dgm:t>
        <a:bodyPr/>
        <a:lstStyle/>
        <a:p>
          <a:endParaRPr lang="en-US"/>
        </a:p>
      </dgm:t>
    </dgm:pt>
    <dgm:pt modelId="{2FED41CD-99C5-2C40-976B-CC46B5262D99}" type="pres">
      <dgm:prSet presAssocID="{70D11741-1473-404E-8B2B-0A9777247000}" presName="nodeTx" presStyleLbl="node1" presStyleIdx="1" presStyleCnt="2">
        <dgm:presLayoutVars>
          <dgm:bulletEnabled val="1"/>
        </dgm:presLayoutVars>
      </dgm:prSet>
      <dgm:spPr/>
      <dgm:t>
        <a:bodyPr/>
        <a:lstStyle/>
        <a:p>
          <a:endParaRPr lang="en-US"/>
        </a:p>
      </dgm:t>
    </dgm:pt>
    <dgm:pt modelId="{E299A9C7-4E99-0E43-99B8-608C3BFA2648}" type="pres">
      <dgm:prSet presAssocID="{70D11741-1473-404E-8B2B-0A9777247000}" presName="invisiNode" presStyleLbl="node1" presStyleIdx="1" presStyleCnt="2"/>
      <dgm:spPr/>
    </dgm:pt>
    <dgm:pt modelId="{DE9FEAAB-B83B-FF4B-BCFC-FEFB813F5C50}" type="pres">
      <dgm:prSet presAssocID="{70D11741-1473-404E-8B2B-0A9777247000}" presName="imagNode" presStyleLbl="fgImgPlace1" presStyleIdx="1" presStyleCnt="2" custScaleX="17944" custScaleY="13476"/>
      <dgm:spPr/>
    </dgm:pt>
  </dgm:ptLst>
  <dgm:cxnLst>
    <dgm:cxn modelId="{98DD19E7-71B3-441B-AA1C-DDA516BCDDDE}" type="presOf" srcId="{6E6D3132-346A-704C-B45C-E94B8E5F50B0}" destId="{AF963FB3-3E5E-D243-B9F8-27B7E48B5E5F}" srcOrd="0" destOrd="0" presId="urn:microsoft.com/office/officeart/2005/8/layout/hList7"/>
    <dgm:cxn modelId="{BACC918E-9177-49D2-A9F9-29DB020CED68}" type="presOf" srcId="{70D11741-1473-404E-8B2B-0A9777247000}" destId="{2FED41CD-99C5-2C40-976B-CC46B5262D99}" srcOrd="1" destOrd="0" presId="urn:microsoft.com/office/officeart/2005/8/layout/hList7"/>
    <dgm:cxn modelId="{14CE5994-DFA0-D641-8E41-E95C7DB7D1A8}" srcId="{721541C5-9C58-BC47-9804-6B14E557F66E}" destId="{70D11741-1473-404E-8B2B-0A9777247000}" srcOrd="1" destOrd="0" parTransId="{32BE3924-7CA2-3547-BAA3-FD0A6DDF17D9}" sibTransId="{9E379E12-7915-F840-A563-9383F3EAB420}"/>
    <dgm:cxn modelId="{A20C4189-E8FB-4D0D-9BE0-9D24F11B9F3D}" type="presOf" srcId="{6E6D3132-346A-704C-B45C-E94B8E5F50B0}" destId="{DD8C7D35-A7AB-0141-97E3-A941DEF16533}" srcOrd="1" destOrd="0" presId="urn:microsoft.com/office/officeart/2005/8/layout/hList7"/>
    <dgm:cxn modelId="{B91BE7F9-CB36-A048-84D4-10B18007BC9A}" srcId="{721541C5-9C58-BC47-9804-6B14E557F66E}" destId="{6E6D3132-346A-704C-B45C-E94B8E5F50B0}" srcOrd="0" destOrd="0" parTransId="{4A5E37D7-A333-9345-AA3A-52D97C87A98A}" sibTransId="{6A9D5624-D6ED-C846-ABFD-C7798CE75D29}"/>
    <dgm:cxn modelId="{6A1EEF54-1FD3-482C-9760-677AE4EE3617}" type="presOf" srcId="{70D11741-1473-404E-8B2B-0A9777247000}" destId="{E6E986E2-F64C-9B46-8719-388CF11DEBCD}" srcOrd="0" destOrd="0" presId="urn:microsoft.com/office/officeart/2005/8/layout/hList7"/>
    <dgm:cxn modelId="{67DCC17C-2942-48B3-94DC-B18279D6FFFF}" type="presOf" srcId="{6A9D5624-D6ED-C846-ABFD-C7798CE75D29}" destId="{6BB2768B-6185-6445-A027-9FBE4380F33E}" srcOrd="0" destOrd="0" presId="urn:microsoft.com/office/officeart/2005/8/layout/hList7"/>
    <dgm:cxn modelId="{0D1BFDB6-0E3A-409D-8E93-45BF6C0598AE}" type="presOf" srcId="{721541C5-9C58-BC47-9804-6B14E557F66E}" destId="{6A393322-3D27-C948-BB3A-D0E821BD5683}" srcOrd="0" destOrd="0" presId="urn:microsoft.com/office/officeart/2005/8/layout/hList7"/>
    <dgm:cxn modelId="{F7379375-4565-4269-8BCD-E6487F93B66C}" type="presParOf" srcId="{6A393322-3D27-C948-BB3A-D0E821BD5683}" destId="{7AED66C3-0A90-0947-81E0-F6C38B1DA56F}" srcOrd="0" destOrd="0" presId="urn:microsoft.com/office/officeart/2005/8/layout/hList7"/>
    <dgm:cxn modelId="{1A6A4B86-1FA6-460D-8A7E-F42515D85737}" type="presParOf" srcId="{6A393322-3D27-C948-BB3A-D0E821BD5683}" destId="{35C11DFA-1EFD-874E-A4FA-23BFED0C5A49}" srcOrd="1" destOrd="0" presId="urn:microsoft.com/office/officeart/2005/8/layout/hList7"/>
    <dgm:cxn modelId="{989CCDD3-3972-4805-8EBF-4C26BFF1F09A}" type="presParOf" srcId="{35C11DFA-1EFD-874E-A4FA-23BFED0C5A49}" destId="{4DCFA46C-5ECA-B248-8932-78C6B55EB9E0}" srcOrd="0" destOrd="0" presId="urn:microsoft.com/office/officeart/2005/8/layout/hList7"/>
    <dgm:cxn modelId="{A14BBCA9-E905-471E-A624-739B2833AFE6}" type="presParOf" srcId="{4DCFA46C-5ECA-B248-8932-78C6B55EB9E0}" destId="{AF963FB3-3E5E-D243-B9F8-27B7E48B5E5F}" srcOrd="0" destOrd="0" presId="urn:microsoft.com/office/officeart/2005/8/layout/hList7"/>
    <dgm:cxn modelId="{9A27407C-2701-4D83-87B8-00A560CF2D56}" type="presParOf" srcId="{4DCFA46C-5ECA-B248-8932-78C6B55EB9E0}" destId="{DD8C7D35-A7AB-0141-97E3-A941DEF16533}" srcOrd="1" destOrd="0" presId="urn:microsoft.com/office/officeart/2005/8/layout/hList7"/>
    <dgm:cxn modelId="{E7793BF2-5380-47DC-A18A-D9F7AC2EC91A}" type="presParOf" srcId="{4DCFA46C-5ECA-B248-8932-78C6B55EB9E0}" destId="{34B97197-5CA2-1A4A-BEF4-0F220E320E07}" srcOrd="2" destOrd="0" presId="urn:microsoft.com/office/officeart/2005/8/layout/hList7"/>
    <dgm:cxn modelId="{64A9AD8E-563A-4B74-82B3-8D38293AA4F2}" type="presParOf" srcId="{4DCFA46C-5ECA-B248-8932-78C6B55EB9E0}" destId="{6EEC8F3B-902A-C04E-9130-231608DFB848}" srcOrd="3" destOrd="0" presId="urn:microsoft.com/office/officeart/2005/8/layout/hList7"/>
    <dgm:cxn modelId="{A5FD7027-48FE-4676-BB41-E731A103C9C1}" type="presParOf" srcId="{35C11DFA-1EFD-874E-A4FA-23BFED0C5A49}" destId="{6BB2768B-6185-6445-A027-9FBE4380F33E}" srcOrd="1" destOrd="0" presId="urn:microsoft.com/office/officeart/2005/8/layout/hList7"/>
    <dgm:cxn modelId="{1C7974C9-9B2E-4CA1-B4A3-2710C588DC95}" type="presParOf" srcId="{35C11DFA-1EFD-874E-A4FA-23BFED0C5A49}" destId="{6422ECA8-6F3A-3E48-8C92-7E554965FB32}" srcOrd="2" destOrd="0" presId="urn:microsoft.com/office/officeart/2005/8/layout/hList7"/>
    <dgm:cxn modelId="{E89539FB-E6EA-4D5A-9A0E-66CE20A2F7B5}" type="presParOf" srcId="{6422ECA8-6F3A-3E48-8C92-7E554965FB32}" destId="{E6E986E2-F64C-9B46-8719-388CF11DEBCD}" srcOrd="0" destOrd="0" presId="urn:microsoft.com/office/officeart/2005/8/layout/hList7"/>
    <dgm:cxn modelId="{C9B58491-6A15-4DD4-9986-92B11C7836CD}" type="presParOf" srcId="{6422ECA8-6F3A-3E48-8C92-7E554965FB32}" destId="{2FED41CD-99C5-2C40-976B-CC46B5262D99}" srcOrd="1" destOrd="0" presId="urn:microsoft.com/office/officeart/2005/8/layout/hList7"/>
    <dgm:cxn modelId="{66706518-9695-4CF2-81A4-A4C5CCAF92B1}" type="presParOf" srcId="{6422ECA8-6F3A-3E48-8C92-7E554965FB32}" destId="{E299A9C7-4E99-0E43-99B8-608C3BFA2648}" srcOrd="2" destOrd="0" presId="urn:microsoft.com/office/officeart/2005/8/layout/hList7"/>
    <dgm:cxn modelId="{C0A8E2EB-3542-4FBE-B14D-11BB67260EF2}" type="presParOf" srcId="{6422ECA8-6F3A-3E48-8C92-7E554965FB32}" destId="{DE9FEAAB-B83B-FF4B-BCFC-FEFB813F5C50}" srcOrd="3" destOrd="0" presId="urn:microsoft.com/office/officeart/2005/8/layout/hList7"/>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F4E1DAB-F775-4652-893F-5F1898B57416}" type="doc">
      <dgm:prSet loTypeId="urn:microsoft.com/office/officeart/2005/8/layout/pyramid3" loCatId="pyramid" qsTypeId="urn:microsoft.com/office/officeart/2005/8/quickstyle/simple4" qsCatId="simple" csTypeId="urn:microsoft.com/office/officeart/2005/8/colors/accent2_2" csCatId="accent2" phldr="1"/>
      <dgm:spPr/>
    </dgm:pt>
    <dgm:pt modelId="{812A4749-B7A5-4BE8-A28D-73B6A3A9EC2D}">
      <dgm:prSet phldrT="[Text]"/>
      <dgm:spPr>
        <a:solidFill>
          <a:srgbClr val="8BC34A"/>
        </a:solidFill>
      </dgm:spPr>
      <dgm:t>
        <a:bodyPr/>
        <a:lstStyle/>
        <a:p>
          <a:r>
            <a:rPr lang="en-US" dirty="0" smtClean="0">
              <a:solidFill>
                <a:srgbClr val="8BC34A"/>
              </a:solidFill>
              <a:latin typeface="Raleway" panose="020B0604020202020204" charset="0"/>
            </a:rPr>
            <a:t>.</a:t>
          </a:r>
          <a:endParaRPr lang="en-US" dirty="0">
            <a:solidFill>
              <a:srgbClr val="8BC34A"/>
            </a:solidFill>
            <a:latin typeface="Raleway" panose="020B0604020202020204" charset="0"/>
          </a:endParaRPr>
        </a:p>
      </dgm:t>
    </dgm:pt>
    <dgm:pt modelId="{A7C18262-FFFF-4A5B-B9BB-5C2B9F2B48DF}" type="parTrans" cxnId="{9B60F170-FC1F-4035-A4CE-C856F6447B92}">
      <dgm:prSet/>
      <dgm:spPr/>
      <dgm:t>
        <a:bodyPr/>
        <a:lstStyle/>
        <a:p>
          <a:endParaRPr lang="en-US"/>
        </a:p>
      </dgm:t>
    </dgm:pt>
    <dgm:pt modelId="{A04C89D0-411C-45AB-8197-932E48C44516}" type="sibTrans" cxnId="{9B60F170-FC1F-4035-A4CE-C856F6447B92}">
      <dgm:prSet/>
      <dgm:spPr/>
      <dgm:t>
        <a:bodyPr/>
        <a:lstStyle/>
        <a:p>
          <a:endParaRPr lang="en-US"/>
        </a:p>
      </dgm:t>
    </dgm:pt>
    <dgm:pt modelId="{B48D694F-F885-454D-A119-25808954C4C9}">
      <dgm:prSet phldrT="[Text]"/>
      <dgm:spPr>
        <a:solidFill>
          <a:srgbClr val="8BC34A"/>
        </a:solidFill>
      </dgm:spPr>
      <dgm:t>
        <a:bodyPr/>
        <a:lstStyle/>
        <a:p>
          <a:r>
            <a:rPr lang="en-US" dirty="0" smtClean="0">
              <a:solidFill>
                <a:srgbClr val="8BC34A"/>
              </a:solidFill>
              <a:latin typeface="Raleway" panose="020B0604020202020204" charset="0"/>
            </a:rPr>
            <a:t>.</a:t>
          </a:r>
          <a:endParaRPr lang="en-US" dirty="0">
            <a:solidFill>
              <a:srgbClr val="8BC34A"/>
            </a:solidFill>
            <a:latin typeface="Raleway" panose="020B0604020202020204" charset="0"/>
          </a:endParaRPr>
        </a:p>
      </dgm:t>
    </dgm:pt>
    <dgm:pt modelId="{6B7F00DE-812E-425B-A4BB-5DF52B969B9D}" type="parTrans" cxnId="{FA5EB3C0-00BD-4F5E-A486-D78B7C30B352}">
      <dgm:prSet/>
      <dgm:spPr/>
      <dgm:t>
        <a:bodyPr/>
        <a:lstStyle/>
        <a:p>
          <a:endParaRPr lang="en-US"/>
        </a:p>
      </dgm:t>
    </dgm:pt>
    <dgm:pt modelId="{E065F485-A3A6-4680-B459-BA05179DB863}" type="sibTrans" cxnId="{FA5EB3C0-00BD-4F5E-A486-D78B7C30B352}">
      <dgm:prSet/>
      <dgm:spPr/>
      <dgm:t>
        <a:bodyPr/>
        <a:lstStyle/>
        <a:p>
          <a:endParaRPr lang="en-US"/>
        </a:p>
      </dgm:t>
    </dgm:pt>
    <dgm:pt modelId="{B978DC61-2BD3-40AA-AE84-3FECA6009F2F}">
      <dgm:prSet phldrT="[Text]"/>
      <dgm:spPr>
        <a:solidFill>
          <a:srgbClr val="8BC34A"/>
        </a:solidFill>
      </dgm:spPr>
      <dgm:t>
        <a:bodyPr/>
        <a:lstStyle/>
        <a:p>
          <a:r>
            <a:rPr lang="en-US" dirty="0" smtClean="0">
              <a:solidFill>
                <a:srgbClr val="8BC34A"/>
              </a:solidFill>
              <a:latin typeface="Raleway" panose="020B0604020202020204" charset="0"/>
            </a:rPr>
            <a:t>.</a:t>
          </a:r>
          <a:endParaRPr lang="en-US" dirty="0">
            <a:solidFill>
              <a:srgbClr val="8BC34A"/>
            </a:solidFill>
            <a:latin typeface="Raleway" panose="020B0604020202020204" charset="0"/>
          </a:endParaRPr>
        </a:p>
      </dgm:t>
    </dgm:pt>
    <dgm:pt modelId="{58DA6FA4-40A3-4AC3-89CD-6A7AA36B3637}" type="parTrans" cxnId="{10DD389F-8BED-4273-AD7F-A69F8C963DAC}">
      <dgm:prSet/>
      <dgm:spPr/>
      <dgm:t>
        <a:bodyPr/>
        <a:lstStyle/>
        <a:p>
          <a:endParaRPr lang="en-US"/>
        </a:p>
      </dgm:t>
    </dgm:pt>
    <dgm:pt modelId="{04C2CD78-B405-4DD0-91DF-BC245F5663B1}" type="sibTrans" cxnId="{10DD389F-8BED-4273-AD7F-A69F8C963DAC}">
      <dgm:prSet/>
      <dgm:spPr/>
      <dgm:t>
        <a:bodyPr/>
        <a:lstStyle/>
        <a:p>
          <a:endParaRPr lang="en-US"/>
        </a:p>
      </dgm:t>
    </dgm:pt>
    <dgm:pt modelId="{D80395A8-43B2-4A08-A677-B824306D8A79}">
      <dgm:prSet phldrT="[Text]"/>
      <dgm:spPr>
        <a:solidFill>
          <a:srgbClr val="8BC34A"/>
        </a:solidFill>
      </dgm:spPr>
      <dgm:t>
        <a:bodyPr/>
        <a:lstStyle/>
        <a:p>
          <a:r>
            <a:rPr lang="en-US" dirty="0" smtClean="0">
              <a:solidFill>
                <a:srgbClr val="8BC34A"/>
              </a:solidFill>
              <a:latin typeface="Raleway" panose="020B0604020202020204" charset="0"/>
            </a:rPr>
            <a:t>.</a:t>
          </a:r>
          <a:endParaRPr lang="en-US" dirty="0">
            <a:solidFill>
              <a:srgbClr val="8BC34A"/>
            </a:solidFill>
            <a:latin typeface="Raleway" panose="020B0604020202020204" charset="0"/>
          </a:endParaRPr>
        </a:p>
      </dgm:t>
    </dgm:pt>
    <dgm:pt modelId="{AFDFDCE3-29F7-4683-ABF0-C1B51C129B66}" type="parTrans" cxnId="{F772DEEF-642E-4B00-9317-F7F6F261CB0B}">
      <dgm:prSet/>
      <dgm:spPr/>
      <dgm:t>
        <a:bodyPr/>
        <a:lstStyle/>
        <a:p>
          <a:endParaRPr lang="en-US"/>
        </a:p>
      </dgm:t>
    </dgm:pt>
    <dgm:pt modelId="{86B87D3A-2081-4221-BE2A-7B247B851775}" type="sibTrans" cxnId="{F772DEEF-642E-4B00-9317-F7F6F261CB0B}">
      <dgm:prSet/>
      <dgm:spPr/>
      <dgm:t>
        <a:bodyPr/>
        <a:lstStyle/>
        <a:p>
          <a:endParaRPr lang="en-US"/>
        </a:p>
      </dgm:t>
    </dgm:pt>
    <dgm:pt modelId="{DDA671AE-7B34-442A-A147-8EA1E4173A38}">
      <dgm:prSet phldrT="[Text]"/>
      <dgm:spPr>
        <a:solidFill>
          <a:srgbClr val="8BC34A"/>
        </a:solidFill>
      </dgm:spPr>
      <dgm:t>
        <a:bodyPr/>
        <a:lstStyle/>
        <a:p>
          <a:r>
            <a:rPr lang="en-US" dirty="0" smtClean="0">
              <a:solidFill>
                <a:srgbClr val="8BC34A"/>
              </a:solidFill>
              <a:latin typeface="Raleway" panose="020B0604020202020204" charset="0"/>
            </a:rPr>
            <a:t>.</a:t>
          </a:r>
          <a:endParaRPr lang="en-US" dirty="0">
            <a:solidFill>
              <a:srgbClr val="8BC34A"/>
            </a:solidFill>
            <a:latin typeface="Raleway" panose="020B0604020202020204" charset="0"/>
          </a:endParaRPr>
        </a:p>
      </dgm:t>
    </dgm:pt>
    <dgm:pt modelId="{3F1BCDF3-A7F6-4347-B7AE-9FD46451B0D1}" type="parTrans" cxnId="{50F771E8-8EF4-49CB-B687-3B239C6C92C6}">
      <dgm:prSet/>
      <dgm:spPr/>
      <dgm:t>
        <a:bodyPr/>
        <a:lstStyle/>
        <a:p>
          <a:endParaRPr lang="en-US"/>
        </a:p>
      </dgm:t>
    </dgm:pt>
    <dgm:pt modelId="{C723F00D-7B87-4745-B3EB-218C0C9EE326}" type="sibTrans" cxnId="{50F771E8-8EF4-49CB-B687-3B239C6C92C6}">
      <dgm:prSet/>
      <dgm:spPr/>
      <dgm:t>
        <a:bodyPr/>
        <a:lstStyle/>
        <a:p>
          <a:endParaRPr lang="en-US"/>
        </a:p>
      </dgm:t>
    </dgm:pt>
    <dgm:pt modelId="{C030E9CA-7475-446C-B6BB-274DD8373FBC}" type="pres">
      <dgm:prSet presAssocID="{8F4E1DAB-F775-4652-893F-5F1898B57416}" presName="Name0" presStyleCnt="0">
        <dgm:presLayoutVars>
          <dgm:dir/>
          <dgm:animLvl val="lvl"/>
          <dgm:resizeHandles val="exact"/>
        </dgm:presLayoutVars>
      </dgm:prSet>
      <dgm:spPr/>
    </dgm:pt>
    <dgm:pt modelId="{6A0684EC-773A-4AB4-AD56-D3717A65E208}" type="pres">
      <dgm:prSet presAssocID="{812A4749-B7A5-4BE8-A28D-73B6A3A9EC2D}" presName="Name8" presStyleCnt="0"/>
      <dgm:spPr/>
    </dgm:pt>
    <dgm:pt modelId="{6784C453-BE3B-4FF8-8D0A-617A38F8AF2F}" type="pres">
      <dgm:prSet presAssocID="{812A4749-B7A5-4BE8-A28D-73B6A3A9EC2D}" presName="level" presStyleLbl="node1" presStyleIdx="0" presStyleCnt="5">
        <dgm:presLayoutVars>
          <dgm:chMax val="1"/>
          <dgm:bulletEnabled val="1"/>
        </dgm:presLayoutVars>
      </dgm:prSet>
      <dgm:spPr/>
      <dgm:t>
        <a:bodyPr/>
        <a:lstStyle/>
        <a:p>
          <a:endParaRPr lang="en-US"/>
        </a:p>
      </dgm:t>
    </dgm:pt>
    <dgm:pt modelId="{73D84ABE-AA75-4D15-A6E5-00FF07BA28F9}" type="pres">
      <dgm:prSet presAssocID="{812A4749-B7A5-4BE8-A28D-73B6A3A9EC2D}" presName="levelTx" presStyleLbl="revTx" presStyleIdx="0" presStyleCnt="0">
        <dgm:presLayoutVars>
          <dgm:chMax val="1"/>
          <dgm:bulletEnabled val="1"/>
        </dgm:presLayoutVars>
      </dgm:prSet>
      <dgm:spPr/>
      <dgm:t>
        <a:bodyPr/>
        <a:lstStyle/>
        <a:p>
          <a:endParaRPr lang="en-US"/>
        </a:p>
      </dgm:t>
    </dgm:pt>
    <dgm:pt modelId="{B977F857-E126-49AF-B4ED-D883A0E2BAD1}" type="pres">
      <dgm:prSet presAssocID="{B48D694F-F885-454D-A119-25808954C4C9}" presName="Name8" presStyleCnt="0"/>
      <dgm:spPr/>
    </dgm:pt>
    <dgm:pt modelId="{749093B8-9621-4838-ADCA-43384819809D}" type="pres">
      <dgm:prSet presAssocID="{B48D694F-F885-454D-A119-25808954C4C9}" presName="level" presStyleLbl="node1" presStyleIdx="1" presStyleCnt="5">
        <dgm:presLayoutVars>
          <dgm:chMax val="1"/>
          <dgm:bulletEnabled val="1"/>
        </dgm:presLayoutVars>
      </dgm:prSet>
      <dgm:spPr/>
      <dgm:t>
        <a:bodyPr/>
        <a:lstStyle/>
        <a:p>
          <a:endParaRPr lang="en-US"/>
        </a:p>
      </dgm:t>
    </dgm:pt>
    <dgm:pt modelId="{A7B20BC1-441F-4A53-B7B7-0E4889172807}" type="pres">
      <dgm:prSet presAssocID="{B48D694F-F885-454D-A119-25808954C4C9}" presName="levelTx" presStyleLbl="revTx" presStyleIdx="0" presStyleCnt="0">
        <dgm:presLayoutVars>
          <dgm:chMax val="1"/>
          <dgm:bulletEnabled val="1"/>
        </dgm:presLayoutVars>
      </dgm:prSet>
      <dgm:spPr/>
      <dgm:t>
        <a:bodyPr/>
        <a:lstStyle/>
        <a:p>
          <a:endParaRPr lang="en-US"/>
        </a:p>
      </dgm:t>
    </dgm:pt>
    <dgm:pt modelId="{FEAA629F-7255-4BD6-83AE-53F988FA269F}" type="pres">
      <dgm:prSet presAssocID="{B978DC61-2BD3-40AA-AE84-3FECA6009F2F}" presName="Name8" presStyleCnt="0"/>
      <dgm:spPr/>
    </dgm:pt>
    <dgm:pt modelId="{648B913E-E467-4E3A-8614-4E62016DB77D}" type="pres">
      <dgm:prSet presAssocID="{B978DC61-2BD3-40AA-AE84-3FECA6009F2F}" presName="level" presStyleLbl="node1" presStyleIdx="2" presStyleCnt="5">
        <dgm:presLayoutVars>
          <dgm:chMax val="1"/>
          <dgm:bulletEnabled val="1"/>
        </dgm:presLayoutVars>
      </dgm:prSet>
      <dgm:spPr/>
      <dgm:t>
        <a:bodyPr/>
        <a:lstStyle/>
        <a:p>
          <a:endParaRPr lang="en-US"/>
        </a:p>
      </dgm:t>
    </dgm:pt>
    <dgm:pt modelId="{0F4DBEA8-65F9-4906-A763-DAE9E425378E}" type="pres">
      <dgm:prSet presAssocID="{B978DC61-2BD3-40AA-AE84-3FECA6009F2F}" presName="levelTx" presStyleLbl="revTx" presStyleIdx="0" presStyleCnt="0">
        <dgm:presLayoutVars>
          <dgm:chMax val="1"/>
          <dgm:bulletEnabled val="1"/>
        </dgm:presLayoutVars>
      </dgm:prSet>
      <dgm:spPr/>
      <dgm:t>
        <a:bodyPr/>
        <a:lstStyle/>
        <a:p>
          <a:endParaRPr lang="en-US"/>
        </a:p>
      </dgm:t>
    </dgm:pt>
    <dgm:pt modelId="{14BF5CF6-7F40-44D9-AB34-D4ED4D9E18A2}" type="pres">
      <dgm:prSet presAssocID="{D80395A8-43B2-4A08-A677-B824306D8A79}" presName="Name8" presStyleCnt="0"/>
      <dgm:spPr/>
    </dgm:pt>
    <dgm:pt modelId="{40596093-456C-4449-9E8F-48A8EA8306CC}" type="pres">
      <dgm:prSet presAssocID="{D80395A8-43B2-4A08-A677-B824306D8A79}" presName="level" presStyleLbl="node1" presStyleIdx="3" presStyleCnt="5">
        <dgm:presLayoutVars>
          <dgm:chMax val="1"/>
          <dgm:bulletEnabled val="1"/>
        </dgm:presLayoutVars>
      </dgm:prSet>
      <dgm:spPr/>
      <dgm:t>
        <a:bodyPr/>
        <a:lstStyle/>
        <a:p>
          <a:endParaRPr lang="en-US"/>
        </a:p>
      </dgm:t>
    </dgm:pt>
    <dgm:pt modelId="{7E328304-8790-4320-B848-018B3F28004F}" type="pres">
      <dgm:prSet presAssocID="{D80395A8-43B2-4A08-A677-B824306D8A79}" presName="levelTx" presStyleLbl="revTx" presStyleIdx="0" presStyleCnt="0">
        <dgm:presLayoutVars>
          <dgm:chMax val="1"/>
          <dgm:bulletEnabled val="1"/>
        </dgm:presLayoutVars>
      </dgm:prSet>
      <dgm:spPr/>
      <dgm:t>
        <a:bodyPr/>
        <a:lstStyle/>
        <a:p>
          <a:endParaRPr lang="en-US"/>
        </a:p>
      </dgm:t>
    </dgm:pt>
    <dgm:pt modelId="{39E65C1D-C0EB-4EC7-A668-1B7EC645994A}" type="pres">
      <dgm:prSet presAssocID="{DDA671AE-7B34-442A-A147-8EA1E4173A38}" presName="Name8" presStyleCnt="0"/>
      <dgm:spPr/>
    </dgm:pt>
    <dgm:pt modelId="{4B3D264D-96A6-4E17-BF29-1596733C7630}" type="pres">
      <dgm:prSet presAssocID="{DDA671AE-7B34-442A-A147-8EA1E4173A38}" presName="level" presStyleLbl="node1" presStyleIdx="4" presStyleCnt="5">
        <dgm:presLayoutVars>
          <dgm:chMax val="1"/>
          <dgm:bulletEnabled val="1"/>
        </dgm:presLayoutVars>
      </dgm:prSet>
      <dgm:spPr/>
      <dgm:t>
        <a:bodyPr/>
        <a:lstStyle/>
        <a:p>
          <a:endParaRPr lang="en-US"/>
        </a:p>
      </dgm:t>
    </dgm:pt>
    <dgm:pt modelId="{F0E96330-9789-4830-9470-5135BF064863}" type="pres">
      <dgm:prSet presAssocID="{DDA671AE-7B34-442A-A147-8EA1E4173A38}" presName="levelTx" presStyleLbl="revTx" presStyleIdx="0" presStyleCnt="0">
        <dgm:presLayoutVars>
          <dgm:chMax val="1"/>
          <dgm:bulletEnabled val="1"/>
        </dgm:presLayoutVars>
      </dgm:prSet>
      <dgm:spPr/>
      <dgm:t>
        <a:bodyPr/>
        <a:lstStyle/>
        <a:p>
          <a:endParaRPr lang="en-US"/>
        </a:p>
      </dgm:t>
    </dgm:pt>
  </dgm:ptLst>
  <dgm:cxnLst>
    <dgm:cxn modelId="{57BBA165-19F5-4820-B61A-62C90D7B1E0F}" type="presOf" srcId="{8F4E1DAB-F775-4652-893F-5F1898B57416}" destId="{C030E9CA-7475-446C-B6BB-274DD8373FBC}" srcOrd="0" destOrd="0" presId="urn:microsoft.com/office/officeart/2005/8/layout/pyramid3"/>
    <dgm:cxn modelId="{DE3B47E2-B719-487B-96F2-F699ACBC4499}" type="presOf" srcId="{D80395A8-43B2-4A08-A677-B824306D8A79}" destId="{7E328304-8790-4320-B848-018B3F28004F}" srcOrd="1" destOrd="0" presId="urn:microsoft.com/office/officeart/2005/8/layout/pyramid3"/>
    <dgm:cxn modelId="{50F771E8-8EF4-49CB-B687-3B239C6C92C6}" srcId="{8F4E1DAB-F775-4652-893F-5F1898B57416}" destId="{DDA671AE-7B34-442A-A147-8EA1E4173A38}" srcOrd="4" destOrd="0" parTransId="{3F1BCDF3-A7F6-4347-B7AE-9FD46451B0D1}" sibTransId="{C723F00D-7B87-4745-B3EB-218C0C9EE326}"/>
    <dgm:cxn modelId="{45660B5A-2314-49AB-A884-D5619CF7A2F9}" type="presOf" srcId="{D80395A8-43B2-4A08-A677-B824306D8A79}" destId="{40596093-456C-4449-9E8F-48A8EA8306CC}" srcOrd="0" destOrd="0" presId="urn:microsoft.com/office/officeart/2005/8/layout/pyramid3"/>
    <dgm:cxn modelId="{0B177169-45E8-42C8-92AE-E5AFA7D130E2}" type="presOf" srcId="{B48D694F-F885-454D-A119-25808954C4C9}" destId="{749093B8-9621-4838-ADCA-43384819809D}" srcOrd="0" destOrd="0" presId="urn:microsoft.com/office/officeart/2005/8/layout/pyramid3"/>
    <dgm:cxn modelId="{FA5EB3C0-00BD-4F5E-A486-D78B7C30B352}" srcId="{8F4E1DAB-F775-4652-893F-5F1898B57416}" destId="{B48D694F-F885-454D-A119-25808954C4C9}" srcOrd="1" destOrd="0" parTransId="{6B7F00DE-812E-425B-A4BB-5DF52B969B9D}" sibTransId="{E065F485-A3A6-4680-B459-BA05179DB863}"/>
    <dgm:cxn modelId="{95C5442A-7673-40A0-9710-E53D396FFD86}" type="presOf" srcId="{B978DC61-2BD3-40AA-AE84-3FECA6009F2F}" destId="{648B913E-E467-4E3A-8614-4E62016DB77D}" srcOrd="0" destOrd="0" presId="urn:microsoft.com/office/officeart/2005/8/layout/pyramid3"/>
    <dgm:cxn modelId="{9B60F170-FC1F-4035-A4CE-C856F6447B92}" srcId="{8F4E1DAB-F775-4652-893F-5F1898B57416}" destId="{812A4749-B7A5-4BE8-A28D-73B6A3A9EC2D}" srcOrd="0" destOrd="0" parTransId="{A7C18262-FFFF-4A5B-B9BB-5C2B9F2B48DF}" sibTransId="{A04C89D0-411C-45AB-8197-932E48C44516}"/>
    <dgm:cxn modelId="{DE1310A3-7429-4379-B24A-BE3FDAC311F3}" type="presOf" srcId="{812A4749-B7A5-4BE8-A28D-73B6A3A9EC2D}" destId="{73D84ABE-AA75-4D15-A6E5-00FF07BA28F9}" srcOrd="1" destOrd="0" presId="urn:microsoft.com/office/officeart/2005/8/layout/pyramid3"/>
    <dgm:cxn modelId="{CBC51680-D8FD-4B5E-B9AB-C50F3007E73D}" type="presOf" srcId="{B978DC61-2BD3-40AA-AE84-3FECA6009F2F}" destId="{0F4DBEA8-65F9-4906-A763-DAE9E425378E}" srcOrd="1" destOrd="0" presId="urn:microsoft.com/office/officeart/2005/8/layout/pyramid3"/>
    <dgm:cxn modelId="{F41EEC31-0B15-4DD9-9647-035A947E3233}" type="presOf" srcId="{DDA671AE-7B34-442A-A147-8EA1E4173A38}" destId="{F0E96330-9789-4830-9470-5135BF064863}" srcOrd="1" destOrd="0" presId="urn:microsoft.com/office/officeart/2005/8/layout/pyramid3"/>
    <dgm:cxn modelId="{DAC87601-64CC-4B29-ABE5-D6738646ADB4}" type="presOf" srcId="{DDA671AE-7B34-442A-A147-8EA1E4173A38}" destId="{4B3D264D-96A6-4E17-BF29-1596733C7630}" srcOrd="0" destOrd="0" presId="urn:microsoft.com/office/officeart/2005/8/layout/pyramid3"/>
    <dgm:cxn modelId="{DAE67D72-2EE8-4872-AA3A-9DC17DBFF272}" type="presOf" srcId="{812A4749-B7A5-4BE8-A28D-73B6A3A9EC2D}" destId="{6784C453-BE3B-4FF8-8D0A-617A38F8AF2F}" srcOrd="0" destOrd="0" presId="urn:microsoft.com/office/officeart/2005/8/layout/pyramid3"/>
    <dgm:cxn modelId="{10DD389F-8BED-4273-AD7F-A69F8C963DAC}" srcId="{8F4E1DAB-F775-4652-893F-5F1898B57416}" destId="{B978DC61-2BD3-40AA-AE84-3FECA6009F2F}" srcOrd="2" destOrd="0" parTransId="{58DA6FA4-40A3-4AC3-89CD-6A7AA36B3637}" sibTransId="{04C2CD78-B405-4DD0-91DF-BC245F5663B1}"/>
    <dgm:cxn modelId="{8A22FE30-433B-4DD4-9982-19E75FA4F4C3}" type="presOf" srcId="{B48D694F-F885-454D-A119-25808954C4C9}" destId="{A7B20BC1-441F-4A53-B7B7-0E4889172807}" srcOrd="1" destOrd="0" presId="urn:microsoft.com/office/officeart/2005/8/layout/pyramid3"/>
    <dgm:cxn modelId="{F772DEEF-642E-4B00-9317-F7F6F261CB0B}" srcId="{8F4E1DAB-F775-4652-893F-5F1898B57416}" destId="{D80395A8-43B2-4A08-A677-B824306D8A79}" srcOrd="3" destOrd="0" parTransId="{AFDFDCE3-29F7-4683-ABF0-C1B51C129B66}" sibTransId="{86B87D3A-2081-4221-BE2A-7B247B851775}"/>
    <dgm:cxn modelId="{0CE4DF0F-0D99-45D4-B966-CE10130B1E7F}" type="presParOf" srcId="{C030E9CA-7475-446C-B6BB-274DD8373FBC}" destId="{6A0684EC-773A-4AB4-AD56-D3717A65E208}" srcOrd="0" destOrd="0" presId="urn:microsoft.com/office/officeart/2005/8/layout/pyramid3"/>
    <dgm:cxn modelId="{95487E2C-368E-47B2-8013-BB119AED81B1}" type="presParOf" srcId="{6A0684EC-773A-4AB4-AD56-D3717A65E208}" destId="{6784C453-BE3B-4FF8-8D0A-617A38F8AF2F}" srcOrd="0" destOrd="0" presId="urn:microsoft.com/office/officeart/2005/8/layout/pyramid3"/>
    <dgm:cxn modelId="{AA2D3767-CD91-4FD2-84BF-C5C7205DA336}" type="presParOf" srcId="{6A0684EC-773A-4AB4-AD56-D3717A65E208}" destId="{73D84ABE-AA75-4D15-A6E5-00FF07BA28F9}" srcOrd="1" destOrd="0" presId="urn:microsoft.com/office/officeart/2005/8/layout/pyramid3"/>
    <dgm:cxn modelId="{01F2F31C-CD7B-4A1D-BAAF-F072DABAE1C9}" type="presParOf" srcId="{C030E9CA-7475-446C-B6BB-274DD8373FBC}" destId="{B977F857-E126-49AF-B4ED-D883A0E2BAD1}" srcOrd="1" destOrd="0" presId="urn:microsoft.com/office/officeart/2005/8/layout/pyramid3"/>
    <dgm:cxn modelId="{F3F02AF7-939B-4CFC-A6FB-67E8C60E8BEE}" type="presParOf" srcId="{B977F857-E126-49AF-B4ED-D883A0E2BAD1}" destId="{749093B8-9621-4838-ADCA-43384819809D}" srcOrd="0" destOrd="0" presId="urn:microsoft.com/office/officeart/2005/8/layout/pyramid3"/>
    <dgm:cxn modelId="{50889E9D-D79D-4064-9D65-FE1FB0D758EF}" type="presParOf" srcId="{B977F857-E126-49AF-B4ED-D883A0E2BAD1}" destId="{A7B20BC1-441F-4A53-B7B7-0E4889172807}" srcOrd="1" destOrd="0" presId="urn:microsoft.com/office/officeart/2005/8/layout/pyramid3"/>
    <dgm:cxn modelId="{E9E202E3-1375-4F56-BB33-F30CB0B1C0C2}" type="presParOf" srcId="{C030E9CA-7475-446C-B6BB-274DD8373FBC}" destId="{FEAA629F-7255-4BD6-83AE-53F988FA269F}" srcOrd="2" destOrd="0" presId="urn:microsoft.com/office/officeart/2005/8/layout/pyramid3"/>
    <dgm:cxn modelId="{727BD10C-203D-4CFF-B2FA-D168D6DB9CFD}" type="presParOf" srcId="{FEAA629F-7255-4BD6-83AE-53F988FA269F}" destId="{648B913E-E467-4E3A-8614-4E62016DB77D}" srcOrd="0" destOrd="0" presId="urn:microsoft.com/office/officeart/2005/8/layout/pyramid3"/>
    <dgm:cxn modelId="{E6B640B1-F036-4413-940F-D3581F83ABE6}" type="presParOf" srcId="{FEAA629F-7255-4BD6-83AE-53F988FA269F}" destId="{0F4DBEA8-65F9-4906-A763-DAE9E425378E}" srcOrd="1" destOrd="0" presId="urn:microsoft.com/office/officeart/2005/8/layout/pyramid3"/>
    <dgm:cxn modelId="{A202B2D6-6025-4A29-AD6C-909F4AB4DA2D}" type="presParOf" srcId="{C030E9CA-7475-446C-B6BB-274DD8373FBC}" destId="{14BF5CF6-7F40-44D9-AB34-D4ED4D9E18A2}" srcOrd="3" destOrd="0" presId="urn:microsoft.com/office/officeart/2005/8/layout/pyramid3"/>
    <dgm:cxn modelId="{49180A2D-E1F1-45D0-8960-9ABA24D4F097}" type="presParOf" srcId="{14BF5CF6-7F40-44D9-AB34-D4ED4D9E18A2}" destId="{40596093-456C-4449-9E8F-48A8EA8306CC}" srcOrd="0" destOrd="0" presId="urn:microsoft.com/office/officeart/2005/8/layout/pyramid3"/>
    <dgm:cxn modelId="{67BEA25A-E6D7-49CF-B897-3B32E5D06A07}" type="presParOf" srcId="{14BF5CF6-7F40-44D9-AB34-D4ED4D9E18A2}" destId="{7E328304-8790-4320-B848-018B3F28004F}" srcOrd="1" destOrd="0" presId="urn:microsoft.com/office/officeart/2005/8/layout/pyramid3"/>
    <dgm:cxn modelId="{19C66FAA-A905-4370-8778-B13B86ED616E}" type="presParOf" srcId="{C030E9CA-7475-446C-B6BB-274DD8373FBC}" destId="{39E65C1D-C0EB-4EC7-A668-1B7EC645994A}" srcOrd="4" destOrd="0" presId="urn:microsoft.com/office/officeart/2005/8/layout/pyramid3"/>
    <dgm:cxn modelId="{957FC1D9-F401-40CA-BA8C-208813B5071C}" type="presParOf" srcId="{39E65C1D-C0EB-4EC7-A668-1B7EC645994A}" destId="{4B3D264D-96A6-4E17-BF29-1596733C7630}" srcOrd="0" destOrd="0" presId="urn:microsoft.com/office/officeart/2005/8/layout/pyramid3"/>
    <dgm:cxn modelId="{29D4BDB3-9A8C-4F56-9116-D88D3871C54C}" type="presParOf" srcId="{39E65C1D-C0EB-4EC7-A668-1B7EC645994A}" destId="{F0E96330-9789-4830-9470-5135BF064863}" srcOrd="1" destOrd="0" presId="urn:microsoft.com/office/officeart/2005/8/layout/pyramid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B9FAA2-CB4A-4D08-9B8D-A268047B9A9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AA6275DC-CB9A-4D8F-AD82-E422BC143686}">
      <dgm:prSet phldrT="[Text]"/>
      <dgm:spPr/>
      <dgm:t>
        <a:bodyPr/>
        <a:lstStyle/>
        <a:p>
          <a:r>
            <a:rPr lang="en-US" dirty="0" smtClean="0"/>
            <a:t>Smoke Detectors</a:t>
          </a:r>
          <a:endParaRPr lang="en-US" dirty="0"/>
        </a:p>
      </dgm:t>
    </dgm:pt>
    <dgm:pt modelId="{6F139916-5D1D-45F6-B78B-9E6C5FEEE35F}" type="parTrans" cxnId="{D4F9685B-CA8A-4ACC-8A71-FBF7CBB338B8}">
      <dgm:prSet/>
      <dgm:spPr/>
      <dgm:t>
        <a:bodyPr/>
        <a:lstStyle/>
        <a:p>
          <a:endParaRPr lang="en-US"/>
        </a:p>
      </dgm:t>
    </dgm:pt>
    <dgm:pt modelId="{D304CF05-6C6E-43AA-B6C3-F7F2AE1ACD77}" type="sibTrans" cxnId="{D4F9685B-CA8A-4ACC-8A71-FBF7CBB338B8}">
      <dgm:prSet/>
      <dgm:spPr/>
      <dgm:t>
        <a:bodyPr/>
        <a:lstStyle/>
        <a:p>
          <a:endParaRPr lang="en-US"/>
        </a:p>
      </dgm:t>
    </dgm:pt>
    <dgm:pt modelId="{216B543A-FEC6-4107-B1FE-15AF1CCD33D4}">
      <dgm:prSet phldrT="[Text]"/>
      <dgm:spPr/>
      <dgm:t>
        <a:bodyPr/>
        <a:lstStyle/>
        <a:p>
          <a:r>
            <a:rPr lang="en-US" dirty="0" err="1" smtClean="0"/>
            <a:t>Ionisation</a:t>
          </a:r>
          <a:r>
            <a:rPr lang="en-US" dirty="0" smtClean="0"/>
            <a:t> Smoke Alarms</a:t>
          </a:r>
          <a:endParaRPr lang="en-US" dirty="0"/>
        </a:p>
      </dgm:t>
    </dgm:pt>
    <dgm:pt modelId="{7216FCFC-8C54-477E-8F6B-B9EC9FD3300F}" type="parTrans" cxnId="{BD065937-616D-4AB5-9BE9-1E1AE45780D6}">
      <dgm:prSet/>
      <dgm:spPr/>
      <dgm:t>
        <a:bodyPr/>
        <a:lstStyle/>
        <a:p>
          <a:endParaRPr lang="en-US"/>
        </a:p>
      </dgm:t>
    </dgm:pt>
    <dgm:pt modelId="{4A688F7E-5008-4EA8-9FA9-C328625CDDD8}" type="sibTrans" cxnId="{BD065937-616D-4AB5-9BE9-1E1AE45780D6}">
      <dgm:prSet/>
      <dgm:spPr/>
      <dgm:t>
        <a:bodyPr/>
        <a:lstStyle/>
        <a:p>
          <a:endParaRPr lang="en-US"/>
        </a:p>
      </dgm:t>
    </dgm:pt>
    <dgm:pt modelId="{365DDCB3-B43E-47F3-9ABA-93166387C9DB}">
      <dgm:prSet phldrT="[Text]"/>
      <dgm:spPr/>
      <dgm:t>
        <a:bodyPr/>
        <a:lstStyle/>
        <a:p>
          <a:r>
            <a:rPr lang="en-US" dirty="0" smtClean="0"/>
            <a:t>Photoelectric (Optical) Alarms</a:t>
          </a:r>
          <a:endParaRPr lang="en-US" dirty="0"/>
        </a:p>
      </dgm:t>
    </dgm:pt>
    <dgm:pt modelId="{1E8EE8AF-2DE2-4744-88E9-E3B0005E01B3}" type="parTrans" cxnId="{986568C7-3CEF-4B76-8C21-41B7D3DC08A3}">
      <dgm:prSet/>
      <dgm:spPr/>
      <dgm:t>
        <a:bodyPr/>
        <a:lstStyle/>
        <a:p>
          <a:endParaRPr lang="en-US"/>
        </a:p>
      </dgm:t>
    </dgm:pt>
    <dgm:pt modelId="{0910C73A-8885-497B-928C-3D064FC19BB1}" type="sibTrans" cxnId="{986568C7-3CEF-4B76-8C21-41B7D3DC08A3}">
      <dgm:prSet/>
      <dgm:spPr/>
      <dgm:t>
        <a:bodyPr/>
        <a:lstStyle/>
        <a:p>
          <a:endParaRPr lang="en-US"/>
        </a:p>
      </dgm:t>
    </dgm:pt>
    <dgm:pt modelId="{4483B548-C518-4AB5-8DE8-BCFC6A5697D6}">
      <dgm:prSet phldrT="[Text]"/>
      <dgm:spPr/>
      <dgm:t>
        <a:bodyPr/>
        <a:lstStyle/>
        <a:p>
          <a:r>
            <a:rPr lang="en-US" dirty="0" smtClean="0"/>
            <a:t>Heat Detectors</a:t>
          </a:r>
          <a:endParaRPr lang="en-US" dirty="0"/>
        </a:p>
      </dgm:t>
    </dgm:pt>
    <dgm:pt modelId="{0A19FB81-58CF-4310-905B-BD416D2BDAAE}" type="parTrans" cxnId="{FA36FCDB-C8F9-4CA5-83AB-6FBFF152DFE3}">
      <dgm:prSet/>
      <dgm:spPr/>
      <dgm:t>
        <a:bodyPr/>
        <a:lstStyle/>
        <a:p>
          <a:endParaRPr lang="en-US"/>
        </a:p>
      </dgm:t>
    </dgm:pt>
    <dgm:pt modelId="{BF499FEA-3921-45C3-8314-6738387DE194}" type="sibTrans" cxnId="{FA36FCDB-C8F9-4CA5-83AB-6FBFF152DFE3}">
      <dgm:prSet/>
      <dgm:spPr/>
      <dgm:t>
        <a:bodyPr/>
        <a:lstStyle/>
        <a:p>
          <a:endParaRPr lang="en-US"/>
        </a:p>
      </dgm:t>
    </dgm:pt>
    <dgm:pt modelId="{4ECE36A1-054D-48CE-82DE-DE3853C8D470}">
      <dgm:prSet phldrT="[Text]"/>
      <dgm:spPr/>
      <dgm:t>
        <a:bodyPr/>
        <a:lstStyle/>
        <a:p>
          <a:r>
            <a:rPr lang="en-US" dirty="0" smtClean="0"/>
            <a:t>Fixed temperature</a:t>
          </a:r>
          <a:endParaRPr lang="en-US" dirty="0"/>
        </a:p>
      </dgm:t>
    </dgm:pt>
    <dgm:pt modelId="{FF2FF872-796C-4960-966C-395A536D48AB}" type="parTrans" cxnId="{761BE2D2-5A7E-4F78-A025-961F62B4FB80}">
      <dgm:prSet/>
      <dgm:spPr/>
      <dgm:t>
        <a:bodyPr/>
        <a:lstStyle/>
        <a:p>
          <a:endParaRPr lang="en-US"/>
        </a:p>
      </dgm:t>
    </dgm:pt>
    <dgm:pt modelId="{7A6C88D6-1133-4620-B36F-9A4D89CF4DDC}" type="sibTrans" cxnId="{761BE2D2-5A7E-4F78-A025-961F62B4FB80}">
      <dgm:prSet/>
      <dgm:spPr/>
      <dgm:t>
        <a:bodyPr/>
        <a:lstStyle/>
        <a:p>
          <a:endParaRPr lang="en-US"/>
        </a:p>
      </dgm:t>
    </dgm:pt>
    <dgm:pt modelId="{526A0C55-CF73-408A-B3CC-94452595AC14}">
      <dgm:prSet/>
      <dgm:spPr/>
      <dgm:t>
        <a:bodyPr/>
        <a:lstStyle/>
        <a:p>
          <a:r>
            <a:rPr lang="en-US" dirty="0" err="1" smtClean="0"/>
            <a:t>Ionisation</a:t>
          </a:r>
          <a:r>
            <a:rPr lang="en-US" dirty="0" smtClean="0"/>
            <a:t>/Photoelectric (Multi-sensor) Alarms</a:t>
          </a:r>
          <a:endParaRPr lang="en-US" dirty="0"/>
        </a:p>
      </dgm:t>
    </dgm:pt>
    <dgm:pt modelId="{D7B66C53-5612-4B90-A49E-8DE0013386F8}" type="parTrans" cxnId="{08462B8E-6C2D-4919-8158-2F0D6F3059AA}">
      <dgm:prSet/>
      <dgm:spPr/>
      <dgm:t>
        <a:bodyPr/>
        <a:lstStyle/>
        <a:p>
          <a:endParaRPr lang="en-US"/>
        </a:p>
      </dgm:t>
    </dgm:pt>
    <dgm:pt modelId="{4E8A1050-510B-4666-A274-D2685453914A}" type="sibTrans" cxnId="{08462B8E-6C2D-4919-8158-2F0D6F3059AA}">
      <dgm:prSet/>
      <dgm:spPr/>
      <dgm:t>
        <a:bodyPr/>
        <a:lstStyle/>
        <a:p>
          <a:endParaRPr lang="en-US"/>
        </a:p>
      </dgm:t>
    </dgm:pt>
    <dgm:pt modelId="{76C0D727-4FBD-4E4D-BABF-59E71C1834DA}">
      <dgm:prSet phldrT="[Text]"/>
      <dgm:spPr/>
      <dgm:t>
        <a:bodyPr/>
        <a:lstStyle/>
        <a:p>
          <a:r>
            <a:rPr lang="en-US" dirty="0" smtClean="0"/>
            <a:t>Rate of temperature rise</a:t>
          </a:r>
          <a:endParaRPr lang="en-US" dirty="0"/>
        </a:p>
      </dgm:t>
    </dgm:pt>
    <dgm:pt modelId="{D0C0027F-0A61-47C0-B2B6-E662659B8EA0}" type="parTrans" cxnId="{299A630D-7CFE-4A9A-98D8-54AAB3726531}">
      <dgm:prSet/>
      <dgm:spPr/>
      <dgm:t>
        <a:bodyPr/>
        <a:lstStyle/>
        <a:p>
          <a:endParaRPr lang="en-US"/>
        </a:p>
      </dgm:t>
    </dgm:pt>
    <dgm:pt modelId="{330BC6D7-7E29-4334-9FF5-AB85C47663A1}" type="sibTrans" cxnId="{299A630D-7CFE-4A9A-98D8-54AAB3726531}">
      <dgm:prSet/>
      <dgm:spPr/>
      <dgm:t>
        <a:bodyPr/>
        <a:lstStyle/>
        <a:p>
          <a:endParaRPr lang="en-US"/>
        </a:p>
      </dgm:t>
    </dgm:pt>
    <dgm:pt modelId="{241B7C68-31B0-4DAD-BD9A-6E7F35797F6A}">
      <dgm:prSet phldrT="[Text]"/>
      <dgm:spPr/>
      <dgm:t>
        <a:bodyPr/>
        <a:lstStyle/>
        <a:p>
          <a:r>
            <a:rPr lang="en-US" dirty="0" smtClean="0"/>
            <a:t>Carbon Monoxide Detectors</a:t>
          </a:r>
          <a:endParaRPr lang="en-US" dirty="0"/>
        </a:p>
      </dgm:t>
    </dgm:pt>
    <dgm:pt modelId="{A90F65D0-A3A8-4EA5-A0CC-C08E49911E2F}" type="parTrans" cxnId="{EF2578A6-D1BA-4D2C-BCF5-FCD1ADE9CB07}">
      <dgm:prSet/>
      <dgm:spPr/>
      <dgm:t>
        <a:bodyPr/>
        <a:lstStyle/>
        <a:p>
          <a:endParaRPr lang="en-US"/>
        </a:p>
      </dgm:t>
    </dgm:pt>
    <dgm:pt modelId="{F0C54699-6C88-46DE-A738-47BC11E9F51B}" type="sibTrans" cxnId="{EF2578A6-D1BA-4D2C-BCF5-FCD1ADE9CB07}">
      <dgm:prSet/>
      <dgm:spPr/>
      <dgm:t>
        <a:bodyPr/>
        <a:lstStyle/>
        <a:p>
          <a:endParaRPr lang="en-US"/>
        </a:p>
      </dgm:t>
    </dgm:pt>
    <dgm:pt modelId="{C277974E-F0D0-4DD8-8F76-E116DF8BC019}">
      <dgm:prSet phldrT="[Text]"/>
      <dgm:spPr/>
      <dgm:t>
        <a:bodyPr/>
        <a:lstStyle/>
        <a:p>
          <a:r>
            <a:rPr lang="en-US" dirty="0" smtClean="0"/>
            <a:t>For detection of CO</a:t>
          </a:r>
          <a:endParaRPr lang="en-US" dirty="0"/>
        </a:p>
      </dgm:t>
    </dgm:pt>
    <dgm:pt modelId="{267B3C42-2FC4-453E-9E07-3676179F8296}" type="parTrans" cxnId="{445326DE-1CE0-4660-807B-215464C4323D}">
      <dgm:prSet/>
      <dgm:spPr/>
      <dgm:t>
        <a:bodyPr/>
        <a:lstStyle/>
        <a:p>
          <a:endParaRPr lang="en-US"/>
        </a:p>
      </dgm:t>
    </dgm:pt>
    <dgm:pt modelId="{08397879-EE43-4012-AB23-D87A749DF34C}" type="sibTrans" cxnId="{445326DE-1CE0-4660-807B-215464C4323D}">
      <dgm:prSet/>
      <dgm:spPr/>
      <dgm:t>
        <a:bodyPr/>
        <a:lstStyle/>
        <a:p>
          <a:endParaRPr lang="en-US"/>
        </a:p>
      </dgm:t>
    </dgm:pt>
    <dgm:pt modelId="{EE72CBB3-8F67-4116-89A0-35F23964EA17}" type="pres">
      <dgm:prSet presAssocID="{47B9FAA2-CB4A-4D08-9B8D-A268047B9A93}" presName="theList" presStyleCnt="0">
        <dgm:presLayoutVars>
          <dgm:dir/>
          <dgm:animLvl val="lvl"/>
          <dgm:resizeHandles val="exact"/>
        </dgm:presLayoutVars>
      </dgm:prSet>
      <dgm:spPr/>
      <dgm:t>
        <a:bodyPr/>
        <a:lstStyle/>
        <a:p>
          <a:endParaRPr lang="en-US"/>
        </a:p>
      </dgm:t>
    </dgm:pt>
    <dgm:pt modelId="{427CED2B-9294-4AEB-8C3D-E2CF237FE1B0}" type="pres">
      <dgm:prSet presAssocID="{AA6275DC-CB9A-4D8F-AD82-E422BC143686}" presName="compNode" presStyleCnt="0"/>
      <dgm:spPr/>
    </dgm:pt>
    <dgm:pt modelId="{49C7BDDF-E5CC-4236-8293-B65A4D6EA048}" type="pres">
      <dgm:prSet presAssocID="{AA6275DC-CB9A-4D8F-AD82-E422BC143686}" presName="aNode" presStyleLbl="bgShp" presStyleIdx="0" presStyleCnt="3"/>
      <dgm:spPr/>
      <dgm:t>
        <a:bodyPr/>
        <a:lstStyle/>
        <a:p>
          <a:endParaRPr lang="en-US"/>
        </a:p>
      </dgm:t>
    </dgm:pt>
    <dgm:pt modelId="{75E39369-8501-4561-A217-5591350F9F34}" type="pres">
      <dgm:prSet presAssocID="{AA6275DC-CB9A-4D8F-AD82-E422BC143686}" presName="textNode" presStyleLbl="bgShp" presStyleIdx="0" presStyleCnt="3"/>
      <dgm:spPr/>
      <dgm:t>
        <a:bodyPr/>
        <a:lstStyle/>
        <a:p>
          <a:endParaRPr lang="en-US"/>
        </a:p>
      </dgm:t>
    </dgm:pt>
    <dgm:pt modelId="{E2210EAE-AE48-4D01-87F6-AE7075740A86}" type="pres">
      <dgm:prSet presAssocID="{AA6275DC-CB9A-4D8F-AD82-E422BC143686}" presName="compChildNode" presStyleCnt="0"/>
      <dgm:spPr/>
    </dgm:pt>
    <dgm:pt modelId="{E56796A6-CABC-4E98-912A-EA631D786794}" type="pres">
      <dgm:prSet presAssocID="{AA6275DC-CB9A-4D8F-AD82-E422BC143686}" presName="theInnerList" presStyleCnt="0"/>
      <dgm:spPr/>
    </dgm:pt>
    <dgm:pt modelId="{29DB4797-6F91-41C8-BFD3-D0D90A821610}" type="pres">
      <dgm:prSet presAssocID="{216B543A-FEC6-4107-B1FE-15AF1CCD33D4}" presName="childNode" presStyleLbl="node1" presStyleIdx="0" presStyleCnt="6">
        <dgm:presLayoutVars>
          <dgm:bulletEnabled val="1"/>
        </dgm:presLayoutVars>
      </dgm:prSet>
      <dgm:spPr/>
      <dgm:t>
        <a:bodyPr/>
        <a:lstStyle/>
        <a:p>
          <a:endParaRPr lang="en-US"/>
        </a:p>
      </dgm:t>
    </dgm:pt>
    <dgm:pt modelId="{3483FBE7-445F-4F77-91EC-F53AADB3DF6F}" type="pres">
      <dgm:prSet presAssocID="{216B543A-FEC6-4107-B1FE-15AF1CCD33D4}" presName="aSpace2" presStyleCnt="0"/>
      <dgm:spPr/>
    </dgm:pt>
    <dgm:pt modelId="{C1DFE753-6AF8-403D-BF37-3B421C4EEA25}" type="pres">
      <dgm:prSet presAssocID="{365DDCB3-B43E-47F3-9ABA-93166387C9DB}" presName="childNode" presStyleLbl="node1" presStyleIdx="1" presStyleCnt="6">
        <dgm:presLayoutVars>
          <dgm:bulletEnabled val="1"/>
        </dgm:presLayoutVars>
      </dgm:prSet>
      <dgm:spPr/>
      <dgm:t>
        <a:bodyPr/>
        <a:lstStyle/>
        <a:p>
          <a:endParaRPr lang="en-US"/>
        </a:p>
      </dgm:t>
    </dgm:pt>
    <dgm:pt modelId="{54387922-A5DD-4E3D-9D64-26AAC50BC8F4}" type="pres">
      <dgm:prSet presAssocID="{365DDCB3-B43E-47F3-9ABA-93166387C9DB}" presName="aSpace2" presStyleCnt="0"/>
      <dgm:spPr/>
    </dgm:pt>
    <dgm:pt modelId="{9225A82E-B785-42F3-91F9-18053CCC18B8}" type="pres">
      <dgm:prSet presAssocID="{526A0C55-CF73-408A-B3CC-94452595AC14}" presName="childNode" presStyleLbl="node1" presStyleIdx="2" presStyleCnt="6">
        <dgm:presLayoutVars>
          <dgm:bulletEnabled val="1"/>
        </dgm:presLayoutVars>
      </dgm:prSet>
      <dgm:spPr/>
      <dgm:t>
        <a:bodyPr/>
        <a:lstStyle/>
        <a:p>
          <a:endParaRPr lang="en-US"/>
        </a:p>
      </dgm:t>
    </dgm:pt>
    <dgm:pt modelId="{B4DE3CB0-DEAD-4666-91EC-8A3902670F92}" type="pres">
      <dgm:prSet presAssocID="{AA6275DC-CB9A-4D8F-AD82-E422BC143686}" presName="aSpace" presStyleCnt="0"/>
      <dgm:spPr/>
    </dgm:pt>
    <dgm:pt modelId="{50250648-A237-4617-92A5-B5370F8EE2CE}" type="pres">
      <dgm:prSet presAssocID="{4483B548-C518-4AB5-8DE8-BCFC6A5697D6}" presName="compNode" presStyleCnt="0"/>
      <dgm:spPr/>
    </dgm:pt>
    <dgm:pt modelId="{2CCF28FB-731A-44B6-BCF2-855758AFD18A}" type="pres">
      <dgm:prSet presAssocID="{4483B548-C518-4AB5-8DE8-BCFC6A5697D6}" presName="aNode" presStyleLbl="bgShp" presStyleIdx="1" presStyleCnt="3"/>
      <dgm:spPr/>
      <dgm:t>
        <a:bodyPr/>
        <a:lstStyle/>
        <a:p>
          <a:endParaRPr lang="en-US"/>
        </a:p>
      </dgm:t>
    </dgm:pt>
    <dgm:pt modelId="{DDDA30A0-1B9B-426A-870B-B963A58F36B0}" type="pres">
      <dgm:prSet presAssocID="{4483B548-C518-4AB5-8DE8-BCFC6A5697D6}" presName="textNode" presStyleLbl="bgShp" presStyleIdx="1" presStyleCnt="3"/>
      <dgm:spPr/>
      <dgm:t>
        <a:bodyPr/>
        <a:lstStyle/>
        <a:p>
          <a:endParaRPr lang="en-US"/>
        </a:p>
      </dgm:t>
    </dgm:pt>
    <dgm:pt modelId="{DB0A8FF8-CB2F-4B45-A365-A92780E797E6}" type="pres">
      <dgm:prSet presAssocID="{4483B548-C518-4AB5-8DE8-BCFC6A5697D6}" presName="compChildNode" presStyleCnt="0"/>
      <dgm:spPr/>
    </dgm:pt>
    <dgm:pt modelId="{AAF2D7A0-68D5-47E5-AE37-A03858950619}" type="pres">
      <dgm:prSet presAssocID="{4483B548-C518-4AB5-8DE8-BCFC6A5697D6}" presName="theInnerList" presStyleCnt="0"/>
      <dgm:spPr/>
    </dgm:pt>
    <dgm:pt modelId="{BD64225C-A07A-47A3-B780-8619493DB3EC}" type="pres">
      <dgm:prSet presAssocID="{4ECE36A1-054D-48CE-82DE-DE3853C8D470}" presName="childNode" presStyleLbl="node1" presStyleIdx="3" presStyleCnt="6">
        <dgm:presLayoutVars>
          <dgm:bulletEnabled val="1"/>
        </dgm:presLayoutVars>
      </dgm:prSet>
      <dgm:spPr/>
      <dgm:t>
        <a:bodyPr/>
        <a:lstStyle/>
        <a:p>
          <a:endParaRPr lang="en-US"/>
        </a:p>
      </dgm:t>
    </dgm:pt>
    <dgm:pt modelId="{A348263B-43F8-4966-A2A5-8AE1E1D52421}" type="pres">
      <dgm:prSet presAssocID="{4ECE36A1-054D-48CE-82DE-DE3853C8D470}" presName="aSpace2" presStyleCnt="0"/>
      <dgm:spPr/>
    </dgm:pt>
    <dgm:pt modelId="{74377290-013C-4F24-AE14-010351DE9DC7}" type="pres">
      <dgm:prSet presAssocID="{76C0D727-4FBD-4E4D-BABF-59E71C1834DA}" presName="childNode" presStyleLbl="node1" presStyleIdx="4" presStyleCnt="6">
        <dgm:presLayoutVars>
          <dgm:bulletEnabled val="1"/>
        </dgm:presLayoutVars>
      </dgm:prSet>
      <dgm:spPr/>
      <dgm:t>
        <a:bodyPr/>
        <a:lstStyle/>
        <a:p>
          <a:endParaRPr lang="en-US"/>
        </a:p>
      </dgm:t>
    </dgm:pt>
    <dgm:pt modelId="{42FF0E71-824E-4D3B-B3D1-ACD2102274D7}" type="pres">
      <dgm:prSet presAssocID="{4483B548-C518-4AB5-8DE8-BCFC6A5697D6}" presName="aSpace" presStyleCnt="0"/>
      <dgm:spPr/>
    </dgm:pt>
    <dgm:pt modelId="{E33397CD-50A6-4ED3-A59D-CD72C76AD2A6}" type="pres">
      <dgm:prSet presAssocID="{241B7C68-31B0-4DAD-BD9A-6E7F35797F6A}" presName="compNode" presStyleCnt="0"/>
      <dgm:spPr/>
    </dgm:pt>
    <dgm:pt modelId="{976BF0B7-17F1-4D20-9B00-9F9CDD94FED0}" type="pres">
      <dgm:prSet presAssocID="{241B7C68-31B0-4DAD-BD9A-6E7F35797F6A}" presName="aNode" presStyleLbl="bgShp" presStyleIdx="2" presStyleCnt="3"/>
      <dgm:spPr/>
      <dgm:t>
        <a:bodyPr/>
        <a:lstStyle/>
        <a:p>
          <a:endParaRPr lang="en-US"/>
        </a:p>
      </dgm:t>
    </dgm:pt>
    <dgm:pt modelId="{52C6201D-F1A5-4676-B60A-E70844282962}" type="pres">
      <dgm:prSet presAssocID="{241B7C68-31B0-4DAD-BD9A-6E7F35797F6A}" presName="textNode" presStyleLbl="bgShp" presStyleIdx="2" presStyleCnt="3"/>
      <dgm:spPr/>
      <dgm:t>
        <a:bodyPr/>
        <a:lstStyle/>
        <a:p>
          <a:endParaRPr lang="en-US"/>
        </a:p>
      </dgm:t>
    </dgm:pt>
    <dgm:pt modelId="{442D13E1-74EA-4180-8ED8-E7BBE84664D3}" type="pres">
      <dgm:prSet presAssocID="{241B7C68-31B0-4DAD-BD9A-6E7F35797F6A}" presName="compChildNode" presStyleCnt="0"/>
      <dgm:spPr/>
    </dgm:pt>
    <dgm:pt modelId="{1D38EA16-DD20-4773-B50C-AF951B74C612}" type="pres">
      <dgm:prSet presAssocID="{241B7C68-31B0-4DAD-BD9A-6E7F35797F6A}" presName="theInnerList" presStyleCnt="0"/>
      <dgm:spPr/>
    </dgm:pt>
    <dgm:pt modelId="{94DA312B-34D7-451B-BDF2-804B46A2B732}" type="pres">
      <dgm:prSet presAssocID="{C277974E-F0D0-4DD8-8F76-E116DF8BC019}" presName="childNode" presStyleLbl="node1" presStyleIdx="5" presStyleCnt="6">
        <dgm:presLayoutVars>
          <dgm:bulletEnabled val="1"/>
        </dgm:presLayoutVars>
      </dgm:prSet>
      <dgm:spPr/>
      <dgm:t>
        <a:bodyPr/>
        <a:lstStyle/>
        <a:p>
          <a:endParaRPr lang="en-US"/>
        </a:p>
      </dgm:t>
    </dgm:pt>
  </dgm:ptLst>
  <dgm:cxnLst>
    <dgm:cxn modelId="{D4F9685B-CA8A-4ACC-8A71-FBF7CBB338B8}" srcId="{47B9FAA2-CB4A-4D08-9B8D-A268047B9A93}" destId="{AA6275DC-CB9A-4D8F-AD82-E422BC143686}" srcOrd="0" destOrd="0" parTransId="{6F139916-5D1D-45F6-B78B-9E6C5FEEE35F}" sibTransId="{D304CF05-6C6E-43AA-B6C3-F7F2AE1ACD77}"/>
    <dgm:cxn modelId="{3BDDF2A2-543E-42A5-9D51-7D48664BF5CB}" type="presOf" srcId="{4483B548-C518-4AB5-8DE8-BCFC6A5697D6}" destId="{2CCF28FB-731A-44B6-BCF2-855758AFD18A}" srcOrd="0" destOrd="0" presId="urn:microsoft.com/office/officeart/2005/8/layout/lProcess2"/>
    <dgm:cxn modelId="{29B9F57E-83B0-4BDE-A062-3462ED93369F}" type="presOf" srcId="{241B7C68-31B0-4DAD-BD9A-6E7F35797F6A}" destId="{976BF0B7-17F1-4D20-9B00-9F9CDD94FED0}" srcOrd="0" destOrd="0" presId="urn:microsoft.com/office/officeart/2005/8/layout/lProcess2"/>
    <dgm:cxn modelId="{812CEF32-35F8-494A-90B3-87790758844F}" type="presOf" srcId="{4483B548-C518-4AB5-8DE8-BCFC6A5697D6}" destId="{DDDA30A0-1B9B-426A-870B-B963A58F36B0}" srcOrd="1" destOrd="0" presId="urn:microsoft.com/office/officeart/2005/8/layout/lProcess2"/>
    <dgm:cxn modelId="{79CC8C08-BC9C-4A23-A53A-B3DD2FA76944}" type="presOf" srcId="{47B9FAA2-CB4A-4D08-9B8D-A268047B9A93}" destId="{EE72CBB3-8F67-4116-89A0-35F23964EA17}" srcOrd="0" destOrd="0" presId="urn:microsoft.com/office/officeart/2005/8/layout/lProcess2"/>
    <dgm:cxn modelId="{E2EFA620-89CA-4037-8A71-04E36C339011}" type="presOf" srcId="{216B543A-FEC6-4107-B1FE-15AF1CCD33D4}" destId="{29DB4797-6F91-41C8-BFD3-D0D90A821610}" srcOrd="0" destOrd="0" presId="urn:microsoft.com/office/officeart/2005/8/layout/lProcess2"/>
    <dgm:cxn modelId="{EF2578A6-D1BA-4D2C-BCF5-FCD1ADE9CB07}" srcId="{47B9FAA2-CB4A-4D08-9B8D-A268047B9A93}" destId="{241B7C68-31B0-4DAD-BD9A-6E7F35797F6A}" srcOrd="2" destOrd="0" parTransId="{A90F65D0-A3A8-4EA5-A0CC-C08E49911E2F}" sibTransId="{F0C54699-6C88-46DE-A738-47BC11E9F51B}"/>
    <dgm:cxn modelId="{08462B8E-6C2D-4919-8158-2F0D6F3059AA}" srcId="{AA6275DC-CB9A-4D8F-AD82-E422BC143686}" destId="{526A0C55-CF73-408A-B3CC-94452595AC14}" srcOrd="2" destOrd="0" parTransId="{D7B66C53-5612-4B90-A49E-8DE0013386F8}" sibTransId="{4E8A1050-510B-4666-A274-D2685453914A}"/>
    <dgm:cxn modelId="{299A630D-7CFE-4A9A-98D8-54AAB3726531}" srcId="{4483B548-C518-4AB5-8DE8-BCFC6A5697D6}" destId="{76C0D727-4FBD-4E4D-BABF-59E71C1834DA}" srcOrd="1" destOrd="0" parTransId="{D0C0027F-0A61-47C0-B2B6-E662659B8EA0}" sibTransId="{330BC6D7-7E29-4334-9FF5-AB85C47663A1}"/>
    <dgm:cxn modelId="{28830701-B075-4CE0-9F6E-DCA895A59880}" type="presOf" srcId="{526A0C55-CF73-408A-B3CC-94452595AC14}" destId="{9225A82E-B785-42F3-91F9-18053CCC18B8}" srcOrd="0" destOrd="0" presId="urn:microsoft.com/office/officeart/2005/8/layout/lProcess2"/>
    <dgm:cxn modelId="{445326DE-1CE0-4660-807B-215464C4323D}" srcId="{241B7C68-31B0-4DAD-BD9A-6E7F35797F6A}" destId="{C277974E-F0D0-4DD8-8F76-E116DF8BC019}" srcOrd="0" destOrd="0" parTransId="{267B3C42-2FC4-453E-9E07-3676179F8296}" sibTransId="{08397879-EE43-4012-AB23-D87A749DF34C}"/>
    <dgm:cxn modelId="{BD065937-616D-4AB5-9BE9-1E1AE45780D6}" srcId="{AA6275DC-CB9A-4D8F-AD82-E422BC143686}" destId="{216B543A-FEC6-4107-B1FE-15AF1CCD33D4}" srcOrd="0" destOrd="0" parTransId="{7216FCFC-8C54-477E-8F6B-B9EC9FD3300F}" sibTransId="{4A688F7E-5008-4EA8-9FA9-C328625CDDD8}"/>
    <dgm:cxn modelId="{A0A728C9-AABF-4269-AE90-9E397D45B174}" type="presOf" srcId="{241B7C68-31B0-4DAD-BD9A-6E7F35797F6A}" destId="{52C6201D-F1A5-4676-B60A-E70844282962}" srcOrd="1" destOrd="0" presId="urn:microsoft.com/office/officeart/2005/8/layout/lProcess2"/>
    <dgm:cxn modelId="{37E5B227-8976-4C6F-99FE-E4887DC42A63}" type="presOf" srcId="{365DDCB3-B43E-47F3-9ABA-93166387C9DB}" destId="{C1DFE753-6AF8-403D-BF37-3B421C4EEA25}" srcOrd="0" destOrd="0" presId="urn:microsoft.com/office/officeart/2005/8/layout/lProcess2"/>
    <dgm:cxn modelId="{692EC302-E7F3-43FC-B9B3-5CD999B46D67}" type="presOf" srcId="{AA6275DC-CB9A-4D8F-AD82-E422BC143686}" destId="{75E39369-8501-4561-A217-5591350F9F34}" srcOrd="1" destOrd="0" presId="urn:microsoft.com/office/officeart/2005/8/layout/lProcess2"/>
    <dgm:cxn modelId="{B031CDEE-0AEA-4D4F-8EF4-53E3B7C7F47B}" type="presOf" srcId="{76C0D727-4FBD-4E4D-BABF-59E71C1834DA}" destId="{74377290-013C-4F24-AE14-010351DE9DC7}" srcOrd="0" destOrd="0" presId="urn:microsoft.com/office/officeart/2005/8/layout/lProcess2"/>
    <dgm:cxn modelId="{4E68B631-5306-4093-8B3F-EA3FACF82C18}" type="presOf" srcId="{AA6275DC-CB9A-4D8F-AD82-E422BC143686}" destId="{49C7BDDF-E5CC-4236-8293-B65A4D6EA048}" srcOrd="0" destOrd="0" presId="urn:microsoft.com/office/officeart/2005/8/layout/lProcess2"/>
    <dgm:cxn modelId="{1D7EEE1A-EDF8-48DF-A375-7A9921FE7AA0}" type="presOf" srcId="{C277974E-F0D0-4DD8-8F76-E116DF8BC019}" destId="{94DA312B-34D7-451B-BDF2-804B46A2B732}" srcOrd="0" destOrd="0" presId="urn:microsoft.com/office/officeart/2005/8/layout/lProcess2"/>
    <dgm:cxn modelId="{FA36FCDB-C8F9-4CA5-83AB-6FBFF152DFE3}" srcId="{47B9FAA2-CB4A-4D08-9B8D-A268047B9A93}" destId="{4483B548-C518-4AB5-8DE8-BCFC6A5697D6}" srcOrd="1" destOrd="0" parTransId="{0A19FB81-58CF-4310-905B-BD416D2BDAAE}" sibTransId="{BF499FEA-3921-45C3-8314-6738387DE194}"/>
    <dgm:cxn modelId="{296B98F2-FE73-46BA-B875-53AC940857A2}" type="presOf" srcId="{4ECE36A1-054D-48CE-82DE-DE3853C8D470}" destId="{BD64225C-A07A-47A3-B780-8619493DB3EC}" srcOrd="0" destOrd="0" presId="urn:microsoft.com/office/officeart/2005/8/layout/lProcess2"/>
    <dgm:cxn modelId="{986568C7-3CEF-4B76-8C21-41B7D3DC08A3}" srcId="{AA6275DC-CB9A-4D8F-AD82-E422BC143686}" destId="{365DDCB3-B43E-47F3-9ABA-93166387C9DB}" srcOrd="1" destOrd="0" parTransId="{1E8EE8AF-2DE2-4744-88E9-E3B0005E01B3}" sibTransId="{0910C73A-8885-497B-928C-3D064FC19BB1}"/>
    <dgm:cxn modelId="{761BE2D2-5A7E-4F78-A025-961F62B4FB80}" srcId="{4483B548-C518-4AB5-8DE8-BCFC6A5697D6}" destId="{4ECE36A1-054D-48CE-82DE-DE3853C8D470}" srcOrd="0" destOrd="0" parTransId="{FF2FF872-796C-4960-966C-395A536D48AB}" sibTransId="{7A6C88D6-1133-4620-B36F-9A4D89CF4DDC}"/>
    <dgm:cxn modelId="{5E72EF7B-1EBE-458A-A964-662E91501827}" type="presParOf" srcId="{EE72CBB3-8F67-4116-89A0-35F23964EA17}" destId="{427CED2B-9294-4AEB-8C3D-E2CF237FE1B0}" srcOrd="0" destOrd="0" presId="urn:microsoft.com/office/officeart/2005/8/layout/lProcess2"/>
    <dgm:cxn modelId="{652D9174-EB8E-424C-9208-EC1F28858226}" type="presParOf" srcId="{427CED2B-9294-4AEB-8C3D-E2CF237FE1B0}" destId="{49C7BDDF-E5CC-4236-8293-B65A4D6EA048}" srcOrd="0" destOrd="0" presId="urn:microsoft.com/office/officeart/2005/8/layout/lProcess2"/>
    <dgm:cxn modelId="{67DB1352-DD07-4084-A5E7-655BE56FD5D5}" type="presParOf" srcId="{427CED2B-9294-4AEB-8C3D-E2CF237FE1B0}" destId="{75E39369-8501-4561-A217-5591350F9F34}" srcOrd="1" destOrd="0" presId="urn:microsoft.com/office/officeart/2005/8/layout/lProcess2"/>
    <dgm:cxn modelId="{A6433675-EC59-4F49-82CF-85EA792B2626}" type="presParOf" srcId="{427CED2B-9294-4AEB-8C3D-E2CF237FE1B0}" destId="{E2210EAE-AE48-4D01-87F6-AE7075740A86}" srcOrd="2" destOrd="0" presId="urn:microsoft.com/office/officeart/2005/8/layout/lProcess2"/>
    <dgm:cxn modelId="{2A02A385-18A8-48F7-9043-E78DDBB0F2AF}" type="presParOf" srcId="{E2210EAE-AE48-4D01-87F6-AE7075740A86}" destId="{E56796A6-CABC-4E98-912A-EA631D786794}" srcOrd="0" destOrd="0" presId="urn:microsoft.com/office/officeart/2005/8/layout/lProcess2"/>
    <dgm:cxn modelId="{2BA1B418-3A9F-491C-AD4C-7F63CD4B4E61}" type="presParOf" srcId="{E56796A6-CABC-4E98-912A-EA631D786794}" destId="{29DB4797-6F91-41C8-BFD3-D0D90A821610}" srcOrd="0" destOrd="0" presId="urn:microsoft.com/office/officeart/2005/8/layout/lProcess2"/>
    <dgm:cxn modelId="{6F1D1880-0D78-4CE2-BE2B-81D54E500411}" type="presParOf" srcId="{E56796A6-CABC-4E98-912A-EA631D786794}" destId="{3483FBE7-445F-4F77-91EC-F53AADB3DF6F}" srcOrd="1" destOrd="0" presId="urn:microsoft.com/office/officeart/2005/8/layout/lProcess2"/>
    <dgm:cxn modelId="{C3032C8B-5278-40E7-BEAE-134D1EBCF68D}" type="presParOf" srcId="{E56796A6-CABC-4E98-912A-EA631D786794}" destId="{C1DFE753-6AF8-403D-BF37-3B421C4EEA25}" srcOrd="2" destOrd="0" presId="urn:microsoft.com/office/officeart/2005/8/layout/lProcess2"/>
    <dgm:cxn modelId="{A6B00C3E-0AAD-47AE-9095-1C049AF0C370}" type="presParOf" srcId="{E56796A6-CABC-4E98-912A-EA631D786794}" destId="{54387922-A5DD-4E3D-9D64-26AAC50BC8F4}" srcOrd="3" destOrd="0" presId="urn:microsoft.com/office/officeart/2005/8/layout/lProcess2"/>
    <dgm:cxn modelId="{10C093B6-985B-4E56-B8F7-377CAAE33A5D}" type="presParOf" srcId="{E56796A6-CABC-4E98-912A-EA631D786794}" destId="{9225A82E-B785-42F3-91F9-18053CCC18B8}" srcOrd="4" destOrd="0" presId="urn:microsoft.com/office/officeart/2005/8/layout/lProcess2"/>
    <dgm:cxn modelId="{6372CD19-BAB9-4129-B11F-C95CBD570273}" type="presParOf" srcId="{EE72CBB3-8F67-4116-89A0-35F23964EA17}" destId="{B4DE3CB0-DEAD-4666-91EC-8A3902670F92}" srcOrd="1" destOrd="0" presId="urn:microsoft.com/office/officeart/2005/8/layout/lProcess2"/>
    <dgm:cxn modelId="{6F9F526D-B308-42B8-B54E-251BF80D6BF7}" type="presParOf" srcId="{EE72CBB3-8F67-4116-89A0-35F23964EA17}" destId="{50250648-A237-4617-92A5-B5370F8EE2CE}" srcOrd="2" destOrd="0" presId="urn:microsoft.com/office/officeart/2005/8/layout/lProcess2"/>
    <dgm:cxn modelId="{C88FC19E-5748-4141-BE15-5166FA5736C2}" type="presParOf" srcId="{50250648-A237-4617-92A5-B5370F8EE2CE}" destId="{2CCF28FB-731A-44B6-BCF2-855758AFD18A}" srcOrd="0" destOrd="0" presId="urn:microsoft.com/office/officeart/2005/8/layout/lProcess2"/>
    <dgm:cxn modelId="{2BC1F192-D5E6-4CAA-BB8B-2942663CDAD1}" type="presParOf" srcId="{50250648-A237-4617-92A5-B5370F8EE2CE}" destId="{DDDA30A0-1B9B-426A-870B-B963A58F36B0}" srcOrd="1" destOrd="0" presId="urn:microsoft.com/office/officeart/2005/8/layout/lProcess2"/>
    <dgm:cxn modelId="{1281694C-1633-482E-B577-DA5417324EDE}" type="presParOf" srcId="{50250648-A237-4617-92A5-B5370F8EE2CE}" destId="{DB0A8FF8-CB2F-4B45-A365-A92780E797E6}" srcOrd="2" destOrd="0" presId="urn:microsoft.com/office/officeart/2005/8/layout/lProcess2"/>
    <dgm:cxn modelId="{530298CE-5B11-4111-B4C0-A1215ACE5F8F}" type="presParOf" srcId="{DB0A8FF8-CB2F-4B45-A365-A92780E797E6}" destId="{AAF2D7A0-68D5-47E5-AE37-A03858950619}" srcOrd="0" destOrd="0" presId="urn:microsoft.com/office/officeart/2005/8/layout/lProcess2"/>
    <dgm:cxn modelId="{371ED0E8-48B0-4B74-BD59-BC8EC0DC389A}" type="presParOf" srcId="{AAF2D7A0-68D5-47E5-AE37-A03858950619}" destId="{BD64225C-A07A-47A3-B780-8619493DB3EC}" srcOrd="0" destOrd="0" presId="urn:microsoft.com/office/officeart/2005/8/layout/lProcess2"/>
    <dgm:cxn modelId="{25A0991F-CB7E-47DF-BE01-977BC7AA1D87}" type="presParOf" srcId="{AAF2D7A0-68D5-47E5-AE37-A03858950619}" destId="{A348263B-43F8-4966-A2A5-8AE1E1D52421}" srcOrd="1" destOrd="0" presId="urn:microsoft.com/office/officeart/2005/8/layout/lProcess2"/>
    <dgm:cxn modelId="{9FA334F1-7FFF-4BA7-A753-F990E61AEEDB}" type="presParOf" srcId="{AAF2D7A0-68D5-47E5-AE37-A03858950619}" destId="{74377290-013C-4F24-AE14-010351DE9DC7}" srcOrd="2" destOrd="0" presId="urn:microsoft.com/office/officeart/2005/8/layout/lProcess2"/>
    <dgm:cxn modelId="{CC3FB875-DECD-4988-ACE0-E0AED13FD748}" type="presParOf" srcId="{EE72CBB3-8F67-4116-89A0-35F23964EA17}" destId="{42FF0E71-824E-4D3B-B3D1-ACD2102274D7}" srcOrd="3" destOrd="0" presId="urn:microsoft.com/office/officeart/2005/8/layout/lProcess2"/>
    <dgm:cxn modelId="{D33C6C27-F509-450F-AA47-83B3C207FE03}" type="presParOf" srcId="{EE72CBB3-8F67-4116-89A0-35F23964EA17}" destId="{E33397CD-50A6-4ED3-A59D-CD72C76AD2A6}" srcOrd="4" destOrd="0" presId="urn:microsoft.com/office/officeart/2005/8/layout/lProcess2"/>
    <dgm:cxn modelId="{D39ED0A6-504D-45BC-A3D7-A9A35E53F9EE}" type="presParOf" srcId="{E33397CD-50A6-4ED3-A59D-CD72C76AD2A6}" destId="{976BF0B7-17F1-4D20-9B00-9F9CDD94FED0}" srcOrd="0" destOrd="0" presId="urn:microsoft.com/office/officeart/2005/8/layout/lProcess2"/>
    <dgm:cxn modelId="{4044DF47-9A63-4EAD-AD0B-0F1AF02FC9E7}" type="presParOf" srcId="{E33397CD-50A6-4ED3-A59D-CD72C76AD2A6}" destId="{52C6201D-F1A5-4676-B60A-E70844282962}" srcOrd="1" destOrd="0" presId="urn:microsoft.com/office/officeart/2005/8/layout/lProcess2"/>
    <dgm:cxn modelId="{7B7411B6-CEC5-4B80-A877-1DE7A0CE0B3B}" type="presParOf" srcId="{E33397CD-50A6-4ED3-A59D-CD72C76AD2A6}" destId="{442D13E1-74EA-4180-8ED8-E7BBE84664D3}" srcOrd="2" destOrd="0" presId="urn:microsoft.com/office/officeart/2005/8/layout/lProcess2"/>
    <dgm:cxn modelId="{8237C663-5528-4E7F-9E08-7DFE89C0BDBC}" type="presParOf" srcId="{442D13E1-74EA-4180-8ED8-E7BBE84664D3}" destId="{1D38EA16-DD20-4773-B50C-AF951B74C612}" srcOrd="0" destOrd="0" presId="urn:microsoft.com/office/officeart/2005/8/layout/lProcess2"/>
    <dgm:cxn modelId="{B8775AD8-B921-4B76-AD83-47E819AF301D}" type="presParOf" srcId="{1D38EA16-DD20-4773-B50C-AF951B74C612}" destId="{94DA312B-34D7-451B-BDF2-804B46A2B732}" srcOrd="0"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963FB3-3E5E-D243-B9F8-27B7E48B5E5F}">
      <dsp:nvSpPr>
        <dsp:cNvPr id="0" name=""/>
        <dsp:cNvSpPr/>
      </dsp:nvSpPr>
      <dsp:spPr>
        <a:xfrm>
          <a:off x="2531" y="0"/>
          <a:ext cx="2899921" cy="380861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n-US" sz="1800" b="1" kern="1200" dirty="0">
              <a:latin typeface="Calibri" panose="020F0502020204030204" pitchFamily="34" charset="0"/>
              <a:cs typeface="Calibri" panose="020F0502020204030204" pitchFamily="34" charset="0"/>
            </a:rPr>
            <a:t>Small &amp; Medium Enterprises Development Authority (SMEDA)</a:t>
          </a:r>
          <a:r>
            <a:rPr lang="en-US" sz="1800" kern="1200" dirty="0">
              <a:latin typeface="Calibri" panose="020F0502020204030204" pitchFamily="34" charset="0"/>
              <a:cs typeface="Calibri" panose="020F0502020204030204" pitchFamily="34" charset="0"/>
            </a:rPr>
            <a:t> is a Federal organization created to assist SME business growth by creating conducive policies and provision of Business Development Services.</a:t>
          </a:r>
        </a:p>
      </dsp:txBody>
      <dsp:txXfrm>
        <a:off x="2531" y="1523444"/>
        <a:ext cx="2899921" cy="1523444"/>
      </dsp:txXfrm>
    </dsp:sp>
    <dsp:sp modelId="{6EEC8F3B-902A-C04E-9130-231608DFB848}">
      <dsp:nvSpPr>
        <dsp:cNvPr id="0" name=""/>
        <dsp:cNvSpPr/>
      </dsp:nvSpPr>
      <dsp:spPr>
        <a:xfrm flipH="1" flipV="1">
          <a:off x="1435345" y="845503"/>
          <a:ext cx="34293" cy="34293"/>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E6E986E2-F64C-9B46-8719-388CF11DEBCD}">
      <dsp:nvSpPr>
        <dsp:cNvPr id="0" name=""/>
        <dsp:cNvSpPr/>
      </dsp:nvSpPr>
      <dsp:spPr>
        <a:xfrm>
          <a:off x="2989450" y="0"/>
          <a:ext cx="2899921" cy="380861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US" sz="1400" b="1" kern="1200" dirty="0">
              <a:latin typeface="Calibri" panose="020F0502020204030204" pitchFamily="34" charset="0"/>
              <a:cs typeface="Calibri" panose="020F0502020204030204" pitchFamily="34" charset="0"/>
            </a:rPr>
            <a:t>National Business Development Program for SMEs (NBDP)</a:t>
          </a:r>
          <a:r>
            <a:rPr lang="en-US" sz="1400" kern="1200" dirty="0">
              <a:latin typeface="Calibri" panose="020F0502020204030204" pitchFamily="34" charset="0"/>
              <a:cs typeface="Calibri" panose="020F0502020204030204" pitchFamily="34" charset="0"/>
            </a:rPr>
            <a:t> is a project of SMEDA, established to expand  SMEDA’s outreach and to provide an effective handholding to SMEs across Pakistan through provisioning of Demand Based Training Programs along with PKR 6,000 Subsidy for each participant</a:t>
          </a:r>
        </a:p>
      </dsp:txBody>
      <dsp:txXfrm>
        <a:off x="2989450" y="1523444"/>
        <a:ext cx="2899921" cy="1523444"/>
      </dsp:txXfrm>
    </dsp:sp>
    <dsp:sp modelId="{DE9FEAAB-B83B-FF4B-BCFC-FEFB813F5C50}">
      <dsp:nvSpPr>
        <dsp:cNvPr id="0" name=""/>
        <dsp:cNvSpPr/>
      </dsp:nvSpPr>
      <dsp:spPr>
        <a:xfrm>
          <a:off x="4325621" y="777194"/>
          <a:ext cx="227577" cy="170911"/>
        </a:xfrm>
        <a:prstGeom prst="ellipse">
          <a:avLst/>
        </a:prstGeom>
        <a:solidFill>
          <a:schemeClr val="accent1">
            <a:tint val="50000"/>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 modelId="{7AED66C3-0A90-0947-81E0-F6C38B1DA56F}">
      <dsp:nvSpPr>
        <dsp:cNvPr id="0" name=""/>
        <dsp:cNvSpPr/>
      </dsp:nvSpPr>
      <dsp:spPr>
        <a:xfrm>
          <a:off x="255623" y="3237318"/>
          <a:ext cx="5420550" cy="571291"/>
        </a:xfrm>
        <a:prstGeom prst="leftRightArrow">
          <a:avLst/>
        </a:prstGeom>
        <a:gradFill rotWithShape="0">
          <a:gsLst>
            <a:gs pos="0">
              <a:schemeClr val="accent1">
                <a:tint val="60000"/>
                <a:hueOff val="0"/>
                <a:satOff val="0"/>
                <a:lumOff val="0"/>
                <a:alphaOff val="0"/>
                <a:tint val="100000"/>
                <a:shade val="100000"/>
                <a:satMod val="130000"/>
              </a:schemeClr>
            </a:gs>
            <a:gs pos="100000">
              <a:schemeClr val="accent1">
                <a:tint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84C453-BE3B-4FF8-8D0A-617A38F8AF2F}">
      <dsp:nvSpPr>
        <dsp:cNvPr id="0" name=""/>
        <dsp:cNvSpPr/>
      </dsp:nvSpPr>
      <dsp:spPr>
        <a:xfrm rot="10800000">
          <a:off x="0" y="0"/>
          <a:ext cx="4273834" cy="751222"/>
        </a:xfrm>
        <a:prstGeom prst="trapezoid">
          <a:avLst>
            <a:gd name="adj" fmla="val 56892"/>
          </a:avLst>
        </a:prstGeom>
        <a:solidFill>
          <a:srgbClr val="8BC34A"/>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r>
            <a:rPr lang="en-US" sz="4700" kern="1200" dirty="0" smtClean="0">
              <a:solidFill>
                <a:srgbClr val="8BC34A"/>
              </a:solidFill>
              <a:latin typeface="Raleway" panose="020B0604020202020204" charset="0"/>
            </a:rPr>
            <a:t>.</a:t>
          </a:r>
          <a:endParaRPr lang="en-US" sz="4700" kern="1200" dirty="0">
            <a:solidFill>
              <a:srgbClr val="8BC34A"/>
            </a:solidFill>
            <a:latin typeface="Raleway" panose="020B0604020202020204" charset="0"/>
          </a:endParaRPr>
        </a:p>
      </dsp:txBody>
      <dsp:txXfrm rot="-10800000">
        <a:off x="747920" y="0"/>
        <a:ext cx="2777992" cy="751222"/>
      </dsp:txXfrm>
    </dsp:sp>
    <dsp:sp modelId="{749093B8-9621-4838-ADCA-43384819809D}">
      <dsp:nvSpPr>
        <dsp:cNvPr id="0" name=""/>
        <dsp:cNvSpPr/>
      </dsp:nvSpPr>
      <dsp:spPr>
        <a:xfrm rot="10800000">
          <a:off x="427383" y="751221"/>
          <a:ext cx="3419067" cy="751222"/>
        </a:xfrm>
        <a:prstGeom prst="trapezoid">
          <a:avLst>
            <a:gd name="adj" fmla="val 56892"/>
          </a:avLst>
        </a:prstGeom>
        <a:solidFill>
          <a:srgbClr val="8BC34A"/>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r>
            <a:rPr lang="en-US" sz="4700" kern="1200" dirty="0" smtClean="0">
              <a:solidFill>
                <a:srgbClr val="8BC34A"/>
              </a:solidFill>
              <a:latin typeface="Raleway" panose="020B0604020202020204" charset="0"/>
            </a:rPr>
            <a:t>.</a:t>
          </a:r>
          <a:endParaRPr lang="en-US" sz="4700" kern="1200" dirty="0">
            <a:solidFill>
              <a:srgbClr val="8BC34A"/>
            </a:solidFill>
            <a:latin typeface="Raleway" panose="020B0604020202020204" charset="0"/>
          </a:endParaRPr>
        </a:p>
      </dsp:txBody>
      <dsp:txXfrm rot="-10800000">
        <a:off x="1025720" y="751221"/>
        <a:ext cx="2222393" cy="751222"/>
      </dsp:txXfrm>
    </dsp:sp>
    <dsp:sp modelId="{648B913E-E467-4E3A-8614-4E62016DB77D}">
      <dsp:nvSpPr>
        <dsp:cNvPr id="0" name=""/>
        <dsp:cNvSpPr/>
      </dsp:nvSpPr>
      <dsp:spPr>
        <a:xfrm rot="10800000">
          <a:off x="854766" y="1502443"/>
          <a:ext cx="2564300" cy="751222"/>
        </a:xfrm>
        <a:prstGeom prst="trapezoid">
          <a:avLst>
            <a:gd name="adj" fmla="val 56892"/>
          </a:avLst>
        </a:prstGeom>
        <a:solidFill>
          <a:srgbClr val="8BC34A"/>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r>
            <a:rPr lang="en-US" sz="4700" kern="1200" dirty="0" smtClean="0">
              <a:solidFill>
                <a:srgbClr val="8BC34A"/>
              </a:solidFill>
              <a:latin typeface="Raleway" panose="020B0604020202020204" charset="0"/>
            </a:rPr>
            <a:t>.</a:t>
          </a:r>
          <a:endParaRPr lang="en-US" sz="4700" kern="1200" dirty="0">
            <a:solidFill>
              <a:srgbClr val="8BC34A"/>
            </a:solidFill>
            <a:latin typeface="Raleway" panose="020B0604020202020204" charset="0"/>
          </a:endParaRPr>
        </a:p>
      </dsp:txBody>
      <dsp:txXfrm rot="-10800000">
        <a:off x="1303519" y="1502443"/>
        <a:ext cx="1666795" cy="751222"/>
      </dsp:txXfrm>
    </dsp:sp>
    <dsp:sp modelId="{40596093-456C-4449-9E8F-48A8EA8306CC}">
      <dsp:nvSpPr>
        <dsp:cNvPr id="0" name=""/>
        <dsp:cNvSpPr/>
      </dsp:nvSpPr>
      <dsp:spPr>
        <a:xfrm rot="10800000">
          <a:off x="1282150" y="2253666"/>
          <a:ext cx="1709533" cy="751222"/>
        </a:xfrm>
        <a:prstGeom prst="trapezoid">
          <a:avLst>
            <a:gd name="adj" fmla="val 56892"/>
          </a:avLst>
        </a:prstGeom>
        <a:solidFill>
          <a:srgbClr val="8BC34A"/>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r>
            <a:rPr lang="en-US" sz="4700" kern="1200" dirty="0" smtClean="0">
              <a:solidFill>
                <a:srgbClr val="8BC34A"/>
              </a:solidFill>
              <a:latin typeface="Raleway" panose="020B0604020202020204" charset="0"/>
            </a:rPr>
            <a:t>.</a:t>
          </a:r>
          <a:endParaRPr lang="en-US" sz="4700" kern="1200" dirty="0">
            <a:solidFill>
              <a:srgbClr val="8BC34A"/>
            </a:solidFill>
            <a:latin typeface="Raleway" panose="020B0604020202020204" charset="0"/>
          </a:endParaRPr>
        </a:p>
      </dsp:txBody>
      <dsp:txXfrm rot="-10800000">
        <a:off x="1581318" y="2253666"/>
        <a:ext cx="1111196" cy="751222"/>
      </dsp:txXfrm>
    </dsp:sp>
    <dsp:sp modelId="{4B3D264D-96A6-4E17-BF29-1596733C7630}">
      <dsp:nvSpPr>
        <dsp:cNvPr id="0" name=""/>
        <dsp:cNvSpPr/>
      </dsp:nvSpPr>
      <dsp:spPr>
        <a:xfrm rot="10800000">
          <a:off x="1709533" y="3004887"/>
          <a:ext cx="854766" cy="751222"/>
        </a:xfrm>
        <a:prstGeom prst="trapezoid">
          <a:avLst>
            <a:gd name="adj" fmla="val 56892"/>
          </a:avLst>
        </a:prstGeom>
        <a:solidFill>
          <a:srgbClr val="8BC34A"/>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9690" tIns="59690" rIns="59690" bIns="59690" numCol="1" spcCol="1270" anchor="ctr" anchorCtr="0">
          <a:noAutofit/>
        </a:bodyPr>
        <a:lstStyle/>
        <a:p>
          <a:pPr lvl="0" algn="ctr" defTabSz="2089150">
            <a:lnSpc>
              <a:spcPct val="90000"/>
            </a:lnSpc>
            <a:spcBef>
              <a:spcPct val="0"/>
            </a:spcBef>
            <a:spcAft>
              <a:spcPct val="35000"/>
            </a:spcAft>
          </a:pPr>
          <a:r>
            <a:rPr lang="en-US" sz="4700" kern="1200" dirty="0" smtClean="0">
              <a:solidFill>
                <a:srgbClr val="8BC34A"/>
              </a:solidFill>
              <a:latin typeface="Raleway" panose="020B0604020202020204" charset="0"/>
            </a:rPr>
            <a:t>.</a:t>
          </a:r>
          <a:endParaRPr lang="en-US" sz="4700" kern="1200" dirty="0">
            <a:solidFill>
              <a:srgbClr val="8BC34A"/>
            </a:solidFill>
            <a:latin typeface="Raleway" panose="020B0604020202020204" charset="0"/>
          </a:endParaRPr>
        </a:p>
      </dsp:txBody>
      <dsp:txXfrm rot="-10800000">
        <a:off x="1709533" y="3004887"/>
        <a:ext cx="854766" cy="7512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C7BDDF-E5CC-4236-8293-B65A4D6EA048}">
      <dsp:nvSpPr>
        <dsp:cNvPr id="0" name=""/>
        <dsp:cNvSpPr/>
      </dsp:nvSpPr>
      <dsp:spPr>
        <a:xfrm>
          <a:off x="875" y="0"/>
          <a:ext cx="2276087" cy="30078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Smoke Detectors</a:t>
          </a:r>
          <a:endParaRPr lang="en-US" sz="2100" kern="1200" dirty="0"/>
        </a:p>
      </dsp:txBody>
      <dsp:txXfrm>
        <a:off x="875" y="0"/>
        <a:ext cx="2276087" cy="902358"/>
      </dsp:txXfrm>
    </dsp:sp>
    <dsp:sp modelId="{29DB4797-6F91-41C8-BFD3-D0D90A821610}">
      <dsp:nvSpPr>
        <dsp:cNvPr id="0" name=""/>
        <dsp:cNvSpPr/>
      </dsp:nvSpPr>
      <dsp:spPr>
        <a:xfrm>
          <a:off x="228484" y="902615"/>
          <a:ext cx="1820870" cy="5909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dirty="0" err="1" smtClean="0"/>
            <a:t>Ionisation</a:t>
          </a:r>
          <a:r>
            <a:rPr lang="en-US" sz="1300" kern="1200" dirty="0" smtClean="0"/>
            <a:t> Smoke Alarms</a:t>
          </a:r>
          <a:endParaRPr lang="en-US" sz="1300" kern="1200" dirty="0"/>
        </a:p>
      </dsp:txBody>
      <dsp:txXfrm>
        <a:off x="245792" y="919923"/>
        <a:ext cx="1786254" cy="556308"/>
      </dsp:txXfrm>
    </dsp:sp>
    <dsp:sp modelId="{C1DFE753-6AF8-403D-BF37-3B421C4EEA25}">
      <dsp:nvSpPr>
        <dsp:cNvPr id="0" name=""/>
        <dsp:cNvSpPr/>
      </dsp:nvSpPr>
      <dsp:spPr>
        <a:xfrm>
          <a:off x="228484" y="1584452"/>
          <a:ext cx="1820870" cy="5909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dirty="0" smtClean="0"/>
            <a:t>Photoelectric (Optical) Alarms</a:t>
          </a:r>
          <a:endParaRPr lang="en-US" sz="1300" kern="1200" dirty="0"/>
        </a:p>
      </dsp:txBody>
      <dsp:txXfrm>
        <a:off x="245792" y="1601760"/>
        <a:ext cx="1786254" cy="556308"/>
      </dsp:txXfrm>
    </dsp:sp>
    <dsp:sp modelId="{9225A82E-B785-42F3-91F9-18053CCC18B8}">
      <dsp:nvSpPr>
        <dsp:cNvPr id="0" name=""/>
        <dsp:cNvSpPr/>
      </dsp:nvSpPr>
      <dsp:spPr>
        <a:xfrm>
          <a:off x="228484" y="2266288"/>
          <a:ext cx="1820870" cy="5909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dirty="0" err="1" smtClean="0"/>
            <a:t>Ionisation</a:t>
          </a:r>
          <a:r>
            <a:rPr lang="en-US" sz="1300" kern="1200" dirty="0" smtClean="0"/>
            <a:t>/Photoelectric (Multi-sensor) Alarms</a:t>
          </a:r>
          <a:endParaRPr lang="en-US" sz="1300" kern="1200" dirty="0"/>
        </a:p>
      </dsp:txBody>
      <dsp:txXfrm>
        <a:off x="245792" y="2283596"/>
        <a:ext cx="1786254" cy="556308"/>
      </dsp:txXfrm>
    </dsp:sp>
    <dsp:sp modelId="{2CCF28FB-731A-44B6-BCF2-855758AFD18A}">
      <dsp:nvSpPr>
        <dsp:cNvPr id="0" name=""/>
        <dsp:cNvSpPr/>
      </dsp:nvSpPr>
      <dsp:spPr>
        <a:xfrm>
          <a:off x="2447669" y="0"/>
          <a:ext cx="2276087" cy="30078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Heat Detectors</a:t>
          </a:r>
          <a:endParaRPr lang="en-US" sz="2100" kern="1200" dirty="0"/>
        </a:p>
      </dsp:txBody>
      <dsp:txXfrm>
        <a:off x="2447669" y="0"/>
        <a:ext cx="2276087" cy="902358"/>
      </dsp:txXfrm>
    </dsp:sp>
    <dsp:sp modelId="{BD64225C-A07A-47A3-B780-8619493DB3EC}">
      <dsp:nvSpPr>
        <dsp:cNvPr id="0" name=""/>
        <dsp:cNvSpPr/>
      </dsp:nvSpPr>
      <dsp:spPr>
        <a:xfrm>
          <a:off x="2675278" y="903240"/>
          <a:ext cx="1820870" cy="9069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dirty="0" smtClean="0"/>
            <a:t>Fixed temperature</a:t>
          </a:r>
          <a:endParaRPr lang="en-US" sz="1300" kern="1200" dirty="0"/>
        </a:p>
      </dsp:txBody>
      <dsp:txXfrm>
        <a:off x="2701841" y="929803"/>
        <a:ext cx="1767744" cy="853785"/>
      </dsp:txXfrm>
    </dsp:sp>
    <dsp:sp modelId="{74377290-013C-4F24-AE14-010351DE9DC7}">
      <dsp:nvSpPr>
        <dsp:cNvPr id="0" name=""/>
        <dsp:cNvSpPr/>
      </dsp:nvSpPr>
      <dsp:spPr>
        <a:xfrm>
          <a:off x="2675278" y="1949676"/>
          <a:ext cx="1820870" cy="9069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dirty="0" smtClean="0"/>
            <a:t>Rate of temperature rise</a:t>
          </a:r>
          <a:endParaRPr lang="en-US" sz="1300" kern="1200" dirty="0"/>
        </a:p>
      </dsp:txBody>
      <dsp:txXfrm>
        <a:off x="2701841" y="1976239"/>
        <a:ext cx="1767744" cy="853785"/>
      </dsp:txXfrm>
    </dsp:sp>
    <dsp:sp modelId="{976BF0B7-17F1-4D20-9B00-9F9CDD94FED0}">
      <dsp:nvSpPr>
        <dsp:cNvPr id="0" name=""/>
        <dsp:cNvSpPr/>
      </dsp:nvSpPr>
      <dsp:spPr>
        <a:xfrm>
          <a:off x="4894463" y="0"/>
          <a:ext cx="2276087" cy="300786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Carbon Monoxide Detectors</a:t>
          </a:r>
          <a:endParaRPr lang="en-US" sz="2100" kern="1200" dirty="0"/>
        </a:p>
      </dsp:txBody>
      <dsp:txXfrm>
        <a:off x="4894463" y="0"/>
        <a:ext cx="2276087" cy="902358"/>
      </dsp:txXfrm>
    </dsp:sp>
    <dsp:sp modelId="{94DA312B-34D7-451B-BDF2-804B46A2B732}">
      <dsp:nvSpPr>
        <dsp:cNvPr id="0" name=""/>
        <dsp:cNvSpPr/>
      </dsp:nvSpPr>
      <dsp:spPr>
        <a:xfrm>
          <a:off x="5122072" y="902358"/>
          <a:ext cx="1820870" cy="195511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24765" rIns="33020" bIns="24765" numCol="1" spcCol="1270" anchor="ctr" anchorCtr="0">
          <a:noAutofit/>
        </a:bodyPr>
        <a:lstStyle/>
        <a:p>
          <a:pPr lvl="0" algn="ctr" defTabSz="577850">
            <a:lnSpc>
              <a:spcPct val="90000"/>
            </a:lnSpc>
            <a:spcBef>
              <a:spcPct val="0"/>
            </a:spcBef>
            <a:spcAft>
              <a:spcPct val="35000"/>
            </a:spcAft>
          </a:pPr>
          <a:r>
            <a:rPr lang="en-US" sz="1300" kern="1200" dirty="0" smtClean="0"/>
            <a:t>For detection of CO</a:t>
          </a:r>
          <a:endParaRPr lang="en-US" sz="1300" kern="1200" dirty="0"/>
        </a:p>
      </dsp:txBody>
      <dsp:txXfrm>
        <a:off x="5175403" y="955689"/>
        <a:ext cx="1714208" cy="1848448"/>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15696402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knowledge.bsigroup.com/products/fire-detection-and-fire-alarm-systems-for-buildings-code-of-practice-for-the-design-installation-commissioning-and-maintenance-of-fire-detection-and-fire-alarm-systems-in-domestic-premises-1/standard"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Hello and welcome to the</a:t>
            </a:r>
            <a:r>
              <a:rPr lang="en-US" baseline="0" dirty="0" smtClean="0"/>
              <a:t> online course, </a:t>
            </a:r>
            <a:r>
              <a:rPr lang="en" dirty="0" smtClean="0"/>
              <a:t>BASICS OF </a:t>
            </a:r>
            <a:r>
              <a:rPr lang="en" dirty="0" smtClean="0">
                <a:solidFill>
                  <a:srgbClr val="8BC34A"/>
                </a:solidFill>
              </a:rPr>
              <a:t>HEALTH, SAFETY &amp;</a:t>
            </a:r>
            <a:r>
              <a:rPr lang="en" dirty="0" smtClean="0"/>
              <a:t> ENVIRONMENT. </a:t>
            </a:r>
            <a:endParaRPr dirty="0"/>
          </a:p>
        </p:txBody>
      </p:sp>
    </p:spTree>
    <p:extLst>
      <p:ext uri="{BB962C8B-B14F-4D97-AF65-F5344CB8AC3E}">
        <p14:creationId xmlns:p14="http://schemas.microsoft.com/office/powerpoint/2010/main" val="7006283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smtClean="0">
                <a:solidFill>
                  <a:srgbClr val="000000"/>
                </a:solidFill>
                <a:effectLst/>
                <a:latin typeface="Arial"/>
                <a:ea typeface="Arial"/>
                <a:cs typeface="Arial"/>
                <a:sym typeface="Arial"/>
              </a:rPr>
              <a:t>Drinking water. Workers must be provided clean and healthy drinking water to stay hydrated. Especially in the hot weathers. It is the responsibility of company to ensure it. </a:t>
            </a:r>
          </a:p>
          <a:p>
            <a:r>
              <a:rPr lang="en-US" sz="1100" b="0" i="0" u="none" strike="noStrike" cap="none" dirty="0" smtClean="0">
                <a:solidFill>
                  <a:srgbClr val="000000"/>
                </a:solidFill>
                <a:effectLst/>
                <a:latin typeface="Arial"/>
                <a:ea typeface="Arial"/>
                <a:cs typeface="Arial"/>
                <a:sym typeface="Arial"/>
              </a:rPr>
              <a:t>Spittoons, Latrines and urinals. Provision of latrines and urinals in </a:t>
            </a:r>
            <a:r>
              <a:rPr lang="en-US" sz="1100" b="0" i="0" u="none" strike="noStrike" cap="none" baseline="0" dirty="0" smtClean="0">
                <a:solidFill>
                  <a:srgbClr val="000000"/>
                </a:solidFill>
                <a:effectLst/>
                <a:latin typeface="Arial"/>
                <a:ea typeface="Arial"/>
                <a:cs typeface="Arial"/>
                <a:sym typeface="Arial"/>
              </a:rPr>
              <a:t>hygienic condition </a:t>
            </a:r>
            <a:r>
              <a:rPr lang="en-US" sz="1100" b="0" i="0" u="none" strike="noStrike" cap="none" dirty="0" smtClean="0">
                <a:solidFill>
                  <a:srgbClr val="000000"/>
                </a:solidFill>
                <a:effectLst/>
                <a:latin typeface="Arial"/>
                <a:ea typeface="Arial"/>
                <a:cs typeface="Arial"/>
                <a:sym typeface="Arial"/>
              </a:rPr>
              <a:t>is another responsibility of the firm. The cleanliness must be</a:t>
            </a:r>
            <a:r>
              <a:rPr lang="en-US" sz="1100" b="0" i="0" u="none" strike="noStrike" cap="none" baseline="0" dirty="0" smtClean="0">
                <a:solidFill>
                  <a:srgbClr val="000000"/>
                </a:solidFill>
                <a:effectLst/>
                <a:latin typeface="Arial"/>
                <a:ea typeface="Arial"/>
                <a:cs typeface="Arial"/>
                <a:sym typeface="Arial"/>
              </a:rPr>
              <a:t> ensured for a healthy environment.</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Precautions against contagious or infectious disease. Firm has to take actions and precautions against the contagious and infectious diseases, it depends on the weather and the overall area dynamics. As per this law the food preparation workers are specifically focused because of their access to various team members, moreover the overall covid19 has started a new debate in this area as well so that must also be considered as well. </a:t>
            </a:r>
          </a:p>
          <a:p>
            <a:r>
              <a:rPr lang="en-US" sz="1100" b="0" i="0" u="none" strike="noStrike" cap="none" dirty="0" smtClean="0">
                <a:solidFill>
                  <a:srgbClr val="000000"/>
                </a:solidFill>
                <a:effectLst/>
                <a:latin typeface="Arial"/>
                <a:ea typeface="Arial"/>
                <a:cs typeface="Arial"/>
                <a:sym typeface="Arial"/>
              </a:rPr>
              <a:t>Compulsory vaccination and inoculation. There are some compulsory vaccinations which must be</a:t>
            </a:r>
            <a:r>
              <a:rPr lang="en-US" sz="1100" b="0" i="0" u="none" strike="noStrike" cap="none" baseline="0" dirty="0" smtClean="0">
                <a:solidFill>
                  <a:srgbClr val="000000"/>
                </a:solidFill>
                <a:effectLst/>
                <a:latin typeface="Arial"/>
                <a:ea typeface="Arial"/>
                <a:cs typeface="Arial"/>
                <a:sym typeface="Arial"/>
              </a:rPr>
              <a:t> provided </a:t>
            </a:r>
            <a:r>
              <a:rPr lang="en-US" sz="1100" b="0" i="0" u="none" strike="noStrike" cap="none" dirty="0" smtClean="0">
                <a:solidFill>
                  <a:srgbClr val="000000"/>
                </a:solidFill>
                <a:effectLst/>
                <a:latin typeface="Arial"/>
                <a:ea typeface="Arial"/>
                <a:cs typeface="Arial"/>
                <a:sym typeface="Arial"/>
              </a:rPr>
              <a:t>to all team members, the details can be checked from local laws as every state and country has its own compulsory vaccinations.</a:t>
            </a:r>
          </a:p>
          <a:p>
            <a:r>
              <a:rPr lang="en-US" sz="1100" b="0" i="0" u="none" strike="noStrike" cap="none" dirty="0" smtClean="0">
                <a:solidFill>
                  <a:srgbClr val="000000"/>
                </a:solidFill>
                <a:effectLst/>
                <a:latin typeface="Arial"/>
                <a:ea typeface="Arial"/>
                <a:cs typeface="Arial"/>
                <a:sym typeface="Arial"/>
              </a:rPr>
              <a:t>Power to make rules for the provision of canteens. </a:t>
            </a:r>
          </a:p>
          <a:p>
            <a:r>
              <a:rPr lang="en-US" sz="1100" b="0" i="0" u="none" strike="noStrike" cap="none" dirty="0" smtClean="0">
                <a:solidFill>
                  <a:srgbClr val="000000"/>
                </a:solidFill>
                <a:effectLst/>
                <a:latin typeface="Arial"/>
                <a:ea typeface="Arial"/>
                <a:cs typeface="Arial"/>
                <a:sym typeface="Arial"/>
              </a:rPr>
              <a:t>Precautions in case of fire. Every firm must take precautions to prevent fire, for</a:t>
            </a:r>
            <a:r>
              <a:rPr lang="en-US" sz="1100" b="0" i="0" u="none" strike="noStrike" cap="none" baseline="0" dirty="0" smtClean="0">
                <a:solidFill>
                  <a:srgbClr val="000000"/>
                </a:solidFill>
                <a:effectLst/>
                <a:latin typeface="Arial"/>
                <a:ea typeface="Arial"/>
                <a:cs typeface="Arial"/>
                <a:sym typeface="Arial"/>
              </a:rPr>
              <a:t> this they must carry out fire </a:t>
            </a:r>
            <a:r>
              <a:rPr lang="en-US" sz="1100" b="0" i="0" u="none" strike="noStrike" cap="none" dirty="0" smtClean="0">
                <a:solidFill>
                  <a:srgbClr val="000000"/>
                </a:solidFill>
                <a:effectLst/>
                <a:latin typeface="Arial"/>
                <a:ea typeface="Arial"/>
                <a:cs typeface="Arial"/>
                <a:sym typeface="Arial"/>
              </a:rPr>
              <a:t>risk assessment, also</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in case of fire they must have all the equipment ready</a:t>
            </a:r>
            <a:r>
              <a:rPr lang="en-US" sz="1100" b="0" i="0" u="none" strike="noStrike" cap="none" baseline="0" dirty="0" smtClean="0">
                <a:solidFill>
                  <a:srgbClr val="000000"/>
                </a:solidFill>
                <a:effectLst/>
                <a:latin typeface="Arial"/>
                <a:ea typeface="Arial"/>
                <a:cs typeface="Arial"/>
                <a:sym typeface="Arial"/>
              </a:rPr>
              <a:t> for </a:t>
            </a:r>
            <a:r>
              <a:rPr lang="en-US" sz="1100" b="0" i="0" u="none" strike="noStrike" cap="none" dirty="0" smtClean="0">
                <a:solidFill>
                  <a:srgbClr val="000000"/>
                </a:solidFill>
                <a:effectLst/>
                <a:latin typeface="Arial"/>
                <a:ea typeface="Arial"/>
                <a:cs typeface="Arial"/>
                <a:sym typeface="Arial"/>
              </a:rPr>
              <a:t>extinguishing the</a:t>
            </a:r>
            <a:r>
              <a:rPr lang="en-US" sz="1100" b="0" i="0" u="none" strike="noStrike" cap="none" baseline="0" dirty="0" smtClean="0">
                <a:solidFill>
                  <a:srgbClr val="000000"/>
                </a:solidFill>
                <a:effectLst/>
                <a:latin typeface="Arial"/>
                <a:ea typeface="Arial"/>
                <a:cs typeface="Arial"/>
                <a:sym typeface="Arial"/>
              </a:rPr>
              <a:t> fire</a:t>
            </a:r>
            <a:r>
              <a:rPr lang="en-US" sz="1100" b="0" i="0" u="none" strike="noStrike" cap="none" dirty="0" smtClean="0">
                <a:solidFill>
                  <a:srgbClr val="000000"/>
                </a:solidFill>
                <a:effectLst/>
                <a:latin typeface="Arial"/>
                <a:ea typeface="Arial"/>
                <a:cs typeface="Arial"/>
                <a:sym typeface="Arial"/>
              </a:rPr>
              <a:t>, the team members must be trained on the risks </a:t>
            </a:r>
            <a:r>
              <a:rPr lang="en-US" sz="1100" b="0" i="0" u="none" strike="noStrike" cap="none" baseline="0" dirty="0" smtClean="0">
                <a:solidFill>
                  <a:srgbClr val="000000"/>
                </a:solidFill>
                <a:effectLst/>
                <a:latin typeface="Arial"/>
                <a:ea typeface="Arial"/>
                <a:cs typeface="Arial"/>
                <a:sym typeface="Arial"/>
              </a:rPr>
              <a:t>assessment and the procedure of fire fighting.</a:t>
            </a:r>
            <a:endParaRPr lang="en-US" sz="1100" b="0" i="0" u="none" strike="noStrike" cap="none" dirty="0" smtClean="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3472622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smtClean="0">
                <a:solidFill>
                  <a:srgbClr val="000000"/>
                </a:solidFill>
                <a:effectLst/>
                <a:latin typeface="Arial"/>
                <a:ea typeface="Arial"/>
                <a:cs typeface="Arial"/>
                <a:sym typeface="Arial"/>
              </a:rPr>
              <a:t>Fencing of machinery.</a:t>
            </a:r>
            <a:r>
              <a:rPr lang="en-US" sz="1100" b="0" i="0" u="none" strike="noStrike" cap="none" baseline="0" dirty="0" smtClean="0">
                <a:solidFill>
                  <a:srgbClr val="000000"/>
                </a:solidFill>
                <a:effectLst/>
                <a:latin typeface="Arial"/>
                <a:ea typeface="Arial"/>
                <a:cs typeface="Arial"/>
                <a:sym typeface="Arial"/>
              </a:rPr>
              <a:t> A</a:t>
            </a:r>
            <a:r>
              <a:rPr lang="en-US" sz="1100" b="0" i="0" u="none" strike="noStrike" cap="none" dirty="0" smtClean="0">
                <a:solidFill>
                  <a:srgbClr val="000000"/>
                </a:solidFill>
                <a:effectLst/>
                <a:latin typeface="Arial"/>
                <a:ea typeface="Arial"/>
                <a:cs typeface="Arial"/>
                <a:sym typeface="Arial"/>
              </a:rPr>
              <a:t>ccess must be restricted to dangerous machines,</a:t>
            </a:r>
            <a:r>
              <a:rPr lang="en-US" sz="1100" b="0" i="0" u="none" strike="noStrike" cap="none" baseline="0" dirty="0" smtClean="0">
                <a:solidFill>
                  <a:srgbClr val="000000"/>
                </a:solidFill>
                <a:effectLst/>
                <a:latin typeface="Arial"/>
                <a:ea typeface="Arial"/>
                <a:cs typeface="Arial"/>
                <a:sym typeface="Arial"/>
              </a:rPr>
              <a:t> only the authorized and trained team members must access and operate</a:t>
            </a:r>
            <a:r>
              <a:rPr lang="en-US" sz="1100" b="0" i="0" u="none" strike="noStrike" cap="none" dirty="0" smtClean="0">
                <a:solidFill>
                  <a:srgbClr val="000000"/>
                </a:solidFill>
                <a:effectLst/>
                <a:latin typeface="Arial"/>
                <a:ea typeface="Arial"/>
                <a:cs typeface="Arial"/>
                <a:sym typeface="Arial"/>
              </a:rPr>
              <a:t>, this can include but not limited to high risk areas, flammable liquids and material, moving parts, robotic arms, big cutters and in some cases x-rays machines also fall in this category</a:t>
            </a:r>
            <a:r>
              <a:rPr lang="en-US" sz="1100" b="0" i="0" u="none" strike="noStrike" cap="none" baseline="0" dirty="0" smtClean="0">
                <a:solidFill>
                  <a:srgbClr val="000000"/>
                </a:solidFill>
                <a:effectLst/>
                <a:latin typeface="Arial"/>
                <a:ea typeface="Arial"/>
                <a:cs typeface="Arial"/>
                <a:sym typeface="Arial"/>
              </a:rPr>
              <a:t> due to the hazards associated with it.</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Care should be done in cases</a:t>
            </a:r>
            <a:r>
              <a:rPr lang="en-US" sz="1100" b="0" i="0" u="none" strike="noStrike" cap="none" baseline="0" dirty="0" smtClean="0">
                <a:solidFill>
                  <a:srgbClr val="000000"/>
                </a:solidFill>
                <a:effectLst/>
                <a:latin typeface="Arial"/>
                <a:ea typeface="Arial"/>
                <a:cs typeface="Arial"/>
                <a:sym typeface="Arial"/>
              </a:rPr>
              <a:t> where w</a:t>
            </a:r>
            <a:r>
              <a:rPr lang="en-US" sz="1100" b="0" i="0" u="none" strike="noStrike" cap="none" dirty="0" smtClean="0">
                <a:solidFill>
                  <a:srgbClr val="000000"/>
                </a:solidFill>
                <a:effectLst/>
                <a:latin typeface="Arial"/>
                <a:ea typeface="Arial"/>
                <a:cs typeface="Arial"/>
                <a:sym typeface="Arial"/>
              </a:rPr>
              <a:t>ork has to be performed</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on or near the machinery which is in motion.</a:t>
            </a:r>
          </a:p>
          <a:p>
            <a:r>
              <a:rPr lang="en-US" sz="1100" b="0" i="0" u="none" strike="noStrike" cap="none" dirty="0" smtClean="0">
                <a:solidFill>
                  <a:srgbClr val="000000"/>
                </a:solidFill>
                <a:effectLst/>
                <a:latin typeface="Arial"/>
                <a:ea typeface="Arial"/>
                <a:cs typeface="Arial"/>
                <a:sym typeface="Arial"/>
              </a:rPr>
              <a:t>Striking gear and devices for cutting off power. Emergency shut off button must be provided with machines so that in case of any incident the machines can be shut off easily and</a:t>
            </a:r>
            <a:r>
              <a:rPr lang="en-US" sz="1100" b="0" i="0" u="none" strike="noStrike" cap="none" baseline="0" dirty="0" smtClean="0">
                <a:solidFill>
                  <a:srgbClr val="000000"/>
                </a:solidFill>
                <a:effectLst/>
                <a:latin typeface="Arial"/>
                <a:ea typeface="Arial"/>
                <a:cs typeface="Arial"/>
                <a:sym typeface="Arial"/>
              </a:rPr>
              <a:t> immediately</a:t>
            </a:r>
            <a:r>
              <a:rPr lang="en-US" sz="1100" b="0" i="0" u="none" strike="noStrike" cap="none" dirty="0" smtClean="0">
                <a:solidFill>
                  <a:srgbClr val="000000"/>
                </a:solidFill>
                <a:effectLst/>
                <a:latin typeface="Arial"/>
                <a:ea typeface="Arial"/>
                <a:cs typeface="Arial"/>
                <a:sym typeface="Arial"/>
              </a:rPr>
              <a:t>. </a:t>
            </a:r>
          </a:p>
          <a:p>
            <a:r>
              <a:rPr lang="en-US" sz="1100" b="0" i="0" u="none" strike="noStrike" cap="none" dirty="0" smtClean="0">
                <a:solidFill>
                  <a:srgbClr val="000000"/>
                </a:solidFill>
                <a:effectLst/>
                <a:latin typeface="Arial"/>
                <a:ea typeface="Arial"/>
                <a:cs typeface="Arial"/>
                <a:sym typeface="Arial"/>
              </a:rPr>
              <a:t>Cranes and other lifting machinery. Hoists and lifts. The safe working load must be defined for all type of lifting equipment and workers are required to comply with them. No machine must be used beyond the load bearing capacity to avoid any malfunction or incident. This is for the workers working on that particular machine</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and overall team safety. Actions must be taken</a:t>
            </a:r>
            <a:r>
              <a:rPr lang="en-US" sz="1100" b="0" i="0" u="none" strike="noStrike" cap="none" baseline="0" dirty="0" smtClean="0">
                <a:solidFill>
                  <a:srgbClr val="000000"/>
                </a:solidFill>
                <a:effectLst/>
                <a:latin typeface="Arial"/>
                <a:ea typeface="Arial"/>
                <a:cs typeface="Arial"/>
                <a:sym typeface="Arial"/>
              </a:rPr>
              <a:t> if lifting equipment are misused</a:t>
            </a:r>
            <a:r>
              <a:rPr lang="en-US" sz="1100" b="0" i="0" u="none" strike="noStrike" cap="none" dirty="0" smtClean="0">
                <a:solidFill>
                  <a:srgbClr val="000000"/>
                </a:solidFill>
                <a:effectLst/>
                <a:latin typeface="Arial"/>
                <a:ea typeface="Arial"/>
                <a:cs typeface="Arial"/>
                <a:sym typeface="Arial"/>
              </a:rPr>
              <a:t>, like lifters been used as man lift, or any</a:t>
            </a:r>
            <a:r>
              <a:rPr lang="en-US" sz="1100" b="0" i="0" u="none" strike="noStrike" cap="none" baseline="0" dirty="0" smtClean="0">
                <a:solidFill>
                  <a:srgbClr val="000000"/>
                </a:solidFill>
                <a:effectLst/>
                <a:latin typeface="Arial"/>
                <a:ea typeface="Arial"/>
                <a:cs typeface="Arial"/>
                <a:sym typeface="Arial"/>
              </a:rPr>
              <a:t> kind of </a:t>
            </a:r>
            <a:r>
              <a:rPr lang="en-US" sz="1100" b="0" i="0" u="none" strike="noStrike" cap="none" dirty="0" smtClean="0">
                <a:solidFill>
                  <a:srgbClr val="000000"/>
                </a:solidFill>
                <a:effectLst/>
                <a:latin typeface="Arial"/>
                <a:ea typeface="Arial"/>
                <a:cs typeface="Arial"/>
                <a:sym typeface="Arial"/>
              </a:rPr>
              <a:t>horseplay.</a:t>
            </a:r>
          </a:p>
          <a:p>
            <a:r>
              <a:rPr lang="en-US" sz="1100" b="0" i="0" u="none" strike="noStrike" cap="none" dirty="0" smtClean="0">
                <a:solidFill>
                  <a:srgbClr val="000000"/>
                </a:solidFill>
                <a:effectLst/>
                <a:latin typeface="Arial"/>
                <a:ea typeface="Arial"/>
                <a:cs typeface="Arial"/>
                <a:sym typeface="Arial"/>
              </a:rPr>
              <a:t>Revolving machinery. Due to increased incidents related to revolving machineries and relevant parts ultimate care must be taken while operating and when working nearby such machines, guarding must be done as far as reasonably practicable.</a:t>
            </a:r>
          </a:p>
          <a:p>
            <a:r>
              <a:rPr lang="en-US" sz="1100" b="0" i="0" u="none" strike="noStrike" cap="none" dirty="0" smtClean="0">
                <a:solidFill>
                  <a:srgbClr val="000000"/>
                </a:solidFill>
                <a:effectLst/>
                <a:latin typeface="Arial"/>
                <a:ea typeface="Arial"/>
                <a:cs typeface="Arial"/>
                <a:sym typeface="Arial"/>
              </a:rPr>
              <a:t>Pressure plant. Usually inspections and testing are carried out related to pressure plants.</a:t>
            </a:r>
          </a:p>
        </p:txBody>
      </p:sp>
    </p:spTree>
    <p:extLst>
      <p:ext uri="{BB962C8B-B14F-4D97-AF65-F5344CB8AC3E}">
        <p14:creationId xmlns:p14="http://schemas.microsoft.com/office/powerpoint/2010/main" val="2677105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smtClean="0">
                <a:solidFill>
                  <a:srgbClr val="000000"/>
                </a:solidFill>
                <a:effectLst/>
                <a:latin typeface="Arial"/>
                <a:ea typeface="Arial"/>
                <a:cs typeface="Arial"/>
                <a:sym typeface="Arial"/>
              </a:rPr>
              <a:t>Floors, stairs and means of access. Every country has its own laws and regulations for it. As a general thumb rule the way of access must</a:t>
            </a:r>
            <a:r>
              <a:rPr lang="en-US" sz="1100" b="0" i="0" u="none" strike="noStrike" cap="none" baseline="0" dirty="0" smtClean="0">
                <a:solidFill>
                  <a:srgbClr val="000000"/>
                </a:solidFill>
                <a:effectLst/>
                <a:latin typeface="Arial"/>
                <a:ea typeface="Arial"/>
                <a:cs typeface="Arial"/>
                <a:sym typeface="Arial"/>
              </a:rPr>
              <a:t> be wide enough to cater standing of </a:t>
            </a:r>
            <a:r>
              <a:rPr lang="en-US" sz="1100" b="0" i="0" u="none" strike="noStrike" cap="none" dirty="0" smtClean="0">
                <a:solidFill>
                  <a:srgbClr val="000000"/>
                </a:solidFill>
                <a:effectLst/>
                <a:latin typeface="Arial"/>
                <a:ea typeface="Arial"/>
                <a:cs typeface="Arial"/>
                <a:sym typeface="Arial"/>
              </a:rPr>
              <a:t>four persons</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at a time. This is</a:t>
            </a:r>
            <a:r>
              <a:rPr lang="en-US" sz="1100" b="0" i="0" u="none" strike="noStrike" cap="none" baseline="0" dirty="0" smtClean="0">
                <a:solidFill>
                  <a:srgbClr val="000000"/>
                </a:solidFill>
                <a:effectLst/>
                <a:latin typeface="Arial"/>
                <a:ea typeface="Arial"/>
                <a:cs typeface="Arial"/>
                <a:sym typeface="Arial"/>
              </a:rPr>
              <a:t> also done in order to make the evacuation quicker and easier.</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Pits, sumps, opening in floors, etc. Must be covered appropriately keeping in view the population</a:t>
            </a:r>
            <a:r>
              <a:rPr lang="en-US" sz="1100" b="0" i="0" u="none" strike="noStrike" cap="none" baseline="0" dirty="0" smtClean="0">
                <a:solidFill>
                  <a:srgbClr val="000000"/>
                </a:solidFill>
                <a:effectLst/>
                <a:latin typeface="Arial"/>
                <a:ea typeface="Arial"/>
                <a:cs typeface="Arial"/>
                <a:sym typeface="Arial"/>
              </a:rPr>
              <a:t> and equipment </a:t>
            </a:r>
            <a:r>
              <a:rPr lang="en-US" sz="1100" b="0" i="0" u="none" strike="noStrike" cap="none" dirty="0" smtClean="0">
                <a:solidFill>
                  <a:srgbClr val="000000"/>
                </a:solidFill>
                <a:effectLst/>
                <a:latin typeface="Arial"/>
                <a:ea typeface="Arial"/>
                <a:cs typeface="Arial"/>
                <a:sym typeface="Arial"/>
              </a:rPr>
              <a:t>passing over them.</a:t>
            </a:r>
            <a:r>
              <a:rPr lang="en-US" sz="1100" b="0" i="0" u="none" strike="noStrike" cap="none" baseline="0" dirty="0" smtClean="0">
                <a:solidFill>
                  <a:srgbClr val="000000"/>
                </a:solidFill>
                <a:effectLst/>
                <a:latin typeface="Arial"/>
                <a:ea typeface="Arial"/>
                <a:cs typeface="Arial"/>
                <a:sym typeface="Arial"/>
              </a:rPr>
              <a:t> They must be strengthen if they are in the way of passage of heavy equipment and machinery.</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Excessive weights. If manually lifted there is a maximum limit defined, moreover ergonomic factor must also be considered while designing such jobs. </a:t>
            </a:r>
          </a:p>
          <a:p>
            <a:r>
              <a:rPr lang="en-US" sz="1100" b="0" i="0" u="none" strike="noStrike" cap="none" dirty="0" smtClean="0">
                <a:solidFill>
                  <a:srgbClr val="000000"/>
                </a:solidFill>
                <a:effectLst/>
                <a:latin typeface="Arial"/>
                <a:ea typeface="Arial"/>
                <a:cs typeface="Arial"/>
                <a:sym typeface="Arial"/>
              </a:rPr>
              <a:t>Protection of eyes. Personal protective equipment must be provided in order to protect the workers working on machineries which produce impactful parts, welding sparks, splashes of hazardous and bio-hazardous</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liquids,</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eye protection like glasses, goggles, face shields</a:t>
            </a:r>
            <a:r>
              <a:rPr lang="en-US" sz="1100" b="0" i="0" u="none" strike="noStrike" cap="none" baseline="0" dirty="0" smtClean="0">
                <a:solidFill>
                  <a:srgbClr val="000000"/>
                </a:solidFill>
                <a:effectLst/>
                <a:latin typeface="Arial"/>
                <a:ea typeface="Arial"/>
                <a:cs typeface="Arial"/>
                <a:sym typeface="Arial"/>
              </a:rPr>
              <a:t> must be used depending on the relevant hazard.</a:t>
            </a:r>
            <a:r>
              <a:rPr lang="en-US" sz="1100" b="0" i="0" u="none" strike="noStrike" cap="none" dirty="0" smtClean="0">
                <a:solidFill>
                  <a:srgbClr val="000000"/>
                </a:solidFill>
                <a:effectLst/>
                <a:latin typeface="Arial"/>
                <a:ea typeface="Arial"/>
                <a:cs typeface="Arial"/>
                <a:sym typeface="Arial"/>
              </a:rPr>
              <a:t>.</a:t>
            </a:r>
          </a:p>
          <a:p>
            <a:r>
              <a:rPr lang="en-US" sz="1100" b="0" i="0" u="none" strike="noStrike" cap="none" dirty="0" smtClean="0">
                <a:solidFill>
                  <a:srgbClr val="000000"/>
                </a:solidFill>
                <a:effectLst/>
                <a:latin typeface="Arial"/>
                <a:ea typeface="Arial"/>
                <a:cs typeface="Arial"/>
                <a:sym typeface="Arial"/>
              </a:rPr>
              <a:t>Safety of building, machinery and manufacturing process. Overall building structural stability must be ensured, similarly machine maintenance and overall manufacturing process must be designed keeping in mind the safety rules and regulations.</a:t>
            </a:r>
          </a:p>
          <a:p>
            <a:r>
              <a:rPr lang="en-US" sz="1100" b="0" i="0" u="none" strike="noStrike" cap="none" dirty="0" smtClean="0">
                <a:solidFill>
                  <a:srgbClr val="000000"/>
                </a:solidFill>
                <a:effectLst/>
                <a:latin typeface="Arial"/>
                <a:ea typeface="Arial"/>
                <a:cs typeface="Arial"/>
                <a:sym typeface="Arial"/>
              </a:rPr>
              <a:t>Precautions against dangerous fumes. Risk assessment must be done and if required PPEs must be used. Individual exposures must be controlled.</a:t>
            </a:r>
          </a:p>
          <a:p>
            <a:r>
              <a:rPr lang="en-US" sz="1100" b="0" i="0" u="none" strike="noStrike" cap="none" dirty="0" smtClean="0">
                <a:solidFill>
                  <a:srgbClr val="000000"/>
                </a:solidFill>
                <a:effectLst/>
                <a:latin typeface="Arial"/>
                <a:ea typeface="Arial"/>
                <a:cs typeface="Arial"/>
                <a:sym typeface="Arial"/>
              </a:rPr>
              <a:t>Explosive or inflammable dust, gas, etc. Risk assessment must be done to identify the risk of dust or gas been emitted, leaked from the procedure, controls must be defined in order to avoid those leakages.</a:t>
            </a:r>
          </a:p>
        </p:txBody>
      </p:sp>
    </p:spTree>
    <p:extLst>
      <p:ext uri="{BB962C8B-B14F-4D97-AF65-F5344CB8AC3E}">
        <p14:creationId xmlns:p14="http://schemas.microsoft.com/office/powerpoint/2010/main" val="1357026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smtClean="0"/>
              <a:t>Further in order to understand the concept of safety and health you have to understand some</a:t>
            </a:r>
            <a:r>
              <a:rPr lang="en-US" baseline="0" dirty="0" smtClean="0"/>
              <a:t> terms. These terms are </a:t>
            </a:r>
          </a:p>
          <a:p>
            <a:r>
              <a:rPr lang="en-US" baseline="0" dirty="0" smtClean="0"/>
              <a:t>1. unsafe condition, as you can see in the picture there is an unfixed axe which is placed inside the fire equipment box and can fall on the ground if the box is opened, this is called an unsafe a condition, a condition which is not safe, and is against the health and safety policies and procedures.</a:t>
            </a:r>
          </a:p>
          <a:p>
            <a:r>
              <a:rPr lang="en-US" baseline="0" dirty="0" smtClean="0"/>
              <a:t>2. Unsafe act, in the second picture we can see a person is approaching the box without safety shoes, this is an unsafe act, if he has been deployed to carry the job of fire fighter he must wear protective clothing as well, but in the picture we can see he is not wearing shoes, moreover, coverall is also on the floor.</a:t>
            </a:r>
          </a:p>
          <a:p>
            <a:r>
              <a:rPr lang="en-US" baseline="0" dirty="0" smtClean="0"/>
              <a:t>3. Near miss – As soon as the person opened the box the axe (which was not placed properly in the box) fell on the ground, which means an unsafe act is now transformed into a near miss. But due to the favorable conditions and by-chance, no incident happened.</a:t>
            </a:r>
          </a:p>
          <a:p>
            <a:r>
              <a:rPr lang="en-US" baseline="0" dirty="0" smtClean="0"/>
              <a:t>4. Accident – In the final picture we can see that the axe fell off on the feet due to which his feet is injured, this is an accident. When we ignore and don’t take actions on the unsafe conditions, unsafe acts, and near misses, they will result in accidents.</a:t>
            </a:r>
            <a:endParaRPr lang="en-US" dirty="0"/>
          </a:p>
        </p:txBody>
      </p:sp>
    </p:spTree>
    <p:extLst>
      <p:ext uri="{BB962C8B-B14F-4D97-AF65-F5344CB8AC3E}">
        <p14:creationId xmlns:p14="http://schemas.microsoft.com/office/powerpoint/2010/main" val="3175523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ctr" rtl="1"/>
            <a:r>
              <a:rPr lang="en-US" sz="1100" dirty="0" smtClean="0">
                <a:solidFill>
                  <a:schemeClr val="tx1"/>
                </a:solidFill>
                <a:latin typeface="Karla" panose="020B0604020202020204" charset="0"/>
                <a:cs typeface="Arial" panose="020B0604020202020204" pitchFamily="34" charset="0"/>
              </a:rPr>
              <a:t>A greater part of the work related to health and safety will be done if the mentioned basic requirements are fulfilled, rest of the requirements can be identified through risk assessment which we are going to study in the next section.</a:t>
            </a:r>
            <a:endParaRPr lang="en-US" sz="1100" dirty="0">
              <a:solidFill>
                <a:schemeClr val="tx1"/>
              </a:solidFill>
              <a:latin typeface="Karla" panose="020B0604020202020204" charset="0"/>
              <a:cs typeface="Arial" panose="020B0604020202020204" pitchFamily="34" charset="0"/>
            </a:endParaRPr>
          </a:p>
        </p:txBody>
      </p:sp>
    </p:spTree>
    <p:extLst>
      <p:ext uri="{BB962C8B-B14F-4D97-AF65-F5344CB8AC3E}">
        <p14:creationId xmlns:p14="http://schemas.microsoft.com/office/powerpoint/2010/main" val="2936208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“An incident is just the </a:t>
            </a:r>
            <a:r>
              <a:rPr lang="en-US" dirty="0" smtClean="0">
                <a:solidFill>
                  <a:srgbClr val="FF9800"/>
                </a:solidFill>
              </a:rPr>
              <a:t>tip of the iceberg</a:t>
            </a:r>
            <a:r>
              <a:rPr lang="en-US" dirty="0" smtClean="0"/>
              <a:t>, a sign of a much larger problem below the surface.” – </a:t>
            </a:r>
            <a:r>
              <a:rPr lang="en-US" dirty="0" smtClean="0">
                <a:solidFill>
                  <a:srgbClr val="FF9800"/>
                </a:solidFill>
              </a:rPr>
              <a:t>Don Brown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34451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Welcome</a:t>
            </a:r>
            <a:r>
              <a:rPr lang="en-US" baseline="0" dirty="0" smtClean="0"/>
              <a:t> to chapter number two, </a:t>
            </a:r>
            <a:r>
              <a:rPr lang="en-US" dirty="0" smtClean="0"/>
              <a:t>HAZARD IDENTIFICATION AND RISK ASSESSMENT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In this chapter we will study</a:t>
            </a:r>
            <a:r>
              <a:rPr lang="en-US" baseline="0" dirty="0" smtClean="0"/>
              <a:t> </a:t>
            </a:r>
            <a:r>
              <a:rPr lang="en-US" dirty="0" smtClean="0"/>
              <a:t>Identification of risk and then its mitigation and control techniques</a:t>
            </a:r>
          </a:p>
        </p:txBody>
      </p:sp>
    </p:spTree>
    <p:extLst>
      <p:ext uri="{BB962C8B-B14F-4D97-AF65-F5344CB8AC3E}">
        <p14:creationId xmlns:p14="http://schemas.microsoft.com/office/powerpoint/2010/main" val="14863815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dirty="0" smtClean="0">
                <a:solidFill>
                  <a:srgbClr val="8BC34A"/>
                </a:solidFill>
                <a:latin typeface="Karla" panose="020B0604020202020204" charset="0"/>
                <a:cs typeface="Arial" panose="020B0604020202020204" pitchFamily="34" charset="0"/>
              </a:rPr>
              <a:t>Risk Assessment</a:t>
            </a:r>
            <a:r>
              <a:rPr lang="en-US" sz="1100" b="1" baseline="0" dirty="0" smtClean="0">
                <a:solidFill>
                  <a:srgbClr val="8BC34A"/>
                </a:solidFill>
                <a:latin typeface="Karla" panose="020B0604020202020204" charset="0"/>
                <a:cs typeface="Arial" panose="020B0604020202020204" pitchFamily="34" charset="0"/>
              </a:rPr>
              <a:t> - </a:t>
            </a:r>
            <a:r>
              <a:rPr lang="en-US" sz="1100" b="1" dirty="0" smtClean="0">
                <a:solidFill>
                  <a:schemeClr val="bg1"/>
                </a:solidFill>
                <a:latin typeface="Karla" panose="020B0604020202020204" charset="0"/>
                <a:cs typeface="Arial" panose="020B0604020202020204" pitchFamily="34" charset="0"/>
              </a:rPr>
              <a:t>A risk assessment is simply a careful examination of what, in your work, could cause harm to people, so that you can weigh up whether you have taken enough precautions or should do more to prevent harm.</a:t>
            </a:r>
          </a:p>
        </p:txBody>
      </p:sp>
    </p:spTree>
    <p:extLst>
      <p:ext uri="{BB962C8B-B14F-4D97-AF65-F5344CB8AC3E}">
        <p14:creationId xmlns:p14="http://schemas.microsoft.com/office/powerpoint/2010/main" val="931099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Before</a:t>
            </a:r>
            <a:r>
              <a:rPr lang="en-US" baseline="0" dirty="0" smtClean="0"/>
              <a:t> moving forward in the chapter of risk assessment, first let us understand some basic definitions related to the subject, this will help us in understanding rest of the chapter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solidFill>
                  <a:srgbClr val="FFFFFF"/>
                </a:solidFill>
                <a:latin typeface="Montserrat"/>
                <a:ea typeface="Montserrat"/>
                <a:cs typeface="Montserrat"/>
                <a:sym typeface="Montserrat"/>
              </a:rPr>
              <a:t>Hazard is anything that has a potential to harm!</a:t>
            </a:r>
            <a:r>
              <a:rPr lang="en-US" baseline="0" dirty="0">
                <a:solidFill>
                  <a:srgbClr val="000000"/>
                </a:solidFill>
                <a:latin typeface="Arial"/>
                <a:ea typeface="Montserrat"/>
                <a:cs typeface="Arial"/>
                <a:sym typeface="Arial"/>
              </a:rPr>
              <a:t> </a:t>
            </a:r>
            <a:r>
              <a:rPr lang="en-US" baseline="0" dirty="0" smtClean="0">
                <a:solidFill>
                  <a:srgbClr val="000000"/>
                </a:solidFill>
                <a:latin typeface="Arial"/>
                <a:ea typeface="Montserrat"/>
                <a:cs typeface="Arial"/>
                <a:sym typeface="Arial"/>
              </a:rPr>
              <a:t>It can be anything varying from a pen, a thumb pin, any machinery, chemicals, or vehicle, </a:t>
            </a:r>
            <a:r>
              <a:rPr lang="en-US" baseline="0" dirty="0" err="1" smtClean="0">
                <a:solidFill>
                  <a:srgbClr val="000000"/>
                </a:solidFill>
                <a:latin typeface="Arial"/>
                <a:ea typeface="Montserrat"/>
                <a:cs typeface="Arial"/>
                <a:sym typeface="Arial"/>
              </a:rPr>
              <a:t>etc</a:t>
            </a:r>
            <a:r>
              <a:rPr lang="en-US" baseline="0" dirty="0" smtClean="0">
                <a:solidFill>
                  <a:srgbClr val="000000"/>
                </a:solidFill>
                <a:latin typeface="Arial"/>
                <a:ea typeface="Montserrat"/>
                <a:cs typeface="Arial"/>
                <a:sym typeface="Arial"/>
              </a:rPr>
              <a:t>, every object has some hazards, something that has a potential to harm, however the risk level of that hazard differs from situation to situation.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smtClean="0">
                <a:solidFill>
                  <a:srgbClr val="000000"/>
                </a:solidFill>
                <a:latin typeface="Arial"/>
                <a:ea typeface="Montserrat"/>
                <a:cs typeface="Arial"/>
                <a:sym typeface="Arial"/>
              </a:rPr>
              <a:t>Now what is risk? </a:t>
            </a:r>
            <a:r>
              <a:rPr lang="en-US" dirty="0" smtClean="0">
                <a:solidFill>
                  <a:srgbClr val="FFFFFF"/>
                </a:solidFill>
                <a:latin typeface="Montserrat"/>
                <a:ea typeface="Montserrat"/>
                <a:cs typeface="Montserrat"/>
                <a:sym typeface="Montserrat"/>
              </a:rPr>
              <a:t>Risk is the likelihood of harm that can happen from the hazard.</a:t>
            </a:r>
            <a:r>
              <a:rPr lang="en-US" baseline="0" dirty="0" smtClean="0">
                <a:solidFill>
                  <a:srgbClr val="FFFFFF"/>
                </a:solidFill>
                <a:latin typeface="Montserrat"/>
                <a:ea typeface="Montserrat"/>
                <a:cs typeface="Montserrat"/>
                <a:sym typeface="Montserrat"/>
              </a:rPr>
              <a:t> A machine which is operated by multiple workers might have high likelihood of harm than a machine operated by a single worker, a pot-hole near the boundary wall might have lower likelihood of harm than a pot-hole on the walk way.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solidFill>
                  <a:srgbClr val="FFFFFF"/>
                </a:solidFill>
                <a:latin typeface="Montserrat"/>
                <a:ea typeface="Montserrat"/>
                <a:cs typeface="Montserrat"/>
                <a:sym typeface="Montserrat"/>
              </a:rPr>
              <a:t>Likelihood is how often that hazard has affected someone. During risk assessment we have to give likelihood a number, varying from rare</a:t>
            </a:r>
            <a:r>
              <a:rPr lang="en-US" baseline="0" dirty="0" smtClean="0">
                <a:solidFill>
                  <a:srgbClr val="FFFFFF"/>
                </a:solidFill>
                <a:latin typeface="Montserrat"/>
                <a:ea typeface="Montserrat"/>
                <a:cs typeface="Montserrat"/>
                <a:sym typeface="Montserrat"/>
              </a:rPr>
              <a:t> to very often.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smtClean="0">
                <a:solidFill>
                  <a:srgbClr val="FFFFFF"/>
                </a:solidFill>
                <a:latin typeface="Montserrat"/>
                <a:ea typeface="Montserrat"/>
                <a:cs typeface="Montserrat"/>
                <a:sym typeface="Montserrat"/>
              </a:rPr>
              <a:t>Severity </a:t>
            </a:r>
            <a:r>
              <a:rPr lang="en-US" dirty="0" smtClean="0">
                <a:solidFill>
                  <a:srgbClr val="FFFFFF"/>
                </a:solidFill>
                <a:latin typeface="Montserrat"/>
                <a:ea typeface="Montserrat"/>
                <a:cs typeface="Montserrat"/>
                <a:sym typeface="Montserrat"/>
              </a:rPr>
              <a:t>is the amount of damage or harm a hazard could create.</a:t>
            </a:r>
            <a:r>
              <a:rPr lang="en-US" baseline="0" dirty="0" smtClean="0">
                <a:solidFill>
                  <a:srgbClr val="FFFFFF"/>
                </a:solidFill>
                <a:latin typeface="Montserrat"/>
                <a:ea typeface="Montserrat"/>
                <a:cs typeface="Montserrat"/>
                <a:sym typeface="Montserrat"/>
              </a:rPr>
              <a:t> Just like likelihood we also have to give a number to severity ranging from insignificant harm to very severe!</a:t>
            </a:r>
            <a:endParaRPr lang="en-US" dirty="0" smtClean="0">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235272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982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Here</a:t>
            </a:r>
            <a:r>
              <a:rPr lang="en-US" baseline="0" dirty="0" smtClean="0"/>
              <a:t> is the list of what you are going to study today, this course is divided into 6 sections, all covering the basics of health safety and environment.</a:t>
            </a:r>
          </a:p>
          <a:p>
            <a:pPr marL="0" lvl="0" indent="0">
              <a:buNone/>
            </a:pPr>
            <a:r>
              <a:rPr lang="en-US" b="1" dirty="0" smtClean="0"/>
              <a:t>In</a:t>
            </a:r>
            <a:r>
              <a:rPr lang="en-US" b="1" baseline="0" dirty="0" smtClean="0"/>
              <a:t> chapter </a:t>
            </a:r>
            <a:r>
              <a:rPr lang="en-US" b="1" dirty="0" smtClean="0"/>
              <a:t>1. we will discuss - What Is Meant By Health, Safety And Environment? In which we will cover </a:t>
            </a:r>
            <a:r>
              <a:rPr lang="en-US" dirty="0" smtClean="0"/>
              <a:t>Basic concepts overview, the need of HSE, definitions of health safety and environment.</a:t>
            </a:r>
          </a:p>
          <a:p>
            <a:pPr marL="0" lvl="0" indent="0">
              <a:buNone/>
            </a:pPr>
            <a:r>
              <a:rPr lang="en-US" b="1" dirty="0" smtClean="0"/>
              <a:t>In</a:t>
            </a:r>
            <a:r>
              <a:rPr lang="en-US" b="1" baseline="0" dirty="0" smtClean="0"/>
              <a:t> chapter </a:t>
            </a:r>
            <a:r>
              <a:rPr lang="en-US" b="1" dirty="0" smtClean="0"/>
              <a:t>2. we will discuss Hazard Identification And Risk Assessment - in which we</a:t>
            </a:r>
            <a:r>
              <a:rPr lang="en-US" b="1" baseline="0" dirty="0" smtClean="0"/>
              <a:t> will </a:t>
            </a:r>
            <a:r>
              <a:rPr lang="en-US" b="0" baseline="0" dirty="0" smtClean="0"/>
              <a:t>l</a:t>
            </a:r>
            <a:r>
              <a:rPr lang="en-US" dirty="0" smtClean="0"/>
              <a:t>earn how to carry out hazard</a:t>
            </a:r>
            <a:r>
              <a:rPr lang="en-US" baseline="0" dirty="0" smtClean="0"/>
              <a:t> identification and </a:t>
            </a:r>
            <a:r>
              <a:rPr lang="en-US" dirty="0" smtClean="0"/>
              <a:t>risk assessment,</a:t>
            </a:r>
            <a:r>
              <a:rPr lang="en-US" baseline="0" dirty="0" smtClean="0"/>
              <a:t> and what is the hierarchy of risk control</a:t>
            </a:r>
          </a:p>
          <a:p>
            <a:pPr marL="0" lvl="0" indent="0">
              <a:buNone/>
            </a:pPr>
            <a:r>
              <a:rPr lang="en-US" b="1" dirty="0" smtClean="0"/>
              <a:t>Chapter 3. will cover the Fire Safety And Fire  Prevention Techniques – in which basic information</a:t>
            </a:r>
            <a:r>
              <a:rPr lang="en-US" b="1" baseline="0" dirty="0" smtClean="0"/>
              <a:t> </a:t>
            </a:r>
            <a:r>
              <a:rPr lang="en-US" dirty="0" smtClean="0"/>
              <a:t>about fire safety is covered</a:t>
            </a:r>
            <a:r>
              <a:rPr lang="en-US" baseline="0" dirty="0" smtClean="0"/>
              <a:t> like</a:t>
            </a:r>
            <a:r>
              <a:rPr lang="en-US" dirty="0" smtClean="0"/>
              <a:t>, what is fire, its chemistry, types of fire and how they</a:t>
            </a:r>
            <a:r>
              <a:rPr lang="en-US" baseline="0" dirty="0" smtClean="0"/>
              <a:t> are </a:t>
            </a:r>
            <a:r>
              <a:rPr lang="en-US" dirty="0" smtClean="0"/>
              <a:t>extinguished</a:t>
            </a:r>
          </a:p>
          <a:p>
            <a:pPr marL="0" lvl="0" indent="0">
              <a:buNone/>
            </a:pPr>
            <a:r>
              <a:rPr lang="en-US" b="1" dirty="0" smtClean="0"/>
              <a:t>In chapter 4. we will study Basics Of Behavior Based Safety  - we will discuss</a:t>
            </a:r>
            <a:r>
              <a:rPr lang="en-US" dirty="0" smtClean="0"/>
              <a:t>:</a:t>
            </a:r>
            <a:r>
              <a:rPr lang="en-US" b="0" baseline="0" dirty="0" smtClean="0"/>
              <a:t> What is Behavior</a:t>
            </a:r>
            <a:r>
              <a:rPr lang="en-US" dirty="0" smtClean="0"/>
              <a:t>, what is behavior observation and its reinforcement techniques</a:t>
            </a:r>
          </a:p>
          <a:p>
            <a:pPr marL="0" lvl="0" indent="0">
              <a:buNone/>
            </a:pPr>
            <a:r>
              <a:rPr lang="en-US" b="1" dirty="0" smtClean="0"/>
              <a:t>In Chapter 5. we will</a:t>
            </a:r>
            <a:r>
              <a:rPr lang="en-US" b="1" baseline="0" dirty="0" smtClean="0"/>
              <a:t> discuss </a:t>
            </a:r>
            <a:r>
              <a:rPr lang="en-US" b="1" dirty="0" smtClean="0"/>
              <a:t>Information About IOSH, OSHA, ISO 45001 &amp; 14001 - </a:t>
            </a:r>
            <a:r>
              <a:rPr lang="en-US" dirty="0" smtClean="0"/>
              <a:t>Information about the international bodies running the health safety regulations and laws</a:t>
            </a:r>
          </a:p>
          <a:p>
            <a:pPr marL="0" lvl="0" indent="0">
              <a:buNone/>
            </a:pPr>
            <a:r>
              <a:rPr lang="en-US" dirty="0" smtClean="0"/>
              <a:t>And finally in</a:t>
            </a:r>
            <a:r>
              <a:rPr lang="en-US" baseline="0" dirty="0" smtClean="0"/>
              <a:t> the last chapter we will cover s</a:t>
            </a:r>
            <a:r>
              <a:rPr lang="en-US" dirty="0" smtClean="0"/>
              <a:t>ome frequently asked questions about health safety and environment </a:t>
            </a:r>
          </a:p>
        </p:txBody>
      </p:sp>
    </p:spTree>
    <p:extLst>
      <p:ext uri="{BB962C8B-B14F-4D97-AF65-F5344CB8AC3E}">
        <p14:creationId xmlns:p14="http://schemas.microsoft.com/office/powerpoint/2010/main" val="2704763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647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0664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3840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8826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5733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23412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6315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dirty="0" smtClean="0">
                <a:latin typeface="Karla" panose="020B0604020202020204" charset="0"/>
              </a:rPr>
              <a:t>How to calculate risk?</a:t>
            </a:r>
          </a:p>
          <a:p>
            <a:pPr marL="0" lvl="0" indent="0" algn="l" rtl="0">
              <a:spcBef>
                <a:spcPts val="0"/>
              </a:spcBef>
              <a:spcAft>
                <a:spcPts val="0"/>
              </a:spcAft>
              <a:buNone/>
            </a:pPr>
            <a:r>
              <a:rPr lang="en-US" dirty="0" smtClean="0"/>
              <a:t>As</a:t>
            </a:r>
            <a:r>
              <a:rPr lang="en-US" baseline="0" dirty="0" smtClean="0"/>
              <a:t> we all know that risk is quantifiable, it can be defined in numbers form and can answer the question “how much”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dirty="0" smtClean="0">
                <a:latin typeface="Karla" panose="020B0604020202020204" charset="0"/>
              </a:rPr>
              <a:t>Risk is the product of severity and likelihood!</a:t>
            </a:r>
            <a:r>
              <a:rPr lang="en-US" sz="1100" b="0" baseline="0" dirty="0">
                <a:latin typeface="Arial"/>
              </a:rPr>
              <a:t> </a:t>
            </a:r>
            <a:r>
              <a:rPr lang="en-US" sz="1100" b="0" baseline="0" dirty="0" smtClean="0">
                <a:latin typeface="Arial"/>
              </a:rPr>
              <a:t>Which means </a:t>
            </a:r>
            <a:r>
              <a:rPr lang="en-US" sz="1100" dirty="0" smtClean="0">
                <a:solidFill>
                  <a:srgbClr val="B7B7B7"/>
                </a:solidFill>
                <a:latin typeface="Karla" panose="020B0604020202020204" charset="0"/>
                <a:ea typeface="Montserrat"/>
                <a:cs typeface="Montserrat"/>
              </a:rPr>
              <a:t>Risk = Severity x Likelihood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dirty="0" smtClean="0">
                <a:solidFill>
                  <a:srgbClr val="000000"/>
                </a:solidFill>
                <a:latin typeface="Karla" panose="020B0604020202020204" charset="0"/>
                <a:ea typeface="Montserrat"/>
                <a:cs typeface="Arial"/>
              </a:rPr>
              <a:t>This</a:t>
            </a:r>
            <a:r>
              <a:rPr lang="en-US" sz="1100" b="0" baseline="0" dirty="0" smtClean="0">
                <a:solidFill>
                  <a:srgbClr val="000000"/>
                </a:solidFill>
                <a:latin typeface="Karla" panose="020B0604020202020204" charset="0"/>
                <a:ea typeface="Montserrat"/>
                <a:cs typeface="Arial"/>
              </a:rPr>
              <a:t> is called the risk matrix, from the quantifiable values of likelihood and the severity we can identify if the risk is low, medium, high or very high</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baseline="0" dirty="0" smtClean="0">
                <a:solidFill>
                  <a:srgbClr val="000000"/>
                </a:solidFill>
                <a:latin typeface="Karla" panose="020B0604020202020204" charset="0"/>
                <a:ea typeface="Montserrat"/>
                <a:cs typeface="Arial"/>
              </a:rPr>
              <a:t>This is not a hard and fast rule, firms can design their own risk matrix according to complexity of their procedures.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baseline="0" dirty="0" smtClean="0">
                <a:solidFill>
                  <a:srgbClr val="000000"/>
                </a:solidFill>
                <a:latin typeface="Karla" panose="020B0604020202020204" charset="0"/>
                <a:ea typeface="Montserrat"/>
                <a:cs typeface="Arial"/>
              </a:rPr>
              <a:t>So as per the matrix, if for a particular hazard, the severity is 3 and the likelihood is 4, the risk level will be 12 which falls in the high risk category.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baseline="0" dirty="0" smtClean="0">
              <a:solidFill>
                <a:srgbClr val="000000"/>
              </a:solidFill>
              <a:latin typeface="Karla" panose="020B0604020202020204" charset="0"/>
              <a:ea typeface="Montserrat"/>
              <a:cs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dirty="0" smtClean="0">
              <a:solidFill>
                <a:srgbClr val="000000"/>
              </a:solidFill>
              <a:latin typeface="Karla" panose="020B0604020202020204" charset="0"/>
              <a:ea typeface="Montserrat"/>
              <a:cs typeface="Arial"/>
            </a:endParaRPr>
          </a:p>
        </p:txBody>
      </p:sp>
    </p:spTree>
    <p:extLst>
      <p:ext uri="{BB962C8B-B14F-4D97-AF65-F5344CB8AC3E}">
        <p14:creationId xmlns:p14="http://schemas.microsoft.com/office/powerpoint/2010/main" val="2325662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smtClean="0"/>
              <a:t>Lets do few more calculations</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baseline="0" dirty="0" smtClean="0">
                <a:solidFill>
                  <a:srgbClr val="000000"/>
                </a:solidFill>
                <a:latin typeface="Karla" panose="020B0604020202020204" charset="0"/>
                <a:ea typeface="Montserrat"/>
                <a:cs typeface="Arial"/>
              </a:rPr>
              <a:t>if the severity is 5 and the likelihood is 5, the risk level will be 24 which falls in the </a:t>
            </a:r>
            <a:r>
              <a:rPr lang="en-US" sz="1100" b="1" baseline="0" dirty="0" smtClean="0">
                <a:solidFill>
                  <a:srgbClr val="000000"/>
                </a:solidFill>
                <a:latin typeface="Karla" panose="020B0604020202020204" charset="0"/>
                <a:ea typeface="Montserrat"/>
                <a:cs typeface="Arial"/>
              </a:rPr>
              <a:t>very high</a:t>
            </a:r>
            <a:r>
              <a:rPr lang="en-US" sz="1100" b="0" baseline="0" dirty="0" smtClean="0">
                <a:solidFill>
                  <a:srgbClr val="000000"/>
                </a:solidFill>
                <a:latin typeface="Karla" panose="020B0604020202020204" charset="0"/>
                <a:ea typeface="Montserrat"/>
                <a:cs typeface="Arial"/>
              </a:rPr>
              <a:t> risk category</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baseline="0" dirty="0" smtClean="0">
                <a:solidFill>
                  <a:srgbClr val="000000"/>
                </a:solidFill>
                <a:latin typeface="Karla" panose="020B0604020202020204" charset="0"/>
                <a:ea typeface="Montserrat"/>
                <a:cs typeface="Arial"/>
              </a:rPr>
              <a:t>if the severity is 2 and the likelihood is 4, the risk level will be 08 which falls in the </a:t>
            </a:r>
            <a:r>
              <a:rPr lang="en-US" sz="1100" b="1" baseline="0" dirty="0" smtClean="0">
                <a:solidFill>
                  <a:srgbClr val="000000"/>
                </a:solidFill>
                <a:latin typeface="Karla" panose="020B0604020202020204" charset="0"/>
                <a:ea typeface="Montserrat"/>
                <a:cs typeface="Arial"/>
              </a:rPr>
              <a:t>moderate risk</a:t>
            </a:r>
            <a:r>
              <a:rPr lang="en-US" sz="1100" b="0" baseline="0" dirty="0" smtClean="0">
                <a:solidFill>
                  <a:srgbClr val="000000"/>
                </a:solidFill>
                <a:latin typeface="Karla" panose="020B0604020202020204" charset="0"/>
                <a:ea typeface="Montserrat"/>
                <a:cs typeface="Arial"/>
              </a:rPr>
              <a:t> category</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baseline="0" dirty="0" smtClean="0">
                <a:solidFill>
                  <a:srgbClr val="000000"/>
                </a:solidFill>
                <a:latin typeface="Karla" panose="020B0604020202020204" charset="0"/>
                <a:ea typeface="Montserrat"/>
                <a:cs typeface="Arial"/>
              </a:rPr>
              <a:t>And if the severity is 1 and the likelihood is 2, the risk level will be 02 which falls in the low risk category</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baseline="0" dirty="0" smtClean="0">
              <a:solidFill>
                <a:srgbClr val="000000"/>
              </a:solidFill>
              <a:latin typeface="Karla" panose="020B0604020202020204" charset="0"/>
              <a:ea typeface="Montserrat"/>
              <a:cs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baseline="0" dirty="0" smtClean="0">
                <a:solidFill>
                  <a:srgbClr val="000000"/>
                </a:solidFill>
                <a:latin typeface="Karla" panose="020B0604020202020204" charset="0"/>
                <a:ea typeface="Montserrat"/>
                <a:cs typeface="Arial"/>
              </a:rPr>
              <a:t>Here I have to explain one more concept which is called </a:t>
            </a:r>
            <a:r>
              <a:rPr lang="en-US" sz="1100" b="1" baseline="0" dirty="0" smtClean="0">
                <a:solidFill>
                  <a:srgbClr val="000000"/>
                </a:solidFill>
                <a:latin typeface="Karla" panose="020B0604020202020204" charset="0"/>
                <a:ea typeface="Montserrat"/>
                <a:cs typeface="Arial"/>
              </a:rPr>
              <a:t>acceptable risk</a:t>
            </a:r>
            <a:r>
              <a:rPr lang="en-US" sz="1100" b="0" baseline="0" dirty="0" smtClean="0">
                <a:solidFill>
                  <a:srgbClr val="000000"/>
                </a:solidFill>
                <a:latin typeface="Karla" panose="020B0604020202020204" charset="0"/>
                <a:ea typeface="Montserrat"/>
                <a:cs typeface="Arial"/>
              </a:rPr>
              <a:t>, firms have to decide below which risk level is the acceptable risk, not all risks have to be addressed organizations have to take care of the feasibility and cost factor as well, an acceptable risk is that risk level on which organization does not take any action to mitigate or control because the risk is too negligible to be concerned of.</a:t>
            </a:r>
          </a:p>
          <a:p>
            <a:pPr marL="139700" indent="0">
              <a:buNone/>
            </a:pPr>
            <a:endParaRPr lang="en-US" dirty="0"/>
          </a:p>
        </p:txBody>
      </p:sp>
    </p:spTree>
    <p:extLst>
      <p:ext uri="{BB962C8B-B14F-4D97-AF65-F5344CB8AC3E}">
        <p14:creationId xmlns:p14="http://schemas.microsoft.com/office/powerpoint/2010/main" val="31442930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rtl="0"/>
            <a:r>
              <a:rPr lang="en-US" sz="1100" b="0" i="0" u="none" strike="noStrike" cap="none" dirty="0" smtClean="0">
                <a:solidFill>
                  <a:srgbClr val="000000"/>
                </a:solidFill>
                <a:effectLst/>
                <a:latin typeface="Arial"/>
                <a:ea typeface="Arial"/>
                <a:cs typeface="Arial"/>
                <a:sym typeface="Arial"/>
              </a:rPr>
              <a:t>Let’s talk about the hierarchy of controls, when there is a hazard which has risk level above the</a:t>
            </a:r>
            <a:r>
              <a:rPr lang="en-US" sz="1100" b="0" i="0" u="none" strike="noStrike" cap="none" baseline="0" dirty="0" smtClean="0">
                <a:solidFill>
                  <a:srgbClr val="000000"/>
                </a:solidFill>
                <a:effectLst/>
                <a:latin typeface="Arial"/>
                <a:ea typeface="Arial"/>
                <a:cs typeface="Arial"/>
                <a:sym typeface="Arial"/>
              </a:rPr>
              <a:t> acceptable risk</a:t>
            </a:r>
            <a:r>
              <a:rPr lang="en-US" sz="1100" b="0" i="0" u="none" strike="noStrike" cap="none" dirty="0" smtClean="0">
                <a:solidFill>
                  <a:srgbClr val="000000"/>
                </a:solidFill>
                <a:effectLst/>
                <a:latin typeface="Arial"/>
                <a:ea typeface="Arial"/>
                <a:cs typeface="Arial"/>
                <a:sym typeface="Arial"/>
              </a:rPr>
              <a:t>, then the organization has to take some countermeasures, there are 5 controls that can be applied which are elimination, substitution, engineering controls, administrative controls, and PPEs.</a:t>
            </a:r>
          </a:p>
          <a:p>
            <a:r>
              <a:rPr lang="en-US" sz="1100" b="0" i="0" u="none" strike="noStrike" cap="none" dirty="0" smtClean="0">
                <a:solidFill>
                  <a:srgbClr val="000000"/>
                </a:solidFill>
                <a:effectLst/>
                <a:latin typeface="Arial"/>
                <a:ea typeface="Arial"/>
                <a:cs typeface="Arial"/>
                <a:sym typeface="Arial"/>
              </a:rPr>
              <a:t>Let’s discuss every control one by one, elimination means physical removal of the hazard, ask yourself and your team “Can I eliminate this?” and you will surely reach a conclusion where you will be having a lot of ideas, they can include the elimination as well as also give you new insights about the substitution. Mostly elimination is easier in the design or planning phase, but once the manufacturing has started it is rather difficult to eliminate a process or equipment from the whole cycle. However, this can always be brainstormed.</a:t>
            </a:r>
          </a:p>
          <a:p>
            <a:r>
              <a:rPr lang="en-US" sz="1100" b="0" i="0" u="none" strike="noStrike" cap="none" dirty="0" smtClean="0">
                <a:solidFill>
                  <a:srgbClr val="000000"/>
                </a:solidFill>
                <a:effectLst/>
                <a:latin typeface="Arial"/>
                <a:ea typeface="Arial"/>
                <a:cs typeface="Arial"/>
                <a:sym typeface="Arial"/>
              </a:rPr>
              <a:t>Substitution - The goal of substitution is to replace a hazardous product or process with a safer one. Examples include using non-toxic or less toxic chemicals and upgrading aging machinery with newer equipment. </a:t>
            </a:r>
          </a:p>
          <a:p>
            <a:r>
              <a:rPr lang="en-US" sz="1100" b="0" i="0" u="none" strike="noStrike" cap="none" dirty="0" smtClean="0">
                <a:solidFill>
                  <a:srgbClr val="000000"/>
                </a:solidFill>
                <a:effectLst/>
                <a:latin typeface="Arial"/>
                <a:ea typeface="Arial"/>
                <a:cs typeface="Arial"/>
                <a:sym typeface="Arial"/>
              </a:rPr>
              <a:t>Engineering controls</a:t>
            </a:r>
            <a:r>
              <a:rPr lang="en-US" sz="1100" b="0" i="0" u="none" strike="noStrike" cap="none" baseline="0" dirty="0" smtClean="0">
                <a:solidFill>
                  <a:srgbClr val="000000"/>
                </a:solidFill>
                <a:effectLst/>
                <a:latin typeface="Arial"/>
                <a:ea typeface="Arial"/>
                <a:cs typeface="Arial"/>
                <a:sym typeface="Arial"/>
              </a:rPr>
              <a:t> is </a:t>
            </a:r>
            <a:r>
              <a:rPr lang="en-US" sz="1100" b="0" i="0" u="none" strike="noStrike" cap="none" dirty="0" smtClean="0">
                <a:solidFill>
                  <a:srgbClr val="000000"/>
                </a:solidFill>
                <a:effectLst/>
                <a:latin typeface="Arial"/>
                <a:ea typeface="Arial"/>
                <a:cs typeface="Arial"/>
                <a:sym typeface="Arial"/>
              </a:rPr>
              <a:t>the idea of controlling the hazards by engineering modification of the process as well as equipment to make the overall cycle safer. Using sound insulation in the equipment to lower down the noise level for the workers' safety OR using guard rails to prevent a person from falling - Barriers, guards, Physical isolation are</a:t>
            </a:r>
            <a:r>
              <a:rPr lang="en-US" sz="1100" b="0" i="0" u="none" strike="noStrike" cap="none" baseline="0" dirty="0" smtClean="0">
                <a:solidFill>
                  <a:srgbClr val="000000"/>
                </a:solidFill>
                <a:effectLst/>
                <a:latin typeface="Arial"/>
                <a:ea typeface="Arial"/>
                <a:cs typeface="Arial"/>
                <a:sym typeface="Arial"/>
              </a:rPr>
              <a:t> the examples of engineering controls</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Administrative controls means</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creation of safe working procedures for workers safety which include limiting exposure of workers with the hazard, displaying signs and speed limits, making policies, SOPs, and SWPs to lower down the risk to an acceptable level. Safe Work Procedures/ Operational Control - Standard Operating Procedures (SOPs) - Reduced Exposure times – Training all comes under the administrative</a:t>
            </a:r>
            <a:r>
              <a:rPr lang="en-US" sz="1100" b="0" i="0" u="none" strike="noStrike" cap="none" baseline="0" dirty="0" smtClean="0">
                <a:solidFill>
                  <a:srgbClr val="000000"/>
                </a:solidFill>
                <a:effectLst/>
                <a:latin typeface="Arial"/>
                <a:ea typeface="Arial"/>
                <a:cs typeface="Arial"/>
                <a:sym typeface="Arial"/>
              </a:rPr>
              <a:t> controls</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PPEs are the last resort in controlling any hazard. It is the last line of defense against workers' injuries. Numerous types of PPE are available, depending on work conditions and the part of the body that might be susceptible to a hazard. However before applying any PPEs first all of the above-mentioned control methods must be followed i.e. elimination, substitution, engineering controls, administrative controls and if none of them work, or is unable to lower the risk to acceptable, then PPEs must be used to further lower it down to acceptable level. They can include but not limited to High Visibility Vest - Safety shoes – Helmets, </a:t>
            </a:r>
            <a:r>
              <a:rPr lang="en-US" sz="1100" b="0" i="0" u="none" strike="noStrike" cap="none" dirty="0" err="1" smtClean="0">
                <a:solidFill>
                  <a:srgbClr val="000000"/>
                </a:solidFill>
                <a:effectLst/>
                <a:latin typeface="Arial"/>
                <a:ea typeface="Arial"/>
                <a:cs typeface="Arial"/>
                <a:sym typeface="Arial"/>
              </a:rPr>
              <a:t>etc</a:t>
            </a:r>
            <a:endParaRPr lang="en-US" sz="1100" b="0" i="0" u="none" strike="noStrike" cap="none" dirty="0" smtClean="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653426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So lets begin</a:t>
            </a:r>
            <a:r>
              <a:rPr lang="en-US" baseline="0" dirty="0" smtClean="0"/>
              <a:t> with chapter number one which is </a:t>
            </a:r>
            <a:r>
              <a:rPr lang="en-US" dirty="0" smtClean="0"/>
              <a:t>WHAT IS MEANT BY HEALTH, SAFETY AND ENVIRONMENT? – in this lecture we will find out the meaning and basic concepts of HSE</a:t>
            </a:r>
          </a:p>
        </p:txBody>
      </p:sp>
    </p:spTree>
    <p:extLst>
      <p:ext uri="{BB962C8B-B14F-4D97-AF65-F5344CB8AC3E}">
        <p14:creationId xmlns:p14="http://schemas.microsoft.com/office/powerpoint/2010/main" val="872076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313055" indent="0">
              <a:lnSpc>
                <a:spcPct val="150000"/>
              </a:lnSpc>
              <a:buNone/>
              <a:tabLst>
                <a:tab pos="469900" algn="l"/>
                <a:tab pos="470534" algn="l"/>
              </a:tabLst>
            </a:pPr>
            <a:r>
              <a:rPr lang="en-US" sz="1100" dirty="0" smtClean="0">
                <a:latin typeface="Raleway" panose="020B0604020202020204" charset="0"/>
                <a:cs typeface="Arial"/>
              </a:rPr>
              <a:t>Legislation (in every country) requires employers to  reduce risks to a level that is as low as is reasonably  practicable (abbreviated as ALARP)</a:t>
            </a:r>
          </a:p>
          <a:p>
            <a:pPr marL="0" marR="313055" indent="0">
              <a:lnSpc>
                <a:spcPct val="150000"/>
              </a:lnSpc>
              <a:buNone/>
              <a:tabLst>
                <a:tab pos="469900" algn="l"/>
                <a:tab pos="470534" algn="l"/>
              </a:tabLst>
            </a:pPr>
            <a:r>
              <a:rPr lang="en-US" sz="1100" dirty="0" smtClean="0">
                <a:latin typeface="Raleway" panose="020B0604020202020204" charset="0"/>
                <a:cs typeface="Arial"/>
              </a:rPr>
              <a:t>To carry out a duty so far as is reasonably practicable  means that the degree of risk in a particular activity or  environment can be balanced against the time, trouble,  cost and physical difficulty of taking measures to avoid  the risk</a:t>
            </a:r>
          </a:p>
          <a:p>
            <a:pPr marL="0" marR="313055" indent="0">
              <a:lnSpc>
                <a:spcPct val="150000"/>
              </a:lnSpc>
              <a:buNone/>
              <a:tabLst>
                <a:tab pos="469900" algn="l"/>
                <a:tab pos="470534" algn="l"/>
              </a:tabLst>
            </a:pPr>
            <a:r>
              <a:rPr lang="en-US" sz="1100" dirty="0" smtClean="0">
                <a:latin typeface="Raleway" panose="020B0604020202020204" charset="0"/>
                <a:cs typeface="Arial"/>
              </a:rPr>
              <a:t>Industry guidelines, code of practices and previous  incidents/ accidents will provide guidance on what is  reasonably practicable</a:t>
            </a:r>
            <a:endParaRPr lang="en-US" sz="1100" dirty="0">
              <a:latin typeface="Raleway" panose="020B0604020202020204" charset="0"/>
              <a:cs typeface="Arial"/>
            </a:endParaRPr>
          </a:p>
        </p:txBody>
      </p:sp>
    </p:spTree>
    <p:extLst>
      <p:ext uri="{BB962C8B-B14F-4D97-AF65-F5344CB8AC3E}">
        <p14:creationId xmlns:p14="http://schemas.microsoft.com/office/powerpoint/2010/main" val="516006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buNone/>
            </a:pPr>
            <a:r>
              <a:rPr lang="en-US" b="1" dirty="0" smtClean="0"/>
              <a:t>Hazard</a:t>
            </a:r>
          </a:p>
          <a:p>
            <a:pPr marL="0" lvl="0" indent="0">
              <a:buNone/>
            </a:pPr>
            <a:r>
              <a:rPr lang="en-US" dirty="0" smtClean="0"/>
              <a:t>A hazard is something that can cause harm, e.g. electricity, chemicals, working up a ladder, noise, a keyboard, a bully at work, stress, etc.</a:t>
            </a:r>
          </a:p>
          <a:p>
            <a:pPr marL="0" lvl="0" indent="0">
              <a:buNone/>
            </a:pPr>
            <a:r>
              <a:rPr lang="en-US" b="1" dirty="0" smtClean="0"/>
              <a:t>Risk</a:t>
            </a:r>
          </a:p>
          <a:p>
            <a:pPr marL="0" lvl="0" indent="0">
              <a:buNone/>
            </a:pPr>
            <a:r>
              <a:rPr lang="en-US" dirty="0" smtClean="0"/>
              <a:t>A risk is the chance, high or low, that any hazard will actually cause somebody harm.</a:t>
            </a:r>
          </a:p>
          <a:p>
            <a:pPr marL="0" lvl="0" indent="0">
              <a:buNone/>
            </a:pPr>
            <a:r>
              <a:rPr lang="en-US" b="1" dirty="0" smtClean="0"/>
              <a:t>Risk Assessment</a:t>
            </a:r>
          </a:p>
          <a:p>
            <a:pPr marL="0" lvl="0" indent="0">
              <a:buNone/>
            </a:pPr>
            <a:r>
              <a:rPr lang="en-US" dirty="0" smtClean="0"/>
              <a:t>A risk assessment is nothing more than a careful examination of what, in your work, could cause harm to people.</a:t>
            </a:r>
          </a:p>
          <a:p>
            <a:pPr marL="0" lvl="0" indent="0">
              <a:buNone/>
            </a:pPr>
            <a:r>
              <a:rPr lang="en-US" b="1" dirty="0" err="1" smtClean="0"/>
              <a:t>Alarp</a:t>
            </a:r>
            <a:endParaRPr lang="en-US" b="1" dirty="0" smtClean="0"/>
          </a:p>
          <a:p>
            <a:pPr marL="0" lvl="0" indent="0">
              <a:buNone/>
            </a:pPr>
            <a:r>
              <a:rPr lang="en-US" dirty="0" smtClean="0"/>
              <a:t>The concept of “ALARP”; this involves weighing a risk against the trouble, time and money needed to control it.</a:t>
            </a:r>
          </a:p>
          <a:p>
            <a:pPr marL="0" lvl="0" indent="0">
              <a:buNone/>
            </a:pPr>
            <a:r>
              <a:rPr lang="en-US" b="1" dirty="0" smtClean="0"/>
              <a:t>Severity</a:t>
            </a:r>
          </a:p>
          <a:p>
            <a:pPr marL="0" lvl="0" indent="0">
              <a:buNone/>
            </a:pPr>
            <a:r>
              <a:rPr lang="en-US" dirty="0" smtClean="0"/>
              <a:t>Severity is the amount of damage or harm a hazard could create.</a:t>
            </a:r>
          </a:p>
          <a:p>
            <a:pPr marL="0" lvl="0" indent="0">
              <a:buNone/>
            </a:pPr>
            <a:r>
              <a:rPr lang="en-US" b="1" dirty="0" smtClean="0"/>
              <a:t>Acceptable risk</a:t>
            </a:r>
          </a:p>
          <a:p>
            <a:pPr marL="0" lvl="0" indent="0">
              <a:buNone/>
            </a:pPr>
            <a:r>
              <a:rPr lang="en-US" dirty="0" smtClean="0"/>
              <a:t>We cannot expect to achieve a risk level equal to zero. Thus we have to define which level of risk we consider as acceptable.</a:t>
            </a:r>
          </a:p>
          <a:p>
            <a:pPr marL="0" lvl="0" indent="0">
              <a:buNone/>
            </a:pPr>
            <a:endParaRPr lang="en-US" dirty="0"/>
          </a:p>
        </p:txBody>
      </p:sp>
    </p:spTree>
    <p:extLst>
      <p:ext uri="{BB962C8B-B14F-4D97-AF65-F5344CB8AC3E}">
        <p14:creationId xmlns:p14="http://schemas.microsoft.com/office/powerpoint/2010/main" val="4951644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lgn="l"/>
            <a:r>
              <a:rPr lang="en-US" kern="1200" dirty="0" smtClean="0">
                <a:latin typeface="Karla" panose="020B0604020202020204" charset="0"/>
              </a:rPr>
              <a:t>Risk assessment is a live document, whenever a new risk is identified or a process is changed the risk assessment must be reviewed to include those new risk or changes.</a:t>
            </a:r>
          </a:p>
          <a:p>
            <a:pPr lvl="0" algn="l"/>
            <a:r>
              <a:rPr lang="en-US" kern="1200" dirty="0" smtClean="0">
                <a:latin typeface="Karla" panose="020B0604020202020204" charset="0"/>
              </a:rPr>
              <a:t>Risk assessment must be documented and the record must be retained for future use and reference.</a:t>
            </a:r>
          </a:p>
          <a:p>
            <a:pPr lvl="0" algn="l"/>
            <a:r>
              <a:rPr lang="en-US" kern="1200" dirty="0" smtClean="0">
                <a:latin typeface="Karla" panose="020B0604020202020204" charset="0"/>
              </a:rPr>
              <a:t>Experts recommend doing risk assessment by cross functional teams, when more brains are involved the risk assessment will become more detailed, a detailed risk assessment ensures that maximum number of risks are addressed.</a:t>
            </a:r>
          </a:p>
          <a:p>
            <a:pPr lvl="0" algn="l"/>
            <a:r>
              <a:rPr lang="en-US" kern="1200" dirty="0" smtClean="0">
                <a:latin typeface="Karla" panose="020B0604020202020204" charset="0"/>
              </a:rPr>
              <a:t>Training is mandatory, after the completion of risk assessment, team members must be trained on the document to make them aware of all the hazards related to the job they are performing. </a:t>
            </a:r>
          </a:p>
          <a:p>
            <a:pPr lvl="0" algn="l"/>
            <a:r>
              <a:rPr lang="en-US" kern="1200" dirty="0" smtClean="0">
                <a:latin typeface="Karla" panose="020B0604020202020204" charset="0"/>
              </a:rPr>
              <a:t>Risk assessment can be used as a tool while performing gap analysis of any area, process or firm.</a:t>
            </a:r>
          </a:p>
          <a:p>
            <a:pPr lvl="0" algn="l"/>
            <a:r>
              <a:rPr lang="en-US" kern="1200" dirty="0" smtClean="0">
                <a:latin typeface="Karla" panose="020B0604020202020204" charset="0"/>
              </a:rPr>
              <a:t>While defining the controls, please note that not all controls falls in the category of PPEs or training, these two controls might seem to fit on almost all hazards, realistic and appropriate controls must be selected.</a:t>
            </a:r>
          </a:p>
        </p:txBody>
      </p:sp>
    </p:spTree>
    <p:extLst>
      <p:ext uri="{BB962C8B-B14F-4D97-AF65-F5344CB8AC3E}">
        <p14:creationId xmlns:p14="http://schemas.microsoft.com/office/powerpoint/2010/main" val="11022195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buNone/>
            </a:pPr>
            <a:r>
              <a:rPr lang="en-US" dirty="0" smtClean="0"/>
              <a:t>“</a:t>
            </a:r>
            <a:r>
              <a:rPr lang="en-US" dirty="0" smtClean="0">
                <a:solidFill>
                  <a:srgbClr val="FF9800"/>
                </a:solidFill>
              </a:rPr>
              <a:t>Opportunity</a:t>
            </a:r>
            <a:r>
              <a:rPr lang="en-US" dirty="0" smtClean="0"/>
              <a:t> and </a:t>
            </a:r>
            <a:r>
              <a:rPr lang="en-US" dirty="0" smtClean="0">
                <a:solidFill>
                  <a:srgbClr val="FF9800"/>
                </a:solidFill>
              </a:rPr>
              <a:t>risk</a:t>
            </a:r>
            <a:r>
              <a:rPr lang="en-US" dirty="0" smtClean="0"/>
              <a:t> come in pairs” </a:t>
            </a:r>
            <a:r>
              <a:rPr lang="en-US" dirty="0" err="1" smtClean="0"/>
              <a:t>Bangambiki</a:t>
            </a:r>
            <a:r>
              <a:rPr lang="en-US" dirty="0" smtClean="0"/>
              <a:t> </a:t>
            </a:r>
            <a:r>
              <a:rPr lang="en-US" dirty="0" err="1" smtClean="0"/>
              <a:t>Habyarimana</a:t>
            </a:r>
            <a:r>
              <a:rPr lang="en-US" dirty="0" smtClean="0"/>
              <a:t> </a:t>
            </a:r>
            <a:endParaRPr lang="en-US" dirty="0"/>
          </a:p>
        </p:txBody>
      </p:sp>
    </p:spTree>
    <p:extLst>
      <p:ext uri="{BB962C8B-B14F-4D97-AF65-F5344CB8AC3E}">
        <p14:creationId xmlns:p14="http://schemas.microsoft.com/office/powerpoint/2010/main" val="25634486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The 3</a:t>
            </a:r>
            <a:r>
              <a:rPr lang="en-US" baseline="30000" dirty="0" smtClean="0"/>
              <a:t>rd</a:t>
            </a:r>
            <a:r>
              <a:rPr lang="en-US" dirty="0" smtClean="0"/>
              <a:t> chapter is FIRE SAFETY AND FIRE PREVENTION TECHNIQUES</a:t>
            </a:r>
          </a:p>
          <a:p>
            <a:pPr marL="0" lvl="0" indent="0" algn="l" rtl="0">
              <a:spcBef>
                <a:spcPts val="0"/>
              </a:spcBef>
              <a:spcAft>
                <a:spcPts val="0"/>
              </a:spcAft>
              <a:buNone/>
            </a:pPr>
            <a:r>
              <a:rPr lang="en-US" dirty="0" smtClean="0"/>
              <a:t>In</a:t>
            </a:r>
            <a:r>
              <a:rPr lang="en-US" baseline="0" dirty="0" smtClean="0"/>
              <a:t> which we will study about basics of fire safety, what is fire, how it is formed, what are the hazards, types of fire and how it is extinguished.</a:t>
            </a:r>
            <a:endParaRPr dirty="0"/>
          </a:p>
        </p:txBody>
      </p:sp>
    </p:spTree>
    <p:extLst>
      <p:ext uri="{BB962C8B-B14F-4D97-AF65-F5344CB8AC3E}">
        <p14:creationId xmlns:p14="http://schemas.microsoft.com/office/powerpoint/2010/main" val="12588451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dirty="0" smtClean="0">
                <a:solidFill>
                  <a:srgbClr val="FFA400"/>
                </a:solidFill>
                <a:latin typeface="Karla" panose="020B0604020202020204" charset="0"/>
                <a:cs typeface="Arial" panose="020B0604020202020204" pitchFamily="34" charset="0"/>
              </a:rPr>
              <a:t>History of </a:t>
            </a:r>
            <a:r>
              <a:rPr lang="en-US" sz="1100" b="1" baseline="0" dirty="0" smtClean="0">
                <a:solidFill>
                  <a:srgbClr val="FFA400"/>
                </a:solidFill>
                <a:latin typeface="Karla" panose="020B0604020202020204" charset="0"/>
                <a:cs typeface="Arial" panose="020B0604020202020204" pitchFamily="34" charset="0"/>
              </a:rPr>
              <a:t> </a:t>
            </a:r>
            <a:r>
              <a:rPr lang="en-US" sz="1100" b="1" dirty="0" smtClean="0">
                <a:solidFill>
                  <a:srgbClr val="FFA400"/>
                </a:solidFill>
                <a:latin typeface="Karla" panose="020B0604020202020204" charset="0"/>
                <a:cs typeface="Arial" panose="020B0604020202020204" pitchFamily="34" charset="0"/>
              </a:rPr>
              <a:t>Fire Safety - </a:t>
            </a:r>
            <a:r>
              <a:rPr lang="en-US" sz="1100" dirty="0" smtClean="0">
                <a:solidFill>
                  <a:schemeClr val="bg1"/>
                </a:solidFill>
                <a:latin typeface="Karla" panose="020B0604020202020204" charset="0"/>
                <a:cs typeface="Arial" panose="020B0604020202020204" pitchFamily="34" charset="0"/>
              </a:rPr>
              <a:t>The field of health and safety is initiated from fire safety and then reached the level of maturation which we can see now in our curriculums. So in order to make a strong base in HSE education you must understand fire safety completely.</a:t>
            </a:r>
          </a:p>
          <a:p>
            <a:pPr marL="139700" indent="0" algn="l">
              <a:buNone/>
            </a:pPr>
            <a:endParaRPr lang="en-US" sz="1100" b="1" dirty="0" smtClean="0">
              <a:solidFill>
                <a:srgbClr val="FFA400"/>
              </a:solidFill>
              <a:latin typeface="Karla" panose="020B0604020202020204" charset="0"/>
              <a:cs typeface="Arial" panose="020B0604020202020204" pitchFamily="34" charset="0"/>
            </a:endParaRPr>
          </a:p>
        </p:txBody>
      </p:sp>
    </p:spTree>
    <p:extLst>
      <p:ext uri="{BB962C8B-B14F-4D97-AF65-F5344CB8AC3E}">
        <p14:creationId xmlns:p14="http://schemas.microsoft.com/office/powerpoint/2010/main" val="17400423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Do</a:t>
            </a:r>
            <a:r>
              <a:rPr lang="en-US" baseline="0" dirty="0" smtClean="0"/>
              <a:t> you know that in year 2017 more than 1300,000 fires are responded in US. </a:t>
            </a:r>
            <a:endParaRPr dirty="0"/>
          </a:p>
        </p:txBody>
      </p:sp>
    </p:spTree>
    <p:extLst>
      <p:ext uri="{BB962C8B-B14F-4D97-AF65-F5344CB8AC3E}">
        <p14:creationId xmlns:p14="http://schemas.microsoft.com/office/powerpoint/2010/main" val="7842026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35ed75ccf_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35ed75ccf_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Do you know that there are about 499,000 structure fires in US in 2017</a:t>
            </a:r>
            <a:r>
              <a:rPr lang="en-US" baseline="0" dirty="0" smtClean="0"/>
              <a:t> </a:t>
            </a:r>
          </a:p>
          <a:p>
            <a:pPr marL="0" lvl="0" indent="0" algn="l" rtl="0">
              <a:spcBef>
                <a:spcPts val="0"/>
              </a:spcBef>
              <a:spcAft>
                <a:spcPts val="0"/>
              </a:spcAft>
              <a:buNone/>
            </a:pPr>
            <a:r>
              <a:rPr lang="en-US" baseline="0" dirty="0" smtClean="0"/>
              <a:t>Which have caused 3400 civilian deaths in totality</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This shows that learning about fire safety is important.</a:t>
            </a:r>
            <a:endParaRPr dirty="0"/>
          </a:p>
        </p:txBody>
      </p:sp>
    </p:spTree>
    <p:extLst>
      <p:ext uri="{BB962C8B-B14F-4D97-AF65-F5344CB8AC3E}">
        <p14:creationId xmlns:p14="http://schemas.microsoft.com/office/powerpoint/2010/main" val="2446310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A fire is formed</a:t>
            </a:r>
            <a:r>
              <a:rPr lang="en-US" baseline="0" dirty="0" smtClean="0"/>
              <a:t> when these three are available, number one is fuel, number two oxygen and number three is source of  ignition. </a:t>
            </a:r>
          </a:p>
          <a:p>
            <a:pPr marL="0" lvl="0" indent="0" algn="l" rtl="0">
              <a:spcBef>
                <a:spcPts val="0"/>
              </a:spcBef>
              <a:spcAft>
                <a:spcPts val="0"/>
              </a:spcAft>
              <a:buNone/>
            </a:pPr>
            <a:r>
              <a:rPr lang="en-US" baseline="0" dirty="0" smtClean="0"/>
              <a:t>When all of the three combines a fire is formed.</a:t>
            </a:r>
          </a:p>
          <a:p>
            <a:pPr marL="0" lvl="0" indent="0" algn="l" rtl="0">
              <a:spcBef>
                <a:spcPts val="0"/>
              </a:spcBef>
              <a:spcAft>
                <a:spcPts val="0"/>
              </a:spcAft>
              <a:buNone/>
            </a:pPr>
            <a:r>
              <a:rPr lang="en-US" baseline="0" dirty="0" smtClean="0"/>
              <a:t>The fuel can be in any form, it can be solid like wood and paper, can be liquid like gasoline and diesel and can be in gaseous form like natural gas methane or hydrogen.</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The oxygen is usually available in the environment, the other source of oxygen can be any oxygenating agent which act as the supply line of oxygen</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Finally a source of ignition, which act as the starter of fire in the presence of fuel and oxygen. A fire is formed when all these mentioned favorable conditions are available.</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dirty="0" smtClean="0"/>
              <a:t>But,</a:t>
            </a:r>
            <a:r>
              <a:rPr lang="en-US" baseline="0" dirty="0" smtClean="0"/>
              <a:t> if any one of them is removed or decreased, the triangle will collapse and this will put out the fire. This concept is mandatory to understand in order to learn fire safety.</a:t>
            </a:r>
            <a:endParaRPr dirty="0"/>
          </a:p>
        </p:txBody>
      </p:sp>
    </p:spTree>
    <p:extLst>
      <p:ext uri="{BB962C8B-B14F-4D97-AF65-F5344CB8AC3E}">
        <p14:creationId xmlns:p14="http://schemas.microsoft.com/office/powerpoint/2010/main" val="32853156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Fire is</a:t>
            </a:r>
            <a:r>
              <a:rPr lang="en-US" baseline="0" dirty="0" smtClean="0"/>
              <a:t> basically a beneficial thing, humans are using it from thousands of years, we cook food on fire, we use fire in industries to melt metal and form alloys which is later used to make various equipment, we use fire in our homes to cook food and to keep ourselves warm in extreme weathers.</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However,</a:t>
            </a:r>
            <a:r>
              <a:rPr lang="en-US" baseline="0" dirty="0" smtClean="0"/>
              <a:t> t</a:t>
            </a:r>
            <a:r>
              <a:rPr lang="en-US" dirty="0" smtClean="0"/>
              <a:t>here are some hazards of fire</a:t>
            </a:r>
            <a:r>
              <a:rPr lang="en-US" baseline="0" dirty="0" smtClean="0"/>
              <a:t> due to which we have to learn fire safety, fire possess high temperature and it can burn and this burns if get severe can cause injuries and in some extreme cases fatalities. Smoke is the by product of fire, in fire incidents many people die due to suffocation by smoke, also smoke lowers down the visibility and this can cause injuries and even deaths.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In some extreme cases due to high temperatures building structure can collapse which can result in massive amount of deaths.</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This is why fire safety must be learned so that we are able to save ourselves and others from fire incidents </a:t>
            </a:r>
            <a:endParaRPr dirty="0"/>
          </a:p>
        </p:txBody>
      </p:sp>
    </p:spTree>
    <p:extLst>
      <p:ext uri="{BB962C8B-B14F-4D97-AF65-F5344CB8AC3E}">
        <p14:creationId xmlns:p14="http://schemas.microsoft.com/office/powerpoint/2010/main" val="166152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Before</a:t>
            </a:r>
            <a:r>
              <a:rPr lang="en-US" baseline="0" dirty="0" smtClean="0"/>
              <a:t> moving forwards here are some of the stats which shows the criticality of the situation which give rise to the need of HSE management systems and the thought to companies to focus more on the health safety and environment. The world came across about </a:t>
            </a:r>
            <a:r>
              <a:rPr lang="en" sz="1100" dirty="0" smtClean="0"/>
              <a:t>2.78 million </a:t>
            </a:r>
            <a:r>
              <a:rPr lang="en-US" sz="1100" dirty="0" smtClean="0"/>
              <a:t>deaths a year as a result of occupational accidents or work-related disease</a:t>
            </a:r>
            <a:r>
              <a:rPr lang="en-US" sz="1100" b="1" dirty="0" smtClean="0"/>
              <a:t>,</a:t>
            </a:r>
            <a:r>
              <a:rPr lang="en-US" sz="1100" b="1" baseline="0" dirty="0" smtClean="0"/>
              <a:t> </a:t>
            </a:r>
            <a:r>
              <a:rPr lang="en-US" sz="1100" dirty="0" smtClean="0"/>
              <a:t>374 million </a:t>
            </a:r>
            <a:r>
              <a:rPr lang="en-US" sz="800" dirty="0" smtClean="0"/>
              <a:t>non-fatal injuries and illnesses</a:t>
            </a:r>
            <a:r>
              <a:rPr lang="en-US" sz="800" baseline="0" dirty="0" smtClean="0">
                <a:solidFill>
                  <a:srgbClr val="00BCD4"/>
                </a:solidFill>
              </a:rPr>
              <a:t> and </a:t>
            </a:r>
            <a:r>
              <a:rPr lang="en-US" sz="800" dirty="0" smtClean="0"/>
              <a:t>billions of dollars in overhead cost due to deaths and injuries, penalties, loss in asset,</a:t>
            </a:r>
            <a:r>
              <a:rPr lang="en-US" sz="800" baseline="0" dirty="0" smtClean="0"/>
              <a:t> etc.</a:t>
            </a:r>
            <a:endParaRPr lang="en-US" sz="800" dirty="0" smtClean="0"/>
          </a:p>
        </p:txBody>
      </p:sp>
    </p:spTree>
    <p:extLst>
      <p:ext uri="{BB962C8B-B14F-4D97-AF65-F5344CB8AC3E}">
        <p14:creationId xmlns:p14="http://schemas.microsoft.com/office/powerpoint/2010/main" val="7230922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Fire is directly used in </a:t>
            </a:r>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Hotels,</a:t>
            </a:r>
            <a:r>
              <a:rPr lang="en-US" baseline="0" dirty="0" smtClean="0"/>
              <a:t> every restaurant and hotel have a kitchen and in kitchen there is a direct use of fire.</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Using of high temperatures and molten metal is common in steel industry, large capacity furnaces are used.</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In Textile fire is closely used in process called </a:t>
            </a:r>
            <a:r>
              <a:rPr lang="en-US" sz="1100" b="0" i="0" u="none" strike="noStrike" cap="none" dirty="0" smtClean="0">
                <a:solidFill>
                  <a:srgbClr val="000000"/>
                </a:solidFill>
                <a:effectLst/>
                <a:latin typeface="Arial"/>
                <a:ea typeface="Arial"/>
                <a:cs typeface="Arial"/>
                <a:sym typeface="Arial"/>
              </a:rPr>
              <a:t>flame bonding, in</a:t>
            </a:r>
            <a:r>
              <a:rPr lang="en-US" sz="1100" b="0" i="0" u="none" strike="noStrike" cap="none" baseline="0" dirty="0" smtClean="0">
                <a:solidFill>
                  <a:srgbClr val="000000"/>
                </a:solidFill>
                <a:effectLst/>
                <a:latin typeface="Arial"/>
                <a:ea typeface="Arial"/>
                <a:cs typeface="Arial"/>
                <a:sym typeface="Arial"/>
              </a:rPr>
              <a:t> which direct fire is used in order to laminate the textiles.</a:t>
            </a:r>
          </a:p>
          <a:p>
            <a:pPr marL="0" lvl="0" indent="0" algn="l" rtl="0">
              <a:spcBef>
                <a:spcPts val="0"/>
              </a:spcBef>
              <a:spcAft>
                <a:spcPts val="0"/>
              </a:spcAft>
              <a:buNone/>
            </a:pPr>
            <a:endParaRPr lang="en-US" sz="1100" b="0" i="0" u="none" strike="noStrike" cap="none" baseline="0" dirty="0" smtClean="0">
              <a:solidFill>
                <a:srgbClr val="000000"/>
              </a:solidFill>
              <a:effectLst/>
              <a:latin typeface="Arial"/>
              <a:cs typeface="Arial"/>
              <a:sym typeface="Arial"/>
            </a:endParaRPr>
          </a:p>
          <a:p>
            <a:pPr marL="0" lvl="0" indent="0" algn="l" rtl="0">
              <a:spcBef>
                <a:spcPts val="0"/>
              </a:spcBef>
              <a:spcAft>
                <a:spcPts val="0"/>
              </a:spcAft>
              <a:buNone/>
            </a:pPr>
            <a:r>
              <a:rPr lang="en-US" sz="1100" b="0" i="0" u="none" strike="noStrike" cap="none" baseline="0" dirty="0" smtClean="0">
                <a:solidFill>
                  <a:srgbClr val="000000"/>
                </a:solidFill>
                <a:effectLst/>
                <a:latin typeface="Arial"/>
                <a:cs typeface="Arial"/>
                <a:sym typeface="Arial"/>
              </a:rPr>
              <a:t>These are some of the processes in which direct fire is used so arrangements and cautiousness is required in order to keep everyone safe.</a:t>
            </a:r>
            <a:endParaRPr dirty="0"/>
          </a:p>
        </p:txBody>
      </p:sp>
    </p:spTree>
    <p:extLst>
      <p:ext uri="{BB962C8B-B14F-4D97-AF65-F5344CB8AC3E}">
        <p14:creationId xmlns:p14="http://schemas.microsoft.com/office/powerpoint/2010/main" val="17364225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Fire developed from</a:t>
            </a:r>
            <a:r>
              <a:rPr lang="en-US" baseline="0" dirty="0" smtClean="0"/>
              <a:t> different sources of fuel is classified differently. The extinguishing technique of one class differs from others therefore understanding of classification is necessary in order to understand the extinguishing phenomena</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Number one is class A, the source of fuel in this type of fire burning is free materials, paper, wood, plastic </a:t>
            </a:r>
            <a:r>
              <a:rPr lang="en-US" dirty="0" err="1" smtClean="0"/>
              <a:t>etc</a:t>
            </a:r>
            <a:r>
              <a:rPr lang="en-US" dirty="0" smtClean="0"/>
              <a:t> – the symbol</a:t>
            </a:r>
            <a:r>
              <a:rPr lang="en-US" baseline="0" dirty="0" smtClean="0"/>
              <a:t> for this class of fire shows a fire burning in wood along with alphabet A</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dirty="0" smtClean="0"/>
              <a:t>Number 2 is class B, the source of fuel in this type of class is flammable liquids, and liquids fuels like petrol,</a:t>
            </a:r>
            <a:r>
              <a:rPr lang="en-US" baseline="0" dirty="0" smtClean="0"/>
              <a:t> </a:t>
            </a:r>
            <a:r>
              <a:rPr lang="en-US" dirty="0" smtClean="0"/>
              <a:t>gasoline,</a:t>
            </a:r>
            <a:r>
              <a:rPr lang="en-US" baseline="0" dirty="0" smtClean="0"/>
              <a:t> d</a:t>
            </a:r>
            <a:r>
              <a:rPr lang="en-US" dirty="0" smtClean="0"/>
              <a:t>iesel and</a:t>
            </a:r>
            <a:r>
              <a:rPr lang="en-US" baseline="0" dirty="0" smtClean="0"/>
              <a:t> other </a:t>
            </a:r>
            <a:r>
              <a:rPr lang="en-US" dirty="0" smtClean="0"/>
              <a:t>solvents. The symbol</a:t>
            </a:r>
            <a:r>
              <a:rPr lang="en-US" baseline="0" dirty="0" smtClean="0"/>
              <a:t> shows a </a:t>
            </a:r>
            <a:r>
              <a:rPr lang="en-US" sz="1100" b="0" i="0" u="none" strike="noStrike" cap="none" dirty="0" smtClean="0">
                <a:solidFill>
                  <a:srgbClr val="000000"/>
                </a:solidFill>
                <a:effectLst/>
                <a:latin typeface="Arial"/>
                <a:ea typeface="Arial"/>
                <a:cs typeface="Arial"/>
                <a:sym typeface="Arial"/>
              </a:rPr>
              <a:t>fuel can in flames </a:t>
            </a:r>
            <a:r>
              <a:rPr lang="en-US" baseline="0" dirty="0" err="1" smtClean="0"/>
              <a:t>alongwith</a:t>
            </a:r>
            <a:r>
              <a:rPr lang="en-US" baseline="0" dirty="0" smtClean="0"/>
              <a:t> letter B</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dirty="0" smtClean="0"/>
              <a:t>Number 3 is class C, the source of fuel in this class of fire is flammable gases, for example natural gas, methane, hydrogen, </a:t>
            </a:r>
            <a:r>
              <a:rPr lang="en-US" dirty="0" err="1" smtClean="0"/>
              <a:t>etc</a:t>
            </a:r>
            <a:r>
              <a:rPr lang="en-US" dirty="0" smtClean="0"/>
              <a:t> – the symbol is lamp with</a:t>
            </a:r>
            <a:r>
              <a:rPr lang="en-US" baseline="0" dirty="0" smtClean="0"/>
              <a:t> a flame along with letter C</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Number 4 is class D, the source of fuel in this class of fire is metals, metals like potassium, </a:t>
            </a:r>
            <a:r>
              <a:rPr lang="en-US" baseline="0" dirty="0" err="1" smtClean="0"/>
              <a:t>megnesium</a:t>
            </a:r>
            <a:r>
              <a:rPr lang="en-US" baseline="0" dirty="0" smtClean="0"/>
              <a:t> and sodium – the </a:t>
            </a:r>
            <a:r>
              <a:rPr lang="en-US" baseline="0" dirty="0" err="1" smtClean="0"/>
              <a:t>symbile</a:t>
            </a:r>
            <a:r>
              <a:rPr lang="en-US" baseline="0" dirty="0" smtClean="0"/>
              <a:t> is the word METAL written along with a D in the box </a:t>
            </a:r>
          </a:p>
          <a:p>
            <a:pPr marL="0" lvl="0" indent="0" algn="l" rtl="0">
              <a:spcBef>
                <a:spcPts val="0"/>
              </a:spcBef>
              <a:spcAft>
                <a:spcPts val="0"/>
              </a:spcAft>
              <a:buNone/>
            </a:pPr>
            <a:endParaRPr lang="en-US" baseline="0" dirty="0" smtClean="0"/>
          </a:p>
          <a:p>
            <a:pPr marL="0" lvl="0" indent="0" algn="l" rtl="0">
              <a:spcBef>
                <a:spcPts val="0"/>
              </a:spcBef>
              <a:spcAft>
                <a:spcPts val="0"/>
              </a:spcAft>
              <a:buNone/>
            </a:pPr>
            <a:r>
              <a:rPr lang="en-US" baseline="0" dirty="0" smtClean="0"/>
              <a:t>Number 5 is class E, the fires involving electricity, the symbol is a electrical current</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r>
              <a:rPr lang="en-US" dirty="0" smtClean="0"/>
              <a:t>Number 6 is class F, which</a:t>
            </a:r>
            <a:r>
              <a:rPr lang="en-US" baseline="0" dirty="0" smtClean="0"/>
              <a:t> involves cooking fats. The symbol is a frying pan in fire along with letter F</a:t>
            </a: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088998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35f391192_0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35f391192_0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There is a difference between the British and the US classification of Fire. The British system classification of Fire contain 6 classes from letter A to letter F, on the other hand US classification of Fire contain only four classes from letter A to letter D. In which there isn't any separate classification of flammable of gases.</a:t>
            </a:r>
          </a:p>
          <a:p>
            <a:pPr marL="0" lvl="0" indent="0" algn="l" rtl="0">
              <a:spcBef>
                <a:spcPts val="0"/>
              </a:spcBef>
              <a:spcAft>
                <a:spcPts val="0"/>
              </a:spcAft>
              <a:buNone/>
            </a:pPr>
            <a:endParaRPr lang="en-US"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918209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100" b="0" i="0" u="none" strike="noStrike" cap="none" dirty="0" smtClean="0">
                <a:solidFill>
                  <a:srgbClr val="000000"/>
                </a:solidFill>
                <a:effectLst/>
                <a:latin typeface="Arial"/>
                <a:ea typeface="Arial"/>
                <a:cs typeface="Arial"/>
                <a:sym typeface="Arial"/>
              </a:rPr>
              <a:t>In general there are four methods of putting out a fire, cooling, smothering, by chemical reaction and starvation. </a:t>
            </a:r>
          </a:p>
          <a:p>
            <a:r>
              <a:rPr lang="en-US" sz="1100" b="0" i="0" u="none" strike="noStrike" cap="none" dirty="0" smtClean="0">
                <a:solidFill>
                  <a:srgbClr val="000000"/>
                </a:solidFill>
                <a:effectLst/>
                <a:latin typeface="Arial"/>
                <a:ea typeface="Arial"/>
                <a:cs typeface="Arial"/>
                <a:sym typeface="Arial"/>
              </a:rPr>
              <a:t>Water is used for cooling purposes, water has the tendency to increase its own temperature by </a:t>
            </a:r>
            <a:r>
              <a:rPr lang="en-US" sz="1100" b="0" i="0" u="none" strike="noStrike" cap="none" dirty="0" err="1" smtClean="0">
                <a:solidFill>
                  <a:srgbClr val="000000"/>
                </a:solidFill>
                <a:effectLst/>
                <a:latin typeface="Arial"/>
                <a:ea typeface="Arial"/>
                <a:cs typeface="Arial"/>
                <a:sym typeface="Arial"/>
              </a:rPr>
              <a:t>absorbibg</a:t>
            </a:r>
            <a:r>
              <a:rPr lang="en-US" sz="1100" b="0" i="0" u="none" strike="noStrike" cap="none" dirty="0" smtClean="0">
                <a:solidFill>
                  <a:srgbClr val="000000"/>
                </a:solidFill>
                <a:effectLst/>
                <a:latin typeface="Arial"/>
                <a:ea typeface="Arial"/>
                <a:cs typeface="Arial"/>
                <a:sym typeface="Arial"/>
              </a:rPr>
              <a:t> temperature of </a:t>
            </a:r>
            <a:r>
              <a:rPr lang="en-US" sz="1100" b="0" i="0" u="none" strike="noStrike" cap="none" dirty="0" err="1" smtClean="0">
                <a:solidFill>
                  <a:srgbClr val="000000"/>
                </a:solidFill>
                <a:effectLst/>
                <a:latin typeface="Arial"/>
                <a:ea typeface="Arial"/>
                <a:cs typeface="Arial"/>
                <a:sym typeface="Arial"/>
              </a:rPr>
              <a:t>anthing</a:t>
            </a:r>
            <a:r>
              <a:rPr lang="en-US" sz="1100" b="0" i="0" u="none" strike="noStrike" cap="none" dirty="0" smtClean="0">
                <a:solidFill>
                  <a:srgbClr val="000000"/>
                </a:solidFill>
                <a:effectLst/>
                <a:latin typeface="Arial"/>
                <a:ea typeface="Arial"/>
                <a:cs typeface="Arial"/>
                <a:sym typeface="Arial"/>
              </a:rPr>
              <a:t> it is in touch, we also know that heat travels from hotter substances to colder ones, thus heat transfers from fire to the water constituents</a:t>
            </a:r>
          </a:p>
          <a:p>
            <a:r>
              <a:rPr lang="en-US" sz="1100" b="0" i="0" u="none" strike="noStrike" cap="none" dirty="0" smtClean="0">
                <a:solidFill>
                  <a:srgbClr val="000000"/>
                </a:solidFill>
                <a:effectLst/>
                <a:latin typeface="Arial"/>
                <a:ea typeface="Arial"/>
                <a:cs typeface="Arial"/>
                <a:sym typeface="Arial"/>
              </a:rPr>
              <a:t>Foam, CO2, wet chemical and fire blanket, all of them act as a barrier between the oxygen supply and fire.</a:t>
            </a:r>
          </a:p>
          <a:p>
            <a:r>
              <a:rPr lang="en-US" sz="1100" b="0" i="0" u="none" strike="noStrike" cap="none" dirty="0" smtClean="0">
                <a:solidFill>
                  <a:srgbClr val="000000"/>
                </a:solidFill>
                <a:effectLst/>
                <a:latin typeface="Arial"/>
                <a:ea typeface="Arial"/>
                <a:cs typeface="Arial"/>
                <a:sym typeface="Arial"/>
              </a:rPr>
              <a:t>DCP extinguishes by performing chemical reaction with the fire</a:t>
            </a:r>
          </a:p>
          <a:p>
            <a:r>
              <a:rPr lang="en-US" sz="1100" b="0" i="0" u="none" strike="noStrike" cap="none" dirty="0" smtClean="0">
                <a:solidFill>
                  <a:srgbClr val="000000"/>
                </a:solidFill>
                <a:effectLst/>
                <a:latin typeface="Arial"/>
                <a:ea typeface="Arial"/>
                <a:cs typeface="Arial"/>
                <a:sym typeface="Arial"/>
              </a:rPr>
              <a:t>And by putting less material, less stock, gap between stocks we can extinguish fire through starvation.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727347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DCP (Dry chemical </a:t>
            </a:r>
            <a:r>
              <a:rPr lang="en-US" dirty="0" err="1" smtClean="0"/>
              <a:t>poweder</a:t>
            </a:r>
            <a:r>
              <a:rPr lang="en-US" dirty="0" smtClean="0"/>
              <a:t>) also called as ABC Fire Extinguisher is the most widely used fire extinguisher.</a:t>
            </a:r>
            <a:r>
              <a:rPr lang="en-US" baseline="0" dirty="0" smtClean="0"/>
              <a:t> This F/E can be used in class A, B, C, D and fires involving electricity </a:t>
            </a:r>
          </a:p>
          <a:p>
            <a:r>
              <a:rPr lang="en-US" sz="1100" dirty="0" smtClean="0"/>
              <a:t>Extinguishers by chemically reacting with the combustion</a:t>
            </a:r>
          </a:p>
          <a:p>
            <a:r>
              <a:rPr lang="en-US" sz="1100" dirty="0" smtClean="0"/>
              <a:t>Identification is </a:t>
            </a:r>
            <a:r>
              <a:rPr lang="en-US" sz="1100" b="1" dirty="0" smtClean="0">
                <a:solidFill>
                  <a:srgbClr val="213F87"/>
                </a:solidFill>
              </a:rPr>
              <a:t>blue color</a:t>
            </a:r>
            <a:endParaRPr lang="en-US" sz="1100" dirty="0" smtClean="0"/>
          </a:p>
          <a:p>
            <a:r>
              <a:rPr lang="en-US" baseline="0" dirty="0" smtClean="0"/>
              <a:t>Must not be used in confined space, as this can cause suffocation in a close room due to inhaling powder.</a:t>
            </a:r>
            <a:endParaRPr lang="en-US" dirty="0"/>
          </a:p>
        </p:txBody>
      </p:sp>
    </p:spTree>
    <p:extLst>
      <p:ext uri="{BB962C8B-B14F-4D97-AF65-F5344CB8AC3E}">
        <p14:creationId xmlns:p14="http://schemas.microsoft.com/office/powerpoint/2010/main" val="2500591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491092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Co2 is the</a:t>
            </a:r>
            <a:r>
              <a:rPr lang="en-US" baseline="0" dirty="0" smtClean="0"/>
              <a:t> second widely used fire extinguisher</a:t>
            </a:r>
          </a:p>
          <a:p>
            <a:r>
              <a:rPr lang="en-US" dirty="0" smtClean="0"/>
              <a:t>It</a:t>
            </a:r>
            <a:r>
              <a:rPr lang="en-US" baseline="0" dirty="0" smtClean="0"/>
              <a:t> extinguishes by cooling as well as displacing oxygen from the environment</a:t>
            </a:r>
          </a:p>
          <a:p>
            <a:r>
              <a:rPr lang="en-US" baseline="0" dirty="0" smtClean="0"/>
              <a:t>It is best to use on liquid fuels fire</a:t>
            </a:r>
          </a:p>
          <a:p>
            <a:r>
              <a:rPr lang="en-US" dirty="0" smtClean="0"/>
              <a:t>Must</a:t>
            </a:r>
            <a:r>
              <a:rPr lang="en-US" baseline="0" dirty="0" smtClean="0"/>
              <a:t> not be used in confined spaces as it can cause suffocation</a:t>
            </a:r>
          </a:p>
          <a:p>
            <a:r>
              <a:rPr lang="en-US" baseline="0" dirty="0" smtClean="0"/>
              <a:t>Best to use on Class B, Class C and Fires involving electricity</a:t>
            </a:r>
          </a:p>
          <a:p>
            <a:endParaRPr lang="ur-PK" dirty="0" smtClean="0"/>
          </a:p>
        </p:txBody>
      </p:sp>
    </p:spTree>
    <p:extLst>
      <p:ext uri="{BB962C8B-B14F-4D97-AF65-F5344CB8AC3E}">
        <p14:creationId xmlns:p14="http://schemas.microsoft.com/office/powerpoint/2010/main" val="34937436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Fire</a:t>
            </a:r>
            <a:r>
              <a:rPr lang="en-US" baseline="0" dirty="0" smtClean="0"/>
              <a:t> extinguishers that contain water are best for extinguishing class A fire. </a:t>
            </a:r>
          </a:p>
          <a:p>
            <a:r>
              <a:rPr lang="en-US" baseline="0" dirty="0" smtClean="0"/>
              <a:t>They must not be used in fire involving electricity and those with liquid fuels. </a:t>
            </a:r>
          </a:p>
          <a:p>
            <a:r>
              <a:rPr lang="en-US" baseline="0" dirty="0" smtClean="0"/>
              <a:t>We know that water in some conditions can conduct electricity this is the reason water extinguisher can not be used on electricity related fires.</a:t>
            </a:r>
          </a:p>
          <a:p>
            <a:r>
              <a:rPr lang="en-US" baseline="0" dirty="0" smtClean="0"/>
              <a:t>Moreover, water must also not be used on liquid </a:t>
            </a:r>
            <a:r>
              <a:rPr lang="en-US" baseline="0" dirty="0" err="1" smtClean="0"/>
              <a:t>fueld</a:t>
            </a:r>
            <a:r>
              <a:rPr lang="en-US" baseline="0" dirty="0" smtClean="0"/>
              <a:t> and most importantly on cooking oil fire, because it can expand the fire and can harm more</a:t>
            </a:r>
          </a:p>
          <a:p>
            <a:r>
              <a:rPr lang="en-US" baseline="0" dirty="0" smtClean="0"/>
              <a:t>In the next slides you can see the reason why water must not be used on cooking oils</a:t>
            </a:r>
            <a:endParaRPr lang="en-US" dirty="0"/>
          </a:p>
        </p:txBody>
      </p:sp>
    </p:spTree>
    <p:extLst>
      <p:ext uri="{BB962C8B-B14F-4D97-AF65-F5344CB8AC3E}">
        <p14:creationId xmlns:p14="http://schemas.microsoft.com/office/powerpoint/2010/main" val="2797168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Fire</a:t>
            </a:r>
            <a:r>
              <a:rPr lang="en-US" baseline="0" dirty="0" smtClean="0"/>
              <a:t> extinguishers that contain water are best for extinguishing class A fire. </a:t>
            </a:r>
          </a:p>
          <a:p>
            <a:r>
              <a:rPr lang="en-US" baseline="0" dirty="0" smtClean="0"/>
              <a:t>They must not be used in fire involving electricity and those with liquid fuels. </a:t>
            </a:r>
          </a:p>
          <a:p>
            <a:r>
              <a:rPr lang="en-US" baseline="0" dirty="0" smtClean="0"/>
              <a:t>We know that water in some conditions can conduct electricity this is the reason water extinguisher can not be used on electricity related fires.</a:t>
            </a:r>
          </a:p>
          <a:p>
            <a:r>
              <a:rPr lang="en-US" baseline="0" dirty="0" smtClean="0"/>
              <a:t>Moreover, water must also not be used on liquid </a:t>
            </a:r>
            <a:r>
              <a:rPr lang="en-US" baseline="0" dirty="0" err="1" smtClean="0"/>
              <a:t>fueld</a:t>
            </a:r>
            <a:r>
              <a:rPr lang="en-US" baseline="0" dirty="0" smtClean="0"/>
              <a:t> and most importantly on cooking oil fire, because it can expand the fire and can harm more</a:t>
            </a:r>
          </a:p>
          <a:p>
            <a:r>
              <a:rPr lang="en-US" baseline="0" dirty="0" smtClean="0"/>
              <a:t>In the next slides you can see the reason why water must not be used on cooking oils</a:t>
            </a:r>
            <a:endParaRPr lang="en-US" dirty="0"/>
          </a:p>
        </p:txBody>
      </p:sp>
    </p:spTree>
    <p:extLst>
      <p:ext uri="{BB962C8B-B14F-4D97-AF65-F5344CB8AC3E}">
        <p14:creationId xmlns:p14="http://schemas.microsoft.com/office/powerpoint/2010/main" val="308666634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Fire</a:t>
            </a:r>
            <a:r>
              <a:rPr lang="en-US" baseline="0" dirty="0" smtClean="0"/>
              <a:t> extinguishers that contain water are best for extinguishing class A fire. </a:t>
            </a:r>
          </a:p>
          <a:p>
            <a:r>
              <a:rPr lang="en-US" baseline="0" dirty="0" smtClean="0"/>
              <a:t>They must not be used in fire involving electricity and those with liquid fuels. </a:t>
            </a:r>
          </a:p>
          <a:p>
            <a:r>
              <a:rPr lang="en-US" baseline="0" dirty="0" smtClean="0"/>
              <a:t>We know that water in some conditions can conduct electricity this is the reason water extinguisher can not be used on electricity related fires.</a:t>
            </a:r>
          </a:p>
          <a:p>
            <a:r>
              <a:rPr lang="en-US" baseline="0" dirty="0" smtClean="0"/>
              <a:t>Moreover, water must also not be used on liquid </a:t>
            </a:r>
            <a:r>
              <a:rPr lang="en-US" baseline="0" dirty="0" err="1" smtClean="0"/>
              <a:t>fueld</a:t>
            </a:r>
            <a:r>
              <a:rPr lang="en-US" baseline="0" dirty="0" smtClean="0"/>
              <a:t> and most importantly on cooking oil fire, because it can expand the fire and can harm more</a:t>
            </a:r>
          </a:p>
          <a:p>
            <a:r>
              <a:rPr lang="en-US" baseline="0" dirty="0" smtClean="0"/>
              <a:t>In the next slides you can see the reason why water must not be used on cooking oils</a:t>
            </a:r>
            <a:endParaRPr lang="en-US" dirty="0"/>
          </a:p>
        </p:txBody>
      </p:sp>
    </p:spTree>
    <p:extLst>
      <p:ext uri="{BB962C8B-B14F-4D97-AF65-F5344CB8AC3E}">
        <p14:creationId xmlns:p14="http://schemas.microsoft.com/office/powerpoint/2010/main" val="276810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baseline="0" dirty="0" smtClean="0"/>
              <a:t>Employees and employers are the two major stakeholders of any firm. A firm works when both of them are in peaceful agreement with each other which increases the productivity, however the productivity is affected when any one of the stakeholder is not satisfied. </a:t>
            </a:r>
          </a:p>
          <a:p>
            <a:pPr marL="139700" indent="0">
              <a:buNone/>
            </a:pPr>
            <a:r>
              <a:rPr lang="en-US" baseline="0" dirty="0" smtClean="0"/>
              <a:t>Employees want a safe workplace, a place where they will not counter any pain, the environment is encouraging and positive and care should be observed from both sides. On the other hand, employers want a workplace which is accident free, they want to minimize the cost along with a decreased in loss time injury, they also want to be proactive in legal compliance to avoid any lawsuits etc.</a:t>
            </a:r>
          </a:p>
          <a:p>
            <a:pPr marL="139700" indent="0">
              <a:buNone/>
            </a:pPr>
            <a:r>
              <a:rPr lang="en-US" baseline="0" dirty="0" smtClean="0"/>
              <a:t>Thus these two sides and the requirements will give rise in need of a health, safety and environment management system</a:t>
            </a:r>
          </a:p>
        </p:txBody>
      </p:sp>
    </p:spTree>
    <p:extLst>
      <p:ext uri="{BB962C8B-B14F-4D97-AF65-F5344CB8AC3E}">
        <p14:creationId xmlns:p14="http://schemas.microsoft.com/office/powerpoint/2010/main" val="27159748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0" i="0" u="none" strike="noStrike" cap="none" dirty="0" smtClean="0">
                <a:solidFill>
                  <a:srgbClr val="000000"/>
                </a:solidFill>
                <a:effectLst/>
                <a:latin typeface="Arial"/>
                <a:ea typeface="Arial"/>
                <a:cs typeface="Arial"/>
                <a:sym typeface="Arial"/>
              </a:rPr>
              <a:t>The four types of fire detectors are heat, optical (</a:t>
            </a:r>
            <a:r>
              <a:rPr lang="en-US" sz="1100" b="0" i="0" u="none" strike="noStrike" cap="none" dirty="0" err="1" smtClean="0">
                <a:solidFill>
                  <a:srgbClr val="000000"/>
                </a:solidFill>
                <a:effectLst/>
                <a:latin typeface="Arial"/>
                <a:ea typeface="Arial"/>
                <a:cs typeface="Arial"/>
                <a:sym typeface="Arial"/>
              </a:rPr>
              <a:t>ionisation</a:t>
            </a:r>
            <a:r>
              <a:rPr lang="en-US" sz="1100" b="0" i="0" u="none" strike="noStrike" cap="none" dirty="0" smtClean="0">
                <a:solidFill>
                  <a:srgbClr val="000000"/>
                </a:solidFill>
                <a:effectLst/>
                <a:latin typeface="Arial"/>
                <a:ea typeface="Arial"/>
                <a:cs typeface="Arial"/>
                <a:sym typeface="Arial"/>
              </a:rPr>
              <a:t>), photoelectric, and </a:t>
            </a:r>
            <a:r>
              <a:rPr lang="en-US" sz="1100" b="0" i="0" u="none" strike="noStrike" cap="none" dirty="0" err="1" smtClean="0">
                <a:solidFill>
                  <a:srgbClr val="000000"/>
                </a:solidFill>
                <a:effectLst/>
                <a:latin typeface="Arial"/>
                <a:ea typeface="Arial"/>
                <a:cs typeface="Arial"/>
                <a:sym typeface="Arial"/>
              </a:rPr>
              <a:t>ionisation</a:t>
            </a:r>
            <a:r>
              <a:rPr lang="en-US" sz="1100" b="0" i="0" u="none" strike="noStrike" cap="none" dirty="0" smtClean="0">
                <a:solidFill>
                  <a:srgbClr val="000000"/>
                </a:solidFill>
                <a:effectLst/>
                <a:latin typeface="Arial"/>
                <a:ea typeface="Arial"/>
                <a:cs typeface="Arial"/>
                <a:sym typeface="Arial"/>
              </a:rPr>
              <a:t>/photoelectric. The differences in each of these are how they detect fires, heat being from temperature, and the other three being from smoke</a:t>
            </a:r>
          </a:p>
          <a:p>
            <a:pPr fontAlgn="base"/>
            <a:r>
              <a:rPr lang="en-US" sz="1100" b="0" i="0" u="none" strike="noStrike" cap="none" dirty="0" smtClean="0">
                <a:solidFill>
                  <a:srgbClr val="000000"/>
                </a:solidFill>
                <a:effectLst/>
                <a:latin typeface="Arial"/>
                <a:ea typeface="Arial"/>
                <a:cs typeface="Arial"/>
                <a:sym typeface="Arial"/>
              </a:rPr>
              <a:t>Smoke Detectors</a:t>
            </a:r>
          </a:p>
          <a:p>
            <a:pPr fontAlgn="base"/>
            <a:r>
              <a:rPr lang="en-US" sz="1100" b="0" i="0" u="none" strike="noStrike" cap="none" dirty="0" smtClean="0">
                <a:solidFill>
                  <a:srgbClr val="000000"/>
                </a:solidFill>
                <a:effectLst/>
                <a:latin typeface="Arial"/>
                <a:ea typeface="Arial"/>
                <a:cs typeface="Arial"/>
                <a:sym typeface="Arial"/>
              </a:rPr>
              <a:t>The three most common smoke detectors are </a:t>
            </a:r>
            <a:r>
              <a:rPr lang="en-US" sz="1100" b="0" i="0" u="none" strike="noStrike" cap="none" dirty="0" err="1" smtClean="0">
                <a:solidFill>
                  <a:srgbClr val="000000"/>
                </a:solidFill>
                <a:effectLst/>
                <a:latin typeface="Arial"/>
                <a:ea typeface="Arial"/>
                <a:cs typeface="Arial"/>
                <a:sym typeface="Arial"/>
              </a:rPr>
              <a:t>ionisation</a:t>
            </a:r>
            <a:r>
              <a:rPr lang="en-US" sz="1100" b="0" i="0" u="none" strike="noStrike" cap="none" dirty="0" smtClean="0">
                <a:solidFill>
                  <a:srgbClr val="000000"/>
                </a:solidFill>
                <a:effectLst/>
                <a:latin typeface="Arial"/>
                <a:ea typeface="Arial"/>
                <a:cs typeface="Arial"/>
                <a:sym typeface="Arial"/>
              </a:rPr>
              <a:t>, photoelectric, and combination </a:t>
            </a:r>
            <a:r>
              <a:rPr lang="en-US" sz="1100" b="0" i="0" u="none" strike="noStrike" cap="none" dirty="0" err="1" smtClean="0">
                <a:solidFill>
                  <a:srgbClr val="000000"/>
                </a:solidFill>
                <a:effectLst/>
                <a:latin typeface="Arial"/>
                <a:ea typeface="Arial"/>
                <a:cs typeface="Arial"/>
                <a:sym typeface="Arial"/>
              </a:rPr>
              <a:t>ionisation</a:t>
            </a:r>
            <a:r>
              <a:rPr lang="en-US" sz="1100" b="0" i="0" u="none" strike="noStrike" cap="none" dirty="0" smtClean="0">
                <a:solidFill>
                  <a:srgbClr val="000000"/>
                </a:solidFill>
                <a:effectLst/>
                <a:latin typeface="Arial"/>
                <a:ea typeface="Arial"/>
                <a:cs typeface="Arial"/>
                <a:sym typeface="Arial"/>
              </a:rPr>
              <a:t>/photoelectric. All smoke detectors sound an alarm, when they identify smoke, to notify a building’s occupants. What differentiates these detectors from one another is the way that they detect smoke.</a:t>
            </a:r>
          </a:p>
          <a:p>
            <a:pPr fontAlgn="base"/>
            <a:r>
              <a:rPr lang="en-US" sz="1100" b="1" i="0" u="none" strike="noStrike" cap="none" dirty="0" err="1" smtClean="0">
                <a:solidFill>
                  <a:srgbClr val="000000"/>
                </a:solidFill>
                <a:effectLst/>
                <a:latin typeface="Arial"/>
                <a:ea typeface="Arial"/>
                <a:cs typeface="Arial"/>
                <a:sym typeface="Arial"/>
              </a:rPr>
              <a:t>Ionisation</a:t>
            </a:r>
            <a:r>
              <a:rPr lang="en-US" sz="1100" b="1" i="0" u="none" strike="noStrike" cap="none" dirty="0" smtClean="0">
                <a:solidFill>
                  <a:srgbClr val="000000"/>
                </a:solidFill>
                <a:effectLst/>
                <a:latin typeface="Arial"/>
                <a:ea typeface="Arial"/>
                <a:cs typeface="Arial"/>
                <a:sym typeface="Arial"/>
              </a:rPr>
              <a:t> Smoke Alarms</a:t>
            </a:r>
          </a:p>
          <a:p>
            <a:pPr fontAlgn="base"/>
            <a:r>
              <a:rPr lang="en-US" sz="1100" b="0" i="0" u="none" strike="noStrike" cap="none" dirty="0" smtClean="0">
                <a:solidFill>
                  <a:srgbClr val="000000"/>
                </a:solidFill>
                <a:effectLst/>
                <a:latin typeface="Arial"/>
                <a:ea typeface="Arial"/>
                <a:cs typeface="Arial"/>
                <a:sym typeface="Arial"/>
              </a:rPr>
              <a:t>These detectors are excellent at detecting fast-burning fires. These are the cheapest and cost very little to purchase. They are very sensitive to small particles of smoke produced by fast flaming fires, such as paper and wood, and will detect this type of fire before the smoke gets too thick.</a:t>
            </a:r>
          </a:p>
          <a:p>
            <a:pPr fontAlgn="base"/>
            <a:r>
              <a:rPr lang="en-US" sz="1100" b="1" i="0" u="none" strike="noStrike" cap="none" dirty="0" smtClean="0">
                <a:solidFill>
                  <a:srgbClr val="000000"/>
                </a:solidFill>
                <a:effectLst/>
                <a:latin typeface="Arial"/>
                <a:ea typeface="Arial"/>
                <a:cs typeface="Arial"/>
                <a:sym typeface="Arial"/>
              </a:rPr>
              <a:t>Photoelectric (Optical) Alarms</a:t>
            </a:r>
          </a:p>
          <a:p>
            <a:pPr fontAlgn="base"/>
            <a:r>
              <a:rPr lang="en-US" sz="1100" b="0" i="0" u="none" strike="noStrike" cap="none" dirty="0" smtClean="0">
                <a:solidFill>
                  <a:srgbClr val="000000"/>
                </a:solidFill>
                <a:effectLst/>
                <a:latin typeface="Arial"/>
                <a:ea typeface="Arial"/>
                <a:cs typeface="Arial"/>
                <a:sym typeface="Arial"/>
              </a:rPr>
              <a:t>These detectors are effective at detecting larger particles of smoke from slow-burning, ‘</a:t>
            </a:r>
            <a:r>
              <a:rPr lang="en-US" sz="1100" b="0" i="0" u="none" strike="noStrike" cap="none" dirty="0" err="1" smtClean="0">
                <a:solidFill>
                  <a:srgbClr val="000000"/>
                </a:solidFill>
                <a:effectLst/>
                <a:latin typeface="Arial"/>
                <a:ea typeface="Arial"/>
                <a:cs typeface="Arial"/>
                <a:sym typeface="Arial"/>
              </a:rPr>
              <a:t>smouldering</a:t>
            </a:r>
            <a:r>
              <a:rPr lang="en-US" sz="1100" b="0" i="0" u="none" strike="noStrike" cap="none" dirty="0" smtClean="0">
                <a:solidFill>
                  <a:srgbClr val="000000"/>
                </a:solidFill>
                <a:effectLst/>
                <a:latin typeface="Arial"/>
                <a:ea typeface="Arial"/>
                <a:cs typeface="Arial"/>
                <a:sym typeface="Arial"/>
              </a:rPr>
              <a:t>’ fires. They’re extremely reliable and produce few false alarms. These are more expensive but more effective at detecting larger particles of smoke produced by slow-burning fires than an </a:t>
            </a:r>
            <a:r>
              <a:rPr lang="en-US" sz="1100" b="0" i="0" u="none" strike="noStrike" cap="none" dirty="0" err="1" smtClean="0">
                <a:solidFill>
                  <a:srgbClr val="000000"/>
                </a:solidFill>
                <a:effectLst/>
                <a:latin typeface="Arial"/>
                <a:ea typeface="Arial"/>
                <a:cs typeface="Arial"/>
                <a:sym typeface="Arial"/>
              </a:rPr>
              <a:t>ionisation</a:t>
            </a:r>
            <a:r>
              <a:rPr lang="en-US" sz="1100" b="0" i="0" u="none" strike="noStrike" cap="none" dirty="0" smtClean="0">
                <a:solidFill>
                  <a:srgbClr val="000000"/>
                </a:solidFill>
                <a:effectLst/>
                <a:latin typeface="Arial"/>
                <a:ea typeface="Arial"/>
                <a:cs typeface="Arial"/>
                <a:sym typeface="Arial"/>
              </a:rPr>
              <a:t> smoke detector.</a:t>
            </a:r>
          </a:p>
          <a:p>
            <a:pPr fontAlgn="base"/>
            <a:r>
              <a:rPr lang="en-US" sz="1100" b="1" i="0" u="none" strike="noStrike" cap="none" dirty="0" err="1" smtClean="0">
                <a:solidFill>
                  <a:srgbClr val="000000"/>
                </a:solidFill>
                <a:effectLst/>
                <a:latin typeface="Arial"/>
                <a:ea typeface="Arial"/>
                <a:cs typeface="Arial"/>
                <a:sym typeface="Arial"/>
              </a:rPr>
              <a:t>Ionisation</a:t>
            </a:r>
            <a:r>
              <a:rPr lang="en-US" sz="1100" b="1" i="0" u="none" strike="noStrike" cap="none" dirty="0" smtClean="0">
                <a:solidFill>
                  <a:srgbClr val="000000"/>
                </a:solidFill>
                <a:effectLst/>
                <a:latin typeface="Arial"/>
                <a:ea typeface="Arial"/>
                <a:cs typeface="Arial"/>
                <a:sym typeface="Arial"/>
              </a:rPr>
              <a:t>/Photoelectric (Multi-sensor) Alarms</a:t>
            </a:r>
          </a:p>
          <a:p>
            <a:pPr fontAlgn="base"/>
            <a:r>
              <a:rPr lang="en-US" sz="1100" b="0" i="0" u="none" strike="noStrike" cap="none" dirty="0" smtClean="0">
                <a:solidFill>
                  <a:srgbClr val="000000"/>
                </a:solidFill>
                <a:effectLst/>
                <a:latin typeface="Arial"/>
                <a:ea typeface="Arial"/>
                <a:cs typeface="Arial"/>
                <a:sym typeface="Arial"/>
              </a:rPr>
              <a:t>They are designed to be sensitive to a wide range of fires and provide a faster reaction to both fast-flaming and slow </a:t>
            </a:r>
            <a:r>
              <a:rPr lang="en-US" sz="1100" b="0" i="0" u="none" strike="noStrike" cap="none" dirty="0" err="1" smtClean="0">
                <a:solidFill>
                  <a:srgbClr val="000000"/>
                </a:solidFill>
                <a:effectLst/>
                <a:latin typeface="Arial"/>
                <a:ea typeface="Arial"/>
                <a:cs typeface="Arial"/>
                <a:sym typeface="Arial"/>
              </a:rPr>
              <a:t>smouldering</a:t>
            </a:r>
            <a:r>
              <a:rPr lang="en-US" sz="1100" b="0" i="0" u="none" strike="noStrike" cap="none" dirty="0" smtClean="0">
                <a:solidFill>
                  <a:srgbClr val="000000"/>
                </a:solidFill>
                <a:effectLst/>
                <a:latin typeface="Arial"/>
                <a:ea typeface="Arial"/>
                <a:cs typeface="Arial"/>
                <a:sym typeface="Arial"/>
              </a:rPr>
              <a:t> fires. As a result, </a:t>
            </a:r>
            <a:r>
              <a:rPr lang="en-US" sz="1100" b="1" i="0" u="none" strike="noStrike" cap="none" dirty="0" smtClean="0">
                <a:solidFill>
                  <a:srgbClr val="000000"/>
                </a:solidFill>
                <a:effectLst/>
                <a:latin typeface="Arial"/>
                <a:ea typeface="Arial"/>
                <a:cs typeface="Arial"/>
                <a:sym typeface="Arial"/>
                <a:hlinkClick r:id="rId3"/>
              </a:rPr>
              <a:t>BS 5839-6:2019+A1:2020</a:t>
            </a:r>
            <a:r>
              <a:rPr lang="en-US" sz="1100" b="0" i="0" u="none" strike="noStrike" cap="none" dirty="0" smtClean="0">
                <a:solidFill>
                  <a:srgbClr val="000000"/>
                </a:solidFill>
                <a:effectLst/>
                <a:latin typeface="Arial"/>
                <a:ea typeface="Arial"/>
                <a:cs typeface="Arial"/>
                <a:sym typeface="Arial"/>
              </a:rPr>
              <a:t> recommends the use of multi-sensor technology in all rooms except the kitchen. As the unit monitors for two different by-products of fires (smoke and temperature), its response to all types of fire is vastly improved over traditional single-sensor alarms. They are also less prone to false alarms associated with </a:t>
            </a:r>
            <a:r>
              <a:rPr lang="en-US" sz="1100" b="0" i="0" u="none" strike="noStrike" cap="none" dirty="0" err="1" smtClean="0">
                <a:solidFill>
                  <a:srgbClr val="000000"/>
                </a:solidFill>
                <a:effectLst/>
                <a:latin typeface="Arial"/>
                <a:ea typeface="Arial"/>
                <a:cs typeface="Arial"/>
                <a:sym typeface="Arial"/>
              </a:rPr>
              <a:t>ionisation</a:t>
            </a:r>
            <a:r>
              <a:rPr lang="en-US" sz="1100" b="0" i="0" u="none" strike="noStrike" cap="none" dirty="0" smtClean="0">
                <a:solidFill>
                  <a:srgbClr val="000000"/>
                </a:solidFill>
                <a:effectLst/>
                <a:latin typeface="Arial"/>
                <a:ea typeface="Arial"/>
                <a:cs typeface="Arial"/>
                <a:sym typeface="Arial"/>
              </a:rPr>
              <a:t> and optical type alarms.</a:t>
            </a:r>
          </a:p>
          <a:p>
            <a:pPr fontAlgn="base"/>
            <a:r>
              <a:rPr lang="en-US" sz="1100" b="0" i="0" u="none" strike="noStrike" cap="none" dirty="0" smtClean="0">
                <a:solidFill>
                  <a:srgbClr val="000000"/>
                </a:solidFill>
                <a:effectLst/>
                <a:latin typeface="Arial"/>
                <a:ea typeface="Arial"/>
                <a:cs typeface="Arial"/>
                <a:sym typeface="Arial"/>
              </a:rPr>
              <a:t>Heat Detectors</a:t>
            </a:r>
          </a:p>
          <a:p>
            <a:pPr fontAlgn="base"/>
            <a:r>
              <a:rPr lang="en-US" sz="1100" b="0" i="0" u="none" strike="noStrike" cap="none" dirty="0" smtClean="0">
                <a:solidFill>
                  <a:srgbClr val="000000"/>
                </a:solidFill>
                <a:effectLst/>
                <a:latin typeface="Arial"/>
                <a:ea typeface="Arial"/>
                <a:cs typeface="Arial"/>
                <a:sym typeface="Arial"/>
              </a:rPr>
              <a:t>These can detect an increase in temperature and are insensitive to smoke. Heat detectors detect the presence of heat and an increase in air temperature. These detectors have few false alarms but, they take longer to identify a fire than a smoke detector. They are ideal in situations where smoke detectors may cause false alarms such as steamy, humid, or dusty environments and therefore best suited for kitchens, garages, and lofts.</a:t>
            </a:r>
          </a:p>
          <a:p>
            <a:pPr fontAlgn="base"/>
            <a:r>
              <a:rPr lang="en-US" sz="1100" b="1" i="0" u="none" strike="noStrike" cap="none" dirty="0" smtClean="0">
                <a:solidFill>
                  <a:srgbClr val="000000"/>
                </a:solidFill>
                <a:effectLst/>
                <a:latin typeface="Arial"/>
                <a:ea typeface="Arial"/>
                <a:cs typeface="Arial"/>
                <a:sym typeface="Arial"/>
              </a:rPr>
              <a:t>Heat sensitive point detectors</a:t>
            </a:r>
          </a:p>
          <a:p>
            <a:pPr fontAlgn="base"/>
            <a:r>
              <a:rPr lang="en-US" sz="1100" b="0" i="0" u="none" strike="noStrike" cap="none" dirty="0" smtClean="0">
                <a:solidFill>
                  <a:srgbClr val="000000"/>
                </a:solidFill>
                <a:effectLst/>
                <a:latin typeface="Arial"/>
                <a:ea typeface="Arial"/>
                <a:cs typeface="Arial"/>
                <a:sym typeface="Arial"/>
              </a:rPr>
              <a:t>Fixed temperature – which will operate when it is exposed to a pre-determined temperature. Normally fixed temperature detectors employ a fusible alloy element that must be replaced after the detector has operated. Different temperature-rated elements are available to take into account varying ambient air temperatures.</a:t>
            </a:r>
          </a:p>
          <a:p>
            <a:pPr fontAlgn="base"/>
            <a:r>
              <a:rPr lang="en-US" sz="1100" b="0" i="0" u="none" strike="noStrike" cap="none" dirty="0" smtClean="0">
                <a:solidFill>
                  <a:srgbClr val="000000"/>
                </a:solidFill>
                <a:effectLst/>
                <a:latin typeface="Arial"/>
                <a:ea typeface="Arial"/>
                <a:cs typeface="Arial"/>
                <a:sym typeface="Arial"/>
              </a:rPr>
              <a:t>The second type operates on the rate of temperature rise. The rate of rise temperature detector may also include a fusible element for fixed temperature operation.</a:t>
            </a:r>
          </a:p>
          <a:p>
            <a:pPr fontAlgn="base"/>
            <a:r>
              <a:rPr lang="en-US" sz="1100" b="1" i="0" u="none" strike="noStrike" cap="none" dirty="0" smtClean="0">
                <a:solidFill>
                  <a:srgbClr val="000000"/>
                </a:solidFill>
                <a:effectLst/>
                <a:latin typeface="Arial"/>
                <a:ea typeface="Arial"/>
                <a:cs typeface="Arial"/>
                <a:sym typeface="Arial"/>
              </a:rPr>
              <a:t>Carbon Monoxide Detectors</a:t>
            </a:r>
          </a:p>
          <a:p>
            <a:endParaRPr lang="en-US" dirty="0"/>
          </a:p>
        </p:txBody>
      </p:sp>
    </p:spTree>
    <p:extLst>
      <p:ext uri="{BB962C8B-B14F-4D97-AF65-F5344CB8AC3E}">
        <p14:creationId xmlns:p14="http://schemas.microsoft.com/office/powerpoint/2010/main" val="41832385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“Don’t let your </a:t>
            </a:r>
            <a:r>
              <a:rPr lang="en-US" dirty="0" smtClean="0">
                <a:solidFill>
                  <a:srgbClr val="FF9800"/>
                </a:solidFill>
              </a:rPr>
              <a:t>dreams</a:t>
            </a:r>
            <a:r>
              <a:rPr lang="en-US" dirty="0" smtClean="0"/>
              <a:t> go up in the smoke, practice </a:t>
            </a:r>
            <a:r>
              <a:rPr lang="en-US" dirty="0" smtClean="0">
                <a:solidFill>
                  <a:srgbClr val="FF9800"/>
                </a:solidFill>
              </a:rPr>
              <a:t>fire safety</a:t>
            </a:r>
            <a:r>
              <a:rPr lang="en-US" dirty="0" smtClean="0"/>
              <a: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82366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In chapter 4 we will study about</a:t>
            </a:r>
            <a:r>
              <a:rPr lang="en-US" baseline="0" dirty="0" smtClean="0"/>
              <a:t> </a:t>
            </a:r>
            <a:r>
              <a:rPr lang="en-US" dirty="0" smtClean="0"/>
              <a:t>BASICS OF BEHAVIOUR BASED SAFETY-</a:t>
            </a:r>
            <a:r>
              <a:rPr lang="en-US" baseline="0" dirty="0" smtClean="0"/>
              <a:t> we will mainly cover </a:t>
            </a:r>
            <a:r>
              <a:rPr lang="en-US" dirty="0" smtClean="0"/>
              <a:t>What is behavior, behavioral assessment, observation and reinforcement!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7648699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lgn="l" rtl="0">
              <a:buNone/>
            </a:pPr>
            <a:r>
              <a:rPr lang="en-US" sz="1100" dirty="0" smtClean="0">
                <a:solidFill>
                  <a:schemeClr val="bg1"/>
                </a:solidFill>
                <a:latin typeface="Karla" panose="020B0604020202020204" charset="0"/>
                <a:cs typeface="Arial" panose="020B0604020202020204" pitchFamily="34" charset="0"/>
              </a:rPr>
              <a:t>Behavior Based Safety</a:t>
            </a:r>
          </a:p>
          <a:p>
            <a:pPr marL="139700" indent="0" algn="l" rtl="0">
              <a:buNone/>
            </a:pPr>
            <a:r>
              <a:rPr lang="en-US" sz="1100" dirty="0" smtClean="0">
                <a:solidFill>
                  <a:schemeClr val="bg1"/>
                </a:solidFill>
                <a:latin typeface="Karla" panose="020B0604020202020204" charset="0"/>
                <a:cs typeface="Arial" panose="020B0604020202020204" pitchFamily="34" charset="0"/>
              </a:rPr>
              <a:t>In the 1930’s, Heinrich reported that about 90% of all accidents involving fatalities, major and minor injuries were caused by “unsafe behavior” by workers. Behavior Based Safety was developed in the 1970s.</a:t>
            </a:r>
            <a:endParaRPr lang="en-US" sz="1100" dirty="0">
              <a:solidFill>
                <a:schemeClr val="bg1"/>
              </a:solidFill>
              <a:latin typeface="Karla" panose="020B0604020202020204" charset="0"/>
              <a:cs typeface="Arial" panose="020B0604020202020204" pitchFamily="34" charset="0"/>
            </a:endParaRPr>
          </a:p>
        </p:txBody>
      </p:sp>
    </p:spTree>
    <p:extLst>
      <p:ext uri="{BB962C8B-B14F-4D97-AF65-F5344CB8AC3E}">
        <p14:creationId xmlns:p14="http://schemas.microsoft.com/office/powerpoint/2010/main" val="6808568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dirty="0" smtClean="0">
                <a:solidFill>
                  <a:srgbClr val="7030A0"/>
                </a:solidFill>
                <a:latin typeface="Karla" panose="020B0604020202020204" charset="0"/>
              </a:rPr>
              <a:t>Behavior is what a person does or says</a:t>
            </a:r>
          </a:p>
          <a:p>
            <a:r>
              <a:rPr lang="en-US" sz="1100" dirty="0" smtClean="0">
                <a:latin typeface="Karla" panose="020B0604020202020204" charset="0"/>
              </a:rPr>
              <a:t>And our behavior is shaped by attitude and circumstances.</a:t>
            </a:r>
          </a:p>
          <a:p>
            <a:r>
              <a:rPr lang="en-US" sz="1200" b="1" dirty="0" smtClean="0">
                <a:solidFill>
                  <a:srgbClr val="7030A0"/>
                </a:solidFill>
                <a:latin typeface="Karla" panose="020B0604020202020204" charset="0"/>
              </a:rPr>
              <a:t>Behavior based safety</a:t>
            </a:r>
          </a:p>
          <a:p>
            <a:r>
              <a:rPr lang="en-US" sz="1100" dirty="0" smtClean="0">
                <a:latin typeface="Karla" panose="020B0604020202020204" charset="0"/>
              </a:rPr>
              <a:t>Is a safety management program and it specifies exactly what behaviors are required from everyone in order to have a safe work environment</a:t>
            </a:r>
          </a:p>
          <a:p>
            <a:r>
              <a:rPr lang="en-US" sz="1200" b="1" dirty="0" smtClean="0">
                <a:solidFill>
                  <a:srgbClr val="7030A0"/>
                </a:solidFill>
                <a:latin typeface="Karla" panose="020B0604020202020204" charset="0"/>
              </a:rPr>
              <a:t>Monitoring </a:t>
            </a:r>
          </a:p>
          <a:p>
            <a:r>
              <a:rPr lang="en-US" sz="1100" dirty="0" smtClean="0">
                <a:latin typeface="Karla" panose="020B0604020202020204" charset="0"/>
              </a:rPr>
              <a:t>The system must have controls in place to monitor whether or not these behaviors are being practiced routinely within the working environment</a:t>
            </a:r>
          </a:p>
          <a:p>
            <a:pPr marL="139700" indent="0">
              <a:buNone/>
            </a:pPr>
            <a:endParaRPr lang="en-US" dirty="0"/>
          </a:p>
        </p:txBody>
      </p:sp>
    </p:spTree>
    <p:extLst>
      <p:ext uri="{BB962C8B-B14F-4D97-AF65-F5344CB8AC3E}">
        <p14:creationId xmlns:p14="http://schemas.microsoft.com/office/powerpoint/2010/main" val="18938931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450"/>
              </a:spcAft>
            </a:pPr>
            <a:r>
              <a:rPr lang="en-US" sz="1200" b="1" dirty="0" smtClean="0">
                <a:solidFill>
                  <a:srgbClr val="FF1AC0"/>
                </a:solidFill>
                <a:latin typeface="Karla" panose="020B0604020202020204" charset="0"/>
              </a:rPr>
              <a:t>A good BBS program will help you in:</a:t>
            </a:r>
          </a:p>
          <a:p>
            <a:pPr>
              <a:spcAft>
                <a:spcPts val="450"/>
              </a:spcAft>
            </a:pPr>
            <a:r>
              <a:rPr lang="en-US" sz="1100" dirty="0" smtClean="0">
                <a:latin typeface="Karla" panose="020B0604020202020204" charset="0"/>
              </a:rPr>
              <a:t>Reduce incidents (i.e. </a:t>
            </a:r>
            <a:r>
              <a:rPr lang="en-US" sz="1100" dirty="0" err="1" smtClean="0">
                <a:latin typeface="Karla" panose="020B0604020202020204" charset="0"/>
              </a:rPr>
              <a:t>nearmisses</a:t>
            </a:r>
            <a:r>
              <a:rPr lang="en-US" sz="1100" dirty="0" smtClean="0">
                <a:latin typeface="Karla" panose="020B0604020202020204" charset="0"/>
              </a:rPr>
              <a:t>, accidents, injuries, property damages)</a:t>
            </a:r>
          </a:p>
          <a:p>
            <a:pPr>
              <a:spcAft>
                <a:spcPts val="450"/>
              </a:spcAft>
            </a:pPr>
            <a:r>
              <a:rPr lang="en-US" sz="1100" dirty="0" smtClean="0">
                <a:latin typeface="Karla" panose="020B0604020202020204" charset="0"/>
              </a:rPr>
              <a:t>Improve quality</a:t>
            </a:r>
          </a:p>
          <a:p>
            <a:pPr>
              <a:spcAft>
                <a:spcPts val="450"/>
              </a:spcAft>
            </a:pPr>
            <a:r>
              <a:rPr lang="en-US" sz="1100" dirty="0" smtClean="0">
                <a:latin typeface="Karla" panose="020B0604020202020204" charset="0"/>
              </a:rPr>
              <a:t>Reduce absenteeism</a:t>
            </a:r>
          </a:p>
          <a:p>
            <a:pPr>
              <a:spcAft>
                <a:spcPts val="450"/>
              </a:spcAft>
            </a:pPr>
            <a:r>
              <a:rPr lang="en-US" sz="1100" dirty="0" smtClean="0">
                <a:latin typeface="Karla" panose="020B0604020202020204" charset="0"/>
              </a:rPr>
              <a:t>Maintain a healthier workforce</a:t>
            </a:r>
          </a:p>
          <a:p>
            <a:pPr>
              <a:spcAft>
                <a:spcPts val="450"/>
              </a:spcAft>
            </a:pPr>
            <a:r>
              <a:rPr lang="en-US" sz="1100" dirty="0" smtClean="0">
                <a:latin typeface="Karla" panose="020B0604020202020204" charset="0"/>
              </a:rPr>
              <a:t>Improve workers feeling about their work</a:t>
            </a:r>
          </a:p>
          <a:p>
            <a:pPr>
              <a:spcAft>
                <a:spcPts val="450"/>
              </a:spcAft>
            </a:pPr>
            <a:r>
              <a:rPr lang="en-US" sz="1100" dirty="0" smtClean="0">
                <a:latin typeface="Karla" panose="020B0604020202020204" charset="0"/>
              </a:rPr>
              <a:t>Reduce workers compensation costs</a:t>
            </a:r>
          </a:p>
          <a:p>
            <a:pPr>
              <a:spcAft>
                <a:spcPts val="450"/>
              </a:spcAft>
            </a:pPr>
            <a:r>
              <a:rPr lang="en-US" sz="1100" dirty="0" smtClean="0">
                <a:latin typeface="Karla" panose="020B0604020202020204" charset="0"/>
              </a:rPr>
              <a:t>Elevate safety benchmark</a:t>
            </a:r>
          </a:p>
          <a:p>
            <a:pPr marL="139700" indent="0">
              <a:buNone/>
            </a:pPr>
            <a:endParaRPr lang="en-US" dirty="0"/>
          </a:p>
        </p:txBody>
      </p:sp>
    </p:spTree>
    <p:extLst>
      <p:ext uri="{BB962C8B-B14F-4D97-AF65-F5344CB8AC3E}">
        <p14:creationId xmlns:p14="http://schemas.microsoft.com/office/powerpoint/2010/main" val="26022915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So</a:t>
            </a:r>
            <a:r>
              <a:rPr lang="en-US" baseline="0" dirty="0" smtClean="0"/>
              <a:t> this is how a </a:t>
            </a:r>
            <a:r>
              <a:rPr lang="en-US" sz="1100" b="1" dirty="0" smtClean="0">
                <a:solidFill>
                  <a:srgbClr val="3A81BA"/>
                </a:solidFill>
                <a:latin typeface="Karla" panose="020B0604020202020204" charset="0"/>
              </a:rPr>
              <a:t>Behavior Based Safety Program</a:t>
            </a:r>
            <a:r>
              <a:rPr lang="en-US" sz="1100" b="0" baseline="0" dirty="0" smtClean="0">
                <a:solidFill>
                  <a:srgbClr val="000000"/>
                </a:solidFill>
                <a:latin typeface="Arial"/>
              </a:rPr>
              <a:t> works</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baseline="0" dirty="0" smtClean="0">
                <a:solidFill>
                  <a:srgbClr val="000000"/>
                </a:solidFill>
                <a:latin typeface="Arial"/>
              </a:rPr>
              <a:t>After defining the leadership commitment, job roles and responsibilities, safe work practices, </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baseline="0" dirty="0" smtClean="0">
                <a:solidFill>
                  <a:srgbClr val="000000"/>
                </a:solidFill>
                <a:latin typeface="Arial"/>
              </a:rPr>
              <a:t>Behavior observation is done, this can be done through any development of checklist in which all the safe behaviors will be listed which must be done while performing the job – make sure that the team members must know that they are been observed</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baseline="0" dirty="0" smtClean="0">
                <a:solidFill>
                  <a:srgbClr val="000000"/>
                </a:solidFill>
                <a:latin typeface="Arial"/>
              </a:rPr>
              <a:t>During the observation you will came across two types of behavior, it can be either negative or positive,</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baseline="0" dirty="0" smtClean="0">
                <a:solidFill>
                  <a:srgbClr val="000000"/>
                </a:solidFill>
                <a:latin typeface="Arial"/>
              </a:rPr>
              <a:t>In case of identification of negative behavior you have to </a:t>
            </a:r>
            <a:r>
              <a:rPr lang="en-US" sz="1100" b="0" baseline="0" dirty="0" err="1" smtClean="0">
                <a:solidFill>
                  <a:srgbClr val="000000"/>
                </a:solidFill>
                <a:latin typeface="Arial"/>
              </a:rPr>
              <a:t>adderss</a:t>
            </a:r>
            <a:r>
              <a:rPr lang="en-US" sz="1100" b="0" baseline="0" dirty="0" smtClean="0">
                <a:solidFill>
                  <a:srgbClr val="000000"/>
                </a:solidFill>
                <a:latin typeface="Arial"/>
              </a:rPr>
              <a:t> it, do the root cause analysis and find the cause and take action accordingly, </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dirty="0" smtClean="0">
                <a:solidFill>
                  <a:srgbClr val="3A81BA"/>
                </a:solidFill>
                <a:latin typeface="Karla" panose="020B0604020202020204" charset="0"/>
              </a:rPr>
              <a:t>Common</a:t>
            </a:r>
            <a:r>
              <a:rPr lang="en-US" sz="1100" b="0" baseline="0" dirty="0" smtClean="0">
                <a:solidFill>
                  <a:srgbClr val="3A81BA"/>
                </a:solidFill>
                <a:latin typeface="Karla" panose="020B0604020202020204" charset="0"/>
              </a:rPr>
              <a:t> root causes in this manner might be lack of training, poor health condition or personal problem, even if the personal </a:t>
            </a:r>
            <a:r>
              <a:rPr lang="en-US" sz="1100" b="0" baseline="0" dirty="0" err="1" smtClean="0">
                <a:solidFill>
                  <a:srgbClr val="3A81BA"/>
                </a:solidFill>
                <a:latin typeface="Karla" panose="020B0604020202020204" charset="0"/>
              </a:rPr>
              <a:t>proble</a:t>
            </a:r>
            <a:r>
              <a:rPr lang="en-US" sz="1100" b="0" baseline="0" dirty="0" smtClean="0">
                <a:solidFill>
                  <a:srgbClr val="3A81BA"/>
                </a:solidFill>
                <a:latin typeface="Karla" panose="020B0604020202020204" charset="0"/>
              </a:rPr>
              <a:t> is beyond office life you </a:t>
            </a:r>
            <a:r>
              <a:rPr lang="en-US" sz="1100" b="0" baseline="0" dirty="0" err="1" smtClean="0">
                <a:solidFill>
                  <a:srgbClr val="3A81BA"/>
                </a:solidFill>
                <a:latin typeface="Karla" panose="020B0604020202020204" charset="0"/>
              </a:rPr>
              <a:t>msut</a:t>
            </a:r>
            <a:r>
              <a:rPr lang="en-US" sz="1100" b="0" baseline="0" dirty="0" smtClean="0">
                <a:solidFill>
                  <a:srgbClr val="3A81BA"/>
                </a:solidFill>
                <a:latin typeface="Karla" panose="020B0604020202020204" charset="0"/>
              </a:rPr>
              <a:t> </a:t>
            </a:r>
            <a:r>
              <a:rPr lang="en-US" sz="1100" b="0" baseline="0" dirty="0" err="1" smtClean="0">
                <a:solidFill>
                  <a:srgbClr val="3A81BA"/>
                </a:solidFill>
                <a:latin typeface="Karla" panose="020B0604020202020204" charset="0"/>
              </a:rPr>
              <a:t>truy</a:t>
            </a:r>
            <a:r>
              <a:rPr lang="en-US" sz="1100" b="0" baseline="0" dirty="0" smtClean="0">
                <a:solidFill>
                  <a:srgbClr val="3A81BA"/>
                </a:solidFill>
                <a:latin typeface="Karla" panose="020B0604020202020204" charset="0"/>
              </a:rPr>
              <a:t> to address it as much as been allowed in office policies</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baseline="0" dirty="0" smtClean="0">
                <a:solidFill>
                  <a:srgbClr val="3A81BA"/>
                </a:solidFill>
                <a:latin typeface="Karla" panose="020B0604020202020204" charset="0"/>
              </a:rPr>
              <a:t>In case of positive behavior, you </a:t>
            </a:r>
            <a:r>
              <a:rPr lang="en-US" sz="1100" b="0" baseline="0" dirty="0" err="1" smtClean="0">
                <a:solidFill>
                  <a:srgbClr val="3A81BA"/>
                </a:solidFill>
                <a:latin typeface="Karla" panose="020B0604020202020204" charset="0"/>
              </a:rPr>
              <a:t>msut</a:t>
            </a:r>
            <a:r>
              <a:rPr lang="en-US" sz="1100" b="0" baseline="0" dirty="0" smtClean="0">
                <a:solidFill>
                  <a:srgbClr val="3A81BA"/>
                </a:solidFill>
                <a:latin typeface="Karla" panose="020B0604020202020204" charset="0"/>
              </a:rPr>
              <a:t> reinforce it, reinforcement increases the likelihood of the safe act, you can </a:t>
            </a:r>
            <a:r>
              <a:rPr lang="en-US" sz="1100" b="0" baseline="0" dirty="0" err="1" smtClean="0">
                <a:solidFill>
                  <a:srgbClr val="3A81BA"/>
                </a:solidFill>
                <a:latin typeface="Karla" panose="020B0604020202020204" charset="0"/>
              </a:rPr>
              <a:t>reinfore</a:t>
            </a:r>
            <a:r>
              <a:rPr lang="en-US" sz="1100" b="0" baseline="0" dirty="0" smtClean="0">
                <a:solidFill>
                  <a:srgbClr val="3A81BA"/>
                </a:solidFill>
                <a:latin typeface="Karla" panose="020B0604020202020204" charset="0"/>
              </a:rPr>
              <a:t> it by three common mechanism,</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baseline="0" dirty="0" err="1" smtClean="0">
                <a:solidFill>
                  <a:srgbClr val="3A81BA"/>
                </a:solidFill>
                <a:latin typeface="Karla" panose="020B0604020202020204" charset="0"/>
              </a:rPr>
              <a:t>Monetory</a:t>
            </a:r>
            <a:r>
              <a:rPr lang="en-US" sz="1100" b="0" baseline="0" dirty="0" smtClean="0">
                <a:solidFill>
                  <a:srgbClr val="3A81BA"/>
                </a:solidFill>
                <a:latin typeface="Karla" panose="020B0604020202020204" charset="0"/>
              </a:rPr>
              <a:t> compensation, award them financially, this will not also motivate him but also cause him to repeat those actions</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baseline="0" dirty="0" smtClean="0">
                <a:solidFill>
                  <a:srgbClr val="3A81BA"/>
                </a:solidFill>
                <a:latin typeface="Karla" panose="020B0604020202020204" charset="0"/>
              </a:rPr>
              <a:t>Training, provision of </a:t>
            </a:r>
            <a:r>
              <a:rPr lang="en-US" sz="1100" b="0" baseline="0" dirty="0" err="1" smtClean="0">
                <a:solidFill>
                  <a:srgbClr val="3A81BA"/>
                </a:solidFill>
                <a:latin typeface="Karla" panose="020B0604020202020204" charset="0"/>
              </a:rPr>
              <a:t>traiing</a:t>
            </a:r>
            <a:r>
              <a:rPr lang="en-US" sz="1100" b="0" baseline="0" dirty="0" smtClean="0">
                <a:solidFill>
                  <a:srgbClr val="3A81BA"/>
                </a:solidFill>
                <a:latin typeface="Karla" panose="020B0604020202020204" charset="0"/>
              </a:rPr>
              <a:t> is also a reinforcement technique</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baseline="0" dirty="0" smtClean="0">
                <a:solidFill>
                  <a:srgbClr val="3A81BA"/>
                </a:solidFill>
                <a:latin typeface="Karla" panose="020B0604020202020204" charset="0"/>
              </a:rPr>
              <a:t>And participation, which is also a </a:t>
            </a:r>
            <a:r>
              <a:rPr lang="en-US" sz="1100" b="0" baseline="0" dirty="0" err="1" smtClean="0">
                <a:solidFill>
                  <a:srgbClr val="3A81BA"/>
                </a:solidFill>
                <a:latin typeface="Karla" panose="020B0604020202020204" charset="0"/>
              </a:rPr>
              <a:t>appreaciation</a:t>
            </a:r>
            <a:r>
              <a:rPr lang="en-US" sz="1100" b="0" baseline="0" dirty="0" smtClean="0">
                <a:solidFill>
                  <a:srgbClr val="3A81BA"/>
                </a:solidFill>
                <a:latin typeface="Karla" panose="020B0604020202020204" charset="0"/>
              </a:rPr>
              <a:t> mechanism</a:t>
            </a: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baseline="0" dirty="0" smtClean="0">
              <a:solidFill>
                <a:srgbClr val="3A81BA"/>
              </a:solidFill>
              <a:latin typeface="Karla" panose="020B0604020202020204" charset="0"/>
            </a:endParaRP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baseline="0" dirty="0" smtClean="0">
                <a:solidFill>
                  <a:srgbClr val="3A81BA"/>
                </a:solidFill>
                <a:latin typeface="Karla" panose="020B0604020202020204" charset="0"/>
              </a:rPr>
              <a:t>Regarding punishment, punishment is counter effective and will likely to increase unsafe acts and is been proven in research</a:t>
            </a:r>
            <a:endParaRPr lang="en-US" sz="1100" b="0" dirty="0" smtClean="0">
              <a:solidFill>
                <a:srgbClr val="3A81BA"/>
              </a:solidFill>
              <a:latin typeface="Karla" panose="020B0604020202020204" charset="0"/>
            </a:endParaRPr>
          </a:p>
        </p:txBody>
      </p:sp>
    </p:spTree>
    <p:extLst>
      <p:ext uri="{BB962C8B-B14F-4D97-AF65-F5344CB8AC3E}">
        <p14:creationId xmlns:p14="http://schemas.microsoft.com/office/powerpoint/2010/main" val="1227956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smtClean="0">
                <a:latin typeface="Karla" panose="020B0604020202020204" charset="0"/>
                <a:ea typeface="Cambria" panose="02040503050406030204" pitchFamily="18" charset="0"/>
                <a:cs typeface="Segoe UI" panose="020B0502040204020203" pitchFamily="34" charset="0"/>
              </a:rPr>
              <a:t>Observing Behavior - </a:t>
            </a:r>
            <a:r>
              <a:rPr lang="en-ID" sz="1200" dirty="0" smtClean="0">
                <a:latin typeface="Karla" panose="020B0604020202020204" charset="0"/>
                <a:ea typeface="Cambria" panose="02040503050406030204" pitchFamily="18" charset="0"/>
                <a:cs typeface="Segoe UI Light" panose="020B0502040204020203" pitchFamily="34" charset="0"/>
              </a:rPr>
              <a:t>Observe to reinforce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Karla" panose="020B0604020202020204" charset="0"/>
                <a:ea typeface="Cambria" panose="02040503050406030204" pitchFamily="18" charset="0"/>
                <a:cs typeface="Segoe UI" panose="020B0502040204020203" pitchFamily="34" charset="0"/>
              </a:rPr>
              <a:t>Behavior must be observed so that you can understand it and can develop the list of safe (acceptable) behavior.</a:t>
            </a:r>
            <a:endParaRPr lang="en-ID" sz="1200" dirty="0" smtClean="0">
              <a:latin typeface="Karla" panose="020B0604020202020204" charset="0"/>
              <a:ea typeface="Cambria" panose="02040503050406030204" pitchFamily="18"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Remember: </a:t>
            </a:r>
            <a:r>
              <a:rPr lang="en-GB" sz="1200" kern="1200" dirty="0" smtClean="0">
                <a:solidFill>
                  <a:schemeClr val="tx1"/>
                </a:solidFill>
                <a:effectLst/>
                <a:latin typeface="+mn-lt"/>
                <a:ea typeface="+mn-ea"/>
                <a:cs typeface="+mn-cs"/>
              </a:rPr>
              <a:t>Determining safe behaviours will vary by job or department and will change as work conditions or equipment change. Make sure your team members understand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C8488C27-835A-4186-821D-608FF05A6457}" type="slidenum">
              <a:rPr lang="en-ID" smtClean="0"/>
              <a:t>75</a:t>
            </a:fld>
            <a:endParaRPr lang="en-ID"/>
          </a:p>
        </p:txBody>
      </p:sp>
    </p:spTree>
    <p:extLst>
      <p:ext uri="{BB962C8B-B14F-4D97-AF65-F5344CB8AC3E}">
        <p14:creationId xmlns:p14="http://schemas.microsoft.com/office/powerpoint/2010/main" val="37619215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spcAft>
                <a:spcPts val="450"/>
              </a:spcAft>
            </a:pPr>
            <a:r>
              <a:rPr lang="en-US" sz="1200" b="1" dirty="0" smtClean="0">
                <a:solidFill>
                  <a:srgbClr val="8BC34A"/>
                </a:solidFill>
                <a:latin typeface="Karla" panose="020B0604020202020204" charset="0"/>
              </a:rPr>
              <a:t>Things to remember when you are observing behaviors</a:t>
            </a:r>
          </a:p>
          <a:p>
            <a:pPr>
              <a:spcAft>
                <a:spcPts val="450"/>
              </a:spcAft>
            </a:pPr>
            <a:r>
              <a:rPr lang="en-US" sz="1100" dirty="0" smtClean="0">
                <a:latin typeface="Karla" panose="020B0604020202020204" charset="0"/>
              </a:rPr>
              <a:t>Establish criteria for observation, effective planning required.</a:t>
            </a:r>
          </a:p>
          <a:p>
            <a:pPr>
              <a:spcAft>
                <a:spcPts val="450"/>
              </a:spcAft>
            </a:pPr>
            <a:r>
              <a:rPr lang="en-US" sz="1100" dirty="0" smtClean="0">
                <a:latin typeface="Karla" panose="020B0604020202020204" charset="0"/>
              </a:rPr>
              <a:t>Observe frequently and at different times</a:t>
            </a:r>
          </a:p>
          <a:p>
            <a:pPr>
              <a:spcAft>
                <a:spcPts val="450"/>
              </a:spcAft>
            </a:pPr>
            <a:r>
              <a:rPr lang="en-US" sz="1100" dirty="0" smtClean="0">
                <a:latin typeface="Karla" panose="020B0604020202020204" charset="0"/>
              </a:rPr>
              <a:t>Ensure that your teams know that they are been observed</a:t>
            </a:r>
          </a:p>
          <a:p>
            <a:pPr>
              <a:spcAft>
                <a:spcPts val="450"/>
              </a:spcAft>
            </a:pPr>
            <a:r>
              <a:rPr lang="en-US" sz="1100" dirty="0" smtClean="0">
                <a:latin typeface="Karla" panose="020B0604020202020204" charset="0"/>
              </a:rPr>
              <a:t>Define the safe behavior that you are looking for</a:t>
            </a:r>
          </a:p>
          <a:p>
            <a:pPr>
              <a:spcAft>
                <a:spcPts val="450"/>
              </a:spcAft>
            </a:pPr>
            <a:r>
              <a:rPr lang="en-US" sz="1100" dirty="0" smtClean="0">
                <a:latin typeface="Karla" panose="020B0604020202020204" charset="0"/>
              </a:rPr>
              <a:t>Develop a checklist to help you</a:t>
            </a:r>
          </a:p>
          <a:p>
            <a:pPr>
              <a:spcAft>
                <a:spcPts val="450"/>
              </a:spcAft>
            </a:pPr>
            <a:r>
              <a:rPr lang="en-US" sz="1100" dirty="0" smtClean="0">
                <a:latin typeface="Karla" panose="020B0604020202020204" charset="0"/>
              </a:rPr>
              <a:t>Make notes and compile a detailed report afterwards</a:t>
            </a:r>
          </a:p>
          <a:p>
            <a:pPr marL="139700" indent="0" fontAlgn="ctr">
              <a:buNone/>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C8488C27-835A-4186-821D-608FF05A6457}" type="slidenum">
              <a:rPr lang="en-ID" smtClean="0"/>
              <a:t>76</a:t>
            </a:fld>
            <a:endParaRPr lang="en-ID"/>
          </a:p>
        </p:txBody>
      </p:sp>
    </p:spTree>
    <p:extLst>
      <p:ext uri="{BB962C8B-B14F-4D97-AF65-F5344CB8AC3E}">
        <p14:creationId xmlns:p14="http://schemas.microsoft.com/office/powerpoint/2010/main" val="20942440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dirty="0" smtClean="0">
                <a:latin typeface="Karla" panose="020B0604020202020204" charset="0"/>
                <a:ea typeface="Cambria" panose="02040503050406030204" pitchFamily="18" charset="0"/>
                <a:cs typeface="Segoe UI" panose="020B0502040204020203" pitchFamily="34" charset="0"/>
              </a:rPr>
              <a:t>Reinforcement </a:t>
            </a:r>
            <a:endParaRPr lang="en-ID" sz="1200" b="1" dirty="0" smtClean="0">
              <a:latin typeface="Karla" panose="020B0604020202020204" charset="0"/>
              <a:ea typeface="Cambria" panose="02040503050406030204" pitchFamily="18" charset="0"/>
              <a:cs typeface="Segoe UI" panose="020B0502040204020203" pitchFamily="34" charset="0"/>
            </a:endParaRP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D" sz="1200" dirty="0" smtClean="0">
                <a:latin typeface="Karla" panose="020B0604020202020204" charset="0"/>
                <a:ea typeface="Cambria" panose="02040503050406030204" pitchFamily="18" charset="0"/>
                <a:cs typeface="Segoe UI Light" panose="020B0502040204020203" pitchFamily="34" charset="0"/>
              </a:rPr>
              <a:t>The fuel to good behaviour</a:t>
            </a:r>
            <a:endParaRPr lang="en-US" sz="1200" dirty="0" smtClean="0">
              <a:latin typeface="Karla" panose="020B0604020202020204" charset="0"/>
              <a:ea typeface="Cambria" panose="02040503050406030204" pitchFamily="18" charset="0"/>
              <a:cs typeface="Segoe UI" panose="020B0502040204020203" pitchFamily="34" charset="0"/>
            </a:endParaRPr>
          </a:p>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smtClean="0">
                <a:latin typeface="Karla" panose="020B0604020202020204" charset="0"/>
                <a:ea typeface="Cambria" panose="02040503050406030204" pitchFamily="18" charset="0"/>
                <a:cs typeface="Segoe UI" panose="020B0502040204020203" pitchFamily="34" charset="0"/>
              </a:rPr>
              <a:t>The positive feedback which increases the likelihood of acceptable (safe) behaviors.</a:t>
            </a:r>
            <a:endParaRPr lang="en-ID" sz="1200" dirty="0" smtClean="0">
              <a:latin typeface="Karla" panose="020B0604020202020204" charset="0"/>
              <a:ea typeface="Cambria" panose="02040503050406030204" pitchFamily="18" charset="0"/>
              <a:cs typeface="Segoe UI" panose="020B0502040204020203" pitchFamily="34" charset="0"/>
            </a:endParaRPr>
          </a:p>
          <a:p>
            <a:pPr marL="139700" indent="0">
              <a:buNone/>
            </a:pPr>
            <a:endParaRPr lang="en-US" sz="1200" b="1" i="0" u="none" strike="noStrike"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Remember: </a:t>
            </a:r>
            <a:r>
              <a:rPr lang="en-GB" sz="1200" kern="1200" dirty="0" smtClean="0">
                <a:solidFill>
                  <a:schemeClr val="tx1"/>
                </a:solidFill>
                <a:effectLst/>
                <a:latin typeface="+mn-lt"/>
                <a:ea typeface="+mn-ea"/>
                <a:cs typeface="+mn-cs"/>
              </a:rPr>
              <a:t>Determining safe behaviours will vary by job or department and will change as work conditions or equipment change. Make sure your team members understand this.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C8488C27-835A-4186-821D-608FF05A6457}" type="slidenum">
              <a:rPr lang="en-ID" smtClean="0"/>
              <a:t>77</a:t>
            </a:fld>
            <a:endParaRPr lang="en-ID"/>
          </a:p>
        </p:txBody>
      </p:sp>
    </p:spTree>
    <p:extLst>
      <p:ext uri="{BB962C8B-B14F-4D97-AF65-F5344CB8AC3E}">
        <p14:creationId xmlns:p14="http://schemas.microsoft.com/office/powerpoint/2010/main" val="121944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smtClean="0"/>
              <a:t>The</a:t>
            </a:r>
            <a:r>
              <a:rPr lang="en-US" baseline="0" dirty="0" smtClean="0"/>
              <a:t> reason why firms adopt HSE is for below four major reasons.</a:t>
            </a:r>
          </a:p>
          <a:p>
            <a:pPr marL="3683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sz="1100" b="1" kern="1200" dirty="0" smtClean="0">
                <a:latin typeface="Karla" panose="020B0604020202020204" charset="0"/>
              </a:rPr>
              <a:t>Moral - </a:t>
            </a:r>
            <a:r>
              <a:rPr lang="en-US" sz="1100" kern="1200" dirty="0" smtClean="0">
                <a:latin typeface="Karla" panose="020B0604020202020204" charset="0"/>
              </a:rPr>
              <a:t>Society as a whole demands that people are safe whilst at work. It is a moral obligation of a firm</a:t>
            </a:r>
            <a:r>
              <a:rPr lang="en-US" sz="1100" kern="1200" baseline="0" dirty="0" smtClean="0">
                <a:latin typeface="Karla" panose="020B0604020202020204" charset="0"/>
              </a:rPr>
              <a:t> to take measures for human safety at work.</a:t>
            </a:r>
          </a:p>
          <a:p>
            <a:pPr marL="3683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sz="1100" b="1" kern="1200" dirty="0" smtClean="0">
                <a:latin typeface="Karla" panose="020B0604020202020204" charset="0"/>
              </a:rPr>
              <a:t>Legal</a:t>
            </a:r>
            <a:r>
              <a:rPr lang="en-US" sz="1100" b="0" kern="1200" baseline="0" dirty="0" smtClean="0">
                <a:latin typeface="Karla" panose="020B0604020202020204" charset="0"/>
              </a:rPr>
              <a:t> - </a:t>
            </a:r>
            <a:r>
              <a:rPr lang="en-US" sz="1100" kern="1200" dirty="0" smtClean="0">
                <a:latin typeface="Karla" panose="020B0604020202020204" charset="0"/>
              </a:rPr>
              <a:t>Governments are now active to play their part in HSE. Laws are been made and updated timely, for firms to obey. Firms</a:t>
            </a:r>
            <a:r>
              <a:rPr lang="en-US" sz="1100" kern="1200" baseline="0" dirty="0" smtClean="0">
                <a:latin typeface="Karla" panose="020B0604020202020204" charset="0"/>
              </a:rPr>
              <a:t> can get into law suits and penalties for not following the legal requirements.</a:t>
            </a:r>
          </a:p>
          <a:p>
            <a:pPr marL="3683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sz="1100" b="1" kern="1200" dirty="0" smtClean="0">
                <a:latin typeface="Karla" panose="020B0604020202020204" charset="0"/>
              </a:rPr>
              <a:t>Economic – </a:t>
            </a:r>
            <a:r>
              <a:rPr lang="en-US" sz="1100" b="0" kern="1200" dirty="0" smtClean="0">
                <a:latin typeface="Karla" panose="020B0604020202020204" charset="0"/>
              </a:rPr>
              <a:t>Firms</a:t>
            </a:r>
            <a:r>
              <a:rPr lang="en-US" sz="1100" b="0" kern="1200" baseline="0" dirty="0" smtClean="0">
                <a:latin typeface="Karla" panose="020B0604020202020204" charset="0"/>
              </a:rPr>
              <a:t> want to m</a:t>
            </a:r>
            <a:r>
              <a:rPr lang="en-US" sz="1100" kern="1200" dirty="0" smtClean="0">
                <a:latin typeface="Karla" panose="020B0604020202020204" charset="0"/>
              </a:rPr>
              <a:t>inimize amount of direct &amp; Indirect cost associated with an accident or ill-health case.</a:t>
            </a:r>
            <a:r>
              <a:rPr lang="en-US" sz="1100" kern="1200" baseline="0" dirty="0" smtClean="0">
                <a:latin typeface="Karla" panose="020B0604020202020204" charset="0"/>
              </a:rPr>
              <a:t> And it will only be possible if an effective HSE management system is implemented and ensured!</a:t>
            </a:r>
          </a:p>
          <a:p>
            <a:pPr marL="3683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US" sz="1100" b="1" kern="1200" dirty="0" smtClean="0">
                <a:latin typeface="Karla" panose="020B0604020202020204" charset="0"/>
              </a:rPr>
              <a:t>Commercial</a:t>
            </a:r>
            <a:r>
              <a:rPr lang="en-US" sz="1100" b="0" kern="1200" baseline="0" dirty="0" smtClean="0">
                <a:latin typeface="Karla" panose="020B0604020202020204" charset="0"/>
              </a:rPr>
              <a:t> - </a:t>
            </a:r>
            <a:r>
              <a:rPr lang="en-US" sz="1100" kern="1200" dirty="0" smtClean="0">
                <a:latin typeface="Karla" panose="020B0604020202020204" charset="0"/>
              </a:rPr>
              <a:t>Clients are getting more awareness than ever, now before doing contract they see HSE scores.</a:t>
            </a:r>
            <a:r>
              <a:rPr lang="en-US" sz="1100" kern="1200" baseline="0" dirty="0" smtClean="0">
                <a:latin typeface="Karla" panose="020B0604020202020204" charset="0"/>
              </a:rPr>
              <a:t> In order to maintain their goodwill now they prefer to work with those companies who are more compliant to HSE standards. </a:t>
            </a:r>
            <a:endParaRPr lang="en-US" sz="1100" kern="1200" dirty="0" smtClean="0">
              <a:latin typeface="Karla" panose="020B0604020202020204" charset="0"/>
            </a:endParaRPr>
          </a:p>
        </p:txBody>
      </p:sp>
    </p:spTree>
    <p:extLst>
      <p:ext uri="{BB962C8B-B14F-4D97-AF65-F5344CB8AC3E}">
        <p14:creationId xmlns:p14="http://schemas.microsoft.com/office/powerpoint/2010/main" val="21726098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1" dirty="0" smtClean="0">
                <a:latin typeface="Karla" panose="020B0604020202020204" charset="0"/>
                <a:ea typeface="Cambria" panose="02040503050406030204" pitchFamily="18" charset="0"/>
                <a:cs typeface="Segoe UI" panose="020B0502040204020203" pitchFamily="34" charset="0"/>
              </a:rPr>
              <a:t>Reinforcement guidelines</a:t>
            </a:r>
          </a:p>
          <a:p>
            <a:pPr>
              <a:spcAft>
                <a:spcPts val="450"/>
              </a:spcAft>
            </a:pPr>
            <a:r>
              <a:rPr lang="en-US" sz="1100" dirty="0" smtClean="0">
                <a:latin typeface="Karla" panose="020B0604020202020204" charset="0"/>
              </a:rPr>
              <a:t>Reinforce immediately – during act</a:t>
            </a:r>
          </a:p>
          <a:p>
            <a:pPr>
              <a:spcAft>
                <a:spcPts val="450"/>
              </a:spcAft>
            </a:pPr>
            <a:r>
              <a:rPr lang="en-US" sz="1100" dirty="0" smtClean="0">
                <a:latin typeface="Karla" panose="020B0604020202020204" charset="0"/>
              </a:rPr>
              <a:t>Do it frequently</a:t>
            </a:r>
          </a:p>
          <a:p>
            <a:pPr>
              <a:spcAft>
                <a:spcPts val="450"/>
              </a:spcAft>
            </a:pPr>
            <a:r>
              <a:rPr lang="en-US" sz="1100" dirty="0" smtClean="0">
                <a:latin typeface="Karla" panose="020B0604020202020204" charset="0"/>
              </a:rPr>
              <a:t>Reinforce safe behavior ONLY</a:t>
            </a:r>
          </a:p>
          <a:p>
            <a:pPr>
              <a:spcAft>
                <a:spcPts val="450"/>
              </a:spcAft>
            </a:pPr>
            <a:r>
              <a:rPr lang="en-US" sz="1100" dirty="0" smtClean="0">
                <a:latin typeface="Karla" panose="020B0604020202020204" charset="0"/>
              </a:rPr>
              <a:t>Be specific about the behavior you are enforcing</a:t>
            </a:r>
          </a:p>
          <a:p>
            <a:pPr>
              <a:spcAft>
                <a:spcPts val="450"/>
              </a:spcAft>
            </a:pPr>
            <a:r>
              <a:rPr lang="en-US" sz="1100" dirty="0" smtClean="0">
                <a:latin typeface="Karla" panose="020B0604020202020204" charset="0"/>
              </a:rPr>
              <a:t>Use positive body language, smiles</a:t>
            </a:r>
          </a:p>
          <a:p>
            <a:pPr>
              <a:spcAft>
                <a:spcPts val="450"/>
              </a:spcAft>
            </a:pPr>
            <a:r>
              <a:rPr lang="en-US" sz="1100" dirty="0" smtClean="0">
                <a:latin typeface="Karla" panose="020B0604020202020204" charset="0"/>
              </a:rPr>
              <a:t>Use positive language</a:t>
            </a:r>
          </a:p>
          <a:p>
            <a:pPr marL="139700" indent="0" algn="l">
              <a:buNone/>
            </a:pPr>
            <a:endParaRPr lang="en-US" sz="1100" b="1" dirty="0">
              <a:latin typeface="Karla" panose="020B0604020202020204" charset="0"/>
              <a:ea typeface="Cambria" panose="02040503050406030204" pitchFamily="18" charset="0"/>
              <a:cs typeface="Segoe UI" panose="020B0502040204020203" pitchFamily="34"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C8488C27-835A-4186-821D-608FF05A6457}" type="slidenum">
              <a:rPr lang="en-ID" smtClean="0"/>
              <a:t>78</a:t>
            </a:fld>
            <a:endParaRPr lang="en-ID"/>
          </a:p>
        </p:txBody>
      </p:sp>
    </p:spTree>
    <p:extLst>
      <p:ext uri="{BB962C8B-B14F-4D97-AF65-F5344CB8AC3E}">
        <p14:creationId xmlns:p14="http://schemas.microsoft.com/office/powerpoint/2010/main" val="35680541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When all other reasons for unacceptable behaviour have been removed, what is left is usually attitudinal.</a:t>
            </a:r>
          </a:p>
          <a:p>
            <a:pPr marL="457200" marR="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200" dirty="0" smtClean="0">
                <a:latin typeface="Karla" panose="020B0604020202020204" charset="0"/>
                <a:ea typeface="Cambria" panose="02040503050406030204" pitchFamily="18" charset="0"/>
                <a:cs typeface="Segoe UI" panose="020B0502040204020203" pitchFamily="34" charset="0"/>
              </a:rPr>
              <a:t>Motivation Changes Attitude &amp; Attitude Drives Behavior</a:t>
            </a:r>
          </a:p>
          <a:p>
            <a:r>
              <a:rPr lang="en-US" sz="1200" kern="1200" dirty="0" smtClean="0">
                <a:solidFill>
                  <a:schemeClr val="tx1"/>
                </a:solidFill>
                <a:effectLst/>
                <a:latin typeface="+mn-lt"/>
                <a:ea typeface="+mn-ea"/>
                <a:cs typeface="+mn-cs"/>
              </a:rPr>
              <a:t>There are three</a:t>
            </a:r>
            <a:r>
              <a:rPr lang="en-US" sz="1200" kern="1200" baseline="0" dirty="0" smtClean="0">
                <a:solidFill>
                  <a:schemeClr val="tx1"/>
                </a:solidFill>
                <a:effectLst/>
                <a:latin typeface="+mn-lt"/>
                <a:ea typeface="+mn-ea"/>
                <a:cs typeface="+mn-cs"/>
              </a:rPr>
              <a:t> motivation techniques that can change attitude </a:t>
            </a:r>
            <a:endParaRPr lang="en-GB" sz="1400" kern="1200" dirty="0" smtClean="0">
              <a:solidFill>
                <a:schemeClr val="tx1"/>
              </a:solidFill>
              <a:effectLst/>
              <a:latin typeface="+mn-lt"/>
              <a:ea typeface="+mn-ea"/>
              <a:cs typeface="+mn-cs"/>
            </a:endParaRPr>
          </a:p>
          <a:p>
            <a:pPr marL="457200" marR="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smtClean="0">
                <a:latin typeface="Karla" panose="020B0604020202020204" charset="0"/>
              </a:rPr>
              <a:t>Number 01 is</a:t>
            </a:r>
            <a:r>
              <a:rPr lang="en-US" sz="1100" baseline="0" dirty="0" smtClean="0">
                <a:latin typeface="Karla" panose="020B0604020202020204" charset="0"/>
              </a:rPr>
              <a:t> </a:t>
            </a:r>
            <a:r>
              <a:rPr lang="en-US" sz="1100" dirty="0" smtClean="0">
                <a:latin typeface="Karla" panose="020B0604020202020204" charset="0"/>
              </a:rPr>
              <a:t>Money, money is a technique of motivation, which include cash reward, salary increase, overtime, bonus system, safe behavior points in the appraisal system. </a:t>
            </a:r>
          </a:p>
          <a:p>
            <a:pPr marL="457200" marR="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smtClean="0">
                <a:latin typeface="Karla" panose="020B0604020202020204" charset="0"/>
              </a:rPr>
              <a:t>Number 02 is Positive Reinforcement, i.e. positive feedback upon safe behavior, this can also include training and re-training. Research has defined that positive reinforcement causes to increase the number</a:t>
            </a:r>
            <a:r>
              <a:rPr lang="en-US" sz="1100" baseline="0" dirty="0" smtClean="0">
                <a:latin typeface="Karla" panose="020B0604020202020204" charset="0"/>
              </a:rPr>
              <a:t> of repetitions of safe acts</a:t>
            </a:r>
            <a:endParaRPr lang="en-US" sz="1100" dirty="0" smtClean="0">
              <a:latin typeface="Karla" panose="020B0604020202020204" charset="0"/>
            </a:endParaRPr>
          </a:p>
          <a:p>
            <a:pPr marL="457200" marR="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smtClean="0">
                <a:latin typeface="Karla" panose="020B0604020202020204" charset="0"/>
              </a:rPr>
              <a:t>Number</a:t>
            </a:r>
            <a:r>
              <a:rPr lang="en-US" sz="1100" baseline="0" dirty="0" smtClean="0">
                <a:latin typeface="Karla" panose="020B0604020202020204" charset="0"/>
              </a:rPr>
              <a:t> 03 is </a:t>
            </a:r>
            <a:r>
              <a:rPr lang="en-US" sz="1100" dirty="0" smtClean="0">
                <a:latin typeface="Karla" panose="020B0604020202020204" charset="0"/>
              </a:rPr>
              <a:t>Employee Participation, people are motivated when they are involved and consulted. This is why </a:t>
            </a:r>
            <a:r>
              <a:rPr lang="en-US" sz="1100" b="1" dirty="0" smtClean="0">
                <a:latin typeface="Karla" panose="020B0604020202020204" charset="0"/>
              </a:rPr>
              <a:t>participation clause </a:t>
            </a:r>
            <a:r>
              <a:rPr lang="en-US" sz="1100" dirty="0" smtClean="0">
                <a:latin typeface="Karla" panose="020B0604020202020204" charset="0"/>
              </a:rPr>
              <a:t>it is also added in the new version of</a:t>
            </a:r>
            <a:r>
              <a:rPr lang="en-US" sz="1100" baseline="0" dirty="0" smtClean="0">
                <a:latin typeface="Karla" panose="020B0604020202020204" charset="0"/>
              </a:rPr>
              <a:t> ISO 45001:2018 </a:t>
            </a:r>
            <a:endParaRPr lang="en-US" sz="1100" dirty="0" smtClean="0">
              <a:latin typeface="Karla" panose="020B0604020202020204" charset="0"/>
            </a:endParaRPr>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C8488C27-835A-4186-821D-608FF05A6457}" type="slidenum">
              <a:rPr lang="en-ID" smtClean="0"/>
              <a:t>79</a:t>
            </a:fld>
            <a:endParaRPr lang="en-ID"/>
          </a:p>
        </p:txBody>
      </p:sp>
    </p:spTree>
    <p:extLst>
      <p:ext uri="{BB962C8B-B14F-4D97-AF65-F5344CB8AC3E}">
        <p14:creationId xmlns:p14="http://schemas.microsoft.com/office/powerpoint/2010/main" val="419454128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In</a:t>
            </a:r>
            <a:r>
              <a:rPr lang="en-US" baseline="0" dirty="0" smtClean="0"/>
              <a:t> chapter 5 we will study about some of the organization which makes standards, laws, guidelines related to health safety and environment, we will study h</a:t>
            </a:r>
            <a:r>
              <a:rPr lang="en-US" dirty="0" smtClean="0"/>
              <a:t>ow these organizations work and can help us in</a:t>
            </a:r>
            <a:r>
              <a:rPr lang="en-US" baseline="0" dirty="0" smtClean="0"/>
              <a:t> getting knowledge and guidance in implementation</a:t>
            </a:r>
            <a:r>
              <a:rPr lang="en-US" baseline="0" dirty="0"/>
              <a:t> </a:t>
            </a:r>
            <a:r>
              <a:rPr lang="en-US" baseline="0" dirty="0" smtClean="0"/>
              <a:t>of health safety and environment</a:t>
            </a:r>
            <a:endParaRPr lang="en-US" dirty="0" smtClean="0"/>
          </a:p>
        </p:txBody>
      </p:sp>
    </p:spTree>
    <p:extLst>
      <p:ext uri="{BB962C8B-B14F-4D97-AF65-F5344CB8AC3E}">
        <p14:creationId xmlns:p14="http://schemas.microsoft.com/office/powerpoint/2010/main" val="12957984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lgn="l">
              <a:buNone/>
            </a:pPr>
            <a:r>
              <a:rPr lang="en-US" sz="1100" dirty="0" smtClean="0">
                <a:latin typeface="Karla" panose="020B0604020202020204" charset="0"/>
              </a:rPr>
              <a:t>IOSH stands for Institution of Occupational Safety and Health</a:t>
            </a:r>
            <a:endParaRPr lang="en-US" sz="1100" b="1" dirty="0" smtClean="0">
              <a:latin typeface="Karla" panose="020B0604020202020204" charset="0"/>
            </a:endParaRPr>
          </a:p>
          <a:p>
            <a:pPr marL="139700" indent="0" algn="l">
              <a:buNone/>
            </a:pPr>
            <a:r>
              <a:rPr lang="en-US" sz="1100" dirty="0" smtClean="0">
                <a:latin typeface="Karla" panose="020B0604020202020204" charset="0"/>
              </a:rPr>
              <a:t>A global organization for health and safety professionals, based in UK</a:t>
            </a:r>
          </a:p>
          <a:p>
            <a:pPr marL="139700" indent="0" algn="l">
              <a:buNone/>
            </a:pPr>
            <a:r>
              <a:rPr lang="en-US" sz="1100" dirty="0" smtClean="0">
                <a:latin typeface="Karla" panose="020B0604020202020204" charset="0"/>
              </a:rPr>
              <a:t>Provides support, advise, advocacy and training to health and safety professionals</a:t>
            </a:r>
          </a:p>
          <a:p>
            <a:pPr marL="139700" indent="0">
              <a:buNone/>
            </a:pPr>
            <a:r>
              <a:rPr lang="en-US" sz="1100" dirty="0" smtClean="0">
                <a:latin typeface="Karla" panose="020B0604020202020204" charset="0"/>
              </a:rPr>
              <a:t>IOSH provides memberships which are accepted globally</a:t>
            </a:r>
            <a:endParaRPr lang="en-US" sz="1100" b="1" dirty="0">
              <a:latin typeface="Karla" panose="020B0604020202020204" charset="0"/>
            </a:endParaRPr>
          </a:p>
        </p:txBody>
      </p:sp>
    </p:spTree>
    <p:extLst>
      <p:ext uri="{BB962C8B-B14F-4D97-AF65-F5344CB8AC3E}">
        <p14:creationId xmlns:p14="http://schemas.microsoft.com/office/powerpoint/2010/main" val="31500019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000" dirty="0" smtClean="0"/>
              <a:t>Any HSE professional can get their membership – they have various levels of memberships offered:</a:t>
            </a:r>
          </a:p>
          <a:p>
            <a:pPr lvl="1"/>
            <a:r>
              <a:rPr lang="en-US" sz="2000" dirty="0" smtClean="0"/>
              <a:t>Student Member</a:t>
            </a:r>
          </a:p>
          <a:p>
            <a:pPr lvl="1"/>
            <a:r>
              <a:rPr lang="en-US" sz="2000" dirty="0" smtClean="0"/>
              <a:t>Affiliate Member</a:t>
            </a:r>
          </a:p>
          <a:p>
            <a:pPr lvl="1"/>
            <a:r>
              <a:rPr lang="en-US" sz="2000" dirty="0" smtClean="0"/>
              <a:t>Associate Member (AIOSH)</a:t>
            </a:r>
          </a:p>
          <a:p>
            <a:pPr lvl="1"/>
            <a:r>
              <a:rPr lang="en-US" sz="2000" dirty="0" smtClean="0"/>
              <a:t>Technical Member (</a:t>
            </a:r>
            <a:r>
              <a:rPr lang="en-US" sz="2000" dirty="0" err="1" smtClean="0"/>
              <a:t>TechIOSH</a:t>
            </a:r>
            <a:r>
              <a:rPr lang="en-US" sz="2000" dirty="0" smtClean="0"/>
              <a:t>)</a:t>
            </a:r>
          </a:p>
          <a:p>
            <a:pPr lvl="1"/>
            <a:r>
              <a:rPr lang="en-US" sz="2000" dirty="0" smtClean="0"/>
              <a:t>Graduate Member (</a:t>
            </a:r>
            <a:r>
              <a:rPr lang="en-US" sz="2000" dirty="0" err="1" smtClean="0"/>
              <a:t>GradIOSH</a:t>
            </a:r>
            <a:r>
              <a:rPr lang="en-US" sz="2000" dirty="0" smtClean="0"/>
              <a:t>)</a:t>
            </a:r>
          </a:p>
          <a:p>
            <a:pPr lvl="1"/>
            <a:r>
              <a:rPr lang="en-US" sz="2000" dirty="0" smtClean="0"/>
              <a:t>Chartered Member (CMIOSH)</a:t>
            </a:r>
          </a:p>
          <a:p>
            <a:r>
              <a:rPr lang="en-US" sz="2000" dirty="0" smtClean="0"/>
              <a:t>The instructor providing you this training is </a:t>
            </a:r>
            <a:r>
              <a:rPr lang="en-US" sz="2000" dirty="0" err="1" smtClean="0"/>
              <a:t>GradIOSH</a:t>
            </a:r>
            <a:r>
              <a:rPr lang="en-US" sz="2000" dirty="0" smtClean="0"/>
              <a:t>, which is the second most senior IOSH membership </a:t>
            </a:r>
          </a:p>
          <a:p>
            <a:pPr marL="139700" indent="0">
              <a:buNone/>
            </a:pPr>
            <a:endParaRPr lang="en-US" dirty="0"/>
          </a:p>
        </p:txBody>
      </p:sp>
    </p:spTree>
    <p:extLst>
      <p:ext uri="{BB962C8B-B14F-4D97-AF65-F5344CB8AC3E}">
        <p14:creationId xmlns:p14="http://schemas.microsoft.com/office/powerpoint/2010/main" val="5478246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sz="1100" dirty="0" smtClean="0"/>
              <a:t>IOSH Membership Benefit</a:t>
            </a:r>
          </a:p>
          <a:p>
            <a:r>
              <a:rPr lang="en-US" sz="1100" dirty="0" smtClean="0"/>
              <a:t>Every level has different benefits, but common ones are </a:t>
            </a:r>
          </a:p>
          <a:p>
            <a:r>
              <a:rPr lang="en-US" sz="1100" dirty="0" smtClean="0"/>
              <a:t>World wide recognition, IOSH certificates are accepted and recognized anywhere in the world, if you are an IOSH graduate you can</a:t>
            </a:r>
            <a:r>
              <a:rPr lang="en-US" sz="1100" baseline="0" dirty="0" smtClean="0"/>
              <a:t> get admission in the upper level degree programs worldwide</a:t>
            </a:r>
            <a:endParaRPr lang="en-US" sz="1100" dirty="0" smtClean="0"/>
          </a:p>
          <a:p>
            <a:r>
              <a:rPr lang="en-US" sz="1100" dirty="0" smtClean="0"/>
              <a:t>A wide range of online learning content and business skills resources which can be easily available for downloading and can be used</a:t>
            </a:r>
            <a:r>
              <a:rPr lang="en-US" sz="1100" baseline="0" dirty="0" smtClean="0"/>
              <a:t> for implementation and training purposes</a:t>
            </a:r>
            <a:endParaRPr lang="en-US" sz="1100" dirty="0" smtClean="0"/>
          </a:p>
          <a:p>
            <a:r>
              <a:rPr lang="en-US" sz="1100" dirty="0" smtClean="0"/>
              <a:t>Career guidance, CV building, interview preparation through IOSH Career Hub which can support a HSE professional in development</a:t>
            </a:r>
            <a:r>
              <a:rPr lang="en-US" sz="1100" baseline="0" dirty="0" smtClean="0"/>
              <a:t> of his career path, provide guidance on how to prepare for interviews, apply and get a relevant job</a:t>
            </a:r>
            <a:endParaRPr lang="en-US" sz="1100" dirty="0" smtClean="0"/>
          </a:p>
        </p:txBody>
      </p:sp>
    </p:spTree>
    <p:extLst>
      <p:ext uri="{BB962C8B-B14F-4D97-AF65-F5344CB8AC3E}">
        <p14:creationId xmlns:p14="http://schemas.microsoft.com/office/powerpoint/2010/main" val="35530600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smtClean="0"/>
              <a:t>OSHA stands for Occupational Safety and Health Administration</a:t>
            </a:r>
          </a:p>
          <a:p>
            <a:r>
              <a:rPr lang="en-US" sz="1100" dirty="0" smtClean="0"/>
              <a:t>It is a section of USA Department of Labor</a:t>
            </a:r>
          </a:p>
          <a:p>
            <a:r>
              <a:rPr lang="en-US" sz="1100" dirty="0" smtClean="0"/>
              <a:t>It provides laws and regulations available for almost all areas of health and safety, which can be used as reference in</a:t>
            </a:r>
            <a:r>
              <a:rPr lang="en-US" sz="1100" baseline="0" dirty="0" smtClean="0"/>
              <a:t> implementation of health and safety management systems in organizations</a:t>
            </a:r>
            <a:endParaRPr lang="en-US" sz="1100" dirty="0" smtClean="0"/>
          </a:p>
          <a:p>
            <a:r>
              <a:rPr lang="en-US" sz="1100" dirty="0" smtClean="0"/>
              <a:t>The website contain tons of trainings and already prepared </a:t>
            </a:r>
            <a:r>
              <a:rPr lang="en-US" sz="1100" dirty="0" err="1" smtClean="0"/>
              <a:t>ppts</a:t>
            </a:r>
            <a:r>
              <a:rPr lang="en-US" sz="1100" dirty="0" smtClean="0"/>
              <a:t> which</a:t>
            </a:r>
            <a:r>
              <a:rPr lang="en-US" sz="1100" baseline="0" dirty="0" smtClean="0"/>
              <a:t> </a:t>
            </a:r>
            <a:r>
              <a:rPr lang="en-US" sz="1100" dirty="0" smtClean="0"/>
              <a:t>you can easily access,</a:t>
            </a:r>
            <a:r>
              <a:rPr lang="en-US" sz="1100" baseline="0" dirty="0" smtClean="0"/>
              <a:t> </a:t>
            </a:r>
            <a:r>
              <a:rPr lang="en-US" sz="1100" dirty="0" smtClean="0"/>
              <a:t>understand and deliver</a:t>
            </a:r>
          </a:p>
        </p:txBody>
      </p:sp>
    </p:spTree>
    <p:extLst>
      <p:ext uri="{BB962C8B-B14F-4D97-AF65-F5344CB8AC3E}">
        <p14:creationId xmlns:p14="http://schemas.microsoft.com/office/powerpoint/2010/main" val="37772200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lvl="0" indent="0" algn="l">
              <a:buNone/>
            </a:pPr>
            <a:r>
              <a:rPr lang="en-US" dirty="0" smtClean="0">
                <a:solidFill>
                  <a:srgbClr val="FFFFFF"/>
                </a:solidFill>
                <a:latin typeface="Montserrat"/>
                <a:ea typeface="Montserrat"/>
                <a:cs typeface="Montserrat"/>
                <a:sym typeface="Montserrat"/>
              </a:rPr>
              <a:t>ISO is the abbreviation of International Organization of Standardization. It’s a NGO which is established in Geneva in</a:t>
            </a:r>
            <a:r>
              <a:rPr lang="en-US" baseline="0" dirty="0" smtClean="0">
                <a:solidFill>
                  <a:srgbClr val="FFFFFF"/>
                </a:solidFill>
                <a:latin typeface="Montserrat"/>
                <a:ea typeface="Montserrat"/>
                <a:cs typeface="Montserrat"/>
                <a:sym typeface="Montserrat"/>
              </a:rPr>
              <a:t> </a:t>
            </a:r>
            <a:r>
              <a:rPr lang="en-US" dirty="0" smtClean="0">
                <a:solidFill>
                  <a:srgbClr val="FFFFFF"/>
                </a:solidFill>
                <a:latin typeface="Montserrat"/>
                <a:ea typeface="Montserrat"/>
                <a:cs typeface="Montserrat"/>
                <a:sym typeface="Montserrat"/>
              </a:rPr>
              <a:t>1947</a:t>
            </a:r>
          </a:p>
          <a:p>
            <a:pPr marL="139700" lvl="0" indent="0" algn="l">
              <a:buNone/>
            </a:pPr>
            <a:r>
              <a:rPr lang="en-US" dirty="0" smtClean="0">
                <a:solidFill>
                  <a:srgbClr val="FFFFFF"/>
                </a:solidFill>
                <a:latin typeface="Montserrat"/>
                <a:ea typeface="Montserrat"/>
                <a:cs typeface="Montserrat"/>
                <a:sym typeface="Montserrat"/>
              </a:rPr>
              <a:t>Has a membership of more than 160 national standards institutes from countries in all region of the world.</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solidFill>
                  <a:srgbClr val="FFFFFF"/>
                </a:solidFill>
                <a:latin typeface="Montserrat"/>
                <a:ea typeface="Montserrat"/>
                <a:cs typeface="Montserrat"/>
                <a:sym typeface="Montserrat"/>
              </a:rPr>
              <a:t>There are more than 18000 standards which are developed by the ISO</a:t>
            </a:r>
            <a:r>
              <a:rPr lang="en-US" baseline="0" dirty="0" smtClean="0">
                <a:solidFill>
                  <a:srgbClr val="FFFFFF"/>
                </a:solidFill>
                <a:latin typeface="Montserrat"/>
                <a:ea typeface="Montserrat"/>
                <a:cs typeface="Montserrat"/>
                <a:sym typeface="Montserrat"/>
              </a:rPr>
              <a:t> which are related to health and safety, quality, environment, information security, anti bribing, lab accreditations </a:t>
            </a:r>
            <a:r>
              <a:rPr lang="en-US" baseline="0" dirty="0" err="1" smtClean="0">
                <a:solidFill>
                  <a:srgbClr val="FFFFFF"/>
                </a:solidFill>
                <a:latin typeface="Montserrat"/>
                <a:ea typeface="Montserrat"/>
                <a:cs typeface="Montserrat"/>
                <a:sym typeface="Montserrat"/>
              </a:rPr>
              <a:t>etc</a:t>
            </a:r>
            <a:endParaRPr lang="en-US" baseline="0" dirty="0" smtClean="0">
              <a:solidFill>
                <a:srgbClr val="FFFFFF"/>
              </a:solidFill>
              <a:latin typeface="Montserrat"/>
              <a:ea typeface="Montserrat"/>
              <a:cs typeface="Montserrat"/>
              <a:sym typeface="Montserrat"/>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solidFill>
                  <a:srgbClr val="FFFFFF"/>
                </a:solidFill>
                <a:latin typeface="Montserrat"/>
                <a:ea typeface="Montserrat"/>
                <a:cs typeface="Montserrat"/>
                <a:sym typeface="Montserrat"/>
              </a:rPr>
              <a:t>More than one million certificates issued to companies worldwide</a:t>
            </a:r>
            <a:r>
              <a:rPr lang="en-US" baseline="0" dirty="0" smtClean="0">
                <a:solidFill>
                  <a:srgbClr val="FFFFFF"/>
                </a:solidFill>
                <a:latin typeface="Montserrat"/>
                <a:ea typeface="Montserrat"/>
                <a:cs typeface="Montserrat"/>
                <a:sym typeface="Montserrat"/>
              </a:rPr>
              <a:t> every year</a:t>
            </a:r>
            <a:endParaRPr lang="en-US" dirty="0" smtClean="0">
              <a:solidFill>
                <a:srgbClr val="FFFFFF"/>
              </a:solidFill>
              <a:latin typeface="Montserrat"/>
              <a:ea typeface="Montserrat"/>
              <a:cs typeface="Montserrat"/>
              <a:sym typeface="Montserrat"/>
            </a:endParaRPr>
          </a:p>
        </p:txBody>
      </p:sp>
    </p:spTree>
    <p:extLst>
      <p:ext uri="{BB962C8B-B14F-4D97-AF65-F5344CB8AC3E}">
        <p14:creationId xmlns:p14="http://schemas.microsoft.com/office/powerpoint/2010/main" val="4054425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smtClean="0"/>
              <a:t>ISO 45001:2018 is the Occupational Safety &amp; Health Management System Standard</a:t>
            </a:r>
          </a:p>
          <a:p>
            <a:r>
              <a:rPr lang="en-US" sz="1100" dirty="0" smtClean="0"/>
              <a:t>It replaces previous standard of OHSAS 18001:2007</a:t>
            </a:r>
          </a:p>
          <a:p>
            <a:r>
              <a:rPr lang="en-US" sz="1100" dirty="0" smtClean="0"/>
              <a:t>Its is based on PDCA cycle</a:t>
            </a:r>
          </a:p>
          <a:p>
            <a:pPr marL="139700" indent="0">
              <a:buNone/>
            </a:pPr>
            <a:endParaRPr lang="en-US" dirty="0"/>
          </a:p>
        </p:txBody>
      </p:sp>
    </p:spTree>
    <p:extLst>
      <p:ext uri="{BB962C8B-B14F-4D97-AF65-F5344CB8AC3E}">
        <p14:creationId xmlns:p14="http://schemas.microsoft.com/office/powerpoint/2010/main" val="27659200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b="1" dirty="0" smtClean="0"/>
              <a:t>ISO 14001</a:t>
            </a:r>
            <a:r>
              <a:rPr lang="en-US" sz="1100" dirty="0" smtClean="0"/>
              <a:t>:2015 is the latest version of the Environment Management System (EMS)</a:t>
            </a:r>
          </a:p>
          <a:p>
            <a:r>
              <a:rPr lang="en-US" sz="1100" dirty="0" smtClean="0"/>
              <a:t>ISO 14001 provides requirements with </a:t>
            </a:r>
            <a:r>
              <a:rPr lang="en-US" sz="1100" b="1" dirty="0" smtClean="0"/>
              <a:t>guidance for use </a:t>
            </a:r>
            <a:r>
              <a:rPr lang="en-US" sz="1100" dirty="0" smtClean="0"/>
              <a:t>that relate to environmental systems.</a:t>
            </a:r>
          </a:p>
          <a:p>
            <a:r>
              <a:rPr lang="en-US" sz="1100" dirty="0" smtClean="0"/>
              <a:t>Focus on life-cycle thinking – which</a:t>
            </a:r>
            <a:r>
              <a:rPr lang="en-US" sz="1100" baseline="0" dirty="0" smtClean="0"/>
              <a:t> means that every resource which is consumed by the organization is chased till the maximum extent in order to see if the remains of that are harming the environment or not, in case they are harming then efforts must be done in order to decrease those harmful effects</a:t>
            </a:r>
            <a:endParaRPr lang="en-US" dirty="0"/>
          </a:p>
        </p:txBody>
      </p:sp>
    </p:spTree>
    <p:extLst>
      <p:ext uri="{BB962C8B-B14F-4D97-AF65-F5344CB8AC3E}">
        <p14:creationId xmlns:p14="http://schemas.microsoft.com/office/powerpoint/2010/main" val="2446814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lnSpc>
                <a:spcPct val="107000"/>
              </a:lnSpc>
              <a:spcAft>
                <a:spcPts val="800"/>
              </a:spcAft>
            </a:pPr>
            <a:r>
              <a:rPr lang="en-US" sz="1100" dirty="0" smtClean="0">
                <a:latin typeface="Karla" panose="020B0604020202020204" charset="0"/>
                <a:ea typeface="Calibri" panose="020F0502020204030204" pitchFamily="34" charset="0"/>
                <a:cs typeface="Arial" panose="020B0604020202020204" pitchFamily="34" charset="0"/>
              </a:rPr>
              <a:t>The concept of “health” focuses on the prevention of human life from sickness and illness, </a:t>
            </a:r>
          </a:p>
          <a:p>
            <a:pPr algn="l">
              <a:lnSpc>
                <a:spcPct val="107000"/>
              </a:lnSpc>
              <a:spcAft>
                <a:spcPts val="800"/>
              </a:spcAft>
            </a:pPr>
            <a:r>
              <a:rPr lang="en-US" sz="1100" dirty="0" smtClean="0">
                <a:latin typeface="Karla" panose="020B0604020202020204" charset="0"/>
                <a:ea typeface="Calibri" panose="020F0502020204030204" pitchFamily="34" charset="0"/>
                <a:cs typeface="Arial" panose="020B0604020202020204" pitchFamily="34" charset="0"/>
              </a:rPr>
              <a:t>Safety is the condition of human life being protected from injuries, near misses and accidents, it also addresses the property and assets safety, </a:t>
            </a:r>
          </a:p>
          <a:p>
            <a:pPr algn="l"/>
            <a:r>
              <a:rPr lang="en-US" sz="1100" dirty="0" smtClean="0">
                <a:latin typeface="Karla" panose="020B0604020202020204" charset="0"/>
                <a:ea typeface="Calibri" panose="020F0502020204030204" pitchFamily="34" charset="0"/>
                <a:cs typeface="Arial" panose="020B0604020202020204" pitchFamily="34" charset="0"/>
              </a:rPr>
              <a:t>And when we talk about environment, we ensure that any working done by any organization will not harm the environment.</a:t>
            </a:r>
            <a:endParaRPr lang="en-US" sz="1100" dirty="0" smtClean="0">
              <a:latin typeface="Karla" panose="020B0604020202020204" charset="0"/>
            </a:endParaRPr>
          </a:p>
          <a:p>
            <a:pPr marL="139700" indent="0" algn="l">
              <a:buNone/>
            </a:pPr>
            <a:endParaRPr lang="en-US" dirty="0"/>
          </a:p>
        </p:txBody>
      </p:sp>
    </p:spTree>
    <p:extLst>
      <p:ext uri="{BB962C8B-B14F-4D97-AF65-F5344CB8AC3E}">
        <p14:creationId xmlns:p14="http://schemas.microsoft.com/office/powerpoint/2010/main" val="7380165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446121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3367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751425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85514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86798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8485076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5ed75ccf_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35ed75ccf_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t>More than 300,000 companies are certified for ISO 14001</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t>Companies are certified in 171 countries</a:t>
            </a:r>
            <a:r>
              <a:rPr lang="en-US" sz="1100" baseline="0" dirty="0" smtClean="0"/>
              <a:t> on ISO 14001</a:t>
            </a:r>
            <a:endParaRPr lang="en-US" sz="1100" dirty="0" smtClean="0"/>
          </a:p>
          <a:p>
            <a:pPr marL="0" lvl="0" indent="0" algn="l" rtl="0">
              <a:spcBef>
                <a:spcPts val="0"/>
              </a:spcBef>
              <a:spcAft>
                <a:spcPts val="0"/>
              </a:spcAft>
              <a:buNone/>
            </a:pPr>
            <a:endParaRPr dirty="0"/>
          </a:p>
        </p:txBody>
      </p:sp>
    </p:spTree>
    <p:extLst>
      <p:ext uri="{BB962C8B-B14F-4D97-AF65-F5344CB8AC3E}">
        <p14:creationId xmlns:p14="http://schemas.microsoft.com/office/powerpoint/2010/main" val="19466619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Chapter number </a:t>
            </a:r>
            <a:r>
              <a:rPr lang="en-US" sz="3200" dirty="0" smtClean="0">
                <a:solidFill>
                  <a:srgbClr val="FFC107"/>
                </a:solidFill>
              </a:rPr>
              <a:t>6. </a:t>
            </a:r>
            <a:r>
              <a:rPr lang="en-US" dirty="0" smtClean="0"/>
              <a:t>FREQUENTLY ASKED QUESTIONS (FAQs) –</a:t>
            </a:r>
            <a:endParaRPr dirty="0"/>
          </a:p>
        </p:txBody>
      </p:sp>
    </p:spTree>
    <p:extLst>
      <p:ext uri="{BB962C8B-B14F-4D97-AF65-F5344CB8AC3E}">
        <p14:creationId xmlns:p14="http://schemas.microsoft.com/office/powerpoint/2010/main" val="11433344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600"/>
              </a:spcBef>
              <a:spcAft>
                <a:spcPts val="0"/>
              </a:spcAft>
              <a:buNone/>
            </a:pPr>
            <a:r>
              <a:rPr lang="en" sz="1400" dirty="0" smtClean="0">
                <a:latin typeface="Karla" panose="020B0604020202020204" charset="0"/>
              </a:rPr>
              <a:t>Is it necessary to comply to HSE requirements?</a:t>
            </a:r>
          </a:p>
          <a:p>
            <a:pPr marL="0" lvl="0" indent="0" algn="l" rtl="0">
              <a:spcBef>
                <a:spcPts val="600"/>
              </a:spcBef>
              <a:spcAft>
                <a:spcPts val="0"/>
              </a:spcAft>
              <a:buNone/>
            </a:pPr>
            <a:endParaRPr lang="en" sz="1100" dirty="0" smtClean="0">
              <a:latin typeface="Karla" panose="020B0604020202020204" charset="0"/>
            </a:endParaRPr>
          </a:p>
          <a:p>
            <a:pPr marL="0" lvl="0" indent="0" algn="l" rtl="0">
              <a:spcBef>
                <a:spcPts val="600"/>
              </a:spcBef>
              <a:spcAft>
                <a:spcPts val="0"/>
              </a:spcAft>
              <a:buNone/>
            </a:pPr>
            <a:r>
              <a:rPr lang="en" sz="1100" dirty="0" smtClean="0">
                <a:latin typeface="Karla" panose="020B0604020202020204" charset="0"/>
              </a:rPr>
              <a:t>Yes, legally in most of the countries of the world, health, safety and environment regulations are part of the law. </a:t>
            </a:r>
            <a:r>
              <a:rPr lang="en-US" sz="1100" dirty="0" smtClean="0">
                <a:latin typeface="Karla" panose="020B0604020202020204" charset="0"/>
              </a:rPr>
              <a:t>I</a:t>
            </a:r>
            <a:r>
              <a:rPr lang="en" sz="1100" dirty="0" smtClean="0">
                <a:latin typeface="Karla" panose="020B0604020202020204" charset="0"/>
              </a:rPr>
              <a:t>f you or your firm are not folowing it then it can result in warnings, penalities and in some cases law suits and jailtime as well. </a:t>
            </a:r>
          </a:p>
          <a:p>
            <a:pPr marL="0" lvl="0" indent="0" algn="l" rtl="0">
              <a:spcBef>
                <a:spcPts val="600"/>
              </a:spcBef>
              <a:spcAft>
                <a:spcPts val="0"/>
              </a:spcAft>
              <a:buNone/>
            </a:pPr>
            <a:r>
              <a:rPr lang="en-US" sz="1100" dirty="0" smtClean="0">
                <a:latin typeface="Karla" panose="020B0604020202020204" charset="0"/>
              </a:rPr>
              <a:t>A</a:t>
            </a:r>
            <a:r>
              <a:rPr lang="en" sz="1100" dirty="0" smtClean="0">
                <a:latin typeface="Karla" panose="020B0604020202020204" charset="0"/>
              </a:rPr>
              <a:t>lso, it is also your moral duty. </a:t>
            </a:r>
            <a:r>
              <a:rPr lang="en-US" sz="1100" dirty="0" smtClean="0">
                <a:latin typeface="Karla" panose="020B0604020202020204" charset="0"/>
              </a:rPr>
              <a:t>A</a:t>
            </a:r>
            <a:r>
              <a:rPr lang="en" sz="1100" dirty="0" smtClean="0">
                <a:latin typeface="Karla" panose="020B0604020202020204" charset="0"/>
              </a:rPr>
              <a:t>part from factories and indutries even if you are deploying someone in your home for maitnenance work, you should provide him with all safety precautions as well.</a:t>
            </a:r>
          </a:p>
          <a:p>
            <a:pPr marL="139700" indent="0">
              <a:buNone/>
            </a:pPr>
            <a:endParaRPr lang="en-US" dirty="0"/>
          </a:p>
        </p:txBody>
      </p:sp>
    </p:spTree>
    <p:extLst>
      <p:ext uri="{BB962C8B-B14F-4D97-AF65-F5344CB8AC3E}">
        <p14:creationId xmlns:p14="http://schemas.microsoft.com/office/powerpoint/2010/main" val="33207084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600"/>
              </a:spcBef>
              <a:spcAft>
                <a:spcPts val="0"/>
              </a:spcAft>
              <a:buNone/>
            </a:pPr>
            <a:r>
              <a:rPr lang="en" sz="1400" dirty="0" smtClean="0">
                <a:latin typeface="Karla" panose="020B0604020202020204" charset="0"/>
              </a:rPr>
              <a:t>Do we need to apply for ISO certifications?</a:t>
            </a:r>
          </a:p>
          <a:p>
            <a:pPr marL="0" lvl="0" indent="0" algn="l" rtl="0">
              <a:spcBef>
                <a:spcPts val="600"/>
              </a:spcBef>
              <a:spcAft>
                <a:spcPts val="0"/>
              </a:spcAft>
              <a:buNone/>
            </a:pPr>
            <a:endParaRPr lang="en" sz="1100" dirty="0" smtClean="0">
              <a:latin typeface="Karla" panose="020B0604020202020204" charset="0"/>
            </a:endParaRPr>
          </a:p>
          <a:p>
            <a:pPr marL="0" lvl="0" indent="0" algn="l" rtl="0">
              <a:spcBef>
                <a:spcPts val="600"/>
              </a:spcBef>
              <a:spcAft>
                <a:spcPts val="0"/>
              </a:spcAft>
              <a:buNone/>
            </a:pPr>
            <a:r>
              <a:rPr lang="en-US" sz="1100" dirty="0" smtClean="0">
                <a:latin typeface="Karla" panose="020B0604020202020204" charset="0"/>
              </a:rPr>
              <a:t>Not really, it is a volunteer choice. You can follow the standard and not opt for certification. Its up to the decision of firm according to their feasibility.</a:t>
            </a:r>
            <a:endParaRPr lang="en" sz="1100" dirty="0" smtClean="0">
              <a:latin typeface="Karla" panose="020B0604020202020204" charset="0"/>
            </a:endParaRPr>
          </a:p>
          <a:p>
            <a:pPr marL="139700" indent="0">
              <a:buNone/>
            </a:pPr>
            <a:endParaRPr lang="en-US" dirty="0"/>
          </a:p>
        </p:txBody>
      </p:sp>
    </p:spTree>
    <p:extLst>
      <p:ext uri="{BB962C8B-B14F-4D97-AF65-F5344CB8AC3E}">
        <p14:creationId xmlns:p14="http://schemas.microsoft.com/office/powerpoint/2010/main" val="3834270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There might be a question in your mind that who</a:t>
            </a:r>
            <a:r>
              <a:rPr lang="en-US" baseline="0" dirty="0" smtClean="0"/>
              <a:t> is managing HSE, well there are different authorities managing the health, safety and environment on different levels.</a:t>
            </a:r>
          </a:p>
          <a:p>
            <a:r>
              <a:rPr lang="en-US" baseline="0" dirty="0" smtClean="0"/>
              <a:t>If you are working in a company, firm, industry or office, most organizations have a health, safety and environment department i.e. HSE department, the job of this department is to make policies and procedures and take measures to implement them in order to comply with the guidelines of the local authorities, government and international laws</a:t>
            </a:r>
          </a:p>
          <a:p>
            <a:r>
              <a:rPr lang="en-US" baseline="0" dirty="0" smtClean="0"/>
              <a:t>The local authorities are usually the organization which are working on the industrial level, for example the administration of an industrial zone, the NGOs dealing with specific group of companies like Committee of Textile Factories, or Board of Automotive Parts Manufacturers, these local authorities make policies which are aligned with the government and international laws which are then followed by the firms.</a:t>
            </a:r>
          </a:p>
          <a:p>
            <a:r>
              <a:rPr lang="en-US" baseline="0" dirty="0" smtClean="0"/>
              <a:t>Government make laws. Usually, parliament, intellectual groups and individuals are give the responsibility by the government to draft out laws related to health and safety, they make it fulfilling the international laws and then circulate it in the groups below which include local authorities and firms for implementation.</a:t>
            </a:r>
          </a:p>
          <a:p>
            <a:r>
              <a:rPr lang="en-US" baseline="0" dirty="0" smtClean="0"/>
              <a:t>International laws and regulations are made by those organization which are formed by group of countries coming together and agreeing on areas need to be addressed, organization like UN, WHO, line out guidelines which are then followed by countries - a common example is UN SDG Sustainable Development Goals which are outlines by UN and is accepted and implemented by member countries of UN, countries define their plans, which are later adopted by the local authorities, and then local firms follow it.</a:t>
            </a:r>
            <a:endParaRPr lang="en-US" dirty="0"/>
          </a:p>
        </p:txBody>
      </p:sp>
    </p:spTree>
    <p:extLst>
      <p:ext uri="{BB962C8B-B14F-4D97-AF65-F5344CB8AC3E}">
        <p14:creationId xmlns:p14="http://schemas.microsoft.com/office/powerpoint/2010/main" val="24602681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600"/>
              </a:spcBef>
              <a:spcAft>
                <a:spcPts val="0"/>
              </a:spcAft>
              <a:buNone/>
            </a:pPr>
            <a:r>
              <a:rPr lang="en" sz="1400" dirty="0" smtClean="0">
                <a:latin typeface="Karla" panose="020B0604020202020204" charset="0"/>
              </a:rPr>
              <a:t>It is necessary to provide the helmet, safety shoes and safety vest to all of my team members?</a:t>
            </a:r>
          </a:p>
          <a:p>
            <a:pPr marL="0" lvl="0" indent="0" algn="l" rtl="0">
              <a:spcBef>
                <a:spcPts val="600"/>
              </a:spcBef>
              <a:spcAft>
                <a:spcPts val="0"/>
              </a:spcAft>
              <a:buNone/>
            </a:pPr>
            <a:endParaRPr lang="en" sz="1100" dirty="0" smtClean="0">
              <a:latin typeface="Karla" panose="020B0604020202020204" charset="0"/>
            </a:endParaRPr>
          </a:p>
          <a:p>
            <a:pPr marL="0" lvl="0" indent="0" algn="l" rtl="0">
              <a:spcBef>
                <a:spcPts val="600"/>
              </a:spcBef>
              <a:spcAft>
                <a:spcPts val="0"/>
              </a:spcAft>
              <a:buNone/>
            </a:pPr>
            <a:r>
              <a:rPr lang="en" sz="1100" dirty="0" smtClean="0">
                <a:latin typeface="Karla" panose="020B0604020202020204" charset="0"/>
              </a:rPr>
              <a:t>This is not a thumb rule! PPEs are </a:t>
            </a:r>
            <a:r>
              <a:rPr lang="en-US" sz="1100" dirty="0" smtClean="0">
                <a:latin typeface="Karla" panose="020B0604020202020204" charset="0"/>
              </a:rPr>
              <a:t>the</a:t>
            </a:r>
            <a:r>
              <a:rPr lang="en" sz="1100" dirty="0" smtClean="0">
                <a:latin typeface="Karla" panose="020B0604020202020204" charset="0"/>
              </a:rPr>
              <a:t> last resort in t</a:t>
            </a:r>
            <a:r>
              <a:rPr lang="en-US" sz="1100" dirty="0" smtClean="0">
                <a:latin typeface="Karla" panose="020B0604020202020204" charset="0"/>
              </a:rPr>
              <a:t>he</a:t>
            </a:r>
            <a:r>
              <a:rPr lang="en" sz="1100" dirty="0" smtClean="0">
                <a:latin typeface="Karla" panose="020B0604020202020204" charset="0"/>
              </a:rPr>
              <a:t> risk control techniques. </a:t>
            </a:r>
            <a:endParaRPr lang="en-US" sz="1100" dirty="0" smtClean="0">
              <a:latin typeface="Karla" panose="020B0604020202020204" charset="0"/>
            </a:endParaRPr>
          </a:p>
          <a:p>
            <a:pPr marL="0" lvl="0" indent="0" algn="l" rtl="0">
              <a:spcBef>
                <a:spcPts val="600"/>
              </a:spcBef>
              <a:spcAft>
                <a:spcPts val="0"/>
              </a:spcAft>
              <a:buNone/>
            </a:pPr>
            <a:r>
              <a:rPr lang="en-US" sz="1100" dirty="0" smtClean="0">
                <a:latin typeface="Karla" panose="020B0604020202020204" charset="0"/>
              </a:rPr>
              <a:t>Also the provision of PPEs is dependent on the risk associated, </a:t>
            </a:r>
            <a:r>
              <a:rPr lang="en-US" sz="1100" i="1" dirty="0" smtClean="0">
                <a:latin typeface="Karla" panose="020B0604020202020204" charset="0"/>
              </a:rPr>
              <a:t>for e.g. a safety shoes will not be necessary if there isn’t any risk associated with it. </a:t>
            </a:r>
          </a:p>
          <a:p>
            <a:pPr marL="0" lvl="0" indent="0" algn="l" rtl="0">
              <a:spcBef>
                <a:spcPts val="600"/>
              </a:spcBef>
              <a:spcAft>
                <a:spcPts val="0"/>
              </a:spcAft>
              <a:buNone/>
            </a:pPr>
            <a:r>
              <a:rPr lang="en" sz="1100" i="1" dirty="0" smtClean="0">
                <a:latin typeface="Karla" panose="020B0604020202020204" charset="0"/>
              </a:rPr>
              <a:t>Moreover, it is the duty of the employer to provide PPEs</a:t>
            </a:r>
            <a:endParaRPr lang="en-US" sz="1100" i="1" dirty="0" smtClean="0">
              <a:latin typeface="Karla" panose="020B0604020202020204" charset="0"/>
            </a:endParaRPr>
          </a:p>
          <a:p>
            <a:pPr marL="139700" indent="0">
              <a:buNone/>
            </a:pPr>
            <a:endParaRPr lang="en-US" dirty="0"/>
          </a:p>
        </p:txBody>
      </p:sp>
    </p:spTree>
    <p:extLst>
      <p:ext uri="{BB962C8B-B14F-4D97-AF65-F5344CB8AC3E}">
        <p14:creationId xmlns:p14="http://schemas.microsoft.com/office/powerpoint/2010/main" val="11850957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600"/>
              </a:spcBef>
              <a:spcAft>
                <a:spcPts val="0"/>
              </a:spcAft>
              <a:buNone/>
            </a:pPr>
            <a:r>
              <a:rPr lang="en" sz="1400" dirty="0" smtClean="0">
                <a:latin typeface="Karla" panose="020B0604020202020204" charset="0"/>
              </a:rPr>
              <a:t>What is work at height?</a:t>
            </a:r>
          </a:p>
          <a:p>
            <a:pPr marL="0" lvl="0" indent="0" algn="l" rtl="0">
              <a:spcBef>
                <a:spcPts val="600"/>
              </a:spcBef>
              <a:spcAft>
                <a:spcPts val="0"/>
              </a:spcAft>
              <a:buNone/>
            </a:pPr>
            <a:endParaRPr lang="en" sz="1100" dirty="0" smtClean="0">
              <a:latin typeface="Karla" panose="020B0604020202020204" charset="0"/>
            </a:endParaRPr>
          </a:p>
          <a:p>
            <a:pPr marL="0" lvl="0" indent="0" algn="l" rtl="0">
              <a:spcBef>
                <a:spcPts val="600"/>
              </a:spcBef>
              <a:spcAft>
                <a:spcPts val="0"/>
              </a:spcAft>
              <a:buNone/>
            </a:pPr>
            <a:r>
              <a:rPr lang="en-US" sz="1100" dirty="0" smtClean="0">
                <a:latin typeface="Karla" panose="020B0604020202020204" charset="0"/>
              </a:rPr>
              <a:t>If you are working above the ground level and if falling from that height </a:t>
            </a:r>
            <a:r>
              <a:rPr lang="en-US" sz="1100" b="1" dirty="0" smtClean="0">
                <a:latin typeface="Karla" panose="020B0604020202020204" charset="0"/>
              </a:rPr>
              <a:t>can cause a personal injury</a:t>
            </a:r>
            <a:r>
              <a:rPr lang="en-US" sz="1100" dirty="0" smtClean="0">
                <a:latin typeface="Karla" panose="020B0604020202020204" charset="0"/>
              </a:rPr>
              <a:t>, this is called working at height.</a:t>
            </a:r>
            <a:endParaRPr lang="en" sz="1100" i="1" dirty="0" smtClean="0">
              <a:latin typeface="Karla" panose="020B0604020202020204" charset="0"/>
            </a:endParaRPr>
          </a:p>
          <a:p>
            <a:pPr marL="0" lvl="0" indent="0" algn="l" rtl="0">
              <a:spcBef>
                <a:spcPts val="600"/>
              </a:spcBef>
              <a:spcAft>
                <a:spcPts val="0"/>
              </a:spcAft>
              <a:buNone/>
            </a:pPr>
            <a:r>
              <a:rPr lang="en" sz="1100" dirty="0" smtClean="0">
                <a:latin typeface="Karla" panose="020B0604020202020204" charset="0"/>
              </a:rPr>
              <a:t>Slips or trips are risks that are additional to this riks, work at height will be considered and taken as a separate risk in any risk assessment.</a:t>
            </a:r>
            <a:endParaRPr lang="en-US" sz="1100" dirty="0" smtClean="0">
              <a:latin typeface="Karla" panose="020B0604020202020204" charset="0"/>
            </a:endParaRPr>
          </a:p>
          <a:p>
            <a:pPr marL="0" lvl="0" indent="0" algn="l" rtl="0">
              <a:spcBef>
                <a:spcPts val="600"/>
              </a:spcBef>
              <a:spcAft>
                <a:spcPts val="0"/>
              </a:spcAft>
              <a:buNone/>
            </a:pPr>
            <a:endParaRPr lang="en" sz="1100" dirty="0" smtClean="0">
              <a:latin typeface="Karla" panose="020B0604020202020204" charset="0"/>
            </a:endParaRPr>
          </a:p>
          <a:p>
            <a:pPr marL="139700" indent="0">
              <a:buNone/>
            </a:pPr>
            <a:endParaRPr lang="en-US" dirty="0"/>
          </a:p>
        </p:txBody>
      </p:sp>
    </p:spTree>
    <p:extLst>
      <p:ext uri="{BB962C8B-B14F-4D97-AF65-F5344CB8AC3E}">
        <p14:creationId xmlns:p14="http://schemas.microsoft.com/office/powerpoint/2010/main" val="460726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600"/>
              </a:spcBef>
              <a:spcAft>
                <a:spcPts val="0"/>
              </a:spcAft>
              <a:buNone/>
            </a:pPr>
            <a:r>
              <a:rPr lang="en" sz="1400" dirty="0" smtClean="0">
                <a:latin typeface="Karla" panose="020B0604020202020204" charset="0"/>
              </a:rPr>
              <a:t>Do you always requre safety harness when working at height?</a:t>
            </a:r>
          </a:p>
          <a:p>
            <a:pPr marL="0" lvl="0" indent="0" algn="l" rtl="0">
              <a:spcBef>
                <a:spcPts val="600"/>
              </a:spcBef>
              <a:spcAft>
                <a:spcPts val="0"/>
              </a:spcAft>
              <a:buNone/>
            </a:pPr>
            <a:endParaRPr lang="en" sz="1100" dirty="0" smtClean="0">
              <a:latin typeface="Karla" panose="020B0604020202020204" charset="0"/>
            </a:endParaRPr>
          </a:p>
          <a:p>
            <a:pPr marL="0" lvl="0" indent="0">
              <a:buNone/>
            </a:pPr>
            <a:r>
              <a:rPr lang="en-US" sz="1100" dirty="0" smtClean="0">
                <a:latin typeface="Karla" panose="020B0604020202020204" charset="0"/>
              </a:rPr>
              <a:t>It depends on situation to situation. Before carrying out any work at height activity first of all </a:t>
            </a:r>
            <a:r>
              <a:rPr lang="en-US" sz="1100" b="1" dirty="0" smtClean="0">
                <a:latin typeface="Karla" panose="020B0604020202020204" charset="0"/>
              </a:rPr>
              <a:t>plan and organize </a:t>
            </a:r>
            <a:r>
              <a:rPr lang="en-US" sz="1100" dirty="0" smtClean="0">
                <a:latin typeface="Karla" panose="020B0604020202020204" charset="0"/>
              </a:rPr>
              <a:t>it, ensure those who are working are </a:t>
            </a:r>
            <a:r>
              <a:rPr lang="en-US" sz="1100" b="1" dirty="0" smtClean="0">
                <a:latin typeface="Karla" panose="020B0604020202020204" charset="0"/>
              </a:rPr>
              <a:t>competent</a:t>
            </a:r>
            <a:r>
              <a:rPr lang="en-US" sz="1100" dirty="0" smtClean="0">
                <a:latin typeface="Karla" panose="020B0604020202020204" charset="0"/>
              </a:rPr>
              <a:t>, </a:t>
            </a:r>
            <a:r>
              <a:rPr lang="en-US" sz="1100" b="1" dirty="0" smtClean="0">
                <a:latin typeface="Karla" panose="020B0604020202020204" charset="0"/>
              </a:rPr>
              <a:t>risk assessment </a:t>
            </a:r>
            <a:r>
              <a:rPr lang="en-US" sz="1100" dirty="0" smtClean="0">
                <a:latin typeface="Karla" panose="020B0604020202020204" charset="0"/>
              </a:rPr>
              <a:t>must be done! The </a:t>
            </a:r>
            <a:r>
              <a:rPr lang="en-US" sz="1100" b="1" dirty="0" smtClean="0"/>
              <a:t>equipment</a:t>
            </a:r>
            <a:r>
              <a:rPr lang="en-US" sz="1100" dirty="0" smtClean="0"/>
              <a:t> used for work at height is properly </a:t>
            </a:r>
            <a:r>
              <a:rPr lang="en-US" sz="1100" b="1" dirty="0" smtClean="0"/>
              <a:t>inspected and maintained</a:t>
            </a:r>
            <a:r>
              <a:rPr lang="en-US" sz="1100" dirty="0" smtClean="0"/>
              <a:t>.</a:t>
            </a:r>
          </a:p>
          <a:p>
            <a:pPr marL="0" lvl="0" indent="0">
              <a:buNone/>
            </a:pPr>
            <a:r>
              <a:rPr lang="en-US" sz="1100" dirty="0" smtClean="0">
                <a:latin typeface="Karla" panose="020B0604020202020204" charset="0"/>
              </a:rPr>
              <a:t>In many situations safety harness might not be a need.</a:t>
            </a:r>
          </a:p>
          <a:p>
            <a:pPr marL="0" lvl="0" indent="0">
              <a:buNone/>
            </a:pPr>
            <a:endParaRPr lang="en-US" sz="1100" dirty="0" smtClean="0">
              <a:latin typeface="Karla" panose="020B0604020202020204" charset="0"/>
            </a:endParaRPr>
          </a:p>
          <a:p>
            <a:pPr marL="139700" indent="0">
              <a:buNone/>
            </a:pPr>
            <a:endParaRPr lang="en-US" dirty="0"/>
          </a:p>
        </p:txBody>
      </p:sp>
    </p:spTree>
    <p:extLst>
      <p:ext uri="{BB962C8B-B14F-4D97-AF65-F5344CB8AC3E}">
        <p14:creationId xmlns:p14="http://schemas.microsoft.com/office/powerpoint/2010/main" val="89283607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just" rtl="0">
              <a:spcBef>
                <a:spcPts val="600"/>
              </a:spcBef>
              <a:spcAft>
                <a:spcPts val="0"/>
              </a:spcAft>
              <a:buNone/>
            </a:pPr>
            <a:r>
              <a:rPr lang="en" sz="1400" dirty="0" smtClean="0">
                <a:latin typeface="Karla" panose="020B0604020202020204" charset="0"/>
              </a:rPr>
              <a:t>Is psychological safety is part of health and safety at work?</a:t>
            </a:r>
          </a:p>
          <a:p>
            <a:pPr marL="0" lvl="0" indent="0" algn="just" rtl="0">
              <a:spcBef>
                <a:spcPts val="600"/>
              </a:spcBef>
              <a:spcAft>
                <a:spcPts val="0"/>
              </a:spcAft>
              <a:buNone/>
            </a:pPr>
            <a:endParaRPr lang="en" sz="1100" dirty="0" smtClean="0">
              <a:latin typeface="Karla" panose="020B0604020202020204" charset="0"/>
            </a:endParaRPr>
          </a:p>
          <a:p>
            <a:pPr marL="0" lvl="0" indent="0" algn="just">
              <a:buNone/>
            </a:pPr>
            <a:r>
              <a:rPr lang="en-US" sz="1100" dirty="0" smtClean="0">
                <a:latin typeface="Karla" panose="020B0604020202020204" charset="0"/>
              </a:rPr>
              <a:t>Indeed yes! Psychological risks must be considered while performing risk assessment of any firm. Employers must </a:t>
            </a:r>
            <a:r>
              <a:rPr lang="en-US" sz="1100" dirty="0" smtClean="0"/>
              <a:t>take steps to manage these to minimize psychological risks. </a:t>
            </a:r>
          </a:p>
          <a:p>
            <a:pPr marL="0" lvl="0" indent="0" algn="just">
              <a:buNone/>
            </a:pPr>
            <a:r>
              <a:rPr lang="en-US" sz="1100" dirty="0" smtClean="0">
                <a:latin typeface="Karla" panose="020B0604020202020204" charset="0"/>
              </a:rPr>
              <a:t>Also as an employee, </a:t>
            </a:r>
            <a:r>
              <a:rPr lang="en-US" sz="1100" dirty="0" smtClean="0"/>
              <a:t>you have you are responsible to look after your own health and to keep yourself fit for work. In case of any ambiguity, must discuss this with your employer.</a:t>
            </a:r>
            <a:endParaRPr lang="en-US" sz="1100" dirty="0" smtClean="0">
              <a:latin typeface="Karla" panose="020B0604020202020204" charset="0"/>
            </a:endParaRPr>
          </a:p>
          <a:p>
            <a:pPr marL="139700" indent="0">
              <a:buNone/>
            </a:pPr>
            <a:endParaRPr lang="en-US" dirty="0"/>
          </a:p>
        </p:txBody>
      </p:sp>
    </p:spTree>
    <p:extLst>
      <p:ext uri="{BB962C8B-B14F-4D97-AF65-F5344CB8AC3E}">
        <p14:creationId xmlns:p14="http://schemas.microsoft.com/office/powerpoint/2010/main" val="5546451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rPr lang="en-US" sz="1400" dirty="0" smtClean="0"/>
              <a:t>Can a first aider administer painkillers/headache tablets?</a:t>
            </a:r>
            <a:endParaRPr lang="en" sz="1400" dirty="0" smtClean="0">
              <a:latin typeface="Karla" panose="020B0604020202020204" charset="0"/>
            </a:endParaRPr>
          </a:p>
          <a:p>
            <a:pPr marL="0" lvl="0" indent="0" algn="l" rtl="0">
              <a:spcBef>
                <a:spcPts val="600"/>
              </a:spcBef>
              <a:spcAft>
                <a:spcPts val="0"/>
              </a:spcAft>
              <a:buNone/>
            </a:pPr>
            <a:endParaRPr lang="en" sz="1100" dirty="0" smtClean="0">
              <a:latin typeface="Karla" panose="020B0604020202020204" charset="0"/>
            </a:endParaRPr>
          </a:p>
          <a:p>
            <a:pPr marL="0" lvl="0" indent="0">
              <a:buNone/>
            </a:pPr>
            <a:r>
              <a:rPr lang="en-US" sz="1100" dirty="0" smtClean="0"/>
              <a:t>First aid does not cover the administration of drugs or medications. </a:t>
            </a:r>
          </a:p>
          <a:p>
            <a:pPr marL="0" lvl="0" indent="0">
              <a:buNone/>
            </a:pPr>
            <a:r>
              <a:rPr lang="en-US" sz="1100" dirty="0" smtClean="0"/>
              <a:t>Moreover, drugs and medications should not be kept in the workplace first aid box or kit.</a:t>
            </a:r>
            <a:endParaRPr lang="en-US" sz="1100" dirty="0" smtClean="0">
              <a:latin typeface="Karla" panose="020B0604020202020204" charset="0"/>
            </a:endParaRPr>
          </a:p>
          <a:p>
            <a:endParaRPr lang="en-US" dirty="0"/>
          </a:p>
        </p:txBody>
      </p:sp>
    </p:spTree>
    <p:extLst>
      <p:ext uri="{BB962C8B-B14F-4D97-AF65-F5344CB8AC3E}">
        <p14:creationId xmlns:p14="http://schemas.microsoft.com/office/powerpoint/2010/main" val="22512636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t>Every chemical comes with a Material Safety Data Sheet (MSDS) or Safety Data Sheet (SDS), which details about how to handle that specific chemical.</a:t>
            </a:r>
            <a:endParaRPr lang="en-US" sz="1100" dirty="0" smtClean="0">
              <a:latin typeface="Karla" panose="020B0604020202020204" charset="0"/>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t>In order to handle that specific chemicals the details are mentioned in MSDS. Safety precautions are part of MSDS.</a:t>
            </a:r>
            <a:endParaRPr lang="en-US" sz="1100" dirty="0" smtClean="0">
              <a:latin typeface="Karla" panose="020B0604020202020204" charset="0"/>
            </a:endParaRPr>
          </a:p>
          <a:p>
            <a:pPr marL="139700" indent="0">
              <a:buNone/>
            </a:pPr>
            <a:endParaRPr lang="en-US" dirty="0"/>
          </a:p>
        </p:txBody>
      </p:sp>
    </p:spTree>
    <p:extLst>
      <p:ext uri="{BB962C8B-B14F-4D97-AF65-F5344CB8AC3E}">
        <p14:creationId xmlns:p14="http://schemas.microsoft.com/office/powerpoint/2010/main" val="344942661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rPr lang="en-US" sz="1400" dirty="0" smtClean="0"/>
              <a:t>Can a first aider administer painkillers/headache tablets?</a:t>
            </a:r>
            <a:endParaRPr lang="en" sz="1400" dirty="0" smtClean="0">
              <a:latin typeface="Karla" panose="020B0604020202020204" charset="0"/>
            </a:endParaRPr>
          </a:p>
          <a:p>
            <a:pPr marL="0" lvl="0" indent="0" algn="l" rtl="0">
              <a:spcBef>
                <a:spcPts val="600"/>
              </a:spcBef>
              <a:spcAft>
                <a:spcPts val="0"/>
              </a:spcAft>
              <a:buNone/>
            </a:pPr>
            <a:endParaRPr lang="en" sz="1100" dirty="0" smtClean="0">
              <a:latin typeface="Karla" panose="020B0604020202020204" charset="0"/>
            </a:endParaRPr>
          </a:p>
          <a:p>
            <a:pPr marL="0" lvl="0" indent="0">
              <a:buNone/>
            </a:pPr>
            <a:r>
              <a:rPr lang="en-US" sz="1100" dirty="0" smtClean="0"/>
              <a:t>First aid does not cover the administration of drugs or medications. </a:t>
            </a:r>
          </a:p>
          <a:p>
            <a:pPr marL="0" lvl="0" indent="0">
              <a:buNone/>
            </a:pPr>
            <a:r>
              <a:rPr lang="en-US" sz="1100" dirty="0" smtClean="0"/>
              <a:t>Moreover, drugs and medications should not be kept in the workplace first aid box or kit.</a:t>
            </a:r>
            <a:endParaRPr lang="en-US" sz="1100" dirty="0" smtClean="0">
              <a:latin typeface="Karla" panose="020B0604020202020204" charset="0"/>
            </a:endParaRPr>
          </a:p>
          <a:p>
            <a:endParaRPr lang="en-US" dirty="0"/>
          </a:p>
        </p:txBody>
      </p:sp>
    </p:spTree>
    <p:extLst>
      <p:ext uri="{BB962C8B-B14F-4D97-AF65-F5344CB8AC3E}">
        <p14:creationId xmlns:p14="http://schemas.microsoft.com/office/powerpoint/2010/main" val="385821334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buNone/>
            </a:pPr>
            <a:r>
              <a:rPr lang="en-US" sz="1400" dirty="0" smtClean="0"/>
              <a:t>Can a first aider administer painkillers/headache tablets?</a:t>
            </a:r>
            <a:endParaRPr lang="en" sz="1400" dirty="0" smtClean="0">
              <a:latin typeface="Karla" panose="020B0604020202020204" charset="0"/>
            </a:endParaRPr>
          </a:p>
          <a:p>
            <a:pPr marL="0" lvl="0" indent="0" algn="l" rtl="0">
              <a:spcBef>
                <a:spcPts val="600"/>
              </a:spcBef>
              <a:spcAft>
                <a:spcPts val="0"/>
              </a:spcAft>
              <a:buNone/>
            </a:pPr>
            <a:endParaRPr lang="en" sz="1100" dirty="0" smtClean="0">
              <a:latin typeface="Karla" panose="020B0604020202020204" charset="0"/>
            </a:endParaRPr>
          </a:p>
          <a:p>
            <a:pPr marL="0" lvl="0" indent="0">
              <a:buNone/>
            </a:pPr>
            <a:r>
              <a:rPr lang="en-US" sz="1100" dirty="0" smtClean="0"/>
              <a:t>First aid does not cover the administration of drugs or medications. </a:t>
            </a:r>
          </a:p>
          <a:p>
            <a:pPr marL="0" lvl="0" indent="0">
              <a:buNone/>
            </a:pPr>
            <a:r>
              <a:rPr lang="en-US" sz="1100" dirty="0" smtClean="0"/>
              <a:t>Moreover, drugs and medications should not be kept in the workplace first aid box or kit.</a:t>
            </a:r>
            <a:endParaRPr lang="en-US" sz="1100" dirty="0" smtClean="0">
              <a:latin typeface="Karla" panose="020B0604020202020204" charset="0"/>
            </a:endParaRPr>
          </a:p>
          <a:p>
            <a:endParaRPr lang="en-US" dirty="0"/>
          </a:p>
        </p:txBody>
      </p:sp>
    </p:spTree>
    <p:extLst>
      <p:ext uri="{BB962C8B-B14F-4D97-AF65-F5344CB8AC3E}">
        <p14:creationId xmlns:p14="http://schemas.microsoft.com/office/powerpoint/2010/main" val="41185765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t>Every chemical comes with a Material Safety Data Sheet (MSDS) or Safety Data Sheet (SDS), which details about how to handle that specific chemical.</a:t>
            </a:r>
            <a:endParaRPr lang="en-US" sz="1100" dirty="0" smtClean="0">
              <a:latin typeface="Karla" panose="020B0604020202020204" charset="0"/>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smtClean="0"/>
              <a:t>In order to handle that specific chemicals the details are mentioned in MSDS. Safety precautions are part of MSDS.</a:t>
            </a:r>
            <a:endParaRPr lang="en-US" sz="1100" dirty="0" smtClean="0">
              <a:latin typeface="Karla" panose="020B0604020202020204" charset="0"/>
            </a:endParaRPr>
          </a:p>
          <a:p>
            <a:pPr marL="139700" indent="0">
              <a:buNone/>
            </a:pPr>
            <a:endParaRPr lang="en-US" dirty="0"/>
          </a:p>
        </p:txBody>
      </p:sp>
    </p:spTree>
    <p:extLst>
      <p:ext uri="{BB962C8B-B14F-4D97-AF65-F5344CB8AC3E}">
        <p14:creationId xmlns:p14="http://schemas.microsoft.com/office/powerpoint/2010/main" val="37545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smtClean="0"/>
              <a:t>Before moving forwards lets</a:t>
            </a:r>
            <a:r>
              <a:rPr lang="en-US" baseline="0" dirty="0" smtClean="0"/>
              <a:t> pick a pen and paper, you have to submit answer after four slides for this quiz / assignment. So, h</a:t>
            </a:r>
            <a:r>
              <a:rPr lang="en-US" dirty="0" smtClean="0"/>
              <a:t>ere are some of the basic actions organization takes while going to implement</a:t>
            </a:r>
            <a:r>
              <a:rPr lang="en-US" baseline="0" dirty="0" smtClean="0"/>
              <a:t> health safety and environment management system, while some might be not applicable for your firm, kindly take a pen and paper and list down all those which are applicable to your working environment, after four slides you will be asked to write and submit those requirements which are applicable on the firm you are working. If you are not working or not associated with any firm, then write the same statement in the assignment.</a:t>
            </a:r>
          </a:p>
          <a:p>
            <a:pPr marL="139700" indent="0">
              <a:buNone/>
            </a:pPr>
            <a:r>
              <a:rPr lang="en-US" baseline="0" dirty="0" smtClean="0"/>
              <a:t>Lets start with first and the most common requirement:</a:t>
            </a:r>
          </a:p>
          <a:p>
            <a:r>
              <a:rPr lang="en-US" sz="1100" b="0" i="0" u="none" strike="noStrike" cap="none" dirty="0" smtClean="0">
                <a:solidFill>
                  <a:srgbClr val="000000"/>
                </a:solidFill>
                <a:effectLst/>
                <a:latin typeface="Arial"/>
                <a:ea typeface="Arial"/>
                <a:cs typeface="Arial"/>
                <a:sym typeface="Arial"/>
              </a:rPr>
              <a:t>Cleanliness. A clean environment is a safe environment, a workshop with tools and products spread on the floor is more likely to have</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incidents then a workshop in which system of housekeeping is implemented and ensured.</a:t>
            </a:r>
          </a:p>
          <a:p>
            <a:r>
              <a:rPr lang="en-US" sz="1100" b="0" i="0" u="none" strike="noStrike" cap="none" dirty="0" smtClean="0">
                <a:solidFill>
                  <a:srgbClr val="000000"/>
                </a:solidFill>
                <a:effectLst/>
                <a:latin typeface="Arial"/>
                <a:ea typeface="Arial"/>
                <a:cs typeface="Arial"/>
                <a:sym typeface="Arial"/>
              </a:rPr>
              <a:t>Disposal of wastes and effluents. This falls under the category of environment, it is the responsibility of the firm to ensure that wastes and effluents are been disposed in the most appropriate manner which will not further harm the environment. Life cycle studies can also be done in order to ensure appropriate</a:t>
            </a:r>
            <a:r>
              <a:rPr lang="en-US" sz="1100" b="0" i="0" u="none" strike="noStrike" cap="none" baseline="0" dirty="0" smtClean="0">
                <a:solidFill>
                  <a:srgbClr val="000000"/>
                </a:solidFill>
                <a:effectLst/>
                <a:latin typeface="Arial"/>
                <a:ea typeface="Arial"/>
                <a:cs typeface="Arial"/>
                <a:sym typeface="Arial"/>
              </a:rPr>
              <a:t> disposals.</a:t>
            </a:r>
            <a:endParaRPr lang="en-US" sz="1100" b="0" i="0" u="none" strike="noStrike" cap="none" dirty="0" smtClean="0">
              <a:solidFill>
                <a:srgbClr val="000000"/>
              </a:solidFill>
              <a:effectLst/>
              <a:latin typeface="Arial"/>
              <a:ea typeface="Arial"/>
              <a:cs typeface="Arial"/>
              <a:sym typeface="Arial"/>
            </a:endParaRPr>
          </a:p>
          <a:p>
            <a:r>
              <a:rPr lang="en-US" sz="1100" b="0" i="0" u="none" strike="noStrike" cap="none" dirty="0" smtClean="0">
                <a:solidFill>
                  <a:srgbClr val="000000"/>
                </a:solidFill>
                <a:effectLst/>
                <a:latin typeface="Arial"/>
                <a:ea typeface="Arial"/>
                <a:cs typeface="Arial"/>
                <a:sym typeface="Arial"/>
              </a:rPr>
              <a:t>Ventilation and temperature. The work environment is dependent on how ventilated it is and the temperature is maintained in order for the easiness of the workers and to save them</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from illness and sickness. </a:t>
            </a:r>
          </a:p>
          <a:p>
            <a:r>
              <a:rPr lang="en-US" sz="1100" b="0" i="0" u="none" strike="noStrike" cap="none" dirty="0" smtClean="0">
                <a:solidFill>
                  <a:srgbClr val="000000"/>
                </a:solidFill>
                <a:effectLst/>
                <a:latin typeface="Arial"/>
                <a:ea typeface="Arial"/>
                <a:cs typeface="Arial"/>
                <a:sym typeface="Arial"/>
              </a:rPr>
              <a:t>Dust and fume. Dust and fumes must be channelized and exhausted from the work environment to</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ensure</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the health of the worker. Dust is also a fire hazard and fumes can caused respiratory issues if not exited</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properly.</a:t>
            </a:r>
          </a:p>
          <a:p>
            <a:r>
              <a:rPr lang="en-US" sz="1100" b="0" i="0" u="none" strike="noStrike" cap="none" dirty="0" smtClean="0">
                <a:solidFill>
                  <a:srgbClr val="000000"/>
                </a:solidFill>
                <a:effectLst/>
                <a:latin typeface="Arial"/>
                <a:ea typeface="Arial"/>
                <a:cs typeface="Arial"/>
                <a:sym typeface="Arial"/>
              </a:rPr>
              <a:t>Artificial humidification. Artificial humidification must be provided in the environment which are prone to dry conditions.</a:t>
            </a:r>
          </a:p>
          <a:p>
            <a:r>
              <a:rPr lang="en-US" sz="1100" b="0" i="0" u="none" strike="noStrike" cap="none" dirty="0" smtClean="0">
                <a:solidFill>
                  <a:srgbClr val="000000"/>
                </a:solidFill>
                <a:effectLst/>
                <a:latin typeface="Arial"/>
                <a:ea typeface="Arial"/>
                <a:cs typeface="Arial"/>
                <a:sym typeface="Arial"/>
              </a:rPr>
              <a:t>Overcrowding.</a:t>
            </a:r>
            <a:r>
              <a:rPr lang="en-US" sz="1100" b="0" i="0" u="none" strike="noStrike" cap="none" baseline="0" dirty="0" smtClean="0">
                <a:solidFill>
                  <a:srgbClr val="000000"/>
                </a:solidFill>
                <a:effectLst/>
                <a:latin typeface="Arial"/>
                <a:ea typeface="Arial"/>
                <a:cs typeface="Arial"/>
                <a:sym typeface="Arial"/>
              </a:rPr>
              <a:t> F</a:t>
            </a:r>
            <a:r>
              <a:rPr lang="en-US" sz="1100" b="0" i="0" u="none" strike="noStrike" cap="none" dirty="0" smtClean="0">
                <a:solidFill>
                  <a:srgbClr val="000000"/>
                </a:solidFill>
                <a:effectLst/>
                <a:latin typeface="Arial"/>
                <a:ea typeface="Arial"/>
                <a:cs typeface="Arial"/>
                <a:sym typeface="Arial"/>
              </a:rPr>
              <a:t>or people to work in a safe manner overcrowding must be avoided. There is a law</a:t>
            </a:r>
            <a:r>
              <a:rPr lang="en-US" sz="1100" b="0" i="0" u="none" strike="noStrike" cap="none" baseline="0" dirty="0" smtClean="0">
                <a:solidFill>
                  <a:srgbClr val="000000"/>
                </a:solidFill>
                <a:effectLst/>
                <a:latin typeface="Arial"/>
                <a:ea typeface="Arial"/>
                <a:cs typeface="Arial"/>
                <a:sym typeface="Arial"/>
              </a:rPr>
              <a:t> for </a:t>
            </a:r>
            <a:r>
              <a:rPr lang="en-US" sz="1100" b="0" i="0" u="none" strike="noStrike" cap="none" dirty="0" smtClean="0">
                <a:solidFill>
                  <a:srgbClr val="000000"/>
                </a:solidFill>
                <a:effectLst/>
                <a:latin typeface="Arial"/>
                <a:ea typeface="Arial"/>
                <a:cs typeface="Arial"/>
                <a:sym typeface="Arial"/>
              </a:rPr>
              <a:t>minimum number of people per</a:t>
            </a:r>
            <a:r>
              <a:rPr lang="en-US" sz="1100" b="0" i="0" u="none" strike="noStrike" cap="none" baseline="0" dirty="0" smtClean="0">
                <a:solidFill>
                  <a:srgbClr val="000000"/>
                </a:solidFill>
                <a:effectLst/>
                <a:latin typeface="Arial"/>
                <a:ea typeface="Arial"/>
                <a:cs typeface="Arial"/>
                <a:sym typeface="Arial"/>
              </a:rPr>
              <a:t> </a:t>
            </a:r>
            <a:r>
              <a:rPr lang="en-US" sz="1100" b="0" i="0" u="none" strike="noStrike" cap="none" dirty="0" smtClean="0">
                <a:solidFill>
                  <a:srgbClr val="000000"/>
                </a:solidFill>
                <a:effectLst/>
                <a:latin typeface="Arial"/>
                <a:ea typeface="Arial"/>
                <a:cs typeface="Arial"/>
                <a:sym typeface="Arial"/>
              </a:rPr>
              <a:t>sq. feet, you have to see the local regulations for this. If not complied this can cause more injuries and fatalities during evacuation in case of fire and other emergencies requiring evacuation.</a:t>
            </a:r>
          </a:p>
          <a:p>
            <a:r>
              <a:rPr lang="en-US" sz="1100" b="0" i="0" u="none" strike="noStrike" cap="none" dirty="0" smtClean="0">
                <a:solidFill>
                  <a:srgbClr val="000000"/>
                </a:solidFill>
                <a:effectLst/>
                <a:latin typeface="Arial"/>
                <a:ea typeface="Arial"/>
                <a:cs typeface="Arial"/>
                <a:sym typeface="Arial"/>
              </a:rPr>
              <a:t>Lighting. Lighting must be appropriate, if too low it can cause incidents like slip, trips and falls, etc. and if too high they can affect the eye sight, the standard lighting (calculated in lux) is different for different areas and is usually mentioned in local laws.</a:t>
            </a:r>
          </a:p>
        </p:txBody>
      </p:sp>
    </p:spTree>
    <p:extLst>
      <p:ext uri="{BB962C8B-B14F-4D97-AF65-F5344CB8AC3E}">
        <p14:creationId xmlns:p14="http://schemas.microsoft.com/office/powerpoint/2010/main" val="2237270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21892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1" name="Google Shape;11;p2"/>
          <p:cNvSpPr/>
          <p:nvPr/>
        </p:nvSpPr>
        <p:spPr>
          <a:xfrm>
            <a:off x="-967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2" name="Google Shape;12;p2"/>
          <p:cNvSpPr txBox="1">
            <a:spLocks noGrp="1"/>
          </p:cNvSpPr>
          <p:nvPr>
            <p:ph type="ctrTitle"/>
          </p:nvPr>
        </p:nvSpPr>
        <p:spPr>
          <a:xfrm>
            <a:off x="648300" y="3404550"/>
            <a:ext cx="3530700" cy="1182000"/>
          </a:xfrm>
          <a:prstGeom prst="rect">
            <a:avLst/>
          </a:prstGeom>
        </p:spPr>
        <p:txBody>
          <a:bodyPr spcFirstLastPara="1" wrap="square" lIns="91425" tIns="91425" rIns="91425" bIns="91425" anchor="b"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Empty">
  <p:cSld name="BLANK_1">
    <p:spTree>
      <p:nvGrpSpPr>
        <p:cNvPr id="1" name="Shape 70"/>
        <p:cNvGrpSpPr/>
        <p:nvPr/>
      </p:nvGrpSpPr>
      <p:grpSpPr>
        <a:xfrm>
          <a:off x="0" y="0"/>
          <a:ext cx="0" cy="0"/>
          <a:chOff x="0" y="0"/>
          <a:chExt cx="0" cy="0"/>
        </a:xfrm>
      </p:grpSpPr>
      <p:sp>
        <p:nvSpPr>
          <p:cNvPr id="71" name="Google Shape;71;p13"/>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ubtitle" userDrawn="1">
  <p:cSld name="1_Subtitle">
    <p:spTree>
      <p:nvGrpSpPr>
        <p:cNvPr id="1" name="Shape 12"/>
        <p:cNvGrpSpPr/>
        <p:nvPr/>
      </p:nvGrpSpPr>
      <p:grpSpPr>
        <a:xfrm>
          <a:off x="0" y="0"/>
          <a:ext cx="0" cy="0"/>
          <a:chOff x="0" y="0"/>
          <a:chExt cx="0" cy="0"/>
        </a:xfrm>
      </p:grpSpPr>
      <p:sp>
        <p:nvSpPr>
          <p:cNvPr id="13" name="Google Shape;13;p3"/>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434343"/>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3"/>
          <p:cNvSpPr txBox="1">
            <a:spLocks noGrp="1"/>
          </p:cNvSpPr>
          <p:nvPr>
            <p:ph type="ctrTitle"/>
          </p:nvPr>
        </p:nvSpPr>
        <p:spPr>
          <a:xfrm>
            <a:off x="685800" y="2726342"/>
            <a:ext cx="7772400" cy="11598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 name="Google Shape;15;p3"/>
          <p:cNvSpPr txBox="1">
            <a:spLocks noGrp="1"/>
          </p:cNvSpPr>
          <p:nvPr>
            <p:ph type="subTitle" idx="1"/>
          </p:nvPr>
        </p:nvSpPr>
        <p:spPr>
          <a:xfrm>
            <a:off x="685800" y="3830653"/>
            <a:ext cx="7772400" cy="7848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1800"/>
              <a:buNone/>
              <a:defRPr>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a:endParaRPr/>
          </a:p>
        </p:txBody>
      </p:sp>
      <p:sp>
        <p:nvSpPr>
          <p:cNvPr id="3" name="Content Placeholder 2"/>
          <p:cNvSpPr>
            <a:spLocks noGrp="1"/>
          </p:cNvSpPr>
          <p:nvPr>
            <p:ph sz="quarter" idx="10" hasCustomPrompt="1"/>
          </p:nvPr>
        </p:nvSpPr>
        <p:spPr>
          <a:xfrm>
            <a:off x="2801143" y="4763623"/>
            <a:ext cx="3541712" cy="223838"/>
          </a:xfrm>
        </p:spPr>
        <p:txBody>
          <a:bodyPr/>
          <a:lstStyle>
            <a:lvl1pPr marL="114300" indent="0" algn="ctr">
              <a:buNone/>
              <a:defRPr sz="1100" b="1" baseline="0"/>
            </a:lvl1pPr>
          </a:lstStyle>
          <a:p>
            <a:pPr lvl="0"/>
            <a:r>
              <a:rPr lang="en-US" dirty="0" smtClean="0"/>
              <a:t>View – Syed </a:t>
            </a:r>
            <a:r>
              <a:rPr lang="en-US" dirty="0" err="1" smtClean="0"/>
              <a:t>Owais</a:t>
            </a:r>
            <a:r>
              <a:rPr lang="en-US" dirty="0" smtClean="0"/>
              <a:t> </a:t>
            </a:r>
            <a:r>
              <a:rPr lang="en-US" dirty="0" err="1" smtClean="0"/>
              <a:t>Mukhtar</a:t>
            </a:r>
            <a:r>
              <a:rPr lang="en-US" dirty="0" smtClean="0"/>
              <a:t> – On </a:t>
            </a:r>
            <a:r>
              <a:rPr lang="en-US" dirty="0" err="1" smtClean="0"/>
              <a:t>Udemy</a:t>
            </a:r>
            <a:endParaRPr lang="en-US" dirty="0"/>
          </a:p>
        </p:txBody>
      </p:sp>
    </p:spTree>
    <p:extLst>
      <p:ext uri="{BB962C8B-B14F-4D97-AF65-F5344CB8AC3E}">
        <p14:creationId xmlns:p14="http://schemas.microsoft.com/office/powerpoint/2010/main" val="323547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colored">
  <p:cSld name="Blank colored">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dirty="0"/>
          </a:p>
        </p:txBody>
      </p:sp>
      <p:sp>
        <p:nvSpPr>
          <p:cNvPr id="52" name="Google Shape;52;p11"/>
          <p:cNvSpPr/>
          <p:nvPr/>
        </p:nvSpPr>
        <p:spPr>
          <a:xfrm>
            <a:off x="390735" y="379877"/>
            <a:ext cx="8362529" cy="4383746"/>
          </a:xfrm>
          <a:custGeom>
            <a:avLst/>
            <a:gdLst/>
            <a:ahLst/>
            <a:cxnLst/>
            <a:rect l="l" t="t" r="r" b="b"/>
            <a:pathLst>
              <a:path w="285508" h="149667" fill="none" extrusionOk="0">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w="1905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8339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bottom pattern">
  <p:cSld name="Blank bottom pattern">
    <p:spTree>
      <p:nvGrpSpPr>
        <p:cNvPr id="1" name="Shape 572"/>
        <p:cNvGrpSpPr/>
        <p:nvPr/>
      </p:nvGrpSpPr>
      <p:grpSpPr>
        <a:xfrm>
          <a:off x="0" y="0"/>
          <a:ext cx="0" cy="0"/>
          <a:chOff x="0" y="0"/>
          <a:chExt cx="0" cy="0"/>
        </a:xfrm>
      </p:grpSpPr>
      <p:grpSp>
        <p:nvGrpSpPr>
          <p:cNvPr id="573" name="Google Shape;573;p13"/>
          <p:cNvGrpSpPr/>
          <p:nvPr/>
        </p:nvGrpSpPr>
        <p:grpSpPr>
          <a:xfrm rot="10800000" flipH="1">
            <a:off x="900" y="3856775"/>
            <a:ext cx="9143992" cy="1286721"/>
            <a:chOff x="900" y="0"/>
            <a:chExt cx="9143992" cy="1286721"/>
          </a:xfrm>
        </p:grpSpPr>
        <p:sp>
          <p:nvSpPr>
            <p:cNvPr id="574" name="Google Shape;574;p13"/>
            <p:cNvSpPr/>
            <p:nvPr/>
          </p:nvSpPr>
          <p:spPr>
            <a:xfrm>
              <a:off x="4878953" y="643320"/>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5" name="Google Shape;575;p13"/>
            <p:cNvSpPr/>
            <p:nvPr/>
          </p:nvSpPr>
          <p:spPr>
            <a:xfrm>
              <a:off x="5488830" y="32254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6" name="Google Shape;576;p13"/>
            <p:cNvSpPr/>
            <p:nvPr/>
          </p:nvSpPr>
          <p:spPr>
            <a:xfrm>
              <a:off x="8536629"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7" name="Google Shape;577;p13"/>
            <p:cNvSpPr/>
            <p:nvPr/>
          </p:nvSpPr>
          <p:spPr>
            <a:xfrm>
              <a:off x="6706973" y="3225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8" name="Google Shape;578;p13"/>
            <p:cNvSpPr/>
            <p:nvPr/>
          </p:nvSpPr>
          <p:spPr>
            <a:xfrm>
              <a:off x="4878953"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9" name="Google Shape;579;p13"/>
            <p:cNvSpPr/>
            <p:nvPr/>
          </p:nvSpPr>
          <p:spPr>
            <a:xfrm>
              <a:off x="5488830"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0" name="Google Shape;580;p13"/>
            <p:cNvSpPr/>
            <p:nvPr/>
          </p:nvSpPr>
          <p:spPr>
            <a:xfrm>
              <a:off x="6097065"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1" name="Google Shape;581;p13"/>
            <p:cNvSpPr/>
            <p:nvPr/>
          </p:nvSpPr>
          <p:spPr>
            <a:xfrm>
              <a:off x="6706973"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2" name="Google Shape;582;p13"/>
            <p:cNvSpPr/>
            <p:nvPr/>
          </p:nvSpPr>
          <p:spPr>
            <a:xfrm>
              <a:off x="7316850"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3" name="Google Shape;583;p13"/>
            <p:cNvSpPr/>
            <p:nvPr/>
          </p:nvSpPr>
          <p:spPr>
            <a:xfrm>
              <a:off x="4878953" y="32254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4" name="Google Shape;584;p13"/>
            <p:cNvSpPr/>
            <p:nvPr/>
          </p:nvSpPr>
          <p:spPr>
            <a:xfrm>
              <a:off x="5488830" y="64332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5" name="Google Shape;585;p13"/>
            <p:cNvSpPr/>
            <p:nvPr/>
          </p:nvSpPr>
          <p:spPr>
            <a:xfrm>
              <a:off x="7926751"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6" name="Google Shape;586;p13"/>
            <p:cNvSpPr/>
            <p:nvPr/>
          </p:nvSpPr>
          <p:spPr>
            <a:xfrm>
              <a:off x="8536629" y="321640"/>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7" name="Google Shape;587;p13"/>
            <p:cNvSpPr/>
            <p:nvPr/>
          </p:nvSpPr>
          <p:spPr>
            <a:xfrm>
              <a:off x="6097065" y="32254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8" name="Google Shape;588;p13"/>
            <p:cNvSpPr/>
            <p:nvPr/>
          </p:nvSpPr>
          <p:spPr>
            <a:xfrm>
              <a:off x="670696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9" name="Google Shape;589;p13"/>
            <p:cNvSpPr/>
            <p:nvPr/>
          </p:nvSpPr>
          <p:spPr>
            <a:xfrm>
              <a:off x="4878953" y="0"/>
              <a:ext cx="609899"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0" name="Google Shape;590;p13"/>
            <p:cNvSpPr/>
            <p:nvPr/>
          </p:nvSpPr>
          <p:spPr>
            <a:xfrm>
              <a:off x="5488830"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1" name="Google Shape;591;p13"/>
            <p:cNvSpPr/>
            <p:nvPr/>
          </p:nvSpPr>
          <p:spPr>
            <a:xfrm>
              <a:off x="6097065" y="0"/>
              <a:ext cx="609929" cy="322577"/>
            </a:xfrm>
            <a:custGeom>
              <a:avLst/>
              <a:gdLst/>
              <a:ahLst/>
              <a:cxnLst/>
              <a:rect l="l" t="t" r="r" b="b"/>
              <a:pathLst>
                <a:path w="20428" h="10046" extrusionOk="0">
                  <a:moveTo>
                    <a:pt x="1"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2" name="Google Shape;592;p13"/>
            <p:cNvSpPr/>
            <p:nvPr/>
          </p:nvSpPr>
          <p:spPr>
            <a:xfrm>
              <a:off x="8534993"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3" name="Google Shape;593;p13"/>
            <p:cNvSpPr/>
            <p:nvPr/>
          </p:nvSpPr>
          <p:spPr>
            <a:xfrm>
              <a:off x="7926757"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4" name="Google Shape;594;p13"/>
            <p:cNvSpPr/>
            <p:nvPr/>
          </p:nvSpPr>
          <p:spPr>
            <a:xfrm>
              <a:off x="7925909" y="321643"/>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5" name="Google Shape;595;p13"/>
            <p:cNvSpPr/>
            <p:nvPr/>
          </p:nvSpPr>
          <p:spPr>
            <a:xfrm flipH="1">
              <a:off x="7316858"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6" name="Google Shape;596;p13"/>
            <p:cNvSpPr/>
            <p:nvPr/>
          </p:nvSpPr>
          <p:spPr>
            <a:xfrm>
              <a:off x="900" y="643324"/>
              <a:ext cx="609899" cy="643388"/>
            </a:xfrm>
            <a:custGeom>
              <a:avLst/>
              <a:gdLst/>
              <a:ahLst/>
              <a:cxnLst/>
              <a:rect l="l" t="t" r="r" b="b"/>
              <a:pathLst>
                <a:path w="20427" h="20037" extrusionOk="0">
                  <a:moveTo>
                    <a:pt x="0" y="1"/>
                  </a:moveTo>
                  <a:lnTo>
                    <a:pt x="0" y="20037"/>
                  </a:lnTo>
                  <a:lnTo>
                    <a:pt x="20427" y="10047"/>
                  </a:lnTo>
                  <a:lnTo>
                    <a:pt x="0"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7" name="Google Shape;597;p13"/>
            <p:cNvSpPr/>
            <p:nvPr/>
          </p:nvSpPr>
          <p:spPr>
            <a:xfrm>
              <a:off x="610793" y="322545"/>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8" name="Google Shape;598;p13"/>
            <p:cNvSpPr/>
            <p:nvPr/>
          </p:nvSpPr>
          <p:spPr>
            <a:xfrm>
              <a:off x="3658671" y="863"/>
              <a:ext cx="608257"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9" name="Google Shape;599;p13"/>
            <p:cNvSpPr/>
            <p:nvPr/>
          </p:nvSpPr>
          <p:spPr>
            <a:xfrm>
              <a:off x="1828968" y="3225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0" name="Google Shape;600;p13"/>
            <p:cNvSpPr/>
            <p:nvPr/>
          </p:nvSpPr>
          <p:spPr>
            <a:xfrm>
              <a:off x="4266922" y="321642"/>
              <a:ext cx="609929" cy="643388"/>
            </a:xfrm>
            <a:custGeom>
              <a:avLst/>
              <a:gdLst/>
              <a:ahLst/>
              <a:cxnLst/>
              <a:rect l="l" t="t" r="r" b="b"/>
              <a:pathLst>
                <a:path w="20428" h="20037" extrusionOk="0">
                  <a:moveTo>
                    <a:pt x="1" y="1"/>
                  </a:moveTo>
                  <a:lnTo>
                    <a:pt x="1" y="20037"/>
                  </a:lnTo>
                  <a:lnTo>
                    <a:pt x="20427" y="10047"/>
                  </a:lnTo>
                  <a:lnTo>
                    <a:pt x="1" y="1"/>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1" name="Google Shape;601;p13"/>
            <p:cNvSpPr/>
            <p:nvPr/>
          </p:nvSpPr>
          <p:spPr>
            <a:xfrm>
              <a:off x="900" y="0"/>
              <a:ext cx="609899" cy="643356"/>
            </a:xfrm>
            <a:custGeom>
              <a:avLst/>
              <a:gdLst/>
              <a:ahLst/>
              <a:cxnLst/>
              <a:rect l="l" t="t" r="r" b="b"/>
              <a:pathLst>
                <a:path w="20427" h="20036" extrusionOk="0">
                  <a:moveTo>
                    <a:pt x="0" y="0"/>
                  </a:moveTo>
                  <a:lnTo>
                    <a:pt x="0" y="20036"/>
                  </a:lnTo>
                  <a:lnTo>
                    <a:pt x="20427" y="10046"/>
                  </a:lnTo>
                  <a:lnTo>
                    <a:pt x="0" y="0"/>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2" name="Google Shape;602;p13"/>
            <p:cNvSpPr/>
            <p:nvPr/>
          </p:nvSpPr>
          <p:spPr>
            <a:xfrm>
              <a:off x="610793" y="0"/>
              <a:ext cx="608257"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3" name="Google Shape;603;p13"/>
            <p:cNvSpPr/>
            <p:nvPr/>
          </p:nvSpPr>
          <p:spPr>
            <a:xfrm>
              <a:off x="1219044"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4" name="Google Shape;604;p13"/>
            <p:cNvSpPr/>
            <p:nvPr/>
          </p:nvSpPr>
          <p:spPr>
            <a:xfrm>
              <a:off x="1828968" y="0"/>
              <a:ext cx="609899" cy="322577"/>
            </a:xfrm>
            <a:custGeom>
              <a:avLst/>
              <a:gdLst/>
              <a:ahLst/>
              <a:cxnLst/>
              <a:rect l="l" t="t" r="r" b="b"/>
              <a:pathLst>
                <a:path w="20427" h="10046" extrusionOk="0">
                  <a:moveTo>
                    <a:pt x="0" y="0"/>
                  </a:moveTo>
                  <a:lnTo>
                    <a:pt x="0" y="10046"/>
                  </a:lnTo>
                  <a:lnTo>
                    <a:pt x="20427"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5" name="Google Shape;605;p13"/>
            <p:cNvSpPr/>
            <p:nvPr/>
          </p:nvSpPr>
          <p:spPr>
            <a:xfrm>
              <a:off x="2438861" y="0"/>
              <a:ext cx="609929" cy="643356"/>
            </a:xfrm>
            <a:custGeom>
              <a:avLst/>
              <a:gdLst/>
              <a:ahLst/>
              <a:cxnLst/>
              <a:rect l="l" t="t" r="r" b="b"/>
              <a:pathLst>
                <a:path w="20428" h="20036" extrusionOk="0">
                  <a:moveTo>
                    <a:pt x="1" y="0"/>
                  </a:moveTo>
                  <a:lnTo>
                    <a:pt x="1" y="20036"/>
                  </a:lnTo>
                  <a:lnTo>
                    <a:pt x="20427" y="10046"/>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6" name="Google Shape;606;p13"/>
            <p:cNvSpPr/>
            <p:nvPr/>
          </p:nvSpPr>
          <p:spPr>
            <a:xfrm>
              <a:off x="900" y="322545"/>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7" name="Google Shape;607;p13"/>
            <p:cNvSpPr/>
            <p:nvPr/>
          </p:nvSpPr>
          <p:spPr>
            <a:xfrm>
              <a:off x="610793" y="643324"/>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8" name="Google Shape;608;p13"/>
            <p:cNvSpPr/>
            <p:nvPr/>
          </p:nvSpPr>
          <p:spPr>
            <a:xfrm>
              <a:off x="3048778" y="863"/>
              <a:ext cx="609899"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9" name="Google Shape;609;p13"/>
            <p:cNvSpPr/>
            <p:nvPr/>
          </p:nvSpPr>
          <p:spPr>
            <a:xfrm>
              <a:off x="3658671" y="321642"/>
              <a:ext cx="608257"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0" name="Google Shape;610;p13"/>
            <p:cNvSpPr/>
            <p:nvPr/>
          </p:nvSpPr>
          <p:spPr>
            <a:xfrm>
              <a:off x="1219044" y="322545"/>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1" name="Google Shape;611;p13"/>
            <p:cNvSpPr/>
            <p:nvPr/>
          </p:nvSpPr>
          <p:spPr>
            <a:xfrm>
              <a:off x="4266922" y="863"/>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2" name="Google Shape;612;p13"/>
            <p:cNvSpPr/>
            <p:nvPr/>
          </p:nvSpPr>
          <p:spPr>
            <a:xfrm>
              <a:off x="900"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3" name="Google Shape;613;p13"/>
            <p:cNvSpPr/>
            <p:nvPr/>
          </p:nvSpPr>
          <p:spPr>
            <a:xfrm>
              <a:off x="610793" y="0"/>
              <a:ext cx="608257"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4" name="Google Shape;614;p13"/>
            <p:cNvSpPr/>
            <p:nvPr/>
          </p:nvSpPr>
          <p:spPr>
            <a:xfrm>
              <a:off x="1219044" y="0"/>
              <a:ext cx="609929"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5" name="Google Shape;615;p13"/>
            <p:cNvSpPr/>
            <p:nvPr/>
          </p:nvSpPr>
          <p:spPr>
            <a:xfrm>
              <a:off x="4266958" y="0"/>
              <a:ext cx="609899" cy="322577"/>
            </a:xfrm>
            <a:custGeom>
              <a:avLst/>
              <a:gdLst/>
              <a:ahLst/>
              <a:cxnLst/>
              <a:rect l="l" t="t" r="r" b="b"/>
              <a:pathLst>
                <a:path w="20427" h="10046" extrusionOk="0">
                  <a:moveTo>
                    <a:pt x="0" y="0"/>
                  </a:moveTo>
                  <a:lnTo>
                    <a:pt x="0"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6" name="Google Shape;616;p13"/>
            <p:cNvSpPr/>
            <p:nvPr/>
          </p:nvSpPr>
          <p:spPr>
            <a:xfrm>
              <a:off x="3657035" y="0"/>
              <a:ext cx="609899" cy="322577"/>
            </a:xfrm>
            <a:custGeom>
              <a:avLst/>
              <a:gdLst/>
              <a:ahLst/>
              <a:cxnLst/>
              <a:rect l="l" t="t" r="r" b="b"/>
              <a:pathLst>
                <a:path w="20427" h="10046" extrusionOk="0">
                  <a:moveTo>
                    <a:pt x="0" y="0"/>
                  </a:moveTo>
                  <a:lnTo>
                    <a:pt x="20427" y="10046"/>
                  </a:lnTo>
                  <a:lnTo>
                    <a:pt x="20427" y="0"/>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7" name="Google Shape;617;p13"/>
            <p:cNvSpPr/>
            <p:nvPr/>
          </p:nvSpPr>
          <p:spPr>
            <a:xfrm>
              <a:off x="3048784" y="0"/>
              <a:ext cx="608257" cy="322577"/>
            </a:xfrm>
            <a:custGeom>
              <a:avLst/>
              <a:gdLst/>
              <a:ahLst/>
              <a:cxnLst/>
              <a:rect l="l" t="t" r="r" b="b"/>
              <a:pathLst>
                <a:path w="20372" h="10046" extrusionOk="0">
                  <a:moveTo>
                    <a:pt x="0" y="0"/>
                  </a:moveTo>
                  <a:lnTo>
                    <a:pt x="0" y="10046"/>
                  </a:lnTo>
                  <a:lnTo>
                    <a:pt x="20371"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8" name="Google Shape;618;p13"/>
            <p:cNvSpPr/>
            <p:nvPr/>
          </p:nvSpPr>
          <p:spPr>
            <a:xfrm>
              <a:off x="2438861" y="0"/>
              <a:ext cx="609929" cy="322577"/>
            </a:xfrm>
            <a:custGeom>
              <a:avLst/>
              <a:gdLst/>
              <a:ahLst/>
              <a:cxnLst/>
              <a:rect l="l" t="t" r="r" b="b"/>
              <a:pathLst>
                <a:path w="20428" h="10046" extrusionOk="0">
                  <a:moveTo>
                    <a:pt x="1" y="0"/>
                  </a:moveTo>
                  <a:lnTo>
                    <a:pt x="20427" y="10046"/>
                  </a:lnTo>
                  <a:lnTo>
                    <a:pt x="20427" y="0"/>
                  </a:lnTo>
                  <a:close/>
                </a:path>
              </a:pathLst>
            </a:custGeom>
            <a:solidFill>
              <a:srgbClr val="A61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9" name="Google Shape;619;p13"/>
            <p:cNvSpPr/>
            <p:nvPr/>
          </p:nvSpPr>
          <p:spPr>
            <a:xfrm>
              <a:off x="3047936" y="321645"/>
              <a:ext cx="609899" cy="643388"/>
            </a:xfrm>
            <a:custGeom>
              <a:avLst/>
              <a:gdLst/>
              <a:ahLst/>
              <a:cxnLst/>
              <a:rect l="l" t="t" r="r" b="b"/>
              <a:pathLst>
                <a:path w="20427" h="20037" extrusionOk="0">
                  <a:moveTo>
                    <a:pt x="0" y="1"/>
                  </a:moveTo>
                  <a:lnTo>
                    <a:pt x="0" y="20037"/>
                  </a:lnTo>
                  <a:lnTo>
                    <a:pt x="20427" y="9991"/>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0" name="Google Shape;620;p13"/>
            <p:cNvSpPr/>
            <p:nvPr/>
          </p:nvSpPr>
          <p:spPr>
            <a:xfrm flipH="1">
              <a:off x="3658935" y="643332"/>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21" name="Google Shape;621;p13"/>
            <p:cNvSpPr/>
            <p:nvPr/>
          </p:nvSpPr>
          <p:spPr>
            <a:xfrm flipH="1">
              <a:off x="1219312" y="643329"/>
              <a:ext cx="609929"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22" name="Google Shape;622;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
              <a:t>‹#›</a:t>
            </a:fld>
            <a:endParaRPr dirty="0"/>
          </a:p>
        </p:txBody>
      </p:sp>
    </p:spTree>
    <p:extLst>
      <p:ext uri="{BB962C8B-B14F-4D97-AF65-F5344CB8AC3E}">
        <p14:creationId xmlns:p14="http://schemas.microsoft.com/office/powerpoint/2010/main" val="11460934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36863-F260-4045-894C-01FF1C4ECEA3}"/>
              </a:ext>
            </a:extLst>
          </p:cNvPr>
          <p:cNvSpPr>
            <a:spLocks noGrp="1"/>
          </p:cNvSpPr>
          <p:nvPr>
            <p:ph type="title"/>
          </p:nvPr>
        </p:nvSpPr>
        <p:spPr/>
        <p:txBody>
          <a:bodyPr/>
          <a:lstStyle/>
          <a:p>
            <a:r>
              <a:rPr lang="en-US"/>
              <a:t>Click to edit Master title style</a:t>
            </a:r>
            <a:endParaRPr lang="en-ID"/>
          </a:p>
        </p:txBody>
      </p:sp>
      <p:sp>
        <p:nvSpPr>
          <p:cNvPr id="3" name="Content Placeholder 2">
            <a:extLst>
              <a:ext uri="{FF2B5EF4-FFF2-40B4-BE49-F238E27FC236}">
                <a16:creationId xmlns:a16="http://schemas.microsoft.com/office/drawing/2014/main" id="{A7FAA0D6-549B-4DDA-AD88-BD96F6F437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7" name="Freeform: Shape 6">
            <a:extLst>
              <a:ext uri="{FF2B5EF4-FFF2-40B4-BE49-F238E27FC236}">
                <a16:creationId xmlns:a16="http://schemas.microsoft.com/office/drawing/2014/main" id="{FF0D3442-12A5-41AE-B993-7C6E10CB51A9}"/>
              </a:ext>
            </a:extLst>
          </p:cNvPr>
          <p:cNvSpPr/>
          <p:nvPr userDrawn="1"/>
        </p:nvSpPr>
        <p:spPr>
          <a:xfrm>
            <a:off x="171450" y="171451"/>
            <a:ext cx="8801100" cy="4786751"/>
          </a:xfrm>
          <a:custGeom>
            <a:avLst/>
            <a:gdLst>
              <a:gd name="connsiteX0" fmla="*/ 66759 w 11734800"/>
              <a:gd name="connsiteY0" fmla="*/ 0 h 6382334"/>
              <a:gd name="connsiteX1" fmla="*/ 11668041 w 11734800"/>
              <a:gd name="connsiteY1" fmla="*/ 0 h 6382334"/>
              <a:gd name="connsiteX2" fmla="*/ 11734800 w 11734800"/>
              <a:gd name="connsiteY2" fmla="*/ 66759 h 6382334"/>
              <a:gd name="connsiteX3" fmla="*/ 11734800 w 11734800"/>
              <a:gd name="connsiteY3" fmla="*/ 6315575 h 6382334"/>
              <a:gd name="connsiteX4" fmla="*/ 11668041 w 11734800"/>
              <a:gd name="connsiteY4" fmla="*/ 6382334 h 6382334"/>
              <a:gd name="connsiteX5" fmla="*/ 66759 w 11734800"/>
              <a:gd name="connsiteY5" fmla="*/ 6382334 h 6382334"/>
              <a:gd name="connsiteX6" fmla="*/ 0 w 11734800"/>
              <a:gd name="connsiteY6" fmla="*/ 6315575 h 6382334"/>
              <a:gd name="connsiteX7" fmla="*/ 0 w 11734800"/>
              <a:gd name="connsiteY7" fmla="*/ 66759 h 6382334"/>
              <a:gd name="connsiteX8" fmla="*/ 66759 w 11734800"/>
              <a:gd name="connsiteY8" fmla="*/ 0 h 638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382334">
                <a:moveTo>
                  <a:pt x="66759" y="0"/>
                </a:moveTo>
                <a:lnTo>
                  <a:pt x="11668041" y="0"/>
                </a:lnTo>
                <a:cubicBezTo>
                  <a:pt x="11704911" y="0"/>
                  <a:pt x="11734800" y="29889"/>
                  <a:pt x="11734800" y="66759"/>
                </a:cubicBezTo>
                <a:lnTo>
                  <a:pt x="11734800" y="6315575"/>
                </a:lnTo>
                <a:cubicBezTo>
                  <a:pt x="11734800" y="6352445"/>
                  <a:pt x="11704911" y="6382334"/>
                  <a:pt x="11668041" y="6382334"/>
                </a:cubicBezTo>
                <a:lnTo>
                  <a:pt x="66759" y="6382334"/>
                </a:lnTo>
                <a:cubicBezTo>
                  <a:pt x="29889" y="6382334"/>
                  <a:pt x="0" y="6352445"/>
                  <a:pt x="0" y="6315575"/>
                </a:cubicBezTo>
                <a:lnTo>
                  <a:pt x="0" y="66759"/>
                </a:lnTo>
                <a:cubicBezTo>
                  <a:pt x="0" y="29889"/>
                  <a:pt x="29889" y="0"/>
                  <a:pt x="66759" y="0"/>
                </a:cubicBezTo>
                <a:close/>
              </a:path>
            </a:pathLst>
          </a:custGeom>
          <a:solidFill>
            <a:schemeClr val="bg1"/>
          </a:solidFill>
          <a:ln>
            <a:noFill/>
          </a:ln>
          <a:effectLst>
            <a:outerShdw blurRad="63500" dist="63500" dir="2700000" algn="tl"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dirty="0"/>
          </a:p>
        </p:txBody>
      </p:sp>
      <p:sp>
        <p:nvSpPr>
          <p:cNvPr id="6" name="Slide Number Placeholder 5">
            <a:extLst>
              <a:ext uri="{FF2B5EF4-FFF2-40B4-BE49-F238E27FC236}">
                <a16:creationId xmlns:a16="http://schemas.microsoft.com/office/drawing/2014/main" id="{1F6C813A-9BE0-4D96-A236-480285FC11E2}"/>
              </a:ext>
            </a:extLst>
          </p:cNvPr>
          <p:cNvSpPr>
            <a:spLocks noGrp="1"/>
          </p:cNvSpPr>
          <p:nvPr>
            <p:ph type="sldNum" sz="quarter" idx="12"/>
          </p:nvPr>
        </p:nvSpPr>
        <p:spPr>
          <a:xfrm>
            <a:off x="8371394" y="4664674"/>
            <a:ext cx="287913" cy="184666"/>
          </a:xfrm>
        </p:spPr>
        <p:txBody>
          <a:bodyPr wrap="square" lIns="0" tIns="0" rIns="0" bIns="0">
            <a:spAutoFit/>
          </a:bodyPr>
          <a:lstStyle>
            <a:lvl1pPr algn="r">
              <a:defRPr>
                <a:solidFill>
                  <a:schemeClr val="tx1"/>
                </a:solidFill>
              </a:defRPr>
            </a:lvl1pPr>
          </a:lstStyle>
          <a:p>
            <a:fld id="{C5AC5FCB-6B74-432D-892B-943DF54F3523}" type="slidenum">
              <a:rPr lang="en-ID" smtClean="0"/>
              <a:pPr/>
              <a:t>‹#›</a:t>
            </a:fld>
            <a:endParaRPr lang="en-ID" dirty="0"/>
          </a:p>
        </p:txBody>
      </p:sp>
      <p:cxnSp>
        <p:nvCxnSpPr>
          <p:cNvPr id="10" name="Straight Connector 9">
            <a:extLst>
              <a:ext uri="{FF2B5EF4-FFF2-40B4-BE49-F238E27FC236}">
                <a16:creationId xmlns:a16="http://schemas.microsoft.com/office/drawing/2014/main" id="{B5A353BE-F89C-459A-93AE-C372B76D1EF9}"/>
              </a:ext>
            </a:extLst>
          </p:cNvPr>
          <p:cNvCxnSpPr>
            <a:cxnSpLocks/>
            <a:stCxn id="6" idx="1"/>
          </p:cNvCxnSpPr>
          <p:nvPr userDrawn="1"/>
        </p:nvCxnSpPr>
        <p:spPr>
          <a:xfrm flipH="1" flipV="1">
            <a:off x="484694" y="4733924"/>
            <a:ext cx="7886700" cy="2308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4566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752600" y="387357"/>
            <a:ext cx="5638800" cy="353524"/>
          </a:xfrm>
          <a:prstGeom prst="rect">
            <a:avLst/>
          </a:prstGeom>
        </p:spPr>
        <p:txBody>
          <a:bodyPr wrap="none" lIns="0" tIns="0" rIns="0" bIns="0" anchor="ctr">
            <a:noAutofit/>
          </a:bodyPr>
          <a:lstStyle>
            <a:lvl1pPr algn="ctr">
              <a:defRPr sz="2100" b="1" baseline="0">
                <a:solidFill>
                  <a:schemeClr val="tx1">
                    <a:lumMod val="50000"/>
                    <a:lumOff val="50000"/>
                  </a:schemeClr>
                </a:solidFill>
              </a:defRPr>
            </a:lvl1pPr>
          </a:lstStyle>
          <a:p>
            <a:r>
              <a:rPr lang="en-US" dirty="0"/>
              <a:t>Click To Edit Master Title Style</a:t>
            </a:r>
          </a:p>
        </p:txBody>
      </p:sp>
      <p:sp>
        <p:nvSpPr>
          <p:cNvPr id="8" name="Text Placeholder 3"/>
          <p:cNvSpPr>
            <a:spLocks noGrp="1"/>
          </p:cNvSpPr>
          <p:nvPr>
            <p:ph type="body" sz="half" idx="2" hasCustomPrompt="1"/>
          </p:nvPr>
        </p:nvSpPr>
        <p:spPr>
          <a:xfrm>
            <a:off x="2514600" y="739347"/>
            <a:ext cx="4114800" cy="200746"/>
          </a:xfrm>
          <a:prstGeom prst="rect">
            <a:avLst/>
          </a:prstGeom>
        </p:spPr>
        <p:txBody>
          <a:bodyPr wrap="none" lIns="0" tIns="0" rIns="0" bIns="0" anchor="ctr">
            <a:noAutofit/>
          </a:bodyPr>
          <a:lstStyle>
            <a:lvl1pPr marL="0" indent="0" algn="ctr">
              <a:buNone/>
              <a:defRPr sz="825" b="1" baseline="0">
                <a:solidFill>
                  <a:schemeClr val="bg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Subtext Goes Here</a:t>
            </a:r>
          </a:p>
        </p:txBody>
      </p:sp>
      <p:sp>
        <p:nvSpPr>
          <p:cNvPr id="6" name="Round Same Side Corner Rectangle 5"/>
          <p:cNvSpPr/>
          <p:nvPr userDrawn="1"/>
        </p:nvSpPr>
        <p:spPr>
          <a:xfrm rot="16200000" flipH="1">
            <a:off x="8798364" y="4748937"/>
            <a:ext cx="288035" cy="403249"/>
          </a:xfrm>
          <a:prstGeom prst="round2Same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lumMod val="50000"/>
                  <a:lumOff val="50000"/>
                </a:schemeClr>
              </a:solidFill>
            </a:endParaRPr>
          </a:p>
        </p:txBody>
      </p:sp>
      <p:sp>
        <p:nvSpPr>
          <p:cNvPr id="9" name="Slide Number Placeholder 4"/>
          <p:cNvSpPr>
            <a:spLocks noGrp="1"/>
          </p:cNvSpPr>
          <p:nvPr>
            <p:ph type="sldNum" sz="quarter" idx="12"/>
          </p:nvPr>
        </p:nvSpPr>
        <p:spPr>
          <a:xfrm>
            <a:off x="8746836" y="4806544"/>
            <a:ext cx="381001" cy="274637"/>
          </a:xfrm>
          <a:prstGeom prst="rect">
            <a:avLst/>
          </a:prstGeom>
        </p:spPr>
        <p:txBody>
          <a:bodyPr anchor="ctr"/>
          <a:lstStyle>
            <a:lvl1pPr algn="ctr">
              <a:defRPr sz="675" b="1">
                <a:solidFill>
                  <a:schemeClr val="tx1">
                    <a:lumMod val="50000"/>
                    <a:lumOff val="50000"/>
                  </a:schemeClr>
                </a:solidFill>
              </a:defRPr>
            </a:lvl1pPr>
          </a:lstStyle>
          <a:p>
            <a:fld id="{C136B7D2-B98C-44FD-8D04-7EC62A564975}" type="slidenum">
              <a:rPr lang="en-US" smtClean="0"/>
              <a:pPr/>
              <a:t>‹#›</a:t>
            </a:fld>
            <a:endParaRPr lang="en-US" dirty="0"/>
          </a:p>
        </p:txBody>
      </p:sp>
      <p:sp>
        <p:nvSpPr>
          <p:cNvPr id="22" name="Picture Placeholder 12"/>
          <p:cNvSpPr>
            <a:spLocks noGrp="1"/>
          </p:cNvSpPr>
          <p:nvPr>
            <p:ph type="pic" sz="quarter" idx="13" hasCustomPrompt="1"/>
          </p:nvPr>
        </p:nvSpPr>
        <p:spPr>
          <a:xfrm>
            <a:off x="1182358" y="1767986"/>
            <a:ext cx="6752492" cy="2712914"/>
          </a:xfrm>
          <a:prstGeom prst="rect">
            <a:avLst/>
          </a:prstGeom>
          <a:solidFill>
            <a:schemeClr val="bg1">
              <a:lumMod val="85000"/>
            </a:schemeClr>
          </a:solidFill>
        </p:spPr>
        <p:txBody>
          <a:bodyPr tIns="1920240" bIns="2834640" anchor="ctr" anchorCtr="0"/>
          <a:lstStyle>
            <a:lvl1pPr algn="ctr">
              <a:buNone/>
              <a:defRPr sz="900" b="0" i="0" baseline="0"/>
            </a:lvl1pPr>
          </a:lstStyle>
          <a:p>
            <a:r>
              <a:rPr lang="en-US" dirty="0"/>
              <a:t>Image holder</a:t>
            </a:r>
          </a:p>
        </p:txBody>
      </p:sp>
    </p:spTree>
    <p:extLst>
      <p:ext uri="{BB962C8B-B14F-4D97-AF65-F5344CB8AC3E}">
        <p14:creationId xmlns:p14="http://schemas.microsoft.com/office/powerpoint/2010/main" val="2918486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102644"/>
            <a:ext cx="1588" cy="2276475"/>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w="9525">
            <a:noFill/>
            <a:round/>
            <a:headEnd/>
            <a:tailEnd/>
          </a:ln>
        </p:spPr>
        <p:txBody>
          <a:bodyPr/>
          <a:lstStyle/>
          <a:p>
            <a:pPr eaLnBrk="0" fontAlgn="base" hangingPunct="0">
              <a:spcBef>
                <a:spcPct val="0"/>
              </a:spcBef>
              <a:spcAft>
                <a:spcPct val="0"/>
              </a:spcAft>
              <a:defRPr/>
            </a:pPr>
            <a:endParaRPr lang="en-US" sz="1050" dirty="0">
              <a:solidFill>
                <a:srgbClr val="FFFFFF"/>
              </a:solidFill>
              <a:latin typeface="Arial" charset="0"/>
            </a:endParaRPr>
          </a:p>
        </p:txBody>
      </p:sp>
      <p:sp>
        <p:nvSpPr>
          <p:cNvPr id="76802" name="Rectangle 2"/>
          <p:cNvSpPr>
            <a:spLocks noGrp="1" noChangeArrowheads="1"/>
          </p:cNvSpPr>
          <p:nvPr>
            <p:ph type="ctrTitle" sz="quarter"/>
          </p:nvPr>
        </p:nvSpPr>
        <p:spPr>
          <a:xfrm>
            <a:off x="685800" y="1497807"/>
            <a:ext cx="7772400" cy="1073944"/>
          </a:xfrm>
        </p:spPr>
        <p:txBody>
          <a:bodyPr anchor="b" anchorCtr="1"/>
          <a:lstStyle>
            <a:lvl1pPr>
              <a:defRPr/>
            </a:lvl1pPr>
          </a:lstStyle>
          <a:p>
            <a:r>
              <a:rPr lang="en-US"/>
              <a:t>Click to edit Master title style</a:t>
            </a:r>
          </a:p>
        </p:txBody>
      </p:sp>
      <p:sp>
        <p:nvSpPr>
          <p:cNvPr id="76803" name="Rectangle 3"/>
          <p:cNvSpPr>
            <a:spLocks noGrp="1" noChangeArrowheads="1"/>
          </p:cNvSpPr>
          <p:nvPr>
            <p:ph type="subTitle" sz="quarter" idx="1"/>
          </p:nvPr>
        </p:nvSpPr>
        <p:spPr>
          <a:xfrm>
            <a:off x="1371600" y="2914650"/>
            <a:ext cx="6400800" cy="131445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a:xfrm>
            <a:off x="3124200" y="4683919"/>
            <a:ext cx="2895600" cy="357188"/>
          </a:xfrm>
          <a:prstGeom prst="rect">
            <a:avLst/>
          </a:prstGeom>
        </p:spPr>
        <p:txBody>
          <a:bodyPr/>
          <a:lstStyle>
            <a:lvl1pPr>
              <a:defRPr/>
            </a:lvl1pPr>
          </a:lstStyle>
          <a:p>
            <a:pPr>
              <a:defRPr/>
            </a:pPr>
            <a:endParaRPr lang="en-US" dirty="0">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DD0E560F-4D00-4487-BF9F-0C99B7DF739A}" type="slidenum">
              <a:rPr lang="en-US">
                <a:solidFill>
                  <a:srgbClr val="FFFFFF"/>
                </a:solidFill>
              </a:rPr>
              <a:pPr>
                <a:defRPr/>
              </a:pPr>
              <a:t>‹#›</a:t>
            </a:fld>
            <a:endParaRPr lang="en-US" dirty="0">
              <a:solidFill>
                <a:srgbClr val="FFFFFF"/>
              </a:solidFill>
            </a:endParaRPr>
          </a:p>
        </p:txBody>
      </p:sp>
      <p:sp>
        <p:nvSpPr>
          <p:cNvPr id="7" name="Rectangle 7"/>
          <p:cNvSpPr>
            <a:spLocks noGrp="1" noChangeArrowheads="1"/>
          </p:cNvSpPr>
          <p:nvPr>
            <p:ph type="dt" sz="quarter" idx="12"/>
          </p:nvPr>
        </p:nvSpPr>
        <p:spPr>
          <a:xfrm>
            <a:off x="457200" y="4683919"/>
            <a:ext cx="2133600" cy="357188"/>
          </a:xfrm>
          <a:prstGeom prst="rect">
            <a:avLst/>
          </a:prstGeom>
        </p:spPr>
        <p:txBody>
          <a:bodyPr/>
          <a:lstStyle>
            <a:lvl1pPr>
              <a:defRPr/>
            </a:lvl1pPr>
          </a:lstStyle>
          <a:p>
            <a:pPr>
              <a:defRPr/>
            </a:pPr>
            <a:endParaRPr lang="en-US" dirty="0">
              <a:solidFill>
                <a:srgbClr val="FFFFFF"/>
              </a:solidFill>
            </a:endParaRPr>
          </a:p>
        </p:txBody>
      </p:sp>
    </p:spTree>
    <p:extLst>
      <p:ext uri="{BB962C8B-B14F-4D97-AF65-F5344CB8AC3E}">
        <p14:creationId xmlns:p14="http://schemas.microsoft.com/office/powerpoint/2010/main" val="798022875"/>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ubtitle">
  <p:cSld name="TITLE_1">
    <p:spTree>
      <p:nvGrpSpPr>
        <p:cNvPr id="1" name="Shape 13"/>
        <p:cNvGrpSpPr/>
        <p:nvPr/>
      </p:nvGrpSpPr>
      <p:grpSpPr>
        <a:xfrm>
          <a:off x="0" y="0"/>
          <a:ext cx="0" cy="0"/>
          <a:chOff x="0" y="0"/>
          <a:chExt cx="0" cy="0"/>
        </a:xfrm>
      </p:grpSpPr>
      <p:sp>
        <p:nvSpPr>
          <p:cNvPr id="14" name="Google Shape;14;p3"/>
          <p:cNvSpPr/>
          <p:nvPr/>
        </p:nvSpPr>
        <p:spPr>
          <a:xfrm>
            <a:off x="21892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000000">
              <a:alpha val="7310"/>
            </a:srgbClr>
          </a:solidFill>
          <a:ln>
            <a:noFill/>
          </a:ln>
        </p:spPr>
      </p:sp>
      <p:sp>
        <p:nvSpPr>
          <p:cNvPr id="15" name="Google Shape;15;p3"/>
          <p:cNvSpPr/>
          <p:nvPr/>
        </p:nvSpPr>
        <p:spPr>
          <a:xfrm>
            <a:off x="-9675" y="-9675"/>
            <a:ext cx="5276875" cy="5167075"/>
          </a:xfrm>
          <a:custGeom>
            <a:avLst/>
            <a:gdLst/>
            <a:ahLst/>
            <a:cxnLst/>
            <a:rect l="l" t="t" r="r" b="b"/>
            <a:pathLst>
              <a:path w="211075" h="206683" extrusionOk="0">
                <a:moveTo>
                  <a:pt x="387" y="0"/>
                </a:moveTo>
                <a:lnTo>
                  <a:pt x="0" y="206683"/>
                </a:lnTo>
                <a:lnTo>
                  <a:pt x="211075" y="206545"/>
                </a:lnTo>
                <a:lnTo>
                  <a:pt x="155812" y="301"/>
                </a:lnTo>
                <a:close/>
              </a:path>
            </a:pathLst>
          </a:custGeom>
          <a:solidFill>
            <a:srgbClr val="FFFFFF"/>
          </a:solidFill>
          <a:ln>
            <a:noFill/>
          </a:ln>
        </p:spPr>
      </p:sp>
      <p:sp>
        <p:nvSpPr>
          <p:cNvPr id="16" name="Google Shape;16;p3"/>
          <p:cNvSpPr txBox="1">
            <a:spLocks noGrp="1"/>
          </p:cNvSpPr>
          <p:nvPr>
            <p:ph type="ctrTitle"/>
          </p:nvPr>
        </p:nvSpPr>
        <p:spPr>
          <a:xfrm>
            <a:off x="648300" y="1583350"/>
            <a:ext cx="3522300" cy="29898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7" name="Google Shape;17;p3"/>
          <p:cNvSpPr txBox="1">
            <a:spLocks noGrp="1"/>
          </p:cNvSpPr>
          <p:nvPr>
            <p:ph type="subTitle" idx="1"/>
          </p:nvPr>
        </p:nvSpPr>
        <p:spPr>
          <a:xfrm>
            <a:off x="6724950" y="3494300"/>
            <a:ext cx="1906200" cy="1031700"/>
          </a:xfrm>
          <a:prstGeom prst="rect">
            <a:avLst/>
          </a:prstGeom>
        </p:spPr>
        <p:txBody>
          <a:bodyPr spcFirstLastPara="1" wrap="square" lIns="91425" tIns="91425" rIns="91425" bIns="91425" anchor="b" anchorCtr="0"/>
          <a:lstStyle>
            <a:lvl1pPr lvl="0" algn="r" rtl="0">
              <a:spcBef>
                <a:spcPts val="0"/>
              </a:spcBef>
              <a:spcAft>
                <a:spcPts val="0"/>
              </a:spcAft>
              <a:buClr>
                <a:srgbClr val="FFFFFF"/>
              </a:buClr>
              <a:buSzPts val="1800"/>
              <a:buNone/>
              <a:defRPr sz="1800">
                <a:solidFill>
                  <a:srgbClr val="FFFFFF"/>
                </a:solidFill>
              </a:defRPr>
            </a:lvl1pPr>
            <a:lvl2pPr lvl="1" algn="r" rtl="0">
              <a:spcBef>
                <a:spcPts val="0"/>
              </a:spcBef>
              <a:spcAft>
                <a:spcPts val="0"/>
              </a:spcAft>
              <a:buClr>
                <a:srgbClr val="FFFFFF"/>
              </a:buClr>
              <a:buSzPts val="1800"/>
              <a:buNone/>
              <a:defRPr sz="1800">
                <a:solidFill>
                  <a:srgbClr val="FFFFFF"/>
                </a:solidFill>
              </a:defRPr>
            </a:lvl2pPr>
            <a:lvl3pPr lvl="2" algn="r" rtl="0">
              <a:spcBef>
                <a:spcPts val="0"/>
              </a:spcBef>
              <a:spcAft>
                <a:spcPts val="0"/>
              </a:spcAft>
              <a:buClr>
                <a:srgbClr val="FFFFFF"/>
              </a:buClr>
              <a:buSzPts val="1800"/>
              <a:buNone/>
              <a:defRPr sz="1800">
                <a:solidFill>
                  <a:srgbClr val="FFFFFF"/>
                </a:solidFill>
              </a:defRPr>
            </a:lvl3pPr>
            <a:lvl4pPr lvl="3" algn="r" rtl="0">
              <a:spcBef>
                <a:spcPts val="0"/>
              </a:spcBef>
              <a:spcAft>
                <a:spcPts val="0"/>
              </a:spcAft>
              <a:buClr>
                <a:srgbClr val="FFFFFF"/>
              </a:buClr>
              <a:buSzPts val="1800"/>
              <a:buNone/>
              <a:defRPr sz="1800">
                <a:solidFill>
                  <a:srgbClr val="FFFFFF"/>
                </a:solidFill>
              </a:defRPr>
            </a:lvl4pPr>
            <a:lvl5pPr lvl="4" algn="r" rtl="0">
              <a:spcBef>
                <a:spcPts val="0"/>
              </a:spcBef>
              <a:spcAft>
                <a:spcPts val="0"/>
              </a:spcAft>
              <a:buClr>
                <a:srgbClr val="FFFFFF"/>
              </a:buClr>
              <a:buSzPts val="1800"/>
              <a:buNone/>
              <a:defRPr sz="1800">
                <a:solidFill>
                  <a:srgbClr val="FFFFFF"/>
                </a:solidFill>
              </a:defRPr>
            </a:lvl5pPr>
            <a:lvl6pPr lvl="5" algn="r" rtl="0">
              <a:spcBef>
                <a:spcPts val="0"/>
              </a:spcBef>
              <a:spcAft>
                <a:spcPts val="0"/>
              </a:spcAft>
              <a:buClr>
                <a:srgbClr val="FFFFFF"/>
              </a:buClr>
              <a:buSzPts val="1800"/>
              <a:buNone/>
              <a:defRPr sz="1800">
                <a:solidFill>
                  <a:srgbClr val="FFFFFF"/>
                </a:solidFill>
              </a:defRPr>
            </a:lvl6pPr>
            <a:lvl7pPr lvl="6" algn="r" rtl="0">
              <a:spcBef>
                <a:spcPts val="0"/>
              </a:spcBef>
              <a:spcAft>
                <a:spcPts val="0"/>
              </a:spcAft>
              <a:buClr>
                <a:srgbClr val="FFFFFF"/>
              </a:buClr>
              <a:buSzPts val="1800"/>
              <a:buNone/>
              <a:defRPr sz="1800">
                <a:solidFill>
                  <a:srgbClr val="FFFFFF"/>
                </a:solidFill>
              </a:defRPr>
            </a:lvl7pPr>
            <a:lvl8pPr lvl="7" algn="r" rtl="0">
              <a:spcBef>
                <a:spcPts val="0"/>
              </a:spcBef>
              <a:spcAft>
                <a:spcPts val="0"/>
              </a:spcAft>
              <a:buClr>
                <a:srgbClr val="FFFFFF"/>
              </a:buClr>
              <a:buSzPts val="1800"/>
              <a:buNone/>
              <a:defRPr sz="1800">
                <a:solidFill>
                  <a:srgbClr val="FFFFFF"/>
                </a:solidFill>
              </a:defRPr>
            </a:lvl8pPr>
            <a:lvl9pPr lvl="8" algn="r" rtl="0">
              <a:spcBef>
                <a:spcPts val="0"/>
              </a:spcBef>
              <a:spcAft>
                <a:spcPts val="0"/>
              </a:spcAft>
              <a:buClr>
                <a:srgbClr val="FFFFFF"/>
              </a:buClr>
              <a:buSzPts val="1800"/>
              <a:buNone/>
              <a:defRPr sz="1800">
                <a:solidFill>
                  <a:srgbClr val="FFFFFF"/>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 big image">
  <p:cSld name="TITLE_1_2_1">
    <p:spTree>
      <p:nvGrpSpPr>
        <p:cNvPr id="1" name="Shape 24"/>
        <p:cNvGrpSpPr/>
        <p:nvPr/>
      </p:nvGrpSpPr>
      <p:grpSpPr>
        <a:xfrm>
          <a:off x="0" y="0"/>
          <a:ext cx="0" cy="0"/>
          <a:chOff x="0" y="0"/>
          <a:chExt cx="0" cy="0"/>
        </a:xfrm>
      </p:grpSpPr>
      <p:sp>
        <p:nvSpPr>
          <p:cNvPr id="25" name="Google Shape;25;p5"/>
          <p:cNvSpPr/>
          <p:nvPr/>
        </p:nvSpPr>
        <p:spPr>
          <a:xfrm>
            <a:off x="209250" y="-9675"/>
            <a:ext cx="3076750" cy="5167075"/>
          </a:xfrm>
          <a:custGeom>
            <a:avLst/>
            <a:gdLst/>
            <a:ahLst/>
            <a:cxnLst/>
            <a:rect l="l" t="t" r="r" b="b"/>
            <a:pathLst>
              <a:path w="123070" h="206683" extrusionOk="0">
                <a:moveTo>
                  <a:pt x="0" y="0"/>
                </a:moveTo>
                <a:lnTo>
                  <a:pt x="0" y="206683"/>
                </a:lnTo>
                <a:lnTo>
                  <a:pt x="123070" y="206545"/>
                </a:lnTo>
                <a:lnTo>
                  <a:pt x="67807" y="301"/>
                </a:lnTo>
                <a:close/>
              </a:path>
            </a:pathLst>
          </a:custGeom>
          <a:solidFill>
            <a:srgbClr val="000000">
              <a:alpha val="7310"/>
            </a:srgbClr>
          </a:solidFill>
          <a:ln>
            <a:noFill/>
          </a:ln>
        </p:spPr>
      </p:sp>
      <p:sp>
        <p:nvSpPr>
          <p:cNvPr id="26" name="Google Shape;26;p5"/>
          <p:cNvSpPr/>
          <p:nvPr/>
        </p:nvSpPr>
        <p:spPr>
          <a:xfrm>
            <a:off x="-19350" y="-9675"/>
            <a:ext cx="3076750" cy="5167075"/>
          </a:xfrm>
          <a:custGeom>
            <a:avLst/>
            <a:gdLst/>
            <a:ahLst/>
            <a:cxnLst/>
            <a:rect l="l" t="t" r="r" b="b"/>
            <a:pathLst>
              <a:path w="123070" h="206683" extrusionOk="0">
                <a:moveTo>
                  <a:pt x="0" y="0"/>
                </a:moveTo>
                <a:lnTo>
                  <a:pt x="0" y="206683"/>
                </a:lnTo>
                <a:lnTo>
                  <a:pt x="123070" y="206545"/>
                </a:lnTo>
                <a:lnTo>
                  <a:pt x="67807" y="301"/>
                </a:lnTo>
                <a:close/>
              </a:path>
            </a:pathLst>
          </a:custGeom>
          <a:solidFill>
            <a:srgbClr val="FFFFFF"/>
          </a:solidFill>
          <a:ln>
            <a:noFill/>
          </a:ln>
        </p:spPr>
      </p:sp>
      <p:sp>
        <p:nvSpPr>
          <p:cNvPr id="27" name="Google Shape;27;p5"/>
          <p:cNvSpPr txBox="1">
            <a:spLocks noGrp="1"/>
          </p:cNvSpPr>
          <p:nvPr>
            <p:ph type="title"/>
          </p:nvPr>
        </p:nvSpPr>
        <p:spPr>
          <a:xfrm>
            <a:off x="609704" y="4116875"/>
            <a:ext cx="1609800" cy="485700"/>
          </a:xfrm>
          <a:prstGeom prst="rect">
            <a:avLst/>
          </a:prstGeom>
        </p:spPr>
        <p:txBody>
          <a:bodyPr spcFirstLastPara="1" wrap="square" lIns="91425" tIns="91425" rIns="91425" bIns="91425" anchor="b" anchorCtr="0"/>
          <a:lstStyle>
            <a:lvl1pPr lvl="0" rtl="0">
              <a:spcBef>
                <a:spcPts val="0"/>
              </a:spcBef>
              <a:spcAft>
                <a:spcPts val="0"/>
              </a:spcAft>
              <a:buSzPts val="12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28" name="Google Shape;28;p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Quote">
  <p:cSld name="TITLE_1_1">
    <p:spTree>
      <p:nvGrpSpPr>
        <p:cNvPr id="1" name="Shape 29"/>
        <p:cNvGrpSpPr/>
        <p:nvPr/>
      </p:nvGrpSpPr>
      <p:grpSpPr>
        <a:xfrm>
          <a:off x="0" y="0"/>
          <a:ext cx="0" cy="0"/>
          <a:chOff x="0" y="0"/>
          <a:chExt cx="0" cy="0"/>
        </a:xfrm>
      </p:grpSpPr>
      <p:sp>
        <p:nvSpPr>
          <p:cNvPr id="30" name="Google Shape;30;p6"/>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31" name="Google Shape;31;p6"/>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32" name="Google Shape;32;p6"/>
          <p:cNvSpPr txBox="1"/>
          <p:nvPr/>
        </p:nvSpPr>
        <p:spPr>
          <a:xfrm>
            <a:off x="799645" y="1612075"/>
            <a:ext cx="1957200" cy="6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7200">
                <a:solidFill>
                  <a:srgbClr val="B7B7B7"/>
                </a:solidFill>
                <a:latin typeface="Montserrat"/>
                <a:ea typeface="Montserrat"/>
                <a:cs typeface="Montserrat"/>
                <a:sym typeface="Montserrat"/>
              </a:rPr>
              <a:t>“</a:t>
            </a:r>
            <a:endParaRPr sz="7200" dirty="0">
              <a:solidFill>
                <a:srgbClr val="B7B7B7"/>
              </a:solidFill>
              <a:latin typeface="Montserrat"/>
              <a:ea typeface="Montserrat"/>
              <a:cs typeface="Montserrat"/>
              <a:sym typeface="Montserrat"/>
            </a:endParaRPr>
          </a:p>
        </p:txBody>
      </p:sp>
      <p:sp>
        <p:nvSpPr>
          <p:cNvPr id="33" name="Google Shape;33;p6"/>
          <p:cNvSpPr txBox="1">
            <a:spLocks noGrp="1"/>
          </p:cNvSpPr>
          <p:nvPr>
            <p:ph type="body" idx="1"/>
          </p:nvPr>
        </p:nvSpPr>
        <p:spPr>
          <a:xfrm>
            <a:off x="838250" y="2419350"/>
            <a:ext cx="5324100" cy="2255700"/>
          </a:xfrm>
          <a:prstGeom prst="rect">
            <a:avLst/>
          </a:prstGeom>
        </p:spPr>
        <p:txBody>
          <a:bodyPr spcFirstLastPara="1" wrap="square" lIns="91425" tIns="91425" rIns="91425" bIns="91425" anchor="t" anchorCtr="0"/>
          <a:lstStyle>
            <a:lvl1pPr marL="457200" lvl="0" indent="-381000" rtl="0">
              <a:spcBef>
                <a:spcPts val="600"/>
              </a:spcBef>
              <a:spcAft>
                <a:spcPts val="0"/>
              </a:spcAft>
              <a:buSzPts val="2400"/>
              <a:buFont typeface="Montserrat"/>
              <a:buChar char="▸"/>
              <a:defRPr sz="2400">
                <a:latin typeface="Montserrat"/>
                <a:ea typeface="Montserrat"/>
                <a:cs typeface="Montserrat"/>
                <a:sym typeface="Montserrat"/>
              </a:defRPr>
            </a:lvl1pPr>
            <a:lvl2pPr marL="914400" lvl="1" indent="-381000" rtl="0">
              <a:spcBef>
                <a:spcPts val="0"/>
              </a:spcBef>
              <a:spcAft>
                <a:spcPts val="0"/>
              </a:spcAft>
              <a:buSzPts val="2400"/>
              <a:buFont typeface="Montserrat"/>
              <a:buChar char="▹"/>
              <a:defRPr sz="2400">
                <a:latin typeface="Montserrat"/>
                <a:ea typeface="Montserrat"/>
                <a:cs typeface="Montserrat"/>
                <a:sym typeface="Montserrat"/>
              </a:defRPr>
            </a:lvl2pPr>
            <a:lvl3pPr marL="1371600" lvl="2" indent="-381000" rtl="0">
              <a:spcBef>
                <a:spcPts val="0"/>
              </a:spcBef>
              <a:spcAft>
                <a:spcPts val="0"/>
              </a:spcAft>
              <a:buSzPts val="2400"/>
              <a:buFont typeface="Montserrat"/>
              <a:buChar char="▹"/>
              <a:defRPr sz="2400">
                <a:latin typeface="Montserrat"/>
                <a:ea typeface="Montserrat"/>
                <a:cs typeface="Montserrat"/>
                <a:sym typeface="Montserrat"/>
              </a:defRPr>
            </a:lvl3pPr>
            <a:lvl4pPr marL="1828800" lvl="3" indent="-381000" rtl="0">
              <a:spcBef>
                <a:spcPts val="0"/>
              </a:spcBef>
              <a:spcAft>
                <a:spcPts val="0"/>
              </a:spcAft>
              <a:buSzPts val="2400"/>
              <a:buFont typeface="Montserrat"/>
              <a:buChar char="●"/>
              <a:defRPr sz="2400">
                <a:latin typeface="Montserrat"/>
                <a:ea typeface="Montserrat"/>
                <a:cs typeface="Montserrat"/>
                <a:sym typeface="Montserrat"/>
              </a:defRPr>
            </a:lvl4pPr>
            <a:lvl5pPr marL="2286000" lvl="4" indent="-381000" rtl="0">
              <a:spcBef>
                <a:spcPts val="0"/>
              </a:spcBef>
              <a:spcAft>
                <a:spcPts val="0"/>
              </a:spcAft>
              <a:buSzPts val="2400"/>
              <a:buFont typeface="Montserrat"/>
              <a:buChar char="○"/>
              <a:defRPr sz="2400">
                <a:latin typeface="Montserrat"/>
                <a:ea typeface="Montserrat"/>
                <a:cs typeface="Montserrat"/>
                <a:sym typeface="Montserrat"/>
              </a:defRPr>
            </a:lvl5pPr>
            <a:lvl6pPr marL="2743200" lvl="5" indent="-381000" rtl="0">
              <a:spcBef>
                <a:spcPts val="0"/>
              </a:spcBef>
              <a:spcAft>
                <a:spcPts val="0"/>
              </a:spcAft>
              <a:buSzPts val="2400"/>
              <a:buFont typeface="Montserrat"/>
              <a:buChar char="■"/>
              <a:defRPr sz="2400">
                <a:latin typeface="Montserrat"/>
                <a:ea typeface="Montserrat"/>
                <a:cs typeface="Montserrat"/>
                <a:sym typeface="Montserrat"/>
              </a:defRPr>
            </a:lvl6pPr>
            <a:lvl7pPr marL="3200400" lvl="6" indent="-381000" rtl="0">
              <a:spcBef>
                <a:spcPts val="0"/>
              </a:spcBef>
              <a:spcAft>
                <a:spcPts val="0"/>
              </a:spcAft>
              <a:buSzPts val="2400"/>
              <a:buFont typeface="Montserrat"/>
              <a:buChar char="●"/>
              <a:defRPr sz="2400">
                <a:latin typeface="Montserrat"/>
                <a:ea typeface="Montserrat"/>
                <a:cs typeface="Montserrat"/>
                <a:sym typeface="Montserrat"/>
              </a:defRPr>
            </a:lvl7pPr>
            <a:lvl8pPr marL="3657600" lvl="7" indent="-381000" rtl="0">
              <a:spcBef>
                <a:spcPts val="0"/>
              </a:spcBef>
              <a:spcAft>
                <a:spcPts val="0"/>
              </a:spcAft>
              <a:buSzPts val="2400"/>
              <a:buFont typeface="Montserrat"/>
              <a:buChar char="○"/>
              <a:defRPr sz="2400">
                <a:latin typeface="Montserrat"/>
                <a:ea typeface="Montserrat"/>
                <a:cs typeface="Montserrat"/>
                <a:sym typeface="Montserrat"/>
              </a:defRPr>
            </a:lvl8pPr>
            <a:lvl9pPr marL="4114800" lvl="8" indent="-381000" rtl="0">
              <a:spcBef>
                <a:spcPts val="0"/>
              </a:spcBef>
              <a:spcAft>
                <a:spcPts val="0"/>
              </a:spcAft>
              <a:buSzPts val="2400"/>
              <a:buFont typeface="Montserrat"/>
              <a:buChar char="■"/>
              <a:defRPr sz="2400">
                <a:latin typeface="Montserrat"/>
                <a:ea typeface="Montserrat"/>
                <a:cs typeface="Montserrat"/>
                <a:sym typeface="Montserrat"/>
              </a:defRPr>
            </a:lvl9pPr>
          </a:lstStyle>
          <a:p>
            <a:endParaRPr/>
          </a:p>
        </p:txBody>
      </p:sp>
      <p:sp>
        <p:nvSpPr>
          <p:cNvPr id="34" name="Google Shape;34;p6"/>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atin typeface="Montserrat"/>
                <a:ea typeface="Montserrat"/>
                <a:cs typeface="Montserrat"/>
                <a:sym typeface="Montserrat"/>
              </a:defRPr>
            </a:lvl1pPr>
            <a:lvl2pPr lvl="1">
              <a:buNone/>
              <a:defRPr>
                <a:latin typeface="Montserrat"/>
                <a:ea typeface="Montserrat"/>
                <a:cs typeface="Montserrat"/>
                <a:sym typeface="Montserrat"/>
              </a:defRPr>
            </a:lvl2pPr>
            <a:lvl3pPr lvl="2">
              <a:buNone/>
              <a:defRPr>
                <a:latin typeface="Montserrat"/>
                <a:ea typeface="Montserrat"/>
                <a:cs typeface="Montserrat"/>
                <a:sym typeface="Montserrat"/>
              </a:defRPr>
            </a:lvl3pPr>
            <a:lvl4pPr lvl="3">
              <a:buNone/>
              <a:defRPr>
                <a:latin typeface="Montserrat"/>
                <a:ea typeface="Montserrat"/>
                <a:cs typeface="Montserrat"/>
                <a:sym typeface="Montserrat"/>
              </a:defRPr>
            </a:lvl4pPr>
            <a:lvl5pPr lvl="4">
              <a:buNone/>
              <a:defRPr>
                <a:latin typeface="Montserrat"/>
                <a:ea typeface="Montserrat"/>
                <a:cs typeface="Montserrat"/>
                <a:sym typeface="Montserrat"/>
              </a:defRPr>
            </a:lvl5pPr>
            <a:lvl6pPr lvl="5">
              <a:buNone/>
              <a:defRPr>
                <a:latin typeface="Montserrat"/>
                <a:ea typeface="Montserrat"/>
                <a:cs typeface="Montserrat"/>
                <a:sym typeface="Montserrat"/>
              </a:defRPr>
            </a:lvl6pPr>
            <a:lvl7pPr lvl="6">
              <a:buNone/>
              <a:defRPr>
                <a:latin typeface="Montserrat"/>
                <a:ea typeface="Montserrat"/>
                <a:cs typeface="Montserrat"/>
                <a:sym typeface="Montserrat"/>
              </a:defRPr>
            </a:lvl7pPr>
            <a:lvl8pPr lvl="7">
              <a:buNone/>
              <a:defRPr>
                <a:latin typeface="Montserrat"/>
                <a:ea typeface="Montserrat"/>
                <a:cs typeface="Montserrat"/>
                <a:sym typeface="Montserrat"/>
              </a:defRPr>
            </a:lvl8pPr>
            <a:lvl9pPr lvl="8">
              <a:buNone/>
              <a:defRPr>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 1 column" type="tx">
  <p:cSld name="TITLE_AND_BODY">
    <p:spTree>
      <p:nvGrpSpPr>
        <p:cNvPr id="1" name="Shape 35"/>
        <p:cNvGrpSpPr/>
        <p:nvPr/>
      </p:nvGrpSpPr>
      <p:grpSpPr>
        <a:xfrm>
          <a:off x="0" y="0"/>
          <a:ext cx="0" cy="0"/>
          <a:chOff x="0" y="0"/>
          <a:chExt cx="0" cy="0"/>
        </a:xfrm>
      </p:grpSpPr>
      <p:sp>
        <p:nvSpPr>
          <p:cNvPr id="36" name="Google Shape;36;p7"/>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37" name="Google Shape;37;p7"/>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38" name="Google Shape;38;p7"/>
          <p:cNvSpPr txBox="1">
            <a:spLocks noGrp="1"/>
          </p:cNvSpPr>
          <p:nvPr>
            <p:ph type="title"/>
          </p:nvPr>
        </p:nvSpPr>
        <p:spPr>
          <a:xfrm>
            <a:off x="838350" y="1807900"/>
            <a:ext cx="5324100" cy="485700"/>
          </a:xfrm>
          <a:prstGeom prst="rect">
            <a:avLst/>
          </a:prstGeom>
        </p:spPr>
        <p:txBody>
          <a:bodyPr spcFirstLastPara="1" wrap="square" lIns="91425" tIns="91425" rIns="91425" bIns="91425" anchor="b" anchorCtr="0"/>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39" name="Google Shape;39;p7"/>
          <p:cNvSpPr txBox="1">
            <a:spLocks noGrp="1"/>
          </p:cNvSpPr>
          <p:nvPr>
            <p:ph type="body" idx="1"/>
          </p:nvPr>
        </p:nvSpPr>
        <p:spPr>
          <a:xfrm>
            <a:off x="838250" y="2419350"/>
            <a:ext cx="5324100" cy="2255700"/>
          </a:xfrm>
          <a:prstGeom prst="rect">
            <a:avLst/>
          </a:prstGeom>
        </p:spPr>
        <p:txBody>
          <a:bodyPr spcFirstLastPara="1" wrap="square" lIns="91425" tIns="91425" rIns="91425" bIns="91425" anchor="t" anchorCtr="0"/>
          <a:lstStyle>
            <a:lvl1pPr marL="457200" lvl="0" indent="-330200">
              <a:spcBef>
                <a:spcPts val="60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40" name="Google Shape;40;p7"/>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 3 columns">
  <p:cSld name="TITLE_AND_TWO_COLUMNS_1">
    <p:spTree>
      <p:nvGrpSpPr>
        <p:cNvPr id="1" name="Shape 48"/>
        <p:cNvGrpSpPr/>
        <p:nvPr/>
      </p:nvGrpSpPr>
      <p:grpSpPr>
        <a:xfrm>
          <a:off x="0" y="0"/>
          <a:ext cx="0" cy="0"/>
          <a:chOff x="0" y="0"/>
          <a:chExt cx="0" cy="0"/>
        </a:xfrm>
      </p:grpSpPr>
      <p:sp>
        <p:nvSpPr>
          <p:cNvPr id="49" name="Google Shape;49;p9"/>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0" name="Google Shape;50;p9"/>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51" name="Google Shape;51;p9"/>
          <p:cNvSpPr txBox="1">
            <a:spLocks noGrp="1"/>
          </p:cNvSpPr>
          <p:nvPr>
            <p:ph type="title"/>
          </p:nvPr>
        </p:nvSpPr>
        <p:spPr>
          <a:xfrm>
            <a:off x="841000" y="1884100"/>
            <a:ext cx="4801500" cy="409500"/>
          </a:xfrm>
          <a:prstGeom prst="rect">
            <a:avLst/>
          </a:prstGeom>
        </p:spPr>
        <p:txBody>
          <a:bodyPr spcFirstLastPara="1" wrap="square" lIns="91425" tIns="91425" rIns="91425" bIns="91425" anchor="b" anchorCtr="0"/>
          <a:lstStyle>
            <a:lvl1pPr lvl="0" rtl="0">
              <a:spcBef>
                <a:spcPts val="0"/>
              </a:spcBef>
              <a:spcAft>
                <a:spcPts val="0"/>
              </a:spcAft>
              <a:buSzPts val="1200"/>
              <a:buNone/>
              <a:defRPr/>
            </a:lvl1pPr>
            <a:lvl2pPr lvl="1" rtl="0">
              <a:spcBef>
                <a:spcPts val="0"/>
              </a:spcBef>
              <a:spcAft>
                <a:spcPts val="0"/>
              </a:spcAft>
              <a:buSzPts val="12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52" name="Google Shape;52;p9"/>
          <p:cNvSpPr txBox="1">
            <a:spLocks noGrp="1"/>
          </p:cNvSpPr>
          <p:nvPr>
            <p:ph type="body" idx="1"/>
          </p:nvPr>
        </p:nvSpPr>
        <p:spPr>
          <a:xfrm>
            <a:off x="841000" y="2515375"/>
            <a:ext cx="1988700" cy="24105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3" name="Google Shape;53;p9"/>
          <p:cNvSpPr txBox="1">
            <a:spLocks noGrp="1"/>
          </p:cNvSpPr>
          <p:nvPr>
            <p:ph type="body" idx="2"/>
          </p:nvPr>
        </p:nvSpPr>
        <p:spPr>
          <a:xfrm>
            <a:off x="2931575" y="2515375"/>
            <a:ext cx="1988700" cy="24105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4" name="Google Shape;54;p9"/>
          <p:cNvSpPr txBox="1">
            <a:spLocks noGrp="1"/>
          </p:cNvSpPr>
          <p:nvPr>
            <p:ph type="body" idx="3"/>
          </p:nvPr>
        </p:nvSpPr>
        <p:spPr>
          <a:xfrm>
            <a:off x="5022150" y="2515375"/>
            <a:ext cx="1988700" cy="24105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5" name="Google Shape;55;p9"/>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56"/>
        <p:cNvGrpSpPr/>
        <p:nvPr/>
      </p:nvGrpSpPr>
      <p:grpSpPr>
        <a:xfrm>
          <a:off x="0" y="0"/>
          <a:ext cx="0" cy="0"/>
          <a:chOff x="0" y="0"/>
          <a:chExt cx="0" cy="0"/>
        </a:xfrm>
      </p:grpSpPr>
      <p:sp>
        <p:nvSpPr>
          <p:cNvPr id="57" name="Google Shape;57;p10"/>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58" name="Google Shape;58;p10"/>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59" name="Google Shape;59;p10"/>
          <p:cNvSpPr txBox="1">
            <a:spLocks noGrp="1"/>
          </p:cNvSpPr>
          <p:nvPr>
            <p:ph type="title"/>
          </p:nvPr>
        </p:nvSpPr>
        <p:spPr>
          <a:xfrm>
            <a:off x="841000" y="1884100"/>
            <a:ext cx="4801500" cy="409500"/>
          </a:xfrm>
          <a:prstGeom prst="rect">
            <a:avLst/>
          </a:prstGeom>
        </p:spPr>
        <p:txBody>
          <a:bodyPr spcFirstLastPara="1" wrap="square" lIns="91425" tIns="91425" rIns="91425" bIns="91425" anchor="b" anchorCtr="0"/>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60" name="Google Shape;60;p10"/>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aption">
  <p:cSld name="CAPTION_ONLY">
    <p:spTree>
      <p:nvGrpSpPr>
        <p:cNvPr id="1" name="Shape 61"/>
        <p:cNvGrpSpPr/>
        <p:nvPr/>
      </p:nvGrpSpPr>
      <p:grpSpPr>
        <a:xfrm>
          <a:off x="0" y="0"/>
          <a:ext cx="0" cy="0"/>
          <a:chOff x="0" y="0"/>
          <a:chExt cx="0" cy="0"/>
        </a:xfrm>
      </p:grpSpPr>
      <p:sp>
        <p:nvSpPr>
          <p:cNvPr id="62" name="Google Shape;62;p11"/>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63" name="Google Shape;63;p11"/>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64" name="Google Shape;64;p11"/>
          <p:cNvSpPr txBox="1">
            <a:spLocks noGrp="1"/>
          </p:cNvSpPr>
          <p:nvPr>
            <p:ph type="body" idx="1"/>
          </p:nvPr>
        </p:nvSpPr>
        <p:spPr>
          <a:xfrm>
            <a:off x="841000" y="4025300"/>
            <a:ext cx="7845900" cy="519600"/>
          </a:xfrm>
          <a:prstGeom prst="rect">
            <a:avLst/>
          </a:prstGeom>
        </p:spPr>
        <p:txBody>
          <a:bodyPr spcFirstLastPara="1" wrap="square" lIns="91425" tIns="91425" rIns="91425" bIns="91425" anchor="b" anchorCtr="0"/>
          <a:lstStyle>
            <a:lvl1pPr marL="457200" lvl="0" indent="-228600">
              <a:spcBef>
                <a:spcPts val="360"/>
              </a:spcBef>
              <a:spcAft>
                <a:spcPts val="0"/>
              </a:spcAft>
              <a:buSzPts val="1200"/>
              <a:buNone/>
              <a:defRPr sz="1200"/>
            </a:lvl1pPr>
          </a:lstStyle>
          <a:p>
            <a:endParaRPr/>
          </a:p>
        </p:txBody>
      </p:sp>
      <p:sp>
        <p:nvSpPr>
          <p:cNvPr id="65" name="Google Shape;65;p11"/>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6"/>
        <p:cNvGrpSpPr/>
        <p:nvPr/>
      </p:nvGrpSpPr>
      <p:grpSpPr>
        <a:xfrm>
          <a:off x="0" y="0"/>
          <a:ext cx="0" cy="0"/>
          <a:chOff x="0" y="0"/>
          <a:chExt cx="0" cy="0"/>
        </a:xfrm>
      </p:grpSpPr>
      <p:sp>
        <p:nvSpPr>
          <p:cNvPr id="67" name="Google Shape;67;p12"/>
          <p:cNvSpPr/>
          <p:nvPr/>
        </p:nvSpPr>
        <p:spPr>
          <a:xfrm>
            <a:off x="22860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000000">
              <a:alpha val="7310"/>
            </a:srgbClr>
          </a:solidFill>
          <a:ln>
            <a:noFill/>
          </a:ln>
        </p:spPr>
      </p:sp>
      <p:sp>
        <p:nvSpPr>
          <p:cNvPr id="68" name="Google Shape;68;p12"/>
          <p:cNvSpPr/>
          <p:nvPr/>
        </p:nvSpPr>
        <p:spPr>
          <a:xfrm>
            <a:off x="0" y="-10437"/>
            <a:ext cx="8229315" cy="5164387"/>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69" name="Google Shape;69;p1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dpi="0" rotWithShape="1">
          <a:blip r:embed="rId18">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1884100"/>
            <a:ext cx="5185200" cy="4746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1pPr>
            <a:lvl2pPr lvl="1">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2pPr>
            <a:lvl3pPr lvl="2">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3pPr>
            <a:lvl4pPr lvl="3">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4pPr>
            <a:lvl5pPr lvl="4">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5pPr>
            <a:lvl6pPr lvl="5">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6pPr>
            <a:lvl7pPr lvl="6">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7pPr>
            <a:lvl8pPr lvl="7">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8pPr>
            <a:lvl9pPr lvl="8">
              <a:spcBef>
                <a:spcPts val="0"/>
              </a:spcBef>
              <a:spcAft>
                <a:spcPts val="0"/>
              </a:spcAft>
              <a:buClr>
                <a:srgbClr val="B7B7B7"/>
              </a:buClr>
              <a:buSzPts val="1200"/>
              <a:buFont typeface="Montserrat"/>
              <a:buNone/>
              <a:defRPr sz="1200" b="1">
                <a:solidFill>
                  <a:srgbClr val="B7B7B7"/>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57200" y="2495550"/>
            <a:ext cx="5185200" cy="2255700"/>
          </a:xfrm>
          <a:prstGeom prst="rect">
            <a:avLst/>
          </a:prstGeom>
          <a:noFill/>
          <a:ln>
            <a:noFill/>
          </a:ln>
        </p:spPr>
        <p:txBody>
          <a:bodyPr spcFirstLastPara="1" wrap="square" lIns="91425" tIns="91425" rIns="91425" bIns="91425" anchor="t" anchorCtr="0"/>
          <a:lstStyle>
            <a:lvl1pPr marL="457200" lvl="0" indent="-330200">
              <a:spcBef>
                <a:spcPts val="600"/>
              </a:spcBef>
              <a:spcAft>
                <a:spcPts val="0"/>
              </a:spcAft>
              <a:buClr>
                <a:srgbClr val="999999"/>
              </a:buClr>
              <a:buSzPts val="1600"/>
              <a:buFont typeface="Karla"/>
              <a:buChar char="▸"/>
              <a:defRPr sz="1600">
                <a:solidFill>
                  <a:srgbClr val="999999"/>
                </a:solidFill>
                <a:latin typeface="Karla"/>
                <a:ea typeface="Karla"/>
                <a:cs typeface="Karla"/>
                <a:sym typeface="Karla"/>
              </a:defRPr>
            </a:lvl1pPr>
            <a:lvl2pPr marL="914400" lvl="1"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2pPr>
            <a:lvl3pPr marL="1371600" lvl="2"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3pPr>
            <a:lvl4pPr marL="1828800" lvl="3"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4pPr>
            <a:lvl5pPr marL="2286000" lvl="4"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5pPr>
            <a:lvl6pPr marL="2743200" lvl="5"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6pPr>
            <a:lvl7pPr marL="3200400" lvl="6"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7pPr>
            <a:lvl8pPr marL="3657600" lvl="7"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8pPr>
            <a:lvl9pPr marL="4114800" lvl="8" indent="-330200">
              <a:spcBef>
                <a:spcPts val="0"/>
              </a:spcBef>
              <a:spcAft>
                <a:spcPts val="0"/>
              </a:spcAft>
              <a:buClr>
                <a:srgbClr val="999999"/>
              </a:buClr>
              <a:buSzPts val="1600"/>
              <a:buFont typeface="Karla"/>
              <a:buChar char="■"/>
              <a:defRPr sz="1600">
                <a:solidFill>
                  <a:srgbClr val="999999"/>
                </a:solidFill>
                <a:latin typeface="Karla"/>
                <a:ea typeface="Karla"/>
                <a:cs typeface="Karla"/>
                <a:sym typeface="Karla"/>
              </a:defRPr>
            </a:lvl9pPr>
          </a:lstStyle>
          <a:p>
            <a:endParaRPr/>
          </a:p>
        </p:txBody>
      </p:sp>
      <p:sp>
        <p:nvSpPr>
          <p:cNvPr id="8" name="Google Shape;8;p1"/>
          <p:cNvSpPr txBox="1">
            <a:spLocks noGrp="1"/>
          </p:cNvSpPr>
          <p:nvPr>
            <p:ph type="sldNum" idx="12"/>
          </p:nvPr>
        </p:nvSpPr>
        <p:spPr>
          <a:xfrm>
            <a:off x="8543227" y="4749851"/>
            <a:ext cx="548700" cy="393600"/>
          </a:xfrm>
          <a:prstGeom prst="rect">
            <a:avLst/>
          </a:prstGeom>
          <a:noFill/>
          <a:ln>
            <a:noFill/>
          </a:ln>
        </p:spPr>
        <p:txBody>
          <a:bodyPr spcFirstLastPara="1" wrap="square" lIns="91425" tIns="91425" rIns="91425" bIns="91425" anchor="t" anchorCtr="0">
            <a:noAutofit/>
          </a:bodyPr>
          <a:lstStyle>
            <a:lvl1pPr lvl="0" algn="r">
              <a:buNone/>
              <a:defRPr sz="1200">
                <a:solidFill>
                  <a:srgbClr val="FFFFFF"/>
                </a:solidFill>
                <a:latin typeface="Montserrat"/>
                <a:ea typeface="Montserrat"/>
                <a:cs typeface="Montserrat"/>
                <a:sym typeface="Montserrat"/>
              </a:defRPr>
            </a:lvl1pPr>
            <a:lvl2pPr lvl="1" algn="r">
              <a:buNone/>
              <a:defRPr sz="1200">
                <a:solidFill>
                  <a:srgbClr val="FFFFFF"/>
                </a:solidFill>
                <a:latin typeface="Montserrat"/>
                <a:ea typeface="Montserrat"/>
                <a:cs typeface="Montserrat"/>
                <a:sym typeface="Montserrat"/>
              </a:defRPr>
            </a:lvl2pPr>
            <a:lvl3pPr lvl="2" algn="r">
              <a:buNone/>
              <a:defRPr sz="1200">
                <a:solidFill>
                  <a:srgbClr val="FFFFFF"/>
                </a:solidFill>
                <a:latin typeface="Montserrat"/>
                <a:ea typeface="Montserrat"/>
                <a:cs typeface="Montserrat"/>
                <a:sym typeface="Montserrat"/>
              </a:defRPr>
            </a:lvl3pPr>
            <a:lvl4pPr lvl="3" algn="r">
              <a:buNone/>
              <a:defRPr sz="1200">
                <a:solidFill>
                  <a:srgbClr val="FFFFFF"/>
                </a:solidFill>
                <a:latin typeface="Montserrat"/>
                <a:ea typeface="Montserrat"/>
                <a:cs typeface="Montserrat"/>
                <a:sym typeface="Montserrat"/>
              </a:defRPr>
            </a:lvl4pPr>
            <a:lvl5pPr lvl="4" algn="r">
              <a:buNone/>
              <a:defRPr sz="1200">
                <a:solidFill>
                  <a:srgbClr val="FFFFFF"/>
                </a:solidFill>
                <a:latin typeface="Montserrat"/>
                <a:ea typeface="Montserrat"/>
                <a:cs typeface="Montserrat"/>
                <a:sym typeface="Montserrat"/>
              </a:defRPr>
            </a:lvl5pPr>
            <a:lvl6pPr lvl="5" algn="r">
              <a:buNone/>
              <a:defRPr sz="1200">
                <a:solidFill>
                  <a:srgbClr val="FFFFFF"/>
                </a:solidFill>
                <a:latin typeface="Montserrat"/>
                <a:ea typeface="Montserrat"/>
                <a:cs typeface="Montserrat"/>
                <a:sym typeface="Montserrat"/>
              </a:defRPr>
            </a:lvl6pPr>
            <a:lvl7pPr lvl="6" algn="r">
              <a:buNone/>
              <a:defRPr sz="1200">
                <a:solidFill>
                  <a:srgbClr val="FFFFFF"/>
                </a:solidFill>
                <a:latin typeface="Montserrat"/>
                <a:ea typeface="Montserrat"/>
                <a:cs typeface="Montserrat"/>
                <a:sym typeface="Montserrat"/>
              </a:defRPr>
            </a:lvl7pPr>
            <a:lvl8pPr lvl="7" algn="r">
              <a:buNone/>
              <a:defRPr sz="1200">
                <a:solidFill>
                  <a:srgbClr val="FFFFFF"/>
                </a:solidFill>
                <a:latin typeface="Montserrat"/>
                <a:ea typeface="Montserrat"/>
                <a:cs typeface="Montserrat"/>
                <a:sym typeface="Montserrat"/>
              </a:defRPr>
            </a:lvl8pPr>
            <a:lvl9pPr lvl="8" algn="r">
              <a:buNone/>
              <a:defRPr sz="1200">
                <a:solidFill>
                  <a:srgbClr val="FFFFFF"/>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1.xml"/><Relationship Id="rId7" Type="http://schemas.openxmlformats.org/officeDocument/2006/relationships/hyperlink" Target="http://www.smeda.org.pk/" TargetMode="Externa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6.jpeg"/><Relationship Id="rId4" Type="http://schemas.openxmlformats.org/officeDocument/2006/relationships/diagramQuickStyle" Target="../diagrams/quickStyle1.xml"/><Relationship Id="rId9"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4"/><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1.xml"/><Relationship Id="rId5" Type="http://schemas.openxmlformats.org/officeDocument/2006/relationships/slideLayout" Target="../slideLayouts/slideLayout12.xml"/><Relationship Id="rId4" Type="http://schemas.openxmlformats.org/officeDocument/2006/relationships/video" Target="../media/media3.mp4"/></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4.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5.png"/><Relationship Id="rId4" Type="http://schemas.openxmlformats.org/officeDocument/2006/relationships/notesSlide" Target="../notesSlides/notesSlide2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6.png"/><Relationship Id="rId4" Type="http://schemas.openxmlformats.org/officeDocument/2006/relationships/notesSlide" Target="../notesSlides/notesSlide2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7.png"/><Relationship Id="rId4" Type="http://schemas.openxmlformats.org/officeDocument/2006/relationships/notesSlide" Target="../notesSlides/notesSlide26.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m.pk/url?sa=i&amp;source=images&amp;cd=&amp;cad=rja&amp;docid=wjAr_8gUc5xTRM&amp;tbnid=Hs2rK-7WLwp1OM:&amp;ved=0CAgQjRwwADgM&amp;url=http://safetyupdate.com.au/odd-spots&amp;ei=CFBGUpOkPI_asgb1moDADA&amp;psig=AFQjCNEx9uUoyZ_THO1qucHByhsj2rNC8g&amp;ust=1380426121033790" TargetMode="Externa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google.com.pk/url?sa=i&amp;source=images&amp;cd=&amp;cad=rja&amp;docid=AeORsvF9ffsd1M&amp;tbnid=z82b5P5tRfjuvM:&amp;ved=0CAgQjRwwADgM&amp;url=http://www.funnychill.com/media/612/Work_Safety/&amp;ei=PlBGUoT6CsaktAbtzoDIBA&amp;psig=AFQjCNFv7IxFjKDrKt6PRrVqmvW2A1mfwA&amp;ust=1380426174213763" TargetMode="Externa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google.com.pk/url?sa=i&amp;source=images&amp;cd=&amp;cad=rja&amp;docid=k0QZ8vwZnkbp6M&amp;tbnid=Xe9gA--9cDKjYM:&amp;ved=0CAgQjRwwADgk&amp;url=http://funny-pictures.feedio.net/images-of-flight-safety-courses/&amp;ei=T1BGUuLXHMmWtQanqIHIDg&amp;psig=AFQjCNGLWwvuBYpBYdH9MhqzNLnipflB8A&amp;ust=1380426191505769" TargetMode="Externa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google.com.pk/url?sa=i&amp;source=images&amp;cd=&amp;cad=rja&amp;docid=4spkljvPUwDvkM&amp;tbnid=iz1JOXmeWHni4M:&amp;ved=0CAgQjRwwAA&amp;url=http://fotozup.com/define-safety/&amp;ei=DXVGUrjtGOKE4ATh_IFw&amp;psig=AFQjCNFcxsPN6jf945fvz73Z4CY5QoI0QA&amp;ust=1380435597445625" TargetMode="Externa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com.pk/url?sa=i&amp;source=images&amp;cd=&amp;cad=rja&amp;docid=Oi6lAVVPm0ZQJM&amp;tbnid=aFwWN26sOR4o2M:&amp;ved=0CAgQjRwwADgM&amp;url=http://xaxor.com/funny-pics/funny-safety-first-pics-part-2.html&amp;ei=DFBGUp_9FcXStAbiuoGABA&amp;psig=AFQjCNEPCmmonH77HoraE-5xAhh0TpaoKw&amp;ust=1380426124408673" TargetMode="Externa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google.com.pk/url?sa=i&amp;source=images&amp;cd=&amp;cad=rja&amp;docid=i_sNJvnqqVLXZM&amp;tbnid=9sFBwKz_Tq9UUM:&amp;ved=0CAgQjRwwADgM&amp;url=http://funkydowntown.com/funny-pictures-best-teamwork-but-unsafe-action/&amp;ei=G1BGUr6NPMnHtQao0YGQCg&amp;psig=AFQjCNEzirvM8QSal-myr5mTVGIJC082cA&amp;ust=1380426140029595" TargetMode="Externa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com.pk/url?sa=i&amp;source=images&amp;cd=&amp;docid=343X_mdgqV7HTM&amp;tbnid=iFrxF2Tn1BfIvM:&amp;ved=0CAgQjRwwADgM&amp;url=http://www.cyberiapc.com/gallery/pic_details.php?pid%3D119&amp;ei=q3VGUtrGDYGh4gTyxoGAAQ&amp;psig=AFQjCNE7qwwMz2S9gPJKTKkAiosBbJvhGg&amp;ust=1380435755258795" TargetMode="Externa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com.pk/url?sa=i&amp;source=images&amp;cd=&amp;cad=rja&amp;docid=nyLH5ctCjTgfvM&amp;tbnid=mLiw9uqhFdXWOM:&amp;ved=0CAgQjRwwADgk&amp;url=http://www.videogoneviral.com/galleries/funny-safety-fails.html&amp;ei=X1BGUvfsCcXWtAaWn4DADQ&amp;psig=AFQjCNHpYAAWzvDdGNPKtnkIEtKufAZMFQ&amp;ust=1380426207201669" TargetMode="Externa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com.pk/url?sa=i&amp;source=images&amp;cd=&amp;cad=rja&amp;docid=9oexzRpzAgpeMM&amp;tbnid=CTVY3eqXmPIijM:&amp;ved=0CAgQjRwwADgk&amp;url=http://www.guy-sports.com/humor/videos/safety_powerpoint_presentation.htm&amp;ei=ZVBGUr2jFofVswaCkoDQAg&amp;psig=AFQjCNFyJ00_UPzE8mtOmAPKdgn3z3FJaw&amp;ust=1380426213407406" TargetMode="Externa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www.google.com.pk/url?sa=i&amp;source=images&amp;cd=&amp;cad=rja&amp;docid=PZjwe-mtJ6YC6M&amp;tbnid=yB5UBX9K-uQYtM:&amp;ved=0CAgQjRwwADhV&amp;url=http://fotozup.com/define-safety/funny-safety-fails-01/&amp;ei=hlBGUvbNNMOStAbBpoCYDg&amp;psig=AFQjCNHVuy5s3D7Q0oP_P2tYfIsyXFcSgA&amp;ust=1380426246897361" TargetMode="Externa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google.com.pk/url?sa=i&amp;source=images&amp;cd=&amp;cad=rja&amp;docid=sUNeCqnzshT1rM&amp;tbnid=I20-xf6x5OQG_M:&amp;ved=0CAgQjRwwADhV&amp;url=http://www.guy-sports.com/humor/videos/safety_at_work.htm&amp;ei=ilBGUtS6F4jRtAbBsYC4Ag&amp;psig=AFQjCNHvGblsO44h15yRabCJLQAWRNCAVQ&amp;ust=1380426250422637" TargetMode="Externa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0.png"/><Relationship Id="rId7" Type="http://schemas.openxmlformats.org/officeDocument/2006/relationships/diagramQuickStyle" Target="../diagrams/quickStyle2.xm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2.wdp"/><Relationship Id="rId9" Type="http://schemas.microsoft.com/office/2007/relationships/diagramDrawing" Target="../diagrams/drawing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hyperlink" Target="https://www.firesafe.org.uk/portable-fire-extinguisher-general/"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hyperlink" Target="http://www.americanfireandlifesafety.com/classes-of-fires.html" TargetMode="External"/></Relationships>
</file>

<file path=ppt/slides/_rels/slide6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6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51.gif"/></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47.png"/><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52.jpg"/></Relationships>
</file>

<file path=ppt/slides/_rels/slide6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0.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55.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video" Target="../media/media8.mp4"/><Relationship Id="rId2" Type="http://schemas.microsoft.com/office/2007/relationships/media" Target="../media/media8.mp4"/><Relationship Id="rId1" Type="http://schemas.openxmlformats.org/officeDocument/2006/relationships/themeOverride" Target="../theme/themeOverride1.xml"/><Relationship Id="rId6" Type="http://schemas.openxmlformats.org/officeDocument/2006/relationships/image" Target="../media/image57.png"/><Relationship Id="rId5" Type="http://schemas.openxmlformats.org/officeDocument/2006/relationships/notesSlide" Target="../notesSlides/notesSlide57.xml"/><Relationship Id="rId4" Type="http://schemas.openxmlformats.org/officeDocument/2006/relationships/slideLayout" Target="../slideLayouts/slideLayout9.xml"/></Relationships>
</file>

<file path=ppt/slides/_rels/slide7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59.png"/><Relationship Id="rId4" Type="http://schemas.openxmlformats.org/officeDocument/2006/relationships/notesSlide" Target="../notesSlides/notesSlide59.xml"/></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notesSlide" Target="../notesSlides/notesSlide60.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14.xml"/><Relationship Id="rId5" Type="http://schemas.openxmlformats.org/officeDocument/2006/relationships/image" Target="../media/image64.png"/><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59534-CC98-1A49-B9BF-8E1F8083C529}"/>
              </a:ext>
            </a:extLst>
          </p:cNvPr>
          <p:cNvSpPr>
            <a:spLocks noGrp="1"/>
          </p:cNvSpPr>
          <p:nvPr>
            <p:ph type="title"/>
          </p:nvPr>
        </p:nvSpPr>
        <p:spPr>
          <a:xfrm>
            <a:off x="4795355" y="503578"/>
            <a:ext cx="2390275" cy="353524"/>
          </a:xfrm>
        </p:spPr>
        <p:txBody>
          <a:bodyPr/>
          <a:lstStyle/>
          <a:p>
            <a:r>
              <a:rPr lang="en-US" sz="2800" dirty="0">
                <a:solidFill>
                  <a:srgbClr val="C00000"/>
                </a:solidFill>
                <a:latin typeface="Century Gothic" pitchFamily="34" charset="0"/>
              </a:rPr>
              <a:t>BASICS OF </a:t>
            </a:r>
            <a:r>
              <a:rPr lang="en-US" sz="2800" dirty="0" smtClean="0">
                <a:solidFill>
                  <a:srgbClr val="C00000"/>
                </a:solidFill>
                <a:latin typeface="Century Gothic" pitchFamily="34" charset="0"/>
              </a:rPr>
              <a:t>HSE COURSE</a:t>
            </a:r>
            <a:endParaRPr lang="en-US" sz="2800" dirty="0">
              <a:solidFill>
                <a:srgbClr val="C00000"/>
              </a:solidFill>
              <a:latin typeface="Century Gothic" pitchFamily="34" charset="0"/>
            </a:endParaRPr>
          </a:p>
        </p:txBody>
      </p:sp>
      <p:pic>
        <p:nvPicPr>
          <p:cNvPr id="5" name="Picture 4" descr="group_meeting_puzzle_final_step_1600_clr_5378.png">
            <a:extLst>
              <a:ext uri="{FF2B5EF4-FFF2-40B4-BE49-F238E27FC236}">
                <a16:creationId xmlns:a16="http://schemas.microsoft.com/office/drawing/2014/main" id="{9D72F5BC-9CF1-2546-81E5-9FC59CA44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942" y="1177780"/>
            <a:ext cx="7429500" cy="3246834"/>
          </a:xfrm>
          <a:prstGeom prst="rect">
            <a:avLst/>
          </a:prstGeom>
          <a:solidFill>
            <a:schemeClr val="accent1">
              <a:lumMod val="20000"/>
              <a:lumOff val="80000"/>
            </a:schemeClr>
          </a:solidFill>
        </p:spPr>
      </p:pic>
      <p:sp>
        <p:nvSpPr>
          <p:cNvPr id="6" name="TextBox 5">
            <a:extLst>
              <a:ext uri="{FF2B5EF4-FFF2-40B4-BE49-F238E27FC236}">
                <a16:creationId xmlns:a16="http://schemas.microsoft.com/office/drawing/2014/main" id="{A7D5C80C-139D-8B4A-849A-FD98757F9417}"/>
              </a:ext>
            </a:extLst>
          </p:cNvPr>
          <p:cNvSpPr txBox="1"/>
          <p:nvPr/>
        </p:nvSpPr>
        <p:spPr>
          <a:xfrm>
            <a:off x="1525003" y="4515269"/>
            <a:ext cx="5866397" cy="646331"/>
          </a:xfrm>
          <a:prstGeom prst="rect">
            <a:avLst/>
          </a:prstGeom>
          <a:noFill/>
        </p:spPr>
        <p:txBody>
          <a:bodyPr wrap="square" rtlCol="0">
            <a:spAutoFit/>
          </a:bodyPr>
          <a:lstStyle/>
          <a:p>
            <a:pPr algn="ctr"/>
            <a:r>
              <a:rPr lang="en-US" sz="1800" dirty="0">
                <a:solidFill>
                  <a:schemeClr val="accent1"/>
                </a:solidFill>
                <a:latin typeface="Century Gothic" pitchFamily="34" charset="0"/>
                <a:cs typeface="Calibri"/>
              </a:rPr>
              <a:t>National Business Development Program for SMEs (NBDP) </a:t>
            </a:r>
          </a:p>
        </p:txBody>
      </p:sp>
      <p:pic>
        <p:nvPicPr>
          <p:cNvPr id="9" name="Picture 8" descr="the words &quot;Welcome To The&quot; preceeding the business smart workshop logo" title="Welcome To the">
            <a:extLst>
              <a:ext uri="{FF2B5EF4-FFF2-40B4-BE49-F238E27FC236}">
                <a16:creationId xmlns:a16="http://schemas.microsoft.com/office/drawing/2014/main" id="{02DD62B6-0D3C-0B49-A927-DA497A56ED93}"/>
              </a:ext>
            </a:extLst>
          </p:cNvPr>
          <p:cNvPicPr>
            <a:picLocks noChangeAspect="1"/>
          </p:cNvPicPr>
          <p:nvPr/>
        </p:nvPicPr>
        <p:blipFill>
          <a:blip r:embed="rId3">
            <a:duotone>
              <a:schemeClr val="accent1">
                <a:shade val="45000"/>
                <a:satMod val="135000"/>
              </a:schemeClr>
              <a:prstClr val="white"/>
            </a:duotone>
          </a:blip>
          <a:stretch>
            <a:fillRect/>
          </a:stretch>
        </p:blipFill>
        <p:spPr>
          <a:xfrm>
            <a:off x="1861831" y="527148"/>
            <a:ext cx="2019300" cy="333375"/>
          </a:xfrm>
          <a:prstGeom prst="rect">
            <a:avLst/>
          </a:prstGeom>
        </p:spPr>
      </p:pic>
    </p:spTree>
    <p:extLst>
      <p:ext uri="{BB962C8B-B14F-4D97-AF65-F5344CB8AC3E}">
        <p14:creationId xmlns:p14="http://schemas.microsoft.com/office/powerpoint/2010/main" val="3478950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reeform 5"/>
          <p:cNvSpPr/>
          <p:nvPr/>
        </p:nvSpPr>
        <p:spPr>
          <a:xfrm>
            <a:off x="4896391" y="1645493"/>
            <a:ext cx="455232" cy="2985470"/>
          </a:xfrm>
          <a:custGeom>
            <a:avLst/>
            <a:gdLst/>
            <a:ahLst/>
            <a:cxnLst/>
            <a:rect l="0" t="0" r="0" b="0"/>
            <a:pathLst>
              <a:path>
                <a:moveTo>
                  <a:pt x="0" y="0"/>
                </a:moveTo>
                <a:lnTo>
                  <a:pt x="0" y="2985470"/>
                </a:lnTo>
                <a:lnTo>
                  <a:pt x="455232" y="2985470"/>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7" name="Freeform 6"/>
          <p:cNvSpPr/>
          <p:nvPr/>
        </p:nvSpPr>
        <p:spPr>
          <a:xfrm>
            <a:off x="4896391" y="1645493"/>
            <a:ext cx="455232" cy="2167059"/>
          </a:xfrm>
          <a:custGeom>
            <a:avLst/>
            <a:gdLst/>
            <a:ahLst/>
            <a:cxnLst/>
            <a:rect l="0" t="0" r="0" b="0"/>
            <a:pathLst>
              <a:path>
                <a:moveTo>
                  <a:pt x="0" y="0"/>
                </a:moveTo>
                <a:lnTo>
                  <a:pt x="0" y="2167059"/>
                </a:lnTo>
                <a:lnTo>
                  <a:pt x="455232" y="2167059"/>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8" name="Freeform 7"/>
          <p:cNvSpPr/>
          <p:nvPr/>
        </p:nvSpPr>
        <p:spPr>
          <a:xfrm>
            <a:off x="4896391" y="1645493"/>
            <a:ext cx="455232" cy="1348648"/>
          </a:xfrm>
          <a:custGeom>
            <a:avLst/>
            <a:gdLst/>
            <a:ahLst/>
            <a:cxnLst/>
            <a:rect l="0" t="0" r="0" b="0"/>
            <a:pathLst>
              <a:path>
                <a:moveTo>
                  <a:pt x="0" y="0"/>
                </a:moveTo>
                <a:lnTo>
                  <a:pt x="0" y="1348648"/>
                </a:lnTo>
                <a:lnTo>
                  <a:pt x="455232" y="1348648"/>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9" name="Freeform 8"/>
          <p:cNvSpPr/>
          <p:nvPr/>
        </p:nvSpPr>
        <p:spPr>
          <a:xfrm>
            <a:off x="4896391" y="1645493"/>
            <a:ext cx="455232" cy="530237"/>
          </a:xfrm>
          <a:custGeom>
            <a:avLst/>
            <a:gdLst/>
            <a:ahLst/>
            <a:cxnLst/>
            <a:rect l="0" t="0" r="0" b="0"/>
            <a:pathLst>
              <a:path>
                <a:moveTo>
                  <a:pt x="0" y="0"/>
                </a:moveTo>
                <a:lnTo>
                  <a:pt x="0" y="530237"/>
                </a:lnTo>
                <a:lnTo>
                  <a:pt x="455232" y="530237"/>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0" name="Freeform 9"/>
          <p:cNvSpPr/>
          <p:nvPr/>
        </p:nvSpPr>
        <p:spPr>
          <a:xfrm>
            <a:off x="4471869" y="827082"/>
            <a:ext cx="1638475" cy="242065"/>
          </a:xfrm>
          <a:custGeom>
            <a:avLst/>
            <a:gdLst/>
            <a:ahLst/>
            <a:cxnLst/>
            <a:rect l="0" t="0" r="0" b="0"/>
            <a:pathLst>
              <a:path>
                <a:moveTo>
                  <a:pt x="0" y="0"/>
                </a:moveTo>
                <a:lnTo>
                  <a:pt x="0" y="121032"/>
                </a:lnTo>
                <a:lnTo>
                  <a:pt x="1638475" y="121032"/>
                </a:lnTo>
                <a:lnTo>
                  <a:pt x="1638475" y="242065"/>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1" name="Freeform 10"/>
          <p:cNvSpPr/>
          <p:nvPr/>
        </p:nvSpPr>
        <p:spPr>
          <a:xfrm>
            <a:off x="1619439" y="1645493"/>
            <a:ext cx="455232" cy="2985470"/>
          </a:xfrm>
          <a:custGeom>
            <a:avLst/>
            <a:gdLst/>
            <a:ahLst/>
            <a:cxnLst/>
            <a:rect l="0" t="0" r="0" b="0"/>
            <a:pathLst>
              <a:path>
                <a:moveTo>
                  <a:pt x="0" y="0"/>
                </a:moveTo>
                <a:lnTo>
                  <a:pt x="0" y="2985470"/>
                </a:lnTo>
                <a:lnTo>
                  <a:pt x="455232" y="2985470"/>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2" name="Freeform 11"/>
          <p:cNvSpPr/>
          <p:nvPr/>
        </p:nvSpPr>
        <p:spPr>
          <a:xfrm>
            <a:off x="1619439" y="1645493"/>
            <a:ext cx="455232" cy="2167059"/>
          </a:xfrm>
          <a:custGeom>
            <a:avLst/>
            <a:gdLst/>
            <a:ahLst/>
            <a:cxnLst/>
            <a:rect l="0" t="0" r="0" b="0"/>
            <a:pathLst>
              <a:path>
                <a:moveTo>
                  <a:pt x="0" y="0"/>
                </a:moveTo>
                <a:lnTo>
                  <a:pt x="0" y="2167059"/>
                </a:lnTo>
                <a:lnTo>
                  <a:pt x="455232" y="2167059"/>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3" name="Freeform 12"/>
          <p:cNvSpPr/>
          <p:nvPr/>
        </p:nvSpPr>
        <p:spPr>
          <a:xfrm>
            <a:off x="1619439" y="1645493"/>
            <a:ext cx="455232" cy="1348648"/>
          </a:xfrm>
          <a:custGeom>
            <a:avLst/>
            <a:gdLst/>
            <a:ahLst/>
            <a:cxnLst/>
            <a:rect l="0" t="0" r="0" b="0"/>
            <a:pathLst>
              <a:path>
                <a:moveTo>
                  <a:pt x="0" y="0"/>
                </a:moveTo>
                <a:lnTo>
                  <a:pt x="0" y="1348648"/>
                </a:lnTo>
                <a:lnTo>
                  <a:pt x="455232" y="1348648"/>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4" name="Freeform 13"/>
          <p:cNvSpPr/>
          <p:nvPr/>
        </p:nvSpPr>
        <p:spPr>
          <a:xfrm>
            <a:off x="1619439" y="1645493"/>
            <a:ext cx="455232" cy="530237"/>
          </a:xfrm>
          <a:custGeom>
            <a:avLst/>
            <a:gdLst/>
            <a:ahLst/>
            <a:cxnLst/>
            <a:rect l="0" t="0" r="0" b="0"/>
            <a:pathLst>
              <a:path>
                <a:moveTo>
                  <a:pt x="0" y="0"/>
                </a:moveTo>
                <a:lnTo>
                  <a:pt x="0" y="530237"/>
                </a:lnTo>
                <a:lnTo>
                  <a:pt x="455232" y="530237"/>
                </a:lnTo>
              </a:path>
            </a:pathLst>
          </a:custGeom>
          <a:noFill/>
        </p:spPr>
        <p:style>
          <a:lnRef idx="2">
            <a:schemeClr val="accent6">
              <a:hueOff val="0"/>
              <a:satOff val="0"/>
              <a:lumOff val="0"/>
              <a:alphaOff val="0"/>
            </a:schemeClr>
          </a:lnRef>
          <a:fillRef idx="0">
            <a:scrgbClr r="0" g="0" b="0"/>
          </a:fillRef>
          <a:effectRef idx="0">
            <a:schemeClr val="accent4">
              <a:tint val="70000"/>
              <a:hueOff val="0"/>
              <a:satOff val="0"/>
              <a:lumOff val="0"/>
              <a:alphaOff val="0"/>
            </a:schemeClr>
          </a:effectRef>
          <a:fontRef idx="minor">
            <a:schemeClr val="tx1">
              <a:hueOff val="0"/>
              <a:satOff val="0"/>
              <a:lumOff val="0"/>
              <a:alphaOff val="0"/>
            </a:schemeClr>
          </a:fontRef>
        </p:style>
      </p:sp>
      <p:sp>
        <p:nvSpPr>
          <p:cNvPr id="15" name="Freeform 14"/>
          <p:cNvSpPr/>
          <p:nvPr/>
        </p:nvSpPr>
        <p:spPr>
          <a:xfrm>
            <a:off x="2833394" y="827082"/>
            <a:ext cx="1638475" cy="242065"/>
          </a:xfrm>
          <a:custGeom>
            <a:avLst/>
            <a:gdLst/>
            <a:ahLst/>
            <a:cxnLst/>
            <a:rect l="0" t="0" r="0" b="0"/>
            <a:pathLst>
              <a:path>
                <a:moveTo>
                  <a:pt x="1638475" y="0"/>
                </a:moveTo>
                <a:lnTo>
                  <a:pt x="1638475" y="121032"/>
                </a:lnTo>
                <a:lnTo>
                  <a:pt x="0" y="121032"/>
                </a:lnTo>
                <a:lnTo>
                  <a:pt x="0" y="242065"/>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6" name="Freeform 15"/>
          <p:cNvSpPr/>
          <p:nvPr/>
        </p:nvSpPr>
        <p:spPr>
          <a:xfrm>
            <a:off x="2142747" y="250736"/>
            <a:ext cx="4658243" cy="576345"/>
          </a:xfrm>
          <a:custGeom>
            <a:avLst/>
            <a:gdLst>
              <a:gd name="connsiteX0" fmla="*/ 0 w 4658243"/>
              <a:gd name="connsiteY0" fmla="*/ 0 h 576345"/>
              <a:gd name="connsiteX1" fmla="*/ 4658243 w 4658243"/>
              <a:gd name="connsiteY1" fmla="*/ 0 h 576345"/>
              <a:gd name="connsiteX2" fmla="*/ 4658243 w 4658243"/>
              <a:gd name="connsiteY2" fmla="*/ 576345 h 576345"/>
              <a:gd name="connsiteX3" fmla="*/ 0 w 4658243"/>
              <a:gd name="connsiteY3" fmla="*/ 576345 h 576345"/>
              <a:gd name="connsiteX4" fmla="*/ 0 w 4658243"/>
              <a:gd name="connsiteY4" fmla="*/ 0 h 57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58243" h="576345">
                <a:moveTo>
                  <a:pt x="0" y="0"/>
                </a:moveTo>
                <a:lnTo>
                  <a:pt x="4658243" y="0"/>
                </a:lnTo>
                <a:lnTo>
                  <a:pt x="4658243" y="576345"/>
                </a:lnTo>
                <a:lnTo>
                  <a:pt x="0" y="576345"/>
                </a:lnTo>
                <a:lnTo>
                  <a:pt x="0" y="0"/>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Karla" panose="020B0604020202020204" charset="0"/>
              </a:rPr>
              <a:t>The Need</a:t>
            </a:r>
            <a:endParaRPr lang="en-US" sz="2400" kern="1200" dirty="0">
              <a:latin typeface="Karla" panose="020B0604020202020204" charset="0"/>
            </a:endParaRPr>
          </a:p>
        </p:txBody>
      </p:sp>
      <p:sp>
        <p:nvSpPr>
          <p:cNvPr id="17" name="Freeform 16"/>
          <p:cNvSpPr/>
          <p:nvPr/>
        </p:nvSpPr>
        <p:spPr>
          <a:xfrm>
            <a:off x="1315951" y="1069147"/>
            <a:ext cx="3034885" cy="576345"/>
          </a:xfrm>
          <a:custGeom>
            <a:avLst/>
            <a:gdLst>
              <a:gd name="connsiteX0" fmla="*/ 0 w 3034885"/>
              <a:gd name="connsiteY0" fmla="*/ 0 h 576345"/>
              <a:gd name="connsiteX1" fmla="*/ 3034885 w 3034885"/>
              <a:gd name="connsiteY1" fmla="*/ 0 h 576345"/>
              <a:gd name="connsiteX2" fmla="*/ 3034885 w 3034885"/>
              <a:gd name="connsiteY2" fmla="*/ 576345 h 576345"/>
              <a:gd name="connsiteX3" fmla="*/ 0 w 3034885"/>
              <a:gd name="connsiteY3" fmla="*/ 576345 h 576345"/>
              <a:gd name="connsiteX4" fmla="*/ 0 w 3034885"/>
              <a:gd name="connsiteY4" fmla="*/ 0 h 57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885" h="576345">
                <a:moveTo>
                  <a:pt x="0" y="0"/>
                </a:moveTo>
                <a:lnTo>
                  <a:pt x="3034885" y="0"/>
                </a:lnTo>
                <a:lnTo>
                  <a:pt x="3034885" y="576345"/>
                </a:lnTo>
                <a:lnTo>
                  <a:pt x="0" y="576345"/>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effectLst>
                  <a:outerShdw blurRad="38100" dist="38100" dir="2700000" algn="tl">
                    <a:srgbClr val="000000">
                      <a:alpha val="43137"/>
                    </a:srgbClr>
                  </a:outerShdw>
                </a:effectLst>
                <a:latin typeface="Karla" panose="020B0604020202020204" charset="0"/>
              </a:rPr>
              <a:t>What employees want</a:t>
            </a:r>
            <a:endParaRPr lang="en-US" sz="2000" kern="1200" dirty="0">
              <a:effectLst>
                <a:outerShdw blurRad="38100" dist="38100" dir="2700000" algn="tl">
                  <a:srgbClr val="000000">
                    <a:alpha val="43137"/>
                  </a:srgbClr>
                </a:outerShdw>
              </a:effectLst>
              <a:latin typeface="Karla" panose="020B0604020202020204" charset="0"/>
            </a:endParaRPr>
          </a:p>
        </p:txBody>
      </p:sp>
      <p:sp>
        <p:nvSpPr>
          <p:cNvPr id="18" name="Freeform 17"/>
          <p:cNvSpPr/>
          <p:nvPr/>
        </p:nvSpPr>
        <p:spPr>
          <a:xfrm>
            <a:off x="2074672" y="1887558"/>
            <a:ext cx="2736638" cy="576345"/>
          </a:xfrm>
          <a:custGeom>
            <a:avLst/>
            <a:gdLst>
              <a:gd name="connsiteX0" fmla="*/ 0 w 2736638"/>
              <a:gd name="connsiteY0" fmla="*/ 0 h 576345"/>
              <a:gd name="connsiteX1" fmla="*/ 2736638 w 2736638"/>
              <a:gd name="connsiteY1" fmla="*/ 0 h 576345"/>
              <a:gd name="connsiteX2" fmla="*/ 2736638 w 2736638"/>
              <a:gd name="connsiteY2" fmla="*/ 576345 h 576345"/>
              <a:gd name="connsiteX3" fmla="*/ 0 w 2736638"/>
              <a:gd name="connsiteY3" fmla="*/ 576345 h 576345"/>
              <a:gd name="connsiteX4" fmla="*/ 0 w 2736638"/>
              <a:gd name="connsiteY4" fmla="*/ 0 h 57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638" h="576345">
                <a:moveTo>
                  <a:pt x="0" y="0"/>
                </a:moveTo>
                <a:lnTo>
                  <a:pt x="2736638" y="0"/>
                </a:lnTo>
                <a:lnTo>
                  <a:pt x="2736638" y="576345"/>
                </a:lnTo>
                <a:lnTo>
                  <a:pt x="0" y="576345"/>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Karla" panose="020B0604020202020204" charset="0"/>
              </a:rPr>
              <a:t>Safe workplace</a:t>
            </a:r>
            <a:endParaRPr lang="en-US" sz="2400" kern="1200" dirty="0">
              <a:latin typeface="Karla" panose="020B0604020202020204" charset="0"/>
            </a:endParaRPr>
          </a:p>
        </p:txBody>
      </p:sp>
      <p:sp>
        <p:nvSpPr>
          <p:cNvPr id="19" name="Freeform 18"/>
          <p:cNvSpPr/>
          <p:nvPr/>
        </p:nvSpPr>
        <p:spPr>
          <a:xfrm>
            <a:off x="2074672" y="2705969"/>
            <a:ext cx="2736638" cy="576345"/>
          </a:xfrm>
          <a:custGeom>
            <a:avLst/>
            <a:gdLst>
              <a:gd name="connsiteX0" fmla="*/ 0 w 2736638"/>
              <a:gd name="connsiteY0" fmla="*/ 0 h 576345"/>
              <a:gd name="connsiteX1" fmla="*/ 2736638 w 2736638"/>
              <a:gd name="connsiteY1" fmla="*/ 0 h 576345"/>
              <a:gd name="connsiteX2" fmla="*/ 2736638 w 2736638"/>
              <a:gd name="connsiteY2" fmla="*/ 576345 h 576345"/>
              <a:gd name="connsiteX3" fmla="*/ 0 w 2736638"/>
              <a:gd name="connsiteY3" fmla="*/ 576345 h 576345"/>
              <a:gd name="connsiteX4" fmla="*/ 0 w 2736638"/>
              <a:gd name="connsiteY4" fmla="*/ 0 h 57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638" h="576345">
                <a:moveTo>
                  <a:pt x="0" y="0"/>
                </a:moveTo>
                <a:lnTo>
                  <a:pt x="2736638" y="0"/>
                </a:lnTo>
                <a:lnTo>
                  <a:pt x="2736638" y="576345"/>
                </a:lnTo>
                <a:lnTo>
                  <a:pt x="0" y="576345"/>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Karla" panose="020B0604020202020204" charset="0"/>
              </a:rPr>
              <a:t>No pain</a:t>
            </a:r>
            <a:endParaRPr lang="en-US" sz="2400" kern="1200" dirty="0">
              <a:latin typeface="Karla" panose="020B0604020202020204" charset="0"/>
            </a:endParaRPr>
          </a:p>
        </p:txBody>
      </p:sp>
      <p:sp>
        <p:nvSpPr>
          <p:cNvPr id="20" name="Freeform 19"/>
          <p:cNvSpPr/>
          <p:nvPr/>
        </p:nvSpPr>
        <p:spPr>
          <a:xfrm>
            <a:off x="2074672" y="3524379"/>
            <a:ext cx="2736638" cy="576345"/>
          </a:xfrm>
          <a:custGeom>
            <a:avLst/>
            <a:gdLst>
              <a:gd name="connsiteX0" fmla="*/ 0 w 2736638"/>
              <a:gd name="connsiteY0" fmla="*/ 0 h 576345"/>
              <a:gd name="connsiteX1" fmla="*/ 2736638 w 2736638"/>
              <a:gd name="connsiteY1" fmla="*/ 0 h 576345"/>
              <a:gd name="connsiteX2" fmla="*/ 2736638 w 2736638"/>
              <a:gd name="connsiteY2" fmla="*/ 576345 h 576345"/>
              <a:gd name="connsiteX3" fmla="*/ 0 w 2736638"/>
              <a:gd name="connsiteY3" fmla="*/ 576345 h 576345"/>
              <a:gd name="connsiteX4" fmla="*/ 0 w 2736638"/>
              <a:gd name="connsiteY4" fmla="*/ 0 h 57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638" h="576345">
                <a:moveTo>
                  <a:pt x="0" y="0"/>
                </a:moveTo>
                <a:lnTo>
                  <a:pt x="2736638" y="0"/>
                </a:lnTo>
                <a:lnTo>
                  <a:pt x="2736638" y="576345"/>
                </a:lnTo>
                <a:lnTo>
                  <a:pt x="0" y="576345"/>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Karla" panose="020B0604020202020204" charset="0"/>
              </a:rPr>
              <a:t>Positivity</a:t>
            </a:r>
            <a:endParaRPr lang="en-US" sz="2400" kern="1200" dirty="0">
              <a:latin typeface="Karla" panose="020B0604020202020204" charset="0"/>
            </a:endParaRPr>
          </a:p>
        </p:txBody>
      </p:sp>
      <p:sp>
        <p:nvSpPr>
          <p:cNvPr id="21" name="Freeform 20"/>
          <p:cNvSpPr/>
          <p:nvPr/>
        </p:nvSpPr>
        <p:spPr>
          <a:xfrm>
            <a:off x="2074672" y="4342790"/>
            <a:ext cx="2736638" cy="576345"/>
          </a:xfrm>
          <a:custGeom>
            <a:avLst/>
            <a:gdLst>
              <a:gd name="connsiteX0" fmla="*/ 0 w 2736638"/>
              <a:gd name="connsiteY0" fmla="*/ 0 h 576345"/>
              <a:gd name="connsiteX1" fmla="*/ 2736638 w 2736638"/>
              <a:gd name="connsiteY1" fmla="*/ 0 h 576345"/>
              <a:gd name="connsiteX2" fmla="*/ 2736638 w 2736638"/>
              <a:gd name="connsiteY2" fmla="*/ 576345 h 576345"/>
              <a:gd name="connsiteX3" fmla="*/ 0 w 2736638"/>
              <a:gd name="connsiteY3" fmla="*/ 576345 h 576345"/>
              <a:gd name="connsiteX4" fmla="*/ 0 w 2736638"/>
              <a:gd name="connsiteY4" fmla="*/ 0 h 57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638" h="576345">
                <a:moveTo>
                  <a:pt x="0" y="0"/>
                </a:moveTo>
                <a:lnTo>
                  <a:pt x="2736638" y="0"/>
                </a:lnTo>
                <a:lnTo>
                  <a:pt x="2736638" y="576345"/>
                </a:lnTo>
                <a:lnTo>
                  <a:pt x="0" y="576345"/>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Karla" panose="020B0604020202020204" charset="0"/>
              </a:rPr>
              <a:t>Care </a:t>
            </a:r>
            <a:endParaRPr lang="en-US" sz="2400" kern="1200" dirty="0">
              <a:latin typeface="Karla" panose="020B0604020202020204" charset="0"/>
            </a:endParaRPr>
          </a:p>
        </p:txBody>
      </p:sp>
      <p:sp>
        <p:nvSpPr>
          <p:cNvPr id="22" name="Freeform 21"/>
          <p:cNvSpPr/>
          <p:nvPr/>
        </p:nvSpPr>
        <p:spPr>
          <a:xfrm>
            <a:off x="4592902" y="1069147"/>
            <a:ext cx="3034885" cy="576345"/>
          </a:xfrm>
          <a:custGeom>
            <a:avLst/>
            <a:gdLst>
              <a:gd name="connsiteX0" fmla="*/ 0 w 3034885"/>
              <a:gd name="connsiteY0" fmla="*/ 0 h 576345"/>
              <a:gd name="connsiteX1" fmla="*/ 3034885 w 3034885"/>
              <a:gd name="connsiteY1" fmla="*/ 0 h 576345"/>
              <a:gd name="connsiteX2" fmla="*/ 3034885 w 3034885"/>
              <a:gd name="connsiteY2" fmla="*/ 576345 h 576345"/>
              <a:gd name="connsiteX3" fmla="*/ 0 w 3034885"/>
              <a:gd name="connsiteY3" fmla="*/ 576345 h 576345"/>
              <a:gd name="connsiteX4" fmla="*/ 0 w 3034885"/>
              <a:gd name="connsiteY4" fmla="*/ 0 h 57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4885" h="576345">
                <a:moveTo>
                  <a:pt x="0" y="0"/>
                </a:moveTo>
                <a:lnTo>
                  <a:pt x="3034885" y="0"/>
                </a:lnTo>
                <a:lnTo>
                  <a:pt x="3034885" y="576345"/>
                </a:lnTo>
                <a:lnTo>
                  <a:pt x="0" y="576345"/>
                </a:lnTo>
                <a:lnTo>
                  <a:pt x="0" y="0"/>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effectLst>
                  <a:outerShdw blurRad="38100" dist="38100" dir="2700000" algn="tl">
                    <a:srgbClr val="000000">
                      <a:alpha val="43137"/>
                    </a:srgbClr>
                  </a:outerShdw>
                </a:effectLst>
                <a:latin typeface="Karla" panose="020B0604020202020204" charset="0"/>
              </a:rPr>
              <a:t>What employers want</a:t>
            </a:r>
            <a:endParaRPr lang="en-US" sz="2000" kern="1200" dirty="0">
              <a:effectLst>
                <a:outerShdw blurRad="38100" dist="38100" dir="2700000" algn="tl">
                  <a:srgbClr val="000000">
                    <a:alpha val="43137"/>
                  </a:srgbClr>
                </a:outerShdw>
              </a:effectLst>
              <a:latin typeface="Karla" panose="020B0604020202020204" charset="0"/>
            </a:endParaRPr>
          </a:p>
        </p:txBody>
      </p:sp>
      <p:sp>
        <p:nvSpPr>
          <p:cNvPr id="23" name="Freeform 22"/>
          <p:cNvSpPr/>
          <p:nvPr/>
        </p:nvSpPr>
        <p:spPr>
          <a:xfrm>
            <a:off x="5351623" y="1887558"/>
            <a:ext cx="2736638" cy="576345"/>
          </a:xfrm>
          <a:custGeom>
            <a:avLst/>
            <a:gdLst>
              <a:gd name="connsiteX0" fmla="*/ 0 w 2736638"/>
              <a:gd name="connsiteY0" fmla="*/ 0 h 576345"/>
              <a:gd name="connsiteX1" fmla="*/ 2736638 w 2736638"/>
              <a:gd name="connsiteY1" fmla="*/ 0 h 576345"/>
              <a:gd name="connsiteX2" fmla="*/ 2736638 w 2736638"/>
              <a:gd name="connsiteY2" fmla="*/ 576345 h 576345"/>
              <a:gd name="connsiteX3" fmla="*/ 0 w 2736638"/>
              <a:gd name="connsiteY3" fmla="*/ 576345 h 576345"/>
              <a:gd name="connsiteX4" fmla="*/ 0 w 2736638"/>
              <a:gd name="connsiteY4" fmla="*/ 0 h 57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638" h="576345">
                <a:moveTo>
                  <a:pt x="0" y="0"/>
                </a:moveTo>
                <a:lnTo>
                  <a:pt x="2736638" y="0"/>
                </a:lnTo>
                <a:lnTo>
                  <a:pt x="2736638" y="576345"/>
                </a:lnTo>
                <a:lnTo>
                  <a:pt x="0" y="576345"/>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Karla" panose="020B0604020202020204" charset="0"/>
              </a:rPr>
              <a:t>Accident free</a:t>
            </a:r>
            <a:endParaRPr lang="en-US" sz="2400" kern="1200" dirty="0">
              <a:latin typeface="Karla" panose="020B0604020202020204" charset="0"/>
            </a:endParaRPr>
          </a:p>
        </p:txBody>
      </p:sp>
      <p:sp>
        <p:nvSpPr>
          <p:cNvPr id="24" name="Freeform 23"/>
          <p:cNvSpPr/>
          <p:nvPr/>
        </p:nvSpPr>
        <p:spPr>
          <a:xfrm>
            <a:off x="5351623" y="2705969"/>
            <a:ext cx="2736638" cy="576345"/>
          </a:xfrm>
          <a:custGeom>
            <a:avLst/>
            <a:gdLst>
              <a:gd name="connsiteX0" fmla="*/ 0 w 2736638"/>
              <a:gd name="connsiteY0" fmla="*/ 0 h 576345"/>
              <a:gd name="connsiteX1" fmla="*/ 2736638 w 2736638"/>
              <a:gd name="connsiteY1" fmla="*/ 0 h 576345"/>
              <a:gd name="connsiteX2" fmla="*/ 2736638 w 2736638"/>
              <a:gd name="connsiteY2" fmla="*/ 576345 h 576345"/>
              <a:gd name="connsiteX3" fmla="*/ 0 w 2736638"/>
              <a:gd name="connsiteY3" fmla="*/ 576345 h 576345"/>
              <a:gd name="connsiteX4" fmla="*/ 0 w 2736638"/>
              <a:gd name="connsiteY4" fmla="*/ 0 h 57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638" h="576345">
                <a:moveTo>
                  <a:pt x="0" y="0"/>
                </a:moveTo>
                <a:lnTo>
                  <a:pt x="2736638" y="0"/>
                </a:lnTo>
                <a:lnTo>
                  <a:pt x="2736638" y="576345"/>
                </a:lnTo>
                <a:lnTo>
                  <a:pt x="0" y="576345"/>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Karla" panose="020B0604020202020204" charset="0"/>
              </a:rPr>
              <a:t>Minimize cost</a:t>
            </a:r>
            <a:endParaRPr lang="en-US" sz="2400" kern="1200" dirty="0">
              <a:latin typeface="Karla" panose="020B0604020202020204" charset="0"/>
            </a:endParaRPr>
          </a:p>
        </p:txBody>
      </p:sp>
      <p:sp>
        <p:nvSpPr>
          <p:cNvPr id="25" name="Freeform 24"/>
          <p:cNvSpPr/>
          <p:nvPr/>
        </p:nvSpPr>
        <p:spPr>
          <a:xfrm>
            <a:off x="5351623" y="3524379"/>
            <a:ext cx="2736638" cy="576345"/>
          </a:xfrm>
          <a:custGeom>
            <a:avLst/>
            <a:gdLst>
              <a:gd name="connsiteX0" fmla="*/ 0 w 2736638"/>
              <a:gd name="connsiteY0" fmla="*/ 0 h 576345"/>
              <a:gd name="connsiteX1" fmla="*/ 2736638 w 2736638"/>
              <a:gd name="connsiteY1" fmla="*/ 0 h 576345"/>
              <a:gd name="connsiteX2" fmla="*/ 2736638 w 2736638"/>
              <a:gd name="connsiteY2" fmla="*/ 576345 h 576345"/>
              <a:gd name="connsiteX3" fmla="*/ 0 w 2736638"/>
              <a:gd name="connsiteY3" fmla="*/ 576345 h 576345"/>
              <a:gd name="connsiteX4" fmla="*/ 0 w 2736638"/>
              <a:gd name="connsiteY4" fmla="*/ 0 h 57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638" h="576345">
                <a:moveTo>
                  <a:pt x="0" y="0"/>
                </a:moveTo>
                <a:lnTo>
                  <a:pt x="2736638" y="0"/>
                </a:lnTo>
                <a:lnTo>
                  <a:pt x="2736638" y="576345"/>
                </a:lnTo>
                <a:lnTo>
                  <a:pt x="0" y="576345"/>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000" kern="1200" dirty="0" smtClean="0">
                <a:latin typeface="Karla" panose="020B0604020202020204" charset="0"/>
              </a:rPr>
              <a:t>Minimize loss time injury</a:t>
            </a:r>
            <a:endParaRPr lang="en-US" sz="2000" kern="1200" dirty="0">
              <a:latin typeface="Karla" panose="020B0604020202020204" charset="0"/>
            </a:endParaRPr>
          </a:p>
        </p:txBody>
      </p:sp>
      <p:sp>
        <p:nvSpPr>
          <p:cNvPr id="26" name="Freeform 25"/>
          <p:cNvSpPr/>
          <p:nvPr/>
        </p:nvSpPr>
        <p:spPr>
          <a:xfrm>
            <a:off x="5351623" y="4342790"/>
            <a:ext cx="2736638" cy="576345"/>
          </a:xfrm>
          <a:custGeom>
            <a:avLst/>
            <a:gdLst>
              <a:gd name="connsiteX0" fmla="*/ 0 w 2736638"/>
              <a:gd name="connsiteY0" fmla="*/ 0 h 576345"/>
              <a:gd name="connsiteX1" fmla="*/ 2736638 w 2736638"/>
              <a:gd name="connsiteY1" fmla="*/ 0 h 576345"/>
              <a:gd name="connsiteX2" fmla="*/ 2736638 w 2736638"/>
              <a:gd name="connsiteY2" fmla="*/ 576345 h 576345"/>
              <a:gd name="connsiteX3" fmla="*/ 0 w 2736638"/>
              <a:gd name="connsiteY3" fmla="*/ 576345 h 576345"/>
              <a:gd name="connsiteX4" fmla="*/ 0 w 2736638"/>
              <a:gd name="connsiteY4" fmla="*/ 0 h 57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6638" h="576345">
                <a:moveTo>
                  <a:pt x="0" y="0"/>
                </a:moveTo>
                <a:lnTo>
                  <a:pt x="2736638" y="0"/>
                </a:lnTo>
                <a:lnTo>
                  <a:pt x="2736638" y="576345"/>
                </a:lnTo>
                <a:lnTo>
                  <a:pt x="0" y="576345"/>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smtClean="0">
                <a:latin typeface="Karla" panose="020B0604020202020204" charset="0"/>
              </a:rPr>
              <a:t>Proactive, legal</a:t>
            </a:r>
            <a:endParaRPr lang="en-US" sz="2400" kern="1200" dirty="0">
              <a:latin typeface="Karla" panose="020B0604020202020204" charset="0"/>
            </a:endParaRPr>
          </a:p>
        </p:txBody>
      </p:sp>
    </p:spTree>
    <p:extLst>
      <p:ext uri="{BB962C8B-B14F-4D97-AF65-F5344CB8AC3E}">
        <p14:creationId xmlns:p14="http://schemas.microsoft.com/office/powerpoint/2010/main" val="61819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par>
                                <p:cTn id="67" presetID="10" presetClass="entr" presetSubtype="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par>
                                <p:cTn id="70" presetID="10" presetClass="entr" presetSubtype="0" fill="hold"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par>
                                <p:cTn id="73" presetID="10" presetClass="entr" presetSubtype="0"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Effect transition="in" filter="fade">
                                      <p:cBhvr>
                                        <p:cTn id="80" dur="500"/>
                                        <p:tgtEl>
                                          <p:spTgt spid="23"/>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4"/>
                                        </p:tgtEl>
                                        <p:attrNameLst>
                                          <p:attrName>style.visibility</p:attrName>
                                        </p:attrNameLst>
                                      </p:cBhvr>
                                      <p:to>
                                        <p:strVal val="visible"/>
                                      </p:to>
                                    </p:set>
                                    <p:animEffect transition="in" filter="fade">
                                      <p:cBhvr>
                                        <p:cTn id="85" dur="500"/>
                                        <p:tgtEl>
                                          <p:spTgt spid="2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fade">
                                      <p:cBhvr>
                                        <p:cTn id="90" dur="500"/>
                                        <p:tgtEl>
                                          <p:spTgt spid="25"/>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fade">
                                      <p:cBhvr>
                                        <p:cTn id="9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Google Shape;117;p18"/>
          <p:cNvSpPr txBox="1">
            <a:spLocks noGrp="1"/>
          </p:cNvSpPr>
          <p:nvPr>
            <p:ph type="body" idx="1"/>
          </p:nvPr>
        </p:nvSpPr>
        <p:spPr>
          <a:xfrm>
            <a:off x="559398" y="571900"/>
            <a:ext cx="6035040" cy="2255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800" dirty="0" smtClean="0">
                <a:latin typeface="Karla" panose="020B0604020202020204" charset="0"/>
              </a:rPr>
              <a:t>Do you always require safety harness when working at height?</a:t>
            </a:r>
          </a:p>
          <a:p>
            <a:pPr marL="0" lvl="0" indent="0" algn="l" rtl="0">
              <a:spcBef>
                <a:spcPts val="600"/>
              </a:spcBef>
              <a:spcAft>
                <a:spcPts val="0"/>
              </a:spcAft>
              <a:buNone/>
            </a:pPr>
            <a:endParaRPr lang="en" sz="2000" dirty="0" smtClean="0">
              <a:latin typeface="Karla" panose="020B0604020202020204" charset="0"/>
            </a:endParaRPr>
          </a:p>
          <a:p>
            <a:pPr marL="0" lvl="0" indent="0">
              <a:buNone/>
            </a:pPr>
            <a:r>
              <a:rPr lang="en-US" sz="2000" dirty="0" smtClean="0">
                <a:latin typeface="Karla" panose="020B0604020202020204" charset="0"/>
              </a:rPr>
              <a:t>It depends on situation to situation. Before carrying out any work at height activity first of all </a:t>
            </a:r>
            <a:r>
              <a:rPr lang="en-US" sz="2000" b="1" dirty="0" smtClean="0">
                <a:latin typeface="Karla" panose="020B0604020202020204" charset="0"/>
              </a:rPr>
              <a:t>plan and organize </a:t>
            </a:r>
            <a:r>
              <a:rPr lang="en-US" sz="2000" dirty="0" smtClean="0">
                <a:latin typeface="Karla" panose="020B0604020202020204" charset="0"/>
              </a:rPr>
              <a:t>it, ensure those who are working are </a:t>
            </a:r>
            <a:r>
              <a:rPr lang="en-US" sz="2000" b="1" dirty="0" smtClean="0">
                <a:latin typeface="Karla" panose="020B0604020202020204" charset="0"/>
              </a:rPr>
              <a:t>competent</a:t>
            </a:r>
            <a:r>
              <a:rPr lang="en-US" sz="2000" dirty="0" smtClean="0">
                <a:latin typeface="Karla" panose="020B0604020202020204" charset="0"/>
              </a:rPr>
              <a:t>, </a:t>
            </a:r>
            <a:r>
              <a:rPr lang="en-US" sz="2000" b="1" dirty="0" smtClean="0">
                <a:latin typeface="Karla" panose="020B0604020202020204" charset="0"/>
              </a:rPr>
              <a:t>risk assessment </a:t>
            </a:r>
            <a:r>
              <a:rPr lang="en-US" sz="2000" dirty="0" smtClean="0">
                <a:latin typeface="Karla" panose="020B0604020202020204" charset="0"/>
              </a:rPr>
              <a:t>must be done! The </a:t>
            </a:r>
            <a:r>
              <a:rPr lang="en-US" sz="2000" b="1" dirty="0" smtClean="0"/>
              <a:t>equipment</a:t>
            </a:r>
            <a:r>
              <a:rPr lang="en-US" sz="2000" dirty="0" smtClean="0"/>
              <a:t> </a:t>
            </a:r>
            <a:r>
              <a:rPr lang="en-US" sz="2000" dirty="0"/>
              <a:t>used for work at height is properly </a:t>
            </a:r>
            <a:r>
              <a:rPr lang="en-US" sz="2000" b="1" dirty="0"/>
              <a:t>inspected and </a:t>
            </a:r>
            <a:r>
              <a:rPr lang="en-US" sz="2000" b="1" dirty="0" smtClean="0"/>
              <a:t>maintained</a:t>
            </a:r>
            <a:r>
              <a:rPr lang="en-US" sz="2000" dirty="0" smtClean="0"/>
              <a:t>.</a:t>
            </a:r>
          </a:p>
          <a:p>
            <a:pPr marL="0" lvl="0" indent="0">
              <a:buNone/>
            </a:pPr>
            <a:r>
              <a:rPr lang="en-US" sz="2000" dirty="0" smtClean="0">
                <a:latin typeface="Karla" panose="020B0604020202020204" charset="0"/>
              </a:rPr>
              <a:t>In many situations safety harness might not be a need.</a:t>
            </a:r>
          </a:p>
          <a:p>
            <a:pPr marL="0" lvl="0" indent="0">
              <a:buNone/>
            </a:pPr>
            <a:endParaRPr lang="en-US" sz="2000" dirty="0">
              <a:latin typeface="Karla" panose="020B0604020202020204" charset="0"/>
            </a:endParaRPr>
          </a:p>
        </p:txBody>
      </p:sp>
      <p:pic>
        <p:nvPicPr>
          <p:cNvPr id="4" name="Picture 3"/>
          <p:cNvPicPr>
            <a:picLocks noChangeAspect="1"/>
          </p:cNvPicPr>
          <p:nvPr/>
        </p:nvPicPr>
        <p:blipFill>
          <a:blip r:embed="rId3"/>
          <a:stretch>
            <a:fillRect/>
          </a:stretch>
        </p:blipFill>
        <p:spPr>
          <a:xfrm>
            <a:off x="6938962" y="805918"/>
            <a:ext cx="2050609" cy="4043363"/>
          </a:xfrm>
          <a:prstGeom prst="rect">
            <a:avLst/>
          </a:prstGeom>
        </p:spPr>
      </p:pic>
    </p:spTree>
    <p:extLst>
      <p:ext uri="{BB962C8B-B14F-4D97-AF65-F5344CB8AC3E}">
        <p14:creationId xmlns:p14="http://schemas.microsoft.com/office/powerpoint/2010/main" val="232094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40"/>
                                  </p:iterate>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40"/>
                                  </p:iterate>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40"/>
                                  </p:iterate>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Google Shape;117;p18"/>
          <p:cNvSpPr txBox="1">
            <a:spLocks noGrp="1"/>
          </p:cNvSpPr>
          <p:nvPr>
            <p:ph type="body" idx="1"/>
          </p:nvPr>
        </p:nvSpPr>
        <p:spPr>
          <a:xfrm>
            <a:off x="559398" y="571900"/>
            <a:ext cx="6035040" cy="2255700"/>
          </a:xfrm>
          <a:prstGeom prst="rect">
            <a:avLst/>
          </a:prstGeom>
        </p:spPr>
        <p:txBody>
          <a:bodyPr spcFirstLastPara="1" wrap="square" lIns="91425" tIns="91425" rIns="91425" bIns="91425" anchor="t" anchorCtr="0">
            <a:noAutofit/>
          </a:bodyPr>
          <a:lstStyle/>
          <a:p>
            <a:pPr marL="0" lvl="0" indent="0" algn="just" rtl="0">
              <a:spcBef>
                <a:spcPts val="600"/>
              </a:spcBef>
              <a:spcAft>
                <a:spcPts val="0"/>
              </a:spcAft>
              <a:buNone/>
            </a:pPr>
            <a:r>
              <a:rPr lang="en" sz="2800" dirty="0" smtClean="0">
                <a:latin typeface="Karla" panose="020B0604020202020204" charset="0"/>
              </a:rPr>
              <a:t>Is psychological safety is part of health and safety at work?</a:t>
            </a:r>
          </a:p>
          <a:p>
            <a:pPr marL="0" lvl="0" indent="0" algn="just" rtl="0">
              <a:spcBef>
                <a:spcPts val="600"/>
              </a:spcBef>
              <a:spcAft>
                <a:spcPts val="0"/>
              </a:spcAft>
              <a:buNone/>
            </a:pPr>
            <a:endParaRPr lang="en" sz="2000" dirty="0" smtClean="0">
              <a:latin typeface="Karla" panose="020B0604020202020204" charset="0"/>
            </a:endParaRPr>
          </a:p>
          <a:p>
            <a:pPr marL="0" lvl="0" indent="0" algn="just">
              <a:buNone/>
            </a:pPr>
            <a:r>
              <a:rPr lang="en-US" sz="2000" dirty="0" smtClean="0">
                <a:latin typeface="Karla" panose="020B0604020202020204" charset="0"/>
              </a:rPr>
              <a:t>Indeed yes! Psychological risks must be considered while performing risk assessment of any firm. Employers must </a:t>
            </a:r>
            <a:r>
              <a:rPr lang="en-US" sz="2000" dirty="0"/>
              <a:t>take steps to manage these to </a:t>
            </a:r>
            <a:r>
              <a:rPr lang="en-US" sz="2000" dirty="0" smtClean="0"/>
              <a:t>minimize psychological risks. </a:t>
            </a:r>
          </a:p>
          <a:p>
            <a:pPr marL="0" lvl="0" indent="0" algn="just">
              <a:buNone/>
            </a:pPr>
            <a:r>
              <a:rPr lang="en-US" sz="2000" dirty="0" smtClean="0">
                <a:latin typeface="Karla" panose="020B0604020202020204" charset="0"/>
              </a:rPr>
              <a:t>Also as an employee, </a:t>
            </a:r>
            <a:r>
              <a:rPr lang="en-US" sz="2000" dirty="0" smtClean="0"/>
              <a:t>you are responsible to </a:t>
            </a:r>
            <a:r>
              <a:rPr lang="en-US" sz="2000" dirty="0"/>
              <a:t>look after your own health and to </a:t>
            </a:r>
            <a:r>
              <a:rPr lang="en-US" sz="2000" dirty="0" smtClean="0"/>
              <a:t>keep yourself fit </a:t>
            </a:r>
            <a:r>
              <a:rPr lang="en-US" sz="2000" dirty="0"/>
              <a:t>for work. </a:t>
            </a:r>
            <a:r>
              <a:rPr lang="en-US" sz="2000" dirty="0" smtClean="0"/>
              <a:t>In case of any ambiguity, must discuss this with your employer.</a:t>
            </a:r>
            <a:endParaRPr lang="en-US" sz="2000" dirty="0">
              <a:latin typeface="Karla" panose="020B0604020202020204" charset="0"/>
            </a:endParaRPr>
          </a:p>
        </p:txBody>
      </p:sp>
    </p:spTree>
    <p:extLst>
      <p:ext uri="{BB962C8B-B14F-4D97-AF65-F5344CB8AC3E}">
        <p14:creationId xmlns:p14="http://schemas.microsoft.com/office/powerpoint/2010/main" val="81424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40"/>
                                  </p:iterate>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40"/>
                                  </p:iterate>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40"/>
                                  </p:iterate>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Google Shape;117;p18"/>
          <p:cNvSpPr txBox="1">
            <a:spLocks noGrp="1"/>
          </p:cNvSpPr>
          <p:nvPr>
            <p:ph type="body" idx="1"/>
          </p:nvPr>
        </p:nvSpPr>
        <p:spPr>
          <a:xfrm>
            <a:off x="559398" y="559708"/>
            <a:ext cx="6035040" cy="2255700"/>
          </a:xfrm>
          <a:prstGeom prst="rect">
            <a:avLst/>
          </a:prstGeom>
        </p:spPr>
        <p:txBody>
          <a:bodyPr spcFirstLastPara="1" wrap="square" lIns="91425" tIns="91425" rIns="91425" bIns="91425" anchor="t" anchorCtr="0">
            <a:noAutofit/>
          </a:bodyPr>
          <a:lstStyle/>
          <a:p>
            <a:pPr marL="0" lvl="0" indent="0">
              <a:buNone/>
            </a:pPr>
            <a:r>
              <a:rPr lang="en-US" sz="2800" dirty="0" smtClean="0"/>
              <a:t>Can </a:t>
            </a:r>
            <a:r>
              <a:rPr lang="en-US" sz="2800" dirty="0"/>
              <a:t>a first aider administer painkillers/headache tablets</a:t>
            </a:r>
            <a:r>
              <a:rPr lang="en-US" sz="2800" dirty="0" smtClean="0"/>
              <a:t>?</a:t>
            </a:r>
            <a:endParaRPr lang="en" sz="2800" dirty="0" smtClean="0">
              <a:latin typeface="Karla" panose="020B0604020202020204" charset="0"/>
            </a:endParaRPr>
          </a:p>
          <a:p>
            <a:pPr marL="0" lvl="0" indent="0" algn="l" rtl="0">
              <a:spcBef>
                <a:spcPts val="600"/>
              </a:spcBef>
              <a:spcAft>
                <a:spcPts val="0"/>
              </a:spcAft>
              <a:buNone/>
            </a:pPr>
            <a:endParaRPr lang="en" sz="2000" dirty="0" smtClean="0">
              <a:latin typeface="Karla" panose="020B0604020202020204" charset="0"/>
            </a:endParaRPr>
          </a:p>
          <a:p>
            <a:pPr marL="0" lvl="0" indent="0">
              <a:buNone/>
            </a:pPr>
            <a:r>
              <a:rPr lang="en-US" sz="2000" dirty="0" smtClean="0"/>
              <a:t>First </a:t>
            </a:r>
            <a:r>
              <a:rPr lang="en-US" sz="2000" dirty="0"/>
              <a:t>aid does not cover the administration of drugs or </a:t>
            </a:r>
            <a:r>
              <a:rPr lang="en-US" sz="2000" dirty="0" smtClean="0"/>
              <a:t>medications. </a:t>
            </a:r>
          </a:p>
          <a:p>
            <a:pPr marL="0" lvl="0" indent="0">
              <a:buNone/>
            </a:pPr>
            <a:r>
              <a:rPr lang="en-US" sz="2000" dirty="0" smtClean="0"/>
              <a:t>Moreover, drugs and medications should </a:t>
            </a:r>
            <a:r>
              <a:rPr lang="en-US" sz="2000" dirty="0"/>
              <a:t>not be kept in the workplace first aid box or kit.</a:t>
            </a:r>
            <a:endParaRPr lang="en-US" sz="2000" dirty="0">
              <a:latin typeface="Karla" panose="020B0604020202020204" charset="0"/>
            </a:endParaRPr>
          </a:p>
        </p:txBody>
      </p:sp>
    </p:spTree>
    <p:extLst>
      <p:ext uri="{BB962C8B-B14F-4D97-AF65-F5344CB8AC3E}">
        <p14:creationId xmlns:p14="http://schemas.microsoft.com/office/powerpoint/2010/main" val="303029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40"/>
                                  </p:iterate>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40"/>
                                  </p:iterate>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40"/>
                                  </p:iterate>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17;p18"/>
          <p:cNvSpPr txBox="1">
            <a:spLocks noGrp="1"/>
          </p:cNvSpPr>
          <p:nvPr>
            <p:ph type="body" idx="1"/>
          </p:nvPr>
        </p:nvSpPr>
        <p:spPr>
          <a:xfrm>
            <a:off x="559398" y="523132"/>
            <a:ext cx="6035040" cy="785291"/>
          </a:xfrm>
          <a:prstGeom prst="rect">
            <a:avLst/>
          </a:prstGeom>
        </p:spPr>
        <p:txBody>
          <a:bodyPr spcFirstLastPara="1" wrap="square" lIns="91425" tIns="91425" rIns="91425" bIns="91425" anchor="t" anchorCtr="0">
            <a:noAutofit/>
          </a:bodyPr>
          <a:lstStyle/>
          <a:p>
            <a:pPr marL="0" lvl="0" indent="0">
              <a:buNone/>
            </a:pPr>
            <a:r>
              <a:rPr lang="en-US" sz="2800" dirty="0" smtClean="0">
                <a:latin typeface="Karla" panose="020B0604020202020204" charset="0"/>
              </a:rPr>
              <a:t>H</a:t>
            </a:r>
            <a:r>
              <a:rPr lang="en" sz="2800" dirty="0" smtClean="0">
                <a:latin typeface="Karla" panose="020B0604020202020204" charset="0"/>
              </a:rPr>
              <a:t>ow to handle chemicals safely?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618" y="1388918"/>
            <a:ext cx="4294908" cy="3489613"/>
          </a:xfrm>
          <a:prstGeom prst="rect">
            <a:avLst/>
          </a:prstGeom>
        </p:spPr>
      </p:pic>
      <p:sp>
        <p:nvSpPr>
          <p:cNvPr id="5" name="Google Shape;117;p18"/>
          <p:cNvSpPr txBox="1">
            <a:spLocks noGrp="1"/>
          </p:cNvSpPr>
          <p:nvPr>
            <p:ph type="body" idx="1"/>
          </p:nvPr>
        </p:nvSpPr>
        <p:spPr>
          <a:xfrm>
            <a:off x="559398" y="1265182"/>
            <a:ext cx="2239220" cy="785291"/>
          </a:xfrm>
          <a:prstGeom prst="rect">
            <a:avLst/>
          </a:prstGeom>
        </p:spPr>
        <p:txBody>
          <a:bodyPr spcFirstLastPara="1" wrap="square" lIns="91425" tIns="91425" rIns="91425" bIns="91425" anchor="t" anchorCtr="0">
            <a:noAutofit/>
          </a:bodyPr>
          <a:lstStyle/>
          <a:p>
            <a:pPr marL="0" lvl="0" indent="0">
              <a:buNone/>
            </a:pPr>
            <a:r>
              <a:rPr lang="en-US" sz="2000" dirty="0"/>
              <a:t>Every chemical comes with a Material Safety Data Sheet (MSDS) or Safety Data Sheet (SDS</a:t>
            </a:r>
            <a:r>
              <a:rPr lang="en-US" sz="2000" dirty="0" smtClean="0"/>
              <a:t>), which details about how to handle that specific chemical.</a:t>
            </a:r>
            <a:endParaRPr lang="en-US" sz="2000" dirty="0">
              <a:latin typeface="Karla" panose="020B0604020202020204" charset="0"/>
            </a:endParaRPr>
          </a:p>
        </p:txBody>
      </p:sp>
    </p:spTree>
    <p:extLst>
      <p:ext uri="{BB962C8B-B14F-4D97-AF65-F5344CB8AC3E}">
        <p14:creationId xmlns:p14="http://schemas.microsoft.com/office/powerpoint/2010/main" val="241150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40"/>
                                  </p:iterate>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iterate type="lt">
                                    <p:tmPct val="0"/>
                                  </p:iterate>
                                  <p:childTnLst>
                                    <p:animEffect transition="out" filter="fade">
                                      <p:cBhvr>
                                        <p:cTn id="10" dur="500"/>
                                        <p:tgtEl>
                                          <p:spTgt spid="5">
                                            <p:txEl>
                                              <p:pRg st="0" end="0"/>
                                            </p:txEl>
                                          </p:spTgt>
                                        </p:tgtEl>
                                      </p:cBhvr>
                                    </p:animEffect>
                                    <p:set>
                                      <p:cBhvr>
                                        <p:cTn id="11"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17;p18"/>
          <p:cNvSpPr txBox="1">
            <a:spLocks noGrp="1"/>
          </p:cNvSpPr>
          <p:nvPr>
            <p:ph type="body" idx="1"/>
          </p:nvPr>
        </p:nvSpPr>
        <p:spPr>
          <a:xfrm>
            <a:off x="559398" y="559708"/>
            <a:ext cx="6035040" cy="2255700"/>
          </a:xfrm>
          <a:prstGeom prst="rect">
            <a:avLst/>
          </a:prstGeom>
        </p:spPr>
        <p:txBody>
          <a:bodyPr spcFirstLastPara="1" wrap="square" lIns="91425" tIns="91425" rIns="91425" bIns="91425" anchor="t" anchorCtr="0">
            <a:noAutofit/>
          </a:bodyPr>
          <a:lstStyle/>
          <a:p>
            <a:pPr marL="0" lvl="0" indent="0">
              <a:buNone/>
            </a:pPr>
            <a:r>
              <a:rPr lang="en-US" sz="2800" dirty="0" smtClean="0"/>
              <a:t>In metal fires, what is the metal?</a:t>
            </a:r>
            <a:endParaRPr lang="en" sz="2800" dirty="0" smtClean="0">
              <a:latin typeface="Karla" panose="020B0604020202020204" charset="0"/>
            </a:endParaRPr>
          </a:p>
          <a:p>
            <a:pPr marL="0" lvl="0" indent="0" algn="l" rtl="0">
              <a:spcBef>
                <a:spcPts val="600"/>
              </a:spcBef>
              <a:spcAft>
                <a:spcPts val="0"/>
              </a:spcAft>
              <a:buNone/>
            </a:pPr>
            <a:endParaRPr lang="en" sz="2000" dirty="0" smtClean="0">
              <a:latin typeface="Karla" panose="020B0604020202020204" charset="0"/>
            </a:endParaRPr>
          </a:p>
          <a:p>
            <a:pPr marL="0" lvl="0" indent="0">
              <a:buNone/>
            </a:pPr>
            <a:r>
              <a:rPr lang="en-US" sz="2000" dirty="0" smtClean="0"/>
              <a:t>Because of its flash point is low in air. </a:t>
            </a:r>
            <a:endParaRPr lang="en-US" sz="2000" dirty="0">
              <a:latin typeface="Karla" panose="020B0604020202020204" charset="0"/>
            </a:endParaRPr>
          </a:p>
        </p:txBody>
      </p:sp>
    </p:spTree>
    <p:extLst>
      <p:ext uri="{BB962C8B-B14F-4D97-AF65-F5344CB8AC3E}">
        <p14:creationId xmlns:p14="http://schemas.microsoft.com/office/powerpoint/2010/main" val="139264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40"/>
                                  </p:iterate>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iterate type="lt">
                                    <p:tmAbs val="40"/>
                                  </p:iterate>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117;p18"/>
          <p:cNvSpPr txBox="1">
            <a:spLocks noGrp="1"/>
          </p:cNvSpPr>
          <p:nvPr>
            <p:ph type="body" idx="1"/>
          </p:nvPr>
        </p:nvSpPr>
        <p:spPr>
          <a:xfrm>
            <a:off x="559398" y="559708"/>
            <a:ext cx="6035040" cy="2255700"/>
          </a:xfrm>
          <a:prstGeom prst="rect">
            <a:avLst/>
          </a:prstGeom>
        </p:spPr>
        <p:txBody>
          <a:bodyPr spcFirstLastPara="1" wrap="square" lIns="91425" tIns="91425" rIns="91425" bIns="91425" anchor="t" anchorCtr="0">
            <a:noAutofit/>
          </a:bodyPr>
          <a:lstStyle/>
          <a:p>
            <a:pPr marL="0" lvl="0" indent="0">
              <a:buNone/>
            </a:pPr>
            <a:r>
              <a:rPr lang="en-US" sz="2800" dirty="0" smtClean="0"/>
              <a:t>PTW?</a:t>
            </a:r>
            <a:endParaRPr lang="en" sz="2800" dirty="0" smtClean="0">
              <a:latin typeface="Karla" panose="020B0604020202020204" charset="0"/>
            </a:endParaRPr>
          </a:p>
          <a:p>
            <a:pPr marL="0" lvl="0" indent="0" algn="l" rtl="0">
              <a:spcBef>
                <a:spcPts val="600"/>
              </a:spcBef>
              <a:spcAft>
                <a:spcPts val="0"/>
              </a:spcAft>
              <a:buNone/>
            </a:pPr>
            <a:r>
              <a:rPr lang="en" sz="2000" smtClean="0">
                <a:latin typeface="Karla" panose="020B0604020202020204" charset="0"/>
              </a:rPr>
              <a:t>Doest work permit include assessment</a:t>
            </a:r>
            <a:endParaRPr lang="en" sz="2000" dirty="0" smtClean="0">
              <a:latin typeface="Karla" panose="020B0604020202020204" charset="0"/>
            </a:endParaRPr>
          </a:p>
          <a:p>
            <a:pPr marL="0" lvl="0" indent="0">
              <a:buNone/>
            </a:pPr>
            <a:r>
              <a:rPr lang="en-US" sz="2000" dirty="0" smtClean="0"/>
              <a:t>Because of its flash point is low in air. </a:t>
            </a:r>
            <a:endParaRPr lang="en-US" sz="2000" dirty="0">
              <a:latin typeface="Karla" panose="020B0604020202020204" charset="0"/>
            </a:endParaRPr>
          </a:p>
        </p:txBody>
      </p:sp>
    </p:spTree>
    <p:extLst>
      <p:ext uri="{BB962C8B-B14F-4D97-AF65-F5344CB8AC3E}">
        <p14:creationId xmlns:p14="http://schemas.microsoft.com/office/powerpoint/2010/main" val="658338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40"/>
                                  </p:iterate>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40"/>
                                  </p:iterate>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iterate type="lt">
                                    <p:tmAbs val="40"/>
                                  </p:iterate>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Google Shape;117;p18"/>
          <p:cNvSpPr txBox="1">
            <a:spLocks noGrp="1"/>
          </p:cNvSpPr>
          <p:nvPr>
            <p:ph type="body" idx="1"/>
          </p:nvPr>
        </p:nvSpPr>
        <p:spPr>
          <a:xfrm>
            <a:off x="559398" y="523132"/>
            <a:ext cx="6035040" cy="785291"/>
          </a:xfrm>
          <a:prstGeom prst="rect">
            <a:avLst/>
          </a:prstGeom>
        </p:spPr>
        <p:txBody>
          <a:bodyPr spcFirstLastPara="1" wrap="square" lIns="91425" tIns="91425" rIns="91425" bIns="91425" anchor="t" anchorCtr="0">
            <a:noAutofit/>
          </a:bodyPr>
          <a:lstStyle/>
          <a:p>
            <a:pPr marL="0" lvl="0" indent="0">
              <a:buNone/>
            </a:pPr>
            <a:r>
              <a:rPr lang="en-US" sz="2800" dirty="0" smtClean="0">
                <a:latin typeface="Karla" panose="020B0604020202020204" charset="0"/>
              </a:rPr>
              <a:t>H</a:t>
            </a:r>
            <a:r>
              <a:rPr lang="en" sz="2800" dirty="0" smtClean="0">
                <a:latin typeface="Karla" panose="020B0604020202020204" charset="0"/>
              </a:rPr>
              <a:t>ow to handle chemicals safely?</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8618" y="1388918"/>
            <a:ext cx="4294908" cy="3489613"/>
          </a:xfrm>
          <a:prstGeom prst="rect">
            <a:avLst/>
          </a:prstGeom>
        </p:spPr>
      </p:pic>
      <p:sp>
        <p:nvSpPr>
          <p:cNvPr id="6" name="Google Shape;117;p18"/>
          <p:cNvSpPr txBox="1">
            <a:spLocks noGrp="1"/>
          </p:cNvSpPr>
          <p:nvPr>
            <p:ph type="body" idx="1"/>
          </p:nvPr>
        </p:nvSpPr>
        <p:spPr>
          <a:xfrm>
            <a:off x="559398" y="1277126"/>
            <a:ext cx="2239220" cy="785291"/>
          </a:xfrm>
          <a:prstGeom prst="rect">
            <a:avLst/>
          </a:prstGeom>
        </p:spPr>
        <p:txBody>
          <a:bodyPr spcFirstLastPara="1" wrap="square" lIns="91425" tIns="91425" rIns="91425" bIns="91425" anchor="t" anchorCtr="0">
            <a:noAutofit/>
          </a:bodyPr>
          <a:lstStyle/>
          <a:p>
            <a:pPr marL="0" lvl="0" indent="0">
              <a:buNone/>
            </a:pPr>
            <a:r>
              <a:rPr lang="en-US" sz="2000" dirty="0"/>
              <a:t>In order to handle that specific chemicals the details are mentioned in MSDS. Safety precautions are part of MSDS.</a:t>
            </a:r>
            <a:endParaRPr lang="en-US" sz="2000" dirty="0">
              <a:latin typeface="Karla" panose="020B0604020202020204" charset="0"/>
            </a:endParaRPr>
          </a:p>
        </p:txBody>
      </p:sp>
    </p:spTree>
    <p:extLst>
      <p:ext uri="{BB962C8B-B14F-4D97-AF65-F5344CB8AC3E}">
        <p14:creationId xmlns:p14="http://schemas.microsoft.com/office/powerpoint/2010/main" val="2473694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40"/>
                                  </p:iterate>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iterate type="lt">
                                    <p:tmPct val="0"/>
                                  </p:iterate>
                                  <p:childTnLst>
                                    <p:animEffect transition="out" filter="fade">
                                      <p:cBhvr>
                                        <p:cTn id="10" dur="500"/>
                                        <p:tgtEl>
                                          <p:spTgt spid="6">
                                            <p:txEl>
                                              <p:pRg st="0" end="0"/>
                                            </p:txEl>
                                          </p:spTgt>
                                        </p:tgtEl>
                                      </p:cBhvr>
                                    </p:animEffect>
                                    <p:set>
                                      <p:cBhvr>
                                        <p:cTn id="11"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l="7368" t="12502" r="10293" b="12750"/>
          <a:stretch/>
        </p:blipFill>
        <p:spPr>
          <a:xfrm>
            <a:off x="0" y="266700"/>
            <a:ext cx="9144000" cy="4669277"/>
          </a:xfrm>
          <a:prstGeom prst="rect">
            <a:avLst/>
          </a:prstGeom>
        </p:spPr>
      </p:pic>
      <p:pic>
        <p:nvPicPr>
          <p:cNvPr id="7"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1791" y="986986"/>
            <a:ext cx="2856609" cy="2117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54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792" y="1228997"/>
            <a:ext cx="3875978" cy="2873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59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dirty="0"/>
          </a:p>
        </p:txBody>
      </p:sp>
      <p:sp>
        <p:nvSpPr>
          <p:cNvPr id="5" name="Freeform 4"/>
          <p:cNvSpPr/>
          <p:nvPr/>
        </p:nvSpPr>
        <p:spPr>
          <a:xfrm>
            <a:off x="1312672" y="300038"/>
            <a:ext cx="6515100" cy="790569"/>
          </a:xfrm>
          <a:custGeom>
            <a:avLst/>
            <a:gdLst>
              <a:gd name="connsiteX0" fmla="*/ 0 w 6515100"/>
              <a:gd name="connsiteY0" fmla="*/ 0 h 790569"/>
              <a:gd name="connsiteX1" fmla="*/ 6515100 w 6515100"/>
              <a:gd name="connsiteY1" fmla="*/ 0 h 790569"/>
              <a:gd name="connsiteX2" fmla="*/ 6515100 w 6515100"/>
              <a:gd name="connsiteY2" fmla="*/ 790569 h 790569"/>
              <a:gd name="connsiteX3" fmla="*/ 0 w 6515100"/>
              <a:gd name="connsiteY3" fmla="*/ 790569 h 790569"/>
              <a:gd name="connsiteX4" fmla="*/ 0 w 6515100"/>
              <a:gd name="connsiteY4" fmla="*/ 0 h 79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5100" h="790569">
                <a:moveTo>
                  <a:pt x="0" y="0"/>
                </a:moveTo>
                <a:lnTo>
                  <a:pt x="6515100" y="0"/>
                </a:lnTo>
                <a:lnTo>
                  <a:pt x="6515100" y="790569"/>
                </a:lnTo>
                <a:lnTo>
                  <a:pt x="0" y="790569"/>
                </a:lnTo>
                <a:lnTo>
                  <a:pt x="0" y="0"/>
                </a:lnTo>
                <a:close/>
              </a:path>
            </a:pathLst>
          </a:custGeom>
        </p:spPr>
        <p:style>
          <a:lnRef idx="0">
            <a:schemeClr val="dk1">
              <a:hueOff val="0"/>
              <a:satOff val="0"/>
              <a:lumOff val="0"/>
              <a:alphaOff val="0"/>
            </a:schemeClr>
          </a:lnRef>
          <a:fillRef idx="1">
            <a:schemeClr val="accent5">
              <a:shade val="90000"/>
              <a:hueOff val="0"/>
              <a:satOff val="0"/>
              <a:lumOff val="0"/>
              <a:alphaOff val="0"/>
            </a:schemeClr>
          </a:fillRef>
          <a:effectRef idx="2">
            <a:schemeClr val="accent5">
              <a:shade val="90000"/>
              <a:hueOff val="0"/>
              <a:satOff val="0"/>
              <a:lumOff val="0"/>
              <a:alphaOff val="0"/>
            </a:schemeClr>
          </a:effectRef>
          <a:fontRef idx="minor">
            <a:schemeClr val="lt1">
              <a:hueOff val="0"/>
              <a:satOff val="0"/>
              <a:lumOff val="0"/>
              <a:alphaOff val="0"/>
            </a:schemeClr>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3000" kern="1200" dirty="0" smtClean="0">
                <a:latin typeface="Karla" panose="020B0604020202020204" charset="0"/>
              </a:rPr>
              <a:t>Why Firms Adopt HSE?</a:t>
            </a:r>
            <a:endParaRPr lang="en-US" sz="3000" kern="1200" dirty="0">
              <a:latin typeface="Karla" panose="020B0604020202020204" charset="0"/>
            </a:endParaRPr>
          </a:p>
        </p:txBody>
      </p:sp>
      <p:sp>
        <p:nvSpPr>
          <p:cNvPr id="6" name="Freeform 5"/>
          <p:cNvSpPr/>
          <p:nvPr/>
        </p:nvSpPr>
        <p:spPr>
          <a:xfrm>
            <a:off x="1312672" y="1367529"/>
            <a:ext cx="1628775" cy="3007040"/>
          </a:xfrm>
          <a:custGeom>
            <a:avLst/>
            <a:gdLst>
              <a:gd name="connsiteX0" fmla="*/ 0 w 1628775"/>
              <a:gd name="connsiteY0" fmla="*/ 0 h 3007040"/>
              <a:gd name="connsiteX1" fmla="*/ 1628775 w 1628775"/>
              <a:gd name="connsiteY1" fmla="*/ 0 h 3007040"/>
              <a:gd name="connsiteX2" fmla="*/ 1628775 w 1628775"/>
              <a:gd name="connsiteY2" fmla="*/ 3007040 h 3007040"/>
              <a:gd name="connsiteX3" fmla="*/ 0 w 1628775"/>
              <a:gd name="connsiteY3" fmla="*/ 3007040 h 3007040"/>
              <a:gd name="connsiteX4" fmla="*/ 0 w 1628775"/>
              <a:gd name="connsiteY4" fmla="*/ 0 h 3007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75" h="3007040">
                <a:moveTo>
                  <a:pt x="0" y="0"/>
                </a:moveTo>
                <a:lnTo>
                  <a:pt x="1628775" y="0"/>
                </a:lnTo>
                <a:lnTo>
                  <a:pt x="1628775" y="3007040"/>
                </a:lnTo>
                <a:lnTo>
                  <a:pt x="0" y="3007040"/>
                </a:lnTo>
                <a:lnTo>
                  <a:pt x="0" y="0"/>
                </a:ln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800" b="1" kern="1200" dirty="0" smtClean="0">
                <a:latin typeface="Karla" panose="020B0604020202020204" charset="0"/>
              </a:rPr>
              <a:t>Moral</a:t>
            </a:r>
            <a:r>
              <a:rPr lang="en-US" sz="1800" kern="1200" dirty="0" smtClean="0">
                <a:latin typeface="Karla" panose="020B0604020202020204" charset="0"/>
              </a:rPr>
              <a:t/>
            </a:r>
            <a:br>
              <a:rPr lang="en-US" sz="1800" kern="1200" dirty="0" smtClean="0">
                <a:latin typeface="Karla" panose="020B0604020202020204" charset="0"/>
              </a:rPr>
            </a:br>
            <a:r>
              <a:rPr lang="en-US" sz="1800" kern="1200" dirty="0" smtClean="0">
                <a:latin typeface="Karla" panose="020B0604020202020204" charset="0"/>
              </a:rPr>
              <a:t>Society as a whole demands that people are safe whilst at work. It is a moral obligation of a firm.</a:t>
            </a:r>
            <a:endParaRPr lang="en-US" sz="1800" kern="1200" dirty="0">
              <a:latin typeface="Karla" panose="020B0604020202020204" charset="0"/>
            </a:endParaRPr>
          </a:p>
        </p:txBody>
      </p:sp>
      <p:sp>
        <p:nvSpPr>
          <p:cNvPr id="7" name="Freeform 6"/>
          <p:cNvSpPr/>
          <p:nvPr/>
        </p:nvSpPr>
        <p:spPr>
          <a:xfrm>
            <a:off x="2941447" y="1367529"/>
            <a:ext cx="1628775" cy="3007040"/>
          </a:xfrm>
          <a:custGeom>
            <a:avLst/>
            <a:gdLst>
              <a:gd name="connsiteX0" fmla="*/ 0 w 1628775"/>
              <a:gd name="connsiteY0" fmla="*/ 0 h 3007040"/>
              <a:gd name="connsiteX1" fmla="*/ 1628775 w 1628775"/>
              <a:gd name="connsiteY1" fmla="*/ 0 h 3007040"/>
              <a:gd name="connsiteX2" fmla="*/ 1628775 w 1628775"/>
              <a:gd name="connsiteY2" fmla="*/ 3007040 h 3007040"/>
              <a:gd name="connsiteX3" fmla="*/ 0 w 1628775"/>
              <a:gd name="connsiteY3" fmla="*/ 3007040 h 3007040"/>
              <a:gd name="connsiteX4" fmla="*/ 0 w 1628775"/>
              <a:gd name="connsiteY4" fmla="*/ 0 h 3007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75" h="3007040">
                <a:moveTo>
                  <a:pt x="0" y="0"/>
                </a:moveTo>
                <a:lnTo>
                  <a:pt x="1628775" y="0"/>
                </a:lnTo>
                <a:lnTo>
                  <a:pt x="1628775" y="3007040"/>
                </a:lnTo>
                <a:lnTo>
                  <a:pt x="0" y="3007040"/>
                </a:lnTo>
                <a:lnTo>
                  <a:pt x="0" y="0"/>
                </a:lnTo>
                <a:close/>
              </a:path>
            </a:pathLst>
          </a:custGeom>
        </p:spPr>
        <p:style>
          <a:lnRef idx="0">
            <a:schemeClr val="lt1">
              <a:hueOff val="0"/>
              <a:satOff val="0"/>
              <a:lumOff val="0"/>
              <a:alphaOff val="0"/>
            </a:schemeClr>
          </a:lnRef>
          <a:fillRef idx="3">
            <a:schemeClr val="accent5">
              <a:hueOff val="2239706"/>
              <a:satOff val="630"/>
              <a:lumOff val="-9020"/>
              <a:alphaOff val="0"/>
            </a:schemeClr>
          </a:fillRef>
          <a:effectRef idx="2">
            <a:schemeClr val="accent5">
              <a:hueOff val="2239706"/>
              <a:satOff val="630"/>
              <a:lumOff val="-902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Karla" panose="020B0604020202020204" charset="0"/>
              </a:rPr>
              <a:t>Legal</a:t>
            </a:r>
            <a:r>
              <a:rPr lang="en-US" sz="1800" kern="1200" dirty="0" smtClean="0">
                <a:latin typeface="Karla" panose="020B0604020202020204" charset="0"/>
              </a:rPr>
              <a:t/>
            </a:r>
            <a:br>
              <a:rPr lang="en-US" sz="1800" kern="1200" dirty="0" smtClean="0">
                <a:latin typeface="Karla" panose="020B0604020202020204" charset="0"/>
              </a:rPr>
            </a:br>
            <a:r>
              <a:rPr lang="en-US" sz="1800" kern="1200" dirty="0" smtClean="0">
                <a:latin typeface="Karla" panose="020B0604020202020204" charset="0"/>
              </a:rPr>
              <a:t>Governments are now active to play their part in HSE. Laws are been made and updated timely, for firms to obey</a:t>
            </a:r>
            <a:endParaRPr lang="en-US" sz="1800" kern="1200" dirty="0">
              <a:latin typeface="Karla" panose="020B0604020202020204" charset="0"/>
            </a:endParaRPr>
          </a:p>
        </p:txBody>
      </p:sp>
      <p:sp>
        <p:nvSpPr>
          <p:cNvPr id="8" name="Freeform 7"/>
          <p:cNvSpPr/>
          <p:nvPr/>
        </p:nvSpPr>
        <p:spPr>
          <a:xfrm>
            <a:off x="4570222" y="1367529"/>
            <a:ext cx="1628775" cy="3007040"/>
          </a:xfrm>
          <a:custGeom>
            <a:avLst/>
            <a:gdLst>
              <a:gd name="connsiteX0" fmla="*/ 0 w 1628775"/>
              <a:gd name="connsiteY0" fmla="*/ 0 h 3007040"/>
              <a:gd name="connsiteX1" fmla="*/ 1628775 w 1628775"/>
              <a:gd name="connsiteY1" fmla="*/ 0 h 3007040"/>
              <a:gd name="connsiteX2" fmla="*/ 1628775 w 1628775"/>
              <a:gd name="connsiteY2" fmla="*/ 3007040 h 3007040"/>
              <a:gd name="connsiteX3" fmla="*/ 0 w 1628775"/>
              <a:gd name="connsiteY3" fmla="*/ 3007040 h 3007040"/>
              <a:gd name="connsiteX4" fmla="*/ 0 w 1628775"/>
              <a:gd name="connsiteY4" fmla="*/ 0 h 3007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75" h="3007040">
                <a:moveTo>
                  <a:pt x="0" y="0"/>
                </a:moveTo>
                <a:lnTo>
                  <a:pt x="1628775" y="0"/>
                </a:lnTo>
                <a:lnTo>
                  <a:pt x="1628775" y="3007040"/>
                </a:lnTo>
                <a:lnTo>
                  <a:pt x="0" y="3007040"/>
                </a:lnTo>
                <a:lnTo>
                  <a:pt x="0" y="0"/>
                </a:lnTo>
                <a:close/>
              </a:path>
            </a:pathLst>
          </a:custGeom>
        </p:spPr>
        <p:style>
          <a:lnRef idx="0">
            <a:schemeClr val="lt1">
              <a:hueOff val="0"/>
              <a:satOff val="0"/>
              <a:lumOff val="0"/>
              <a:alphaOff val="0"/>
            </a:schemeClr>
          </a:lnRef>
          <a:fillRef idx="3">
            <a:schemeClr val="accent5">
              <a:hueOff val="4479411"/>
              <a:satOff val="1259"/>
              <a:lumOff val="-18040"/>
              <a:alphaOff val="0"/>
            </a:schemeClr>
          </a:fillRef>
          <a:effectRef idx="2">
            <a:schemeClr val="accent5">
              <a:hueOff val="4479411"/>
              <a:satOff val="1259"/>
              <a:lumOff val="-1804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Karla" panose="020B0604020202020204" charset="0"/>
              </a:rPr>
              <a:t>Economic</a:t>
            </a:r>
            <a:r>
              <a:rPr lang="en-US" sz="1800" kern="1200" dirty="0" smtClean="0">
                <a:latin typeface="Karla" panose="020B0604020202020204" charset="0"/>
              </a:rPr>
              <a:t/>
            </a:r>
            <a:br>
              <a:rPr lang="en-US" sz="1800" kern="1200" dirty="0" smtClean="0">
                <a:latin typeface="Karla" panose="020B0604020202020204" charset="0"/>
              </a:rPr>
            </a:br>
            <a:r>
              <a:rPr lang="en-US" sz="1800" kern="1200" dirty="0" smtClean="0">
                <a:latin typeface="Karla" panose="020B0604020202020204" charset="0"/>
              </a:rPr>
              <a:t>Minimize amount of Direct &amp; Indirect cost associated with an accident or ill-health case.</a:t>
            </a:r>
            <a:endParaRPr lang="en-US" sz="1800" kern="1200" dirty="0">
              <a:latin typeface="Karla" panose="020B0604020202020204" charset="0"/>
            </a:endParaRPr>
          </a:p>
        </p:txBody>
      </p:sp>
      <p:sp>
        <p:nvSpPr>
          <p:cNvPr id="9" name="Freeform 8"/>
          <p:cNvSpPr/>
          <p:nvPr/>
        </p:nvSpPr>
        <p:spPr>
          <a:xfrm>
            <a:off x="6198996" y="1367529"/>
            <a:ext cx="1628775" cy="3007040"/>
          </a:xfrm>
          <a:custGeom>
            <a:avLst/>
            <a:gdLst>
              <a:gd name="connsiteX0" fmla="*/ 0 w 1628775"/>
              <a:gd name="connsiteY0" fmla="*/ 0 h 3007040"/>
              <a:gd name="connsiteX1" fmla="*/ 1628775 w 1628775"/>
              <a:gd name="connsiteY1" fmla="*/ 0 h 3007040"/>
              <a:gd name="connsiteX2" fmla="*/ 1628775 w 1628775"/>
              <a:gd name="connsiteY2" fmla="*/ 3007040 h 3007040"/>
              <a:gd name="connsiteX3" fmla="*/ 0 w 1628775"/>
              <a:gd name="connsiteY3" fmla="*/ 3007040 h 3007040"/>
              <a:gd name="connsiteX4" fmla="*/ 0 w 1628775"/>
              <a:gd name="connsiteY4" fmla="*/ 0 h 3007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775" h="3007040">
                <a:moveTo>
                  <a:pt x="0" y="0"/>
                </a:moveTo>
                <a:lnTo>
                  <a:pt x="1628775" y="0"/>
                </a:lnTo>
                <a:lnTo>
                  <a:pt x="1628775" y="3007040"/>
                </a:lnTo>
                <a:lnTo>
                  <a:pt x="0" y="3007040"/>
                </a:lnTo>
                <a:lnTo>
                  <a:pt x="0" y="0"/>
                </a:lnTo>
                <a:close/>
              </a:path>
            </a:pathLst>
          </a:custGeom>
        </p:spPr>
        <p:style>
          <a:lnRef idx="0">
            <a:schemeClr val="lt1">
              <a:hueOff val="0"/>
              <a:satOff val="0"/>
              <a:lumOff val="0"/>
              <a:alphaOff val="0"/>
            </a:schemeClr>
          </a:lnRef>
          <a:fillRef idx="3">
            <a:schemeClr val="accent5">
              <a:hueOff val="6719117"/>
              <a:satOff val="1889"/>
              <a:lumOff val="-27060"/>
              <a:alphaOff val="0"/>
            </a:schemeClr>
          </a:fillRef>
          <a:effectRef idx="2">
            <a:schemeClr val="accent5">
              <a:hueOff val="6719117"/>
              <a:satOff val="1889"/>
              <a:lumOff val="-27060"/>
              <a:alphaOff val="0"/>
            </a:schemeClr>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Karla" panose="020B0604020202020204" charset="0"/>
              </a:rPr>
              <a:t>Commercial</a:t>
            </a:r>
            <a:r>
              <a:rPr lang="en-US" sz="1800" kern="1200" dirty="0" smtClean="0">
                <a:latin typeface="Karla" panose="020B0604020202020204" charset="0"/>
              </a:rPr>
              <a:t/>
            </a:r>
            <a:br>
              <a:rPr lang="en-US" sz="1800" kern="1200" dirty="0" smtClean="0">
                <a:latin typeface="Karla" panose="020B0604020202020204" charset="0"/>
              </a:rPr>
            </a:br>
            <a:r>
              <a:rPr lang="en-US" sz="1800" kern="1200" dirty="0" smtClean="0">
                <a:latin typeface="Karla" panose="020B0604020202020204" charset="0"/>
              </a:rPr>
              <a:t>Clients are getting more awareness than ever, now before doing contract they see HSE scores.</a:t>
            </a:r>
            <a:endParaRPr lang="en-US" sz="1800" kern="1200" dirty="0">
              <a:latin typeface="Karla" panose="020B0604020202020204" charset="0"/>
            </a:endParaRPr>
          </a:p>
        </p:txBody>
      </p:sp>
      <p:sp>
        <p:nvSpPr>
          <p:cNvPr id="10" name="Rectangle 9"/>
          <p:cNvSpPr/>
          <p:nvPr/>
        </p:nvSpPr>
        <p:spPr>
          <a:xfrm>
            <a:off x="1312672" y="4651057"/>
            <a:ext cx="6515100" cy="340042"/>
          </a:xfrm>
          <a:prstGeom prst="rect">
            <a:avLst/>
          </a:prstGeom>
        </p:spPr>
        <p:style>
          <a:lnRef idx="0">
            <a:schemeClr val="dk1">
              <a:hueOff val="0"/>
              <a:satOff val="0"/>
              <a:lumOff val="0"/>
              <a:alphaOff val="0"/>
            </a:schemeClr>
          </a:lnRef>
          <a:fillRef idx="1">
            <a:schemeClr val="accent5">
              <a:shade val="90000"/>
              <a:hueOff val="0"/>
              <a:satOff val="0"/>
              <a:lumOff val="0"/>
              <a:alphaOff val="0"/>
            </a:schemeClr>
          </a:fillRef>
          <a:effectRef idx="2">
            <a:schemeClr val="accent5">
              <a:shade val="90000"/>
              <a:hueOff val="0"/>
              <a:satOff val="0"/>
              <a:lumOff val="0"/>
              <a:alphaOff val="0"/>
            </a:schemeClr>
          </a:effectRef>
          <a:fontRef idx="minor">
            <a:schemeClr val="lt1">
              <a:hueOff val="0"/>
              <a:satOff val="0"/>
              <a:lumOff val="0"/>
              <a:alphaOff val="0"/>
            </a:schemeClr>
          </a:fontRef>
        </p:style>
        <p:txBody>
          <a:bodyPr/>
          <a:lstStyle/>
          <a:p>
            <a:endParaRPr lang="en-US" dirty="0"/>
          </a:p>
        </p:txBody>
      </p:sp>
    </p:spTree>
    <p:extLst>
      <p:ext uri="{BB962C8B-B14F-4D97-AF65-F5344CB8AC3E}">
        <p14:creationId xmlns:p14="http://schemas.microsoft.com/office/powerpoint/2010/main" val="290352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iterate type="lt">
                                    <p:tmAbs val="40"/>
                                  </p:iterate>
                                  <p:childTnLst>
                                    <p:set>
                                      <p:cBhvr>
                                        <p:cTn id="19"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iterate type="lt">
                                    <p:tmAbs val="40"/>
                                  </p:iterate>
                                  <p:childTnLst>
                                    <p:set>
                                      <p:cBhvr>
                                        <p:cTn id="2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iterate type="lt">
                                    <p:tmAbs val="40"/>
                                  </p:iterate>
                                  <p:childTnLst>
                                    <p:set>
                                      <p:cBhvr>
                                        <p:cTn id="37"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iterate type="lt">
                                    <p:tmAbs val="40"/>
                                  </p:iterate>
                                  <p:childTnLst>
                                    <p:set>
                                      <p:cBhvr>
                                        <p:cTn id="4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dirty="0"/>
          </a:p>
        </p:txBody>
      </p:sp>
      <p:sp>
        <p:nvSpPr>
          <p:cNvPr id="6" name="Freeform 5"/>
          <p:cNvSpPr/>
          <p:nvPr/>
        </p:nvSpPr>
        <p:spPr>
          <a:xfrm>
            <a:off x="1347737" y="1289777"/>
            <a:ext cx="3413760" cy="3413760"/>
          </a:xfrm>
          <a:custGeom>
            <a:avLst/>
            <a:gdLst>
              <a:gd name="connsiteX0" fmla="*/ 1706880 w 3413760"/>
              <a:gd name="connsiteY0" fmla="*/ 0 h 3413760"/>
              <a:gd name="connsiteX1" fmla="*/ 3185081 w 3413760"/>
              <a:gd name="connsiteY1" fmla="*/ 853440 h 3413760"/>
              <a:gd name="connsiteX2" fmla="*/ 3185081 w 3413760"/>
              <a:gd name="connsiteY2" fmla="*/ 2560320 h 3413760"/>
              <a:gd name="connsiteX3" fmla="*/ 1706880 w 3413760"/>
              <a:gd name="connsiteY3" fmla="*/ 1706880 h 3413760"/>
              <a:gd name="connsiteX4" fmla="*/ 1706880 w 341376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3413760">
                <a:moveTo>
                  <a:pt x="1706880" y="0"/>
                </a:moveTo>
                <a:cubicBezTo>
                  <a:pt x="2316689" y="0"/>
                  <a:pt x="2880177" y="325329"/>
                  <a:pt x="3185081" y="853440"/>
                </a:cubicBezTo>
                <a:cubicBezTo>
                  <a:pt x="3489986" y="1381551"/>
                  <a:pt x="3489986" y="2032209"/>
                  <a:pt x="3185081" y="2560320"/>
                </a:cubicBezTo>
                <a:lnTo>
                  <a:pt x="1706880" y="1706880"/>
                </a:lnTo>
                <a:lnTo>
                  <a:pt x="170688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834692" tIns="758952" rIns="430988" bIns="1709928" numCol="1" spcCol="1270" anchor="ctr" anchorCtr="0">
            <a:noAutofit/>
          </a:bodyPr>
          <a:lstStyle/>
          <a:p>
            <a:pPr lvl="0" algn="ctr" defTabSz="1244600">
              <a:lnSpc>
                <a:spcPct val="90000"/>
              </a:lnSpc>
              <a:spcBef>
                <a:spcPct val="0"/>
              </a:spcBef>
              <a:spcAft>
                <a:spcPct val="35000"/>
              </a:spcAft>
            </a:pPr>
            <a:r>
              <a:rPr lang="en-US" sz="2800" kern="1200" dirty="0" smtClean="0">
                <a:effectLst>
                  <a:outerShdw blurRad="38100" dist="38100" dir="2700000" algn="tl">
                    <a:srgbClr val="000000">
                      <a:alpha val="43137"/>
                    </a:srgbClr>
                  </a:outerShdw>
                </a:effectLst>
                <a:latin typeface="Karla" panose="020B0604020202020204" charset="0"/>
              </a:rPr>
              <a:t>Health</a:t>
            </a:r>
            <a:endParaRPr lang="en-US" sz="2800" kern="1200" dirty="0">
              <a:effectLst>
                <a:outerShdw blurRad="38100" dist="38100" dir="2700000" algn="tl">
                  <a:srgbClr val="000000">
                    <a:alpha val="43137"/>
                  </a:srgbClr>
                </a:outerShdw>
              </a:effectLst>
              <a:latin typeface="Karla" panose="020B0604020202020204" charset="0"/>
            </a:endParaRPr>
          </a:p>
        </p:txBody>
      </p:sp>
      <p:sp>
        <p:nvSpPr>
          <p:cNvPr id="7" name="Freeform 6"/>
          <p:cNvSpPr/>
          <p:nvPr/>
        </p:nvSpPr>
        <p:spPr>
          <a:xfrm>
            <a:off x="1277429" y="1411697"/>
            <a:ext cx="3413760" cy="3413760"/>
          </a:xfrm>
          <a:custGeom>
            <a:avLst/>
            <a:gdLst>
              <a:gd name="connsiteX0" fmla="*/ 3185081 w 3413760"/>
              <a:gd name="connsiteY0" fmla="*/ 2560320 h 3413760"/>
              <a:gd name="connsiteX1" fmla="*/ 1706880 w 3413760"/>
              <a:gd name="connsiteY1" fmla="*/ 3413760 h 3413760"/>
              <a:gd name="connsiteX2" fmla="*/ 228679 w 3413760"/>
              <a:gd name="connsiteY2" fmla="*/ 2560320 h 3413760"/>
              <a:gd name="connsiteX3" fmla="*/ 1706880 w 3413760"/>
              <a:gd name="connsiteY3" fmla="*/ 1706880 h 3413760"/>
              <a:gd name="connsiteX4" fmla="*/ 3185081 w 3413760"/>
              <a:gd name="connsiteY4" fmla="*/ 256032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3413760">
                <a:moveTo>
                  <a:pt x="3185081" y="2560320"/>
                </a:moveTo>
                <a:cubicBezTo>
                  <a:pt x="2880176" y="3088431"/>
                  <a:pt x="2316689" y="3413760"/>
                  <a:pt x="1706880" y="3413760"/>
                </a:cubicBezTo>
                <a:cubicBezTo>
                  <a:pt x="1097071" y="3413760"/>
                  <a:pt x="533583" y="3088431"/>
                  <a:pt x="228679" y="2560320"/>
                </a:cubicBezTo>
                <a:lnTo>
                  <a:pt x="1706880" y="1706880"/>
                </a:lnTo>
                <a:lnTo>
                  <a:pt x="3185081" y="2560320"/>
                </a:lnTo>
                <a:close/>
              </a:path>
            </a:pathLst>
          </a:custGeom>
        </p:spPr>
        <p:style>
          <a:lnRef idx="0">
            <a:schemeClr val="lt1">
              <a:hueOff val="0"/>
              <a:satOff val="0"/>
              <a:lumOff val="0"/>
              <a:alphaOff val="0"/>
            </a:schemeClr>
          </a:lnRef>
          <a:fillRef idx="3">
            <a:schemeClr val="accent3">
              <a:hueOff val="3319512"/>
              <a:satOff val="-2731"/>
              <a:lumOff val="3039"/>
              <a:alphaOff val="0"/>
            </a:schemeClr>
          </a:fillRef>
          <a:effectRef idx="2">
            <a:schemeClr val="accent3">
              <a:hueOff val="3319512"/>
              <a:satOff val="-2731"/>
              <a:lumOff val="3039"/>
              <a:alphaOff val="0"/>
            </a:schemeClr>
          </a:effectRef>
          <a:fontRef idx="minor">
            <a:schemeClr val="lt1"/>
          </a:fontRef>
        </p:style>
        <p:txBody>
          <a:bodyPr spcFirstLastPara="0" vert="horz" wrap="square" lIns="848361" tIns="2250441" rIns="807719" bIns="340359" numCol="1" spcCol="1270" anchor="ctr" anchorCtr="0">
            <a:noAutofit/>
          </a:bodyPr>
          <a:lstStyle/>
          <a:p>
            <a:pPr lvl="0" algn="ctr" defTabSz="1244600">
              <a:lnSpc>
                <a:spcPct val="90000"/>
              </a:lnSpc>
              <a:spcBef>
                <a:spcPct val="0"/>
              </a:spcBef>
              <a:spcAft>
                <a:spcPct val="35000"/>
              </a:spcAft>
            </a:pPr>
            <a:r>
              <a:rPr lang="en-US" sz="2800" kern="1200" dirty="0" smtClean="0">
                <a:effectLst>
                  <a:outerShdw blurRad="38100" dist="38100" dir="2700000" algn="tl">
                    <a:srgbClr val="000000">
                      <a:alpha val="43137"/>
                    </a:srgbClr>
                  </a:outerShdw>
                </a:effectLst>
                <a:latin typeface="Karla" panose="020B0604020202020204" charset="0"/>
              </a:rPr>
              <a:t>Safety</a:t>
            </a:r>
            <a:endParaRPr lang="en-US" sz="2800" kern="1200" dirty="0">
              <a:effectLst>
                <a:outerShdw blurRad="38100" dist="38100" dir="2700000" algn="tl">
                  <a:srgbClr val="000000">
                    <a:alpha val="43137"/>
                  </a:srgbClr>
                </a:outerShdw>
              </a:effectLst>
              <a:latin typeface="Karla" panose="020B0604020202020204" charset="0"/>
            </a:endParaRPr>
          </a:p>
        </p:txBody>
      </p:sp>
      <p:sp>
        <p:nvSpPr>
          <p:cNvPr id="8" name="Freeform 7"/>
          <p:cNvSpPr/>
          <p:nvPr/>
        </p:nvSpPr>
        <p:spPr>
          <a:xfrm>
            <a:off x="1207122" y="1289777"/>
            <a:ext cx="3413760" cy="3413760"/>
          </a:xfrm>
          <a:custGeom>
            <a:avLst/>
            <a:gdLst>
              <a:gd name="connsiteX0" fmla="*/ 228679 w 3413760"/>
              <a:gd name="connsiteY0" fmla="*/ 2560320 h 3413760"/>
              <a:gd name="connsiteX1" fmla="*/ 228679 w 3413760"/>
              <a:gd name="connsiteY1" fmla="*/ 853440 h 3413760"/>
              <a:gd name="connsiteX2" fmla="*/ 1706880 w 3413760"/>
              <a:gd name="connsiteY2" fmla="*/ 0 h 3413760"/>
              <a:gd name="connsiteX3" fmla="*/ 1706880 w 3413760"/>
              <a:gd name="connsiteY3" fmla="*/ 1706880 h 3413760"/>
              <a:gd name="connsiteX4" fmla="*/ 228679 w 3413760"/>
              <a:gd name="connsiteY4" fmla="*/ 256032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3760" h="3413760">
                <a:moveTo>
                  <a:pt x="228679" y="2560320"/>
                </a:moveTo>
                <a:cubicBezTo>
                  <a:pt x="-76226" y="2032209"/>
                  <a:pt x="-76226" y="1381551"/>
                  <a:pt x="228679" y="853440"/>
                </a:cubicBezTo>
                <a:cubicBezTo>
                  <a:pt x="533584" y="325329"/>
                  <a:pt x="1097071" y="0"/>
                  <a:pt x="1706880" y="0"/>
                </a:cubicBezTo>
                <a:lnTo>
                  <a:pt x="1706880" y="1706880"/>
                </a:lnTo>
                <a:lnTo>
                  <a:pt x="228679" y="2560320"/>
                </a:lnTo>
                <a:close/>
              </a:path>
            </a:pathLst>
          </a:custGeom>
        </p:spPr>
        <p:style>
          <a:lnRef idx="0">
            <a:schemeClr val="lt1">
              <a:hueOff val="0"/>
              <a:satOff val="0"/>
              <a:lumOff val="0"/>
              <a:alphaOff val="0"/>
            </a:schemeClr>
          </a:lnRef>
          <a:fillRef idx="3">
            <a:schemeClr val="accent3">
              <a:hueOff val="6639025"/>
              <a:satOff val="-5461"/>
              <a:lumOff val="6078"/>
              <a:alphaOff val="0"/>
            </a:schemeClr>
          </a:fillRef>
          <a:effectRef idx="2">
            <a:schemeClr val="accent3">
              <a:hueOff val="6639025"/>
              <a:satOff val="-5461"/>
              <a:lumOff val="6078"/>
              <a:alphaOff val="0"/>
            </a:schemeClr>
          </a:effectRef>
          <a:fontRef idx="minor">
            <a:schemeClr val="lt1"/>
          </a:fontRef>
        </p:style>
        <p:txBody>
          <a:bodyPr spcFirstLastPara="0" vert="horz" wrap="square" lIns="425907" tIns="753872" rIns="1829613" bIns="1704848" numCol="1" spcCol="1270" anchor="ctr" anchorCtr="0">
            <a:noAutofit/>
          </a:bodyPr>
          <a:lstStyle/>
          <a:p>
            <a:pPr lvl="0" algn="ctr" defTabSz="1066800">
              <a:lnSpc>
                <a:spcPct val="90000"/>
              </a:lnSpc>
              <a:spcBef>
                <a:spcPct val="0"/>
              </a:spcBef>
              <a:spcAft>
                <a:spcPct val="35000"/>
              </a:spcAft>
            </a:pPr>
            <a:r>
              <a:rPr lang="en-US" sz="2800" kern="1200" dirty="0" smtClean="0">
                <a:effectLst>
                  <a:outerShdw blurRad="38100" dist="38100" dir="2700000" algn="tl">
                    <a:srgbClr val="000000">
                      <a:alpha val="43137"/>
                    </a:srgbClr>
                  </a:outerShdw>
                </a:effectLst>
                <a:latin typeface="Karla" panose="020B0604020202020204" charset="0"/>
              </a:rPr>
              <a:t>Environment</a:t>
            </a:r>
            <a:endParaRPr lang="en-US" sz="2800" kern="1200" dirty="0">
              <a:effectLst>
                <a:outerShdw blurRad="38100" dist="38100" dir="2700000" algn="tl">
                  <a:srgbClr val="000000">
                    <a:alpha val="43137"/>
                  </a:srgbClr>
                </a:outerShdw>
              </a:effectLst>
              <a:latin typeface="Karla" panose="020B0604020202020204" charset="0"/>
            </a:endParaRPr>
          </a:p>
        </p:txBody>
      </p:sp>
      <p:sp>
        <p:nvSpPr>
          <p:cNvPr id="9" name="Circular Arrow 8"/>
          <p:cNvSpPr/>
          <p:nvPr/>
        </p:nvSpPr>
        <p:spPr>
          <a:xfrm>
            <a:off x="1136690" y="1078449"/>
            <a:ext cx="3836416" cy="3836416"/>
          </a:xfrm>
          <a:prstGeom prst="circularArrow">
            <a:avLst>
              <a:gd name="adj1" fmla="val 5085"/>
              <a:gd name="adj2" fmla="val 327528"/>
              <a:gd name="adj3" fmla="val 1472472"/>
              <a:gd name="adj4" fmla="val 16199432"/>
              <a:gd name="adj5" fmla="val 5932"/>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hueOff val="0"/>
              <a:satOff val="0"/>
              <a:lumOff val="0"/>
              <a:alphaOff val="0"/>
            </a:schemeClr>
          </a:fontRef>
        </p:style>
      </p:sp>
      <p:sp>
        <p:nvSpPr>
          <p:cNvPr id="10" name="Circular Arrow 9"/>
          <p:cNvSpPr/>
          <p:nvPr/>
        </p:nvSpPr>
        <p:spPr>
          <a:xfrm>
            <a:off x="1066101" y="1200154"/>
            <a:ext cx="3836416" cy="3836416"/>
          </a:xfrm>
          <a:prstGeom prst="circularArrow">
            <a:avLst>
              <a:gd name="adj1" fmla="val 5085"/>
              <a:gd name="adj2" fmla="val 327528"/>
              <a:gd name="adj3" fmla="val 8671970"/>
              <a:gd name="adj4" fmla="val 1800502"/>
              <a:gd name="adj5" fmla="val 5932"/>
            </a:avLst>
          </a:prstGeom>
        </p:spPr>
        <p:style>
          <a:lnRef idx="0">
            <a:schemeClr val="lt1">
              <a:hueOff val="0"/>
              <a:satOff val="0"/>
              <a:lumOff val="0"/>
              <a:alphaOff val="0"/>
            </a:schemeClr>
          </a:lnRef>
          <a:fillRef idx="3">
            <a:schemeClr val="accent3">
              <a:hueOff val="3319512"/>
              <a:satOff val="-2731"/>
              <a:lumOff val="3039"/>
              <a:alphaOff val="0"/>
            </a:schemeClr>
          </a:fillRef>
          <a:effectRef idx="2">
            <a:schemeClr val="accent3">
              <a:hueOff val="3319512"/>
              <a:satOff val="-2731"/>
              <a:lumOff val="3039"/>
              <a:alphaOff val="0"/>
            </a:schemeClr>
          </a:effectRef>
          <a:fontRef idx="minor">
            <a:schemeClr val="lt1">
              <a:hueOff val="0"/>
              <a:satOff val="0"/>
              <a:lumOff val="0"/>
              <a:alphaOff val="0"/>
            </a:schemeClr>
          </a:fontRef>
        </p:style>
      </p:sp>
      <p:sp>
        <p:nvSpPr>
          <p:cNvPr id="11" name="Circular Arrow 10"/>
          <p:cNvSpPr/>
          <p:nvPr/>
        </p:nvSpPr>
        <p:spPr>
          <a:xfrm>
            <a:off x="995513" y="1078449"/>
            <a:ext cx="3836416" cy="3836416"/>
          </a:xfrm>
          <a:prstGeom prst="circularArrow">
            <a:avLst>
              <a:gd name="adj1" fmla="val 5085"/>
              <a:gd name="adj2" fmla="val 327528"/>
              <a:gd name="adj3" fmla="val 15873039"/>
              <a:gd name="adj4" fmla="val 9000000"/>
              <a:gd name="adj5" fmla="val 5932"/>
            </a:avLst>
          </a:prstGeom>
        </p:spPr>
        <p:style>
          <a:lnRef idx="0">
            <a:schemeClr val="lt1">
              <a:hueOff val="0"/>
              <a:satOff val="0"/>
              <a:lumOff val="0"/>
              <a:alphaOff val="0"/>
            </a:schemeClr>
          </a:lnRef>
          <a:fillRef idx="3">
            <a:schemeClr val="accent3">
              <a:hueOff val="6639025"/>
              <a:satOff val="-5461"/>
              <a:lumOff val="6078"/>
              <a:alphaOff val="0"/>
            </a:schemeClr>
          </a:fillRef>
          <a:effectRef idx="2">
            <a:schemeClr val="accent3">
              <a:hueOff val="6639025"/>
              <a:satOff val="-5461"/>
              <a:lumOff val="6078"/>
              <a:alphaOff val="0"/>
            </a:schemeClr>
          </a:effectRef>
          <a:fontRef idx="minor">
            <a:schemeClr val="lt1">
              <a:hueOff val="0"/>
              <a:satOff val="0"/>
              <a:lumOff val="0"/>
              <a:alphaOff val="0"/>
            </a:schemeClr>
          </a:fontRef>
        </p:style>
      </p:sp>
      <p:sp>
        <p:nvSpPr>
          <p:cNvPr id="4" name="Rectangle 3"/>
          <p:cNvSpPr/>
          <p:nvPr/>
        </p:nvSpPr>
        <p:spPr>
          <a:xfrm>
            <a:off x="5113721" y="356013"/>
            <a:ext cx="2870200" cy="4666662"/>
          </a:xfrm>
          <a:prstGeom prst="rect">
            <a:avLst/>
          </a:prstGeom>
        </p:spPr>
        <p:txBody>
          <a:bodyPr wrap="square">
            <a:spAutoFit/>
          </a:bodyPr>
          <a:lstStyle/>
          <a:p>
            <a:pPr algn="ctr">
              <a:lnSpc>
                <a:spcPct val="107000"/>
              </a:lnSpc>
              <a:spcAft>
                <a:spcPts val="800"/>
              </a:spcAft>
            </a:pPr>
            <a:r>
              <a:rPr lang="en-US" sz="1700" dirty="0" smtClean="0">
                <a:latin typeface="Karla" panose="020B0604020202020204" charset="0"/>
                <a:ea typeface="Calibri" panose="020F0502020204030204" pitchFamily="34" charset="0"/>
                <a:cs typeface="Arial" panose="020B0604020202020204" pitchFamily="34" charset="0"/>
              </a:rPr>
              <a:t>The concept of “health” focuses on the prevention of human life from sickness and illness, </a:t>
            </a:r>
            <a:endParaRPr lang="en-US" sz="1700" dirty="0">
              <a:latin typeface="Karla" panose="020B0604020202020204" charset="0"/>
              <a:ea typeface="Calibri" panose="020F0502020204030204" pitchFamily="34" charset="0"/>
              <a:cs typeface="Arial" panose="020B0604020202020204" pitchFamily="34" charset="0"/>
            </a:endParaRPr>
          </a:p>
          <a:p>
            <a:pPr algn="ctr">
              <a:lnSpc>
                <a:spcPct val="107000"/>
              </a:lnSpc>
              <a:spcAft>
                <a:spcPts val="800"/>
              </a:spcAft>
            </a:pPr>
            <a:r>
              <a:rPr lang="en-US" sz="1700" dirty="0">
                <a:latin typeface="Karla" panose="020B0604020202020204" charset="0"/>
                <a:ea typeface="Calibri" panose="020F0502020204030204" pitchFamily="34" charset="0"/>
                <a:cs typeface="Arial" panose="020B0604020202020204" pitchFamily="34" charset="0"/>
              </a:rPr>
              <a:t>Safety is the condition of human life being protected from injuries, near misses and accidents, it also addresses the property and assets safety, </a:t>
            </a:r>
          </a:p>
          <a:p>
            <a:pPr algn="ctr"/>
            <a:r>
              <a:rPr lang="en-US" sz="1700" dirty="0">
                <a:latin typeface="Karla" panose="020B0604020202020204" charset="0"/>
                <a:ea typeface="Calibri" panose="020F0502020204030204" pitchFamily="34" charset="0"/>
                <a:cs typeface="Arial" panose="020B0604020202020204" pitchFamily="34" charset="0"/>
              </a:rPr>
              <a:t>And </a:t>
            </a:r>
            <a:r>
              <a:rPr lang="en-US" sz="1700" dirty="0" smtClean="0">
                <a:latin typeface="Karla" panose="020B0604020202020204" charset="0"/>
                <a:ea typeface="Calibri" panose="020F0502020204030204" pitchFamily="34" charset="0"/>
                <a:cs typeface="Arial" panose="020B0604020202020204" pitchFamily="34" charset="0"/>
              </a:rPr>
              <a:t>when </a:t>
            </a:r>
            <a:r>
              <a:rPr lang="en-US" sz="1700" dirty="0">
                <a:latin typeface="Karla" panose="020B0604020202020204" charset="0"/>
                <a:ea typeface="Calibri" panose="020F0502020204030204" pitchFamily="34" charset="0"/>
                <a:cs typeface="Arial" panose="020B0604020202020204" pitchFamily="34" charset="0"/>
              </a:rPr>
              <a:t>we talk about environment, we ensure that any working done by any organization will not harm </a:t>
            </a:r>
            <a:r>
              <a:rPr lang="en-US" sz="1700" dirty="0" smtClean="0">
                <a:latin typeface="Karla" panose="020B0604020202020204" charset="0"/>
                <a:ea typeface="Calibri" panose="020F0502020204030204" pitchFamily="34" charset="0"/>
                <a:cs typeface="Arial" panose="020B0604020202020204" pitchFamily="34" charset="0"/>
              </a:rPr>
              <a:t>the air, land, water, trees, habitat, etc.</a:t>
            </a:r>
            <a:endParaRPr lang="en-US" sz="1700" dirty="0">
              <a:latin typeface="Karla" panose="020B0604020202020204" charset="0"/>
            </a:endParaRPr>
          </a:p>
        </p:txBody>
      </p:sp>
      <p:sp>
        <p:nvSpPr>
          <p:cNvPr id="12" name="Freeform 11"/>
          <p:cNvSpPr/>
          <p:nvPr/>
        </p:nvSpPr>
        <p:spPr>
          <a:xfrm>
            <a:off x="1423363" y="226920"/>
            <a:ext cx="3121891" cy="790569"/>
          </a:xfrm>
          <a:custGeom>
            <a:avLst/>
            <a:gdLst>
              <a:gd name="connsiteX0" fmla="*/ 0 w 6515100"/>
              <a:gd name="connsiteY0" fmla="*/ 0 h 790569"/>
              <a:gd name="connsiteX1" fmla="*/ 6515100 w 6515100"/>
              <a:gd name="connsiteY1" fmla="*/ 0 h 790569"/>
              <a:gd name="connsiteX2" fmla="*/ 6515100 w 6515100"/>
              <a:gd name="connsiteY2" fmla="*/ 790569 h 790569"/>
              <a:gd name="connsiteX3" fmla="*/ 0 w 6515100"/>
              <a:gd name="connsiteY3" fmla="*/ 790569 h 790569"/>
              <a:gd name="connsiteX4" fmla="*/ 0 w 6515100"/>
              <a:gd name="connsiteY4" fmla="*/ 0 h 790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5100" h="790569">
                <a:moveTo>
                  <a:pt x="0" y="0"/>
                </a:moveTo>
                <a:lnTo>
                  <a:pt x="6515100" y="0"/>
                </a:lnTo>
                <a:lnTo>
                  <a:pt x="6515100" y="790569"/>
                </a:lnTo>
                <a:lnTo>
                  <a:pt x="0" y="790569"/>
                </a:lnTo>
                <a:lnTo>
                  <a:pt x="0" y="0"/>
                </a:lnTo>
                <a:close/>
              </a:path>
            </a:pathLst>
          </a:custGeom>
        </p:spPr>
        <p:style>
          <a:lnRef idx="0">
            <a:schemeClr val="dk1">
              <a:hueOff val="0"/>
              <a:satOff val="0"/>
              <a:lumOff val="0"/>
              <a:alphaOff val="0"/>
            </a:schemeClr>
          </a:lnRef>
          <a:fillRef idx="1">
            <a:schemeClr val="accent5">
              <a:shade val="90000"/>
              <a:hueOff val="0"/>
              <a:satOff val="0"/>
              <a:lumOff val="0"/>
              <a:alphaOff val="0"/>
            </a:schemeClr>
          </a:fillRef>
          <a:effectRef idx="2">
            <a:schemeClr val="accent5">
              <a:shade val="90000"/>
              <a:hueOff val="0"/>
              <a:satOff val="0"/>
              <a:lumOff val="0"/>
              <a:alphaOff val="0"/>
            </a:schemeClr>
          </a:effectRef>
          <a:fontRef idx="minor">
            <a:schemeClr val="lt1">
              <a:hueOff val="0"/>
              <a:satOff val="0"/>
              <a:lumOff val="0"/>
              <a:alphaOff val="0"/>
            </a:schemeClr>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1800" kern="1200" dirty="0" smtClean="0">
                <a:latin typeface="Karla" panose="020B0604020202020204" charset="0"/>
              </a:rPr>
              <a:t>Definition of Health, Safety &amp; Environment</a:t>
            </a:r>
            <a:endParaRPr lang="en-US" sz="1800" kern="1200" dirty="0">
              <a:latin typeface="Karla" panose="020B0604020202020204" charset="0"/>
            </a:endParaRPr>
          </a:p>
        </p:txBody>
      </p:sp>
    </p:spTree>
    <p:extLst>
      <p:ext uri="{BB962C8B-B14F-4D97-AF65-F5344CB8AC3E}">
        <p14:creationId xmlns:p14="http://schemas.microsoft.com/office/powerpoint/2010/main" val="234330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2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1" presetClass="entr" presetSubtype="0" fill="hold" nodeType="withEffect">
                                  <p:stCondLst>
                                    <p:cond delay="0"/>
                                  </p:stCondLst>
                                  <p:iterate type="lt">
                                    <p:tmAbs val="40"/>
                                  </p:iterate>
                                  <p:childTnLst>
                                    <p:set>
                                      <p:cBhvr>
                                        <p:cTn id="17"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par>
                                <p:cTn id="23" presetID="22" presetClass="entr" presetSubtype="2"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right)">
                                      <p:cBhvr>
                                        <p:cTn id="25" dur="500"/>
                                        <p:tgtEl>
                                          <p:spTgt spid="10"/>
                                        </p:tgtEl>
                                      </p:cBhvr>
                                    </p:animEffect>
                                  </p:childTnLst>
                                </p:cTn>
                              </p:par>
                              <p:par>
                                <p:cTn id="26" presetID="1" presetClass="entr" presetSubtype="0" fill="hold" nodeType="withEffect">
                                  <p:stCondLst>
                                    <p:cond delay="0"/>
                                  </p:stCondLst>
                                  <p:iterate type="lt">
                                    <p:tmAbs val="40"/>
                                  </p:iterate>
                                  <p:childTnLst>
                                    <p:set>
                                      <p:cBhvr>
                                        <p:cTn id="27"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2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par>
                                <p:cTn id="36" presetID="1" presetClass="entr" presetSubtype="0" fill="hold" nodeType="withEffect">
                                  <p:stCondLst>
                                    <p:cond delay="0"/>
                                  </p:stCondLst>
                                  <p:iterate type="lt">
                                    <p:tmAbs val="40"/>
                                  </p:iterate>
                                  <p:childTnLst>
                                    <p:set>
                                      <p:cBhvr>
                                        <p:cTn id="3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dirty="0"/>
          </a:p>
        </p:txBody>
      </p:sp>
      <p:sp>
        <p:nvSpPr>
          <p:cNvPr id="5" name="Freeform 4"/>
          <p:cNvSpPr/>
          <p:nvPr/>
        </p:nvSpPr>
        <p:spPr>
          <a:xfrm>
            <a:off x="2072640" y="55831"/>
            <a:ext cx="4965700" cy="4965700"/>
          </a:xfrm>
          <a:custGeom>
            <a:avLst/>
            <a:gdLst>
              <a:gd name="connsiteX0" fmla="*/ 0 w 4965700"/>
              <a:gd name="connsiteY0" fmla="*/ 2482850 h 4965700"/>
              <a:gd name="connsiteX1" fmla="*/ 2482850 w 4965700"/>
              <a:gd name="connsiteY1" fmla="*/ 0 h 4965700"/>
              <a:gd name="connsiteX2" fmla="*/ 4965700 w 4965700"/>
              <a:gd name="connsiteY2" fmla="*/ 2482850 h 4965700"/>
              <a:gd name="connsiteX3" fmla="*/ 2482850 w 4965700"/>
              <a:gd name="connsiteY3" fmla="*/ 4965700 h 4965700"/>
              <a:gd name="connsiteX4" fmla="*/ 0 w 4965700"/>
              <a:gd name="connsiteY4" fmla="*/ 2482850 h 496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5700" h="4965700">
                <a:moveTo>
                  <a:pt x="0" y="2482850"/>
                </a:moveTo>
                <a:cubicBezTo>
                  <a:pt x="0" y="1111610"/>
                  <a:pt x="1111610" y="0"/>
                  <a:pt x="2482850" y="0"/>
                </a:cubicBezTo>
                <a:cubicBezTo>
                  <a:pt x="3854090" y="0"/>
                  <a:pt x="4965700" y="1111610"/>
                  <a:pt x="4965700" y="2482850"/>
                </a:cubicBezTo>
                <a:cubicBezTo>
                  <a:pt x="4965700" y="3854090"/>
                  <a:pt x="3854090" y="4965700"/>
                  <a:pt x="2482850" y="4965700"/>
                </a:cubicBezTo>
                <a:cubicBezTo>
                  <a:pt x="1111610" y="4965700"/>
                  <a:pt x="0" y="3854090"/>
                  <a:pt x="0" y="2482850"/>
                </a:cubicBezTo>
                <a:close/>
              </a:path>
            </a:pathLst>
          </a:custGeom>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1694021" tIns="390525" rIns="1694022" bIns="4363085"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Karla" panose="020B0604020202020204" charset="0"/>
              </a:rPr>
              <a:t>International Laws</a:t>
            </a:r>
            <a:endParaRPr lang="en-US" sz="2000" kern="1200" dirty="0">
              <a:solidFill>
                <a:schemeClr val="tx1"/>
              </a:solidFill>
              <a:latin typeface="Karla" panose="020B0604020202020204" charset="0"/>
            </a:endParaRPr>
          </a:p>
        </p:txBody>
      </p:sp>
      <p:sp>
        <p:nvSpPr>
          <p:cNvPr id="6" name="Freeform 5"/>
          <p:cNvSpPr/>
          <p:nvPr/>
        </p:nvSpPr>
        <p:spPr>
          <a:xfrm>
            <a:off x="2445067" y="800685"/>
            <a:ext cx="4220845" cy="4220845"/>
          </a:xfrm>
          <a:custGeom>
            <a:avLst/>
            <a:gdLst>
              <a:gd name="connsiteX0" fmla="*/ 0 w 4220845"/>
              <a:gd name="connsiteY0" fmla="*/ 2110423 h 4220845"/>
              <a:gd name="connsiteX1" fmla="*/ 2110423 w 4220845"/>
              <a:gd name="connsiteY1" fmla="*/ 0 h 4220845"/>
              <a:gd name="connsiteX2" fmla="*/ 4220846 w 4220845"/>
              <a:gd name="connsiteY2" fmla="*/ 2110423 h 4220845"/>
              <a:gd name="connsiteX3" fmla="*/ 2110423 w 4220845"/>
              <a:gd name="connsiteY3" fmla="*/ 4220846 h 4220845"/>
              <a:gd name="connsiteX4" fmla="*/ 0 w 4220845"/>
              <a:gd name="connsiteY4" fmla="*/ 2110423 h 4220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845" h="4220845">
                <a:moveTo>
                  <a:pt x="0" y="2110423"/>
                </a:moveTo>
                <a:cubicBezTo>
                  <a:pt x="0" y="944869"/>
                  <a:pt x="944869" y="0"/>
                  <a:pt x="2110423" y="0"/>
                </a:cubicBezTo>
                <a:cubicBezTo>
                  <a:pt x="3275977" y="0"/>
                  <a:pt x="4220846" y="944869"/>
                  <a:pt x="4220846" y="2110423"/>
                </a:cubicBezTo>
                <a:cubicBezTo>
                  <a:pt x="4220846" y="3275977"/>
                  <a:pt x="3275977" y="4220846"/>
                  <a:pt x="2110423" y="4220846"/>
                </a:cubicBezTo>
                <a:cubicBezTo>
                  <a:pt x="944869" y="4220846"/>
                  <a:pt x="0" y="3275977"/>
                  <a:pt x="0" y="2110423"/>
                </a:cubicBezTo>
                <a:close/>
              </a:path>
            </a:pathLst>
          </a:custGeom>
        </p:spPr>
        <p:style>
          <a:lnRef idx="0">
            <a:schemeClr val="lt1">
              <a:hueOff val="0"/>
              <a:satOff val="0"/>
              <a:lumOff val="0"/>
              <a:alphaOff val="0"/>
            </a:schemeClr>
          </a:lnRef>
          <a:fillRef idx="3">
            <a:schemeClr val="accent5">
              <a:hueOff val="1679779"/>
              <a:satOff val="472"/>
              <a:lumOff val="-6765"/>
              <a:alphaOff val="0"/>
            </a:schemeClr>
          </a:fillRef>
          <a:effectRef idx="2">
            <a:schemeClr val="accent5">
              <a:hueOff val="1679779"/>
              <a:satOff val="472"/>
              <a:lumOff val="-6765"/>
              <a:alphaOff val="0"/>
            </a:schemeClr>
          </a:effectRef>
          <a:fontRef idx="minor">
            <a:schemeClr val="lt1"/>
          </a:fontRef>
        </p:style>
        <p:txBody>
          <a:bodyPr spcFirstLastPara="0" vert="horz" wrap="square" lIns="1342543" tIns="384939" rIns="1342543" bIns="3634989"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Karla" panose="020B0604020202020204" charset="0"/>
              </a:rPr>
              <a:t>Government Laws</a:t>
            </a:r>
            <a:endParaRPr lang="en-US" sz="2000" kern="1200" dirty="0">
              <a:solidFill>
                <a:schemeClr val="tx1"/>
              </a:solidFill>
              <a:latin typeface="Karla" panose="020B0604020202020204" charset="0"/>
            </a:endParaRPr>
          </a:p>
        </p:txBody>
      </p:sp>
      <p:sp>
        <p:nvSpPr>
          <p:cNvPr id="7" name="Freeform 6"/>
          <p:cNvSpPr/>
          <p:nvPr/>
        </p:nvSpPr>
        <p:spPr>
          <a:xfrm>
            <a:off x="2817495" y="1545540"/>
            <a:ext cx="3475990" cy="3475990"/>
          </a:xfrm>
          <a:custGeom>
            <a:avLst/>
            <a:gdLst>
              <a:gd name="connsiteX0" fmla="*/ 0 w 3475990"/>
              <a:gd name="connsiteY0" fmla="*/ 1737995 h 3475990"/>
              <a:gd name="connsiteX1" fmla="*/ 1737995 w 3475990"/>
              <a:gd name="connsiteY1" fmla="*/ 0 h 3475990"/>
              <a:gd name="connsiteX2" fmla="*/ 3475990 w 3475990"/>
              <a:gd name="connsiteY2" fmla="*/ 1737995 h 3475990"/>
              <a:gd name="connsiteX3" fmla="*/ 1737995 w 3475990"/>
              <a:gd name="connsiteY3" fmla="*/ 3475990 h 3475990"/>
              <a:gd name="connsiteX4" fmla="*/ 0 w 3475990"/>
              <a:gd name="connsiteY4" fmla="*/ 1737995 h 3475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990" h="3475990">
                <a:moveTo>
                  <a:pt x="0" y="1737995"/>
                </a:moveTo>
                <a:cubicBezTo>
                  <a:pt x="0" y="778127"/>
                  <a:pt x="778127" y="0"/>
                  <a:pt x="1737995" y="0"/>
                </a:cubicBezTo>
                <a:cubicBezTo>
                  <a:pt x="2697863" y="0"/>
                  <a:pt x="3475990" y="778127"/>
                  <a:pt x="3475990" y="1737995"/>
                </a:cubicBezTo>
                <a:cubicBezTo>
                  <a:pt x="3475990" y="2697863"/>
                  <a:pt x="2697863" y="3475990"/>
                  <a:pt x="1737995" y="3475990"/>
                </a:cubicBezTo>
                <a:cubicBezTo>
                  <a:pt x="778127" y="3475990"/>
                  <a:pt x="0" y="2697863"/>
                  <a:pt x="0" y="1737995"/>
                </a:cubicBezTo>
                <a:close/>
              </a:path>
            </a:pathLst>
          </a:custGeom>
        </p:spPr>
        <p:style>
          <a:lnRef idx="0">
            <a:schemeClr val="lt1">
              <a:hueOff val="0"/>
              <a:satOff val="0"/>
              <a:lumOff val="0"/>
              <a:alphaOff val="0"/>
            </a:schemeClr>
          </a:lnRef>
          <a:fillRef idx="3">
            <a:schemeClr val="accent5">
              <a:hueOff val="3359558"/>
              <a:satOff val="945"/>
              <a:lumOff val="-13530"/>
              <a:alphaOff val="0"/>
            </a:schemeClr>
          </a:fillRef>
          <a:effectRef idx="2">
            <a:schemeClr val="accent5">
              <a:hueOff val="3359558"/>
              <a:satOff val="945"/>
              <a:lumOff val="-13530"/>
              <a:alphaOff val="0"/>
            </a:schemeClr>
          </a:effectRef>
          <a:fontRef idx="minor">
            <a:schemeClr val="lt1"/>
          </a:fontRef>
        </p:style>
        <p:txBody>
          <a:bodyPr spcFirstLastPara="0" vert="horz" wrap="square" lIns="980822" tIns="382084" rIns="980824" bIns="28987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Karla" panose="020B0604020202020204" charset="0"/>
              </a:rPr>
              <a:t>Local Authorities</a:t>
            </a:r>
            <a:endParaRPr lang="en-US" sz="2000" kern="1200" dirty="0">
              <a:solidFill>
                <a:schemeClr val="tx1"/>
              </a:solidFill>
              <a:latin typeface="Karla" panose="020B0604020202020204" charset="0"/>
            </a:endParaRPr>
          </a:p>
        </p:txBody>
      </p:sp>
      <p:sp>
        <p:nvSpPr>
          <p:cNvPr id="8" name="Freeform 7"/>
          <p:cNvSpPr/>
          <p:nvPr/>
        </p:nvSpPr>
        <p:spPr>
          <a:xfrm>
            <a:off x="3189922" y="2290395"/>
            <a:ext cx="2731135" cy="2731135"/>
          </a:xfrm>
          <a:custGeom>
            <a:avLst/>
            <a:gdLst>
              <a:gd name="connsiteX0" fmla="*/ 0 w 2731135"/>
              <a:gd name="connsiteY0" fmla="*/ 1365568 h 2731135"/>
              <a:gd name="connsiteX1" fmla="*/ 1365568 w 2731135"/>
              <a:gd name="connsiteY1" fmla="*/ 0 h 2731135"/>
              <a:gd name="connsiteX2" fmla="*/ 2731136 w 2731135"/>
              <a:gd name="connsiteY2" fmla="*/ 1365568 h 2731135"/>
              <a:gd name="connsiteX3" fmla="*/ 1365568 w 2731135"/>
              <a:gd name="connsiteY3" fmla="*/ 2731136 h 2731135"/>
              <a:gd name="connsiteX4" fmla="*/ 0 w 2731135"/>
              <a:gd name="connsiteY4" fmla="*/ 1365568 h 2731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135" h="2731135">
                <a:moveTo>
                  <a:pt x="0" y="1365568"/>
                </a:moveTo>
                <a:cubicBezTo>
                  <a:pt x="0" y="611386"/>
                  <a:pt x="611386" y="0"/>
                  <a:pt x="1365568" y="0"/>
                </a:cubicBezTo>
                <a:cubicBezTo>
                  <a:pt x="2119750" y="0"/>
                  <a:pt x="2731136" y="611386"/>
                  <a:pt x="2731136" y="1365568"/>
                </a:cubicBezTo>
                <a:cubicBezTo>
                  <a:pt x="2731136" y="2119750"/>
                  <a:pt x="2119750" y="2731136"/>
                  <a:pt x="1365568" y="2731136"/>
                </a:cubicBezTo>
                <a:cubicBezTo>
                  <a:pt x="611386" y="2731136"/>
                  <a:pt x="0" y="2119750"/>
                  <a:pt x="0" y="1365568"/>
                </a:cubicBezTo>
                <a:close/>
              </a:path>
            </a:pathLst>
          </a:custGeom>
        </p:spPr>
        <p:style>
          <a:lnRef idx="0">
            <a:schemeClr val="lt1">
              <a:hueOff val="0"/>
              <a:satOff val="0"/>
              <a:lumOff val="0"/>
              <a:alphaOff val="0"/>
            </a:schemeClr>
          </a:lnRef>
          <a:fillRef idx="3">
            <a:schemeClr val="accent5">
              <a:hueOff val="5039337"/>
              <a:satOff val="1417"/>
              <a:lumOff val="-20295"/>
              <a:alphaOff val="0"/>
            </a:schemeClr>
          </a:fillRef>
          <a:effectRef idx="2">
            <a:schemeClr val="accent5">
              <a:hueOff val="5039337"/>
              <a:satOff val="1417"/>
              <a:lumOff val="-20295"/>
              <a:alphaOff val="0"/>
            </a:schemeClr>
          </a:effectRef>
          <a:fontRef idx="minor">
            <a:schemeClr val="lt1"/>
          </a:fontRef>
        </p:style>
        <p:txBody>
          <a:bodyPr spcFirstLastPara="0" vert="horz" wrap="square" lIns="770401" tIns="388043" rIns="770402" bIns="2135968" numCol="1" spcCol="1270" anchor="ctr" anchorCtr="0">
            <a:noAutofit/>
          </a:bodyPr>
          <a:lstStyle/>
          <a:p>
            <a:pPr lvl="0" algn="ctr" defTabSz="889000">
              <a:lnSpc>
                <a:spcPct val="90000"/>
              </a:lnSpc>
              <a:spcBef>
                <a:spcPct val="0"/>
              </a:spcBef>
              <a:spcAft>
                <a:spcPct val="35000"/>
              </a:spcAft>
            </a:pPr>
            <a:r>
              <a:rPr lang="en-US" sz="1800" kern="1200" dirty="0" smtClean="0">
                <a:solidFill>
                  <a:schemeClr val="tx1"/>
                </a:solidFill>
                <a:latin typeface="Karla" panose="020B0604020202020204" charset="0"/>
              </a:rPr>
              <a:t>Company’s HSE Dept</a:t>
            </a:r>
            <a:endParaRPr lang="en-US" sz="1800" kern="1200" dirty="0">
              <a:solidFill>
                <a:schemeClr val="tx1"/>
              </a:solidFill>
              <a:latin typeface="Karla" panose="020B0604020202020204" charset="0"/>
            </a:endParaRPr>
          </a:p>
        </p:txBody>
      </p:sp>
      <p:sp>
        <p:nvSpPr>
          <p:cNvPr id="9" name="Freeform 8"/>
          <p:cNvSpPr/>
          <p:nvPr/>
        </p:nvSpPr>
        <p:spPr>
          <a:xfrm>
            <a:off x="3562349" y="3035250"/>
            <a:ext cx="1986280" cy="1986280"/>
          </a:xfrm>
          <a:custGeom>
            <a:avLst/>
            <a:gdLst>
              <a:gd name="connsiteX0" fmla="*/ 0 w 1986280"/>
              <a:gd name="connsiteY0" fmla="*/ 993140 h 1986280"/>
              <a:gd name="connsiteX1" fmla="*/ 993140 w 1986280"/>
              <a:gd name="connsiteY1" fmla="*/ 0 h 1986280"/>
              <a:gd name="connsiteX2" fmla="*/ 1986280 w 1986280"/>
              <a:gd name="connsiteY2" fmla="*/ 993140 h 1986280"/>
              <a:gd name="connsiteX3" fmla="*/ 993140 w 1986280"/>
              <a:gd name="connsiteY3" fmla="*/ 1986280 h 1986280"/>
              <a:gd name="connsiteX4" fmla="*/ 0 w 1986280"/>
              <a:gd name="connsiteY4" fmla="*/ 993140 h 1986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6280" h="1986280">
                <a:moveTo>
                  <a:pt x="0" y="993140"/>
                </a:moveTo>
                <a:cubicBezTo>
                  <a:pt x="0" y="444644"/>
                  <a:pt x="444644" y="0"/>
                  <a:pt x="993140" y="0"/>
                </a:cubicBezTo>
                <a:cubicBezTo>
                  <a:pt x="1541636" y="0"/>
                  <a:pt x="1986280" y="444644"/>
                  <a:pt x="1986280" y="993140"/>
                </a:cubicBezTo>
                <a:cubicBezTo>
                  <a:pt x="1986280" y="1541636"/>
                  <a:pt x="1541636" y="1986280"/>
                  <a:pt x="993140" y="1986280"/>
                </a:cubicBezTo>
                <a:cubicBezTo>
                  <a:pt x="444644" y="1986280"/>
                  <a:pt x="0" y="1541636"/>
                  <a:pt x="0" y="993140"/>
                </a:cubicBezTo>
                <a:close/>
              </a:path>
            </a:pathLst>
          </a:custGeom>
        </p:spPr>
        <p:style>
          <a:lnRef idx="0">
            <a:schemeClr val="lt1">
              <a:hueOff val="0"/>
              <a:satOff val="0"/>
              <a:lumOff val="0"/>
              <a:alphaOff val="0"/>
            </a:schemeClr>
          </a:lnRef>
          <a:fillRef idx="3">
            <a:schemeClr val="accent5">
              <a:hueOff val="6719117"/>
              <a:satOff val="1889"/>
              <a:lumOff val="-27060"/>
              <a:alphaOff val="0"/>
            </a:schemeClr>
          </a:fillRef>
          <a:effectRef idx="2">
            <a:schemeClr val="accent5">
              <a:hueOff val="6719117"/>
              <a:satOff val="1889"/>
              <a:lumOff val="-27060"/>
              <a:alphaOff val="0"/>
            </a:schemeClr>
          </a:effectRef>
          <a:fontRef idx="minor">
            <a:schemeClr val="lt1"/>
          </a:fontRef>
        </p:style>
        <p:txBody>
          <a:bodyPr spcFirstLastPara="0" vert="horz" wrap="square" lIns="433124" tIns="638811" rIns="433124" bIns="638809"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latin typeface="Karla" panose="020B0604020202020204" charset="0"/>
              </a:rPr>
              <a:t>Who Controls HSE?</a:t>
            </a:r>
            <a:endParaRPr lang="en-US" sz="2000" kern="1200" dirty="0">
              <a:solidFill>
                <a:schemeClr val="tx1"/>
              </a:solidFill>
              <a:latin typeface="Karla" panose="020B0604020202020204" charset="0"/>
            </a:endParaRPr>
          </a:p>
        </p:txBody>
      </p:sp>
    </p:spTree>
    <p:extLst>
      <p:ext uri="{BB962C8B-B14F-4D97-AF65-F5344CB8AC3E}">
        <p14:creationId xmlns:p14="http://schemas.microsoft.com/office/powerpoint/2010/main" val="80258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sz="4400" dirty="0" smtClean="0"/>
              <a:t>Group Discussion No. 01</a:t>
            </a:r>
            <a:endParaRPr lang="en-US" sz="4400" dirty="0"/>
          </a:p>
        </p:txBody>
      </p:sp>
      <p:sp>
        <p:nvSpPr>
          <p:cNvPr id="4" name="Subtitle 3"/>
          <p:cNvSpPr>
            <a:spLocks noGrp="1"/>
          </p:cNvSpPr>
          <p:nvPr>
            <p:ph type="subTitle" idx="1"/>
          </p:nvPr>
        </p:nvSpPr>
        <p:spPr/>
        <p:txBody>
          <a:bodyPr/>
          <a:lstStyle/>
          <a:p>
            <a:pPr algn="ctr"/>
            <a:r>
              <a:rPr lang="en-US" dirty="0" smtClean="0">
                <a:solidFill>
                  <a:srgbClr val="FF0000"/>
                </a:solidFill>
              </a:rPr>
              <a:t>In the next 4 slides, we will divide the class in 04 groups, and after 15 minutes of discussion, each group will come and discuss the slide they are assigned.</a:t>
            </a:r>
            <a:endParaRPr lang="en-US" dirty="0">
              <a:solidFill>
                <a:srgbClr val="FF0000"/>
              </a:solidFill>
            </a:endParaRPr>
          </a:p>
        </p:txBody>
      </p:sp>
      <p:sp>
        <p:nvSpPr>
          <p:cNvPr id="5" name="Content Placeholder 4"/>
          <p:cNvSpPr>
            <a:spLocks noGrp="1"/>
          </p:cNvSpPr>
          <p:nvPr>
            <p:ph sz="quarter" idx="10"/>
          </p:nvPr>
        </p:nvSpPr>
        <p:spPr/>
        <p:txBody>
          <a:bodyPr/>
          <a:lstStyle/>
          <a:p>
            <a:endParaRPr lang="en-US"/>
          </a:p>
        </p:txBody>
      </p:sp>
      <p:sp>
        <p:nvSpPr>
          <p:cNvPr id="2" name="Slide Number Placeholder 1"/>
          <p:cNvSpPr>
            <a:spLocks noGrp="1"/>
          </p:cNvSpPr>
          <p:nvPr>
            <p:ph type="sldNum" idx="4294967295"/>
          </p:nvPr>
        </p:nvSpPr>
        <p:spPr>
          <a:xfrm>
            <a:off x="8596313" y="4749800"/>
            <a:ext cx="547687" cy="393700"/>
          </a:xfrm>
        </p:spPr>
        <p:txBody>
          <a:bodyPr/>
          <a:lstStyle/>
          <a:p>
            <a:pPr marL="0" lvl="0" indent="0" algn="r" rtl="0">
              <a:spcBef>
                <a:spcPts val="0"/>
              </a:spcBef>
              <a:spcAft>
                <a:spcPts val="0"/>
              </a:spcAft>
              <a:buNone/>
            </a:pPr>
            <a:fld id="{00000000-1234-1234-1234-123412341234}" type="slidenum">
              <a:rPr lang="en" smtClean="0"/>
              <a:t>14</a:t>
            </a:fld>
            <a:endParaRPr lang="en" dirty="0"/>
          </a:p>
        </p:txBody>
      </p:sp>
    </p:spTree>
    <p:extLst>
      <p:ext uri="{BB962C8B-B14F-4D97-AF65-F5344CB8AC3E}">
        <p14:creationId xmlns:p14="http://schemas.microsoft.com/office/powerpoint/2010/main" val="17777066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Block Arc 4"/>
          <p:cNvSpPr/>
          <p:nvPr/>
        </p:nvSpPr>
        <p:spPr>
          <a:xfrm>
            <a:off x="-4717491" y="-378830"/>
            <a:ext cx="6104361" cy="6104361"/>
          </a:xfrm>
          <a:prstGeom prst="blockArc">
            <a:avLst>
              <a:gd name="adj1" fmla="val 18900000"/>
              <a:gd name="adj2" fmla="val 2700000"/>
              <a:gd name="adj3" fmla="val 354"/>
            </a:avLst>
          </a:prstGeom>
        </p:spPr>
        <p:style>
          <a:lnRef idx="2">
            <a:schemeClr val="accent4">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7" name="Freeform 6"/>
          <p:cNvSpPr/>
          <p:nvPr/>
        </p:nvSpPr>
        <p:spPr>
          <a:xfrm>
            <a:off x="724453" y="612511"/>
            <a:ext cx="5869819" cy="412040"/>
          </a:xfrm>
          <a:custGeom>
            <a:avLst/>
            <a:gdLst>
              <a:gd name="connsiteX0" fmla="*/ 0 w 5869819"/>
              <a:gd name="connsiteY0" fmla="*/ 0 h 412040"/>
              <a:gd name="connsiteX1" fmla="*/ 5869819 w 5869819"/>
              <a:gd name="connsiteY1" fmla="*/ 0 h 412040"/>
              <a:gd name="connsiteX2" fmla="*/ 5869819 w 5869819"/>
              <a:gd name="connsiteY2" fmla="*/ 412040 h 412040"/>
              <a:gd name="connsiteX3" fmla="*/ 0 w 5869819"/>
              <a:gd name="connsiteY3" fmla="*/ 412040 h 412040"/>
              <a:gd name="connsiteX4" fmla="*/ 0 w 5869819"/>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819" h="412040">
                <a:moveTo>
                  <a:pt x="0" y="0"/>
                </a:moveTo>
                <a:lnTo>
                  <a:pt x="5869819" y="0"/>
                </a:lnTo>
                <a:lnTo>
                  <a:pt x="5869819"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27057" tIns="55880" rIns="55880" bIns="55880" numCol="1" spcCol="1270" anchor="ctr" anchorCtr="0">
            <a:noAutofit/>
          </a:bodyPr>
          <a:lstStyle/>
          <a:p>
            <a:pPr lvl="0" algn="l" defTabSz="977900">
              <a:lnSpc>
                <a:spcPct val="90000"/>
              </a:lnSpc>
              <a:spcBef>
                <a:spcPct val="0"/>
              </a:spcBef>
              <a:spcAft>
                <a:spcPct val="35000"/>
              </a:spcAft>
            </a:pPr>
            <a:r>
              <a:rPr lang="en-US" sz="2400" kern="1200" dirty="0" smtClean="0">
                <a:latin typeface="Karla" panose="020B0604020202020204" charset="0"/>
              </a:rPr>
              <a:t>Cleanliness. </a:t>
            </a:r>
            <a:endParaRPr lang="en-US" sz="2400" kern="1200" dirty="0">
              <a:latin typeface="Karla" panose="020B0604020202020204" charset="0"/>
            </a:endParaRPr>
          </a:p>
        </p:txBody>
      </p:sp>
      <p:sp>
        <p:nvSpPr>
          <p:cNvPr id="8" name="Oval 7"/>
          <p:cNvSpPr/>
          <p:nvPr/>
        </p:nvSpPr>
        <p:spPr>
          <a:xfrm>
            <a:off x="466927" y="561005"/>
            <a:ext cx="515051" cy="515051"/>
          </a:xfrm>
          <a:prstGeom prst="ellipse">
            <a:avLst/>
          </a:prstGeom>
        </p:spPr>
        <p:style>
          <a:lnRef idx="1">
            <a:schemeClr val="accent3">
              <a:hueOff val="0"/>
              <a:satOff val="0"/>
              <a:lumOff val="0"/>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Freeform 8"/>
          <p:cNvSpPr/>
          <p:nvPr/>
        </p:nvSpPr>
        <p:spPr>
          <a:xfrm>
            <a:off x="1097593" y="1230935"/>
            <a:ext cx="5496679" cy="412040"/>
          </a:xfrm>
          <a:custGeom>
            <a:avLst/>
            <a:gdLst>
              <a:gd name="connsiteX0" fmla="*/ 0 w 5496679"/>
              <a:gd name="connsiteY0" fmla="*/ 0 h 412040"/>
              <a:gd name="connsiteX1" fmla="*/ 5496679 w 5496679"/>
              <a:gd name="connsiteY1" fmla="*/ 0 h 412040"/>
              <a:gd name="connsiteX2" fmla="*/ 5496679 w 5496679"/>
              <a:gd name="connsiteY2" fmla="*/ 412040 h 412040"/>
              <a:gd name="connsiteX3" fmla="*/ 0 w 5496679"/>
              <a:gd name="connsiteY3" fmla="*/ 412040 h 412040"/>
              <a:gd name="connsiteX4" fmla="*/ 0 w 5496679"/>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6679" h="412040">
                <a:moveTo>
                  <a:pt x="0" y="0"/>
                </a:moveTo>
                <a:lnTo>
                  <a:pt x="5496679" y="0"/>
                </a:lnTo>
                <a:lnTo>
                  <a:pt x="5496679"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1106504"/>
              <a:satOff val="-910"/>
              <a:lumOff val="1013"/>
              <a:alphaOff val="0"/>
            </a:schemeClr>
          </a:fillRef>
          <a:effectRef idx="1">
            <a:schemeClr val="accent3">
              <a:hueOff val="1106504"/>
              <a:satOff val="-910"/>
              <a:lumOff val="1013"/>
              <a:alphaOff val="0"/>
            </a:schemeClr>
          </a:effectRef>
          <a:fontRef idx="minor">
            <a:schemeClr val="dk1"/>
          </a:fontRef>
        </p:style>
        <p:txBody>
          <a:bodyPr spcFirstLastPara="0" vert="horz" wrap="square" lIns="327057" tIns="55880" rIns="55880" bIns="55880" numCol="1" spcCol="1270" anchor="ctr" anchorCtr="0">
            <a:noAutofit/>
          </a:bodyPr>
          <a:lstStyle/>
          <a:p>
            <a:pPr lvl="0" algn="l" defTabSz="977900">
              <a:lnSpc>
                <a:spcPct val="90000"/>
              </a:lnSpc>
              <a:spcBef>
                <a:spcPct val="0"/>
              </a:spcBef>
              <a:spcAft>
                <a:spcPct val="35000"/>
              </a:spcAft>
            </a:pPr>
            <a:r>
              <a:rPr lang="en-US" sz="2400" kern="1200" dirty="0" smtClean="0">
                <a:latin typeface="Karla" panose="020B0604020202020204" charset="0"/>
              </a:rPr>
              <a:t>Disposal of wastes and effluents. </a:t>
            </a:r>
            <a:endParaRPr lang="en-US" sz="2400" kern="1200" dirty="0">
              <a:latin typeface="Karla" panose="020B0604020202020204" charset="0"/>
            </a:endParaRPr>
          </a:p>
        </p:txBody>
      </p:sp>
      <p:sp>
        <p:nvSpPr>
          <p:cNvPr id="10" name="Oval 9"/>
          <p:cNvSpPr/>
          <p:nvPr/>
        </p:nvSpPr>
        <p:spPr>
          <a:xfrm>
            <a:off x="840067" y="1179429"/>
            <a:ext cx="515051" cy="515051"/>
          </a:xfrm>
          <a:prstGeom prst="ellipse">
            <a:avLst/>
          </a:prstGeom>
        </p:spPr>
        <p:style>
          <a:lnRef idx="1">
            <a:schemeClr val="accent3">
              <a:hueOff val="1106504"/>
              <a:satOff val="-910"/>
              <a:lumOff val="1013"/>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Freeform 10"/>
          <p:cNvSpPr/>
          <p:nvPr/>
        </p:nvSpPr>
        <p:spPr>
          <a:xfrm>
            <a:off x="1302071" y="1848905"/>
            <a:ext cx="5292200" cy="412040"/>
          </a:xfrm>
          <a:custGeom>
            <a:avLst/>
            <a:gdLst>
              <a:gd name="connsiteX0" fmla="*/ 0 w 5292200"/>
              <a:gd name="connsiteY0" fmla="*/ 0 h 412040"/>
              <a:gd name="connsiteX1" fmla="*/ 5292200 w 5292200"/>
              <a:gd name="connsiteY1" fmla="*/ 0 h 412040"/>
              <a:gd name="connsiteX2" fmla="*/ 5292200 w 5292200"/>
              <a:gd name="connsiteY2" fmla="*/ 412040 h 412040"/>
              <a:gd name="connsiteX3" fmla="*/ 0 w 5292200"/>
              <a:gd name="connsiteY3" fmla="*/ 412040 h 412040"/>
              <a:gd name="connsiteX4" fmla="*/ 0 w 5292200"/>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200" h="412040">
                <a:moveTo>
                  <a:pt x="0" y="0"/>
                </a:moveTo>
                <a:lnTo>
                  <a:pt x="5292200" y="0"/>
                </a:lnTo>
                <a:lnTo>
                  <a:pt x="5292200"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2213008"/>
              <a:satOff val="-1820"/>
              <a:lumOff val="2026"/>
              <a:alphaOff val="0"/>
            </a:schemeClr>
          </a:fillRef>
          <a:effectRef idx="1">
            <a:schemeClr val="accent3">
              <a:hueOff val="2213008"/>
              <a:satOff val="-1820"/>
              <a:lumOff val="2026"/>
              <a:alphaOff val="0"/>
            </a:schemeClr>
          </a:effectRef>
          <a:fontRef idx="minor">
            <a:schemeClr val="dk1"/>
          </a:fontRef>
        </p:style>
        <p:txBody>
          <a:bodyPr spcFirstLastPara="0" vert="horz" wrap="square" lIns="327057" tIns="55880" rIns="55880" bIns="55880" numCol="1" spcCol="1270" anchor="ctr" anchorCtr="0">
            <a:noAutofit/>
          </a:bodyPr>
          <a:lstStyle/>
          <a:p>
            <a:pPr lvl="0" algn="l" defTabSz="977900">
              <a:lnSpc>
                <a:spcPct val="90000"/>
              </a:lnSpc>
              <a:spcBef>
                <a:spcPct val="0"/>
              </a:spcBef>
              <a:spcAft>
                <a:spcPct val="35000"/>
              </a:spcAft>
            </a:pPr>
            <a:r>
              <a:rPr lang="en-US" sz="2400" kern="1200" dirty="0" smtClean="0">
                <a:latin typeface="Karla" panose="020B0604020202020204" charset="0"/>
              </a:rPr>
              <a:t>Ventilation and temperature. </a:t>
            </a:r>
            <a:endParaRPr lang="en-US" sz="2400" kern="1200" dirty="0">
              <a:latin typeface="Karla" panose="020B0604020202020204" charset="0"/>
            </a:endParaRPr>
          </a:p>
        </p:txBody>
      </p:sp>
      <p:sp>
        <p:nvSpPr>
          <p:cNvPr id="12" name="Oval 11"/>
          <p:cNvSpPr/>
          <p:nvPr/>
        </p:nvSpPr>
        <p:spPr>
          <a:xfrm>
            <a:off x="1044546" y="1797400"/>
            <a:ext cx="515051" cy="515051"/>
          </a:xfrm>
          <a:prstGeom prst="ellipse">
            <a:avLst/>
          </a:prstGeom>
        </p:spPr>
        <p:style>
          <a:lnRef idx="1">
            <a:schemeClr val="accent3">
              <a:hueOff val="2213008"/>
              <a:satOff val="-1820"/>
              <a:lumOff val="2026"/>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Freeform 12"/>
          <p:cNvSpPr/>
          <p:nvPr/>
        </p:nvSpPr>
        <p:spPr>
          <a:xfrm>
            <a:off x="1367360" y="2467329"/>
            <a:ext cx="5226912" cy="412040"/>
          </a:xfrm>
          <a:custGeom>
            <a:avLst/>
            <a:gdLst>
              <a:gd name="connsiteX0" fmla="*/ 0 w 5226912"/>
              <a:gd name="connsiteY0" fmla="*/ 0 h 412040"/>
              <a:gd name="connsiteX1" fmla="*/ 5226912 w 5226912"/>
              <a:gd name="connsiteY1" fmla="*/ 0 h 412040"/>
              <a:gd name="connsiteX2" fmla="*/ 5226912 w 5226912"/>
              <a:gd name="connsiteY2" fmla="*/ 412040 h 412040"/>
              <a:gd name="connsiteX3" fmla="*/ 0 w 5226912"/>
              <a:gd name="connsiteY3" fmla="*/ 412040 h 412040"/>
              <a:gd name="connsiteX4" fmla="*/ 0 w 5226912"/>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6912" h="412040">
                <a:moveTo>
                  <a:pt x="0" y="0"/>
                </a:moveTo>
                <a:lnTo>
                  <a:pt x="5226912" y="0"/>
                </a:lnTo>
                <a:lnTo>
                  <a:pt x="5226912"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3319512"/>
              <a:satOff val="-2731"/>
              <a:lumOff val="3039"/>
              <a:alphaOff val="0"/>
            </a:schemeClr>
          </a:fillRef>
          <a:effectRef idx="1">
            <a:schemeClr val="accent3">
              <a:hueOff val="3319512"/>
              <a:satOff val="-2731"/>
              <a:lumOff val="3039"/>
              <a:alphaOff val="0"/>
            </a:schemeClr>
          </a:effectRef>
          <a:fontRef idx="minor">
            <a:schemeClr val="dk1"/>
          </a:fontRef>
        </p:style>
        <p:txBody>
          <a:bodyPr spcFirstLastPara="0" vert="horz" wrap="square" lIns="327057" tIns="55880" rIns="55880" bIns="55880" numCol="1" spcCol="1270" anchor="ctr" anchorCtr="0">
            <a:noAutofit/>
          </a:bodyPr>
          <a:lstStyle/>
          <a:p>
            <a:pPr lvl="0" algn="l" defTabSz="977900">
              <a:lnSpc>
                <a:spcPct val="90000"/>
              </a:lnSpc>
              <a:spcBef>
                <a:spcPct val="0"/>
              </a:spcBef>
              <a:spcAft>
                <a:spcPct val="35000"/>
              </a:spcAft>
            </a:pPr>
            <a:r>
              <a:rPr lang="en-US" sz="2400" kern="1200" dirty="0" smtClean="0">
                <a:latin typeface="Karla" panose="020B0604020202020204" charset="0"/>
              </a:rPr>
              <a:t>Dust and fume. </a:t>
            </a:r>
            <a:endParaRPr lang="en-US" sz="2400" kern="1200" dirty="0">
              <a:latin typeface="Karla" panose="020B0604020202020204" charset="0"/>
            </a:endParaRPr>
          </a:p>
        </p:txBody>
      </p:sp>
      <p:sp>
        <p:nvSpPr>
          <p:cNvPr id="14" name="Oval 13"/>
          <p:cNvSpPr/>
          <p:nvPr/>
        </p:nvSpPr>
        <p:spPr>
          <a:xfrm>
            <a:off x="1109834" y="2415824"/>
            <a:ext cx="515051" cy="515051"/>
          </a:xfrm>
          <a:prstGeom prst="ellipse">
            <a:avLst/>
          </a:prstGeom>
        </p:spPr>
        <p:style>
          <a:lnRef idx="1">
            <a:schemeClr val="accent3">
              <a:hueOff val="3319512"/>
              <a:satOff val="-2731"/>
              <a:lumOff val="3039"/>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Freeform 14"/>
          <p:cNvSpPr/>
          <p:nvPr/>
        </p:nvSpPr>
        <p:spPr>
          <a:xfrm>
            <a:off x="1302071" y="3085753"/>
            <a:ext cx="5292200" cy="412040"/>
          </a:xfrm>
          <a:custGeom>
            <a:avLst/>
            <a:gdLst>
              <a:gd name="connsiteX0" fmla="*/ 0 w 5292200"/>
              <a:gd name="connsiteY0" fmla="*/ 0 h 412040"/>
              <a:gd name="connsiteX1" fmla="*/ 5292200 w 5292200"/>
              <a:gd name="connsiteY1" fmla="*/ 0 h 412040"/>
              <a:gd name="connsiteX2" fmla="*/ 5292200 w 5292200"/>
              <a:gd name="connsiteY2" fmla="*/ 412040 h 412040"/>
              <a:gd name="connsiteX3" fmla="*/ 0 w 5292200"/>
              <a:gd name="connsiteY3" fmla="*/ 412040 h 412040"/>
              <a:gd name="connsiteX4" fmla="*/ 0 w 5292200"/>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200" h="412040">
                <a:moveTo>
                  <a:pt x="0" y="0"/>
                </a:moveTo>
                <a:lnTo>
                  <a:pt x="5292200" y="0"/>
                </a:lnTo>
                <a:lnTo>
                  <a:pt x="5292200"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4426017"/>
              <a:satOff val="-3641"/>
              <a:lumOff val="4052"/>
              <a:alphaOff val="0"/>
            </a:schemeClr>
          </a:fillRef>
          <a:effectRef idx="1">
            <a:schemeClr val="accent3">
              <a:hueOff val="4426017"/>
              <a:satOff val="-3641"/>
              <a:lumOff val="4052"/>
              <a:alphaOff val="0"/>
            </a:schemeClr>
          </a:effectRef>
          <a:fontRef idx="minor">
            <a:schemeClr val="dk1"/>
          </a:fontRef>
        </p:style>
        <p:txBody>
          <a:bodyPr spcFirstLastPara="0" vert="horz" wrap="square" lIns="327057" tIns="55880" rIns="55880" bIns="55880" numCol="1" spcCol="1270" anchor="ctr" anchorCtr="0">
            <a:noAutofit/>
          </a:bodyPr>
          <a:lstStyle/>
          <a:p>
            <a:pPr lvl="0" algn="l" defTabSz="977900">
              <a:lnSpc>
                <a:spcPct val="90000"/>
              </a:lnSpc>
              <a:spcBef>
                <a:spcPct val="0"/>
              </a:spcBef>
              <a:spcAft>
                <a:spcPct val="35000"/>
              </a:spcAft>
            </a:pPr>
            <a:r>
              <a:rPr lang="en-US" sz="2400" kern="1200" dirty="0" smtClean="0">
                <a:latin typeface="Karla" panose="020B0604020202020204" charset="0"/>
              </a:rPr>
              <a:t>Artificial humidification. </a:t>
            </a:r>
            <a:endParaRPr lang="en-US" sz="2400" kern="1200" dirty="0">
              <a:latin typeface="Karla" panose="020B0604020202020204" charset="0"/>
            </a:endParaRPr>
          </a:p>
        </p:txBody>
      </p:sp>
      <p:sp>
        <p:nvSpPr>
          <p:cNvPr id="16" name="Oval 15"/>
          <p:cNvSpPr/>
          <p:nvPr/>
        </p:nvSpPr>
        <p:spPr>
          <a:xfrm>
            <a:off x="1044546" y="3034248"/>
            <a:ext cx="515051" cy="515051"/>
          </a:xfrm>
          <a:prstGeom prst="ellipse">
            <a:avLst/>
          </a:prstGeom>
        </p:spPr>
        <p:style>
          <a:lnRef idx="1">
            <a:schemeClr val="accent3">
              <a:hueOff val="4426017"/>
              <a:satOff val="-3641"/>
              <a:lumOff val="4052"/>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Freeform 16"/>
          <p:cNvSpPr/>
          <p:nvPr/>
        </p:nvSpPr>
        <p:spPr>
          <a:xfrm>
            <a:off x="1097593" y="3703724"/>
            <a:ext cx="5496679" cy="412040"/>
          </a:xfrm>
          <a:custGeom>
            <a:avLst/>
            <a:gdLst>
              <a:gd name="connsiteX0" fmla="*/ 0 w 5496679"/>
              <a:gd name="connsiteY0" fmla="*/ 0 h 412040"/>
              <a:gd name="connsiteX1" fmla="*/ 5496679 w 5496679"/>
              <a:gd name="connsiteY1" fmla="*/ 0 h 412040"/>
              <a:gd name="connsiteX2" fmla="*/ 5496679 w 5496679"/>
              <a:gd name="connsiteY2" fmla="*/ 412040 h 412040"/>
              <a:gd name="connsiteX3" fmla="*/ 0 w 5496679"/>
              <a:gd name="connsiteY3" fmla="*/ 412040 h 412040"/>
              <a:gd name="connsiteX4" fmla="*/ 0 w 5496679"/>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6679" h="412040">
                <a:moveTo>
                  <a:pt x="0" y="0"/>
                </a:moveTo>
                <a:lnTo>
                  <a:pt x="5496679" y="0"/>
                </a:lnTo>
                <a:lnTo>
                  <a:pt x="5496679"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5532521"/>
              <a:satOff val="-4551"/>
              <a:lumOff val="5065"/>
              <a:alphaOff val="0"/>
            </a:schemeClr>
          </a:fillRef>
          <a:effectRef idx="1">
            <a:schemeClr val="accent3">
              <a:hueOff val="5532521"/>
              <a:satOff val="-4551"/>
              <a:lumOff val="5065"/>
              <a:alphaOff val="0"/>
            </a:schemeClr>
          </a:effectRef>
          <a:fontRef idx="minor">
            <a:schemeClr val="dk1"/>
          </a:fontRef>
        </p:style>
        <p:txBody>
          <a:bodyPr spcFirstLastPara="0" vert="horz" wrap="square" lIns="327057" tIns="55880" rIns="55880" bIns="55880" numCol="1" spcCol="1270" anchor="ctr" anchorCtr="0">
            <a:noAutofit/>
          </a:bodyPr>
          <a:lstStyle/>
          <a:p>
            <a:pPr lvl="0" algn="l" defTabSz="977900">
              <a:lnSpc>
                <a:spcPct val="90000"/>
              </a:lnSpc>
              <a:spcBef>
                <a:spcPct val="0"/>
              </a:spcBef>
              <a:spcAft>
                <a:spcPct val="35000"/>
              </a:spcAft>
            </a:pPr>
            <a:r>
              <a:rPr lang="en-US" sz="2400" kern="1200" dirty="0" smtClean="0">
                <a:latin typeface="Karla" panose="020B0604020202020204" charset="0"/>
              </a:rPr>
              <a:t>Overcrowding. </a:t>
            </a:r>
            <a:endParaRPr lang="en-US" sz="2400" kern="1200" dirty="0">
              <a:latin typeface="Karla" panose="020B0604020202020204" charset="0"/>
            </a:endParaRPr>
          </a:p>
        </p:txBody>
      </p:sp>
      <p:sp>
        <p:nvSpPr>
          <p:cNvPr id="18" name="Oval 17"/>
          <p:cNvSpPr/>
          <p:nvPr/>
        </p:nvSpPr>
        <p:spPr>
          <a:xfrm>
            <a:off x="840067" y="3652219"/>
            <a:ext cx="515051" cy="515051"/>
          </a:xfrm>
          <a:prstGeom prst="ellipse">
            <a:avLst/>
          </a:prstGeom>
        </p:spPr>
        <p:style>
          <a:lnRef idx="1">
            <a:schemeClr val="accent3">
              <a:hueOff val="5532521"/>
              <a:satOff val="-4551"/>
              <a:lumOff val="5065"/>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Freeform 18"/>
          <p:cNvSpPr/>
          <p:nvPr/>
        </p:nvSpPr>
        <p:spPr>
          <a:xfrm>
            <a:off x="724453" y="4322148"/>
            <a:ext cx="5869819" cy="412040"/>
          </a:xfrm>
          <a:custGeom>
            <a:avLst/>
            <a:gdLst>
              <a:gd name="connsiteX0" fmla="*/ 0 w 5869819"/>
              <a:gd name="connsiteY0" fmla="*/ 0 h 412040"/>
              <a:gd name="connsiteX1" fmla="*/ 5869819 w 5869819"/>
              <a:gd name="connsiteY1" fmla="*/ 0 h 412040"/>
              <a:gd name="connsiteX2" fmla="*/ 5869819 w 5869819"/>
              <a:gd name="connsiteY2" fmla="*/ 412040 h 412040"/>
              <a:gd name="connsiteX3" fmla="*/ 0 w 5869819"/>
              <a:gd name="connsiteY3" fmla="*/ 412040 h 412040"/>
              <a:gd name="connsiteX4" fmla="*/ 0 w 5869819"/>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819" h="412040">
                <a:moveTo>
                  <a:pt x="0" y="0"/>
                </a:moveTo>
                <a:lnTo>
                  <a:pt x="5869819" y="0"/>
                </a:lnTo>
                <a:lnTo>
                  <a:pt x="5869819"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6639025"/>
              <a:satOff val="-5461"/>
              <a:lumOff val="6078"/>
              <a:alphaOff val="0"/>
            </a:schemeClr>
          </a:fillRef>
          <a:effectRef idx="1">
            <a:schemeClr val="accent3">
              <a:hueOff val="6639025"/>
              <a:satOff val="-5461"/>
              <a:lumOff val="6078"/>
              <a:alphaOff val="0"/>
            </a:schemeClr>
          </a:effectRef>
          <a:fontRef idx="minor">
            <a:schemeClr val="dk1"/>
          </a:fontRef>
        </p:style>
        <p:txBody>
          <a:bodyPr spcFirstLastPara="0" vert="horz" wrap="square" lIns="327057" tIns="55880" rIns="55880" bIns="55880" numCol="1" spcCol="1270" anchor="ctr" anchorCtr="0">
            <a:noAutofit/>
          </a:bodyPr>
          <a:lstStyle/>
          <a:p>
            <a:pPr lvl="0" algn="l" defTabSz="977900">
              <a:lnSpc>
                <a:spcPct val="90000"/>
              </a:lnSpc>
              <a:spcBef>
                <a:spcPct val="0"/>
              </a:spcBef>
              <a:spcAft>
                <a:spcPct val="35000"/>
              </a:spcAft>
            </a:pPr>
            <a:r>
              <a:rPr lang="en-US" sz="2400" kern="1200" dirty="0" smtClean="0">
                <a:latin typeface="Karla" panose="020B0604020202020204" charset="0"/>
              </a:rPr>
              <a:t>Lighting. 	</a:t>
            </a:r>
            <a:endParaRPr lang="en-US" sz="2400" kern="1200" dirty="0">
              <a:latin typeface="Karla" panose="020B0604020202020204" charset="0"/>
            </a:endParaRPr>
          </a:p>
        </p:txBody>
      </p:sp>
      <p:sp>
        <p:nvSpPr>
          <p:cNvPr id="20" name="Oval 19"/>
          <p:cNvSpPr/>
          <p:nvPr/>
        </p:nvSpPr>
        <p:spPr>
          <a:xfrm>
            <a:off x="466927" y="4270642"/>
            <a:ext cx="515051" cy="515051"/>
          </a:xfrm>
          <a:prstGeom prst="ellipse">
            <a:avLst/>
          </a:prstGeom>
        </p:spPr>
        <p:style>
          <a:lnRef idx="1">
            <a:schemeClr val="accent3">
              <a:hueOff val="6639025"/>
              <a:satOff val="-5461"/>
              <a:lumOff val="6078"/>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6" name="Title 5"/>
          <p:cNvSpPr>
            <a:spLocks noGrp="1"/>
          </p:cNvSpPr>
          <p:nvPr>
            <p:ph type="title"/>
          </p:nvPr>
        </p:nvSpPr>
        <p:spPr>
          <a:xfrm>
            <a:off x="6937000" y="0"/>
            <a:ext cx="2207000" cy="1333500"/>
          </a:xfrm>
        </p:spPr>
        <p:txBody>
          <a:bodyPr/>
          <a:lstStyle/>
          <a:p>
            <a:pPr algn="ctr"/>
            <a:r>
              <a:rPr lang="en-US" sz="2000" dirty="0" smtClean="0">
                <a:solidFill>
                  <a:schemeClr val="bg1"/>
                </a:solidFill>
                <a:latin typeface="Karla" panose="020B0604020202020204" charset="0"/>
              </a:rPr>
              <a:t>Some basics requirements of HSE</a:t>
            </a:r>
            <a:br>
              <a:rPr lang="en-US" sz="2000" dirty="0" smtClean="0">
                <a:solidFill>
                  <a:schemeClr val="bg1"/>
                </a:solidFill>
                <a:latin typeface="Karla" panose="020B0604020202020204" charset="0"/>
              </a:rPr>
            </a:br>
            <a:r>
              <a:rPr lang="en-US" sz="2000" dirty="0" smtClean="0">
                <a:solidFill>
                  <a:schemeClr val="bg1"/>
                </a:solidFill>
                <a:latin typeface="Karla" panose="020B0604020202020204" charset="0"/>
              </a:rPr>
              <a:t>Part 01</a:t>
            </a:r>
            <a:endParaRPr lang="en-US" sz="2000" dirty="0">
              <a:solidFill>
                <a:schemeClr val="bg1"/>
              </a:solidFill>
              <a:latin typeface="Karla" panose="020B0604020202020204" charset="0"/>
            </a:endParaRPr>
          </a:p>
        </p:txBody>
      </p:sp>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Karla" panose="020B0604020202020204" charset="0"/>
              </a:rPr>
              <a:t>15</a:t>
            </a:fld>
            <a:endParaRPr lang="en" dirty="0">
              <a:latin typeface="Karla" panose="020B0604020202020204" charset="0"/>
            </a:endParaRPr>
          </a:p>
        </p:txBody>
      </p:sp>
    </p:spTree>
    <p:extLst>
      <p:ext uri="{BB962C8B-B14F-4D97-AF65-F5344CB8AC3E}">
        <p14:creationId xmlns:p14="http://schemas.microsoft.com/office/powerpoint/2010/main" val="246221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7"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Karla" panose="020B0604020202020204" charset="0"/>
              </a:rPr>
              <a:t>16</a:t>
            </a:fld>
            <a:endParaRPr lang="en" dirty="0">
              <a:latin typeface="Karla" panose="020B0604020202020204" charset="0"/>
            </a:endParaRPr>
          </a:p>
        </p:txBody>
      </p:sp>
      <p:sp>
        <p:nvSpPr>
          <p:cNvPr id="6" name="Block Arc 5"/>
          <p:cNvSpPr/>
          <p:nvPr/>
        </p:nvSpPr>
        <p:spPr>
          <a:xfrm>
            <a:off x="-4717491" y="-378830"/>
            <a:ext cx="6104361" cy="6104361"/>
          </a:xfrm>
          <a:prstGeom prst="blockArc">
            <a:avLst>
              <a:gd name="adj1" fmla="val 18900000"/>
              <a:gd name="adj2" fmla="val 2700000"/>
              <a:gd name="adj3" fmla="val 354"/>
            </a:avLst>
          </a:prstGeom>
        </p:spPr>
        <p:style>
          <a:lnRef idx="2">
            <a:schemeClr val="accent4">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7" name="Freeform 6"/>
          <p:cNvSpPr/>
          <p:nvPr/>
        </p:nvSpPr>
        <p:spPr>
          <a:xfrm>
            <a:off x="724453" y="612511"/>
            <a:ext cx="5869819" cy="412040"/>
          </a:xfrm>
          <a:custGeom>
            <a:avLst/>
            <a:gdLst>
              <a:gd name="connsiteX0" fmla="*/ 0 w 5869819"/>
              <a:gd name="connsiteY0" fmla="*/ 0 h 412040"/>
              <a:gd name="connsiteX1" fmla="*/ 5869819 w 5869819"/>
              <a:gd name="connsiteY1" fmla="*/ 0 h 412040"/>
              <a:gd name="connsiteX2" fmla="*/ 5869819 w 5869819"/>
              <a:gd name="connsiteY2" fmla="*/ 412040 h 412040"/>
              <a:gd name="connsiteX3" fmla="*/ 0 w 5869819"/>
              <a:gd name="connsiteY3" fmla="*/ 412040 h 412040"/>
              <a:gd name="connsiteX4" fmla="*/ 0 w 5869819"/>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819" h="412040">
                <a:moveTo>
                  <a:pt x="0" y="0"/>
                </a:moveTo>
                <a:lnTo>
                  <a:pt x="5869819" y="0"/>
                </a:lnTo>
                <a:lnTo>
                  <a:pt x="5869819"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27057" tIns="50800" rIns="50800" bIns="50800" numCol="1" spcCol="1270" anchor="ctr" anchorCtr="0">
            <a:noAutofit/>
          </a:bodyPr>
          <a:lstStyle/>
          <a:p>
            <a:pPr lvl="0" algn="l" defTabSz="889000">
              <a:lnSpc>
                <a:spcPct val="90000"/>
              </a:lnSpc>
              <a:spcBef>
                <a:spcPct val="0"/>
              </a:spcBef>
              <a:spcAft>
                <a:spcPct val="35000"/>
              </a:spcAft>
            </a:pPr>
            <a:r>
              <a:rPr lang="en-US" sz="2400" kern="1200" dirty="0" smtClean="0">
                <a:latin typeface="Karla" panose="020B0604020202020204" charset="0"/>
              </a:rPr>
              <a:t>Drinking water. </a:t>
            </a:r>
            <a:endParaRPr lang="en-US" sz="2400" kern="1200" dirty="0">
              <a:latin typeface="Karla" panose="020B0604020202020204" charset="0"/>
            </a:endParaRPr>
          </a:p>
        </p:txBody>
      </p:sp>
      <p:sp>
        <p:nvSpPr>
          <p:cNvPr id="8" name="Oval 7"/>
          <p:cNvSpPr/>
          <p:nvPr/>
        </p:nvSpPr>
        <p:spPr>
          <a:xfrm>
            <a:off x="466927" y="561005"/>
            <a:ext cx="515051" cy="515051"/>
          </a:xfrm>
          <a:prstGeom prst="ellipse">
            <a:avLst/>
          </a:prstGeom>
        </p:spPr>
        <p:style>
          <a:lnRef idx="1">
            <a:schemeClr val="accent3">
              <a:hueOff val="0"/>
              <a:satOff val="0"/>
              <a:lumOff val="0"/>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Freeform 8"/>
          <p:cNvSpPr/>
          <p:nvPr/>
        </p:nvSpPr>
        <p:spPr>
          <a:xfrm>
            <a:off x="1097593" y="1230935"/>
            <a:ext cx="5496679" cy="412040"/>
          </a:xfrm>
          <a:custGeom>
            <a:avLst/>
            <a:gdLst>
              <a:gd name="connsiteX0" fmla="*/ 0 w 5496679"/>
              <a:gd name="connsiteY0" fmla="*/ 0 h 412040"/>
              <a:gd name="connsiteX1" fmla="*/ 5496679 w 5496679"/>
              <a:gd name="connsiteY1" fmla="*/ 0 h 412040"/>
              <a:gd name="connsiteX2" fmla="*/ 5496679 w 5496679"/>
              <a:gd name="connsiteY2" fmla="*/ 412040 h 412040"/>
              <a:gd name="connsiteX3" fmla="*/ 0 w 5496679"/>
              <a:gd name="connsiteY3" fmla="*/ 412040 h 412040"/>
              <a:gd name="connsiteX4" fmla="*/ 0 w 5496679"/>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6679" h="412040">
                <a:moveTo>
                  <a:pt x="0" y="0"/>
                </a:moveTo>
                <a:lnTo>
                  <a:pt x="5496679" y="0"/>
                </a:lnTo>
                <a:lnTo>
                  <a:pt x="5496679"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1106504"/>
              <a:satOff val="-910"/>
              <a:lumOff val="1013"/>
              <a:alphaOff val="0"/>
            </a:schemeClr>
          </a:fillRef>
          <a:effectRef idx="1">
            <a:schemeClr val="accent3">
              <a:hueOff val="1106504"/>
              <a:satOff val="-910"/>
              <a:lumOff val="1013"/>
              <a:alphaOff val="0"/>
            </a:schemeClr>
          </a:effectRef>
          <a:fontRef idx="minor">
            <a:schemeClr val="dk1"/>
          </a:fontRef>
        </p:style>
        <p:txBody>
          <a:bodyPr spcFirstLastPara="0" vert="horz" wrap="square" lIns="327057" tIns="50800" rIns="50800" bIns="50800" numCol="1" spcCol="1270" anchor="ctr" anchorCtr="0">
            <a:noAutofit/>
          </a:bodyPr>
          <a:lstStyle/>
          <a:p>
            <a:pPr lvl="0" algn="l" defTabSz="889000">
              <a:lnSpc>
                <a:spcPct val="90000"/>
              </a:lnSpc>
              <a:spcBef>
                <a:spcPct val="0"/>
              </a:spcBef>
              <a:spcAft>
                <a:spcPct val="35000"/>
              </a:spcAft>
            </a:pPr>
            <a:r>
              <a:rPr lang="en-US" sz="2400" kern="1200" dirty="0" smtClean="0">
                <a:latin typeface="Karla" panose="020B0604020202020204" charset="0"/>
              </a:rPr>
              <a:t>Latrines and urinals. </a:t>
            </a:r>
            <a:endParaRPr lang="en-US" sz="2400" kern="1200" dirty="0">
              <a:latin typeface="Karla" panose="020B0604020202020204" charset="0"/>
            </a:endParaRPr>
          </a:p>
        </p:txBody>
      </p:sp>
      <p:sp>
        <p:nvSpPr>
          <p:cNvPr id="10" name="Oval 9"/>
          <p:cNvSpPr/>
          <p:nvPr/>
        </p:nvSpPr>
        <p:spPr>
          <a:xfrm>
            <a:off x="840067" y="1179429"/>
            <a:ext cx="515051" cy="515051"/>
          </a:xfrm>
          <a:prstGeom prst="ellipse">
            <a:avLst/>
          </a:prstGeom>
        </p:spPr>
        <p:style>
          <a:lnRef idx="1">
            <a:schemeClr val="accent3">
              <a:hueOff val="1106504"/>
              <a:satOff val="-910"/>
              <a:lumOff val="1013"/>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Freeform 10"/>
          <p:cNvSpPr/>
          <p:nvPr/>
        </p:nvSpPr>
        <p:spPr>
          <a:xfrm>
            <a:off x="1302071" y="1848905"/>
            <a:ext cx="5292200" cy="412040"/>
          </a:xfrm>
          <a:custGeom>
            <a:avLst/>
            <a:gdLst>
              <a:gd name="connsiteX0" fmla="*/ 0 w 5292200"/>
              <a:gd name="connsiteY0" fmla="*/ 0 h 412040"/>
              <a:gd name="connsiteX1" fmla="*/ 5292200 w 5292200"/>
              <a:gd name="connsiteY1" fmla="*/ 0 h 412040"/>
              <a:gd name="connsiteX2" fmla="*/ 5292200 w 5292200"/>
              <a:gd name="connsiteY2" fmla="*/ 412040 h 412040"/>
              <a:gd name="connsiteX3" fmla="*/ 0 w 5292200"/>
              <a:gd name="connsiteY3" fmla="*/ 412040 h 412040"/>
              <a:gd name="connsiteX4" fmla="*/ 0 w 5292200"/>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200" h="412040">
                <a:moveTo>
                  <a:pt x="0" y="0"/>
                </a:moveTo>
                <a:lnTo>
                  <a:pt x="5292200" y="0"/>
                </a:lnTo>
                <a:lnTo>
                  <a:pt x="5292200"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2213008"/>
              <a:satOff val="-1820"/>
              <a:lumOff val="2026"/>
              <a:alphaOff val="0"/>
            </a:schemeClr>
          </a:fillRef>
          <a:effectRef idx="1">
            <a:schemeClr val="accent3">
              <a:hueOff val="2213008"/>
              <a:satOff val="-1820"/>
              <a:lumOff val="2026"/>
              <a:alphaOff val="0"/>
            </a:schemeClr>
          </a:effectRef>
          <a:fontRef idx="minor">
            <a:schemeClr val="dk1"/>
          </a:fontRef>
        </p:style>
        <p:txBody>
          <a:bodyPr spcFirstLastPara="0" vert="horz" wrap="square" lIns="327057" tIns="50800" rIns="50800" bIns="50800" numCol="1" spcCol="1270" anchor="ctr" anchorCtr="0">
            <a:noAutofit/>
          </a:bodyPr>
          <a:lstStyle/>
          <a:p>
            <a:pPr lvl="0" algn="l" defTabSz="889000">
              <a:lnSpc>
                <a:spcPct val="90000"/>
              </a:lnSpc>
              <a:spcBef>
                <a:spcPct val="0"/>
              </a:spcBef>
              <a:spcAft>
                <a:spcPct val="35000"/>
              </a:spcAft>
            </a:pPr>
            <a:r>
              <a:rPr lang="en-US" sz="2400" kern="1200" dirty="0" smtClean="0">
                <a:latin typeface="Karla" panose="020B0604020202020204" charset="0"/>
              </a:rPr>
              <a:t>Spittoons. </a:t>
            </a:r>
            <a:endParaRPr lang="en-US" sz="2400" kern="1200" dirty="0">
              <a:latin typeface="Karla" panose="020B0604020202020204" charset="0"/>
            </a:endParaRPr>
          </a:p>
        </p:txBody>
      </p:sp>
      <p:sp>
        <p:nvSpPr>
          <p:cNvPr id="12" name="Oval 11"/>
          <p:cNvSpPr/>
          <p:nvPr/>
        </p:nvSpPr>
        <p:spPr>
          <a:xfrm>
            <a:off x="1044546" y="1797400"/>
            <a:ext cx="515051" cy="515051"/>
          </a:xfrm>
          <a:prstGeom prst="ellipse">
            <a:avLst/>
          </a:prstGeom>
        </p:spPr>
        <p:style>
          <a:lnRef idx="1">
            <a:schemeClr val="accent3">
              <a:hueOff val="2213008"/>
              <a:satOff val="-1820"/>
              <a:lumOff val="2026"/>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Freeform 12"/>
          <p:cNvSpPr/>
          <p:nvPr/>
        </p:nvSpPr>
        <p:spPr>
          <a:xfrm>
            <a:off x="1367360" y="2467329"/>
            <a:ext cx="5226912" cy="412040"/>
          </a:xfrm>
          <a:custGeom>
            <a:avLst/>
            <a:gdLst>
              <a:gd name="connsiteX0" fmla="*/ 0 w 5226912"/>
              <a:gd name="connsiteY0" fmla="*/ 0 h 412040"/>
              <a:gd name="connsiteX1" fmla="*/ 5226912 w 5226912"/>
              <a:gd name="connsiteY1" fmla="*/ 0 h 412040"/>
              <a:gd name="connsiteX2" fmla="*/ 5226912 w 5226912"/>
              <a:gd name="connsiteY2" fmla="*/ 412040 h 412040"/>
              <a:gd name="connsiteX3" fmla="*/ 0 w 5226912"/>
              <a:gd name="connsiteY3" fmla="*/ 412040 h 412040"/>
              <a:gd name="connsiteX4" fmla="*/ 0 w 5226912"/>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6912" h="412040">
                <a:moveTo>
                  <a:pt x="0" y="0"/>
                </a:moveTo>
                <a:lnTo>
                  <a:pt x="5226912" y="0"/>
                </a:lnTo>
                <a:lnTo>
                  <a:pt x="5226912"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3319512"/>
              <a:satOff val="-2731"/>
              <a:lumOff val="3039"/>
              <a:alphaOff val="0"/>
            </a:schemeClr>
          </a:fillRef>
          <a:effectRef idx="1">
            <a:schemeClr val="accent3">
              <a:hueOff val="3319512"/>
              <a:satOff val="-2731"/>
              <a:lumOff val="3039"/>
              <a:alphaOff val="0"/>
            </a:schemeClr>
          </a:effectRef>
          <a:fontRef idx="minor">
            <a:schemeClr val="dk1"/>
          </a:fontRef>
        </p:style>
        <p:txBody>
          <a:bodyPr spcFirstLastPara="0" vert="horz" wrap="square" lIns="327057" tIns="40640" rIns="40640" bIns="40640" numCol="1" spcCol="1270" anchor="ctr" anchorCtr="0">
            <a:noAutofit/>
          </a:bodyPr>
          <a:lstStyle/>
          <a:p>
            <a:pPr lvl="0" algn="l" defTabSz="711200">
              <a:lnSpc>
                <a:spcPct val="90000"/>
              </a:lnSpc>
              <a:spcBef>
                <a:spcPct val="0"/>
              </a:spcBef>
              <a:spcAft>
                <a:spcPct val="35000"/>
              </a:spcAft>
            </a:pPr>
            <a:r>
              <a:rPr lang="en-US" sz="1800" kern="1200" dirty="0" smtClean="0">
                <a:latin typeface="Karla" panose="020B0604020202020204" charset="0"/>
              </a:rPr>
              <a:t>Precautions against contagious or infectious disease. </a:t>
            </a:r>
            <a:endParaRPr lang="en-US" sz="1800" kern="1200" dirty="0">
              <a:latin typeface="Karla" panose="020B0604020202020204" charset="0"/>
            </a:endParaRPr>
          </a:p>
        </p:txBody>
      </p:sp>
      <p:sp>
        <p:nvSpPr>
          <p:cNvPr id="14" name="Oval 13"/>
          <p:cNvSpPr/>
          <p:nvPr/>
        </p:nvSpPr>
        <p:spPr>
          <a:xfrm>
            <a:off x="1109834" y="2415824"/>
            <a:ext cx="515051" cy="515051"/>
          </a:xfrm>
          <a:prstGeom prst="ellipse">
            <a:avLst/>
          </a:prstGeom>
        </p:spPr>
        <p:style>
          <a:lnRef idx="1">
            <a:schemeClr val="accent3">
              <a:hueOff val="3319512"/>
              <a:satOff val="-2731"/>
              <a:lumOff val="3039"/>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Freeform 14"/>
          <p:cNvSpPr/>
          <p:nvPr/>
        </p:nvSpPr>
        <p:spPr>
          <a:xfrm>
            <a:off x="1302071" y="3085753"/>
            <a:ext cx="5292200" cy="412040"/>
          </a:xfrm>
          <a:custGeom>
            <a:avLst/>
            <a:gdLst>
              <a:gd name="connsiteX0" fmla="*/ 0 w 5292200"/>
              <a:gd name="connsiteY0" fmla="*/ 0 h 412040"/>
              <a:gd name="connsiteX1" fmla="*/ 5292200 w 5292200"/>
              <a:gd name="connsiteY1" fmla="*/ 0 h 412040"/>
              <a:gd name="connsiteX2" fmla="*/ 5292200 w 5292200"/>
              <a:gd name="connsiteY2" fmla="*/ 412040 h 412040"/>
              <a:gd name="connsiteX3" fmla="*/ 0 w 5292200"/>
              <a:gd name="connsiteY3" fmla="*/ 412040 h 412040"/>
              <a:gd name="connsiteX4" fmla="*/ 0 w 5292200"/>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200" h="412040">
                <a:moveTo>
                  <a:pt x="0" y="0"/>
                </a:moveTo>
                <a:lnTo>
                  <a:pt x="5292200" y="0"/>
                </a:lnTo>
                <a:lnTo>
                  <a:pt x="5292200"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4426017"/>
              <a:satOff val="-3641"/>
              <a:lumOff val="4052"/>
              <a:alphaOff val="0"/>
            </a:schemeClr>
          </a:fillRef>
          <a:effectRef idx="1">
            <a:schemeClr val="accent3">
              <a:hueOff val="4426017"/>
              <a:satOff val="-3641"/>
              <a:lumOff val="4052"/>
              <a:alphaOff val="0"/>
            </a:schemeClr>
          </a:effectRef>
          <a:fontRef idx="minor">
            <a:schemeClr val="dk1"/>
          </a:fontRef>
        </p:style>
        <p:txBody>
          <a:bodyPr spcFirstLastPara="0" vert="horz" wrap="square" lIns="327057"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Karla" panose="020B0604020202020204" charset="0"/>
              </a:rPr>
              <a:t>Compulsory vaccination and inoculation. </a:t>
            </a:r>
            <a:endParaRPr lang="en-US" sz="2000" kern="1200" dirty="0">
              <a:latin typeface="Karla" panose="020B0604020202020204" charset="0"/>
            </a:endParaRPr>
          </a:p>
        </p:txBody>
      </p:sp>
      <p:sp>
        <p:nvSpPr>
          <p:cNvPr id="16" name="Oval 15"/>
          <p:cNvSpPr/>
          <p:nvPr/>
        </p:nvSpPr>
        <p:spPr>
          <a:xfrm>
            <a:off x="1044546" y="3034248"/>
            <a:ext cx="515051" cy="515051"/>
          </a:xfrm>
          <a:prstGeom prst="ellipse">
            <a:avLst/>
          </a:prstGeom>
        </p:spPr>
        <p:style>
          <a:lnRef idx="1">
            <a:schemeClr val="accent3">
              <a:hueOff val="4426017"/>
              <a:satOff val="-3641"/>
              <a:lumOff val="4052"/>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Freeform 16"/>
          <p:cNvSpPr/>
          <p:nvPr/>
        </p:nvSpPr>
        <p:spPr>
          <a:xfrm>
            <a:off x="1097593" y="3703724"/>
            <a:ext cx="5496679" cy="412040"/>
          </a:xfrm>
          <a:custGeom>
            <a:avLst/>
            <a:gdLst>
              <a:gd name="connsiteX0" fmla="*/ 0 w 5496679"/>
              <a:gd name="connsiteY0" fmla="*/ 0 h 412040"/>
              <a:gd name="connsiteX1" fmla="*/ 5496679 w 5496679"/>
              <a:gd name="connsiteY1" fmla="*/ 0 h 412040"/>
              <a:gd name="connsiteX2" fmla="*/ 5496679 w 5496679"/>
              <a:gd name="connsiteY2" fmla="*/ 412040 h 412040"/>
              <a:gd name="connsiteX3" fmla="*/ 0 w 5496679"/>
              <a:gd name="connsiteY3" fmla="*/ 412040 h 412040"/>
              <a:gd name="connsiteX4" fmla="*/ 0 w 5496679"/>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6679" h="412040">
                <a:moveTo>
                  <a:pt x="0" y="0"/>
                </a:moveTo>
                <a:lnTo>
                  <a:pt x="5496679" y="0"/>
                </a:lnTo>
                <a:lnTo>
                  <a:pt x="5496679"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5532521"/>
              <a:satOff val="-4551"/>
              <a:lumOff val="5065"/>
              <a:alphaOff val="0"/>
            </a:schemeClr>
          </a:fillRef>
          <a:effectRef idx="1">
            <a:schemeClr val="accent3">
              <a:hueOff val="5532521"/>
              <a:satOff val="-4551"/>
              <a:lumOff val="5065"/>
              <a:alphaOff val="0"/>
            </a:schemeClr>
          </a:effectRef>
          <a:fontRef idx="minor">
            <a:schemeClr val="dk1"/>
          </a:fontRef>
        </p:style>
        <p:txBody>
          <a:bodyPr spcFirstLastPara="0" vert="horz" wrap="square" lIns="327057" tIns="50800" rIns="50800" bIns="50800" numCol="1" spcCol="1270" anchor="ctr" anchorCtr="0">
            <a:noAutofit/>
          </a:bodyPr>
          <a:lstStyle/>
          <a:p>
            <a:pPr lvl="0" algn="l" defTabSz="889000">
              <a:lnSpc>
                <a:spcPct val="90000"/>
              </a:lnSpc>
              <a:spcBef>
                <a:spcPct val="0"/>
              </a:spcBef>
              <a:spcAft>
                <a:spcPct val="35000"/>
              </a:spcAft>
            </a:pPr>
            <a:r>
              <a:rPr lang="en-US" sz="1800" kern="1200" dirty="0" smtClean="0">
                <a:latin typeface="Karla" panose="020B0604020202020204" charset="0"/>
              </a:rPr>
              <a:t>Power to make rules for the provision of canteens. </a:t>
            </a:r>
            <a:endParaRPr lang="en-US" sz="1800" kern="1200" dirty="0">
              <a:latin typeface="Karla" panose="020B0604020202020204" charset="0"/>
            </a:endParaRPr>
          </a:p>
        </p:txBody>
      </p:sp>
      <p:sp>
        <p:nvSpPr>
          <p:cNvPr id="18" name="Oval 17"/>
          <p:cNvSpPr/>
          <p:nvPr/>
        </p:nvSpPr>
        <p:spPr>
          <a:xfrm>
            <a:off x="840067" y="3652219"/>
            <a:ext cx="515051" cy="515051"/>
          </a:xfrm>
          <a:prstGeom prst="ellipse">
            <a:avLst/>
          </a:prstGeom>
        </p:spPr>
        <p:style>
          <a:lnRef idx="1">
            <a:schemeClr val="accent3">
              <a:hueOff val="5532521"/>
              <a:satOff val="-4551"/>
              <a:lumOff val="5065"/>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Freeform 18"/>
          <p:cNvSpPr/>
          <p:nvPr/>
        </p:nvSpPr>
        <p:spPr>
          <a:xfrm>
            <a:off x="724453" y="4322148"/>
            <a:ext cx="5869819" cy="412040"/>
          </a:xfrm>
          <a:custGeom>
            <a:avLst/>
            <a:gdLst>
              <a:gd name="connsiteX0" fmla="*/ 0 w 5869819"/>
              <a:gd name="connsiteY0" fmla="*/ 0 h 412040"/>
              <a:gd name="connsiteX1" fmla="*/ 5869819 w 5869819"/>
              <a:gd name="connsiteY1" fmla="*/ 0 h 412040"/>
              <a:gd name="connsiteX2" fmla="*/ 5869819 w 5869819"/>
              <a:gd name="connsiteY2" fmla="*/ 412040 h 412040"/>
              <a:gd name="connsiteX3" fmla="*/ 0 w 5869819"/>
              <a:gd name="connsiteY3" fmla="*/ 412040 h 412040"/>
              <a:gd name="connsiteX4" fmla="*/ 0 w 5869819"/>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819" h="412040">
                <a:moveTo>
                  <a:pt x="0" y="0"/>
                </a:moveTo>
                <a:lnTo>
                  <a:pt x="5869819" y="0"/>
                </a:lnTo>
                <a:lnTo>
                  <a:pt x="5869819"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6639025"/>
              <a:satOff val="-5461"/>
              <a:lumOff val="6078"/>
              <a:alphaOff val="0"/>
            </a:schemeClr>
          </a:fillRef>
          <a:effectRef idx="1">
            <a:schemeClr val="accent3">
              <a:hueOff val="6639025"/>
              <a:satOff val="-5461"/>
              <a:lumOff val="6078"/>
              <a:alphaOff val="0"/>
            </a:schemeClr>
          </a:effectRef>
          <a:fontRef idx="minor">
            <a:schemeClr val="dk1"/>
          </a:fontRef>
        </p:style>
        <p:txBody>
          <a:bodyPr spcFirstLastPara="0" vert="horz" wrap="square" lIns="327057" tIns="50800" rIns="50800" bIns="50800" numCol="1" spcCol="1270" anchor="ctr" anchorCtr="0">
            <a:noAutofit/>
          </a:bodyPr>
          <a:lstStyle/>
          <a:p>
            <a:pPr lvl="0" algn="l" defTabSz="889000">
              <a:lnSpc>
                <a:spcPct val="90000"/>
              </a:lnSpc>
              <a:spcBef>
                <a:spcPct val="0"/>
              </a:spcBef>
              <a:spcAft>
                <a:spcPct val="35000"/>
              </a:spcAft>
            </a:pPr>
            <a:r>
              <a:rPr lang="en-US" sz="2400" kern="1200" dirty="0" smtClean="0">
                <a:latin typeface="Karla" panose="020B0604020202020204" charset="0"/>
              </a:rPr>
              <a:t>Precautions in case of fire. </a:t>
            </a:r>
            <a:endParaRPr lang="en-US" sz="2400" kern="1200" dirty="0">
              <a:latin typeface="Karla" panose="020B0604020202020204" charset="0"/>
            </a:endParaRPr>
          </a:p>
        </p:txBody>
      </p:sp>
      <p:sp>
        <p:nvSpPr>
          <p:cNvPr id="20" name="Oval 19"/>
          <p:cNvSpPr/>
          <p:nvPr/>
        </p:nvSpPr>
        <p:spPr>
          <a:xfrm>
            <a:off x="466927" y="4270642"/>
            <a:ext cx="515051" cy="515051"/>
          </a:xfrm>
          <a:prstGeom prst="ellipse">
            <a:avLst/>
          </a:prstGeom>
        </p:spPr>
        <p:style>
          <a:lnRef idx="1">
            <a:schemeClr val="accent3">
              <a:hueOff val="6639025"/>
              <a:satOff val="-5461"/>
              <a:lumOff val="6078"/>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 name="Title 5"/>
          <p:cNvSpPr txBox="1">
            <a:spLocks/>
          </p:cNvSpPr>
          <p:nvPr/>
        </p:nvSpPr>
        <p:spPr>
          <a:xfrm>
            <a:off x="6937000" y="0"/>
            <a:ext cx="2207000" cy="1333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smtClean="0">
                <a:solidFill>
                  <a:schemeClr val="bg1"/>
                </a:solidFill>
                <a:latin typeface="Karla" panose="020B0604020202020204" charset="0"/>
              </a:rPr>
              <a:t>Some basics requirements of HSE</a:t>
            </a:r>
            <a:br>
              <a:rPr lang="en-US" sz="2000" dirty="0" smtClean="0">
                <a:solidFill>
                  <a:schemeClr val="bg1"/>
                </a:solidFill>
                <a:latin typeface="Karla" panose="020B0604020202020204" charset="0"/>
              </a:rPr>
            </a:br>
            <a:r>
              <a:rPr lang="en-US" sz="2000" dirty="0" smtClean="0">
                <a:solidFill>
                  <a:schemeClr val="bg1"/>
                </a:solidFill>
                <a:latin typeface="Karla" panose="020B0604020202020204" charset="0"/>
              </a:rPr>
              <a:t>Part 02</a:t>
            </a:r>
            <a:endParaRPr lang="en-US" sz="2000" dirty="0">
              <a:solidFill>
                <a:schemeClr val="bg1"/>
              </a:solidFill>
              <a:latin typeface="Karla" panose="020B0604020202020204" charset="0"/>
            </a:endParaRPr>
          </a:p>
        </p:txBody>
      </p:sp>
    </p:spTree>
    <p:extLst>
      <p:ext uri="{BB962C8B-B14F-4D97-AF65-F5344CB8AC3E}">
        <p14:creationId xmlns:p14="http://schemas.microsoft.com/office/powerpoint/2010/main" val="4264994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7"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latin typeface="Karla" panose="020B0604020202020204" charset="0"/>
              </a:rPr>
              <a:t>17</a:t>
            </a:fld>
            <a:endParaRPr lang="en" dirty="0">
              <a:latin typeface="Karla" panose="020B0604020202020204" charset="0"/>
            </a:endParaRPr>
          </a:p>
        </p:txBody>
      </p:sp>
      <p:sp>
        <p:nvSpPr>
          <p:cNvPr id="6" name="Block Arc 5"/>
          <p:cNvSpPr/>
          <p:nvPr/>
        </p:nvSpPr>
        <p:spPr>
          <a:xfrm>
            <a:off x="-4717491" y="-378830"/>
            <a:ext cx="6104361" cy="6104361"/>
          </a:xfrm>
          <a:prstGeom prst="blockArc">
            <a:avLst>
              <a:gd name="adj1" fmla="val 18900000"/>
              <a:gd name="adj2" fmla="val 2700000"/>
              <a:gd name="adj3" fmla="val 354"/>
            </a:avLst>
          </a:prstGeom>
        </p:spPr>
        <p:style>
          <a:lnRef idx="2">
            <a:schemeClr val="accent4">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7" name="Freeform 6"/>
          <p:cNvSpPr/>
          <p:nvPr/>
        </p:nvSpPr>
        <p:spPr>
          <a:xfrm>
            <a:off x="724453" y="612511"/>
            <a:ext cx="5869819" cy="412040"/>
          </a:xfrm>
          <a:custGeom>
            <a:avLst/>
            <a:gdLst>
              <a:gd name="connsiteX0" fmla="*/ 0 w 5869819"/>
              <a:gd name="connsiteY0" fmla="*/ 0 h 412040"/>
              <a:gd name="connsiteX1" fmla="*/ 5869819 w 5869819"/>
              <a:gd name="connsiteY1" fmla="*/ 0 h 412040"/>
              <a:gd name="connsiteX2" fmla="*/ 5869819 w 5869819"/>
              <a:gd name="connsiteY2" fmla="*/ 412040 h 412040"/>
              <a:gd name="connsiteX3" fmla="*/ 0 w 5869819"/>
              <a:gd name="connsiteY3" fmla="*/ 412040 h 412040"/>
              <a:gd name="connsiteX4" fmla="*/ 0 w 5869819"/>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819" h="412040">
                <a:moveTo>
                  <a:pt x="0" y="0"/>
                </a:moveTo>
                <a:lnTo>
                  <a:pt x="5869819" y="0"/>
                </a:lnTo>
                <a:lnTo>
                  <a:pt x="5869819"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27057"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latin typeface="Karla" panose="020B0604020202020204" charset="0"/>
              </a:rPr>
              <a:t>Fencing of machinery. </a:t>
            </a:r>
            <a:endParaRPr lang="en-US" sz="2800" kern="1200" dirty="0">
              <a:latin typeface="Karla" panose="020B0604020202020204" charset="0"/>
            </a:endParaRPr>
          </a:p>
        </p:txBody>
      </p:sp>
      <p:sp>
        <p:nvSpPr>
          <p:cNvPr id="8" name="Oval 7"/>
          <p:cNvSpPr/>
          <p:nvPr/>
        </p:nvSpPr>
        <p:spPr>
          <a:xfrm>
            <a:off x="466927" y="561005"/>
            <a:ext cx="515051" cy="515051"/>
          </a:xfrm>
          <a:prstGeom prst="ellipse">
            <a:avLst/>
          </a:prstGeom>
        </p:spPr>
        <p:style>
          <a:lnRef idx="1">
            <a:schemeClr val="accent3">
              <a:hueOff val="0"/>
              <a:satOff val="0"/>
              <a:lumOff val="0"/>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Freeform 8"/>
          <p:cNvSpPr/>
          <p:nvPr/>
        </p:nvSpPr>
        <p:spPr>
          <a:xfrm>
            <a:off x="1097593" y="1230935"/>
            <a:ext cx="5496679" cy="412040"/>
          </a:xfrm>
          <a:custGeom>
            <a:avLst/>
            <a:gdLst>
              <a:gd name="connsiteX0" fmla="*/ 0 w 5496679"/>
              <a:gd name="connsiteY0" fmla="*/ 0 h 412040"/>
              <a:gd name="connsiteX1" fmla="*/ 5496679 w 5496679"/>
              <a:gd name="connsiteY1" fmla="*/ 0 h 412040"/>
              <a:gd name="connsiteX2" fmla="*/ 5496679 w 5496679"/>
              <a:gd name="connsiteY2" fmla="*/ 412040 h 412040"/>
              <a:gd name="connsiteX3" fmla="*/ 0 w 5496679"/>
              <a:gd name="connsiteY3" fmla="*/ 412040 h 412040"/>
              <a:gd name="connsiteX4" fmla="*/ 0 w 5496679"/>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6679" h="412040">
                <a:moveTo>
                  <a:pt x="0" y="0"/>
                </a:moveTo>
                <a:lnTo>
                  <a:pt x="5496679" y="0"/>
                </a:lnTo>
                <a:lnTo>
                  <a:pt x="5496679"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1106504"/>
              <a:satOff val="-910"/>
              <a:lumOff val="1013"/>
              <a:alphaOff val="0"/>
            </a:schemeClr>
          </a:fillRef>
          <a:effectRef idx="1">
            <a:schemeClr val="accent3">
              <a:hueOff val="1106504"/>
              <a:satOff val="-910"/>
              <a:lumOff val="1013"/>
              <a:alphaOff val="0"/>
            </a:schemeClr>
          </a:effectRef>
          <a:fontRef idx="minor">
            <a:schemeClr val="dk1"/>
          </a:fontRef>
        </p:style>
        <p:txBody>
          <a:bodyPr spcFirstLastPara="0" vert="horz" wrap="square" lIns="327057"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Karla" panose="020B0604020202020204" charset="0"/>
              </a:rPr>
              <a:t>Work on or near machinery in motion. </a:t>
            </a:r>
            <a:endParaRPr lang="en-US" sz="2000" kern="1200" dirty="0">
              <a:latin typeface="Karla" panose="020B0604020202020204" charset="0"/>
            </a:endParaRPr>
          </a:p>
        </p:txBody>
      </p:sp>
      <p:sp>
        <p:nvSpPr>
          <p:cNvPr id="10" name="Oval 9"/>
          <p:cNvSpPr/>
          <p:nvPr/>
        </p:nvSpPr>
        <p:spPr>
          <a:xfrm>
            <a:off x="840067" y="1179429"/>
            <a:ext cx="515051" cy="515051"/>
          </a:xfrm>
          <a:prstGeom prst="ellipse">
            <a:avLst/>
          </a:prstGeom>
        </p:spPr>
        <p:style>
          <a:lnRef idx="1">
            <a:schemeClr val="accent3">
              <a:hueOff val="1106504"/>
              <a:satOff val="-910"/>
              <a:lumOff val="1013"/>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Freeform 10"/>
          <p:cNvSpPr/>
          <p:nvPr/>
        </p:nvSpPr>
        <p:spPr>
          <a:xfrm>
            <a:off x="1302071" y="1848905"/>
            <a:ext cx="5292200" cy="412040"/>
          </a:xfrm>
          <a:custGeom>
            <a:avLst/>
            <a:gdLst>
              <a:gd name="connsiteX0" fmla="*/ 0 w 5292200"/>
              <a:gd name="connsiteY0" fmla="*/ 0 h 412040"/>
              <a:gd name="connsiteX1" fmla="*/ 5292200 w 5292200"/>
              <a:gd name="connsiteY1" fmla="*/ 0 h 412040"/>
              <a:gd name="connsiteX2" fmla="*/ 5292200 w 5292200"/>
              <a:gd name="connsiteY2" fmla="*/ 412040 h 412040"/>
              <a:gd name="connsiteX3" fmla="*/ 0 w 5292200"/>
              <a:gd name="connsiteY3" fmla="*/ 412040 h 412040"/>
              <a:gd name="connsiteX4" fmla="*/ 0 w 5292200"/>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200" h="412040">
                <a:moveTo>
                  <a:pt x="0" y="0"/>
                </a:moveTo>
                <a:lnTo>
                  <a:pt x="5292200" y="0"/>
                </a:lnTo>
                <a:lnTo>
                  <a:pt x="5292200"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2213008"/>
              <a:satOff val="-1820"/>
              <a:lumOff val="2026"/>
              <a:alphaOff val="0"/>
            </a:schemeClr>
          </a:fillRef>
          <a:effectRef idx="1">
            <a:schemeClr val="accent3">
              <a:hueOff val="2213008"/>
              <a:satOff val="-1820"/>
              <a:lumOff val="2026"/>
              <a:alphaOff val="0"/>
            </a:schemeClr>
          </a:effectRef>
          <a:fontRef idx="minor">
            <a:schemeClr val="dk1"/>
          </a:fontRef>
        </p:style>
        <p:txBody>
          <a:bodyPr spcFirstLastPara="0" vert="horz" wrap="square" lIns="327057" tIns="45720" rIns="45720" bIns="45720" numCol="1" spcCol="1270" anchor="ctr" anchorCtr="0">
            <a:noAutofit/>
          </a:bodyPr>
          <a:lstStyle/>
          <a:p>
            <a:pPr lvl="0" algn="l" defTabSz="800100">
              <a:lnSpc>
                <a:spcPct val="90000"/>
              </a:lnSpc>
              <a:spcBef>
                <a:spcPct val="0"/>
              </a:spcBef>
              <a:spcAft>
                <a:spcPct val="35000"/>
              </a:spcAft>
            </a:pPr>
            <a:r>
              <a:rPr lang="en-US" sz="1800" kern="1200" dirty="0" smtClean="0">
                <a:latin typeface="Karla" panose="020B0604020202020204" charset="0"/>
              </a:rPr>
              <a:t>Striking gear and devices for cutting off power. </a:t>
            </a:r>
            <a:endParaRPr lang="en-US" sz="1800" kern="1200" dirty="0">
              <a:latin typeface="Karla" panose="020B0604020202020204" charset="0"/>
            </a:endParaRPr>
          </a:p>
        </p:txBody>
      </p:sp>
      <p:sp>
        <p:nvSpPr>
          <p:cNvPr id="12" name="Oval 11"/>
          <p:cNvSpPr/>
          <p:nvPr/>
        </p:nvSpPr>
        <p:spPr>
          <a:xfrm>
            <a:off x="1044546" y="1797400"/>
            <a:ext cx="515051" cy="515051"/>
          </a:xfrm>
          <a:prstGeom prst="ellipse">
            <a:avLst/>
          </a:prstGeom>
        </p:spPr>
        <p:style>
          <a:lnRef idx="1">
            <a:schemeClr val="accent3">
              <a:hueOff val="2213008"/>
              <a:satOff val="-1820"/>
              <a:lumOff val="2026"/>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Freeform 12"/>
          <p:cNvSpPr/>
          <p:nvPr/>
        </p:nvSpPr>
        <p:spPr>
          <a:xfrm>
            <a:off x="1367360" y="2467329"/>
            <a:ext cx="5226912" cy="412040"/>
          </a:xfrm>
          <a:custGeom>
            <a:avLst/>
            <a:gdLst>
              <a:gd name="connsiteX0" fmla="*/ 0 w 5226912"/>
              <a:gd name="connsiteY0" fmla="*/ 0 h 412040"/>
              <a:gd name="connsiteX1" fmla="*/ 5226912 w 5226912"/>
              <a:gd name="connsiteY1" fmla="*/ 0 h 412040"/>
              <a:gd name="connsiteX2" fmla="*/ 5226912 w 5226912"/>
              <a:gd name="connsiteY2" fmla="*/ 412040 h 412040"/>
              <a:gd name="connsiteX3" fmla="*/ 0 w 5226912"/>
              <a:gd name="connsiteY3" fmla="*/ 412040 h 412040"/>
              <a:gd name="connsiteX4" fmla="*/ 0 w 5226912"/>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6912" h="412040">
                <a:moveTo>
                  <a:pt x="0" y="0"/>
                </a:moveTo>
                <a:lnTo>
                  <a:pt x="5226912" y="0"/>
                </a:lnTo>
                <a:lnTo>
                  <a:pt x="5226912"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3319512"/>
              <a:satOff val="-2731"/>
              <a:lumOff val="3039"/>
              <a:alphaOff val="0"/>
            </a:schemeClr>
          </a:fillRef>
          <a:effectRef idx="1">
            <a:schemeClr val="accent3">
              <a:hueOff val="3319512"/>
              <a:satOff val="-2731"/>
              <a:lumOff val="3039"/>
              <a:alphaOff val="0"/>
            </a:schemeClr>
          </a:effectRef>
          <a:fontRef idx="minor">
            <a:schemeClr val="dk1"/>
          </a:fontRef>
        </p:style>
        <p:txBody>
          <a:bodyPr spcFirstLastPara="0" vert="horz" wrap="square" lIns="327057"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Karla" panose="020B0604020202020204" charset="0"/>
              </a:rPr>
              <a:t>Cranes and other lifting machinery. </a:t>
            </a:r>
            <a:endParaRPr lang="en-US" sz="2000" kern="1200" dirty="0">
              <a:latin typeface="Karla" panose="020B0604020202020204" charset="0"/>
            </a:endParaRPr>
          </a:p>
        </p:txBody>
      </p:sp>
      <p:sp>
        <p:nvSpPr>
          <p:cNvPr id="14" name="Oval 13"/>
          <p:cNvSpPr/>
          <p:nvPr/>
        </p:nvSpPr>
        <p:spPr>
          <a:xfrm>
            <a:off x="1109834" y="2415824"/>
            <a:ext cx="515051" cy="515051"/>
          </a:xfrm>
          <a:prstGeom prst="ellipse">
            <a:avLst/>
          </a:prstGeom>
        </p:spPr>
        <p:style>
          <a:lnRef idx="1">
            <a:schemeClr val="accent3">
              <a:hueOff val="3319512"/>
              <a:satOff val="-2731"/>
              <a:lumOff val="3039"/>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Freeform 14"/>
          <p:cNvSpPr/>
          <p:nvPr/>
        </p:nvSpPr>
        <p:spPr>
          <a:xfrm>
            <a:off x="1302071" y="3085753"/>
            <a:ext cx="5292200" cy="412040"/>
          </a:xfrm>
          <a:custGeom>
            <a:avLst/>
            <a:gdLst>
              <a:gd name="connsiteX0" fmla="*/ 0 w 5292200"/>
              <a:gd name="connsiteY0" fmla="*/ 0 h 412040"/>
              <a:gd name="connsiteX1" fmla="*/ 5292200 w 5292200"/>
              <a:gd name="connsiteY1" fmla="*/ 0 h 412040"/>
              <a:gd name="connsiteX2" fmla="*/ 5292200 w 5292200"/>
              <a:gd name="connsiteY2" fmla="*/ 412040 h 412040"/>
              <a:gd name="connsiteX3" fmla="*/ 0 w 5292200"/>
              <a:gd name="connsiteY3" fmla="*/ 412040 h 412040"/>
              <a:gd name="connsiteX4" fmla="*/ 0 w 5292200"/>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200" h="412040">
                <a:moveTo>
                  <a:pt x="0" y="0"/>
                </a:moveTo>
                <a:lnTo>
                  <a:pt x="5292200" y="0"/>
                </a:lnTo>
                <a:lnTo>
                  <a:pt x="5292200"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4426017"/>
              <a:satOff val="-3641"/>
              <a:lumOff val="4052"/>
              <a:alphaOff val="0"/>
            </a:schemeClr>
          </a:fillRef>
          <a:effectRef idx="1">
            <a:schemeClr val="accent3">
              <a:hueOff val="4426017"/>
              <a:satOff val="-3641"/>
              <a:lumOff val="4052"/>
              <a:alphaOff val="0"/>
            </a:schemeClr>
          </a:effectRef>
          <a:fontRef idx="minor">
            <a:schemeClr val="dk1"/>
          </a:fontRef>
        </p:style>
        <p:txBody>
          <a:bodyPr spcFirstLastPara="0" vert="horz" wrap="square" lIns="327057"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latin typeface="Karla" panose="020B0604020202020204" charset="0"/>
              </a:rPr>
              <a:t>Hoists and lifts. </a:t>
            </a:r>
            <a:endParaRPr lang="en-US" sz="2800" kern="1200" dirty="0">
              <a:latin typeface="Karla" panose="020B0604020202020204" charset="0"/>
            </a:endParaRPr>
          </a:p>
        </p:txBody>
      </p:sp>
      <p:sp>
        <p:nvSpPr>
          <p:cNvPr id="16" name="Oval 15"/>
          <p:cNvSpPr/>
          <p:nvPr/>
        </p:nvSpPr>
        <p:spPr>
          <a:xfrm>
            <a:off x="1044546" y="3034248"/>
            <a:ext cx="515051" cy="515051"/>
          </a:xfrm>
          <a:prstGeom prst="ellipse">
            <a:avLst/>
          </a:prstGeom>
        </p:spPr>
        <p:style>
          <a:lnRef idx="1">
            <a:schemeClr val="accent3">
              <a:hueOff val="4426017"/>
              <a:satOff val="-3641"/>
              <a:lumOff val="4052"/>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Freeform 16"/>
          <p:cNvSpPr/>
          <p:nvPr/>
        </p:nvSpPr>
        <p:spPr>
          <a:xfrm>
            <a:off x="1097593" y="3703724"/>
            <a:ext cx="5496679" cy="412040"/>
          </a:xfrm>
          <a:custGeom>
            <a:avLst/>
            <a:gdLst>
              <a:gd name="connsiteX0" fmla="*/ 0 w 5496679"/>
              <a:gd name="connsiteY0" fmla="*/ 0 h 412040"/>
              <a:gd name="connsiteX1" fmla="*/ 5496679 w 5496679"/>
              <a:gd name="connsiteY1" fmla="*/ 0 h 412040"/>
              <a:gd name="connsiteX2" fmla="*/ 5496679 w 5496679"/>
              <a:gd name="connsiteY2" fmla="*/ 412040 h 412040"/>
              <a:gd name="connsiteX3" fmla="*/ 0 w 5496679"/>
              <a:gd name="connsiteY3" fmla="*/ 412040 h 412040"/>
              <a:gd name="connsiteX4" fmla="*/ 0 w 5496679"/>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6679" h="412040">
                <a:moveTo>
                  <a:pt x="0" y="0"/>
                </a:moveTo>
                <a:lnTo>
                  <a:pt x="5496679" y="0"/>
                </a:lnTo>
                <a:lnTo>
                  <a:pt x="5496679"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5532521"/>
              <a:satOff val="-4551"/>
              <a:lumOff val="5065"/>
              <a:alphaOff val="0"/>
            </a:schemeClr>
          </a:fillRef>
          <a:effectRef idx="1">
            <a:schemeClr val="accent3">
              <a:hueOff val="5532521"/>
              <a:satOff val="-4551"/>
              <a:lumOff val="5065"/>
              <a:alphaOff val="0"/>
            </a:schemeClr>
          </a:effectRef>
          <a:fontRef idx="minor">
            <a:schemeClr val="dk1"/>
          </a:fontRef>
        </p:style>
        <p:txBody>
          <a:bodyPr spcFirstLastPara="0" vert="horz" wrap="square" lIns="327057"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latin typeface="Karla" panose="020B0604020202020204" charset="0"/>
              </a:rPr>
              <a:t>Revolving machinery. </a:t>
            </a:r>
            <a:endParaRPr lang="en-US" sz="2800" kern="1200" dirty="0">
              <a:latin typeface="Karla" panose="020B0604020202020204" charset="0"/>
            </a:endParaRPr>
          </a:p>
        </p:txBody>
      </p:sp>
      <p:sp>
        <p:nvSpPr>
          <p:cNvPr id="18" name="Oval 17"/>
          <p:cNvSpPr/>
          <p:nvPr/>
        </p:nvSpPr>
        <p:spPr>
          <a:xfrm>
            <a:off x="840067" y="3652219"/>
            <a:ext cx="515051" cy="515051"/>
          </a:xfrm>
          <a:prstGeom prst="ellipse">
            <a:avLst/>
          </a:prstGeom>
        </p:spPr>
        <p:style>
          <a:lnRef idx="1">
            <a:schemeClr val="accent3">
              <a:hueOff val="5532521"/>
              <a:satOff val="-4551"/>
              <a:lumOff val="5065"/>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9" name="Freeform 18"/>
          <p:cNvSpPr/>
          <p:nvPr/>
        </p:nvSpPr>
        <p:spPr>
          <a:xfrm>
            <a:off x="724453" y="4322148"/>
            <a:ext cx="5869819" cy="412040"/>
          </a:xfrm>
          <a:custGeom>
            <a:avLst/>
            <a:gdLst>
              <a:gd name="connsiteX0" fmla="*/ 0 w 5869819"/>
              <a:gd name="connsiteY0" fmla="*/ 0 h 412040"/>
              <a:gd name="connsiteX1" fmla="*/ 5869819 w 5869819"/>
              <a:gd name="connsiteY1" fmla="*/ 0 h 412040"/>
              <a:gd name="connsiteX2" fmla="*/ 5869819 w 5869819"/>
              <a:gd name="connsiteY2" fmla="*/ 412040 h 412040"/>
              <a:gd name="connsiteX3" fmla="*/ 0 w 5869819"/>
              <a:gd name="connsiteY3" fmla="*/ 412040 h 412040"/>
              <a:gd name="connsiteX4" fmla="*/ 0 w 5869819"/>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819" h="412040">
                <a:moveTo>
                  <a:pt x="0" y="0"/>
                </a:moveTo>
                <a:lnTo>
                  <a:pt x="5869819" y="0"/>
                </a:lnTo>
                <a:lnTo>
                  <a:pt x="5869819"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6639025"/>
              <a:satOff val="-5461"/>
              <a:lumOff val="6078"/>
              <a:alphaOff val="0"/>
            </a:schemeClr>
          </a:fillRef>
          <a:effectRef idx="1">
            <a:schemeClr val="accent3">
              <a:hueOff val="6639025"/>
              <a:satOff val="-5461"/>
              <a:lumOff val="6078"/>
              <a:alphaOff val="0"/>
            </a:schemeClr>
          </a:effectRef>
          <a:fontRef idx="minor">
            <a:schemeClr val="dk1"/>
          </a:fontRef>
        </p:style>
        <p:txBody>
          <a:bodyPr spcFirstLastPara="0" vert="horz" wrap="square" lIns="327057"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latin typeface="Karla" panose="020B0604020202020204" charset="0"/>
              </a:rPr>
              <a:t>Pressure plant. </a:t>
            </a:r>
            <a:endParaRPr lang="en-US" sz="2800" kern="1200" dirty="0">
              <a:latin typeface="Karla" panose="020B0604020202020204" charset="0"/>
            </a:endParaRPr>
          </a:p>
        </p:txBody>
      </p:sp>
      <p:sp>
        <p:nvSpPr>
          <p:cNvPr id="20" name="Oval 19"/>
          <p:cNvSpPr/>
          <p:nvPr/>
        </p:nvSpPr>
        <p:spPr>
          <a:xfrm>
            <a:off x="466927" y="4270642"/>
            <a:ext cx="515051" cy="515051"/>
          </a:xfrm>
          <a:prstGeom prst="ellipse">
            <a:avLst/>
          </a:prstGeom>
        </p:spPr>
        <p:style>
          <a:lnRef idx="1">
            <a:schemeClr val="accent3">
              <a:hueOff val="6639025"/>
              <a:satOff val="-5461"/>
              <a:lumOff val="6078"/>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 name="Title 5"/>
          <p:cNvSpPr txBox="1">
            <a:spLocks/>
          </p:cNvSpPr>
          <p:nvPr/>
        </p:nvSpPr>
        <p:spPr>
          <a:xfrm>
            <a:off x="6937000" y="0"/>
            <a:ext cx="2207000" cy="1333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smtClean="0">
                <a:solidFill>
                  <a:schemeClr val="bg1"/>
                </a:solidFill>
                <a:latin typeface="Karla" panose="020B0604020202020204" charset="0"/>
              </a:rPr>
              <a:t>Some basics requirements of HSE</a:t>
            </a:r>
            <a:br>
              <a:rPr lang="en-US" sz="2000" dirty="0" smtClean="0">
                <a:solidFill>
                  <a:schemeClr val="bg1"/>
                </a:solidFill>
                <a:latin typeface="Karla" panose="020B0604020202020204" charset="0"/>
              </a:rPr>
            </a:br>
            <a:r>
              <a:rPr lang="en-US" sz="2000" dirty="0" smtClean="0">
                <a:solidFill>
                  <a:schemeClr val="bg1"/>
                </a:solidFill>
                <a:latin typeface="Karla" panose="020B0604020202020204" charset="0"/>
              </a:rPr>
              <a:t>Part 03</a:t>
            </a:r>
            <a:endParaRPr lang="en-US" sz="2000" dirty="0">
              <a:solidFill>
                <a:schemeClr val="bg1"/>
              </a:solidFill>
              <a:latin typeface="Karla" panose="020B0604020202020204" charset="0"/>
            </a:endParaRPr>
          </a:p>
        </p:txBody>
      </p:sp>
    </p:spTree>
    <p:extLst>
      <p:ext uri="{BB962C8B-B14F-4D97-AF65-F5344CB8AC3E}">
        <p14:creationId xmlns:p14="http://schemas.microsoft.com/office/powerpoint/2010/main" val="245179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7" grpId="0"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dirty="0"/>
          </a:p>
        </p:txBody>
      </p:sp>
      <p:sp>
        <p:nvSpPr>
          <p:cNvPr id="22" name="Block Arc 21"/>
          <p:cNvSpPr/>
          <p:nvPr/>
        </p:nvSpPr>
        <p:spPr>
          <a:xfrm>
            <a:off x="-4717491" y="-378830"/>
            <a:ext cx="6104361" cy="6104361"/>
          </a:xfrm>
          <a:prstGeom prst="blockArc">
            <a:avLst>
              <a:gd name="adj1" fmla="val 18900000"/>
              <a:gd name="adj2" fmla="val 2700000"/>
              <a:gd name="adj3" fmla="val 354"/>
            </a:avLst>
          </a:prstGeom>
        </p:spPr>
        <p:style>
          <a:lnRef idx="2">
            <a:schemeClr val="accent4">
              <a:hueOff val="0"/>
              <a:satOff val="0"/>
              <a:lumOff val="0"/>
              <a:alphaOff val="0"/>
            </a:schemeClr>
          </a:lnRef>
          <a:fillRef idx="0">
            <a:schemeClr val="accent2">
              <a:tint val="90000"/>
              <a:hueOff val="0"/>
              <a:satOff val="0"/>
              <a:lumOff val="0"/>
              <a:alphaOff val="0"/>
            </a:schemeClr>
          </a:fillRef>
          <a:effectRef idx="0">
            <a:schemeClr val="accent2">
              <a:tint val="90000"/>
              <a:hueOff val="0"/>
              <a:satOff val="0"/>
              <a:lumOff val="0"/>
              <a:alphaOff val="0"/>
            </a:schemeClr>
          </a:effectRef>
          <a:fontRef idx="minor">
            <a:schemeClr val="tx1">
              <a:hueOff val="0"/>
              <a:satOff val="0"/>
              <a:lumOff val="0"/>
              <a:alphaOff val="0"/>
            </a:schemeClr>
          </a:fontRef>
        </p:style>
      </p:sp>
      <p:sp>
        <p:nvSpPr>
          <p:cNvPr id="23" name="Freeform 22"/>
          <p:cNvSpPr/>
          <p:nvPr/>
        </p:nvSpPr>
        <p:spPr>
          <a:xfrm>
            <a:off x="724453" y="612511"/>
            <a:ext cx="5869819" cy="412040"/>
          </a:xfrm>
          <a:custGeom>
            <a:avLst/>
            <a:gdLst>
              <a:gd name="connsiteX0" fmla="*/ 0 w 5869819"/>
              <a:gd name="connsiteY0" fmla="*/ 0 h 412040"/>
              <a:gd name="connsiteX1" fmla="*/ 5869819 w 5869819"/>
              <a:gd name="connsiteY1" fmla="*/ 0 h 412040"/>
              <a:gd name="connsiteX2" fmla="*/ 5869819 w 5869819"/>
              <a:gd name="connsiteY2" fmla="*/ 412040 h 412040"/>
              <a:gd name="connsiteX3" fmla="*/ 0 w 5869819"/>
              <a:gd name="connsiteY3" fmla="*/ 412040 h 412040"/>
              <a:gd name="connsiteX4" fmla="*/ 0 w 5869819"/>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819" h="412040">
                <a:moveTo>
                  <a:pt x="0" y="0"/>
                </a:moveTo>
                <a:lnTo>
                  <a:pt x="5869819" y="0"/>
                </a:lnTo>
                <a:lnTo>
                  <a:pt x="5869819"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0"/>
              <a:satOff val="0"/>
              <a:lumOff val="0"/>
              <a:alphaOff val="0"/>
            </a:schemeClr>
          </a:fillRef>
          <a:effectRef idx="1">
            <a:schemeClr val="accent3">
              <a:hueOff val="0"/>
              <a:satOff val="0"/>
              <a:lumOff val="0"/>
              <a:alphaOff val="0"/>
            </a:schemeClr>
          </a:effectRef>
          <a:fontRef idx="minor">
            <a:schemeClr val="dk1"/>
          </a:fontRef>
        </p:style>
        <p:txBody>
          <a:bodyPr spcFirstLastPara="0" vert="horz" wrap="square" lIns="327057"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Karla" panose="020B0604020202020204" charset="0"/>
              </a:rPr>
              <a:t>Floors, stairs and means of access. </a:t>
            </a:r>
            <a:endParaRPr lang="en-US" sz="2000" kern="1200" dirty="0">
              <a:latin typeface="Karla" panose="020B0604020202020204" charset="0"/>
            </a:endParaRPr>
          </a:p>
        </p:txBody>
      </p:sp>
      <p:sp>
        <p:nvSpPr>
          <p:cNvPr id="24" name="Oval 23"/>
          <p:cNvSpPr/>
          <p:nvPr/>
        </p:nvSpPr>
        <p:spPr>
          <a:xfrm>
            <a:off x="466927" y="561005"/>
            <a:ext cx="515051" cy="515051"/>
          </a:xfrm>
          <a:prstGeom prst="ellipse">
            <a:avLst/>
          </a:prstGeom>
        </p:spPr>
        <p:style>
          <a:lnRef idx="1">
            <a:schemeClr val="accent3">
              <a:hueOff val="0"/>
              <a:satOff val="0"/>
              <a:lumOff val="0"/>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Freeform 24"/>
          <p:cNvSpPr/>
          <p:nvPr/>
        </p:nvSpPr>
        <p:spPr>
          <a:xfrm>
            <a:off x="1097593" y="1230935"/>
            <a:ext cx="5496679" cy="412040"/>
          </a:xfrm>
          <a:custGeom>
            <a:avLst/>
            <a:gdLst>
              <a:gd name="connsiteX0" fmla="*/ 0 w 5496679"/>
              <a:gd name="connsiteY0" fmla="*/ 0 h 412040"/>
              <a:gd name="connsiteX1" fmla="*/ 5496679 w 5496679"/>
              <a:gd name="connsiteY1" fmla="*/ 0 h 412040"/>
              <a:gd name="connsiteX2" fmla="*/ 5496679 w 5496679"/>
              <a:gd name="connsiteY2" fmla="*/ 412040 h 412040"/>
              <a:gd name="connsiteX3" fmla="*/ 0 w 5496679"/>
              <a:gd name="connsiteY3" fmla="*/ 412040 h 412040"/>
              <a:gd name="connsiteX4" fmla="*/ 0 w 5496679"/>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6679" h="412040">
                <a:moveTo>
                  <a:pt x="0" y="0"/>
                </a:moveTo>
                <a:lnTo>
                  <a:pt x="5496679" y="0"/>
                </a:lnTo>
                <a:lnTo>
                  <a:pt x="5496679"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1106504"/>
              <a:satOff val="-910"/>
              <a:lumOff val="1013"/>
              <a:alphaOff val="0"/>
            </a:schemeClr>
          </a:fillRef>
          <a:effectRef idx="1">
            <a:schemeClr val="accent3">
              <a:hueOff val="1106504"/>
              <a:satOff val="-910"/>
              <a:lumOff val="1013"/>
              <a:alphaOff val="0"/>
            </a:schemeClr>
          </a:effectRef>
          <a:fontRef idx="minor">
            <a:schemeClr val="dk1"/>
          </a:fontRef>
        </p:style>
        <p:txBody>
          <a:bodyPr spcFirstLastPara="0" vert="horz" wrap="square" lIns="327057"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Karla" panose="020B0604020202020204" charset="0"/>
              </a:rPr>
              <a:t>Pits, sumps, opening in floors, etc. </a:t>
            </a:r>
            <a:endParaRPr lang="en-US" sz="2000" kern="1200" dirty="0">
              <a:latin typeface="Karla" panose="020B0604020202020204" charset="0"/>
            </a:endParaRPr>
          </a:p>
        </p:txBody>
      </p:sp>
      <p:sp>
        <p:nvSpPr>
          <p:cNvPr id="26" name="Oval 25"/>
          <p:cNvSpPr/>
          <p:nvPr/>
        </p:nvSpPr>
        <p:spPr>
          <a:xfrm>
            <a:off x="840067" y="1179429"/>
            <a:ext cx="515051" cy="515051"/>
          </a:xfrm>
          <a:prstGeom prst="ellipse">
            <a:avLst/>
          </a:prstGeom>
        </p:spPr>
        <p:style>
          <a:lnRef idx="1">
            <a:schemeClr val="accent3">
              <a:hueOff val="1106504"/>
              <a:satOff val="-910"/>
              <a:lumOff val="1013"/>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7" name="Freeform 26"/>
          <p:cNvSpPr/>
          <p:nvPr/>
        </p:nvSpPr>
        <p:spPr>
          <a:xfrm>
            <a:off x="1302071" y="1848905"/>
            <a:ext cx="5292200" cy="412040"/>
          </a:xfrm>
          <a:custGeom>
            <a:avLst/>
            <a:gdLst>
              <a:gd name="connsiteX0" fmla="*/ 0 w 5292200"/>
              <a:gd name="connsiteY0" fmla="*/ 0 h 412040"/>
              <a:gd name="connsiteX1" fmla="*/ 5292200 w 5292200"/>
              <a:gd name="connsiteY1" fmla="*/ 0 h 412040"/>
              <a:gd name="connsiteX2" fmla="*/ 5292200 w 5292200"/>
              <a:gd name="connsiteY2" fmla="*/ 412040 h 412040"/>
              <a:gd name="connsiteX3" fmla="*/ 0 w 5292200"/>
              <a:gd name="connsiteY3" fmla="*/ 412040 h 412040"/>
              <a:gd name="connsiteX4" fmla="*/ 0 w 5292200"/>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200" h="412040">
                <a:moveTo>
                  <a:pt x="0" y="0"/>
                </a:moveTo>
                <a:lnTo>
                  <a:pt x="5292200" y="0"/>
                </a:lnTo>
                <a:lnTo>
                  <a:pt x="5292200"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2213008"/>
              <a:satOff val="-1820"/>
              <a:lumOff val="2026"/>
              <a:alphaOff val="0"/>
            </a:schemeClr>
          </a:fillRef>
          <a:effectRef idx="1">
            <a:schemeClr val="accent3">
              <a:hueOff val="2213008"/>
              <a:satOff val="-1820"/>
              <a:lumOff val="2026"/>
              <a:alphaOff val="0"/>
            </a:schemeClr>
          </a:effectRef>
          <a:fontRef idx="minor">
            <a:schemeClr val="dk1"/>
          </a:fontRef>
        </p:style>
        <p:txBody>
          <a:bodyPr spcFirstLastPara="0" vert="horz" wrap="square" lIns="327057"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Karla" panose="020B0604020202020204" charset="0"/>
              </a:rPr>
              <a:t>Excessive weights. </a:t>
            </a:r>
            <a:endParaRPr lang="en-US" sz="2000" kern="1200" dirty="0">
              <a:latin typeface="Karla" panose="020B0604020202020204" charset="0"/>
            </a:endParaRPr>
          </a:p>
        </p:txBody>
      </p:sp>
      <p:sp>
        <p:nvSpPr>
          <p:cNvPr id="28" name="Oval 27"/>
          <p:cNvSpPr/>
          <p:nvPr/>
        </p:nvSpPr>
        <p:spPr>
          <a:xfrm>
            <a:off x="1044546" y="1797400"/>
            <a:ext cx="515051" cy="515051"/>
          </a:xfrm>
          <a:prstGeom prst="ellipse">
            <a:avLst/>
          </a:prstGeom>
        </p:spPr>
        <p:style>
          <a:lnRef idx="1">
            <a:schemeClr val="accent3">
              <a:hueOff val="2213008"/>
              <a:satOff val="-1820"/>
              <a:lumOff val="2026"/>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9" name="Freeform 28"/>
          <p:cNvSpPr/>
          <p:nvPr/>
        </p:nvSpPr>
        <p:spPr>
          <a:xfrm>
            <a:off x="1367360" y="2467329"/>
            <a:ext cx="5226912" cy="412040"/>
          </a:xfrm>
          <a:custGeom>
            <a:avLst/>
            <a:gdLst>
              <a:gd name="connsiteX0" fmla="*/ 0 w 5226912"/>
              <a:gd name="connsiteY0" fmla="*/ 0 h 412040"/>
              <a:gd name="connsiteX1" fmla="*/ 5226912 w 5226912"/>
              <a:gd name="connsiteY1" fmla="*/ 0 h 412040"/>
              <a:gd name="connsiteX2" fmla="*/ 5226912 w 5226912"/>
              <a:gd name="connsiteY2" fmla="*/ 412040 h 412040"/>
              <a:gd name="connsiteX3" fmla="*/ 0 w 5226912"/>
              <a:gd name="connsiteY3" fmla="*/ 412040 h 412040"/>
              <a:gd name="connsiteX4" fmla="*/ 0 w 5226912"/>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6912" h="412040">
                <a:moveTo>
                  <a:pt x="0" y="0"/>
                </a:moveTo>
                <a:lnTo>
                  <a:pt x="5226912" y="0"/>
                </a:lnTo>
                <a:lnTo>
                  <a:pt x="5226912"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3319512"/>
              <a:satOff val="-2731"/>
              <a:lumOff val="3039"/>
              <a:alphaOff val="0"/>
            </a:schemeClr>
          </a:fillRef>
          <a:effectRef idx="1">
            <a:schemeClr val="accent3">
              <a:hueOff val="3319512"/>
              <a:satOff val="-2731"/>
              <a:lumOff val="3039"/>
              <a:alphaOff val="0"/>
            </a:schemeClr>
          </a:effectRef>
          <a:fontRef idx="minor">
            <a:schemeClr val="dk1"/>
          </a:fontRef>
        </p:style>
        <p:txBody>
          <a:bodyPr spcFirstLastPara="0" vert="horz" wrap="square" lIns="327057"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Karla" panose="020B0604020202020204" charset="0"/>
              </a:rPr>
              <a:t>Protection of eyes. </a:t>
            </a:r>
            <a:endParaRPr lang="en-US" sz="2000" kern="1200" dirty="0">
              <a:latin typeface="Karla" panose="020B0604020202020204" charset="0"/>
            </a:endParaRPr>
          </a:p>
        </p:txBody>
      </p:sp>
      <p:sp>
        <p:nvSpPr>
          <p:cNvPr id="30" name="Oval 29"/>
          <p:cNvSpPr/>
          <p:nvPr/>
        </p:nvSpPr>
        <p:spPr>
          <a:xfrm>
            <a:off x="1109834" y="2415824"/>
            <a:ext cx="515051" cy="515051"/>
          </a:xfrm>
          <a:prstGeom prst="ellipse">
            <a:avLst/>
          </a:prstGeom>
        </p:spPr>
        <p:style>
          <a:lnRef idx="1">
            <a:schemeClr val="accent3">
              <a:hueOff val="3319512"/>
              <a:satOff val="-2731"/>
              <a:lumOff val="3039"/>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1" name="Freeform 30"/>
          <p:cNvSpPr/>
          <p:nvPr/>
        </p:nvSpPr>
        <p:spPr>
          <a:xfrm>
            <a:off x="1302071" y="3085753"/>
            <a:ext cx="5292200" cy="412040"/>
          </a:xfrm>
          <a:custGeom>
            <a:avLst/>
            <a:gdLst>
              <a:gd name="connsiteX0" fmla="*/ 0 w 5292200"/>
              <a:gd name="connsiteY0" fmla="*/ 0 h 412040"/>
              <a:gd name="connsiteX1" fmla="*/ 5292200 w 5292200"/>
              <a:gd name="connsiteY1" fmla="*/ 0 h 412040"/>
              <a:gd name="connsiteX2" fmla="*/ 5292200 w 5292200"/>
              <a:gd name="connsiteY2" fmla="*/ 412040 h 412040"/>
              <a:gd name="connsiteX3" fmla="*/ 0 w 5292200"/>
              <a:gd name="connsiteY3" fmla="*/ 412040 h 412040"/>
              <a:gd name="connsiteX4" fmla="*/ 0 w 5292200"/>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92200" h="412040">
                <a:moveTo>
                  <a:pt x="0" y="0"/>
                </a:moveTo>
                <a:lnTo>
                  <a:pt x="5292200" y="0"/>
                </a:lnTo>
                <a:lnTo>
                  <a:pt x="5292200"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4426017"/>
              <a:satOff val="-3641"/>
              <a:lumOff val="4052"/>
              <a:alphaOff val="0"/>
            </a:schemeClr>
          </a:fillRef>
          <a:effectRef idx="1">
            <a:schemeClr val="accent3">
              <a:hueOff val="4426017"/>
              <a:satOff val="-3641"/>
              <a:lumOff val="4052"/>
              <a:alphaOff val="0"/>
            </a:schemeClr>
          </a:effectRef>
          <a:fontRef idx="minor">
            <a:schemeClr val="dk1"/>
          </a:fontRef>
        </p:style>
        <p:txBody>
          <a:bodyPr spcFirstLastPara="0" vert="horz" wrap="square" lIns="327057"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Karla" panose="020B0604020202020204" charset="0"/>
              </a:rPr>
              <a:t>Safety of </a:t>
            </a:r>
            <a:r>
              <a:rPr lang="en-US" sz="1600" kern="1200" dirty="0" smtClean="0">
                <a:latin typeface="Karla" panose="020B0604020202020204" charset="0"/>
              </a:rPr>
              <a:t>building, machinery and manufacturing process. </a:t>
            </a:r>
            <a:endParaRPr lang="en-US" sz="1600" kern="1200" dirty="0">
              <a:latin typeface="Karla" panose="020B0604020202020204" charset="0"/>
            </a:endParaRPr>
          </a:p>
        </p:txBody>
      </p:sp>
      <p:sp>
        <p:nvSpPr>
          <p:cNvPr id="32" name="Oval 31"/>
          <p:cNvSpPr/>
          <p:nvPr/>
        </p:nvSpPr>
        <p:spPr>
          <a:xfrm>
            <a:off x="1044546" y="3034248"/>
            <a:ext cx="515051" cy="515051"/>
          </a:xfrm>
          <a:prstGeom prst="ellipse">
            <a:avLst/>
          </a:prstGeom>
        </p:spPr>
        <p:style>
          <a:lnRef idx="1">
            <a:schemeClr val="accent3">
              <a:hueOff val="4426017"/>
              <a:satOff val="-3641"/>
              <a:lumOff val="4052"/>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3" name="Freeform 32"/>
          <p:cNvSpPr/>
          <p:nvPr/>
        </p:nvSpPr>
        <p:spPr>
          <a:xfrm>
            <a:off x="1097593" y="3703724"/>
            <a:ext cx="5496679" cy="412040"/>
          </a:xfrm>
          <a:custGeom>
            <a:avLst/>
            <a:gdLst>
              <a:gd name="connsiteX0" fmla="*/ 0 w 5496679"/>
              <a:gd name="connsiteY0" fmla="*/ 0 h 412040"/>
              <a:gd name="connsiteX1" fmla="*/ 5496679 w 5496679"/>
              <a:gd name="connsiteY1" fmla="*/ 0 h 412040"/>
              <a:gd name="connsiteX2" fmla="*/ 5496679 w 5496679"/>
              <a:gd name="connsiteY2" fmla="*/ 412040 h 412040"/>
              <a:gd name="connsiteX3" fmla="*/ 0 w 5496679"/>
              <a:gd name="connsiteY3" fmla="*/ 412040 h 412040"/>
              <a:gd name="connsiteX4" fmla="*/ 0 w 5496679"/>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6679" h="412040">
                <a:moveTo>
                  <a:pt x="0" y="0"/>
                </a:moveTo>
                <a:lnTo>
                  <a:pt x="5496679" y="0"/>
                </a:lnTo>
                <a:lnTo>
                  <a:pt x="5496679"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5532521"/>
              <a:satOff val="-4551"/>
              <a:lumOff val="5065"/>
              <a:alphaOff val="0"/>
            </a:schemeClr>
          </a:fillRef>
          <a:effectRef idx="1">
            <a:schemeClr val="accent3">
              <a:hueOff val="5532521"/>
              <a:satOff val="-4551"/>
              <a:lumOff val="5065"/>
              <a:alphaOff val="0"/>
            </a:schemeClr>
          </a:effectRef>
          <a:fontRef idx="minor">
            <a:schemeClr val="dk1"/>
          </a:fontRef>
        </p:style>
        <p:txBody>
          <a:bodyPr spcFirstLastPara="0" vert="horz" wrap="square" lIns="327057"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Karla" panose="020B0604020202020204" charset="0"/>
              </a:rPr>
              <a:t>Precautions against dangerous fumes. </a:t>
            </a:r>
            <a:endParaRPr lang="en-US" sz="2000" kern="1200" dirty="0">
              <a:latin typeface="Karla" panose="020B0604020202020204" charset="0"/>
            </a:endParaRPr>
          </a:p>
        </p:txBody>
      </p:sp>
      <p:sp>
        <p:nvSpPr>
          <p:cNvPr id="34" name="Oval 33"/>
          <p:cNvSpPr/>
          <p:nvPr/>
        </p:nvSpPr>
        <p:spPr>
          <a:xfrm>
            <a:off x="840067" y="3652219"/>
            <a:ext cx="515051" cy="515051"/>
          </a:xfrm>
          <a:prstGeom prst="ellipse">
            <a:avLst/>
          </a:prstGeom>
        </p:spPr>
        <p:style>
          <a:lnRef idx="1">
            <a:schemeClr val="accent3">
              <a:hueOff val="5532521"/>
              <a:satOff val="-4551"/>
              <a:lumOff val="5065"/>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5" name="Freeform 34"/>
          <p:cNvSpPr/>
          <p:nvPr/>
        </p:nvSpPr>
        <p:spPr>
          <a:xfrm>
            <a:off x="724453" y="4322148"/>
            <a:ext cx="5869819" cy="412040"/>
          </a:xfrm>
          <a:custGeom>
            <a:avLst/>
            <a:gdLst>
              <a:gd name="connsiteX0" fmla="*/ 0 w 5869819"/>
              <a:gd name="connsiteY0" fmla="*/ 0 h 412040"/>
              <a:gd name="connsiteX1" fmla="*/ 5869819 w 5869819"/>
              <a:gd name="connsiteY1" fmla="*/ 0 h 412040"/>
              <a:gd name="connsiteX2" fmla="*/ 5869819 w 5869819"/>
              <a:gd name="connsiteY2" fmla="*/ 412040 h 412040"/>
              <a:gd name="connsiteX3" fmla="*/ 0 w 5869819"/>
              <a:gd name="connsiteY3" fmla="*/ 412040 h 412040"/>
              <a:gd name="connsiteX4" fmla="*/ 0 w 5869819"/>
              <a:gd name="connsiteY4" fmla="*/ 0 h 412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9819" h="412040">
                <a:moveTo>
                  <a:pt x="0" y="0"/>
                </a:moveTo>
                <a:lnTo>
                  <a:pt x="5869819" y="0"/>
                </a:lnTo>
                <a:lnTo>
                  <a:pt x="5869819" y="412040"/>
                </a:lnTo>
                <a:lnTo>
                  <a:pt x="0" y="412040"/>
                </a:lnTo>
                <a:lnTo>
                  <a:pt x="0" y="0"/>
                </a:lnTo>
                <a:close/>
              </a:path>
            </a:pathLst>
          </a:cu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hueOff val="6639025"/>
              <a:satOff val="-5461"/>
              <a:lumOff val="6078"/>
              <a:alphaOff val="0"/>
            </a:schemeClr>
          </a:fillRef>
          <a:effectRef idx="1">
            <a:schemeClr val="accent3">
              <a:hueOff val="6639025"/>
              <a:satOff val="-5461"/>
              <a:lumOff val="6078"/>
              <a:alphaOff val="0"/>
            </a:schemeClr>
          </a:effectRef>
          <a:fontRef idx="minor">
            <a:schemeClr val="dk1"/>
          </a:fontRef>
        </p:style>
        <p:txBody>
          <a:bodyPr spcFirstLastPara="0" vert="horz" wrap="square" lIns="327057"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latin typeface="Karla" panose="020B0604020202020204" charset="0"/>
              </a:rPr>
              <a:t>Explosive or inflammable dust, gas, etc. </a:t>
            </a:r>
            <a:endParaRPr lang="en-US" sz="2000" kern="1200" dirty="0">
              <a:latin typeface="Karla" panose="020B0604020202020204" charset="0"/>
            </a:endParaRPr>
          </a:p>
        </p:txBody>
      </p:sp>
      <p:sp>
        <p:nvSpPr>
          <p:cNvPr id="36" name="Oval 35"/>
          <p:cNvSpPr/>
          <p:nvPr/>
        </p:nvSpPr>
        <p:spPr>
          <a:xfrm>
            <a:off x="466927" y="4270642"/>
            <a:ext cx="515051" cy="515051"/>
          </a:xfrm>
          <a:prstGeom prst="ellipse">
            <a:avLst/>
          </a:prstGeom>
        </p:spPr>
        <p:style>
          <a:lnRef idx="1">
            <a:schemeClr val="accent3">
              <a:hueOff val="6639025"/>
              <a:satOff val="-5461"/>
              <a:lumOff val="6078"/>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4" name="Title 5"/>
          <p:cNvSpPr txBox="1">
            <a:spLocks/>
          </p:cNvSpPr>
          <p:nvPr/>
        </p:nvSpPr>
        <p:spPr>
          <a:xfrm>
            <a:off x="6937000" y="0"/>
            <a:ext cx="2207000" cy="1333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smtClean="0">
                <a:solidFill>
                  <a:schemeClr val="bg1"/>
                </a:solidFill>
                <a:latin typeface="Karla" panose="020B0604020202020204" charset="0"/>
              </a:rPr>
              <a:t>Some basics requirements of HSE</a:t>
            </a:r>
            <a:br>
              <a:rPr lang="en-US" sz="2000" dirty="0" smtClean="0">
                <a:solidFill>
                  <a:schemeClr val="bg1"/>
                </a:solidFill>
                <a:latin typeface="Karla" panose="020B0604020202020204" charset="0"/>
              </a:rPr>
            </a:br>
            <a:r>
              <a:rPr lang="en-US" sz="2000" dirty="0" smtClean="0">
                <a:solidFill>
                  <a:schemeClr val="bg1"/>
                </a:solidFill>
                <a:latin typeface="Karla" panose="020B0604020202020204" charset="0"/>
              </a:rPr>
              <a:t>Part 04</a:t>
            </a:r>
            <a:endParaRPr lang="en-US" sz="2000" dirty="0">
              <a:solidFill>
                <a:schemeClr val="bg1"/>
              </a:solidFill>
              <a:latin typeface="Karla" panose="020B0604020202020204" charset="0"/>
            </a:endParaRPr>
          </a:p>
        </p:txBody>
      </p:sp>
    </p:spTree>
    <p:extLst>
      <p:ext uri="{BB962C8B-B14F-4D97-AF65-F5344CB8AC3E}">
        <p14:creationId xmlns:p14="http://schemas.microsoft.com/office/powerpoint/2010/main" val="344895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P spid="29" grpId="0" animBg="1"/>
      <p:bldP spid="31" grpId="0" animBg="1"/>
      <p:bldP spid="33" grpId="0" animBg="1"/>
      <p:bldP spid="35"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640457" y="4749851"/>
            <a:ext cx="451469" cy="323853"/>
          </a:xfrm>
        </p:spPr>
        <p:txBody>
          <a:bodyPr/>
          <a:lstStyle/>
          <a:p>
            <a:pPr marL="0" lvl="0" indent="0" algn="r" rtl="0">
              <a:spcBef>
                <a:spcPts val="0"/>
              </a:spcBef>
              <a:spcAft>
                <a:spcPts val="0"/>
              </a:spcAft>
              <a:buNone/>
            </a:pPr>
            <a:fld id="{00000000-1234-1234-1234-123412341234}" type="slidenum">
              <a:rPr lang="en" smtClean="0"/>
              <a:t>19</a:t>
            </a:fld>
            <a:endParaRPr lang="en" dirty="0"/>
          </a:p>
        </p:txBody>
      </p:sp>
      <p:sp>
        <p:nvSpPr>
          <p:cNvPr id="3" name="Slide Number Placeholder 2">
            <a:extLst>
              <a:ext uri="{FF2B5EF4-FFF2-40B4-BE49-F238E27FC236}">
                <a16:creationId xmlns:a16="http://schemas.microsoft.com/office/drawing/2014/main" id="{09F89F5C-B586-43EA-8210-4A8411C84796}"/>
              </a:ext>
            </a:extLst>
          </p:cNvPr>
          <p:cNvSpPr txBox="1">
            <a:spLocks/>
          </p:cNvSpPr>
          <p:nvPr/>
        </p:nvSpPr>
        <p:spPr>
          <a:xfrm>
            <a:off x="8001880" y="-71675"/>
            <a:ext cx="2257091" cy="30042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1pPr>
            <a:lvl2pPr marR="0" lvl="1"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2pPr>
            <a:lvl3pPr marR="0" lvl="2"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3pPr>
            <a:lvl4pPr marR="0" lvl="3"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4pPr>
            <a:lvl5pPr marR="0" lvl="4"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5pPr>
            <a:lvl6pPr marR="0" lvl="5"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6pPr>
            <a:lvl7pPr marR="0" lvl="6"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7pPr>
            <a:lvl8pPr marR="0" lvl="7"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8pPr>
            <a:lvl9pPr marR="0" lvl="8" algn="r" rtl="0">
              <a:lnSpc>
                <a:spcPct val="100000"/>
              </a:lnSpc>
              <a:spcBef>
                <a:spcPts val="0"/>
              </a:spcBef>
              <a:spcAft>
                <a:spcPts val="0"/>
              </a:spcAft>
              <a:buClr>
                <a:srgbClr val="000000"/>
              </a:buClr>
              <a:buFont typeface="Arial"/>
              <a:buNone/>
              <a:defRPr sz="1200" b="0" i="0" u="none" strike="noStrike" cap="none">
                <a:solidFill>
                  <a:srgbClr val="FFFFFF"/>
                </a:solidFill>
                <a:latin typeface="Montserrat"/>
                <a:ea typeface="Montserrat"/>
                <a:cs typeface="Montserrat"/>
                <a:sym typeface="Montserrat"/>
              </a:defRPr>
            </a:lvl9pPr>
          </a:lstStyle>
          <a:p>
            <a:fld id="{C5AC5FCB-6B74-432D-892B-943DF54F3523}" type="slidenum">
              <a:rPr lang="en-ID" smtClean="0"/>
              <a:pPr/>
              <a:t>19</a:t>
            </a:fld>
            <a:endParaRPr lang="en-ID"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200" t="18028" r="74829" b="6667"/>
          <a:stretch/>
        </p:blipFill>
        <p:spPr>
          <a:xfrm>
            <a:off x="764432" y="240630"/>
            <a:ext cx="1875613" cy="4249271"/>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5984" t="18028" r="50045" b="6667"/>
          <a:stretch/>
        </p:blipFill>
        <p:spPr>
          <a:xfrm>
            <a:off x="2640045" y="240630"/>
            <a:ext cx="1875614" cy="4249271"/>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51039" t="18028" r="25261" b="6667"/>
          <a:stretch/>
        </p:blipFill>
        <p:spPr>
          <a:xfrm>
            <a:off x="4530524" y="240630"/>
            <a:ext cx="1854420" cy="4249271"/>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75552" t="18028" r="613" b="6667"/>
          <a:stretch/>
        </p:blipFill>
        <p:spPr>
          <a:xfrm>
            <a:off x="6399809" y="240630"/>
            <a:ext cx="1865017" cy="4249271"/>
          </a:xfrm>
          <a:prstGeom prst="rect">
            <a:avLst/>
          </a:prstGeom>
        </p:spPr>
      </p:pic>
      <p:sp>
        <p:nvSpPr>
          <p:cNvPr id="8" name="Title 1">
            <a:extLst>
              <a:ext uri="{FF2B5EF4-FFF2-40B4-BE49-F238E27FC236}">
                <a16:creationId xmlns:a16="http://schemas.microsoft.com/office/drawing/2014/main" id="{2E9E365F-01C3-4F3B-B997-83ED0C886455}"/>
              </a:ext>
            </a:extLst>
          </p:cNvPr>
          <p:cNvSpPr txBox="1">
            <a:spLocks/>
          </p:cNvSpPr>
          <p:nvPr/>
        </p:nvSpPr>
        <p:spPr>
          <a:xfrm>
            <a:off x="941355" y="4501784"/>
            <a:ext cx="1468499" cy="664797"/>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smtClean="0">
                <a:solidFill>
                  <a:schemeClr val="bg2"/>
                </a:solidFill>
                <a:latin typeface="Karla" panose="020B0604020202020204" charset="0"/>
                <a:ea typeface="Cambria" panose="02040503050406030204" pitchFamily="18" charset="0"/>
                <a:cs typeface="Segoe UI Light" panose="020B0502040204020203" pitchFamily="34" charset="0"/>
              </a:rPr>
              <a:t>Unsafe</a:t>
            </a:r>
          </a:p>
          <a:p>
            <a:r>
              <a:rPr lang="en-US" sz="2400" dirty="0" smtClean="0">
                <a:solidFill>
                  <a:schemeClr val="bg2"/>
                </a:solidFill>
                <a:latin typeface="Karla" panose="020B0604020202020204" charset="0"/>
                <a:ea typeface="Cambria" panose="02040503050406030204" pitchFamily="18" charset="0"/>
                <a:cs typeface="Segoe UI Light" panose="020B0502040204020203" pitchFamily="34" charset="0"/>
              </a:rPr>
              <a:t>Condition</a:t>
            </a:r>
            <a:endParaRPr lang="en-ID" sz="2400" dirty="0">
              <a:solidFill>
                <a:schemeClr val="bg2"/>
              </a:solidFill>
              <a:latin typeface="Karla" panose="020B0604020202020204" charset="0"/>
              <a:ea typeface="Cambria" panose="02040503050406030204" pitchFamily="18" charset="0"/>
              <a:cs typeface="Segoe UI Light" panose="020B0502040204020203" pitchFamily="34" charset="0"/>
            </a:endParaRPr>
          </a:p>
        </p:txBody>
      </p:sp>
      <p:sp>
        <p:nvSpPr>
          <p:cNvPr id="9" name="Title 1">
            <a:extLst>
              <a:ext uri="{FF2B5EF4-FFF2-40B4-BE49-F238E27FC236}">
                <a16:creationId xmlns:a16="http://schemas.microsoft.com/office/drawing/2014/main" id="{2E9E365F-01C3-4F3B-B997-83ED0C886455}"/>
              </a:ext>
            </a:extLst>
          </p:cNvPr>
          <p:cNvSpPr txBox="1">
            <a:spLocks/>
          </p:cNvSpPr>
          <p:nvPr/>
        </p:nvSpPr>
        <p:spPr>
          <a:xfrm>
            <a:off x="2843602" y="4501784"/>
            <a:ext cx="1468499" cy="664797"/>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smtClean="0">
                <a:solidFill>
                  <a:schemeClr val="bg2"/>
                </a:solidFill>
                <a:latin typeface="Karla" panose="020B0604020202020204" charset="0"/>
                <a:ea typeface="Cambria" panose="02040503050406030204" pitchFamily="18" charset="0"/>
                <a:cs typeface="Segoe UI Light" panose="020B0502040204020203" pitchFamily="34" charset="0"/>
              </a:rPr>
              <a:t>Unsafe</a:t>
            </a:r>
          </a:p>
          <a:p>
            <a:r>
              <a:rPr lang="en-US" sz="2400" dirty="0" smtClean="0">
                <a:solidFill>
                  <a:schemeClr val="bg2"/>
                </a:solidFill>
                <a:latin typeface="Karla" panose="020B0604020202020204" charset="0"/>
                <a:ea typeface="Cambria" panose="02040503050406030204" pitchFamily="18" charset="0"/>
                <a:cs typeface="Segoe UI Light" panose="020B0502040204020203" pitchFamily="34" charset="0"/>
              </a:rPr>
              <a:t>Act</a:t>
            </a:r>
            <a:endParaRPr lang="en-ID" sz="2400" dirty="0">
              <a:solidFill>
                <a:schemeClr val="bg2"/>
              </a:solidFill>
              <a:latin typeface="Karla" panose="020B0604020202020204" charset="0"/>
              <a:ea typeface="Cambria" panose="02040503050406030204" pitchFamily="18" charset="0"/>
              <a:cs typeface="Segoe UI Light" panose="020B0502040204020203" pitchFamily="34" charset="0"/>
            </a:endParaRPr>
          </a:p>
        </p:txBody>
      </p:sp>
      <p:sp>
        <p:nvSpPr>
          <p:cNvPr id="10" name="Title 1">
            <a:extLst>
              <a:ext uri="{FF2B5EF4-FFF2-40B4-BE49-F238E27FC236}">
                <a16:creationId xmlns:a16="http://schemas.microsoft.com/office/drawing/2014/main" id="{2E9E365F-01C3-4F3B-B997-83ED0C886455}"/>
              </a:ext>
            </a:extLst>
          </p:cNvPr>
          <p:cNvSpPr txBox="1">
            <a:spLocks/>
          </p:cNvSpPr>
          <p:nvPr/>
        </p:nvSpPr>
        <p:spPr>
          <a:xfrm>
            <a:off x="4688488" y="4501783"/>
            <a:ext cx="1468502" cy="33239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smtClean="0">
                <a:solidFill>
                  <a:schemeClr val="bg2"/>
                </a:solidFill>
                <a:latin typeface="Karla" panose="020B0604020202020204" charset="0"/>
                <a:ea typeface="Cambria" panose="02040503050406030204" pitchFamily="18" charset="0"/>
                <a:cs typeface="Segoe UI Light" panose="020B0502040204020203" pitchFamily="34" charset="0"/>
              </a:rPr>
              <a:t>Near-miss</a:t>
            </a:r>
            <a:endParaRPr lang="en-ID" sz="2400" dirty="0">
              <a:solidFill>
                <a:schemeClr val="bg2"/>
              </a:solidFill>
              <a:latin typeface="Karla" panose="020B0604020202020204" charset="0"/>
              <a:ea typeface="Cambria" panose="02040503050406030204" pitchFamily="18" charset="0"/>
              <a:cs typeface="Segoe UI Light" panose="020B0502040204020203" pitchFamily="34" charset="0"/>
            </a:endParaRPr>
          </a:p>
        </p:txBody>
      </p:sp>
      <p:sp>
        <p:nvSpPr>
          <p:cNvPr id="11" name="Title 1">
            <a:extLst>
              <a:ext uri="{FF2B5EF4-FFF2-40B4-BE49-F238E27FC236}">
                <a16:creationId xmlns:a16="http://schemas.microsoft.com/office/drawing/2014/main" id="{2E9E365F-01C3-4F3B-B997-83ED0C886455}"/>
              </a:ext>
            </a:extLst>
          </p:cNvPr>
          <p:cNvSpPr txBox="1">
            <a:spLocks/>
          </p:cNvSpPr>
          <p:nvPr/>
        </p:nvSpPr>
        <p:spPr>
          <a:xfrm>
            <a:off x="6590735" y="4489901"/>
            <a:ext cx="1468502" cy="33239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smtClean="0">
                <a:solidFill>
                  <a:schemeClr val="bg2"/>
                </a:solidFill>
                <a:latin typeface="Karla" panose="020B0604020202020204" charset="0"/>
                <a:ea typeface="Cambria" panose="02040503050406030204" pitchFamily="18" charset="0"/>
                <a:cs typeface="Segoe UI Light" panose="020B0502040204020203" pitchFamily="34" charset="0"/>
              </a:rPr>
              <a:t>Accident</a:t>
            </a:r>
            <a:endParaRPr lang="en-ID" sz="2400" dirty="0">
              <a:solidFill>
                <a:schemeClr val="bg2"/>
              </a:solidFill>
              <a:latin typeface="Karla" panose="020B0604020202020204" charset="0"/>
              <a:ea typeface="Cambria" panose="02040503050406030204" pitchFamily="18" charset="0"/>
              <a:cs typeface="Segoe UI Light" panose="020B0502040204020203" pitchFamily="34" charset="0"/>
            </a:endParaRPr>
          </a:p>
        </p:txBody>
      </p:sp>
    </p:spTree>
    <p:extLst>
      <p:ext uri="{BB962C8B-B14F-4D97-AF65-F5344CB8AC3E}">
        <p14:creationId xmlns:p14="http://schemas.microsoft.com/office/powerpoint/2010/main" val="83911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6EA1DA95-1676-1B43-BC04-9C66913C1324}"/>
              </a:ext>
            </a:extLst>
          </p:cNvPr>
          <p:cNvGraphicFramePr/>
          <p:nvPr>
            <p:extLst>
              <p:ext uri="{D42A27DB-BD31-4B8C-83A1-F6EECF244321}">
                <p14:modId xmlns:p14="http://schemas.microsoft.com/office/powerpoint/2010/main" val="1417086729"/>
              </p:ext>
            </p:extLst>
          </p:nvPr>
        </p:nvGraphicFramePr>
        <p:xfrm>
          <a:off x="3029702" y="946871"/>
          <a:ext cx="5891903" cy="38086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a:extLst>
              <a:ext uri="{FF2B5EF4-FFF2-40B4-BE49-F238E27FC236}">
                <a16:creationId xmlns:a16="http://schemas.microsoft.com/office/drawing/2014/main" id="{56C9A7F8-9603-A04F-A3A6-6B493BD11563}"/>
              </a:ext>
            </a:extLst>
          </p:cNvPr>
          <p:cNvSpPr/>
          <p:nvPr/>
        </p:nvSpPr>
        <p:spPr>
          <a:xfrm>
            <a:off x="3363583" y="4308485"/>
            <a:ext cx="5229225" cy="253916"/>
          </a:xfrm>
          <a:prstGeom prst="rect">
            <a:avLst/>
          </a:prstGeom>
        </p:spPr>
        <p:txBody>
          <a:bodyPr wrap="square">
            <a:spAutoFit/>
          </a:bodyPr>
          <a:lstStyle/>
          <a:p>
            <a:r>
              <a:rPr lang="en-US" sz="1050" b="1" dirty="0"/>
              <a:t>         </a:t>
            </a:r>
            <a:r>
              <a:rPr lang="en-US" sz="1050" b="1" dirty="0">
                <a:hlinkClick r:id="rId7" tooltip="SBA Homepage"/>
              </a:rPr>
              <a:t>www.smeda.org.pk</a:t>
            </a:r>
            <a:r>
              <a:rPr lang="en-US" sz="1050" b="1" dirty="0"/>
              <a:t>                                         www.nbdp.org.pk </a:t>
            </a:r>
          </a:p>
        </p:txBody>
      </p:sp>
      <p:pic>
        <p:nvPicPr>
          <p:cNvPr id="9" name="Picture 8" descr="business_figure_with_clients_1600_clr_10680.png">
            <a:extLst>
              <a:ext uri="{FF2B5EF4-FFF2-40B4-BE49-F238E27FC236}">
                <a16:creationId xmlns:a16="http://schemas.microsoft.com/office/drawing/2014/main" id="{CCD21347-3594-AA43-B825-F97D78B78C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143" y="1506399"/>
            <a:ext cx="2872626" cy="26895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Title 5">
            <a:extLst>
              <a:ext uri="{FF2B5EF4-FFF2-40B4-BE49-F238E27FC236}">
                <a16:creationId xmlns:a16="http://schemas.microsoft.com/office/drawing/2014/main" id="{9F4015A8-3FD7-2A42-AA6C-E6D949E4D9DF}"/>
              </a:ext>
            </a:extLst>
          </p:cNvPr>
          <p:cNvSpPr>
            <a:spLocks noGrp="1"/>
          </p:cNvSpPr>
          <p:nvPr>
            <p:ph type="title"/>
          </p:nvPr>
        </p:nvSpPr>
        <p:spPr>
          <a:xfrm>
            <a:off x="1428750" y="342901"/>
            <a:ext cx="5865668" cy="353524"/>
          </a:xfrm>
        </p:spPr>
        <p:txBody>
          <a:bodyPr/>
          <a:lstStyle/>
          <a:p>
            <a:r>
              <a:rPr lang="en-US" sz="2700" dirty="0">
                <a:solidFill>
                  <a:srgbClr val="C00000"/>
                </a:solidFill>
                <a:latin typeface="+mn-lt"/>
              </a:rPr>
              <a:t>SMALL &amp; MEDIUM ENTERPRISES </a:t>
            </a:r>
            <a:br>
              <a:rPr lang="en-US" sz="2700" dirty="0">
                <a:solidFill>
                  <a:srgbClr val="C00000"/>
                </a:solidFill>
                <a:latin typeface="+mn-lt"/>
              </a:rPr>
            </a:br>
            <a:r>
              <a:rPr lang="en-US" sz="2700" dirty="0">
                <a:solidFill>
                  <a:srgbClr val="C00000"/>
                </a:solidFill>
                <a:latin typeface="+mn-lt"/>
              </a:rPr>
              <a:t>DEVELOPMENT AUTHORITY (SMEDA)</a:t>
            </a:r>
          </a:p>
        </p:txBody>
      </p:sp>
      <p:pic>
        <p:nvPicPr>
          <p:cNvPr id="11" name="Picture 10" descr="SMEDA logo">
            <a:extLst>
              <a:ext uri="{FF2B5EF4-FFF2-40B4-BE49-F238E27FC236}">
                <a16:creationId xmlns:a16="http://schemas.microsoft.com/office/drawing/2014/main" id="{F779FC54-F816-6C42-A1B7-CAC619CEC536}"/>
              </a:ext>
            </a:extLst>
          </p:cNvPr>
          <p:cNvPicPr/>
          <p:nvPr/>
        </p:nvPicPr>
        <p:blipFill>
          <a:blip r:embed="rId9"/>
          <a:srcRect/>
          <a:stretch>
            <a:fillRect/>
          </a:stretch>
        </p:blipFill>
        <p:spPr bwMode="auto">
          <a:xfrm>
            <a:off x="7582903" y="124549"/>
            <a:ext cx="685800" cy="652325"/>
          </a:xfrm>
          <a:prstGeom prst="rect">
            <a:avLst/>
          </a:prstGeom>
          <a:noFill/>
          <a:ln w="9525">
            <a:noFill/>
            <a:miter lim="800000"/>
            <a:headEnd/>
            <a:tailEnd/>
          </a:ln>
        </p:spPr>
      </p:pic>
      <p:pic>
        <p:nvPicPr>
          <p:cNvPr id="12" name="Picture 11">
            <a:extLst>
              <a:ext uri="{FF2B5EF4-FFF2-40B4-BE49-F238E27FC236}">
                <a16:creationId xmlns:a16="http://schemas.microsoft.com/office/drawing/2014/main" id="{AA0998DC-0B90-7C47-B200-2646337685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8355" y="90401"/>
            <a:ext cx="1031795" cy="856471"/>
          </a:xfrm>
          <a:prstGeom prst="rect">
            <a:avLst/>
          </a:prstGeom>
        </p:spPr>
      </p:pic>
      <p:pic>
        <p:nvPicPr>
          <p:cNvPr id="14" name="Picture 13" descr="SMEDA logo">
            <a:extLst>
              <a:ext uri="{FF2B5EF4-FFF2-40B4-BE49-F238E27FC236}">
                <a16:creationId xmlns:a16="http://schemas.microsoft.com/office/drawing/2014/main" id="{889F7946-35B0-4242-B075-8CEC0343B178}"/>
              </a:ext>
            </a:extLst>
          </p:cNvPr>
          <p:cNvPicPr/>
          <p:nvPr/>
        </p:nvPicPr>
        <p:blipFill>
          <a:blip r:embed="rId9"/>
          <a:srcRect/>
          <a:stretch>
            <a:fillRect/>
          </a:stretch>
        </p:blipFill>
        <p:spPr bwMode="auto">
          <a:xfrm>
            <a:off x="4050506" y="1085518"/>
            <a:ext cx="866274" cy="713427"/>
          </a:xfrm>
          <a:prstGeom prst="rect">
            <a:avLst/>
          </a:prstGeom>
          <a:noFill/>
          <a:ln w="9525">
            <a:noFill/>
            <a:miter lim="800000"/>
            <a:headEnd/>
            <a:tailEnd/>
          </a:ln>
        </p:spPr>
      </p:pic>
      <p:pic>
        <p:nvPicPr>
          <p:cNvPr id="15" name="Picture 14">
            <a:extLst>
              <a:ext uri="{FF2B5EF4-FFF2-40B4-BE49-F238E27FC236}">
                <a16:creationId xmlns:a16="http://schemas.microsoft.com/office/drawing/2014/main" id="{16B9C3BA-C405-EC40-977D-DCFFB375D35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14517" y="1277333"/>
            <a:ext cx="936772" cy="777594"/>
          </a:xfrm>
          <a:prstGeom prst="rect">
            <a:avLst/>
          </a:prstGeom>
        </p:spPr>
      </p:pic>
    </p:spTree>
    <p:extLst>
      <p:ext uri="{BB962C8B-B14F-4D97-AF65-F5344CB8AC3E}">
        <p14:creationId xmlns:p14="http://schemas.microsoft.com/office/powerpoint/2010/main" val="39697617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543227" y="4760609"/>
            <a:ext cx="548700" cy="393600"/>
          </a:xfrm>
        </p:spPr>
        <p:txBody>
          <a:bodyPr/>
          <a:lstStyle/>
          <a:p>
            <a:pPr marL="0" lvl="0" indent="0" algn="r" rtl="0">
              <a:spcBef>
                <a:spcPts val="0"/>
              </a:spcBef>
              <a:spcAft>
                <a:spcPts val="0"/>
              </a:spcAft>
              <a:buNone/>
            </a:pPr>
            <a:fld id="{00000000-1234-1234-1234-123412341234}" type="slidenum">
              <a:rPr lang="en" smtClean="0"/>
              <a:t>20</a:t>
            </a:fld>
            <a:endParaRPr lang="en" dirty="0"/>
          </a:p>
        </p:txBody>
      </p:sp>
      <p:sp>
        <p:nvSpPr>
          <p:cNvPr id="3" name="Google Shape;88;p15"/>
          <p:cNvSpPr txBox="1">
            <a:spLocks/>
          </p:cNvSpPr>
          <p:nvPr/>
        </p:nvSpPr>
        <p:spPr>
          <a:xfrm>
            <a:off x="1656002" y="623448"/>
            <a:ext cx="5765800" cy="324206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9pPr>
          </a:lstStyle>
          <a:p>
            <a:pPr algn="ctr" rtl="1"/>
            <a:r>
              <a:rPr lang="en-US" sz="2400" dirty="0" smtClean="0">
                <a:solidFill>
                  <a:schemeClr val="tx1"/>
                </a:solidFill>
                <a:latin typeface="Karla" panose="020B0604020202020204" charset="0"/>
                <a:cs typeface="Arial" panose="020B0604020202020204" pitchFamily="34" charset="0"/>
              </a:rPr>
              <a:t>A greater part of the work related to health and safety will be done if the mentioned basic requirements are fulfilled, rest of the requirements can be identified through risk assessment which we are going to study in the next section.</a:t>
            </a:r>
            <a:endParaRPr lang="en-US" sz="2400" dirty="0">
              <a:solidFill>
                <a:schemeClr val="tx1"/>
              </a:solidFill>
              <a:latin typeface="Karla" panose="020B0604020202020204" charset="0"/>
              <a:cs typeface="Arial" panose="020B0604020202020204" pitchFamily="34" charset="0"/>
            </a:endParaRPr>
          </a:p>
        </p:txBody>
      </p:sp>
      <p:cxnSp>
        <p:nvCxnSpPr>
          <p:cNvPr id="5" name="Straight Arrow Connector 4"/>
          <p:cNvCxnSpPr/>
          <p:nvPr/>
        </p:nvCxnSpPr>
        <p:spPr>
          <a:xfrm flipV="1">
            <a:off x="1397575" y="4419600"/>
            <a:ext cx="6282653" cy="13855"/>
          </a:xfrm>
          <a:prstGeom prst="straightConnector1">
            <a:avLst/>
          </a:prstGeom>
          <a:ln w="38100">
            <a:solidFill>
              <a:srgbClr val="8BC34A"/>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795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40"/>
                                  </p:iterate>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7761"/>
                            </p:stCondLst>
                            <p:childTnLst>
                              <p:par>
                                <p:cTn id="8" presetID="22" presetClass="entr" presetSubtype="8"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6"/>
        <p:cNvGrpSpPr/>
        <p:nvPr/>
      </p:nvGrpSpPr>
      <p:grpSpPr>
        <a:xfrm>
          <a:off x="0" y="0"/>
          <a:ext cx="0" cy="0"/>
          <a:chOff x="0" y="0"/>
          <a:chExt cx="0" cy="0"/>
        </a:xfrm>
      </p:grpSpPr>
      <p:sp>
        <p:nvSpPr>
          <p:cNvPr id="117" name="Google Shape;117;p18"/>
          <p:cNvSpPr txBox="1">
            <a:spLocks noGrp="1"/>
          </p:cNvSpPr>
          <p:nvPr>
            <p:ph type="body" idx="1"/>
          </p:nvPr>
        </p:nvSpPr>
        <p:spPr>
          <a:xfrm>
            <a:off x="838250" y="2419350"/>
            <a:ext cx="5324100" cy="2255700"/>
          </a:xfrm>
          <a:prstGeom prst="rect">
            <a:avLst/>
          </a:prstGeom>
        </p:spPr>
        <p:txBody>
          <a:bodyPr spcFirstLastPara="1" wrap="square" lIns="91425" tIns="91425" rIns="91425" bIns="91425" anchor="t" anchorCtr="0">
            <a:noAutofit/>
          </a:bodyPr>
          <a:lstStyle/>
          <a:p>
            <a:pPr marL="76200" indent="0">
              <a:buNone/>
            </a:pPr>
            <a:r>
              <a:rPr lang="en-US" dirty="0"/>
              <a:t>“An incident is just the </a:t>
            </a:r>
            <a:r>
              <a:rPr lang="en-US" dirty="0">
                <a:solidFill>
                  <a:srgbClr val="FF9800"/>
                </a:solidFill>
              </a:rPr>
              <a:t>tip of the iceberg</a:t>
            </a:r>
            <a:r>
              <a:rPr lang="en-US" dirty="0"/>
              <a:t>, a sign of a much larger problem below the surface.” – </a:t>
            </a:r>
            <a:r>
              <a:rPr lang="en-US" dirty="0">
                <a:solidFill>
                  <a:srgbClr val="FF9800"/>
                </a:solidFill>
              </a:rPr>
              <a:t>Don </a:t>
            </a:r>
            <a:r>
              <a:rPr lang="en-US" dirty="0" smtClean="0">
                <a:solidFill>
                  <a:srgbClr val="FF9800"/>
                </a:solidFill>
              </a:rPr>
              <a:t>Brown</a:t>
            </a:r>
          </a:p>
        </p:txBody>
      </p:sp>
      <p:sp>
        <p:nvSpPr>
          <p:cNvPr id="118" name="Google Shape;118;p18"/>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21</a:t>
            </a:fld>
            <a:endParaRP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sp>
        <p:nvSpPr>
          <p:cNvPr id="111" name="Google Shape;111;p17"/>
          <p:cNvSpPr txBox="1">
            <a:spLocks noGrp="1"/>
          </p:cNvSpPr>
          <p:nvPr>
            <p:ph type="ctrTitle"/>
          </p:nvPr>
        </p:nvSpPr>
        <p:spPr>
          <a:xfrm>
            <a:off x="648300" y="1583350"/>
            <a:ext cx="3522300" cy="298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smtClean="0">
                <a:solidFill>
                  <a:srgbClr val="FFC107"/>
                </a:solidFill>
              </a:rPr>
              <a:t>2.</a:t>
            </a:r>
            <a:endParaRPr sz="7200" dirty="0">
              <a:solidFill>
                <a:srgbClr val="FFC107"/>
              </a:solidFill>
            </a:endParaRPr>
          </a:p>
          <a:p>
            <a:pPr marL="0" lvl="0" indent="0" algn="l" rtl="0">
              <a:spcBef>
                <a:spcPts val="0"/>
              </a:spcBef>
              <a:spcAft>
                <a:spcPts val="0"/>
              </a:spcAft>
              <a:buNone/>
            </a:pPr>
            <a:r>
              <a:rPr lang="en-US" dirty="0" smtClean="0"/>
              <a:t>HAZARD IDENTIFICATION AND RISK ASSESSMENT</a:t>
            </a:r>
            <a:endParaRPr lang="en-US" dirty="0"/>
          </a:p>
        </p:txBody>
      </p:sp>
      <p:sp>
        <p:nvSpPr>
          <p:cNvPr id="112" name="Google Shape;112;p17"/>
          <p:cNvSpPr txBox="1">
            <a:spLocks noGrp="1"/>
          </p:cNvSpPr>
          <p:nvPr>
            <p:ph type="subTitle" idx="1"/>
          </p:nvPr>
        </p:nvSpPr>
        <p:spPr>
          <a:xfrm>
            <a:off x="6724950" y="3494300"/>
            <a:ext cx="1906200" cy="1031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dirty="0" smtClean="0"/>
              <a:t>Identification of risk and then its mitigation and control techniques</a:t>
            </a:r>
            <a:endParaRPr dirty="0"/>
          </a:p>
        </p:txBody>
      </p:sp>
    </p:spTree>
    <p:extLst>
      <p:ext uri="{BB962C8B-B14F-4D97-AF65-F5344CB8AC3E}">
        <p14:creationId xmlns:p14="http://schemas.microsoft.com/office/powerpoint/2010/main" val="30701207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87"/>
        <p:cNvGrpSpPr/>
        <p:nvPr/>
      </p:nvGrpSpPr>
      <p:grpSpPr>
        <a:xfrm>
          <a:off x="0" y="0"/>
          <a:ext cx="0" cy="0"/>
          <a:chOff x="0" y="0"/>
          <a:chExt cx="0" cy="0"/>
        </a:xfrm>
      </p:grpSpPr>
      <p:sp>
        <p:nvSpPr>
          <p:cNvPr id="2" name="Oval 1"/>
          <p:cNvSpPr/>
          <p:nvPr/>
        </p:nvSpPr>
        <p:spPr>
          <a:xfrm>
            <a:off x="134112" y="1389053"/>
            <a:ext cx="2553384" cy="258470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8" name="Google Shape;88;p15"/>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solidFill>
                  <a:schemeClr val="bg1"/>
                </a:solidFill>
              </a:rPr>
              <a:t>Risk Assessment</a:t>
            </a:r>
            <a:endParaRPr dirty="0">
              <a:solidFill>
                <a:schemeClr val="bg1"/>
              </a:solidFill>
            </a:endParaRPr>
          </a:p>
        </p:txBody>
      </p:sp>
      <p:sp>
        <p:nvSpPr>
          <p:cNvPr id="89" name="Google Shape;89;p15"/>
          <p:cNvSpPr txBox="1">
            <a:spLocks noGrp="1"/>
          </p:cNvSpPr>
          <p:nvPr>
            <p:ph type="subTitle" idx="4294967295"/>
          </p:nvPr>
        </p:nvSpPr>
        <p:spPr>
          <a:xfrm>
            <a:off x="0" y="3830638"/>
            <a:ext cx="7772400" cy="784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smtClean="0">
                <a:solidFill>
                  <a:schemeClr val="bg1"/>
                </a:solidFill>
                <a:latin typeface="Raleway Light" panose="020B0604020202020204" charset="0"/>
                <a:ea typeface="Raleway ExtraBold"/>
                <a:cs typeface="Arial" panose="020B0604020202020204" pitchFamily="34" charset="0"/>
                <a:sym typeface="Raleway ExtraBold"/>
              </a:rPr>
              <a:t>To examine</a:t>
            </a:r>
            <a:endParaRPr sz="2400" dirty="0">
              <a:solidFill>
                <a:schemeClr val="bg1"/>
              </a:solidFill>
              <a:latin typeface="Raleway Light" panose="020B0604020202020204" charset="0"/>
              <a:ea typeface="Raleway ExtraBold"/>
              <a:cs typeface="Arial" panose="020B0604020202020204" pitchFamily="34" charset="0"/>
              <a:sym typeface="Raleway ExtraBold"/>
            </a:endParaRPr>
          </a:p>
        </p:txBody>
      </p:sp>
      <p:sp>
        <p:nvSpPr>
          <p:cNvPr id="7" name="Google Shape;88;p15"/>
          <p:cNvSpPr txBox="1">
            <a:spLocks/>
          </p:cNvSpPr>
          <p:nvPr/>
        </p:nvSpPr>
        <p:spPr>
          <a:xfrm>
            <a:off x="3019125" y="1312413"/>
            <a:ext cx="5765800" cy="25182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9pPr>
          </a:lstStyle>
          <a:p>
            <a:pPr algn="ctr" rtl="1"/>
            <a:r>
              <a:rPr lang="en-US" sz="2400" b="1" dirty="0">
                <a:solidFill>
                  <a:srgbClr val="FF0000"/>
                </a:solidFill>
                <a:latin typeface="Karla" panose="020B0604020202020204" charset="0"/>
                <a:cs typeface="Arial" panose="020B0604020202020204" pitchFamily="34" charset="0"/>
              </a:rPr>
              <a:t>A risk assessment is simply a careful examination of what, in your work, could cause harm to people, so that you can weigh up whether you have taken enough precautions or should do more to prevent harm.</a:t>
            </a:r>
          </a:p>
        </p:txBody>
      </p:sp>
      <p:sp>
        <p:nvSpPr>
          <p:cNvPr id="8" name="Google Shape;88;p15"/>
          <p:cNvSpPr txBox="1">
            <a:spLocks/>
          </p:cNvSpPr>
          <p:nvPr/>
        </p:nvSpPr>
        <p:spPr>
          <a:xfrm>
            <a:off x="0" y="1312413"/>
            <a:ext cx="2687496" cy="25182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9pPr>
          </a:lstStyle>
          <a:p>
            <a:pPr algn="ctr"/>
            <a:r>
              <a:rPr lang="en-US" sz="2400" b="1" dirty="0" smtClean="0">
                <a:solidFill>
                  <a:srgbClr val="8BC34A"/>
                </a:solidFill>
                <a:latin typeface="Karla" panose="020B0604020202020204" charset="0"/>
                <a:cs typeface="Arial" panose="020B0604020202020204" pitchFamily="34" charset="0"/>
              </a:rPr>
              <a:t>Risk</a:t>
            </a:r>
          </a:p>
          <a:p>
            <a:pPr algn="ctr"/>
            <a:r>
              <a:rPr lang="en-US" sz="2400" b="1" dirty="0" smtClean="0">
                <a:solidFill>
                  <a:srgbClr val="8BC34A"/>
                </a:solidFill>
                <a:latin typeface="Karla" panose="020B0604020202020204" charset="0"/>
                <a:cs typeface="Arial" panose="020B0604020202020204" pitchFamily="34" charset="0"/>
              </a:rPr>
              <a:t>Assessment</a:t>
            </a:r>
          </a:p>
          <a:p>
            <a:pPr algn="ctr"/>
            <a:endParaRPr lang="en-US" sz="2400" b="1" dirty="0">
              <a:solidFill>
                <a:srgbClr val="8BC34A"/>
              </a:solidFill>
              <a:latin typeface="Karla" panose="020B0604020202020204" charset="0"/>
              <a:cs typeface="Arial" panose="020B0604020202020204" pitchFamily="34" charset="0"/>
            </a:endParaRPr>
          </a:p>
          <a:p>
            <a:pPr algn="ctr"/>
            <a:endParaRPr lang="en-US" sz="2400" b="1" dirty="0">
              <a:solidFill>
                <a:srgbClr val="8BC34A"/>
              </a:solidFill>
              <a:latin typeface="Karla" panose="020B0604020202020204" charset="0"/>
              <a:cs typeface="Arial" panose="020B0604020202020204" pitchFamily="34" charset="0"/>
            </a:endParaRPr>
          </a:p>
        </p:txBody>
      </p:sp>
    </p:spTree>
    <p:extLst>
      <p:ext uri="{BB962C8B-B14F-4D97-AF65-F5344CB8AC3E}">
        <p14:creationId xmlns:p14="http://schemas.microsoft.com/office/powerpoint/2010/main" val="415631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4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5"/>
          <p:cNvSpPr txBox="1">
            <a:spLocks noGrp="1"/>
          </p:cNvSpPr>
          <p:nvPr>
            <p:ph type="title"/>
          </p:nvPr>
        </p:nvSpPr>
        <p:spPr>
          <a:xfrm>
            <a:off x="609704" y="4396574"/>
            <a:ext cx="1609800" cy="48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600" dirty="0" smtClean="0"/>
              <a:t>FEW </a:t>
            </a:r>
            <a:r>
              <a:rPr lang="en" sz="1600" dirty="0" smtClean="0">
                <a:solidFill>
                  <a:srgbClr val="673AB7"/>
                </a:solidFill>
              </a:rPr>
              <a:t>DEFINITIONS </a:t>
            </a:r>
            <a:r>
              <a:rPr lang="en" sz="1600" dirty="0" smtClean="0"/>
              <a:t>YOU MUST KNOW</a:t>
            </a:r>
            <a:endParaRPr sz="1600" dirty="0"/>
          </a:p>
        </p:txBody>
      </p:sp>
      <p:sp>
        <p:nvSpPr>
          <p:cNvPr id="198" name="Google Shape;198;p25"/>
          <p:cNvSpPr/>
          <p:nvPr/>
        </p:nvSpPr>
        <p:spPr>
          <a:xfrm>
            <a:off x="2945300" y="676908"/>
            <a:ext cx="2133000" cy="2133000"/>
          </a:xfrm>
          <a:prstGeom prst="ellipse">
            <a:avLst/>
          </a:prstGeom>
          <a:solidFill>
            <a:srgbClr val="1CADC2"/>
          </a:solidFill>
          <a:ln w="3810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smtClean="0">
                <a:solidFill>
                  <a:srgbClr val="FFFFFF"/>
                </a:solidFill>
                <a:latin typeface="Montserrat"/>
                <a:ea typeface="Montserrat"/>
                <a:cs typeface="Montserrat"/>
                <a:sym typeface="Montserrat"/>
              </a:rPr>
              <a:t>Hazard is anything that has a potential to harm!</a:t>
            </a:r>
            <a:endParaRPr dirty="0">
              <a:solidFill>
                <a:srgbClr val="FFFFFF"/>
              </a:solidFill>
              <a:latin typeface="Montserrat"/>
              <a:ea typeface="Montserrat"/>
              <a:cs typeface="Montserrat"/>
              <a:sym typeface="Montserrat"/>
            </a:endParaRPr>
          </a:p>
        </p:txBody>
      </p:sp>
      <p:sp>
        <p:nvSpPr>
          <p:cNvPr id="199" name="Google Shape;199;p25"/>
          <p:cNvSpPr/>
          <p:nvPr/>
        </p:nvSpPr>
        <p:spPr>
          <a:xfrm>
            <a:off x="6542938" y="676908"/>
            <a:ext cx="2133000" cy="2133000"/>
          </a:xfrm>
          <a:prstGeom prst="ellipse">
            <a:avLst/>
          </a:prstGeom>
          <a:solidFill>
            <a:srgbClr val="1CADC2"/>
          </a:solidFill>
          <a:ln w="3810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solidFill>
                  <a:srgbClr val="FFFFFF"/>
                </a:solidFill>
                <a:latin typeface="Montserrat"/>
                <a:ea typeface="Montserrat"/>
                <a:cs typeface="Montserrat"/>
                <a:sym typeface="Montserrat"/>
              </a:rPr>
              <a:t>Likelihood is how often that hazard has affected someone.</a:t>
            </a:r>
            <a:endParaRPr dirty="0">
              <a:solidFill>
                <a:srgbClr val="FFFFFF"/>
              </a:solidFill>
              <a:latin typeface="Montserrat"/>
              <a:ea typeface="Montserrat"/>
              <a:cs typeface="Montserrat"/>
              <a:sym typeface="Montserrat"/>
            </a:endParaRPr>
          </a:p>
        </p:txBody>
      </p:sp>
      <p:sp>
        <p:nvSpPr>
          <p:cNvPr id="200" name="Google Shape;200;p25"/>
          <p:cNvSpPr/>
          <p:nvPr/>
        </p:nvSpPr>
        <p:spPr>
          <a:xfrm>
            <a:off x="4744119" y="676908"/>
            <a:ext cx="2133000" cy="2133000"/>
          </a:xfrm>
          <a:prstGeom prst="ellipse">
            <a:avLst/>
          </a:prstGeom>
          <a:solidFill>
            <a:srgbClr val="1CADC2"/>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solidFill>
                  <a:srgbClr val="FFFFFF"/>
                </a:solidFill>
                <a:latin typeface="Montserrat"/>
                <a:ea typeface="Montserrat"/>
                <a:cs typeface="Montserrat"/>
                <a:sym typeface="Montserrat"/>
              </a:rPr>
              <a:t>Risk is the likelihood of harm that can happen from the hazard</a:t>
            </a:r>
            <a:endParaRPr dirty="0">
              <a:solidFill>
                <a:srgbClr val="FFFFFF"/>
              </a:solidFill>
              <a:latin typeface="Montserrat"/>
              <a:ea typeface="Montserrat"/>
              <a:cs typeface="Montserrat"/>
              <a:sym typeface="Montserrat"/>
            </a:endParaRPr>
          </a:p>
        </p:txBody>
      </p:sp>
      <p:grpSp>
        <p:nvGrpSpPr>
          <p:cNvPr id="201" name="Google Shape;201;p25"/>
          <p:cNvGrpSpPr/>
          <p:nvPr/>
        </p:nvGrpSpPr>
        <p:grpSpPr>
          <a:xfrm>
            <a:off x="726863" y="3266360"/>
            <a:ext cx="453641" cy="447356"/>
            <a:chOff x="3292425" y="3664250"/>
            <a:chExt cx="397025" cy="391525"/>
          </a:xfrm>
        </p:grpSpPr>
        <p:sp>
          <p:nvSpPr>
            <p:cNvPr id="202" name="Google Shape;202;p25"/>
            <p:cNvSpPr/>
            <p:nvPr/>
          </p:nvSpPr>
          <p:spPr>
            <a:xfrm>
              <a:off x="3292425" y="3680675"/>
              <a:ext cx="375100" cy="375100"/>
            </a:xfrm>
            <a:custGeom>
              <a:avLst/>
              <a:gdLst/>
              <a:ahLst/>
              <a:cxnLst/>
              <a:rect l="l" t="t" r="r" b="b"/>
              <a:pathLst>
                <a:path w="15004" h="15004" fill="none" extrusionOk="0">
                  <a:moveTo>
                    <a:pt x="7502" y="1"/>
                  </a:moveTo>
                  <a:lnTo>
                    <a:pt x="7502" y="1"/>
                  </a:lnTo>
                  <a:lnTo>
                    <a:pt x="7112" y="1"/>
                  </a:lnTo>
                  <a:lnTo>
                    <a:pt x="6747" y="50"/>
                  </a:lnTo>
                  <a:lnTo>
                    <a:pt x="6357" y="98"/>
                  </a:lnTo>
                  <a:lnTo>
                    <a:pt x="5992" y="147"/>
                  </a:lnTo>
                  <a:lnTo>
                    <a:pt x="5627" y="244"/>
                  </a:lnTo>
                  <a:lnTo>
                    <a:pt x="5261" y="342"/>
                  </a:lnTo>
                  <a:lnTo>
                    <a:pt x="4921" y="464"/>
                  </a:lnTo>
                  <a:lnTo>
                    <a:pt x="4580" y="585"/>
                  </a:lnTo>
                  <a:lnTo>
                    <a:pt x="4239" y="732"/>
                  </a:lnTo>
                  <a:lnTo>
                    <a:pt x="3922" y="902"/>
                  </a:lnTo>
                  <a:lnTo>
                    <a:pt x="3605" y="1097"/>
                  </a:lnTo>
                  <a:lnTo>
                    <a:pt x="3313" y="1292"/>
                  </a:lnTo>
                  <a:lnTo>
                    <a:pt x="3021" y="1487"/>
                  </a:lnTo>
                  <a:lnTo>
                    <a:pt x="2729" y="1706"/>
                  </a:lnTo>
                  <a:lnTo>
                    <a:pt x="2461" y="1949"/>
                  </a:lnTo>
                  <a:lnTo>
                    <a:pt x="2193" y="2193"/>
                  </a:lnTo>
                  <a:lnTo>
                    <a:pt x="1949" y="2461"/>
                  </a:lnTo>
                  <a:lnTo>
                    <a:pt x="1706" y="2729"/>
                  </a:lnTo>
                  <a:lnTo>
                    <a:pt x="1486" y="3021"/>
                  </a:lnTo>
                  <a:lnTo>
                    <a:pt x="1292" y="3313"/>
                  </a:lnTo>
                  <a:lnTo>
                    <a:pt x="1097" y="3605"/>
                  </a:lnTo>
                  <a:lnTo>
                    <a:pt x="902" y="3922"/>
                  </a:lnTo>
                  <a:lnTo>
                    <a:pt x="731" y="4239"/>
                  </a:lnTo>
                  <a:lnTo>
                    <a:pt x="585" y="4580"/>
                  </a:lnTo>
                  <a:lnTo>
                    <a:pt x="464" y="4921"/>
                  </a:lnTo>
                  <a:lnTo>
                    <a:pt x="342" y="5262"/>
                  </a:lnTo>
                  <a:lnTo>
                    <a:pt x="244" y="5627"/>
                  </a:lnTo>
                  <a:lnTo>
                    <a:pt x="147" y="5992"/>
                  </a:lnTo>
                  <a:lnTo>
                    <a:pt x="98" y="6358"/>
                  </a:lnTo>
                  <a:lnTo>
                    <a:pt x="50" y="6747"/>
                  </a:lnTo>
                  <a:lnTo>
                    <a:pt x="1" y="7113"/>
                  </a:lnTo>
                  <a:lnTo>
                    <a:pt x="1" y="7502"/>
                  </a:lnTo>
                  <a:lnTo>
                    <a:pt x="1" y="7502"/>
                  </a:lnTo>
                  <a:lnTo>
                    <a:pt x="1" y="7892"/>
                  </a:lnTo>
                  <a:lnTo>
                    <a:pt x="50" y="8257"/>
                  </a:lnTo>
                  <a:lnTo>
                    <a:pt x="98" y="8647"/>
                  </a:lnTo>
                  <a:lnTo>
                    <a:pt x="147" y="9012"/>
                  </a:lnTo>
                  <a:lnTo>
                    <a:pt x="244" y="9378"/>
                  </a:lnTo>
                  <a:lnTo>
                    <a:pt x="342" y="9743"/>
                  </a:lnTo>
                  <a:lnTo>
                    <a:pt x="464" y="10084"/>
                  </a:lnTo>
                  <a:lnTo>
                    <a:pt x="585" y="10425"/>
                  </a:lnTo>
                  <a:lnTo>
                    <a:pt x="731" y="10766"/>
                  </a:lnTo>
                  <a:lnTo>
                    <a:pt x="902" y="11082"/>
                  </a:lnTo>
                  <a:lnTo>
                    <a:pt x="1097" y="11399"/>
                  </a:lnTo>
                  <a:lnTo>
                    <a:pt x="1292" y="11691"/>
                  </a:lnTo>
                  <a:lnTo>
                    <a:pt x="1486" y="11984"/>
                  </a:lnTo>
                  <a:lnTo>
                    <a:pt x="1706" y="12276"/>
                  </a:lnTo>
                  <a:lnTo>
                    <a:pt x="1949" y="12544"/>
                  </a:lnTo>
                  <a:lnTo>
                    <a:pt x="2193" y="12812"/>
                  </a:lnTo>
                  <a:lnTo>
                    <a:pt x="2461" y="13055"/>
                  </a:lnTo>
                  <a:lnTo>
                    <a:pt x="2729" y="13299"/>
                  </a:lnTo>
                  <a:lnTo>
                    <a:pt x="3021" y="13518"/>
                  </a:lnTo>
                  <a:lnTo>
                    <a:pt x="3313" y="13713"/>
                  </a:lnTo>
                  <a:lnTo>
                    <a:pt x="3605" y="13908"/>
                  </a:lnTo>
                  <a:lnTo>
                    <a:pt x="3922" y="14102"/>
                  </a:lnTo>
                  <a:lnTo>
                    <a:pt x="4239" y="14273"/>
                  </a:lnTo>
                  <a:lnTo>
                    <a:pt x="4580" y="14419"/>
                  </a:lnTo>
                  <a:lnTo>
                    <a:pt x="4921" y="14541"/>
                  </a:lnTo>
                  <a:lnTo>
                    <a:pt x="5261" y="14663"/>
                  </a:lnTo>
                  <a:lnTo>
                    <a:pt x="5627" y="14760"/>
                  </a:lnTo>
                  <a:lnTo>
                    <a:pt x="5992" y="14857"/>
                  </a:lnTo>
                  <a:lnTo>
                    <a:pt x="6357" y="14906"/>
                  </a:lnTo>
                  <a:lnTo>
                    <a:pt x="6747" y="14955"/>
                  </a:lnTo>
                  <a:lnTo>
                    <a:pt x="7112" y="15004"/>
                  </a:lnTo>
                  <a:lnTo>
                    <a:pt x="7502" y="15004"/>
                  </a:lnTo>
                  <a:lnTo>
                    <a:pt x="7502" y="15004"/>
                  </a:lnTo>
                  <a:lnTo>
                    <a:pt x="7892" y="15004"/>
                  </a:lnTo>
                  <a:lnTo>
                    <a:pt x="8257" y="14955"/>
                  </a:lnTo>
                  <a:lnTo>
                    <a:pt x="8647" y="14906"/>
                  </a:lnTo>
                  <a:lnTo>
                    <a:pt x="9012" y="14857"/>
                  </a:lnTo>
                  <a:lnTo>
                    <a:pt x="9377" y="14760"/>
                  </a:lnTo>
                  <a:lnTo>
                    <a:pt x="9743" y="14663"/>
                  </a:lnTo>
                  <a:lnTo>
                    <a:pt x="10084" y="14541"/>
                  </a:lnTo>
                  <a:lnTo>
                    <a:pt x="10425" y="14419"/>
                  </a:lnTo>
                  <a:lnTo>
                    <a:pt x="10766" y="14273"/>
                  </a:lnTo>
                  <a:lnTo>
                    <a:pt x="11082" y="14102"/>
                  </a:lnTo>
                  <a:lnTo>
                    <a:pt x="11399" y="13908"/>
                  </a:lnTo>
                  <a:lnTo>
                    <a:pt x="11691" y="13713"/>
                  </a:lnTo>
                  <a:lnTo>
                    <a:pt x="11983" y="13518"/>
                  </a:lnTo>
                  <a:lnTo>
                    <a:pt x="12276" y="13299"/>
                  </a:lnTo>
                  <a:lnTo>
                    <a:pt x="12544" y="13055"/>
                  </a:lnTo>
                  <a:lnTo>
                    <a:pt x="12812" y="12812"/>
                  </a:lnTo>
                  <a:lnTo>
                    <a:pt x="13055" y="12544"/>
                  </a:lnTo>
                  <a:lnTo>
                    <a:pt x="13299" y="12276"/>
                  </a:lnTo>
                  <a:lnTo>
                    <a:pt x="13518" y="11984"/>
                  </a:lnTo>
                  <a:lnTo>
                    <a:pt x="13713" y="11691"/>
                  </a:lnTo>
                  <a:lnTo>
                    <a:pt x="13907" y="11399"/>
                  </a:lnTo>
                  <a:lnTo>
                    <a:pt x="14102" y="11082"/>
                  </a:lnTo>
                  <a:lnTo>
                    <a:pt x="14273" y="10766"/>
                  </a:lnTo>
                  <a:lnTo>
                    <a:pt x="14419" y="10425"/>
                  </a:lnTo>
                  <a:lnTo>
                    <a:pt x="14541" y="10084"/>
                  </a:lnTo>
                  <a:lnTo>
                    <a:pt x="14662" y="9743"/>
                  </a:lnTo>
                  <a:lnTo>
                    <a:pt x="14760" y="9378"/>
                  </a:lnTo>
                  <a:lnTo>
                    <a:pt x="14857" y="9012"/>
                  </a:lnTo>
                  <a:lnTo>
                    <a:pt x="14906" y="8647"/>
                  </a:lnTo>
                  <a:lnTo>
                    <a:pt x="14955" y="8257"/>
                  </a:lnTo>
                  <a:lnTo>
                    <a:pt x="15003" y="7892"/>
                  </a:lnTo>
                  <a:lnTo>
                    <a:pt x="15003" y="7502"/>
                  </a:lnTo>
                  <a:lnTo>
                    <a:pt x="7502" y="7502"/>
                  </a:lnTo>
                  <a:lnTo>
                    <a:pt x="7502" y="1"/>
                  </a:lnTo>
                  <a:close/>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203;p25"/>
            <p:cNvSpPr/>
            <p:nvPr/>
          </p:nvSpPr>
          <p:spPr>
            <a:xfrm>
              <a:off x="3504325" y="3664250"/>
              <a:ext cx="131525" cy="153450"/>
            </a:xfrm>
            <a:custGeom>
              <a:avLst/>
              <a:gdLst/>
              <a:ahLst/>
              <a:cxnLst/>
              <a:rect l="l" t="t" r="r" b="b"/>
              <a:pathLst>
                <a:path w="5261" h="6138" fill="none" extrusionOk="0">
                  <a:moveTo>
                    <a:pt x="0" y="0"/>
                  </a:moveTo>
                  <a:lnTo>
                    <a:pt x="0" y="0"/>
                  </a:lnTo>
                  <a:lnTo>
                    <a:pt x="390" y="25"/>
                  </a:lnTo>
                  <a:lnTo>
                    <a:pt x="780" y="98"/>
                  </a:lnTo>
                  <a:lnTo>
                    <a:pt x="1169" y="171"/>
                  </a:lnTo>
                  <a:lnTo>
                    <a:pt x="1559" y="268"/>
                  </a:lnTo>
                  <a:lnTo>
                    <a:pt x="1924" y="414"/>
                  </a:lnTo>
                  <a:lnTo>
                    <a:pt x="2314" y="560"/>
                  </a:lnTo>
                  <a:lnTo>
                    <a:pt x="2655" y="731"/>
                  </a:lnTo>
                  <a:lnTo>
                    <a:pt x="3020" y="901"/>
                  </a:lnTo>
                  <a:lnTo>
                    <a:pt x="3020" y="901"/>
                  </a:lnTo>
                  <a:lnTo>
                    <a:pt x="3337" y="1121"/>
                  </a:lnTo>
                  <a:lnTo>
                    <a:pt x="3654" y="1340"/>
                  </a:lnTo>
                  <a:lnTo>
                    <a:pt x="3946" y="1559"/>
                  </a:lnTo>
                  <a:lnTo>
                    <a:pt x="4238" y="1803"/>
                  </a:lnTo>
                  <a:lnTo>
                    <a:pt x="4530" y="2070"/>
                  </a:lnTo>
                  <a:lnTo>
                    <a:pt x="4774" y="2363"/>
                  </a:lnTo>
                  <a:lnTo>
                    <a:pt x="5017" y="2655"/>
                  </a:lnTo>
                  <a:lnTo>
                    <a:pt x="5261" y="2972"/>
                  </a:lnTo>
                  <a:lnTo>
                    <a:pt x="0" y="6138"/>
                  </a:lnTo>
                  <a:lnTo>
                    <a:pt x="0" y="0"/>
                  </a:lnTo>
                  <a:close/>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04;p25"/>
            <p:cNvSpPr/>
            <p:nvPr/>
          </p:nvSpPr>
          <p:spPr>
            <a:xfrm>
              <a:off x="3501875" y="3749500"/>
              <a:ext cx="187575" cy="96825"/>
            </a:xfrm>
            <a:custGeom>
              <a:avLst/>
              <a:gdLst/>
              <a:ahLst/>
              <a:cxnLst/>
              <a:rect l="l" t="t" r="r" b="b"/>
              <a:pathLst>
                <a:path w="7503" h="3873" fill="none" extrusionOk="0">
                  <a:moveTo>
                    <a:pt x="6431" y="0"/>
                  </a:moveTo>
                  <a:lnTo>
                    <a:pt x="1" y="3872"/>
                  </a:lnTo>
                  <a:lnTo>
                    <a:pt x="7502" y="3872"/>
                  </a:lnTo>
                  <a:lnTo>
                    <a:pt x="7502" y="3872"/>
                  </a:lnTo>
                  <a:lnTo>
                    <a:pt x="7478" y="3337"/>
                  </a:lnTo>
                  <a:lnTo>
                    <a:pt x="7429" y="2825"/>
                  </a:lnTo>
                  <a:lnTo>
                    <a:pt x="7332" y="2314"/>
                  </a:lnTo>
                  <a:lnTo>
                    <a:pt x="7210" y="1827"/>
                  </a:lnTo>
                  <a:lnTo>
                    <a:pt x="7064" y="1340"/>
                  </a:lnTo>
                  <a:lnTo>
                    <a:pt x="6893" y="877"/>
                  </a:lnTo>
                  <a:lnTo>
                    <a:pt x="6674" y="438"/>
                  </a:lnTo>
                  <a:lnTo>
                    <a:pt x="6431" y="0"/>
                  </a:lnTo>
                  <a:lnTo>
                    <a:pt x="6431" y="0"/>
                  </a:lnTo>
                  <a:close/>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5" name="Google Shape;205;p2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24</a:t>
            </a:fld>
            <a:endParaRPr dirty="0"/>
          </a:p>
        </p:txBody>
      </p:sp>
      <p:sp>
        <p:nvSpPr>
          <p:cNvPr id="13" name="Google Shape;200;p25"/>
          <p:cNvSpPr/>
          <p:nvPr/>
        </p:nvSpPr>
        <p:spPr>
          <a:xfrm>
            <a:off x="4744119" y="2410230"/>
            <a:ext cx="2133000" cy="2133000"/>
          </a:xfrm>
          <a:prstGeom prst="ellipse">
            <a:avLst/>
          </a:prstGeom>
          <a:solidFill>
            <a:srgbClr val="1CADC2"/>
          </a:solidFill>
          <a:ln w="381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dirty="0" smtClean="0">
                <a:solidFill>
                  <a:srgbClr val="FFFFFF"/>
                </a:solidFill>
                <a:latin typeface="Montserrat"/>
                <a:ea typeface="Montserrat"/>
                <a:cs typeface="Montserrat"/>
                <a:sym typeface="Montserrat"/>
              </a:rPr>
              <a:t>Severity </a:t>
            </a:r>
            <a:r>
              <a:rPr lang="en-US" dirty="0" smtClean="0">
                <a:solidFill>
                  <a:srgbClr val="FFFFFF"/>
                </a:solidFill>
                <a:latin typeface="Montserrat"/>
                <a:ea typeface="Montserrat"/>
                <a:cs typeface="Montserrat"/>
                <a:sym typeface="Montserrat"/>
              </a:rPr>
              <a:t>is </a:t>
            </a:r>
            <a:r>
              <a:rPr lang="en-US" dirty="0">
                <a:solidFill>
                  <a:srgbClr val="FFFFFF"/>
                </a:solidFill>
                <a:latin typeface="Montserrat"/>
                <a:ea typeface="Montserrat"/>
                <a:cs typeface="Montserrat"/>
                <a:sym typeface="Montserrat"/>
              </a:rPr>
              <a:t>the amount of damage or harm a hazard could create</a:t>
            </a:r>
            <a:r>
              <a:rPr lang="en-US" dirty="0" smtClean="0">
                <a:solidFill>
                  <a:srgbClr val="FFFFFF"/>
                </a:solidFill>
                <a:latin typeface="Montserrat"/>
                <a:ea typeface="Montserrat"/>
                <a:cs typeface="Montserrat"/>
                <a:sym typeface="Montserrat"/>
              </a:rPr>
              <a:t>.</a:t>
            </a:r>
            <a:endParaRPr lang="en-US" dirty="0">
              <a:solidFill>
                <a:srgbClr val="FFFFFF"/>
              </a:solidFill>
              <a:latin typeface="Montserrat"/>
              <a:ea typeface="Montserrat"/>
              <a:cs typeface="Montserrat"/>
              <a:sym typeface="Montserrat"/>
            </a:endParaRPr>
          </a:p>
        </p:txBody>
      </p:sp>
      <p:grpSp>
        <p:nvGrpSpPr>
          <p:cNvPr id="100" name="Google Shape;422;p40"/>
          <p:cNvGrpSpPr/>
          <p:nvPr/>
        </p:nvGrpSpPr>
        <p:grpSpPr>
          <a:xfrm>
            <a:off x="3755893" y="2285078"/>
            <a:ext cx="524860" cy="524830"/>
            <a:chOff x="1923675" y="1633650"/>
            <a:chExt cx="436000" cy="435975"/>
          </a:xfrm>
        </p:grpSpPr>
        <p:sp>
          <p:nvSpPr>
            <p:cNvPr id="101" name="Google Shape;423;p40"/>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424;p40"/>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425;p40"/>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426;p40"/>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427;p40"/>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428;p40"/>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07" name="Google Shape;429;p40"/>
          <p:cNvGrpSpPr/>
          <p:nvPr/>
        </p:nvGrpSpPr>
        <p:grpSpPr>
          <a:xfrm>
            <a:off x="3765648" y="2723138"/>
            <a:ext cx="529224" cy="529224"/>
            <a:chOff x="2594050" y="1631825"/>
            <a:chExt cx="439625" cy="439625"/>
          </a:xfrm>
        </p:grpSpPr>
        <p:sp>
          <p:nvSpPr>
            <p:cNvPr id="108" name="Google Shape;430;p40"/>
            <p:cNvSpPr/>
            <p:nvPr/>
          </p:nvSpPr>
          <p:spPr>
            <a:xfrm>
              <a:off x="2594050" y="1883300"/>
              <a:ext cx="188175" cy="188150"/>
            </a:xfrm>
            <a:custGeom>
              <a:avLst/>
              <a:gdLst/>
              <a:ahLst/>
              <a:cxnLst/>
              <a:rect l="l" t="t" r="r" b="b"/>
              <a:pathLst>
                <a:path w="7527" h="7526" fill="none" extrusionOk="0">
                  <a:moveTo>
                    <a:pt x="5992" y="0"/>
                  </a:moveTo>
                  <a:lnTo>
                    <a:pt x="537" y="6430"/>
                  </a:lnTo>
                  <a:lnTo>
                    <a:pt x="1" y="7526"/>
                  </a:lnTo>
                  <a:lnTo>
                    <a:pt x="1097" y="6990"/>
                  </a:lnTo>
                  <a:lnTo>
                    <a:pt x="7526" y="1534"/>
                  </a:lnTo>
                  <a:lnTo>
                    <a:pt x="5992" y="0"/>
                  </a:lnTo>
                  <a:close/>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431;p40"/>
            <p:cNvSpPr/>
            <p:nvPr/>
          </p:nvSpPr>
          <p:spPr>
            <a:xfrm>
              <a:off x="2857700" y="1631825"/>
              <a:ext cx="175975" cy="176000"/>
            </a:xfrm>
            <a:custGeom>
              <a:avLst/>
              <a:gdLst/>
              <a:ahLst/>
              <a:cxnLst/>
              <a:rect l="l" t="t" r="r" b="b"/>
              <a:pathLst>
                <a:path w="7039" h="7040" fill="none" extrusionOk="0">
                  <a:moveTo>
                    <a:pt x="268" y="2704"/>
                  </a:moveTo>
                  <a:lnTo>
                    <a:pt x="4336" y="6771"/>
                  </a:lnTo>
                  <a:lnTo>
                    <a:pt x="4336" y="6771"/>
                  </a:lnTo>
                  <a:lnTo>
                    <a:pt x="4336" y="6771"/>
                  </a:lnTo>
                  <a:lnTo>
                    <a:pt x="4652" y="6917"/>
                  </a:lnTo>
                  <a:lnTo>
                    <a:pt x="4993" y="7015"/>
                  </a:lnTo>
                  <a:lnTo>
                    <a:pt x="5310" y="7039"/>
                  </a:lnTo>
                  <a:lnTo>
                    <a:pt x="5651" y="7039"/>
                  </a:lnTo>
                  <a:lnTo>
                    <a:pt x="5992" y="6966"/>
                  </a:lnTo>
                  <a:lnTo>
                    <a:pt x="6308" y="6844"/>
                  </a:lnTo>
                  <a:lnTo>
                    <a:pt x="6454" y="6747"/>
                  </a:lnTo>
                  <a:lnTo>
                    <a:pt x="6601" y="6674"/>
                  </a:lnTo>
                  <a:lnTo>
                    <a:pt x="6747" y="6552"/>
                  </a:lnTo>
                  <a:lnTo>
                    <a:pt x="6893" y="6430"/>
                  </a:lnTo>
                  <a:lnTo>
                    <a:pt x="6893" y="6430"/>
                  </a:lnTo>
                  <a:lnTo>
                    <a:pt x="6942" y="6357"/>
                  </a:lnTo>
                  <a:lnTo>
                    <a:pt x="7015" y="6260"/>
                  </a:lnTo>
                  <a:lnTo>
                    <a:pt x="7039" y="6138"/>
                  </a:lnTo>
                  <a:lnTo>
                    <a:pt x="7039" y="6041"/>
                  </a:lnTo>
                  <a:lnTo>
                    <a:pt x="7039" y="6041"/>
                  </a:lnTo>
                  <a:lnTo>
                    <a:pt x="7039" y="5943"/>
                  </a:lnTo>
                  <a:lnTo>
                    <a:pt x="7015" y="5846"/>
                  </a:lnTo>
                  <a:lnTo>
                    <a:pt x="6942" y="5748"/>
                  </a:lnTo>
                  <a:lnTo>
                    <a:pt x="6893" y="5651"/>
                  </a:lnTo>
                  <a:lnTo>
                    <a:pt x="1389" y="147"/>
                  </a:lnTo>
                  <a:lnTo>
                    <a:pt x="1389" y="147"/>
                  </a:lnTo>
                  <a:lnTo>
                    <a:pt x="1291" y="98"/>
                  </a:lnTo>
                  <a:lnTo>
                    <a:pt x="1194" y="25"/>
                  </a:lnTo>
                  <a:lnTo>
                    <a:pt x="1096" y="0"/>
                  </a:lnTo>
                  <a:lnTo>
                    <a:pt x="999" y="0"/>
                  </a:lnTo>
                  <a:lnTo>
                    <a:pt x="999" y="0"/>
                  </a:lnTo>
                  <a:lnTo>
                    <a:pt x="902" y="0"/>
                  </a:lnTo>
                  <a:lnTo>
                    <a:pt x="780" y="25"/>
                  </a:lnTo>
                  <a:lnTo>
                    <a:pt x="682" y="98"/>
                  </a:lnTo>
                  <a:lnTo>
                    <a:pt x="609" y="147"/>
                  </a:lnTo>
                  <a:lnTo>
                    <a:pt x="609" y="147"/>
                  </a:lnTo>
                  <a:lnTo>
                    <a:pt x="487" y="293"/>
                  </a:lnTo>
                  <a:lnTo>
                    <a:pt x="366" y="439"/>
                  </a:lnTo>
                  <a:lnTo>
                    <a:pt x="293" y="585"/>
                  </a:lnTo>
                  <a:lnTo>
                    <a:pt x="195" y="731"/>
                  </a:lnTo>
                  <a:lnTo>
                    <a:pt x="73" y="1048"/>
                  </a:lnTo>
                  <a:lnTo>
                    <a:pt x="0" y="1389"/>
                  </a:lnTo>
                  <a:lnTo>
                    <a:pt x="0" y="1730"/>
                  </a:lnTo>
                  <a:lnTo>
                    <a:pt x="25" y="2046"/>
                  </a:lnTo>
                  <a:lnTo>
                    <a:pt x="122" y="2387"/>
                  </a:lnTo>
                  <a:lnTo>
                    <a:pt x="268" y="2704"/>
                  </a:lnTo>
                  <a:lnTo>
                    <a:pt x="268" y="2704"/>
                  </a:lnTo>
                  <a:close/>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432;p40"/>
            <p:cNvSpPr/>
            <p:nvPr/>
          </p:nvSpPr>
          <p:spPr>
            <a:xfrm>
              <a:off x="2662850" y="1699400"/>
              <a:ext cx="303250" cy="303250"/>
            </a:xfrm>
            <a:custGeom>
              <a:avLst/>
              <a:gdLst/>
              <a:ahLst/>
              <a:cxnLst/>
              <a:rect l="l" t="t" r="r" b="b"/>
              <a:pathLst>
                <a:path w="12130" h="12130" fill="none" extrusionOk="0">
                  <a:moveTo>
                    <a:pt x="8038" y="1"/>
                  </a:moveTo>
                  <a:lnTo>
                    <a:pt x="4872" y="3191"/>
                  </a:lnTo>
                  <a:lnTo>
                    <a:pt x="4872" y="3191"/>
                  </a:lnTo>
                  <a:lnTo>
                    <a:pt x="4628" y="3094"/>
                  </a:lnTo>
                  <a:lnTo>
                    <a:pt x="4385" y="2997"/>
                  </a:lnTo>
                  <a:lnTo>
                    <a:pt x="4092" y="2899"/>
                  </a:lnTo>
                  <a:lnTo>
                    <a:pt x="3800" y="2850"/>
                  </a:lnTo>
                  <a:lnTo>
                    <a:pt x="3484" y="2777"/>
                  </a:lnTo>
                  <a:lnTo>
                    <a:pt x="3167" y="2729"/>
                  </a:lnTo>
                  <a:lnTo>
                    <a:pt x="2850" y="2704"/>
                  </a:lnTo>
                  <a:lnTo>
                    <a:pt x="2534" y="2704"/>
                  </a:lnTo>
                  <a:lnTo>
                    <a:pt x="2534" y="2704"/>
                  </a:lnTo>
                  <a:lnTo>
                    <a:pt x="2241" y="2704"/>
                  </a:lnTo>
                  <a:lnTo>
                    <a:pt x="1949" y="2729"/>
                  </a:lnTo>
                  <a:lnTo>
                    <a:pt x="1633" y="2777"/>
                  </a:lnTo>
                  <a:lnTo>
                    <a:pt x="1316" y="2850"/>
                  </a:lnTo>
                  <a:lnTo>
                    <a:pt x="999" y="2972"/>
                  </a:lnTo>
                  <a:lnTo>
                    <a:pt x="707" y="3094"/>
                  </a:lnTo>
                  <a:lnTo>
                    <a:pt x="415" y="3289"/>
                  </a:lnTo>
                  <a:lnTo>
                    <a:pt x="147" y="3508"/>
                  </a:lnTo>
                  <a:lnTo>
                    <a:pt x="147" y="3508"/>
                  </a:lnTo>
                  <a:lnTo>
                    <a:pt x="74" y="3581"/>
                  </a:lnTo>
                  <a:lnTo>
                    <a:pt x="25" y="3678"/>
                  </a:lnTo>
                  <a:lnTo>
                    <a:pt x="1" y="3776"/>
                  </a:lnTo>
                  <a:lnTo>
                    <a:pt x="1" y="3898"/>
                  </a:lnTo>
                  <a:lnTo>
                    <a:pt x="1" y="3898"/>
                  </a:lnTo>
                  <a:lnTo>
                    <a:pt x="1" y="3995"/>
                  </a:lnTo>
                  <a:lnTo>
                    <a:pt x="25" y="4093"/>
                  </a:lnTo>
                  <a:lnTo>
                    <a:pt x="74" y="4190"/>
                  </a:lnTo>
                  <a:lnTo>
                    <a:pt x="147" y="4287"/>
                  </a:lnTo>
                  <a:lnTo>
                    <a:pt x="7843" y="11984"/>
                  </a:lnTo>
                  <a:lnTo>
                    <a:pt x="7843" y="11984"/>
                  </a:lnTo>
                  <a:lnTo>
                    <a:pt x="7941" y="12057"/>
                  </a:lnTo>
                  <a:lnTo>
                    <a:pt x="8038" y="12105"/>
                  </a:lnTo>
                  <a:lnTo>
                    <a:pt x="8135" y="12130"/>
                  </a:lnTo>
                  <a:lnTo>
                    <a:pt x="8233" y="12130"/>
                  </a:lnTo>
                  <a:lnTo>
                    <a:pt x="8233" y="12130"/>
                  </a:lnTo>
                  <a:lnTo>
                    <a:pt x="8355" y="12130"/>
                  </a:lnTo>
                  <a:lnTo>
                    <a:pt x="8452" y="12105"/>
                  </a:lnTo>
                  <a:lnTo>
                    <a:pt x="8549" y="12057"/>
                  </a:lnTo>
                  <a:lnTo>
                    <a:pt x="8622" y="11984"/>
                  </a:lnTo>
                  <a:lnTo>
                    <a:pt x="8622" y="11984"/>
                  </a:lnTo>
                  <a:lnTo>
                    <a:pt x="8842" y="11716"/>
                  </a:lnTo>
                  <a:lnTo>
                    <a:pt x="9036" y="11423"/>
                  </a:lnTo>
                  <a:lnTo>
                    <a:pt x="9158" y="11131"/>
                  </a:lnTo>
                  <a:lnTo>
                    <a:pt x="9280" y="10814"/>
                  </a:lnTo>
                  <a:lnTo>
                    <a:pt x="9353" y="10498"/>
                  </a:lnTo>
                  <a:lnTo>
                    <a:pt x="9402" y="10181"/>
                  </a:lnTo>
                  <a:lnTo>
                    <a:pt x="9426" y="9889"/>
                  </a:lnTo>
                  <a:lnTo>
                    <a:pt x="9426" y="9597"/>
                  </a:lnTo>
                  <a:lnTo>
                    <a:pt x="9426" y="9597"/>
                  </a:lnTo>
                  <a:lnTo>
                    <a:pt x="9426" y="9280"/>
                  </a:lnTo>
                  <a:lnTo>
                    <a:pt x="9402" y="8964"/>
                  </a:lnTo>
                  <a:lnTo>
                    <a:pt x="9353" y="8647"/>
                  </a:lnTo>
                  <a:lnTo>
                    <a:pt x="9280" y="8330"/>
                  </a:lnTo>
                  <a:lnTo>
                    <a:pt x="9231" y="8038"/>
                  </a:lnTo>
                  <a:lnTo>
                    <a:pt x="9134" y="7746"/>
                  </a:lnTo>
                  <a:lnTo>
                    <a:pt x="9036" y="7502"/>
                  </a:lnTo>
                  <a:lnTo>
                    <a:pt x="8939" y="7259"/>
                  </a:lnTo>
                  <a:lnTo>
                    <a:pt x="12130" y="4093"/>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433;p40"/>
            <p:cNvSpPr/>
            <p:nvPr/>
          </p:nvSpPr>
          <p:spPr>
            <a:xfrm>
              <a:off x="2801675" y="1740825"/>
              <a:ext cx="49950" cy="49950"/>
            </a:xfrm>
            <a:custGeom>
              <a:avLst/>
              <a:gdLst/>
              <a:ahLst/>
              <a:cxnLst/>
              <a:rect l="l" t="t" r="r" b="b"/>
              <a:pathLst>
                <a:path w="1998" h="1998" fill="none" extrusionOk="0">
                  <a:moveTo>
                    <a:pt x="1" y="1997"/>
                  </a:moveTo>
                  <a:lnTo>
                    <a:pt x="1998" y="0"/>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2" name="Google Shape;461;p40"/>
          <p:cNvGrpSpPr/>
          <p:nvPr/>
        </p:nvGrpSpPr>
        <p:grpSpPr>
          <a:xfrm>
            <a:off x="3778404" y="3888364"/>
            <a:ext cx="435417" cy="467648"/>
            <a:chOff x="616425" y="2329600"/>
            <a:chExt cx="361700" cy="388475"/>
          </a:xfrm>
        </p:grpSpPr>
        <p:sp>
          <p:nvSpPr>
            <p:cNvPr id="113" name="Google Shape;462;p40"/>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463;p40"/>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464;p40"/>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465;p40"/>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466;p40"/>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467;p40"/>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468;p40"/>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469;p40"/>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1" name="Google Shape;513;p40"/>
          <p:cNvGrpSpPr/>
          <p:nvPr/>
        </p:nvGrpSpPr>
        <p:grpSpPr>
          <a:xfrm>
            <a:off x="3734545" y="3335779"/>
            <a:ext cx="623061" cy="463254"/>
            <a:chOff x="5247525" y="3007275"/>
            <a:chExt cx="517575" cy="384825"/>
          </a:xfrm>
        </p:grpSpPr>
        <p:sp>
          <p:nvSpPr>
            <p:cNvPr id="122" name="Google Shape;514;p40"/>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515;p40"/>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4" name="Google Shape;587;p40"/>
          <p:cNvGrpSpPr/>
          <p:nvPr/>
        </p:nvGrpSpPr>
        <p:grpSpPr>
          <a:xfrm>
            <a:off x="3699630" y="4452738"/>
            <a:ext cx="564404" cy="466205"/>
            <a:chOff x="5268225" y="4341925"/>
            <a:chExt cx="468850" cy="387275"/>
          </a:xfrm>
        </p:grpSpPr>
        <p:sp>
          <p:nvSpPr>
            <p:cNvPr id="125" name="Google Shape;588;p40"/>
            <p:cNvSpPr/>
            <p:nvPr/>
          </p:nvSpPr>
          <p:spPr>
            <a:xfrm>
              <a:off x="5652425" y="4676800"/>
              <a:ext cx="65775" cy="52400"/>
            </a:xfrm>
            <a:custGeom>
              <a:avLst/>
              <a:gdLst/>
              <a:ahLst/>
              <a:cxnLst/>
              <a:rect l="l" t="t" r="r" b="b"/>
              <a:pathLst>
                <a:path w="2631" h="2096" fill="none" extrusionOk="0">
                  <a:moveTo>
                    <a:pt x="1" y="1"/>
                  </a:moveTo>
                  <a:lnTo>
                    <a:pt x="1" y="780"/>
                  </a:lnTo>
                  <a:lnTo>
                    <a:pt x="1" y="780"/>
                  </a:lnTo>
                  <a:lnTo>
                    <a:pt x="25" y="1048"/>
                  </a:lnTo>
                  <a:lnTo>
                    <a:pt x="122" y="1291"/>
                  </a:lnTo>
                  <a:lnTo>
                    <a:pt x="244"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412" y="1511"/>
                  </a:lnTo>
                  <a:lnTo>
                    <a:pt x="2533" y="1291"/>
                  </a:lnTo>
                  <a:lnTo>
                    <a:pt x="2607" y="1048"/>
                  </a:lnTo>
                  <a:lnTo>
                    <a:pt x="2631" y="780"/>
                  </a:lnTo>
                  <a:lnTo>
                    <a:pt x="2631" y="1"/>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589;p40"/>
            <p:cNvSpPr/>
            <p:nvPr/>
          </p:nvSpPr>
          <p:spPr>
            <a:xfrm>
              <a:off x="5287100" y="4676800"/>
              <a:ext cx="65775" cy="52400"/>
            </a:xfrm>
            <a:custGeom>
              <a:avLst/>
              <a:gdLst/>
              <a:ahLst/>
              <a:cxnLst/>
              <a:rect l="l" t="t" r="r" b="b"/>
              <a:pathLst>
                <a:path w="2631" h="2096" fill="none" extrusionOk="0">
                  <a:moveTo>
                    <a:pt x="1" y="1"/>
                  </a:moveTo>
                  <a:lnTo>
                    <a:pt x="1" y="780"/>
                  </a:lnTo>
                  <a:lnTo>
                    <a:pt x="1" y="780"/>
                  </a:lnTo>
                  <a:lnTo>
                    <a:pt x="25" y="1048"/>
                  </a:lnTo>
                  <a:lnTo>
                    <a:pt x="98" y="1291"/>
                  </a:lnTo>
                  <a:lnTo>
                    <a:pt x="220" y="1511"/>
                  </a:lnTo>
                  <a:lnTo>
                    <a:pt x="390" y="1705"/>
                  </a:lnTo>
                  <a:lnTo>
                    <a:pt x="585" y="1852"/>
                  </a:lnTo>
                  <a:lnTo>
                    <a:pt x="804" y="1973"/>
                  </a:lnTo>
                  <a:lnTo>
                    <a:pt x="1048" y="2071"/>
                  </a:lnTo>
                  <a:lnTo>
                    <a:pt x="1316" y="2095"/>
                  </a:lnTo>
                  <a:lnTo>
                    <a:pt x="1316" y="2095"/>
                  </a:lnTo>
                  <a:lnTo>
                    <a:pt x="1584" y="2071"/>
                  </a:lnTo>
                  <a:lnTo>
                    <a:pt x="1827" y="1973"/>
                  </a:lnTo>
                  <a:lnTo>
                    <a:pt x="2046" y="1852"/>
                  </a:lnTo>
                  <a:lnTo>
                    <a:pt x="2241" y="1705"/>
                  </a:lnTo>
                  <a:lnTo>
                    <a:pt x="2387" y="1511"/>
                  </a:lnTo>
                  <a:lnTo>
                    <a:pt x="2509" y="1291"/>
                  </a:lnTo>
                  <a:lnTo>
                    <a:pt x="2607" y="1048"/>
                  </a:lnTo>
                  <a:lnTo>
                    <a:pt x="2631" y="780"/>
                  </a:lnTo>
                  <a:lnTo>
                    <a:pt x="2631" y="1"/>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590;p40"/>
            <p:cNvSpPr/>
            <p:nvPr/>
          </p:nvSpPr>
          <p:spPr>
            <a:xfrm>
              <a:off x="5268225" y="4341925"/>
              <a:ext cx="468850" cy="333075"/>
            </a:xfrm>
            <a:custGeom>
              <a:avLst/>
              <a:gdLst/>
              <a:ahLst/>
              <a:cxnLst/>
              <a:rect l="l" t="t" r="r" b="b"/>
              <a:pathLst>
                <a:path w="18754" h="13323" fill="none" extrusionOk="0">
                  <a:moveTo>
                    <a:pt x="18754" y="5553"/>
                  </a:moveTo>
                  <a:lnTo>
                    <a:pt x="18754" y="5553"/>
                  </a:lnTo>
                  <a:lnTo>
                    <a:pt x="18730" y="5334"/>
                  </a:lnTo>
                  <a:lnTo>
                    <a:pt x="18681" y="5091"/>
                  </a:lnTo>
                  <a:lnTo>
                    <a:pt x="18583" y="4847"/>
                  </a:lnTo>
                  <a:lnTo>
                    <a:pt x="18462" y="4628"/>
                  </a:lnTo>
                  <a:lnTo>
                    <a:pt x="18291" y="4433"/>
                  </a:lnTo>
                  <a:lnTo>
                    <a:pt x="18121" y="4287"/>
                  </a:lnTo>
                  <a:lnTo>
                    <a:pt x="18023" y="4214"/>
                  </a:lnTo>
                  <a:lnTo>
                    <a:pt x="17926" y="4165"/>
                  </a:lnTo>
                  <a:lnTo>
                    <a:pt x="17828" y="4141"/>
                  </a:lnTo>
                  <a:lnTo>
                    <a:pt x="17731" y="4141"/>
                  </a:lnTo>
                  <a:lnTo>
                    <a:pt x="16489" y="4141"/>
                  </a:lnTo>
                  <a:lnTo>
                    <a:pt x="15588" y="1803"/>
                  </a:lnTo>
                  <a:lnTo>
                    <a:pt x="15588" y="1803"/>
                  </a:lnTo>
                  <a:lnTo>
                    <a:pt x="15490" y="1583"/>
                  </a:lnTo>
                  <a:lnTo>
                    <a:pt x="15344" y="1364"/>
                  </a:lnTo>
                  <a:lnTo>
                    <a:pt x="15174" y="1169"/>
                  </a:lnTo>
                  <a:lnTo>
                    <a:pt x="15003" y="975"/>
                  </a:lnTo>
                  <a:lnTo>
                    <a:pt x="14784" y="804"/>
                  </a:lnTo>
                  <a:lnTo>
                    <a:pt x="14565" y="658"/>
                  </a:lnTo>
                  <a:lnTo>
                    <a:pt x="14346" y="536"/>
                  </a:lnTo>
                  <a:lnTo>
                    <a:pt x="14102" y="439"/>
                  </a:lnTo>
                  <a:lnTo>
                    <a:pt x="14102" y="439"/>
                  </a:lnTo>
                  <a:lnTo>
                    <a:pt x="13810" y="390"/>
                  </a:lnTo>
                  <a:lnTo>
                    <a:pt x="13444" y="317"/>
                  </a:lnTo>
                  <a:lnTo>
                    <a:pt x="12933" y="220"/>
                  </a:lnTo>
                  <a:lnTo>
                    <a:pt x="12275" y="147"/>
                  </a:lnTo>
                  <a:lnTo>
                    <a:pt x="11472" y="73"/>
                  </a:lnTo>
                  <a:lnTo>
                    <a:pt x="10498" y="25"/>
                  </a:lnTo>
                  <a:lnTo>
                    <a:pt x="9377" y="0"/>
                  </a:lnTo>
                  <a:lnTo>
                    <a:pt x="9377" y="0"/>
                  </a:lnTo>
                  <a:lnTo>
                    <a:pt x="8257" y="25"/>
                  </a:lnTo>
                  <a:lnTo>
                    <a:pt x="7283" y="73"/>
                  </a:lnTo>
                  <a:lnTo>
                    <a:pt x="6479" y="147"/>
                  </a:lnTo>
                  <a:lnTo>
                    <a:pt x="5821" y="220"/>
                  </a:lnTo>
                  <a:lnTo>
                    <a:pt x="5310" y="317"/>
                  </a:lnTo>
                  <a:lnTo>
                    <a:pt x="4945" y="390"/>
                  </a:lnTo>
                  <a:lnTo>
                    <a:pt x="4652" y="439"/>
                  </a:lnTo>
                  <a:lnTo>
                    <a:pt x="4652" y="439"/>
                  </a:lnTo>
                  <a:lnTo>
                    <a:pt x="4409" y="536"/>
                  </a:lnTo>
                  <a:lnTo>
                    <a:pt x="4190" y="658"/>
                  </a:lnTo>
                  <a:lnTo>
                    <a:pt x="3970" y="804"/>
                  </a:lnTo>
                  <a:lnTo>
                    <a:pt x="3751" y="975"/>
                  </a:lnTo>
                  <a:lnTo>
                    <a:pt x="3581" y="1169"/>
                  </a:lnTo>
                  <a:lnTo>
                    <a:pt x="3410" y="1364"/>
                  </a:lnTo>
                  <a:lnTo>
                    <a:pt x="3264" y="1583"/>
                  </a:lnTo>
                  <a:lnTo>
                    <a:pt x="3167" y="1803"/>
                  </a:lnTo>
                  <a:lnTo>
                    <a:pt x="2266" y="4141"/>
                  </a:lnTo>
                  <a:lnTo>
                    <a:pt x="1023" y="4141"/>
                  </a:lnTo>
                  <a:lnTo>
                    <a:pt x="1023" y="4141"/>
                  </a:lnTo>
                  <a:lnTo>
                    <a:pt x="926" y="4141"/>
                  </a:lnTo>
                  <a:lnTo>
                    <a:pt x="829" y="4165"/>
                  </a:lnTo>
                  <a:lnTo>
                    <a:pt x="731" y="4214"/>
                  </a:lnTo>
                  <a:lnTo>
                    <a:pt x="634" y="4287"/>
                  </a:lnTo>
                  <a:lnTo>
                    <a:pt x="463" y="4433"/>
                  </a:lnTo>
                  <a:lnTo>
                    <a:pt x="293" y="4628"/>
                  </a:lnTo>
                  <a:lnTo>
                    <a:pt x="171" y="4847"/>
                  </a:lnTo>
                  <a:lnTo>
                    <a:pt x="74" y="5091"/>
                  </a:lnTo>
                  <a:lnTo>
                    <a:pt x="25" y="5334"/>
                  </a:lnTo>
                  <a:lnTo>
                    <a:pt x="1" y="5553"/>
                  </a:lnTo>
                  <a:lnTo>
                    <a:pt x="1" y="5553"/>
                  </a:lnTo>
                  <a:lnTo>
                    <a:pt x="25" y="5748"/>
                  </a:lnTo>
                  <a:lnTo>
                    <a:pt x="74" y="5894"/>
                  </a:lnTo>
                  <a:lnTo>
                    <a:pt x="171" y="6016"/>
                  </a:lnTo>
                  <a:lnTo>
                    <a:pt x="293" y="6089"/>
                  </a:lnTo>
                  <a:lnTo>
                    <a:pt x="463" y="6138"/>
                  </a:lnTo>
                  <a:lnTo>
                    <a:pt x="634" y="6187"/>
                  </a:lnTo>
                  <a:lnTo>
                    <a:pt x="1023" y="6187"/>
                  </a:lnTo>
                  <a:lnTo>
                    <a:pt x="1462" y="6187"/>
                  </a:lnTo>
                  <a:lnTo>
                    <a:pt x="1145" y="7015"/>
                  </a:lnTo>
                  <a:lnTo>
                    <a:pt x="1145" y="7015"/>
                  </a:lnTo>
                  <a:lnTo>
                    <a:pt x="999" y="7526"/>
                  </a:lnTo>
                  <a:lnTo>
                    <a:pt x="877" y="8086"/>
                  </a:lnTo>
                  <a:lnTo>
                    <a:pt x="780" y="8671"/>
                  </a:lnTo>
                  <a:lnTo>
                    <a:pt x="756" y="9207"/>
                  </a:lnTo>
                  <a:lnTo>
                    <a:pt x="756" y="13323"/>
                  </a:lnTo>
                  <a:lnTo>
                    <a:pt x="17999" y="13323"/>
                  </a:lnTo>
                  <a:lnTo>
                    <a:pt x="17999" y="9207"/>
                  </a:lnTo>
                  <a:lnTo>
                    <a:pt x="17999" y="9207"/>
                  </a:lnTo>
                  <a:lnTo>
                    <a:pt x="17975" y="8671"/>
                  </a:lnTo>
                  <a:lnTo>
                    <a:pt x="17877" y="8086"/>
                  </a:lnTo>
                  <a:lnTo>
                    <a:pt x="17755" y="7526"/>
                  </a:lnTo>
                  <a:lnTo>
                    <a:pt x="17609" y="7015"/>
                  </a:lnTo>
                  <a:lnTo>
                    <a:pt x="17293" y="6187"/>
                  </a:lnTo>
                  <a:lnTo>
                    <a:pt x="17731" y="6187"/>
                  </a:lnTo>
                  <a:lnTo>
                    <a:pt x="17731" y="6187"/>
                  </a:lnTo>
                  <a:lnTo>
                    <a:pt x="18121" y="6187"/>
                  </a:lnTo>
                  <a:lnTo>
                    <a:pt x="18291" y="6138"/>
                  </a:lnTo>
                  <a:lnTo>
                    <a:pt x="18462" y="6089"/>
                  </a:lnTo>
                  <a:lnTo>
                    <a:pt x="18583" y="6016"/>
                  </a:lnTo>
                  <a:lnTo>
                    <a:pt x="18681" y="5894"/>
                  </a:lnTo>
                  <a:lnTo>
                    <a:pt x="18730" y="5748"/>
                  </a:lnTo>
                  <a:lnTo>
                    <a:pt x="18754" y="5553"/>
                  </a:lnTo>
                  <a:lnTo>
                    <a:pt x="18754" y="5553"/>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591;p40"/>
            <p:cNvSpPr/>
            <p:nvPr/>
          </p:nvSpPr>
          <p:spPr>
            <a:xfrm>
              <a:off x="5351025" y="4375400"/>
              <a:ext cx="303250" cy="149825"/>
            </a:xfrm>
            <a:custGeom>
              <a:avLst/>
              <a:gdLst/>
              <a:ahLst/>
              <a:cxnLst/>
              <a:rect l="l" t="t" r="r" b="b"/>
              <a:pathLst>
                <a:path w="12130" h="5993" fill="none" extrusionOk="0">
                  <a:moveTo>
                    <a:pt x="1" y="4628"/>
                  </a:moveTo>
                  <a:lnTo>
                    <a:pt x="1" y="4628"/>
                  </a:lnTo>
                  <a:lnTo>
                    <a:pt x="171" y="4019"/>
                  </a:lnTo>
                  <a:lnTo>
                    <a:pt x="585" y="2656"/>
                  </a:lnTo>
                  <a:lnTo>
                    <a:pt x="805" y="1925"/>
                  </a:lnTo>
                  <a:lnTo>
                    <a:pt x="1024" y="1292"/>
                  </a:lnTo>
                  <a:lnTo>
                    <a:pt x="1194" y="829"/>
                  </a:lnTo>
                  <a:lnTo>
                    <a:pt x="1267" y="707"/>
                  </a:lnTo>
                  <a:lnTo>
                    <a:pt x="1316" y="658"/>
                  </a:lnTo>
                  <a:lnTo>
                    <a:pt x="1316" y="658"/>
                  </a:lnTo>
                  <a:lnTo>
                    <a:pt x="1535" y="561"/>
                  </a:lnTo>
                  <a:lnTo>
                    <a:pt x="1852" y="464"/>
                  </a:lnTo>
                  <a:lnTo>
                    <a:pt x="2315" y="342"/>
                  </a:lnTo>
                  <a:lnTo>
                    <a:pt x="2948" y="220"/>
                  </a:lnTo>
                  <a:lnTo>
                    <a:pt x="3776" y="98"/>
                  </a:lnTo>
                  <a:lnTo>
                    <a:pt x="4799" y="25"/>
                  </a:lnTo>
                  <a:lnTo>
                    <a:pt x="5408" y="1"/>
                  </a:lnTo>
                  <a:lnTo>
                    <a:pt x="6065" y="1"/>
                  </a:lnTo>
                  <a:lnTo>
                    <a:pt x="6065" y="1"/>
                  </a:lnTo>
                  <a:lnTo>
                    <a:pt x="6723" y="1"/>
                  </a:lnTo>
                  <a:lnTo>
                    <a:pt x="7332" y="25"/>
                  </a:lnTo>
                  <a:lnTo>
                    <a:pt x="8355" y="98"/>
                  </a:lnTo>
                  <a:lnTo>
                    <a:pt x="9183" y="220"/>
                  </a:lnTo>
                  <a:lnTo>
                    <a:pt x="9816" y="342"/>
                  </a:lnTo>
                  <a:lnTo>
                    <a:pt x="10279" y="464"/>
                  </a:lnTo>
                  <a:lnTo>
                    <a:pt x="10595" y="561"/>
                  </a:lnTo>
                  <a:lnTo>
                    <a:pt x="10814" y="658"/>
                  </a:lnTo>
                  <a:lnTo>
                    <a:pt x="10814" y="658"/>
                  </a:lnTo>
                  <a:lnTo>
                    <a:pt x="10863" y="707"/>
                  </a:lnTo>
                  <a:lnTo>
                    <a:pt x="10936" y="829"/>
                  </a:lnTo>
                  <a:lnTo>
                    <a:pt x="11107" y="1292"/>
                  </a:lnTo>
                  <a:lnTo>
                    <a:pt x="11326" y="1925"/>
                  </a:lnTo>
                  <a:lnTo>
                    <a:pt x="11545" y="2656"/>
                  </a:lnTo>
                  <a:lnTo>
                    <a:pt x="11959" y="4019"/>
                  </a:lnTo>
                  <a:lnTo>
                    <a:pt x="12130" y="4628"/>
                  </a:lnTo>
                  <a:lnTo>
                    <a:pt x="12130" y="4628"/>
                  </a:lnTo>
                  <a:lnTo>
                    <a:pt x="12105" y="4677"/>
                  </a:lnTo>
                  <a:lnTo>
                    <a:pt x="12057" y="4750"/>
                  </a:lnTo>
                  <a:lnTo>
                    <a:pt x="11959" y="4823"/>
                  </a:lnTo>
                  <a:lnTo>
                    <a:pt x="11813" y="4921"/>
                  </a:lnTo>
                  <a:lnTo>
                    <a:pt x="11618" y="5042"/>
                  </a:lnTo>
                  <a:lnTo>
                    <a:pt x="11375" y="5164"/>
                  </a:lnTo>
                  <a:lnTo>
                    <a:pt x="11058" y="5262"/>
                  </a:lnTo>
                  <a:lnTo>
                    <a:pt x="10717" y="5383"/>
                  </a:lnTo>
                  <a:lnTo>
                    <a:pt x="10327" y="5505"/>
                  </a:lnTo>
                  <a:lnTo>
                    <a:pt x="9865" y="5627"/>
                  </a:lnTo>
                  <a:lnTo>
                    <a:pt x="9377" y="5724"/>
                  </a:lnTo>
                  <a:lnTo>
                    <a:pt x="8817" y="5822"/>
                  </a:lnTo>
                  <a:lnTo>
                    <a:pt x="8208" y="5895"/>
                  </a:lnTo>
                  <a:lnTo>
                    <a:pt x="7551" y="5944"/>
                  </a:lnTo>
                  <a:lnTo>
                    <a:pt x="6845" y="5992"/>
                  </a:lnTo>
                  <a:lnTo>
                    <a:pt x="6065" y="5992"/>
                  </a:lnTo>
                  <a:lnTo>
                    <a:pt x="6065" y="5992"/>
                  </a:lnTo>
                  <a:lnTo>
                    <a:pt x="5286" y="5992"/>
                  </a:lnTo>
                  <a:lnTo>
                    <a:pt x="4580" y="5944"/>
                  </a:lnTo>
                  <a:lnTo>
                    <a:pt x="3922" y="5895"/>
                  </a:lnTo>
                  <a:lnTo>
                    <a:pt x="3313" y="5822"/>
                  </a:lnTo>
                  <a:lnTo>
                    <a:pt x="2753" y="5724"/>
                  </a:lnTo>
                  <a:lnTo>
                    <a:pt x="2266" y="5627"/>
                  </a:lnTo>
                  <a:lnTo>
                    <a:pt x="1803" y="5505"/>
                  </a:lnTo>
                  <a:lnTo>
                    <a:pt x="1413" y="5383"/>
                  </a:lnTo>
                  <a:lnTo>
                    <a:pt x="1072" y="5262"/>
                  </a:lnTo>
                  <a:lnTo>
                    <a:pt x="756" y="5164"/>
                  </a:lnTo>
                  <a:lnTo>
                    <a:pt x="512" y="5042"/>
                  </a:lnTo>
                  <a:lnTo>
                    <a:pt x="317" y="4921"/>
                  </a:lnTo>
                  <a:lnTo>
                    <a:pt x="171" y="4823"/>
                  </a:lnTo>
                  <a:lnTo>
                    <a:pt x="74" y="4750"/>
                  </a:lnTo>
                  <a:lnTo>
                    <a:pt x="25" y="4677"/>
                  </a:lnTo>
                  <a:lnTo>
                    <a:pt x="1" y="4628"/>
                  </a:lnTo>
                  <a:lnTo>
                    <a:pt x="1" y="4628"/>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592;p40"/>
            <p:cNvSpPr/>
            <p:nvPr/>
          </p:nvSpPr>
          <p:spPr>
            <a:xfrm>
              <a:off x="5326675" y="4569025"/>
              <a:ext cx="81000" cy="65175"/>
            </a:xfrm>
            <a:custGeom>
              <a:avLst/>
              <a:gdLst/>
              <a:ahLst/>
              <a:cxnLst/>
              <a:rect l="l" t="t" r="r" b="b"/>
              <a:pathLst>
                <a:path w="3240" h="2607" fill="none" extrusionOk="0">
                  <a:moveTo>
                    <a:pt x="1632" y="2607"/>
                  </a:moveTo>
                  <a:lnTo>
                    <a:pt x="1632" y="2607"/>
                  </a:lnTo>
                  <a:lnTo>
                    <a:pt x="1291" y="2582"/>
                  </a:lnTo>
                  <a:lnTo>
                    <a:pt x="999" y="2509"/>
                  </a:lnTo>
                  <a:lnTo>
                    <a:pt x="731" y="2388"/>
                  </a:lnTo>
                  <a:lnTo>
                    <a:pt x="488" y="2217"/>
                  </a:lnTo>
                  <a:lnTo>
                    <a:pt x="293" y="2047"/>
                  </a:lnTo>
                  <a:lnTo>
                    <a:pt x="122" y="1803"/>
                  </a:lnTo>
                  <a:lnTo>
                    <a:pt x="74" y="1706"/>
                  </a:lnTo>
                  <a:lnTo>
                    <a:pt x="49" y="1559"/>
                  </a:lnTo>
                  <a:lnTo>
                    <a:pt x="25" y="1438"/>
                  </a:lnTo>
                  <a:lnTo>
                    <a:pt x="1" y="1316"/>
                  </a:lnTo>
                  <a:lnTo>
                    <a:pt x="1" y="1316"/>
                  </a:lnTo>
                  <a:lnTo>
                    <a:pt x="25" y="1170"/>
                  </a:lnTo>
                  <a:lnTo>
                    <a:pt x="49" y="1048"/>
                  </a:lnTo>
                  <a:lnTo>
                    <a:pt x="74" y="926"/>
                  </a:lnTo>
                  <a:lnTo>
                    <a:pt x="122" y="804"/>
                  </a:lnTo>
                  <a:lnTo>
                    <a:pt x="293" y="585"/>
                  </a:lnTo>
                  <a:lnTo>
                    <a:pt x="488" y="390"/>
                  </a:lnTo>
                  <a:lnTo>
                    <a:pt x="731" y="220"/>
                  </a:lnTo>
                  <a:lnTo>
                    <a:pt x="999" y="98"/>
                  </a:lnTo>
                  <a:lnTo>
                    <a:pt x="1291" y="25"/>
                  </a:lnTo>
                  <a:lnTo>
                    <a:pt x="1632" y="1"/>
                  </a:lnTo>
                  <a:lnTo>
                    <a:pt x="1632" y="1"/>
                  </a:lnTo>
                  <a:lnTo>
                    <a:pt x="1803" y="1"/>
                  </a:lnTo>
                  <a:lnTo>
                    <a:pt x="1949" y="49"/>
                  </a:lnTo>
                  <a:lnTo>
                    <a:pt x="2120" y="98"/>
                  </a:lnTo>
                  <a:lnTo>
                    <a:pt x="2266" y="171"/>
                  </a:lnTo>
                  <a:lnTo>
                    <a:pt x="2412" y="269"/>
                  </a:lnTo>
                  <a:lnTo>
                    <a:pt x="2534" y="390"/>
                  </a:lnTo>
                  <a:lnTo>
                    <a:pt x="2777" y="634"/>
                  </a:lnTo>
                  <a:lnTo>
                    <a:pt x="2972" y="926"/>
                  </a:lnTo>
                  <a:lnTo>
                    <a:pt x="3118" y="1219"/>
                  </a:lnTo>
                  <a:lnTo>
                    <a:pt x="3215" y="1535"/>
                  </a:lnTo>
                  <a:lnTo>
                    <a:pt x="3240" y="1681"/>
                  </a:lnTo>
                  <a:lnTo>
                    <a:pt x="3240" y="1803"/>
                  </a:lnTo>
                  <a:lnTo>
                    <a:pt x="3240" y="1803"/>
                  </a:lnTo>
                  <a:lnTo>
                    <a:pt x="3240" y="1949"/>
                  </a:lnTo>
                  <a:lnTo>
                    <a:pt x="3215" y="2047"/>
                  </a:lnTo>
                  <a:lnTo>
                    <a:pt x="3167" y="2144"/>
                  </a:lnTo>
                  <a:lnTo>
                    <a:pt x="3118" y="2241"/>
                  </a:lnTo>
                  <a:lnTo>
                    <a:pt x="3045" y="2314"/>
                  </a:lnTo>
                  <a:lnTo>
                    <a:pt x="2972" y="2388"/>
                  </a:lnTo>
                  <a:lnTo>
                    <a:pt x="2777" y="2485"/>
                  </a:lnTo>
                  <a:lnTo>
                    <a:pt x="2534" y="2558"/>
                  </a:lnTo>
                  <a:lnTo>
                    <a:pt x="2266" y="2582"/>
                  </a:lnTo>
                  <a:lnTo>
                    <a:pt x="1949" y="2607"/>
                  </a:lnTo>
                  <a:lnTo>
                    <a:pt x="1632" y="2607"/>
                  </a:lnTo>
                  <a:lnTo>
                    <a:pt x="1632" y="2607"/>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593;p40"/>
            <p:cNvSpPr/>
            <p:nvPr/>
          </p:nvSpPr>
          <p:spPr>
            <a:xfrm>
              <a:off x="5447225" y="4615925"/>
              <a:ext cx="110850" cy="25"/>
            </a:xfrm>
            <a:custGeom>
              <a:avLst/>
              <a:gdLst/>
              <a:ahLst/>
              <a:cxnLst/>
              <a:rect l="l" t="t" r="r" b="b"/>
              <a:pathLst>
                <a:path w="4434" h="1" fill="none" extrusionOk="0">
                  <a:moveTo>
                    <a:pt x="1" y="0"/>
                  </a:moveTo>
                  <a:lnTo>
                    <a:pt x="4434" y="0"/>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594;p40"/>
            <p:cNvSpPr/>
            <p:nvPr/>
          </p:nvSpPr>
          <p:spPr>
            <a:xfrm>
              <a:off x="5439925" y="4589125"/>
              <a:ext cx="125450" cy="25"/>
            </a:xfrm>
            <a:custGeom>
              <a:avLst/>
              <a:gdLst/>
              <a:ahLst/>
              <a:cxnLst/>
              <a:rect l="l" t="t" r="r" b="b"/>
              <a:pathLst>
                <a:path w="5018" h="1" fill="none" extrusionOk="0">
                  <a:moveTo>
                    <a:pt x="1" y="0"/>
                  </a:moveTo>
                  <a:lnTo>
                    <a:pt x="5018" y="0"/>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595;p40"/>
            <p:cNvSpPr/>
            <p:nvPr/>
          </p:nvSpPr>
          <p:spPr>
            <a:xfrm>
              <a:off x="5597625" y="4569025"/>
              <a:ext cx="81000" cy="65175"/>
            </a:xfrm>
            <a:custGeom>
              <a:avLst/>
              <a:gdLst/>
              <a:ahLst/>
              <a:cxnLst/>
              <a:rect l="l" t="t" r="r" b="b"/>
              <a:pathLst>
                <a:path w="3240" h="2607" fill="none" extrusionOk="0">
                  <a:moveTo>
                    <a:pt x="1608" y="2607"/>
                  </a:moveTo>
                  <a:lnTo>
                    <a:pt x="1608" y="2607"/>
                  </a:lnTo>
                  <a:lnTo>
                    <a:pt x="1291" y="2607"/>
                  </a:lnTo>
                  <a:lnTo>
                    <a:pt x="975" y="2582"/>
                  </a:lnTo>
                  <a:lnTo>
                    <a:pt x="707" y="2558"/>
                  </a:lnTo>
                  <a:lnTo>
                    <a:pt x="463" y="2485"/>
                  </a:lnTo>
                  <a:lnTo>
                    <a:pt x="268" y="2388"/>
                  </a:lnTo>
                  <a:lnTo>
                    <a:pt x="195" y="2314"/>
                  </a:lnTo>
                  <a:lnTo>
                    <a:pt x="122" y="2241"/>
                  </a:lnTo>
                  <a:lnTo>
                    <a:pt x="74" y="2144"/>
                  </a:lnTo>
                  <a:lnTo>
                    <a:pt x="25" y="2047"/>
                  </a:lnTo>
                  <a:lnTo>
                    <a:pt x="1" y="1949"/>
                  </a:lnTo>
                  <a:lnTo>
                    <a:pt x="1" y="1803"/>
                  </a:lnTo>
                  <a:lnTo>
                    <a:pt x="1" y="1803"/>
                  </a:lnTo>
                  <a:lnTo>
                    <a:pt x="1" y="1681"/>
                  </a:lnTo>
                  <a:lnTo>
                    <a:pt x="25" y="1535"/>
                  </a:lnTo>
                  <a:lnTo>
                    <a:pt x="122" y="1219"/>
                  </a:lnTo>
                  <a:lnTo>
                    <a:pt x="268" y="926"/>
                  </a:lnTo>
                  <a:lnTo>
                    <a:pt x="463" y="634"/>
                  </a:lnTo>
                  <a:lnTo>
                    <a:pt x="707" y="390"/>
                  </a:lnTo>
                  <a:lnTo>
                    <a:pt x="829" y="269"/>
                  </a:lnTo>
                  <a:lnTo>
                    <a:pt x="975" y="171"/>
                  </a:lnTo>
                  <a:lnTo>
                    <a:pt x="1121" y="98"/>
                  </a:lnTo>
                  <a:lnTo>
                    <a:pt x="1291" y="49"/>
                  </a:lnTo>
                  <a:lnTo>
                    <a:pt x="1438" y="1"/>
                  </a:lnTo>
                  <a:lnTo>
                    <a:pt x="1608" y="1"/>
                  </a:lnTo>
                  <a:lnTo>
                    <a:pt x="1608" y="1"/>
                  </a:lnTo>
                  <a:lnTo>
                    <a:pt x="1949" y="25"/>
                  </a:lnTo>
                  <a:lnTo>
                    <a:pt x="2241" y="98"/>
                  </a:lnTo>
                  <a:lnTo>
                    <a:pt x="2509" y="220"/>
                  </a:lnTo>
                  <a:lnTo>
                    <a:pt x="2753" y="390"/>
                  </a:lnTo>
                  <a:lnTo>
                    <a:pt x="2948" y="585"/>
                  </a:lnTo>
                  <a:lnTo>
                    <a:pt x="3118" y="804"/>
                  </a:lnTo>
                  <a:lnTo>
                    <a:pt x="3167" y="926"/>
                  </a:lnTo>
                  <a:lnTo>
                    <a:pt x="3191" y="1048"/>
                  </a:lnTo>
                  <a:lnTo>
                    <a:pt x="3215" y="1170"/>
                  </a:lnTo>
                  <a:lnTo>
                    <a:pt x="3240" y="1316"/>
                  </a:lnTo>
                  <a:lnTo>
                    <a:pt x="3240" y="1316"/>
                  </a:lnTo>
                  <a:lnTo>
                    <a:pt x="3215" y="1438"/>
                  </a:lnTo>
                  <a:lnTo>
                    <a:pt x="3191" y="1559"/>
                  </a:lnTo>
                  <a:lnTo>
                    <a:pt x="3167" y="1706"/>
                  </a:lnTo>
                  <a:lnTo>
                    <a:pt x="3118" y="1803"/>
                  </a:lnTo>
                  <a:lnTo>
                    <a:pt x="2948" y="2047"/>
                  </a:lnTo>
                  <a:lnTo>
                    <a:pt x="2753" y="2217"/>
                  </a:lnTo>
                  <a:lnTo>
                    <a:pt x="2509" y="2388"/>
                  </a:lnTo>
                  <a:lnTo>
                    <a:pt x="2241" y="2509"/>
                  </a:lnTo>
                  <a:lnTo>
                    <a:pt x="1949" y="2582"/>
                  </a:lnTo>
                  <a:lnTo>
                    <a:pt x="1608" y="2607"/>
                  </a:lnTo>
                  <a:lnTo>
                    <a:pt x="1608" y="2607"/>
                  </a:lnTo>
                </a:path>
              </a:pathLst>
            </a:custGeom>
            <a:noFill/>
            <a:ln w="12175" cap="rnd" cmpd="sng">
              <a:solidFill>
                <a:srgbClr val="07376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247585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500"/>
                                        <p:tgtEl>
                                          <p:spTgt spid="1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500"/>
                                        <p:tgtEl>
                                          <p:spTgt spid="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7"/>
                                        </p:tgtEl>
                                        <p:attrNameLst>
                                          <p:attrName>style.visibility</p:attrName>
                                        </p:attrNameLst>
                                      </p:cBhvr>
                                      <p:to>
                                        <p:strVal val="visible"/>
                                      </p:to>
                                    </p:set>
                                    <p:animEffect transition="in" filter="fade">
                                      <p:cBhvr>
                                        <p:cTn id="17" dur="500"/>
                                        <p:tgtEl>
                                          <p:spTgt spid="10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1"/>
                                        </p:tgtEl>
                                        <p:attrNameLst>
                                          <p:attrName>style.visibility</p:attrName>
                                        </p:attrNameLst>
                                      </p:cBhvr>
                                      <p:to>
                                        <p:strVal val="visible"/>
                                      </p:to>
                                    </p:set>
                                    <p:animEffect transition="in" filter="fade">
                                      <p:cBhvr>
                                        <p:cTn id="22" dur="500"/>
                                        <p:tgtEl>
                                          <p:spTgt spid="1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fade">
                                      <p:cBhvr>
                                        <p:cTn id="27" dur="500"/>
                                        <p:tgtEl>
                                          <p:spTgt spid="1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4"/>
                                        </p:tgtEl>
                                        <p:attrNameLst>
                                          <p:attrName>style.visibility</p:attrName>
                                        </p:attrNameLst>
                                      </p:cBhvr>
                                      <p:to>
                                        <p:strVal val="visible"/>
                                      </p:to>
                                    </p:set>
                                    <p:animEffect transition="in" filter="fade">
                                      <p:cBhvr>
                                        <p:cTn id="32" dur="500"/>
                                        <p:tgtEl>
                                          <p:spTgt spid="1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0"/>
                                        </p:tgtEl>
                                        <p:attrNameLst>
                                          <p:attrName>style.visibility</p:attrName>
                                        </p:attrNameLst>
                                      </p:cBhvr>
                                      <p:to>
                                        <p:strVal val="visible"/>
                                      </p:to>
                                    </p:set>
                                    <p:animEffect transition="in" filter="fade">
                                      <p:cBhvr>
                                        <p:cTn id="37" dur="500"/>
                                        <p:tgtEl>
                                          <p:spTgt spid="20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9"/>
                                        </p:tgtEl>
                                        <p:attrNameLst>
                                          <p:attrName>style.visibility</p:attrName>
                                        </p:attrNameLst>
                                      </p:cBhvr>
                                      <p:to>
                                        <p:strVal val="visible"/>
                                      </p:to>
                                    </p:set>
                                    <p:animEffect transition="in" filter="fade">
                                      <p:cBhvr>
                                        <p:cTn id="42" dur="500"/>
                                        <p:tgtEl>
                                          <p:spTgt spid="19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199" grpId="0" animBg="1"/>
      <p:bldP spid="200"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87"/>
        <p:cNvGrpSpPr/>
        <p:nvPr/>
      </p:nvGrpSpPr>
      <p:grpSpPr>
        <a:xfrm>
          <a:off x="0" y="0"/>
          <a:ext cx="0" cy="0"/>
          <a:chOff x="0" y="0"/>
          <a:chExt cx="0" cy="0"/>
        </a:xfrm>
      </p:grpSpPr>
      <p:sp>
        <p:nvSpPr>
          <p:cNvPr id="5" name="Rectangle 4"/>
          <p:cNvSpPr/>
          <p:nvPr/>
        </p:nvSpPr>
        <p:spPr>
          <a:xfrm>
            <a:off x="1524000" y="539750"/>
            <a:ext cx="6096000" cy="4064000"/>
          </a:xfrm>
          <a:prstGeom prst="rect">
            <a:avLst/>
          </a:prstGeom>
          <a:noFill/>
          <a:ln>
            <a:noFill/>
          </a:ln>
        </p:spPr>
      </p:sp>
      <p:sp>
        <p:nvSpPr>
          <p:cNvPr id="6" name="Freeform 5"/>
          <p:cNvSpPr/>
          <p:nvPr/>
        </p:nvSpPr>
        <p:spPr>
          <a:xfrm>
            <a:off x="4294909" y="539750"/>
            <a:ext cx="554181" cy="369454"/>
          </a:xfrm>
          <a:custGeom>
            <a:avLst/>
            <a:gdLst>
              <a:gd name="connsiteX0" fmla="*/ 0 w 554181"/>
              <a:gd name="connsiteY0" fmla="*/ 369454 h 369454"/>
              <a:gd name="connsiteX1" fmla="*/ 277091 w 554181"/>
              <a:gd name="connsiteY1" fmla="*/ 0 h 369454"/>
              <a:gd name="connsiteX2" fmla="*/ 277091 w 554181"/>
              <a:gd name="connsiteY2" fmla="*/ 0 h 369454"/>
              <a:gd name="connsiteX3" fmla="*/ 554181 w 554181"/>
              <a:gd name="connsiteY3" fmla="*/ 369454 h 369454"/>
              <a:gd name="connsiteX4" fmla="*/ 0 w 554181"/>
              <a:gd name="connsiteY4" fmla="*/ 369454 h 369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81" h="369454">
                <a:moveTo>
                  <a:pt x="0" y="369454"/>
                </a:moveTo>
                <a:lnTo>
                  <a:pt x="277091" y="0"/>
                </a:lnTo>
                <a:lnTo>
                  <a:pt x="277091" y="0"/>
                </a:lnTo>
                <a:lnTo>
                  <a:pt x="554181" y="369454"/>
                </a:lnTo>
                <a:lnTo>
                  <a:pt x="0" y="36945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bg2">
                    <a:lumMod val="75000"/>
                  </a:schemeClr>
                </a:solidFill>
              </a:rPr>
              <a:t>Motion</a:t>
            </a:r>
            <a:endParaRPr lang="en-US" sz="1000" kern="1200" dirty="0">
              <a:solidFill>
                <a:schemeClr val="bg2">
                  <a:lumMod val="75000"/>
                </a:schemeClr>
              </a:solidFill>
            </a:endParaRPr>
          </a:p>
        </p:txBody>
      </p:sp>
      <p:sp>
        <p:nvSpPr>
          <p:cNvPr id="7" name="Freeform 6"/>
          <p:cNvSpPr/>
          <p:nvPr/>
        </p:nvSpPr>
        <p:spPr>
          <a:xfrm>
            <a:off x="4017818" y="909204"/>
            <a:ext cx="1108363" cy="369454"/>
          </a:xfrm>
          <a:custGeom>
            <a:avLst/>
            <a:gdLst>
              <a:gd name="connsiteX0" fmla="*/ 0 w 1108363"/>
              <a:gd name="connsiteY0" fmla="*/ 369454 h 369454"/>
              <a:gd name="connsiteX1" fmla="*/ 277091 w 1108363"/>
              <a:gd name="connsiteY1" fmla="*/ 0 h 369454"/>
              <a:gd name="connsiteX2" fmla="*/ 831273 w 1108363"/>
              <a:gd name="connsiteY2" fmla="*/ 0 h 369454"/>
              <a:gd name="connsiteX3" fmla="*/ 1108363 w 1108363"/>
              <a:gd name="connsiteY3" fmla="*/ 369454 h 369454"/>
              <a:gd name="connsiteX4" fmla="*/ 0 w 1108363"/>
              <a:gd name="connsiteY4" fmla="*/ 369454 h 369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8363" h="369454">
                <a:moveTo>
                  <a:pt x="0" y="369454"/>
                </a:moveTo>
                <a:lnTo>
                  <a:pt x="277091" y="0"/>
                </a:lnTo>
                <a:lnTo>
                  <a:pt x="831273" y="0"/>
                </a:lnTo>
                <a:lnTo>
                  <a:pt x="1108363" y="369454"/>
                </a:lnTo>
                <a:lnTo>
                  <a:pt x="0" y="36945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06663" tIns="12700" rIns="206664" bIns="1270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bg2">
                    <a:lumMod val="75000"/>
                  </a:schemeClr>
                </a:solidFill>
              </a:rPr>
              <a:t>extreme </a:t>
            </a:r>
            <a:r>
              <a:rPr lang="en-US" sz="900" kern="1200" dirty="0" smtClean="0">
                <a:solidFill>
                  <a:schemeClr val="bg2">
                    <a:lumMod val="75000"/>
                  </a:schemeClr>
                </a:solidFill>
              </a:rPr>
              <a:t>temperatures</a:t>
            </a:r>
            <a:endParaRPr lang="en-US" sz="1000" kern="1200" dirty="0">
              <a:solidFill>
                <a:schemeClr val="bg2">
                  <a:lumMod val="75000"/>
                </a:schemeClr>
              </a:solidFill>
            </a:endParaRPr>
          </a:p>
        </p:txBody>
      </p:sp>
      <p:sp>
        <p:nvSpPr>
          <p:cNvPr id="22" name="Freeform 21"/>
          <p:cNvSpPr/>
          <p:nvPr/>
        </p:nvSpPr>
        <p:spPr>
          <a:xfrm>
            <a:off x="3740727" y="1278659"/>
            <a:ext cx="1662545" cy="369454"/>
          </a:xfrm>
          <a:custGeom>
            <a:avLst/>
            <a:gdLst>
              <a:gd name="connsiteX0" fmla="*/ 0 w 1662545"/>
              <a:gd name="connsiteY0" fmla="*/ 369454 h 369454"/>
              <a:gd name="connsiteX1" fmla="*/ 277091 w 1662545"/>
              <a:gd name="connsiteY1" fmla="*/ 0 h 369454"/>
              <a:gd name="connsiteX2" fmla="*/ 1385455 w 1662545"/>
              <a:gd name="connsiteY2" fmla="*/ 0 h 369454"/>
              <a:gd name="connsiteX3" fmla="*/ 1662545 w 1662545"/>
              <a:gd name="connsiteY3" fmla="*/ 369454 h 369454"/>
              <a:gd name="connsiteX4" fmla="*/ 0 w 1662545"/>
              <a:gd name="connsiteY4" fmla="*/ 369454 h 369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2545" h="369454">
                <a:moveTo>
                  <a:pt x="0" y="369454"/>
                </a:moveTo>
                <a:lnTo>
                  <a:pt x="277091" y="0"/>
                </a:lnTo>
                <a:lnTo>
                  <a:pt x="1385455" y="0"/>
                </a:lnTo>
                <a:lnTo>
                  <a:pt x="1662545" y="369454"/>
                </a:lnTo>
                <a:lnTo>
                  <a:pt x="0" y="36945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303645" tIns="12700" rIns="303646" bIns="1270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bg2">
                    <a:lumMod val="75000"/>
                  </a:schemeClr>
                </a:solidFill>
              </a:rPr>
              <a:t>Types of chemical exposures</a:t>
            </a:r>
            <a:endParaRPr lang="en-US" sz="1000" kern="1200" dirty="0">
              <a:solidFill>
                <a:schemeClr val="bg2">
                  <a:lumMod val="75000"/>
                </a:schemeClr>
              </a:solidFill>
            </a:endParaRPr>
          </a:p>
        </p:txBody>
      </p:sp>
      <p:sp>
        <p:nvSpPr>
          <p:cNvPr id="23" name="Freeform 22"/>
          <p:cNvSpPr/>
          <p:nvPr/>
        </p:nvSpPr>
        <p:spPr>
          <a:xfrm>
            <a:off x="3463636" y="1648113"/>
            <a:ext cx="2216727" cy="369454"/>
          </a:xfrm>
          <a:custGeom>
            <a:avLst/>
            <a:gdLst>
              <a:gd name="connsiteX0" fmla="*/ 0 w 2216727"/>
              <a:gd name="connsiteY0" fmla="*/ 369454 h 369454"/>
              <a:gd name="connsiteX1" fmla="*/ 277091 w 2216727"/>
              <a:gd name="connsiteY1" fmla="*/ 0 h 369454"/>
              <a:gd name="connsiteX2" fmla="*/ 1939637 w 2216727"/>
              <a:gd name="connsiteY2" fmla="*/ 0 h 369454"/>
              <a:gd name="connsiteX3" fmla="*/ 2216727 w 2216727"/>
              <a:gd name="connsiteY3" fmla="*/ 369454 h 369454"/>
              <a:gd name="connsiteX4" fmla="*/ 0 w 2216727"/>
              <a:gd name="connsiteY4" fmla="*/ 369454 h 369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727" h="369454">
                <a:moveTo>
                  <a:pt x="0" y="369454"/>
                </a:moveTo>
                <a:lnTo>
                  <a:pt x="277091" y="0"/>
                </a:lnTo>
                <a:lnTo>
                  <a:pt x="1939637" y="0"/>
                </a:lnTo>
                <a:lnTo>
                  <a:pt x="2216727" y="369454"/>
                </a:lnTo>
                <a:lnTo>
                  <a:pt x="0" y="36945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00627" tIns="12700" rIns="400628" bIns="12700" numCol="1" spcCol="1270" anchor="ctr" anchorCtr="0">
            <a:noAutofit/>
          </a:bodyPr>
          <a:lstStyle/>
          <a:p>
            <a:pPr lvl="0" algn="ctr" defTabSz="444500">
              <a:lnSpc>
                <a:spcPct val="90000"/>
              </a:lnSpc>
              <a:spcBef>
                <a:spcPct val="0"/>
              </a:spcBef>
              <a:spcAft>
                <a:spcPct val="35000"/>
              </a:spcAft>
            </a:pPr>
            <a:r>
              <a:rPr lang="en-US" sz="1000" kern="1200" dirty="0" smtClean="0">
                <a:solidFill>
                  <a:schemeClr val="bg2">
                    <a:lumMod val="75000"/>
                  </a:schemeClr>
                </a:solidFill>
              </a:rPr>
              <a:t>Sources of harmful dusts</a:t>
            </a:r>
            <a:endParaRPr lang="en-US" sz="1000" kern="1200" dirty="0">
              <a:solidFill>
                <a:schemeClr val="bg2">
                  <a:lumMod val="75000"/>
                </a:schemeClr>
              </a:solidFill>
            </a:endParaRPr>
          </a:p>
        </p:txBody>
      </p:sp>
      <p:sp>
        <p:nvSpPr>
          <p:cNvPr id="24" name="Freeform 23"/>
          <p:cNvSpPr/>
          <p:nvPr/>
        </p:nvSpPr>
        <p:spPr>
          <a:xfrm>
            <a:off x="3186545" y="2017568"/>
            <a:ext cx="2770909" cy="369454"/>
          </a:xfrm>
          <a:custGeom>
            <a:avLst/>
            <a:gdLst>
              <a:gd name="connsiteX0" fmla="*/ 0 w 2770909"/>
              <a:gd name="connsiteY0" fmla="*/ 369454 h 369454"/>
              <a:gd name="connsiteX1" fmla="*/ 277091 w 2770909"/>
              <a:gd name="connsiteY1" fmla="*/ 0 h 369454"/>
              <a:gd name="connsiteX2" fmla="*/ 2493819 w 2770909"/>
              <a:gd name="connsiteY2" fmla="*/ 0 h 369454"/>
              <a:gd name="connsiteX3" fmla="*/ 2770909 w 2770909"/>
              <a:gd name="connsiteY3" fmla="*/ 369454 h 369454"/>
              <a:gd name="connsiteX4" fmla="*/ 0 w 2770909"/>
              <a:gd name="connsiteY4" fmla="*/ 369454 h 369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0909" h="369454">
                <a:moveTo>
                  <a:pt x="0" y="369454"/>
                </a:moveTo>
                <a:lnTo>
                  <a:pt x="277091" y="0"/>
                </a:lnTo>
                <a:lnTo>
                  <a:pt x="2493819" y="0"/>
                </a:lnTo>
                <a:lnTo>
                  <a:pt x="2770909" y="369454"/>
                </a:lnTo>
                <a:lnTo>
                  <a:pt x="0" y="36945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885537" tIns="12700" rIns="885536" bIns="12700" numCol="1" spcCol="1270" anchor="ctr" anchorCtr="0">
            <a:noAutofit/>
          </a:bodyPr>
          <a:lstStyle/>
          <a:p>
            <a:pPr algn="ctr" defTabSz="444500">
              <a:lnSpc>
                <a:spcPct val="90000"/>
              </a:lnSpc>
              <a:spcBef>
                <a:spcPct val="0"/>
              </a:spcBef>
              <a:spcAft>
                <a:spcPct val="35000"/>
              </a:spcAft>
            </a:pPr>
            <a:r>
              <a:rPr lang="en-US" sz="1200" kern="1200" dirty="0">
                <a:solidFill>
                  <a:schemeClr val="bg2">
                    <a:lumMod val="75000"/>
                  </a:schemeClr>
                </a:solidFill>
              </a:rPr>
              <a:t>Sources of light radiation</a:t>
            </a:r>
          </a:p>
        </p:txBody>
      </p:sp>
      <p:sp>
        <p:nvSpPr>
          <p:cNvPr id="25" name="Freeform 24"/>
          <p:cNvSpPr/>
          <p:nvPr/>
        </p:nvSpPr>
        <p:spPr>
          <a:xfrm>
            <a:off x="2909454" y="2387022"/>
            <a:ext cx="3325090" cy="369454"/>
          </a:xfrm>
          <a:custGeom>
            <a:avLst/>
            <a:gdLst>
              <a:gd name="connsiteX0" fmla="*/ 0 w 3325090"/>
              <a:gd name="connsiteY0" fmla="*/ 369454 h 369454"/>
              <a:gd name="connsiteX1" fmla="*/ 277091 w 3325090"/>
              <a:gd name="connsiteY1" fmla="*/ 0 h 369454"/>
              <a:gd name="connsiteX2" fmla="*/ 3048000 w 3325090"/>
              <a:gd name="connsiteY2" fmla="*/ 0 h 369454"/>
              <a:gd name="connsiteX3" fmla="*/ 3325090 w 3325090"/>
              <a:gd name="connsiteY3" fmla="*/ 369454 h 369454"/>
              <a:gd name="connsiteX4" fmla="*/ 0 w 3325090"/>
              <a:gd name="connsiteY4" fmla="*/ 369454 h 369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5090" h="369454">
                <a:moveTo>
                  <a:pt x="0" y="369454"/>
                </a:moveTo>
                <a:lnTo>
                  <a:pt x="277091" y="0"/>
                </a:lnTo>
                <a:lnTo>
                  <a:pt x="3048000" y="0"/>
                </a:lnTo>
                <a:lnTo>
                  <a:pt x="3325090" y="369454"/>
                </a:lnTo>
                <a:lnTo>
                  <a:pt x="0" y="36945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885537" tIns="12700" rIns="885536" bIns="12700" numCol="1" spcCol="1270" anchor="ctr" anchorCtr="0">
            <a:noAutofit/>
          </a:bodyPr>
          <a:lstStyle/>
          <a:p>
            <a:pPr algn="ctr" defTabSz="444500">
              <a:lnSpc>
                <a:spcPct val="90000"/>
              </a:lnSpc>
              <a:spcBef>
                <a:spcPct val="0"/>
              </a:spcBef>
              <a:spcAft>
                <a:spcPct val="35000"/>
              </a:spcAft>
            </a:pPr>
            <a:r>
              <a:rPr lang="en-US" sz="1200" kern="1200" dirty="0" smtClean="0">
                <a:solidFill>
                  <a:schemeClr val="bg2">
                    <a:lumMod val="75000"/>
                  </a:schemeClr>
                </a:solidFill>
              </a:rPr>
              <a:t>Sources </a:t>
            </a:r>
            <a:r>
              <a:rPr lang="en-US" sz="1200" kern="1200" dirty="0">
                <a:solidFill>
                  <a:schemeClr val="bg2">
                    <a:lumMod val="75000"/>
                  </a:schemeClr>
                </a:solidFill>
              </a:rPr>
              <a:t>of falling objects</a:t>
            </a:r>
          </a:p>
        </p:txBody>
      </p:sp>
      <p:sp>
        <p:nvSpPr>
          <p:cNvPr id="26" name="Freeform 25"/>
          <p:cNvSpPr/>
          <p:nvPr/>
        </p:nvSpPr>
        <p:spPr>
          <a:xfrm>
            <a:off x="2632363" y="2756477"/>
            <a:ext cx="3879272" cy="369454"/>
          </a:xfrm>
          <a:custGeom>
            <a:avLst/>
            <a:gdLst>
              <a:gd name="connsiteX0" fmla="*/ 0 w 3879272"/>
              <a:gd name="connsiteY0" fmla="*/ 369454 h 369454"/>
              <a:gd name="connsiteX1" fmla="*/ 277091 w 3879272"/>
              <a:gd name="connsiteY1" fmla="*/ 0 h 369454"/>
              <a:gd name="connsiteX2" fmla="*/ 3602182 w 3879272"/>
              <a:gd name="connsiteY2" fmla="*/ 0 h 369454"/>
              <a:gd name="connsiteX3" fmla="*/ 3879272 w 3879272"/>
              <a:gd name="connsiteY3" fmla="*/ 369454 h 369454"/>
              <a:gd name="connsiteX4" fmla="*/ 0 w 3879272"/>
              <a:gd name="connsiteY4" fmla="*/ 369454 h 369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9272" h="369454">
                <a:moveTo>
                  <a:pt x="0" y="369454"/>
                </a:moveTo>
                <a:lnTo>
                  <a:pt x="277091" y="0"/>
                </a:lnTo>
                <a:lnTo>
                  <a:pt x="3602182" y="0"/>
                </a:lnTo>
                <a:lnTo>
                  <a:pt x="3879272" y="369454"/>
                </a:lnTo>
                <a:lnTo>
                  <a:pt x="0" y="36945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885537" tIns="12700" rIns="885536" bIns="12700" numCol="1" spcCol="1270" anchor="ctr" anchorCtr="0">
            <a:noAutofit/>
          </a:bodyPr>
          <a:lstStyle/>
          <a:p>
            <a:pPr algn="ctr" defTabSz="444500">
              <a:lnSpc>
                <a:spcPct val="90000"/>
              </a:lnSpc>
              <a:spcBef>
                <a:spcPct val="0"/>
              </a:spcBef>
              <a:spcAft>
                <a:spcPct val="35000"/>
              </a:spcAft>
            </a:pPr>
            <a:r>
              <a:rPr lang="en-US" kern="1200" dirty="0">
                <a:solidFill>
                  <a:schemeClr val="bg2">
                    <a:lumMod val="75000"/>
                  </a:schemeClr>
                </a:solidFill>
              </a:rPr>
              <a:t>Or Potential for dropping objects</a:t>
            </a:r>
          </a:p>
        </p:txBody>
      </p:sp>
      <p:sp>
        <p:nvSpPr>
          <p:cNvPr id="27" name="Freeform 26"/>
          <p:cNvSpPr/>
          <p:nvPr/>
        </p:nvSpPr>
        <p:spPr>
          <a:xfrm>
            <a:off x="2355272" y="3125931"/>
            <a:ext cx="4433454" cy="369454"/>
          </a:xfrm>
          <a:custGeom>
            <a:avLst/>
            <a:gdLst>
              <a:gd name="connsiteX0" fmla="*/ 0 w 4433454"/>
              <a:gd name="connsiteY0" fmla="*/ 369454 h 369454"/>
              <a:gd name="connsiteX1" fmla="*/ 277091 w 4433454"/>
              <a:gd name="connsiteY1" fmla="*/ 0 h 369454"/>
              <a:gd name="connsiteX2" fmla="*/ 4156364 w 4433454"/>
              <a:gd name="connsiteY2" fmla="*/ 0 h 369454"/>
              <a:gd name="connsiteX3" fmla="*/ 4433454 w 4433454"/>
              <a:gd name="connsiteY3" fmla="*/ 369454 h 369454"/>
              <a:gd name="connsiteX4" fmla="*/ 0 w 4433454"/>
              <a:gd name="connsiteY4" fmla="*/ 369454 h 369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3454" h="369454">
                <a:moveTo>
                  <a:pt x="0" y="369454"/>
                </a:moveTo>
                <a:lnTo>
                  <a:pt x="277091" y="0"/>
                </a:lnTo>
                <a:lnTo>
                  <a:pt x="4156364" y="0"/>
                </a:lnTo>
                <a:lnTo>
                  <a:pt x="4433454" y="369454"/>
                </a:lnTo>
                <a:lnTo>
                  <a:pt x="0" y="36945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885537" tIns="12700" rIns="885536" bIns="12700" numCol="1" spcCol="1270" anchor="ctr" anchorCtr="0">
            <a:noAutofit/>
          </a:bodyPr>
          <a:lstStyle/>
          <a:p>
            <a:pPr algn="ctr" defTabSz="444500">
              <a:lnSpc>
                <a:spcPct val="90000"/>
              </a:lnSpc>
              <a:spcBef>
                <a:spcPct val="0"/>
              </a:spcBef>
              <a:spcAft>
                <a:spcPct val="35000"/>
              </a:spcAft>
            </a:pPr>
            <a:r>
              <a:rPr lang="en-US" kern="1200" dirty="0">
                <a:solidFill>
                  <a:schemeClr val="bg2">
                    <a:lumMod val="75000"/>
                  </a:schemeClr>
                </a:solidFill>
              </a:rPr>
              <a:t>Sources of sharp objects</a:t>
            </a:r>
          </a:p>
        </p:txBody>
      </p:sp>
      <p:sp>
        <p:nvSpPr>
          <p:cNvPr id="28" name="Freeform 27"/>
          <p:cNvSpPr/>
          <p:nvPr/>
        </p:nvSpPr>
        <p:spPr>
          <a:xfrm>
            <a:off x="2078181" y="3495386"/>
            <a:ext cx="4987636" cy="369454"/>
          </a:xfrm>
          <a:custGeom>
            <a:avLst/>
            <a:gdLst>
              <a:gd name="connsiteX0" fmla="*/ 0 w 4987636"/>
              <a:gd name="connsiteY0" fmla="*/ 369454 h 369454"/>
              <a:gd name="connsiteX1" fmla="*/ 277091 w 4987636"/>
              <a:gd name="connsiteY1" fmla="*/ 0 h 369454"/>
              <a:gd name="connsiteX2" fmla="*/ 4710546 w 4987636"/>
              <a:gd name="connsiteY2" fmla="*/ 0 h 369454"/>
              <a:gd name="connsiteX3" fmla="*/ 4987636 w 4987636"/>
              <a:gd name="connsiteY3" fmla="*/ 369454 h 369454"/>
              <a:gd name="connsiteX4" fmla="*/ 0 w 4987636"/>
              <a:gd name="connsiteY4" fmla="*/ 369454 h 369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7636" h="369454">
                <a:moveTo>
                  <a:pt x="0" y="369454"/>
                </a:moveTo>
                <a:lnTo>
                  <a:pt x="277091" y="0"/>
                </a:lnTo>
                <a:lnTo>
                  <a:pt x="4710546" y="0"/>
                </a:lnTo>
                <a:lnTo>
                  <a:pt x="4987636" y="369454"/>
                </a:lnTo>
                <a:lnTo>
                  <a:pt x="0" y="36945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885537" tIns="12700" rIns="885536" bIns="12700" numCol="1" spcCol="1270" anchor="ctr" anchorCtr="0">
            <a:noAutofit/>
          </a:bodyPr>
          <a:lstStyle/>
          <a:p>
            <a:pPr lvl="0" algn="ctr" defTabSz="444500">
              <a:lnSpc>
                <a:spcPct val="90000"/>
              </a:lnSpc>
              <a:spcBef>
                <a:spcPct val="0"/>
              </a:spcBef>
              <a:spcAft>
                <a:spcPct val="35000"/>
              </a:spcAft>
            </a:pPr>
            <a:r>
              <a:rPr lang="en-US" kern="1200" dirty="0" smtClean="0">
                <a:solidFill>
                  <a:schemeClr val="bg2">
                    <a:lumMod val="75000"/>
                  </a:schemeClr>
                </a:solidFill>
              </a:rPr>
              <a:t>Any electrical hazards</a:t>
            </a:r>
            <a:endParaRPr lang="en-US" kern="1200" dirty="0">
              <a:solidFill>
                <a:schemeClr val="bg2">
                  <a:lumMod val="75000"/>
                </a:schemeClr>
              </a:solidFill>
            </a:endParaRPr>
          </a:p>
        </p:txBody>
      </p:sp>
      <p:sp>
        <p:nvSpPr>
          <p:cNvPr id="29" name="Freeform 28"/>
          <p:cNvSpPr/>
          <p:nvPr/>
        </p:nvSpPr>
        <p:spPr>
          <a:xfrm>
            <a:off x="1801090" y="3864840"/>
            <a:ext cx="5541818" cy="369454"/>
          </a:xfrm>
          <a:custGeom>
            <a:avLst/>
            <a:gdLst>
              <a:gd name="connsiteX0" fmla="*/ 0 w 5541818"/>
              <a:gd name="connsiteY0" fmla="*/ 369454 h 369454"/>
              <a:gd name="connsiteX1" fmla="*/ 277091 w 5541818"/>
              <a:gd name="connsiteY1" fmla="*/ 0 h 369454"/>
              <a:gd name="connsiteX2" fmla="*/ 5264728 w 5541818"/>
              <a:gd name="connsiteY2" fmla="*/ 0 h 369454"/>
              <a:gd name="connsiteX3" fmla="*/ 5541818 w 5541818"/>
              <a:gd name="connsiteY3" fmla="*/ 369454 h 369454"/>
              <a:gd name="connsiteX4" fmla="*/ 0 w 5541818"/>
              <a:gd name="connsiteY4" fmla="*/ 369454 h 369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818" h="369454">
                <a:moveTo>
                  <a:pt x="0" y="369454"/>
                </a:moveTo>
                <a:lnTo>
                  <a:pt x="277091" y="0"/>
                </a:lnTo>
                <a:lnTo>
                  <a:pt x="5264728" y="0"/>
                </a:lnTo>
                <a:lnTo>
                  <a:pt x="5541818" y="369454"/>
                </a:lnTo>
                <a:lnTo>
                  <a:pt x="0" y="36945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982519" tIns="12700" rIns="982518" bIns="12700" numCol="1" spcCol="1270" anchor="ctr" anchorCtr="0">
            <a:noAutofit/>
          </a:bodyPr>
          <a:lstStyle/>
          <a:p>
            <a:pPr lvl="0" algn="ctr" defTabSz="444500">
              <a:lnSpc>
                <a:spcPct val="90000"/>
              </a:lnSpc>
              <a:spcBef>
                <a:spcPct val="0"/>
              </a:spcBef>
              <a:spcAft>
                <a:spcPct val="35000"/>
              </a:spcAft>
            </a:pPr>
            <a:r>
              <a:rPr lang="en-US" kern="1200" dirty="0" smtClean="0">
                <a:solidFill>
                  <a:schemeClr val="bg2">
                    <a:lumMod val="75000"/>
                  </a:schemeClr>
                </a:solidFill>
              </a:rPr>
              <a:t>Sources of rolling or pinching objects</a:t>
            </a:r>
            <a:endParaRPr lang="en-US" kern="1200" dirty="0">
              <a:solidFill>
                <a:schemeClr val="bg2">
                  <a:lumMod val="75000"/>
                </a:schemeClr>
              </a:solidFill>
            </a:endParaRPr>
          </a:p>
        </p:txBody>
      </p:sp>
      <p:sp>
        <p:nvSpPr>
          <p:cNvPr id="30" name="Freeform 29"/>
          <p:cNvSpPr/>
          <p:nvPr/>
        </p:nvSpPr>
        <p:spPr>
          <a:xfrm>
            <a:off x="1524000" y="4234295"/>
            <a:ext cx="6096000" cy="369454"/>
          </a:xfrm>
          <a:custGeom>
            <a:avLst/>
            <a:gdLst>
              <a:gd name="connsiteX0" fmla="*/ 0 w 6096000"/>
              <a:gd name="connsiteY0" fmla="*/ 369454 h 369454"/>
              <a:gd name="connsiteX1" fmla="*/ 277091 w 6096000"/>
              <a:gd name="connsiteY1" fmla="*/ 0 h 369454"/>
              <a:gd name="connsiteX2" fmla="*/ 5818910 w 6096000"/>
              <a:gd name="connsiteY2" fmla="*/ 0 h 369454"/>
              <a:gd name="connsiteX3" fmla="*/ 6096000 w 6096000"/>
              <a:gd name="connsiteY3" fmla="*/ 369454 h 369454"/>
              <a:gd name="connsiteX4" fmla="*/ 0 w 6096000"/>
              <a:gd name="connsiteY4" fmla="*/ 369454 h 369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369454">
                <a:moveTo>
                  <a:pt x="0" y="369454"/>
                </a:moveTo>
                <a:lnTo>
                  <a:pt x="277091" y="0"/>
                </a:lnTo>
                <a:lnTo>
                  <a:pt x="5818910" y="0"/>
                </a:lnTo>
                <a:lnTo>
                  <a:pt x="6096000" y="369454"/>
                </a:lnTo>
                <a:lnTo>
                  <a:pt x="0" y="369454"/>
                </a:lnTo>
                <a:close/>
              </a:path>
            </a:pathLst>
          </a:cu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1079499" tIns="12700" rIns="1079501" bIns="12700" numCol="1" spcCol="1270" anchor="ctr" anchorCtr="0">
            <a:noAutofit/>
          </a:bodyPr>
          <a:lstStyle/>
          <a:p>
            <a:pPr lvl="0" algn="ctr" defTabSz="444500">
              <a:lnSpc>
                <a:spcPct val="90000"/>
              </a:lnSpc>
              <a:spcBef>
                <a:spcPct val="0"/>
              </a:spcBef>
              <a:spcAft>
                <a:spcPct val="35000"/>
              </a:spcAft>
            </a:pPr>
            <a:r>
              <a:rPr lang="en-US" kern="1200" dirty="0" smtClean="0">
                <a:solidFill>
                  <a:schemeClr val="bg2">
                    <a:lumMod val="75000"/>
                  </a:schemeClr>
                </a:solidFill>
              </a:rPr>
              <a:t>Layout of workplace and location of co workers</a:t>
            </a:r>
            <a:endParaRPr lang="en-US" kern="1200" dirty="0">
              <a:solidFill>
                <a:schemeClr val="bg2">
                  <a:lumMod val="75000"/>
                </a:schemeClr>
              </a:solidFill>
            </a:endParaRPr>
          </a:p>
        </p:txBody>
      </p:sp>
      <p:sp>
        <p:nvSpPr>
          <p:cNvPr id="21" name="Google Shape;90;p15"/>
          <p:cNvSpPr txBox="1"/>
          <p:nvPr/>
        </p:nvSpPr>
        <p:spPr>
          <a:xfrm>
            <a:off x="7896387" y="31899"/>
            <a:ext cx="960900" cy="1390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solidFill>
                  <a:srgbClr val="434343"/>
                </a:solidFill>
                <a:latin typeface="Raleway ExtraBold"/>
                <a:ea typeface="Raleway ExtraBold"/>
                <a:cs typeface="Raleway ExtraBold"/>
                <a:sym typeface="Raleway ExtraBold"/>
              </a:rPr>
              <a:t>Hazard Sources </a:t>
            </a:r>
            <a:endParaRPr dirty="0">
              <a:solidFill>
                <a:srgbClr val="434343"/>
              </a:solidFill>
              <a:latin typeface="Raleway ExtraBold"/>
              <a:ea typeface="Raleway ExtraBold"/>
              <a:cs typeface="Raleway ExtraBold"/>
              <a:sym typeface="Raleway ExtraBold"/>
            </a:endParaRPr>
          </a:p>
        </p:txBody>
      </p:sp>
      <p:sp>
        <p:nvSpPr>
          <p:cNvPr id="3" name="Oval 2"/>
          <p:cNvSpPr/>
          <p:nvPr/>
        </p:nvSpPr>
        <p:spPr>
          <a:xfrm>
            <a:off x="7818627" y="168939"/>
            <a:ext cx="1116419" cy="1116419"/>
          </a:xfrm>
          <a:prstGeom prst="ellipse">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33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63"/>
        <p:cNvGrpSpPr/>
        <p:nvPr/>
      </p:nvGrpSpPr>
      <p:grpSpPr>
        <a:xfrm>
          <a:off x="0" y="0"/>
          <a:ext cx="0" cy="0"/>
          <a:chOff x="0" y="0"/>
          <a:chExt cx="0" cy="0"/>
        </a:xfrm>
      </p:grpSpPr>
      <p:pic>
        <p:nvPicPr>
          <p:cNvPr id="2" name="Automatic Chocolate Machi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164" name="Google Shape;164;p22"/>
          <p:cNvSpPr txBox="1">
            <a:spLocks noGrp="1"/>
          </p:cNvSpPr>
          <p:nvPr>
            <p:ph type="title" idx="4294967295"/>
          </p:nvPr>
        </p:nvSpPr>
        <p:spPr>
          <a:xfrm>
            <a:off x="0" y="3739486"/>
            <a:ext cx="9144000" cy="720963"/>
          </a:xfrm>
          <a:prstGeom prst="rect">
            <a:avLst/>
          </a:prstGeom>
          <a:solidFill>
            <a:srgbClr val="FFC000">
              <a:alpha val="35000"/>
            </a:srgbClr>
          </a:solidFill>
        </p:spPr>
        <p:txBody>
          <a:bodyPr spcFirstLastPara="1" wrap="square" lIns="91425" tIns="91425" rIns="91425" bIns="91425" anchor="b" anchorCtr="0">
            <a:noAutofit/>
          </a:bodyPr>
          <a:lstStyle/>
          <a:p>
            <a:pPr marL="0" lvl="0" indent="0" algn="l" rtl="0">
              <a:spcBef>
                <a:spcPts val="0"/>
              </a:spcBef>
              <a:spcAft>
                <a:spcPts val="0"/>
              </a:spcAft>
              <a:buNone/>
            </a:pPr>
            <a:r>
              <a:rPr lang="en-US" sz="3600" b="0" dirty="0" smtClean="0">
                <a:solidFill>
                  <a:srgbClr val="FFFFFF"/>
                </a:solidFill>
                <a:effectLst>
                  <a:outerShdw blurRad="38100" dist="38100" dir="2700000" algn="tl">
                    <a:srgbClr val="000000">
                      <a:alpha val="43137"/>
                    </a:srgbClr>
                  </a:outerShdw>
                </a:effectLst>
              </a:rPr>
              <a:t>Motion</a:t>
            </a:r>
            <a:endParaRPr sz="3600" dirty="0">
              <a:solidFill>
                <a:srgbClr val="FFFFFF"/>
              </a:solidFill>
              <a:effectLst>
                <a:outerShdw blurRad="38100" dist="38100" dir="2700000" algn="tl">
                  <a:srgbClr val="000000">
                    <a:alpha val="43137"/>
                  </a:srgbClr>
                </a:outerShdw>
              </a:effectLst>
            </a:endParaRPr>
          </a:p>
        </p:txBody>
      </p:sp>
      <p:sp>
        <p:nvSpPr>
          <p:cNvPr id="165" name="Google Shape;165;p22"/>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26</a:t>
            </a:fld>
            <a:endParaRPr/>
          </a:p>
        </p:txBody>
      </p:sp>
      <p:grpSp>
        <p:nvGrpSpPr>
          <p:cNvPr id="166" name="Google Shape;166;p22"/>
          <p:cNvGrpSpPr/>
          <p:nvPr/>
        </p:nvGrpSpPr>
        <p:grpSpPr>
          <a:xfrm>
            <a:off x="8055170" y="359331"/>
            <a:ext cx="796189" cy="662797"/>
            <a:chOff x="1244325" y="314425"/>
            <a:chExt cx="444525" cy="370050"/>
          </a:xfrm>
        </p:grpSpPr>
        <p:sp>
          <p:nvSpPr>
            <p:cNvPr id="167" name="Google Shape;167;p22"/>
            <p:cNvSpPr/>
            <p:nvPr/>
          </p:nvSpPr>
          <p:spPr>
            <a:xfrm>
              <a:off x="1388425" y="463425"/>
              <a:ext cx="143525" cy="143500"/>
            </a:xfrm>
            <a:custGeom>
              <a:avLst/>
              <a:gdLst/>
              <a:ahLst/>
              <a:cxnLst/>
              <a:rect l="l" t="t" r="r" b="b"/>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p:nvPr/>
          </p:nvSpPr>
          <p:spPr>
            <a:xfrm>
              <a:off x="1244325" y="314425"/>
              <a:ext cx="444525" cy="370050"/>
            </a:xfrm>
            <a:custGeom>
              <a:avLst/>
              <a:gdLst/>
              <a:ahLst/>
              <a:cxnLst/>
              <a:rect l="l" t="t" r="r" b="b"/>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7945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63"/>
        <p:cNvGrpSpPr/>
        <p:nvPr/>
      </p:nvGrpSpPr>
      <p:grpSpPr>
        <a:xfrm>
          <a:off x="0" y="0"/>
          <a:ext cx="0" cy="0"/>
          <a:chOff x="0" y="0"/>
          <a:chExt cx="0" cy="0"/>
        </a:xfrm>
      </p:grpSpPr>
      <p:pic>
        <p:nvPicPr>
          <p:cNvPr id="3" name="Man Working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9144000" cy="5143500"/>
          </a:xfrm>
          <a:prstGeom prst="rect">
            <a:avLst/>
          </a:prstGeom>
        </p:spPr>
      </p:pic>
      <p:pic>
        <p:nvPicPr>
          <p:cNvPr id="4" name="video (1)">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0" y="0"/>
            <a:ext cx="9144000" cy="5268036"/>
          </a:xfrm>
          <a:prstGeom prst="rect">
            <a:avLst/>
          </a:prstGeom>
        </p:spPr>
      </p:pic>
      <p:sp>
        <p:nvSpPr>
          <p:cNvPr id="164" name="Google Shape;164;p22"/>
          <p:cNvSpPr txBox="1">
            <a:spLocks noGrp="1"/>
          </p:cNvSpPr>
          <p:nvPr>
            <p:ph type="title" idx="4294967295"/>
          </p:nvPr>
        </p:nvSpPr>
        <p:spPr>
          <a:xfrm>
            <a:off x="0" y="3739486"/>
            <a:ext cx="9144000" cy="720963"/>
          </a:xfrm>
          <a:prstGeom prst="rect">
            <a:avLst/>
          </a:prstGeom>
          <a:solidFill>
            <a:srgbClr val="FFC000">
              <a:alpha val="35000"/>
            </a:srgbClr>
          </a:solidFill>
        </p:spPr>
        <p:txBody>
          <a:bodyPr spcFirstLastPara="1" wrap="square" lIns="91425" tIns="91425" rIns="91425" bIns="91425" anchor="b" anchorCtr="0">
            <a:noAutofit/>
          </a:bodyPr>
          <a:lstStyle/>
          <a:p>
            <a:pPr marL="0" lvl="0" indent="0" algn="l" rtl="0">
              <a:spcBef>
                <a:spcPts val="0"/>
              </a:spcBef>
              <a:spcAft>
                <a:spcPts val="0"/>
              </a:spcAft>
              <a:buNone/>
            </a:pPr>
            <a:r>
              <a:rPr lang="en-US" sz="3600" b="0" dirty="0" smtClean="0">
                <a:solidFill>
                  <a:srgbClr val="FFFFFF"/>
                </a:solidFill>
                <a:effectLst>
                  <a:outerShdw blurRad="38100" dist="38100" dir="2700000" algn="tl">
                    <a:srgbClr val="000000">
                      <a:alpha val="43137"/>
                    </a:srgbClr>
                  </a:outerShdw>
                </a:effectLst>
              </a:rPr>
              <a:t>Temperature</a:t>
            </a:r>
            <a:endParaRPr sz="3600" dirty="0">
              <a:solidFill>
                <a:srgbClr val="FFFFFF"/>
              </a:solidFill>
              <a:effectLst>
                <a:outerShdw blurRad="38100" dist="38100" dir="2700000" algn="tl">
                  <a:srgbClr val="000000">
                    <a:alpha val="43137"/>
                  </a:srgbClr>
                </a:outerShdw>
              </a:effectLst>
            </a:endParaRPr>
          </a:p>
        </p:txBody>
      </p:sp>
      <p:sp>
        <p:nvSpPr>
          <p:cNvPr id="165" name="Google Shape;165;p22"/>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27</a:t>
            </a:fld>
            <a:endParaRPr/>
          </a:p>
        </p:txBody>
      </p:sp>
      <p:grpSp>
        <p:nvGrpSpPr>
          <p:cNvPr id="166" name="Google Shape;166;p22"/>
          <p:cNvGrpSpPr/>
          <p:nvPr/>
        </p:nvGrpSpPr>
        <p:grpSpPr>
          <a:xfrm>
            <a:off x="8055170" y="359331"/>
            <a:ext cx="796189" cy="662797"/>
            <a:chOff x="1244325" y="314425"/>
            <a:chExt cx="444525" cy="370050"/>
          </a:xfrm>
        </p:grpSpPr>
        <p:sp>
          <p:nvSpPr>
            <p:cNvPr id="167" name="Google Shape;167;p22"/>
            <p:cNvSpPr/>
            <p:nvPr/>
          </p:nvSpPr>
          <p:spPr>
            <a:xfrm>
              <a:off x="1388425" y="463425"/>
              <a:ext cx="143525" cy="143500"/>
            </a:xfrm>
            <a:custGeom>
              <a:avLst/>
              <a:gdLst/>
              <a:ahLst/>
              <a:cxnLst/>
              <a:rect l="l" t="t" r="r" b="b"/>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p:nvPr/>
          </p:nvSpPr>
          <p:spPr>
            <a:xfrm>
              <a:off x="1244325" y="314425"/>
              <a:ext cx="444525" cy="370050"/>
            </a:xfrm>
            <a:custGeom>
              <a:avLst/>
              <a:gdLst/>
              <a:ahLst/>
              <a:cxnLst/>
              <a:rect l="l" t="t" r="r" b="b"/>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877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43" fill="hold"/>
                                        <p:tgtEl>
                                          <p:spTgt spid="3"/>
                                        </p:tgtEl>
                                      </p:cBhvr>
                                    </p:cmd>
                                  </p:childTnLst>
                                </p:cTn>
                              </p:par>
                            </p:childTnLst>
                          </p:cTn>
                        </p:par>
                        <p:par>
                          <p:cTn id="7" fill="hold">
                            <p:stCondLst>
                              <p:cond delay="35243"/>
                            </p:stCondLst>
                            <p:childTnLst>
                              <p:par>
                                <p:cTn id="8" presetID="1" presetClass="mediacall" presetSubtype="0" fill="hold" nodeType="afterEffect">
                                  <p:stCondLst>
                                    <p:cond delay="0"/>
                                  </p:stCondLst>
                                  <p:childTnLst>
                                    <p:cmd type="call" cmd="playFrom(0.0)">
                                      <p:cBhvr>
                                        <p:cTn id="9" dur="70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63"/>
        <p:cNvGrpSpPr/>
        <p:nvPr/>
      </p:nvGrpSpPr>
      <p:grpSpPr>
        <a:xfrm>
          <a:off x="0" y="0"/>
          <a:ext cx="0" cy="0"/>
          <a:chOff x="0" y="0"/>
          <a:chExt cx="0" cy="0"/>
        </a:xfrm>
      </p:grpSpPr>
      <p:pic>
        <p:nvPicPr>
          <p:cNvPr id="3" name="Man Working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164" name="Google Shape;164;p22"/>
          <p:cNvSpPr txBox="1">
            <a:spLocks noGrp="1"/>
          </p:cNvSpPr>
          <p:nvPr>
            <p:ph type="title" idx="4294967295"/>
          </p:nvPr>
        </p:nvSpPr>
        <p:spPr>
          <a:xfrm>
            <a:off x="0" y="3739486"/>
            <a:ext cx="9144000" cy="720963"/>
          </a:xfrm>
          <a:prstGeom prst="rect">
            <a:avLst/>
          </a:prstGeom>
          <a:solidFill>
            <a:srgbClr val="FFC000">
              <a:alpha val="35000"/>
            </a:srgbClr>
          </a:solidFill>
        </p:spPr>
        <p:txBody>
          <a:bodyPr spcFirstLastPara="1" wrap="square" lIns="91425" tIns="91425" rIns="91425" bIns="91425" anchor="b" anchorCtr="0">
            <a:noAutofit/>
          </a:bodyPr>
          <a:lstStyle/>
          <a:p>
            <a:pPr marL="0" lvl="0" indent="0" algn="l" rtl="0">
              <a:spcBef>
                <a:spcPts val="0"/>
              </a:spcBef>
              <a:spcAft>
                <a:spcPts val="0"/>
              </a:spcAft>
              <a:buNone/>
            </a:pPr>
            <a:r>
              <a:rPr lang="en-US" sz="3600" b="0" dirty="0" smtClean="0">
                <a:solidFill>
                  <a:srgbClr val="FFFFFF"/>
                </a:solidFill>
                <a:effectLst>
                  <a:outerShdw blurRad="38100" dist="38100" dir="2700000" algn="tl">
                    <a:srgbClr val="000000">
                      <a:alpha val="43137"/>
                    </a:srgbClr>
                  </a:outerShdw>
                </a:effectLst>
              </a:rPr>
              <a:t>Temperature</a:t>
            </a:r>
            <a:endParaRPr sz="3600" dirty="0">
              <a:solidFill>
                <a:srgbClr val="FFFFFF"/>
              </a:solidFill>
              <a:effectLst>
                <a:outerShdw blurRad="38100" dist="38100" dir="2700000" algn="tl">
                  <a:srgbClr val="000000">
                    <a:alpha val="43137"/>
                  </a:srgbClr>
                </a:outerShdw>
              </a:effectLst>
            </a:endParaRPr>
          </a:p>
        </p:txBody>
      </p:sp>
      <p:sp>
        <p:nvSpPr>
          <p:cNvPr id="165" name="Google Shape;165;p22"/>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28</a:t>
            </a:fld>
            <a:endParaRPr/>
          </a:p>
        </p:txBody>
      </p:sp>
      <p:grpSp>
        <p:nvGrpSpPr>
          <p:cNvPr id="166" name="Google Shape;166;p22"/>
          <p:cNvGrpSpPr/>
          <p:nvPr/>
        </p:nvGrpSpPr>
        <p:grpSpPr>
          <a:xfrm>
            <a:off x="8055170" y="359331"/>
            <a:ext cx="796189" cy="662797"/>
            <a:chOff x="1244325" y="314425"/>
            <a:chExt cx="444525" cy="370050"/>
          </a:xfrm>
        </p:grpSpPr>
        <p:sp>
          <p:nvSpPr>
            <p:cNvPr id="167" name="Google Shape;167;p22"/>
            <p:cNvSpPr/>
            <p:nvPr/>
          </p:nvSpPr>
          <p:spPr>
            <a:xfrm>
              <a:off x="1388425" y="463425"/>
              <a:ext cx="143525" cy="143500"/>
            </a:xfrm>
            <a:custGeom>
              <a:avLst/>
              <a:gdLst/>
              <a:ahLst/>
              <a:cxnLst/>
              <a:rect l="l" t="t" r="r" b="b"/>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p:nvPr/>
          </p:nvSpPr>
          <p:spPr>
            <a:xfrm>
              <a:off x="1244325" y="314425"/>
              <a:ext cx="444525" cy="370050"/>
            </a:xfrm>
            <a:custGeom>
              <a:avLst/>
              <a:gdLst/>
              <a:ahLst/>
              <a:cxnLst/>
              <a:rect l="l" t="t" r="r" b="b"/>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6871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63"/>
        <p:cNvGrpSpPr/>
        <p:nvPr/>
      </p:nvGrpSpPr>
      <p:grpSpPr>
        <a:xfrm>
          <a:off x="0" y="0"/>
          <a:ext cx="0" cy="0"/>
          <a:chOff x="0" y="0"/>
          <a:chExt cx="0" cy="0"/>
        </a:xfrm>
      </p:grpSpPr>
      <p:pic>
        <p:nvPicPr>
          <p:cNvPr id="2" name="production ID_373572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164" name="Google Shape;164;p22"/>
          <p:cNvSpPr txBox="1">
            <a:spLocks noGrp="1"/>
          </p:cNvSpPr>
          <p:nvPr>
            <p:ph type="title" idx="4294967295"/>
          </p:nvPr>
        </p:nvSpPr>
        <p:spPr>
          <a:xfrm>
            <a:off x="0" y="3739486"/>
            <a:ext cx="9144000" cy="720963"/>
          </a:xfrm>
          <a:prstGeom prst="rect">
            <a:avLst/>
          </a:prstGeom>
          <a:solidFill>
            <a:srgbClr val="FFC000">
              <a:alpha val="35000"/>
            </a:srgbClr>
          </a:solidFill>
        </p:spPr>
        <p:txBody>
          <a:bodyPr spcFirstLastPara="1" wrap="square" lIns="91425" tIns="91425" rIns="91425" bIns="91425" anchor="b" anchorCtr="0">
            <a:noAutofit/>
          </a:bodyPr>
          <a:lstStyle/>
          <a:p>
            <a:pPr marL="0" lvl="0" indent="0" algn="l" rtl="0">
              <a:spcBef>
                <a:spcPts val="0"/>
              </a:spcBef>
              <a:spcAft>
                <a:spcPts val="0"/>
              </a:spcAft>
              <a:buNone/>
            </a:pPr>
            <a:r>
              <a:rPr lang="en-US" sz="3600" b="0" dirty="0" smtClean="0">
                <a:solidFill>
                  <a:srgbClr val="FFFFFF"/>
                </a:solidFill>
                <a:effectLst>
                  <a:outerShdw blurRad="38100" dist="38100" dir="2700000" algn="tl">
                    <a:srgbClr val="000000">
                      <a:alpha val="43137"/>
                    </a:srgbClr>
                  </a:outerShdw>
                </a:effectLst>
              </a:rPr>
              <a:t>Chemical Exposure</a:t>
            </a:r>
            <a:endParaRPr sz="3600" dirty="0">
              <a:solidFill>
                <a:srgbClr val="FFFFFF"/>
              </a:solidFill>
              <a:effectLst>
                <a:outerShdw blurRad="38100" dist="38100" dir="2700000" algn="tl">
                  <a:srgbClr val="000000">
                    <a:alpha val="43137"/>
                  </a:srgbClr>
                </a:outerShdw>
              </a:effectLst>
            </a:endParaRPr>
          </a:p>
        </p:txBody>
      </p:sp>
      <p:sp>
        <p:nvSpPr>
          <p:cNvPr id="165" name="Google Shape;165;p22"/>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29</a:t>
            </a:fld>
            <a:endParaRPr/>
          </a:p>
        </p:txBody>
      </p:sp>
      <p:grpSp>
        <p:nvGrpSpPr>
          <p:cNvPr id="166" name="Google Shape;166;p22"/>
          <p:cNvGrpSpPr/>
          <p:nvPr/>
        </p:nvGrpSpPr>
        <p:grpSpPr>
          <a:xfrm>
            <a:off x="8055170" y="359331"/>
            <a:ext cx="796189" cy="662797"/>
            <a:chOff x="1244325" y="314425"/>
            <a:chExt cx="444525" cy="370050"/>
          </a:xfrm>
        </p:grpSpPr>
        <p:sp>
          <p:nvSpPr>
            <p:cNvPr id="167" name="Google Shape;167;p22"/>
            <p:cNvSpPr/>
            <p:nvPr/>
          </p:nvSpPr>
          <p:spPr>
            <a:xfrm>
              <a:off x="1388425" y="463425"/>
              <a:ext cx="143525" cy="143500"/>
            </a:xfrm>
            <a:custGeom>
              <a:avLst/>
              <a:gdLst/>
              <a:ahLst/>
              <a:cxnLst/>
              <a:rect l="l" t="t" r="r" b="b"/>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p:nvPr/>
          </p:nvSpPr>
          <p:spPr>
            <a:xfrm>
              <a:off x="1244325" y="314425"/>
              <a:ext cx="444525" cy="370050"/>
            </a:xfrm>
            <a:custGeom>
              <a:avLst/>
              <a:gdLst/>
              <a:ahLst/>
              <a:cxnLst/>
              <a:rect l="l" t="t" r="r" b="b"/>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20619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0994" name="AutoShape 2" descr="Image result for datacentre"/>
          <p:cNvSpPr>
            <a:spLocks noChangeAspect="1" noChangeArrowheads="1"/>
          </p:cNvSpPr>
          <p:nvPr/>
        </p:nvSpPr>
        <p:spPr bwMode="auto">
          <a:xfrm>
            <a:off x="1259681" y="-1073944"/>
            <a:ext cx="5057775" cy="2243138"/>
          </a:xfrm>
          <a:prstGeom prst="rect">
            <a:avLst/>
          </a:prstGeom>
          <a:noFill/>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pPr>
            <a:endParaRPr lang="en-US" sz="600" dirty="0">
              <a:solidFill>
                <a:srgbClr val="FFFFFF"/>
              </a:solidFill>
              <a:latin typeface="Arial" charset="0"/>
            </a:endParaRPr>
          </a:p>
        </p:txBody>
      </p:sp>
      <p:sp>
        <p:nvSpPr>
          <p:cNvPr id="980996" name="AutoShape 4" descr="Image result for datacentre"/>
          <p:cNvSpPr>
            <a:spLocks noChangeAspect="1" noChangeArrowheads="1"/>
          </p:cNvSpPr>
          <p:nvPr/>
        </p:nvSpPr>
        <p:spPr bwMode="auto">
          <a:xfrm>
            <a:off x="1259681" y="-1073944"/>
            <a:ext cx="5057775" cy="2243138"/>
          </a:xfrm>
          <a:prstGeom prst="rect">
            <a:avLst/>
          </a:prstGeom>
          <a:noFill/>
        </p:spPr>
        <p:txBody>
          <a:bodyPr vert="horz" wrap="square" lIns="68580" tIns="34290" rIns="68580" bIns="34290" numCol="1" anchor="t" anchorCtr="0" compatLnSpc="1">
            <a:prstTxWarp prst="textNoShape">
              <a:avLst/>
            </a:prstTxWarp>
          </a:bodyPr>
          <a:lstStyle/>
          <a:p>
            <a:pPr eaLnBrk="0" fontAlgn="base" hangingPunct="0">
              <a:spcBef>
                <a:spcPct val="0"/>
              </a:spcBef>
              <a:spcAft>
                <a:spcPct val="0"/>
              </a:spcAft>
            </a:pPr>
            <a:endParaRPr lang="en-US" sz="600" dirty="0">
              <a:solidFill>
                <a:srgbClr val="FFFFFF"/>
              </a:solidFill>
              <a:latin typeface="Arial" charset="0"/>
            </a:endParaRPr>
          </a:p>
        </p:txBody>
      </p:sp>
      <p:sp>
        <p:nvSpPr>
          <p:cNvPr id="8" name="Rectangle 7"/>
          <p:cNvSpPr/>
          <p:nvPr/>
        </p:nvSpPr>
        <p:spPr>
          <a:xfrm>
            <a:off x="1428750" y="1485901"/>
            <a:ext cx="6115050" cy="1246495"/>
          </a:xfrm>
          <a:prstGeom prst="rect">
            <a:avLst/>
          </a:prstGeom>
        </p:spPr>
        <p:txBody>
          <a:bodyPr wrap="square">
            <a:spAutoFit/>
          </a:bodyPr>
          <a:lstStyle/>
          <a:p>
            <a:pPr algn="just" eaLnBrk="0" fontAlgn="base" hangingPunct="0">
              <a:spcBef>
                <a:spcPct val="0"/>
              </a:spcBef>
              <a:spcAft>
                <a:spcPct val="0"/>
              </a:spcAft>
            </a:pPr>
            <a:r>
              <a:rPr lang="en-US" sz="1500" dirty="0">
                <a:solidFill>
                  <a:srgbClr val="33CCCC">
                    <a:lumMod val="50000"/>
                  </a:srgbClr>
                </a:solidFill>
                <a:latin typeface="Arial" charset="0"/>
              </a:rPr>
              <a:t>The Government of Pakistan established Pakistan Industrial Technical Assistance Centre (PITAC) in 1962 with the merger of Industrial Research and Development Centre (IRDC) and Industrial Productivity Centre(IPC) under the administrative control of Ministry of Industries, Government of Pakistan.</a:t>
            </a:r>
          </a:p>
        </p:txBody>
      </p:sp>
      <p:sp>
        <p:nvSpPr>
          <p:cNvPr id="9" name="Text Box 8"/>
          <p:cNvSpPr txBox="1">
            <a:spLocks noChangeArrowheads="1"/>
          </p:cNvSpPr>
          <p:nvPr/>
        </p:nvSpPr>
        <p:spPr bwMode="auto">
          <a:xfrm>
            <a:off x="1314450" y="171450"/>
            <a:ext cx="6115050" cy="553998"/>
          </a:xfrm>
          <a:prstGeom prst="rect">
            <a:avLst/>
          </a:prstGeom>
          <a:solidFill>
            <a:schemeClr val="accent3">
              <a:lumMod val="50000"/>
            </a:schemeClr>
          </a:solidFill>
          <a:ln w="9525">
            <a:noFill/>
            <a:miter lim="800000"/>
            <a:headEnd/>
            <a:tailEnd/>
          </a:ln>
          <a:effectLst/>
        </p:spPr>
        <p:txBody>
          <a:bodyPr wrap="square">
            <a:spAutoFit/>
          </a:bodyPr>
          <a:lstStyle/>
          <a:p>
            <a:pPr algn="ctr" fontAlgn="base">
              <a:spcBef>
                <a:spcPct val="50000"/>
              </a:spcBef>
              <a:spcAft>
                <a:spcPct val="0"/>
              </a:spcAft>
            </a:pPr>
            <a:r>
              <a:rPr lang="en-US" sz="3000" b="1" dirty="0">
                <a:solidFill>
                  <a:srgbClr val="FFFF00"/>
                </a:solidFill>
                <a:latin typeface="Arial" charset="0"/>
              </a:rPr>
              <a:t>PITAC INTRODUCTION</a:t>
            </a:r>
          </a:p>
        </p:txBody>
      </p:sp>
      <p:sp>
        <p:nvSpPr>
          <p:cNvPr id="10" name="Rectangle 9"/>
          <p:cNvSpPr/>
          <p:nvPr/>
        </p:nvSpPr>
        <p:spPr>
          <a:xfrm>
            <a:off x="1543050" y="3600451"/>
            <a:ext cx="5943600" cy="1246495"/>
          </a:xfrm>
          <a:prstGeom prst="rect">
            <a:avLst/>
          </a:prstGeom>
        </p:spPr>
        <p:txBody>
          <a:bodyPr wrap="square">
            <a:spAutoFit/>
          </a:bodyPr>
          <a:lstStyle/>
          <a:p>
            <a:pPr algn="just" eaLnBrk="0" fontAlgn="base" hangingPunct="0">
              <a:spcBef>
                <a:spcPct val="0"/>
              </a:spcBef>
              <a:spcAft>
                <a:spcPct val="0"/>
              </a:spcAft>
            </a:pPr>
            <a:r>
              <a:rPr lang="en-US" sz="1500" dirty="0">
                <a:solidFill>
                  <a:srgbClr val="33CCCC">
                    <a:lumMod val="50000"/>
                  </a:srgbClr>
                </a:solidFill>
                <a:latin typeface="Arial" charset="0"/>
              </a:rPr>
              <a:t>PITAC today is providing a service to Pakistan which can only be measured in the number of Engineers/Students and Projects that go through our hands, who then go and provide a service to Pakistan in their respective fields, a figure which cannot be quantified in figures but by the quality of training and service we provide.</a:t>
            </a:r>
          </a:p>
        </p:txBody>
      </p:sp>
      <p:sp>
        <p:nvSpPr>
          <p:cNvPr id="11" name="Text Box 8"/>
          <p:cNvSpPr txBox="1">
            <a:spLocks noChangeArrowheads="1"/>
          </p:cNvSpPr>
          <p:nvPr/>
        </p:nvSpPr>
        <p:spPr bwMode="auto">
          <a:xfrm>
            <a:off x="1600200" y="3028950"/>
            <a:ext cx="3200400" cy="369332"/>
          </a:xfrm>
          <a:prstGeom prst="rect">
            <a:avLst/>
          </a:prstGeom>
          <a:solidFill>
            <a:schemeClr val="accent3">
              <a:lumMod val="50000"/>
            </a:schemeClr>
          </a:solidFill>
          <a:ln w="9525">
            <a:noFill/>
            <a:miter lim="800000"/>
            <a:headEnd/>
            <a:tailEnd/>
          </a:ln>
          <a:effectLst/>
        </p:spPr>
        <p:txBody>
          <a:bodyPr wrap="square">
            <a:spAutoFit/>
          </a:bodyPr>
          <a:lstStyle/>
          <a:p>
            <a:pPr fontAlgn="base">
              <a:spcBef>
                <a:spcPct val="50000"/>
              </a:spcBef>
              <a:spcAft>
                <a:spcPct val="0"/>
              </a:spcAft>
            </a:pPr>
            <a:r>
              <a:rPr lang="en-US" sz="1800" b="1" dirty="0">
                <a:solidFill>
                  <a:srgbClr val="FFFF00"/>
                </a:solidFill>
                <a:latin typeface="Arial" charset="0"/>
              </a:rPr>
              <a:t>WHAT WE PROVIDE</a:t>
            </a:r>
          </a:p>
        </p:txBody>
      </p:sp>
      <p:sp>
        <p:nvSpPr>
          <p:cNvPr id="12" name="Text Box 8"/>
          <p:cNvSpPr txBox="1">
            <a:spLocks noChangeArrowheads="1"/>
          </p:cNvSpPr>
          <p:nvPr/>
        </p:nvSpPr>
        <p:spPr bwMode="auto">
          <a:xfrm>
            <a:off x="1543050" y="1028700"/>
            <a:ext cx="1828800" cy="369332"/>
          </a:xfrm>
          <a:prstGeom prst="rect">
            <a:avLst/>
          </a:prstGeom>
          <a:solidFill>
            <a:schemeClr val="accent3">
              <a:lumMod val="50000"/>
            </a:schemeClr>
          </a:solidFill>
          <a:ln w="9525">
            <a:noFill/>
            <a:miter lim="800000"/>
            <a:headEnd/>
            <a:tailEnd/>
          </a:ln>
          <a:effectLst/>
        </p:spPr>
        <p:txBody>
          <a:bodyPr wrap="square">
            <a:spAutoFit/>
          </a:bodyPr>
          <a:lstStyle/>
          <a:p>
            <a:pPr fontAlgn="base">
              <a:spcBef>
                <a:spcPct val="50000"/>
              </a:spcBef>
              <a:spcAft>
                <a:spcPct val="0"/>
              </a:spcAft>
            </a:pPr>
            <a:r>
              <a:rPr lang="en-US" sz="1800" b="1" dirty="0">
                <a:solidFill>
                  <a:srgbClr val="FFFF00"/>
                </a:solidFill>
                <a:latin typeface="Arial" charset="0"/>
              </a:rPr>
              <a:t>ABOUT US</a:t>
            </a:r>
            <a:endParaRPr lang="en-US" sz="2400" b="1" dirty="0">
              <a:solidFill>
                <a:srgbClr val="FFFF00"/>
              </a:solidFill>
              <a:latin typeface="Arial" charset="0"/>
            </a:endParaRPr>
          </a:p>
        </p:txBody>
      </p:sp>
    </p:spTree>
    <p:extLst>
      <p:ext uri="{BB962C8B-B14F-4D97-AF65-F5344CB8AC3E}">
        <p14:creationId xmlns:p14="http://schemas.microsoft.com/office/powerpoint/2010/main" val="1917924627"/>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163"/>
        <p:cNvGrpSpPr/>
        <p:nvPr/>
      </p:nvGrpSpPr>
      <p:grpSpPr>
        <a:xfrm>
          <a:off x="0" y="0"/>
          <a:ext cx="0" cy="0"/>
          <a:chOff x="0" y="0"/>
          <a:chExt cx="0" cy="0"/>
        </a:xfrm>
      </p:grpSpPr>
      <p:pic>
        <p:nvPicPr>
          <p:cNvPr id="2" name="production ID_373575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164" name="Google Shape;164;p22"/>
          <p:cNvSpPr txBox="1">
            <a:spLocks noGrp="1"/>
          </p:cNvSpPr>
          <p:nvPr>
            <p:ph type="title" idx="4294967295"/>
          </p:nvPr>
        </p:nvSpPr>
        <p:spPr>
          <a:xfrm>
            <a:off x="0" y="3739486"/>
            <a:ext cx="9144000" cy="720963"/>
          </a:xfrm>
          <a:prstGeom prst="rect">
            <a:avLst/>
          </a:prstGeom>
          <a:solidFill>
            <a:srgbClr val="FFC000">
              <a:alpha val="35000"/>
            </a:srgbClr>
          </a:solidFill>
        </p:spPr>
        <p:txBody>
          <a:bodyPr spcFirstLastPara="1" wrap="square" lIns="91425" tIns="91425" rIns="91425" bIns="91425" anchor="b" anchorCtr="0">
            <a:noAutofit/>
          </a:bodyPr>
          <a:lstStyle/>
          <a:p>
            <a:pPr marL="0" lvl="0" indent="0" algn="l" rtl="0">
              <a:spcBef>
                <a:spcPts val="0"/>
              </a:spcBef>
              <a:spcAft>
                <a:spcPts val="0"/>
              </a:spcAft>
              <a:buNone/>
            </a:pPr>
            <a:r>
              <a:rPr lang="en-US" sz="3600" b="0" dirty="0" smtClean="0">
                <a:solidFill>
                  <a:srgbClr val="FFFFFF"/>
                </a:solidFill>
                <a:effectLst>
                  <a:outerShdw blurRad="38100" dist="38100" dir="2700000" algn="tl">
                    <a:srgbClr val="000000">
                      <a:alpha val="43137"/>
                    </a:srgbClr>
                  </a:outerShdw>
                </a:effectLst>
              </a:rPr>
              <a:t>Chemical Exposure</a:t>
            </a:r>
            <a:endParaRPr sz="3600" dirty="0">
              <a:solidFill>
                <a:srgbClr val="FFFFFF"/>
              </a:solidFill>
              <a:effectLst>
                <a:outerShdw blurRad="38100" dist="38100" dir="2700000" algn="tl">
                  <a:srgbClr val="000000">
                    <a:alpha val="43137"/>
                  </a:srgbClr>
                </a:outerShdw>
              </a:effectLst>
            </a:endParaRPr>
          </a:p>
        </p:txBody>
      </p:sp>
      <p:sp>
        <p:nvSpPr>
          <p:cNvPr id="165" name="Google Shape;165;p22"/>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30</a:t>
            </a:fld>
            <a:endParaRPr/>
          </a:p>
        </p:txBody>
      </p:sp>
      <p:grpSp>
        <p:nvGrpSpPr>
          <p:cNvPr id="166" name="Google Shape;166;p22"/>
          <p:cNvGrpSpPr/>
          <p:nvPr/>
        </p:nvGrpSpPr>
        <p:grpSpPr>
          <a:xfrm>
            <a:off x="8055170" y="359331"/>
            <a:ext cx="796189" cy="662797"/>
            <a:chOff x="1244325" y="314425"/>
            <a:chExt cx="444525" cy="370050"/>
          </a:xfrm>
        </p:grpSpPr>
        <p:sp>
          <p:nvSpPr>
            <p:cNvPr id="167" name="Google Shape;167;p22"/>
            <p:cNvSpPr/>
            <p:nvPr/>
          </p:nvSpPr>
          <p:spPr>
            <a:xfrm>
              <a:off x="1388425" y="463425"/>
              <a:ext cx="143525" cy="143500"/>
            </a:xfrm>
            <a:custGeom>
              <a:avLst/>
              <a:gdLst/>
              <a:ahLst/>
              <a:cxnLst/>
              <a:rect l="l" t="t" r="r" b="b"/>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p:nvPr/>
          </p:nvSpPr>
          <p:spPr>
            <a:xfrm>
              <a:off x="1244325" y="314425"/>
              <a:ext cx="444525" cy="370050"/>
            </a:xfrm>
            <a:custGeom>
              <a:avLst/>
              <a:gdLst/>
              <a:ahLst/>
              <a:cxnLst/>
              <a:rect l="l" t="t" r="r" b="b"/>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2664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63"/>
        <p:cNvGrpSpPr/>
        <p:nvPr/>
      </p:nvGrpSpPr>
      <p:grpSpPr>
        <a:xfrm>
          <a:off x="0" y="0"/>
          <a:ext cx="0" cy="0"/>
          <a:chOff x="0" y="0"/>
          <a:chExt cx="0" cy="0"/>
        </a:xfrm>
      </p:grpSpPr>
      <p:pic>
        <p:nvPicPr>
          <p:cNvPr id="2" name="video (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164" name="Google Shape;164;p22"/>
          <p:cNvSpPr txBox="1">
            <a:spLocks noGrp="1"/>
          </p:cNvSpPr>
          <p:nvPr>
            <p:ph type="title" idx="4294967295"/>
          </p:nvPr>
        </p:nvSpPr>
        <p:spPr>
          <a:xfrm>
            <a:off x="0" y="3739486"/>
            <a:ext cx="9144000" cy="720963"/>
          </a:xfrm>
          <a:prstGeom prst="rect">
            <a:avLst/>
          </a:prstGeom>
          <a:solidFill>
            <a:srgbClr val="FFC000">
              <a:alpha val="35000"/>
            </a:srgbClr>
          </a:solidFill>
        </p:spPr>
        <p:txBody>
          <a:bodyPr spcFirstLastPara="1" wrap="square" lIns="91425" tIns="91425" rIns="91425" bIns="91425" anchor="b" anchorCtr="0">
            <a:noAutofit/>
          </a:bodyPr>
          <a:lstStyle/>
          <a:p>
            <a:pPr marL="0" lvl="0" indent="0" algn="l" rtl="0">
              <a:spcBef>
                <a:spcPts val="0"/>
              </a:spcBef>
              <a:spcAft>
                <a:spcPts val="0"/>
              </a:spcAft>
              <a:buNone/>
            </a:pPr>
            <a:r>
              <a:rPr lang="en-US" sz="3600" b="0" dirty="0" smtClean="0">
                <a:solidFill>
                  <a:srgbClr val="FFFFFF"/>
                </a:solidFill>
                <a:effectLst>
                  <a:outerShdw blurRad="38100" dist="38100" dir="2700000" algn="tl">
                    <a:srgbClr val="000000">
                      <a:alpha val="43137"/>
                    </a:srgbClr>
                  </a:outerShdw>
                </a:effectLst>
              </a:rPr>
              <a:t>Radiation</a:t>
            </a:r>
            <a:endParaRPr sz="3600" dirty="0">
              <a:solidFill>
                <a:srgbClr val="FFFFFF"/>
              </a:solidFill>
              <a:effectLst>
                <a:outerShdw blurRad="38100" dist="38100" dir="2700000" algn="tl">
                  <a:srgbClr val="000000">
                    <a:alpha val="43137"/>
                  </a:srgbClr>
                </a:outerShdw>
              </a:effectLst>
            </a:endParaRPr>
          </a:p>
        </p:txBody>
      </p:sp>
      <p:sp>
        <p:nvSpPr>
          <p:cNvPr id="165" name="Google Shape;165;p22"/>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31</a:t>
            </a:fld>
            <a:endParaRPr/>
          </a:p>
        </p:txBody>
      </p:sp>
      <p:grpSp>
        <p:nvGrpSpPr>
          <p:cNvPr id="166" name="Google Shape;166;p22"/>
          <p:cNvGrpSpPr/>
          <p:nvPr/>
        </p:nvGrpSpPr>
        <p:grpSpPr>
          <a:xfrm>
            <a:off x="8055170" y="359331"/>
            <a:ext cx="796189" cy="662797"/>
            <a:chOff x="1244325" y="314425"/>
            <a:chExt cx="444525" cy="370050"/>
          </a:xfrm>
        </p:grpSpPr>
        <p:sp>
          <p:nvSpPr>
            <p:cNvPr id="167" name="Google Shape;167;p22"/>
            <p:cNvSpPr/>
            <p:nvPr/>
          </p:nvSpPr>
          <p:spPr>
            <a:xfrm>
              <a:off x="1388425" y="463425"/>
              <a:ext cx="143525" cy="143500"/>
            </a:xfrm>
            <a:custGeom>
              <a:avLst/>
              <a:gdLst/>
              <a:ahLst/>
              <a:cxnLst/>
              <a:rect l="l" t="t" r="r" b="b"/>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p:nvPr/>
          </p:nvSpPr>
          <p:spPr>
            <a:xfrm>
              <a:off x="1244325" y="314425"/>
              <a:ext cx="444525" cy="370050"/>
            </a:xfrm>
            <a:custGeom>
              <a:avLst/>
              <a:gdLst/>
              <a:ahLst/>
              <a:cxnLst/>
              <a:rect l="l" t="t" r="r" b="b"/>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95509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63"/>
        <p:cNvGrpSpPr/>
        <p:nvPr/>
      </p:nvGrpSpPr>
      <p:grpSpPr>
        <a:xfrm>
          <a:off x="0" y="0"/>
          <a:ext cx="0" cy="0"/>
          <a:chOff x="0" y="0"/>
          <a:chExt cx="0" cy="0"/>
        </a:xfrm>
      </p:grpSpPr>
      <p:pic>
        <p:nvPicPr>
          <p:cNvPr id="2" name="Pexels Videos 456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
        <p:nvSpPr>
          <p:cNvPr id="164" name="Google Shape;164;p22"/>
          <p:cNvSpPr txBox="1">
            <a:spLocks noGrp="1"/>
          </p:cNvSpPr>
          <p:nvPr>
            <p:ph type="title" idx="4294967295"/>
          </p:nvPr>
        </p:nvSpPr>
        <p:spPr>
          <a:xfrm>
            <a:off x="0" y="3739486"/>
            <a:ext cx="9144000" cy="720963"/>
          </a:xfrm>
          <a:prstGeom prst="rect">
            <a:avLst/>
          </a:prstGeom>
          <a:solidFill>
            <a:srgbClr val="FFC000">
              <a:alpha val="35000"/>
            </a:srgbClr>
          </a:solidFill>
        </p:spPr>
        <p:txBody>
          <a:bodyPr spcFirstLastPara="1" wrap="square" lIns="91425" tIns="91425" rIns="91425" bIns="91425" anchor="b" anchorCtr="0">
            <a:noAutofit/>
          </a:bodyPr>
          <a:lstStyle/>
          <a:p>
            <a:pPr marL="0" lvl="0" indent="0" algn="l" rtl="0">
              <a:spcBef>
                <a:spcPts val="0"/>
              </a:spcBef>
              <a:spcAft>
                <a:spcPts val="0"/>
              </a:spcAft>
              <a:buNone/>
            </a:pPr>
            <a:r>
              <a:rPr lang="en-US" sz="3600" b="0" dirty="0" smtClean="0">
                <a:solidFill>
                  <a:srgbClr val="FFFFFF"/>
                </a:solidFill>
                <a:effectLst>
                  <a:outerShdw blurRad="38100" dist="38100" dir="2700000" algn="tl">
                    <a:srgbClr val="000000">
                      <a:alpha val="43137"/>
                    </a:srgbClr>
                  </a:outerShdw>
                </a:effectLst>
              </a:rPr>
              <a:t>Sharp Objects / Tools</a:t>
            </a:r>
            <a:endParaRPr sz="3600" dirty="0">
              <a:solidFill>
                <a:srgbClr val="FFFFFF"/>
              </a:solidFill>
              <a:effectLst>
                <a:outerShdw blurRad="38100" dist="38100" dir="2700000" algn="tl">
                  <a:srgbClr val="000000">
                    <a:alpha val="43137"/>
                  </a:srgbClr>
                </a:outerShdw>
              </a:effectLst>
            </a:endParaRPr>
          </a:p>
        </p:txBody>
      </p:sp>
      <p:sp>
        <p:nvSpPr>
          <p:cNvPr id="165" name="Google Shape;165;p22"/>
          <p:cNvSpPr txBox="1">
            <a:spLocks noGrp="1"/>
          </p:cNvSpPr>
          <p:nvPr>
            <p:ph type="sldNum" idx="12"/>
          </p:nvPr>
        </p:nvSpPr>
        <p:spPr>
          <a:xfrm>
            <a:off x="8604400" y="4590300"/>
            <a:ext cx="539700" cy="55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32</a:t>
            </a:fld>
            <a:endParaRPr/>
          </a:p>
        </p:txBody>
      </p:sp>
      <p:grpSp>
        <p:nvGrpSpPr>
          <p:cNvPr id="166" name="Google Shape;166;p22"/>
          <p:cNvGrpSpPr/>
          <p:nvPr/>
        </p:nvGrpSpPr>
        <p:grpSpPr>
          <a:xfrm>
            <a:off x="8055170" y="359331"/>
            <a:ext cx="796189" cy="662797"/>
            <a:chOff x="1244325" y="314425"/>
            <a:chExt cx="444525" cy="370050"/>
          </a:xfrm>
        </p:grpSpPr>
        <p:sp>
          <p:nvSpPr>
            <p:cNvPr id="167" name="Google Shape;167;p22"/>
            <p:cNvSpPr/>
            <p:nvPr/>
          </p:nvSpPr>
          <p:spPr>
            <a:xfrm>
              <a:off x="1388425" y="463425"/>
              <a:ext cx="143525" cy="143500"/>
            </a:xfrm>
            <a:custGeom>
              <a:avLst/>
              <a:gdLst/>
              <a:ahLst/>
              <a:cxnLst/>
              <a:rect l="l" t="t" r="r" b="b"/>
              <a:pathLst>
                <a:path w="5741" h="5740" extrusionOk="0">
                  <a:moveTo>
                    <a:pt x="2809" y="0"/>
                  </a:moveTo>
                  <a:lnTo>
                    <a:pt x="2492" y="49"/>
                  </a:lnTo>
                  <a:lnTo>
                    <a:pt x="2199" y="122"/>
                  </a:lnTo>
                  <a:lnTo>
                    <a:pt x="1906" y="244"/>
                  </a:lnTo>
                  <a:lnTo>
                    <a:pt x="1637" y="366"/>
                  </a:lnTo>
                  <a:lnTo>
                    <a:pt x="1368" y="537"/>
                  </a:lnTo>
                  <a:lnTo>
                    <a:pt x="1149" y="708"/>
                  </a:lnTo>
                  <a:lnTo>
                    <a:pt x="904" y="904"/>
                  </a:lnTo>
                  <a:lnTo>
                    <a:pt x="709" y="1124"/>
                  </a:lnTo>
                  <a:lnTo>
                    <a:pt x="538" y="1368"/>
                  </a:lnTo>
                  <a:lnTo>
                    <a:pt x="367" y="1636"/>
                  </a:lnTo>
                  <a:lnTo>
                    <a:pt x="245" y="1905"/>
                  </a:lnTo>
                  <a:lnTo>
                    <a:pt x="147" y="2198"/>
                  </a:lnTo>
                  <a:lnTo>
                    <a:pt x="74" y="2491"/>
                  </a:lnTo>
                  <a:lnTo>
                    <a:pt x="25" y="2809"/>
                  </a:lnTo>
                  <a:lnTo>
                    <a:pt x="1" y="3126"/>
                  </a:lnTo>
                  <a:lnTo>
                    <a:pt x="25" y="3517"/>
                  </a:lnTo>
                  <a:lnTo>
                    <a:pt x="98" y="3908"/>
                  </a:lnTo>
                  <a:lnTo>
                    <a:pt x="221" y="4274"/>
                  </a:lnTo>
                  <a:lnTo>
                    <a:pt x="392" y="4641"/>
                  </a:lnTo>
                  <a:lnTo>
                    <a:pt x="611" y="4958"/>
                  </a:lnTo>
                  <a:lnTo>
                    <a:pt x="856" y="5251"/>
                  </a:lnTo>
                  <a:lnTo>
                    <a:pt x="1124" y="5520"/>
                  </a:lnTo>
                  <a:lnTo>
                    <a:pt x="1442" y="5740"/>
                  </a:lnTo>
                  <a:lnTo>
                    <a:pt x="1393" y="5422"/>
                  </a:lnTo>
                  <a:lnTo>
                    <a:pt x="1368" y="5080"/>
                  </a:lnTo>
                  <a:lnTo>
                    <a:pt x="1393" y="4689"/>
                  </a:lnTo>
                  <a:lnTo>
                    <a:pt x="1442" y="4323"/>
                  </a:lnTo>
                  <a:lnTo>
                    <a:pt x="1539" y="3957"/>
                  </a:lnTo>
                  <a:lnTo>
                    <a:pt x="1662" y="3639"/>
                  </a:lnTo>
                  <a:lnTo>
                    <a:pt x="1808" y="3297"/>
                  </a:lnTo>
                  <a:lnTo>
                    <a:pt x="2003" y="3004"/>
                  </a:lnTo>
                  <a:lnTo>
                    <a:pt x="2223" y="2711"/>
                  </a:lnTo>
                  <a:lnTo>
                    <a:pt x="2468" y="2442"/>
                  </a:lnTo>
                  <a:lnTo>
                    <a:pt x="2712" y="2198"/>
                  </a:lnTo>
                  <a:lnTo>
                    <a:pt x="3005" y="2003"/>
                  </a:lnTo>
                  <a:lnTo>
                    <a:pt x="3322" y="1807"/>
                  </a:lnTo>
                  <a:lnTo>
                    <a:pt x="3640" y="1661"/>
                  </a:lnTo>
                  <a:lnTo>
                    <a:pt x="3982" y="1514"/>
                  </a:lnTo>
                  <a:lnTo>
                    <a:pt x="4324" y="1441"/>
                  </a:lnTo>
                  <a:lnTo>
                    <a:pt x="4690" y="1368"/>
                  </a:lnTo>
                  <a:lnTo>
                    <a:pt x="5423" y="1368"/>
                  </a:lnTo>
                  <a:lnTo>
                    <a:pt x="5740" y="1417"/>
                  </a:lnTo>
                  <a:lnTo>
                    <a:pt x="5520" y="1124"/>
                  </a:lnTo>
                  <a:lnTo>
                    <a:pt x="5252" y="831"/>
                  </a:lnTo>
                  <a:lnTo>
                    <a:pt x="4959" y="586"/>
                  </a:lnTo>
                  <a:lnTo>
                    <a:pt x="4641" y="391"/>
                  </a:lnTo>
                  <a:lnTo>
                    <a:pt x="4299" y="220"/>
                  </a:lnTo>
                  <a:lnTo>
                    <a:pt x="3933" y="98"/>
                  </a:lnTo>
                  <a:lnTo>
                    <a:pt x="3542" y="25"/>
                  </a:lnTo>
                  <a:lnTo>
                    <a:pt x="31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2"/>
            <p:cNvSpPr/>
            <p:nvPr/>
          </p:nvSpPr>
          <p:spPr>
            <a:xfrm>
              <a:off x="1244325" y="314425"/>
              <a:ext cx="444525" cy="370050"/>
            </a:xfrm>
            <a:custGeom>
              <a:avLst/>
              <a:gdLst/>
              <a:ahLst/>
              <a:cxnLst/>
              <a:rect l="l" t="t" r="r" b="b"/>
              <a:pathLst>
                <a:path w="17781" h="14802" extrusionOk="0">
                  <a:moveTo>
                    <a:pt x="11748" y="2101"/>
                  </a:moveTo>
                  <a:lnTo>
                    <a:pt x="11846" y="2126"/>
                  </a:lnTo>
                  <a:lnTo>
                    <a:pt x="11919" y="2175"/>
                  </a:lnTo>
                  <a:lnTo>
                    <a:pt x="11968" y="2248"/>
                  </a:lnTo>
                  <a:lnTo>
                    <a:pt x="11993" y="2346"/>
                  </a:lnTo>
                  <a:lnTo>
                    <a:pt x="11968" y="2419"/>
                  </a:lnTo>
                  <a:lnTo>
                    <a:pt x="11919" y="2492"/>
                  </a:lnTo>
                  <a:lnTo>
                    <a:pt x="11846" y="2541"/>
                  </a:lnTo>
                  <a:lnTo>
                    <a:pt x="11748" y="2565"/>
                  </a:lnTo>
                  <a:lnTo>
                    <a:pt x="6033" y="2565"/>
                  </a:lnTo>
                  <a:lnTo>
                    <a:pt x="5936" y="2541"/>
                  </a:lnTo>
                  <a:lnTo>
                    <a:pt x="5862" y="2492"/>
                  </a:lnTo>
                  <a:lnTo>
                    <a:pt x="5814" y="2419"/>
                  </a:lnTo>
                  <a:lnTo>
                    <a:pt x="5789" y="2346"/>
                  </a:lnTo>
                  <a:lnTo>
                    <a:pt x="5814" y="2248"/>
                  </a:lnTo>
                  <a:lnTo>
                    <a:pt x="5862" y="2175"/>
                  </a:lnTo>
                  <a:lnTo>
                    <a:pt x="5936" y="2126"/>
                  </a:lnTo>
                  <a:lnTo>
                    <a:pt x="6033" y="2101"/>
                  </a:lnTo>
                  <a:close/>
                  <a:moveTo>
                    <a:pt x="15949" y="4519"/>
                  </a:moveTo>
                  <a:lnTo>
                    <a:pt x="16047" y="4568"/>
                  </a:lnTo>
                  <a:lnTo>
                    <a:pt x="16145" y="4592"/>
                  </a:lnTo>
                  <a:lnTo>
                    <a:pt x="16193" y="4666"/>
                  </a:lnTo>
                  <a:lnTo>
                    <a:pt x="16267" y="4739"/>
                  </a:lnTo>
                  <a:lnTo>
                    <a:pt x="16316" y="4812"/>
                  </a:lnTo>
                  <a:lnTo>
                    <a:pt x="16340" y="4910"/>
                  </a:lnTo>
                  <a:lnTo>
                    <a:pt x="16340" y="5008"/>
                  </a:lnTo>
                  <a:lnTo>
                    <a:pt x="16340" y="5789"/>
                  </a:lnTo>
                  <a:lnTo>
                    <a:pt x="16340" y="5887"/>
                  </a:lnTo>
                  <a:lnTo>
                    <a:pt x="16316" y="5985"/>
                  </a:lnTo>
                  <a:lnTo>
                    <a:pt x="16267" y="6058"/>
                  </a:lnTo>
                  <a:lnTo>
                    <a:pt x="16193" y="6131"/>
                  </a:lnTo>
                  <a:lnTo>
                    <a:pt x="16145" y="6204"/>
                  </a:lnTo>
                  <a:lnTo>
                    <a:pt x="16047" y="6229"/>
                  </a:lnTo>
                  <a:lnTo>
                    <a:pt x="15949" y="6278"/>
                  </a:lnTo>
                  <a:lnTo>
                    <a:pt x="14069" y="6278"/>
                  </a:lnTo>
                  <a:lnTo>
                    <a:pt x="13971" y="6229"/>
                  </a:lnTo>
                  <a:lnTo>
                    <a:pt x="13898" y="6204"/>
                  </a:lnTo>
                  <a:lnTo>
                    <a:pt x="13824" y="6131"/>
                  </a:lnTo>
                  <a:lnTo>
                    <a:pt x="13751" y="6058"/>
                  </a:lnTo>
                  <a:lnTo>
                    <a:pt x="13727" y="5985"/>
                  </a:lnTo>
                  <a:lnTo>
                    <a:pt x="13678" y="5887"/>
                  </a:lnTo>
                  <a:lnTo>
                    <a:pt x="13678" y="5789"/>
                  </a:lnTo>
                  <a:lnTo>
                    <a:pt x="13678" y="5008"/>
                  </a:lnTo>
                  <a:lnTo>
                    <a:pt x="13678" y="4910"/>
                  </a:lnTo>
                  <a:lnTo>
                    <a:pt x="13727" y="4812"/>
                  </a:lnTo>
                  <a:lnTo>
                    <a:pt x="13751" y="4739"/>
                  </a:lnTo>
                  <a:lnTo>
                    <a:pt x="13824" y="4666"/>
                  </a:lnTo>
                  <a:lnTo>
                    <a:pt x="13898" y="4592"/>
                  </a:lnTo>
                  <a:lnTo>
                    <a:pt x="13971" y="4568"/>
                  </a:lnTo>
                  <a:lnTo>
                    <a:pt x="14069" y="4519"/>
                  </a:lnTo>
                  <a:close/>
                  <a:moveTo>
                    <a:pt x="8891" y="5105"/>
                  </a:moveTo>
                  <a:lnTo>
                    <a:pt x="9306" y="5130"/>
                  </a:lnTo>
                  <a:lnTo>
                    <a:pt x="9697" y="5179"/>
                  </a:lnTo>
                  <a:lnTo>
                    <a:pt x="10063" y="5276"/>
                  </a:lnTo>
                  <a:lnTo>
                    <a:pt x="10430" y="5423"/>
                  </a:lnTo>
                  <a:lnTo>
                    <a:pt x="10796" y="5594"/>
                  </a:lnTo>
                  <a:lnTo>
                    <a:pt x="11113" y="5789"/>
                  </a:lnTo>
                  <a:lnTo>
                    <a:pt x="11406" y="6009"/>
                  </a:lnTo>
                  <a:lnTo>
                    <a:pt x="11700" y="6278"/>
                  </a:lnTo>
                  <a:lnTo>
                    <a:pt x="11968" y="6546"/>
                  </a:lnTo>
                  <a:lnTo>
                    <a:pt x="12188" y="6864"/>
                  </a:lnTo>
                  <a:lnTo>
                    <a:pt x="12383" y="7181"/>
                  </a:lnTo>
                  <a:lnTo>
                    <a:pt x="12554" y="7523"/>
                  </a:lnTo>
                  <a:lnTo>
                    <a:pt x="12676" y="7890"/>
                  </a:lnTo>
                  <a:lnTo>
                    <a:pt x="12774" y="8280"/>
                  </a:lnTo>
                  <a:lnTo>
                    <a:pt x="12847" y="8671"/>
                  </a:lnTo>
                  <a:lnTo>
                    <a:pt x="12872" y="9086"/>
                  </a:lnTo>
                  <a:lnTo>
                    <a:pt x="12847" y="9477"/>
                  </a:lnTo>
                  <a:lnTo>
                    <a:pt x="12774" y="9868"/>
                  </a:lnTo>
                  <a:lnTo>
                    <a:pt x="12676" y="10259"/>
                  </a:lnTo>
                  <a:lnTo>
                    <a:pt x="12554" y="10625"/>
                  </a:lnTo>
                  <a:lnTo>
                    <a:pt x="12383" y="10967"/>
                  </a:lnTo>
                  <a:lnTo>
                    <a:pt x="12188" y="11309"/>
                  </a:lnTo>
                  <a:lnTo>
                    <a:pt x="11968" y="11602"/>
                  </a:lnTo>
                  <a:lnTo>
                    <a:pt x="11700" y="11895"/>
                  </a:lnTo>
                  <a:lnTo>
                    <a:pt x="11406" y="12139"/>
                  </a:lnTo>
                  <a:lnTo>
                    <a:pt x="11113" y="12383"/>
                  </a:lnTo>
                  <a:lnTo>
                    <a:pt x="10796" y="12579"/>
                  </a:lnTo>
                  <a:lnTo>
                    <a:pt x="10430" y="12750"/>
                  </a:lnTo>
                  <a:lnTo>
                    <a:pt x="10063" y="12872"/>
                  </a:lnTo>
                  <a:lnTo>
                    <a:pt x="9697" y="12970"/>
                  </a:lnTo>
                  <a:lnTo>
                    <a:pt x="9306" y="13018"/>
                  </a:lnTo>
                  <a:lnTo>
                    <a:pt x="8891" y="13043"/>
                  </a:lnTo>
                  <a:lnTo>
                    <a:pt x="8476" y="13018"/>
                  </a:lnTo>
                  <a:lnTo>
                    <a:pt x="8085" y="12970"/>
                  </a:lnTo>
                  <a:lnTo>
                    <a:pt x="7719" y="12872"/>
                  </a:lnTo>
                  <a:lnTo>
                    <a:pt x="7352" y="12750"/>
                  </a:lnTo>
                  <a:lnTo>
                    <a:pt x="6986" y="12579"/>
                  </a:lnTo>
                  <a:lnTo>
                    <a:pt x="6668" y="12383"/>
                  </a:lnTo>
                  <a:lnTo>
                    <a:pt x="6375" y="12139"/>
                  </a:lnTo>
                  <a:lnTo>
                    <a:pt x="6082" y="11895"/>
                  </a:lnTo>
                  <a:lnTo>
                    <a:pt x="5814" y="11602"/>
                  </a:lnTo>
                  <a:lnTo>
                    <a:pt x="5594" y="11309"/>
                  </a:lnTo>
                  <a:lnTo>
                    <a:pt x="5398" y="10967"/>
                  </a:lnTo>
                  <a:lnTo>
                    <a:pt x="5227" y="10625"/>
                  </a:lnTo>
                  <a:lnTo>
                    <a:pt x="5105" y="10259"/>
                  </a:lnTo>
                  <a:lnTo>
                    <a:pt x="5008" y="9868"/>
                  </a:lnTo>
                  <a:lnTo>
                    <a:pt x="4934" y="9477"/>
                  </a:lnTo>
                  <a:lnTo>
                    <a:pt x="4910" y="9086"/>
                  </a:lnTo>
                  <a:lnTo>
                    <a:pt x="4934" y="8671"/>
                  </a:lnTo>
                  <a:lnTo>
                    <a:pt x="5008" y="8280"/>
                  </a:lnTo>
                  <a:lnTo>
                    <a:pt x="5105" y="7890"/>
                  </a:lnTo>
                  <a:lnTo>
                    <a:pt x="5227" y="7523"/>
                  </a:lnTo>
                  <a:lnTo>
                    <a:pt x="5398" y="7181"/>
                  </a:lnTo>
                  <a:lnTo>
                    <a:pt x="5594" y="6864"/>
                  </a:lnTo>
                  <a:lnTo>
                    <a:pt x="5814" y="6546"/>
                  </a:lnTo>
                  <a:lnTo>
                    <a:pt x="6082" y="6278"/>
                  </a:lnTo>
                  <a:lnTo>
                    <a:pt x="6375" y="6009"/>
                  </a:lnTo>
                  <a:lnTo>
                    <a:pt x="6668" y="5789"/>
                  </a:lnTo>
                  <a:lnTo>
                    <a:pt x="6986" y="5594"/>
                  </a:lnTo>
                  <a:lnTo>
                    <a:pt x="7352" y="5423"/>
                  </a:lnTo>
                  <a:lnTo>
                    <a:pt x="7719" y="5276"/>
                  </a:lnTo>
                  <a:lnTo>
                    <a:pt x="8085" y="5179"/>
                  </a:lnTo>
                  <a:lnTo>
                    <a:pt x="8476" y="5130"/>
                  </a:lnTo>
                  <a:lnTo>
                    <a:pt x="8891" y="5105"/>
                  </a:lnTo>
                  <a:close/>
                  <a:moveTo>
                    <a:pt x="5301" y="1"/>
                  </a:moveTo>
                  <a:lnTo>
                    <a:pt x="5154" y="50"/>
                  </a:lnTo>
                  <a:lnTo>
                    <a:pt x="5008" y="123"/>
                  </a:lnTo>
                  <a:lnTo>
                    <a:pt x="4861" y="221"/>
                  </a:lnTo>
                  <a:lnTo>
                    <a:pt x="4739" y="318"/>
                  </a:lnTo>
                  <a:lnTo>
                    <a:pt x="4641" y="465"/>
                  </a:lnTo>
                  <a:lnTo>
                    <a:pt x="4568" y="611"/>
                  </a:lnTo>
                  <a:lnTo>
                    <a:pt x="4519" y="758"/>
                  </a:lnTo>
                  <a:lnTo>
                    <a:pt x="4080" y="2565"/>
                  </a:lnTo>
                  <a:lnTo>
                    <a:pt x="3249" y="2565"/>
                  </a:lnTo>
                  <a:lnTo>
                    <a:pt x="3249" y="2468"/>
                  </a:lnTo>
                  <a:lnTo>
                    <a:pt x="3225" y="2370"/>
                  </a:lnTo>
                  <a:lnTo>
                    <a:pt x="3176" y="2297"/>
                  </a:lnTo>
                  <a:lnTo>
                    <a:pt x="3103" y="2223"/>
                  </a:lnTo>
                  <a:lnTo>
                    <a:pt x="3054" y="2150"/>
                  </a:lnTo>
                  <a:lnTo>
                    <a:pt x="2956" y="2126"/>
                  </a:lnTo>
                  <a:lnTo>
                    <a:pt x="2858" y="2077"/>
                  </a:lnTo>
                  <a:lnTo>
                    <a:pt x="1955" y="2077"/>
                  </a:lnTo>
                  <a:lnTo>
                    <a:pt x="1857" y="2126"/>
                  </a:lnTo>
                  <a:lnTo>
                    <a:pt x="1784" y="2150"/>
                  </a:lnTo>
                  <a:lnTo>
                    <a:pt x="1711" y="2223"/>
                  </a:lnTo>
                  <a:lnTo>
                    <a:pt x="1637" y="2297"/>
                  </a:lnTo>
                  <a:lnTo>
                    <a:pt x="1613" y="2370"/>
                  </a:lnTo>
                  <a:lnTo>
                    <a:pt x="1564" y="2468"/>
                  </a:lnTo>
                  <a:lnTo>
                    <a:pt x="1564" y="2565"/>
                  </a:lnTo>
                  <a:lnTo>
                    <a:pt x="782" y="2565"/>
                  </a:lnTo>
                  <a:lnTo>
                    <a:pt x="636" y="2590"/>
                  </a:lnTo>
                  <a:lnTo>
                    <a:pt x="489" y="2639"/>
                  </a:lnTo>
                  <a:lnTo>
                    <a:pt x="343" y="2687"/>
                  </a:lnTo>
                  <a:lnTo>
                    <a:pt x="221" y="2785"/>
                  </a:lnTo>
                  <a:lnTo>
                    <a:pt x="123" y="2907"/>
                  </a:lnTo>
                  <a:lnTo>
                    <a:pt x="74" y="3054"/>
                  </a:lnTo>
                  <a:lnTo>
                    <a:pt x="25" y="3200"/>
                  </a:lnTo>
                  <a:lnTo>
                    <a:pt x="1" y="3347"/>
                  </a:lnTo>
                  <a:lnTo>
                    <a:pt x="1" y="14020"/>
                  </a:lnTo>
                  <a:lnTo>
                    <a:pt x="25" y="14191"/>
                  </a:lnTo>
                  <a:lnTo>
                    <a:pt x="74" y="14337"/>
                  </a:lnTo>
                  <a:lnTo>
                    <a:pt x="123" y="14459"/>
                  </a:lnTo>
                  <a:lnTo>
                    <a:pt x="221" y="14581"/>
                  </a:lnTo>
                  <a:lnTo>
                    <a:pt x="343" y="14679"/>
                  </a:lnTo>
                  <a:lnTo>
                    <a:pt x="489" y="14752"/>
                  </a:lnTo>
                  <a:lnTo>
                    <a:pt x="636" y="14801"/>
                  </a:lnTo>
                  <a:lnTo>
                    <a:pt x="17146" y="14801"/>
                  </a:lnTo>
                  <a:lnTo>
                    <a:pt x="17292" y="14752"/>
                  </a:lnTo>
                  <a:lnTo>
                    <a:pt x="17439" y="14679"/>
                  </a:lnTo>
                  <a:lnTo>
                    <a:pt x="17561" y="14581"/>
                  </a:lnTo>
                  <a:lnTo>
                    <a:pt x="17659" y="14459"/>
                  </a:lnTo>
                  <a:lnTo>
                    <a:pt x="17708" y="14337"/>
                  </a:lnTo>
                  <a:lnTo>
                    <a:pt x="17756" y="14191"/>
                  </a:lnTo>
                  <a:lnTo>
                    <a:pt x="17781" y="14020"/>
                  </a:lnTo>
                  <a:lnTo>
                    <a:pt x="17781" y="3347"/>
                  </a:lnTo>
                  <a:lnTo>
                    <a:pt x="17756" y="3200"/>
                  </a:lnTo>
                  <a:lnTo>
                    <a:pt x="17708" y="3054"/>
                  </a:lnTo>
                  <a:lnTo>
                    <a:pt x="17659" y="2907"/>
                  </a:lnTo>
                  <a:lnTo>
                    <a:pt x="17561" y="2785"/>
                  </a:lnTo>
                  <a:lnTo>
                    <a:pt x="17439" y="2687"/>
                  </a:lnTo>
                  <a:lnTo>
                    <a:pt x="17292" y="2639"/>
                  </a:lnTo>
                  <a:lnTo>
                    <a:pt x="17146" y="2590"/>
                  </a:lnTo>
                  <a:lnTo>
                    <a:pt x="16999" y="2565"/>
                  </a:lnTo>
                  <a:lnTo>
                    <a:pt x="13702" y="2565"/>
                  </a:lnTo>
                  <a:lnTo>
                    <a:pt x="13263" y="758"/>
                  </a:lnTo>
                  <a:lnTo>
                    <a:pt x="13214" y="611"/>
                  </a:lnTo>
                  <a:lnTo>
                    <a:pt x="13141" y="465"/>
                  </a:lnTo>
                  <a:lnTo>
                    <a:pt x="13043" y="318"/>
                  </a:lnTo>
                  <a:lnTo>
                    <a:pt x="12921" y="221"/>
                  </a:lnTo>
                  <a:lnTo>
                    <a:pt x="12774" y="123"/>
                  </a:lnTo>
                  <a:lnTo>
                    <a:pt x="12628" y="50"/>
                  </a:lnTo>
                  <a:lnTo>
                    <a:pt x="12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90818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33</a:t>
            </a:fld>
            <a:endParaRPr lang="en"/>
          </a:p>
        </p:txBody>
      </p:sp>
      <p:pic>
        <p:nvPicPr>
          <p:cNvPr id="3" name="Picture 2" descr="http://safetyupdate.com.au/safetyupdate.com.au/media/Issue_9/Funny_Pictures_6019.jpg">
            <a:hlinkClick r:id="rId2"/>
          </p:cNvPr>
          <p:cNvPicPr>
            <a:picLocks noChangeAspect="1" noChangeArrowheads="1"/>
          </p:cNvPicPr>
          <p:nvPr/>
        </p:nvPicPr>
        <p:blipFill>
          <a:blip r:embed="rId3" cstate="print"/>
          <a:srcRect/>
          <a:stretch>
            <a:fillRect/>
          </a:stretch>
        </p:blipFill>
        <p:spPr bwMode="auto">
          <a:xfrm>
            <a:off x="2451793" y="474893"/>
            <a:ext cx="4268184" cy="4203032"/>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676962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34</a:t>
            </a:fld>
            <a:endParaRPr lang="en"/>
          </a:p>
        </p:txBody>
      </p:sp>
      <p:pic>
        <p:nvPicPr>
          <p:cNvPr id="4" name="Picture 2" descr="http://www.funnychill.com/files/funny-pictures/work-safety-04.jpg">
            <a:hlinkClick r:id="rId2"/>
          </p:cNvPr>
          <p:cNvPicPr>
            <a:picLocks noChangeAspect="1" noChangeArrowheads="1"/>
          </p:cNvPicPr>
          <p:nvPr/>
        </p:nvPicPr>
        <p:blipFill>
          <a:blip r:embed="rId3" cstate="print"/>
          <a:srcRect/>
          <a:stretch>
            <a:fillRect/>
          </a:stretch>
        </p:blipFill>
        <p:spPr bwMode="auto">
          <a:xfrm>
            <a:off x="2482137" y="581299"/>
            <a:ext cx="4211962" cy="3948616"/>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4477221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35</a:t>
            </a:fld>
            <a:endParaRPr lang="en"/>
          </a:p>
        </p:txBody>
      </p:sp>
      <p:pic>
        <p:nvPicPr>
          <p:cNvPr id="5" name="Picture 2" descr="http://www.safetyhealthtraining.com/funny_pictures/PPE/funny_safety_pictures_ppe08.jpg">
            <a:hlinkClick r:id="rId2"/>
          </p:cNvPr>
          <p:cNvPicPr>
            <a:picLocks noChangeAspect="1" noChangeArrowheads="1"/>
          </p:cNvPicPr>
          <p:nvPr/>
        </p:nvPicPr>
        <p:blipFill rotWithShape="1">
          <a:blip r:embed="rId3" cstate="print"/>
          <a:srcRect b="10526"/>
          <a:stretch/>
        </p:blipFill>
        <p:spPr bwMode="auto">
          <a:xfrm>
            <a:off x="2213810" y="499439"/>
            <a:ext cx="4652211" cy="4162504"/>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226820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36</a:t>
            </a:fld>
            <a:endParaRPr lang="en"/>
          </a:p>
        </p:txBody>
      </p:sp>
      <p:pic>
        <p:nvPicPr>
          <p:cNvPr id="4" name="Picture 2" descr="http://fotozup.com/wp-content/uploads/2011/01/funny-safety-fails-02.jpg">
            <a:hlinkClick r:id="rId2"/>
          </p:cNvPr>
          <p:cNvPicPr>
            <a:picLocks noChangeAspect="1" noChangeArrowheads="1"/>
          </p:cNvPicPr>
          <p:nvPr/>
        </p:nvPicPr>
        <p:blipFill>
          <a:blip r:embed="rId3" cstate="print"/>
          <a:srcRect/>
          <a:stretch>
            <a:fillRect/>
          </a:stretch>
        </p:blipFill>
        <p:spPr bwMode="auto">
          <a:xfrm>
            <a:off x="2304766" y="467689"/>
            <a:ext cx="4492849" cy="412261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056457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37</a:t>
            </a:fld>
            <a:endParaRPr lang="en"/>
          </a:p>
        </p:txBody>
      </p:sp>
      <p:pic>
        <p:nvPicPr>
          <p:cNvPr id="5" name="Picture 2" descr="http://xaxor.com/wp-content/uploads/2012/10/safety-first-pics-part2-5.jpg">
            <a:hlinkClick r:id="rId2"/>
          </p:cNvPr>
          <p:cNvPicPr>
            <a:picLocks noChangeAspect="1" noChangeArrowheads="1"/>
          </p:cNvPicPr>
          <p:nvPr/>
        </p:nvPicPr>
        <p:blipFill>
          <a:blip r:embed="rId3" cstate="print"/>
          <a:srcRect/>
          <a:stretch>
            <a:fillRect/>
          </a:stretch>
        </p:blipFill>
        <p:spPr bwMode="auto">
          <a:xfrm>
            <a:off x="2149339" y="625637"/>
            <a:ext cx="4562011" cy="3964663"/>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776148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38</a:t>
            </a:fld>
            <a:endParaRPr lang="en"/>
          </a:p>
        </p:txBody>
      </p:sp>
      <p:pic>
        <p:nvPicPr>
          <p:cNvPr id="4" name="Picture 2" descr="http://t1.gstatic.com/images?q=tbn:ANd9GcQFtryUvSAzjcS_U82IhrZ3kvbQGHqaTFo8yuFxHcixLbvlYvy6">
            <a:hlinkClick r:id="rId2"/>
          </p:cNvPr>
          <p:cNvPicPr>
            <a:picLocks noChangeAspect="1" noChangeArrowheads="1"/>
          </p:cNvPicPr>
          <p:nvPr/>
        </p:nvPicPr>
        <p:blipFill>
          <a:blip r:embed="rId3" cstate="print"/>
          <a:srcRect/>
          <a:stretch>
            <a:fillRect/>
          </a:stretch>
        </p:blipFill>
        <p:spPr bwMode="auto">
          <a:xfrm>
            <a:off x="2480853" y="458960"/>
            <a:ext cx="4265003" cy="413134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204116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39</a:t>
            </a:fld>
            <a:endParaRPr lang="en"/>
          </a:p>
        </p:txBody>
      </p:sp>
      <p:pic>
        <p:nvPicPr>
          <p:cNvPr id="5" name="Picture 2" descr="http://www.cyberiapc.com/gallery/uploads/Other/safety.jpg">
            <a:hlinkClick r:id="rId2"/>
          </p:cNvPr>
          <p:cNvPicPr>
            <a:picLocks noChangeAspect="1" noChangeArrowheads="1"/>
          </p:cNvPicPr>
          <p:nvPr/>
        </p:nvPicPr>
        <p:blipFill>
          <a:blip r:embed="rId3" cstate="print"/>
          <a:srcRect/>
          <a:stretch>
            <a:fillRect/>
          </a:stretch>
        </p:blipFill>
        <p:spPr bwMode="auto">
          <a:xfrm>
            <a:off x="1876926" y="516723"/>
            <a:ext cx="5428631" cy="4073577"/>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43328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90706" y="2088638"/>
            <a:ext cx="6169850" cy="409500"/>
          </a:xfrm>
          <a:solidFill>
            <a:schemeClr val="lt1">
              <a:alpha val="0"/>
            </a:schemeClr>
          </a:solidFill>
          <a:ln>
            <a:solidFill>
              <a:schemeClr val="accent1">
                <a:alpha val="27000"/>
              </a:schemeClr>
            </a:solidFill>
          </a:ln>
        </p:spPr>
        <p:style>
          <a:lnRef idx="2">
            <a:schemeClr val="accent1"/>
          </a:lnRef>
          <a:fillRef idx="1">
            <a:schemeClr val="lt1"/>
          </a:fillRef>
          <a:effectRef idx="0">
            <a:schemeClr val="accent1"/>
          </a:effectRef>
          <a:fontRef idx="minor">
            <a:schemeClr val="dk1"/>
          </a:fontRef>
        </p:style>
        <p:txBody>
          <a:bodyPr/>
          <a:lstStyle/>
          <a:p>
            <a:pPr algn="ctr"/>
            <a:r>
              <a:rPr lang="en-US" sz="1800" b="0" dirty="0" smtClean="0">
                <a:solidFill>
                  <a:schemeClr val="bg2"/>
                </a:solidFill>
              </a:rPr>
              <a:t>Syed </a:t>
            </a:r>
            <a:r>
              <a:rPr lang="en-US" sz="1800" b="0" dirty="0" err="1" smtClean="0">
                <a:solidFill>
                  <a:schemeClr val="bg2"/>
                </a:solidFill>
              </a:rPr>
              <a:t>Owais</a:t>
            </a:r>
            <a:r>
              <a:rPr lang="en-US" sz="1800" b="0" dirty="0" smtClean="0">
                <a:solidFill>
                  <a:schemeClr val="bg2"/>
                </a:solidFill>
              </a:rPr>
              <a:t> </a:t>
            </a:r>
            <a:r>
              <a:rPr lang="en-US" sz="1800" b="0" dirty="0" err="1" smtClean="0">
                <a:solidFill>
                  <a:schemeClr val="bg2"/>
                </a:solidFill>
              </a:rPr>
              <a:t>Mukhtar</a:t>
            </a:r>
            <a:endParaRPr lang="en-US" sz="1800" b="0" dirty="0">
              <a:solidFill>
                <a:schemeClr val="bg2"/>
              </a:solidFill>
            </a:endParaRPr>
          </a:p>
        </p:txBody>
      </p:sp>
      <p:sp>
        <p:nvSpPr>
          <p:cNvPr id="6" name="Text Placeholder 5"/>
          <p:cNvSpPr>
            <a:spLocks noGrp="1"/>
          </p:cNvSpPr>
          <p:nvPr>
            <p:ph type="body" idx="1"/>
          </p:nvPr>
        </p:nvSpPr>
        <p:spPr>
          <a:xfrm>
            <a:off x="1490706" y="2536151"/>
            <a:ext cx="1988700" cy="2410500"/>
          </a:xfrm>
          <a:ln>
            <a:solidFill>
              <a:schemeClr val="accent1">
                <a:alpha val="22000"/>
              </a:schemeClr>
            </a:solidFill>
          </a:ln>
        </p:spPr>
        <p:style>
          <a:lnRef idx="2">
            <a:schemeClr val="accent1"/>
          </a:lnRef>
          <a:fillRef idx="1">
            <a:schemeClr val="lt1"/>
          </a:fillRef>
          <a:effectRef idx="0">
            <a:schemeClr val="accent1"/>
          </a:effectRef>
          <a:fontRef idx="minor">
            <a:schemeClr val="dk1"/>
          </a:fontRef>
        </p:style>
        <p:txBody>
          <a:bodyPr/>
          <a:lstStyle/>
          <a:p>
            <a:pPr marL="139700" indent="0">
              <a:buNone/>
            </a:pPr>
            <a:r>
              <a:rPr lang="en-US" dirty="0" smtClean="0"/>
              <a:t>BE (NED University)</a:t>
            </a:r>
          </a:p>
          <a:p>
            <a:pPr marL="139700" indent="0">
              <a:buNone/>
            </a:pPr>
            <a:r>
              <a:rPr lang="en-US" dirty="0" smtClean="0"/>
              <a:t>MBA</a:t>
            </a:r>
          </a:p>
          <a:p>
            <a:pPr marL="139700" indent="0">
              <a:buNone/>
            </a:pPr>
            <a:r>
              <a:rPr lang="en-US" dirty="0" smtClean="0"/>
              <a:t>Masters Quality – NED</a:t>
            </a:r>
            <a:endParaRPr lang="en-US" dirty="0"/>
          </a:p>
        </p:txBody>
      </p:sp>
      <p:sp>
        <p:nvSpPr>
          <p:cNvPr id="7" name="Text Placeholder 6"/>
          <p:cNvSpPr>
            <a:spLocks noGrp="1"/>
          </p:cNvSpPr>
          <p:nvPr>
            <p:ph type="body" idx="2"/>
          </p:nvPr>
        </p:nvSpPr>
        <p:spPr>
          <a:xfrm>
            <a:off x="3581281" y="2536151"/>
            <a:ext cx="1988700" cy="2410500"/>
          </a:xfrm>
          <a:ln>
            <a:solidFill>
              <a:schemeClr val="accent1">
                <a:alpha val="22000"/>
              </a:schemeClr>
            </a:solidFill>
          </a:ln>
        </p:spPr>
        <p:style>
          <a:lnRef idx="2">
            <a:schemeClr val="accent1"/>
          </a:lnRef>
          <a:fillRef idx="1">
            <a:schemeClr val="lt1"/>
          </a:fillRef>
          <a:effectRef idx="0">
            <a:schemeClr val="accent1"/>
          </a:effectRef>
          <a:fontRef idx="minor">
            <a:schemeClr val="dk1"/>
          </a:fontRef>
        </p:style>
        <p:txBody>
          <a:bodyPr/>
          <a:lstStyle/>
          <a:p>
            <a:pPr marL="139700" indent="0">
              <a:buNone/>
            </a:pPr>
            <a:r>
              <a:rPr lang="en-US" dirty="0" smtClean="0"/>
              <a:t>IDSE</a:t>
            </a:r>
          </a:p>
          <a:p>
            <a:pPr marL="139700" indent="0">
              <a:buNone/>
            </a:pPr>
            <a:r>
              <a:rPr lang="en-US" dirty="0" smtClean="0"/>
              <a:t>Grad IOSH</a:t>
            </a:r>
          </a:p>
          <a:p>
            <a:pPr marL="139700" indent="0">
              <a:buNone/>
            </a:pPr>
            <a:r>
              <a:rPr lang="en-US" dirty="0" smtClean="0"/>
              <a:t>TSP</a:t>
            </a:r>
          </a:p>
          <a:p>
            <a:pPr marL="139700" indent="0">
              <a:buNone/>
            </a:pPr>
            <a:r>
              <a:rPr lang="en-US" dirty="0" smtClean="0"/>
              <a:t>IOSH MS</a:t>
            </a:r>
          </a:p>
          <a:p>
            <a:pPr marL="139700" indent="0">
              <a:buNone/>
            </a:pPr>
            <a:r>
              <a:rPr lang="en-US" dirty="0" smtClean="0"/>
              <a:t>HABC Fire Safety</a:t>
            </a:r>
          </a:p>
          <a:p>
            <a:pPr marL="139700" indent="0">
              <a:buNone/>
            </a:pPr>
            <a:r>
              <a:rPr lang="en-US" dirty="0" smtClean="0"/>
              <a:t>ISO 9001:2015 LA</a:t>
            </a:r>
          </a:p>
          <a:p>
            <a:pPr marL="139700" indent="0">
              <a:buNone/>
            </a:pPr>
            <a:r>
              <a:rPr lang="en-US" dirty="0" smtClean="0"/>
              <a:t>ISO 14001:2015 LA</a:t>
            </a:r>
          </a:p>
          <a:p>
            <a:pPr marL="139700" indent="0">
              <a:buNone/>
            </a:pPr>
            <a:r>
              <a:rPr lang="en-US" dirty="0" smtClean="0"/>
              <a:t>ISO 45001:2018 LA</a:t>
            </a:r>
          </a:p>
          <a:p>
            <a:pPr marL="139700" indent="0">
              <a:buNone/>
            </a:pPr>
            <a:endParaRPr lang="en-US" dirty="0"/>
          </a:p>
        </p:txBody>
      </p:sp>
      <p:sp>
        <p:nvSpPr>
          <p:cNvPr id="8" name="Text Placeholder 7"/>
          <p:cNvSpPr>
            <a:spLocks noGrp="1"/>
          </p:cNvSpPr>
          <p:nvPr>
            <p:ph type="body" idx="3"/>
          </p:nvPr>
        </p:nvSpPr>
        <p:spPr>
          <a:xfrm>
            <a:off x="5671856" y="2536151"/>
            <a:ext cx="1988700" cy="2410500"/>
          </a:xfrm>
          <a:ln>
            <a:solidFill>
              <a:schemeClr val="accent1">
                <a:alpha val="22000"/>
              </a:schemeClr>
            </a:solidFill>
          </a:ln>
        </p:spPr>
        <p:style>
          <a:lnRef idx="2">
            <a:schemeClr val="accent1"/>
          </a:lnRef>
          <a:fillRef idx="1">
            <a:schemeClr val="lt1"/>
          </a:fillRef>
          <a:effectRef idx="0">
            <a:schemeClr val="accent1"/>
          </a:effectRef>
          <a:fontRef idx="minor">
            <a:schemeClr val="dk1"/>
          </a:fontRef>
        </p:style>
        <p:txBody>
          <a:bodyPr/>
          <a:lstStyle/>
          <a:p>
            <a:pPr marL="139700" indent="0">
              <a:buNone/>
            </a:pPr>
            <a:r>
              <a:rPr lang="en-US" dirty="0" smtClean="0"/>
              <a:t>Manager HSE</a:t>
            </a:r>
          </a:p>
          <a:p>
            <a:pPr marL="139700" indent="0">
              <a:buNone/>
            </a:pPr>
            <a:r>
              <a:rPr lang="en-US" dirty="0" smtClean="0"/>
              <a:t>QHSE Professional</a:t>
            </a:r>
          </a:p>
          <a:p>
            <a:pPr marL="139700" indent="0">
              <a:buNone/>
            </a:pPr>
            <a:r>
              <a:rPr lang="en-US" dirty="0" smtClean="0"/>
              <a:t>Trainer</a:t>
            </a:r>
          </a:p>
          <a:p>
            <a:pPr marL="139700" indent="0">
              <a:buNone/>
            </a:pPr>
            <a:r>
              <a:rPr lang="en-US" dirty="0" smtClean="0"/>
              <a:t>Writer / Blogger / Author</a:t>
            </a:r>
          </a:p>
          <a:p>
            <a:pPr marL="139700" indent="0">
              <a:buNone/>
            </a:pPr>
            <a:r>
              <a:rPr lang="en-US" dirty="0" smtClean="0"/>
              <a:t>Online Course Creator</a:t>
            </a:r>
          </a:p>
          <a:p>
            <a:pPr marL="139700" indent="0">
              <a:buNone/>
            </a:pPr>
            <a:endParaRPr lang="en-US" dirty="0" smtClean="0"/>
          </a:p>
        </p:txBody>
      </p:sp>
      <p:sp>
        <p:nvSpPr>
          <p:cNvPr id="4" name="Slide Number Placeholder 3"/>
          <p:cNvSpPr>
            <a:spLocks noGrp="1"/>
          </p:cNvSpPr>
          <p:nvPr>
            <p:ph type="sldNum" idx="12"/>
          </p:nvPr>
        </p:nvSpPr>
        <p:spPr/>
        <p:txBody>
          <a:bodyPr/>
          <a:lstStyle/>
          <a:p>
            <a:pPr>
              <a:defRPr/>
            </a:pPr>
            <a:fld id="{DD0E560F-4D00-4487-BF9F-0C99B7DF739A}" type="slidenum">
              <a:rPr lang="en-US" smtClean="0">
                <a:solidFill>
                  <a:srgbClr val="FFFFFF"/>
                </a:solidFill>
              </a:rPr>
              <a:pPr>
                <a:defRPr/>
              </a:pPr>
              <a:t>4</a:t>
            </a:fld>
            <a:endParaRPr lang="en-US" dirty="0">
              <a:solidFill>
                <a:srgbClr val="FFFFFF"/>
              </a:solidFill>
            </a:endParaRPr>
          </a:p>
        </p:txBody>
      </p:sp>
      <p:pic>
        <p:nvPicPr>
          <p:cNvPr id="12" name="Picture 11"/>
          <p:cNvPicPr/>
          <p:nvPr/>
        </p:nvPicPr>
        <p:blipFill rotWithShape="1">
          <a:blip r:embed="rId2" cstate="print">
            <a:extLst>
              <a:ext uri="{28A0092B-C50C-407E-A947-70E740481C1C}">
                <a14:useLocalDpi xmlns:a14="http://schemas.microsoft.com/office/drawing/2010/main" val="0"/>
              </a:ext>
            </a:extLst>
          </a:blip>
          <a:srcRect b="5972"/>
          <a:stretch/>
        </p:blipFill>
        <p:spPr bwMode="auto">
          <a:xfrm>
            <a:off x="3208302" y="553528"/>
            <a:ext cx="2835573" cy="1499014"/>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3">
            <a:extLst>
              <a:ext uri="{28A0092B-C50C-407E-A947-70E740481C1C}">
                <a14:useLocalDpi xmlns:a14="http://schemas.microsoft.com/office/drawing/2010/main" val="0"/>
              </a:ext>
            </a:extLst>
          </a:blip>
          <a:srcRect t="26390" b="22916"/>
          <a:stretch/>
        </p:blipFill>
        <p:spPr bwMode="auto">
          <a:xfrm>
            <a:off x="-877486" y="553528"/>
            <a:ext cx="3942612" cy="1499014"/>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23334" b="13749"/>
          <a:stretch/>
        </p:blipFill>
        <p:spPr bwMode="auto">
          <a:xfrm>
            <a:off x="6187051" y="528542"/>
            <a:ext cx="3580765" cy="1524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7194743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bg/>
                                          </p:spTgt>
                                        </p:tgtEl>
                                        <p:attrNameLst>
                                          <p:attrName>style.visibility</p:attrName>
                                        </p:attrNameLst>
                                      </p:cBhvr>
                                      <p:to>
                                        <p:strVal val="visible"/>
                                      </p:to>
                                    </p:set>
                                    <p:animEffect transition="in" filter="fade">
                                      <p:cBhvr>
                                        <p:cTn id="12" dur="500"/>
                                        <p:tgtEl>
                                          <p:spTgt spid="6">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fade">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bg/>
                                          </p:spTgt>
                                        </p:tgtEl>
                                        <p:attrNameLst>
                                          <p:attrName>style.visibility</p:attrName>
                                        </p:attrNameLst>
                                      </p:cBhvr>
                                      <p:to>
                                        <p:strVal val="visible"/>
                                      </p:to>
                                    </p:set>
                                    <p:animEffect transition="in" filter="fade">
                                      <p:cBhvr>
                                        <p:cTn id="32" dur="500"/>
                                        <p:tgtEl>
                                          <p:spTgt spid="7">
                                            <p:bg/>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fade">
                                      <p:cBhvr>
                                        <p:cTn id="37" dur="500"/>
                                        <p:tgtEl>
                                          <p:spTgt spid="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fade">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fade">
                                      <p:cBhvr>
                                        <p:cTn id="47" dur="500"/>
                                        <p:tgtEl>
                                          <p:spTgt spid="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Effect transition="in" filter="fade">
                                      <p:cBhvr>
                                        <p:cTn id="52" dur="500"/>
                                        <p:tgtEl>
                                          <p:spTgt spid="7">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7">
                                            <p:txEl>
                                              <p:pRg st="4" end="4"/>
                                            </p:txEl>
                                          </p:spTgt>
                                        </p:tgtEl>
                                        <p:attrNameLst>
                                          <p:attrName>style.visibility</p:attrName>
                                        </p:attrNameLst>
                                      </p:cBhvr>
                                      <p:to>
                                        <p:strVal val="visible"/>
                                      </p:to>
                                    </p:set>
                                    <p:animEffect transition="in" filter="fade">
                                      <p:cBhvr>
                                        <p:cTn id="57" dur="500"/>
                                        <p:tgtEl>
                                          <p:spTgt spid="7">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xEl>
                                              <p:pRg st="5" end="5"/>
                                            </p:txEl>
                                          </p:spTgt>
                                        </p:tgtEl>
                                        <p:attrNameLst>
                                          <p:attrName>style.visibility</p:attrName>
                                        </p:attrNameLst>
                                      </p:cBhvr>
                                      <p:to>
                                        <p:strVal val="visible"/>
                                      </p:to>
                                    </p:set>
                                    <p:animEffect transition="in" filter="fade">
                                      <p:cBhvr>
                                        <p:cTn id="62" dur="500"/>
                                        <p:tgtEl>
                                          <p:spTgt spid="7">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7">
                                            <p:txEl>
                                              <p:pRg st="6" end="6"/>
                                            </p:txEl>
                                          </p:spTgt>
                                        </p:tgtEl>
                                        <p:attrNameLst>
                                          <p:attrName>style.visibility</p:attrName>
                                        </p:attrNameLst>
                                      </p:cBhvr>
                                      <p:to>
                                        <p:strVal val="visible"/>
                                      </p:to>
                                    </p:set>
                                    <p:animEffect transition="in" filter="fade">
                                      <p:cBhvr>
                                        <p:cTn id="67" dur="500"/>
                                        <p:tgtEl>
                                          <p:spTgt spid="7">
                                            <p:txEl>
                                              <p:pRg st="6" end="6"/>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
                                            <p:txEl>
                                              <p:pRg st="7" end="7"/>
                                            </p:txEl>
                                          </p:spTgt>
                                        </p:tgtEl>
                                        <p:attrNameLst>
                                          <p:attrName>style.visibility</p:attrName>
                                        </p:attrNameLst>
                                      </p:cBhvr>
                                      <p:to>
                                        <p:strVal val="visible"/>
                                      </p:to>
                                    </p:set>
                                    <p:animEffect transition="in" filter="fade">
                                      <p:cBhvr>
                                        <p:cTn id="72" dur="500"/>
                                        <p:tgtEl>
                                          <p:spTgt spid="7">
                                            <p:txEl>
                                              <p:pRg st="7" end="7"/>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8">
                                            <p:bg/>
                                          </p:spTgt>
                                        </p:tgtEl>
                                        <p:attrNameLst>
                                          <p:attrName>style.visibility</p:attrName>
                                        </p:attrNameLst>
                                      </p:cBhvr>
                                      <p:to>
                                        <p:strVal val="visible"/>
                                      </p:to>
                                    </p:set>
                                    <p:animEffect transition="in" filter="fade">
                                      <p:cBhvr>
                                        <p:cTn id="77" dur="500"/>
                                        <p:tgtEl>
                                          <p:spTgt spid="8">
                                            <p:bg/>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8">
                                            <p:txEl>
                                              <p:pRg st="0" end="0"/>
                                            </p:txEl>
                                          </p:spTgt>
                                        </p:tgtEl>
                                        <p:attrNameLst>
                                          <p:attrName>style.visibility</p:attrName>
                                        </p:attrNameLst>
                                      </p:cBhvr>
                                      <p:to>
                                        <p:strVal val="visible"/>
                                      </p:to>
                                    </p:set>
                                    <p:animEffect transition="in" filter="fade">
                                      <p:cBhvr>
                                        <p:cTn id="82" dur="500"/>
                                        <p:tgtEl>
                                          <p:spTgt spid="8">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8">
                                            <p:txEl>
                                              <p:pRg st="1" end="1"/>
                                            </p:txEl>
                                          </p:spTgt>
                                        </p:tgtEl>
                                        <p:attrNameLst>
                                          <p:attrName>style.visibility</p:attrName>
                                        </p:attrNameLst>
                                      </p:cBhvr>
                                      <p:to>
                                        <p:strVal val="visible"/>
                                      </p:to>
                                    </p:set>
                                    <p:animEffect transition="in" filter="fade">
                                      <p:cBhvr>
                                        <p:cTn id="87" dur="500"/>
                                        <p:tgtEl>
                                          <p:spTgt spid="8">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8">
                                            <p:txEl>
                                              <p:pRg st="2" end="2"/>
                                            </p:txEl>
                                          </p:spTgt>
                                        </p:tgtEl>
                                        <p:attrNameLst>
                                          <p:attrName>style.visibility</p:attrName>
                                        </p:attrNameLst>
                                      </p:cBhvr>
                                      <p:to>
                                        <p:strVal val="visible"/>
                                      </p:to>
                                    </p:set>
                                    <p:animEffect transition="in" filter="fade">
                                      <p:cBhvr>
                                        <p:cTn id="92" dur="500"/>
                                        <p:tgtEl>
                                          <p:spTgt spid="8">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8">
                                            <p:txEl>
                                              <p:pRg st="3" end="3"/>
                                            </p:txEl>
                                          </p:spTgt>
                                        </p:tgtEl>
                                        <p:attrNameLst>
                                          <p:attrName>style.visibility</p:attrName>
                                        </p:attrNameLst>
                                      </p:cBhvr>
                                      <p:to>
                                        <p:strVal val="visible"/>
                                      </p:to>
                                    </p:set>
                                    <p:animEffect transition="in" filter="fade">
                                      <p:cBhvr>
                                        <p:cTn id="97" dur="500"/>
                                        <p:tgtEl>
                                          <p:spTgt spid="8">
                                            <p:txEl>
                                              <p:pRg st="3" end="3"/>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8">
                                            <p:txEl>
                                              <p:pRg st="4" end="4"/>
                                            </p:txEl>
                                          </p:spTgt>
                                        </p:tgtEl>
                                        <p:attrNameLst>
                                          <p:attrName>style.visibility</p:attrName>
                                        </p:attrNameLst>
                                      </p:cBhvr>
                                      <p:to>
                                        <p:strVal val="visible"/>
                                      </p:to>
                                    </p:set>
                                    <p:animEffect transition="in" filter="fade">
                                      <p:cBhvr>
                                        <p:cTn id="10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p" animBg="1"/>
      <p:bldP spid="7" grpId="0" build="p" animBg="1"/>
      <p:bldP spid="8"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40</a:t>
            </a:fld>
            <a:endParaRPr lang="en"/>
          </a:p>
        </p:txBody>
      </p:sp>
      <p:pic>
        <p:nvPicPr>
          <p:cNvPr id="4" name="Picture 2" descr="http://media.videogoneviral.com/uploads/oct18/Funny-Safety-Fails/Funny-Safety-Fails-001.jpg">
            <a:hlinkClick r:id="rId2"/>
          </p:cNvPr>
          <p:cNvPicPr>
            <a:picLocks noChangeAspect="1" noChangeArrowheads="1"/>
          </p:cNvPicPr>
          <p:nvPr/>
        </p:nvPicPr>
        <p:blipFill>
          <a:blip r:embed="rId3" cstate="print"/>
          <a:srcRect/>
          <a:stretch>
            <a:fillRect/>
          </a:stretch>
        </p:blipFill>
        <p:spPr bwMode="auto">
          <a:xfrm>
            <a:off x="1764631" y="590469"/>
            <a:ext cx="5646821" cy="399983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160675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41</a:t>
            </a:fld>
            <a:endParaRPr lang="en"/>
          </a:p>
        </p:txBody>
      </p:sp>
      <p:pic>
        <p:nvPicPr>
          <p:cNvPr id="3" name="Picture 2" descr="http://www.guy-sports.com/fun_pictures/safety_window.jpg">
            <a:hlinkClick r:id="rId2"/>
          </p:cNvPr>
          <p:cNvPicPr>
            <a:picLocks noChangeAspect="1" noChangeArrowheads="1"/>
          </p:cNvPicPr>
          <p:nvPr/>
        </p:nvPicPr>
        <p:blipFill>
          <a:blip r:embed="rId3" cstate="print"/>
          <a:srcRect/>
          <a:stretch>
            <a:fillRect/>
          </a:stretch>
        </p:blipFill>
        <p:spPr bwMode="auto">
          <a:xfrm>
            <a:off x="2646947" y="654080"/>
            <a:ext cx="3986528" cy="3922436"/>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47490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42</a:t>
            </a:fld>
            <a:endParaRPr lang="en"/>
          </a:p>
        </p:txBody>
      </p:sp>
      <p:pic>
        <p:nvPicPr>
          <p:cNvPr id="3" name="Picture 2" descr="http://fotozup.com/wp-content/uploads/2011/01/funny-safety-fails-01.jpg">
            <a:hlinkClick r:id="rId2"/>
          </p:cNvPr>
          <p:cNvPicPr>
            <a:picLocks noChangeAspect="1" noChangeArrowheads="1"/>
          </p:cNvPicPr>
          <p:nvPr/>
        </p:nvPicPr>
        <p:blipFill>
          <a:blip r:embed="rId3" cstate="print"/>
          <a:srcRect/>
          <a:stretch>
            <a:fillRect/>
          </a:stretch>
        </p:blipFill>
        <p:spPr bwMode="auto">
          <a:xfrm>
            <a:off x="2486527" y="0"/>
            <a:ext cx="4141598" cy="518160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7108390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43</a:t>
            </a:fld>
            <a:endParaRPr lang="en"/>
          </a:p>
        </p:txBody>
      </p:sp>
      <p:pic>
        <p:nvPicPr>
          <p:cNvPr id="3" name="Picture 2" descr="http://www.guy-sports.com/fun_pictures/safety_prop_shaft.jpg">
            <a:hlinkClick r:id="rId2"/>
          </p:cNvPr>
          <p:cNvPicPr>
            <a:picLocks noChangeAspect="1" noChangeArrowheads="1"/>
          </p:cNvPicPr>
          <p:nvPr/>
        </p:nvPicPr>
        <p:blipFill>
          <a:blip r:embed="rId3" cstate="print"/>
          <a:srcRect/>
          <a:stretch>
            <a:fillRect/>
          </a:stretch>
        </p:blipFill>
        <p:spPr bwMode="auto">
          <a:xfrm>
            <a:off x="1752600" y="533400"/>
            <a:ext cx="5571227" cy="4056900"/>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943630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87"/>
        <p:cNvGrpSpPr/>
        <p:nvPr/>
      </p:nvGrpSpPr>
      <p:grpSpPr>
        <a:xfrm>
          <a:off x="0" y="0"/>
          <a:ext cx="0" cy="0"/>
          <a:chOff x="0" y="0"/>
          <a:chExt cx="0" cy="0"/>
        </a:xfrm>
      </p:grpSpPr>
      <p:sp>
        <p:nvSpPr>
          <p:cNvPr id="9" name="Title 4"/>
          <p:cNvSpPr>
            <a:spLocks noGrp="1"/>
          </p:cNvSpPr>
          <p:nvPr>
            <p:ph type="title"/>
          </p:nvPr>
        </p:nvSpPr>
        <p:spPr>
          <a:xfrm>
            <a:off x="1533404" y="114300"/>
            <a:ext cx="6220200" cy="566400"/>
          </a:xfrm>
          <a:ln>
            <a:noFill/>
          </a:ln>
        </p:spPr>
        <p:txBody>
          <a:bodyPr/>
          <a:lstStyle/>
          <a:p>
            <a:pPr algn="ctr"/>
            <a:r>
              <a:rPr lang="en-US" sz="2800" b="0" dirty="0" smtClean="0">
                <a:ln w="0"/>
                <a:solidFill>
                  <a:schemeClr val="accent1"/>
                </a:solidFill>
                <a:effectLst>
                  <a:outerShdw blurRad="38100" dist="25400" dir="5400000" algn="ctr" rotWithShape="0">
                    <a:srgbClr val="6E747A">
                      <a:alpha val="43000"/>
                    </a:srgbClr>
                  </a:outerShdw>
                </a:effectLst>
                <a:latin typeface="Karla" panose="020B0604020202020204" charset="0"/>
              </a:rPr>
              <a:t>How to calculate risk?</a:t>
            </a:r>
            <a:endParaRPr lang="en-US" sz="2800" b="0" dirty="0">
              <a:ln w="0"/>
              <a:solidFill>
                <a:schemeClr val="accent1"/>
              </a:solidFill>
              <a:effectLst>
                <a:outerShdw blurRad="38100" dist="25400" dir="5400000" algn="ctr" rotWithShape="0">
                  <a:srgbClr val="6E747A">
                    <a:alpha val="43000"/>
                  </a:srgbClr>
                </a:outerShdw>
              </a:effectLst>
              <a:latin typeface="Karla" panose="020B0604020202020204" charset="0"/>
            </a:endParaRPr>
          </a:p>
        </p:txBody>
      </p:sp>
      <p:sp>
        <p:nvSpPr>
          <p:cNvPr id="10" name="Title 4"/>
          <p:cNvSpPr txBox="1">
            <a:spLocks/>
          </p:cNvSpPr>
          <p:nvPr/>
        </p:nvSpPr>
        <p:spPr>
          <a:xfrm>
            <a:off x="1533404" y="838200"/>
            <a:ext cx="6220200" cy="5664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1pPr>
            <a:lvl2pPr marR="0" lvl="1"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2pPr>
            <a:lvl3pPr marR="0" lvl="2"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3pPr>
            <a:lvl4pPr marR="0" lvl="3"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4pPr>
            <a:lvl5pPr marR="0" lvl="4"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5pPr>
            <a:lvl6pPr marR="0" lvl="5"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6pPr>
            <a:lvl7pPr marR="0" lvl="6"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7pPr>
            <a:lvl8pPr marR="0" lvl="7"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8pPr>
            <a:lvl9pPr marR="0" lvl="8"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9pPr>
          </a:lstStyle>
          <a:p>
            <a:pPr marL="0" lvl="0" indent="0" algn="ctr"/>
            <a:r>
              <a:rPr lang="en-US" sz="2000" b="0" dirty="0" smtClean="0">
                <a:ln w="0"/>
                <a:solidFill>
                  <a:schemeClr val="accent1"/>
                </a:solidFill>
                <a:effectLst>
                  <a:outerShdw blurRad="38100" dist="25400" dir="5400000" algn="ctr" rotWithShape="0">
                    <a:srgbClr val="6E747A">
                      <a:alpha val="43000"/>
                    </a:srgbClr>
                  </a:outerShdw>
                </a:effectLst>
                <a:latin typeface="Karla" panose="020B0604020202020204" charset="0"/>
              </a:rPr>
              <a:t>Risk is the product of severity and likelihood!</a:t>
            </a:r>
            <a:endParaRPr lang="en-US" sz="2000" b="0" dirty="0">
              <a:ln w="0"/>
              <a:solidFill>
                <a:schemeClr val="accent1"/>
              </a:solidFill>
              <a:effectLst>
                <a:outerShdw blurRad="38100" dist="25400" dir="5400000" algn="ctr" rotWithShape="0">
                  <a:srgbClr val="6E747A">
                    <a:alpha val="43000"/>
                  </a:srgbClr>
                </a:outerShdw>
              </a:effectLst>
              <a:latin typeface="Karla" panose="020B0604020202020204" charset="0"/>
            </a:endParaRPr>
          </a:p>
        </p:txBody>
      </p:sp>
      <p:pic>
        <p:nvPicPr>
          <p:cNvPr id="15" name="Picture 14"/>
          <p:cNvPicPr>
            <a:picLocks noChangeAspect="1"/>
          </p:cNvPicPr>
          <p:nvPr/>
        </p:nvPicPr>
        <p:blipFill>
          <a:blip r:embed="rId3"/>
          <a:stretch>
            <a:fillRect/>
          </a:stretch>
        </p:blipFill>
        <p:spPr>
          <a:xfrm>
            <a:off x="1811403" y="3169281"/>
            <a:ext cx="5664202" cy="2054204"/>
          </a:xfrm>
          <a:prstGeom prst="rect">
            <a:avLst/>
          </a:prstGeom>
        </p:spPr>
      </p:pic>
      <p:sp>
        <p:nvSpPr>
          <p:cNvPr id="16" name="Rectangle 15"/>
          <p:cNvSpPr/>
          <p:nvPr/>
        </p:nvSpPr>
        <p:spPr>
          <a:xfrm>
            <a:off x="5808344" y="4379980"/>
            <a:ext cx="978392" cy="335092"/>
          </a:xfrm>
          <a:prstGeom prst="rect">
            <a:avLst/>
          </a:prstGeom>
          <a:solidFill>
            <a:schemeClr val="accent1">
              <a:alpha val="0"/>
            </a:schemeClr>
          </a:solid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497314" y="2000633"/>
            <a:ext cx="6220200" cy="642838"/>
          </a:xfrm>
          <a:prstGeom prst="rect">
            <a:avLst/>
          </a:prstGeom>
          <a:noFill/>
          <a:ln>
            <a:noFill/>
          </a:ln>
        </p:spPr>
        <p:txBody>
          <a:bodyPr spcFirstLastPara="1" wrap="square" lIns="91425" tIns="91425" rIns="91425" bIns="91425" anchor="b" anchorCtr="0"/>
          <a:lstStyle/>
          <a:p>
            <a:pPr algn="ctr">
              <a:buClr>
                <a:srgbClr val="B7B7B7"/>
              </a:buClr>
              <a:buSzPts val="1200"/>
              <a:buFont typeface="Montserrat"/>
              <a:buNone/>
            </a:pPr>
            <a:r>
              <a:rPr lang="en-US" sz="3200" dirty="0">
                <a:ln w="0"/>
                <a:solidFill>
                  <a:schemeClr val="accent1"/>
                </a:solidFill>
                <a:effectLst>
                  <a:outerShdw blurRad="38100" dist="25400" dir="5400000" algn="ctr" rotWithShape="0">
                    <a:srgbClr val="6E747A">
                      <a:alpha val="43000"/>
                    </a:srgbClr>
                  </a:outerShdw>
                </a:effectLst>
                <a:latin typeface="Karla" panose="020B0604020202020204" charset="0"/>
                <a:ea typeface="Montserrat"/>
                <a:cs typeface="Montserrat"/>
              </a:rPr>
              <a:t>Risk = Likelihood x Severity</a:t>
            </a:r>
          </a:p>
        </p:txBody>
      </p:sp>
      <p:sp>
        <p:nvSpPr>
          <p:cNvPr id="17" name="Rectangle 16"/>
          <p:cNvSpPr/>
          <p:nvPr/>
        </p:nvSpPr>
        <p:spPr>
          <a:xfrm>
            <a:off x="3673766" y="2435736"/>
            <a:ext cx="990600" cy="838200"/>
          </a:xfrm>
          <a:prstGeom prst="rect">
            <a:avLst/>
          </a:prstGeom>
          <a:solidFill>
            <a:schemeClr val="lt1">
              <a:alpha val="0"/>
            </a:schemeClr>
          </a:solidFill>
          <a:ln>
            <a:solidFill>
              <a:schemeClr val="accent6">
                <a:hueMod val="94000"/>
                <a:alpha val="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dirty="0" smtClean="0">
                <a:ln w="0"/>
                <a:solidFill>
                  <a:schemeClr val="accent1"/>
                </a:solidFill>
                <a:effectLst>
                  <a:outerShdw blurRad="38100" dist="25400" dir="5400000" algn="ctr" rotWithShape="0">
                    <a:srgbClr val="6E747A">
                      <a:alpha val="43000"/>
                    </a:srgbClr>
                  </a:outerShdw>
                </a:effectLst>
                <a:latin typeface="Karla" panose="020B0604020202020204" charset="0"/>
              </a:rPr>
              <a:t>3</a:t>
            </a:r>
            <a:endParaRPr lang="en-US" sz="6000" dirty="0">
              <a:ln w="0"/>
              <a:solidFill>
                <a:schemeClr val="accent1"/>
              </a:solidFill>
              <a:effectLst>
                <a:outerShdw blurRad="38100" dist="25400" dir="5400000" algn="ctr" rotWithShape="0">
                  <a:srgbClr val="6E747A">
                    <a:alpha val="43000"/>
                  </a:srgbClr>
                </a:outerShdw>
              </a:effectLst>
              <a:latin typeface="Karla" panose="020B0604020202020204" charset="0"/>
            </a:endParaRPr>
          </a:p>
        </p:txBody>
      </p:sp>
      <p:sp>
        <p:nvSpPr>
          <p:cNvPr id="18" name="Rectangle 17"/>
          <p:cNvSpPr/>
          <p:nvPr/>
        </p:nvSpPr>
        <p:spPr>
          <a:xfrm>
            <a:off x="5639525" y="2435736"/>
            <a:ext cx="990600" cy="838200"/>
          </a:xfrm>
          <a:prstGeom prst="rect">
            <a:avLst/>
          </a:prstGeom>
          <a:solidFill>
            <a:schemeClr val="lt1">
              <a:alpha val="0"/>
            </a:schemeClr>
          </a:solidFill>
          <a:ln>
            <a:solidFill>
              <a:schemeClr val="accent6">
                <a:hueMod val="94000"/>
                <a:alpha val="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dirty="0" smtClean="0">
                <a:ln w="0"/>
                <a:solidFill>
                  <a:schemeClr val="accent1"/>
                </a:solidFill>
                <a:effectLst>
                  <a:outerShdw blurRad="38100" dist="25400" dir="5400000" algn="ctr" rotWithShape="0">
                    <a:srgbClr val="6E747A">
                      <a:alpha val="43000"/>
                    </a:srgbClr>
                  </a:outerShdw>
                </a:effectLst>
                <a:latin typeface="Karla" panose="020B0604020202020204" charset="0"/>
              </a:rPr>
              <a:t>4</a:t>
            </a:r>
            <a:endParaRPr lang="en-US" sz="6000" dirty="0">
              <a:ln w="0"/>
              <a:solidFill>
                <a:schemeClr val="accent1"/>
              </a:solidFill>
              <a:effectLst>
                <a:outerShdw blurRad="38100" dist="25400" dir="5400000" algn="ctr" rotWithShape="0">
                  <a:srgbClr val="6E747A">
                    <a:alpha val="43000"/>
                  </a:srgbClr>
                </a:outerShdw>
              </a:effectLst>
              <a:latin typeface="Karla" panose="020B0604020202020204" charset="0"/>
            </a:endParaRPr>
          </a:p>
        </p:txBody>
      </p:sp>
      <p:sp>
        <p:nvSpPr>
          <p:cNvPr id="19" name="Rectangle 18"/>
          <p:cNvSpPr/>
          <p:nvPr/>
        </p:nvSpPr>
        <p:spPr>
          <a:xfrm>
            <a:off x="1913908" y="2435736"/>
            <a:ext cx="1352153" cy="838200"/>
          </a:xfrm>
          <a:prstGeom prst="rect">
            <a:avLst/>
          </a:prstGeom>
          <a:solidFill>
            <a:schemeClr val="lt1">
              <a:alpha val="0"/>
            </a:schemeClr>
          </a:solidFill>
          <a:ln>
            <a:solidFill>
              <a:schemeClr val="accent6">
                <a:hueMod val="94000"/>
                <a:alpha val="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dirty="0" smtClean="0">
                <a:ln w="0"/>
                <a:solidFill>
                  <a:schemeClr val="accent1"/>
                </a:solidFill>
                <a:effectLst>
                  <a:outerShdw blurRad="38100" dist="25400" dir="5400000" algn="ctr" rotWithShape="0">
                    <a:srgbClr val="6E747A">
                      <a:alpha val="43000"/>
                    </a:srgbClr>
                  </a:outerShdw>
                </a:effectLst>
                <a:latin typeface="Karla" panose="020B0604020202020204" charset="0"/>
              </a:rPr>
              <a:t>12</a:t>
            </a:r>
            <a:endParaRPr lang="en-US" sz="6000" dirty="0">
              <a:ln w="0"/>
              <a:solidFill>
                <a:schemeClr val="accent1"/>
              </a:solidFill>
              <a:effectLst>
                <a:outerShdw blurRad="38100" dist="25400" dir="5400000" algn="ctr" rotWithShape="0">
                  <a:srgbClr val="6E747A">
                    <a:alpha val="43000"/>
                  </a:srgbClr>
                </a:outerShdw>
              </a:effectLst>
              <a:latin typeface="Karla" panose="020B0604020202020204" charset="0"/>
            </a:endParaRPr>
          </a:p>
        </p:txBody>
      </p:sp>
    </p:spTree>
    <p:extLst>
      <p:ext uri="{BB962C8B-B14F-4D97-AF65-F5344CB8AC3E}">
        <p14:creationId xmlns:p14="http://schemas.microsoft.com/office/powerpoint/2010/main" val="209289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500"/>
                                        <p:tgtEl>
                                          <p:spTgt spid="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fade">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000"/>
                                        <p:tgtEl>
                                          <p:spTgt spid="16"/>
                                        </p:tgtEl>
                                      </p:cBhvr>
                                    </p:animEffect>
                                    <p:anim calcmode="lin" valueType="num">
                                      <p:cBhvr>
                                        <p:cTn id="48" dur="2000" fill="hold"/>
                                        <p:tgtEl>
                                          <p:spTgt spid="16"/>
                                        </p:tgtEl>
                                        <p:attrNameLst>
                                          <p:attrName>ppt_w</p:attrName>
                                        </p:attrNameLst>
                                      </p:cBhvr>
                                      <p:tavLst>
                                        <p:tav tm="0" fmla="#ppt_w*sin(2.5*pi*$)">
                                          <p:val>
                                            <p:fltVal val="0"/>
                                          </p:val>
                                        </p:tav>
                                        <p:tav tm="100000">
                                          <p:val>
                                            <p:fltVal val="1"/>
                                          </p:val>
                                        </p:tav>
                                      </p:tavLst>
                                    </p:anim>
                                    <p:anim calcmode="lin" valueType="num">
                                      <p:cBhvr>
                                        <p:cTn id="4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animBg="1"/>
      <p:bldP spid="11" grpId="0"/>
      <p:bldP spid="17"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 name="Rectangle 23"/>
          <p:cNvSpPr/>
          <p:nvPr/>
        </p:nvSpPr>
        <p:spPr>
          <a:xfrm>
            <a:off x="2019568" y="3188381"/>
            <a:ext cx="4980791" cy="602428"/>
          </a:xfrm>
          <a:prstGeom prst="rect">
            <a:avLst/>
          </a:prstGeom>
          <a:solidFill>
            <a:srgbClr val="FF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019568" y="3828878"/>
            <a:ext cx="4980791" cy="602428"/>
          </a:xfrm>
          <a:prstGeom prst="rect">
            <a:avLst/>
          </a:prstGeom>
          <a:solidFill>
            <a:srgbClr val="FFF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2019568" y="4469375"/>
            <a:ext cx="4980791" cy="602428"/>
          </a:xfrm>
          <a:prstGeom prst="rect">
            <a:avLst/>
          </a:prstGeom>
          <a:solidFill>
            <a:srgbClr val="B2E7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2019568" y="2544231"/>
            <a:ext cx="4980791" cy="602428"/>
          </a:xfrm>
          <a:prstGeom prst="rect">
            <a:avLst/>
          </a:prstGeom>
          <a:solidFill>
            <a:srgbClr val="FFEC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1726545" y="19852"/>
            <a:ext cx="5664202" cy="2054204"/>
          </a:xfrm>
          <a:prstGeom prst="rect">
            <a:avLst/>
          </a:prstGeom>
        </p:spPr>
      </p:pic>
      <p:sp>
        <p:nvSpPr>
          <p:cNvPr id="7" name="Rectangle 6"/>
          <p:cNvSpPr/>
          <p:nvPr/>
        </p:nvSpPr>
        <p:spPr>
          <a:xfrm>
            <a:off x="1448546" y="2000633"/>
            <a:ext cx="6220200" cy="642838"/>
          </a:xfrm>
          <a:prstGeom prst="rect">
            <a:avLst/>
          </a:prstGeom>
          <a:noFill/>
          <a:ln>
            <a:noFill/>
          </a:ln>
        </p:spPr>
        <p:txBody>
          <a:bodyPr spcFirstLastPara="1" wrap="square" lIns="91425" tIns="91425" rIns="91425" bIns="91425" anchor="b" anchorCtr="0"/>
          <a:lstStyle/>
          <a:p>
            <a:pPr algn="ctr">
              <a:buClr>
                <a:srgbClr val="B7B7B7"/>
              </a:buClr>
              <a:buSzPts val="1200"/>
              <a:buFont typeface="Montserrat"/>
              <a:buNone/>
            </a:pPr>
            <a:r>
              <a:rPr lang="en-US" sz="3200" dirty="0">
                <a:solidFill>
                  <a:srgbClr val="B7B7B7"/>
                </a:solidFill>
                <a:latin typeface="Karla" panose="020B0604020202020204" charset="0"/>
                <a:ea typeface="Montserrat"/>
                <a:cs typeface="Montserrat"/>
              </a:rPr>
              <a:t>Risk = Severity x Likelihood</a:t>
            </a:r>
          </a:p>
        </p:txBody>
      </p:sp>
      <p:sp>
        <p:nvSpPr>
          <p:cNvPr id="8" name="Rectangle 7"/>
          <p:cNvSpPr/>
          <p:nvPr/>
        </p:nvSpPr>
        <p:spPr>
          <a:xfrm>
            <a:off x="3624998" y="2435736"/>
            <a:ext cx="990600" cy="838200"/>
          </a:xfrm>
          <a:prstGeom prst="rect">
            <a:avLst/>
          </a:prstGeom>
          <a:solidFill>
            <a:schemeClr val="lt1">
              <a:alpha val="0"/>
            </a:schemeClr>
          </a:solidFill>
          <a:ln>
            <a:solidFill>
              <a:schemeClr val="accent6">
                <a:hueMod val="94000"/>
                <a:alpha val="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smtClean="0">
                <a:solidFill>
                  <a:schemeClr val="bg2"/>
                </a:solidFill>
                <a:latin typeface="Karla" panose="020B0604020202020204" charset="0"/>
              </a:rPr>
              <a:t>3</a:t>
            </a:r>
            <a:endParaRPr lang="en-US" sz="6000" b="1" dirty="0">
              <a:solidFill>
                <a:schemeClr val="bg2"/>
              </a:solidFill>
              <a:latin typeface="Karla" panose="020B0604020202020204" charset="0"/>
            </a:endParaRPr>
          </a:p>
        </p:txBody>
      </p:sp>
      <p:sp>
        <p:nvSpPr>
          <p:cNvPr id="9" name="Rectangle 8"/>
          <p:cNvSpPr/>
          <p:nvPr/>
        </p:nvSpPr>
        <p:spPr>
          <a:xfrm>
            <a:off x="5590757" y="2435736"/>
            <a:ext cx="990600" cy="838200"/>
          </a:xfrm>
          <a:prstGeom prst="rect">
            <a:avLst/>
          </a:prstGeom>
          <a:solidFill>
            <a:schemeClr val="lt1">
              <a:alpha val="0"/>
            </a:schemeClr>
          </a:solidFill>
          <a:ln>
            <a:solidFill>
              <a:schemeClr val="accent6">
                <a:hueMod val="94000"/>
                <a:alpha val="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smtClean="0">
                <a:solidFill>
                  <a:schemeClr val="bg2"/>
                </a:solidFill>
                <a:latin typeface="Karla" panose="020B0604020202020204" charset="0"/>
              </a:rPr>
              <a:t>4</a:t>
            </a:r>
            <a:endParaRPr lang="en-US" sz="6000" b="1" dirty="0">
              <a:solidFill>
                <a:schemeClr val="bg2"/>
              </a:solidFill>
              <a:latin typeface="Karla" panose="020B0604020202020204" charset="0"/>
            </a:endParaRPr>
          </a:p>
        </p:txBody>
      </p:sp>
      <p:sp>
        <p:nvSpPr>
          <p:cNvPr id="10" name="Rectangle 9"/>
          <p:cNvSpPr/>
          <p:nvPr/>
        </p:nvSpPr>
        <p:spPr>
          <a:xfrm>
            <a:off x="1865140" y="2435736"/>
            <a:ext cx="1352153" cy="838200"/>
          </a:xfrm>
          <a:prstGeom prst="rect">
            <a:avLst/>
          </a:prstGeom>
          <a:solidFill>
            <a:schemeClr val="lt1">
              <a:alpha val="0"/>
            </a:schemeClr>
          </a:solidFill>
          <a:ln>
            <a:solidFill>
              <a:schemeClr val="accent6">
                <a:hueMod val="94000"/>
                <a:alpha val="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smtClean="0">
                <a:solidFill>
                  <a:schemeClr val="bg2"/>
                </a:solidFill>
                <a:latin typeface="Karla" panose="020B0604020202020204" charset="0"/>
              </a:rPr>
              <a:t>12</a:t>
            </a:r>
            <a:endParaRPr lang="en-US" sz="6000" b="1" dirty="0">
              <a:solidFill>
                <a:schemeClr val="bg2"/>
              </a:solidFill>
              <a:latin typeface="Karla" panose="020B0604020202020204" charset="0"/>
            </a:endParaRPr>
          </a:p>
        </p:txBody>
      </p:sp>
      <p:sp>
        <p:nvSpPr>
          <p:cNvPr id="11" name="Rectangle 10"/>
          <p:cNvSpPr/>
          <p:nvPr/>
        </p:nvSpPr>
        <p:spPr>
          <a:xfrm>
            <a:off x="3624998" y="3078574"/>
            <a:ext cx="990600" cy="838200"/>
          </a:xfrm>
          <a:prstGeom prst="rect">
            <a:avLst/>
          </a:prstGeom>
          <a:solidFill>
            <a:schemeClr val="lt1">
              <a:alpha val="0"/>
            </a:schemeClr>
          </a:solidFill>
          <a:ln>
            <a:solidFill>
              <a:schemeClr val="accent6">
                <a:hueMod val="94000"/>
                <a:alpha val="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smtClean="0">
                <a:solidFill>
                  <a:schemeClr val="bg2"/>
                </a:solidFill>
                <a:latin typeface="Karla" panose="020B0604020202020204" charset="0"/>
              </a:rPr>
              <a:t>5</a:t>
            </a:r>
            <a:endParaRPr lang="en-US" sz="6000" b="1" dirty="0">
              <a:solidFill>
                <a:schemeClr val="bg2"/>
              </a:solidFill>
              <a:latin typeface="Karla" panose="020B0604020202020204" charset="0"/>
            </a:endParaRPr>
          </a:p>
        </p:txBody>
      </p:sp>
      <p:sp>
        <p:nvSpPr>
          <p:cNvPr id="12" name="Rectangle 11"/>
          <p:cNvSpPr/>
          <p:nvPr/>
        </p:nvSpPr>
        <p:spPr>
          <a:xfrm>
            <a:off x="5590757" y="3078574"/>
            <a:ext cx="990600" cy="838200"/>
          </a:xfrm>
          <a:prstGeom prst="rect">
            <a:avLst/>
          </a:prstGeom>
          <a:solidFill>
            <a:schemeClr val="lt1">
              <a:alpha val="0"/>
            </a:schemeClr>
          </a:solidFill>
          <a:ln>
            <a:solidFill>
              <a:schemeClr val="accent6">
                <a:hueMod val="94000"/>
                <a:alpha val="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smtClean="0">
                <a:solidFill>
                  <a:schemeClr val="bg2"/>
                </a:solidFill>
                <a:latin typeface="Karla" panose="020B0604020202020204" charset="0"/>
              </a:rPr>
              <a:t>5</a:t>
            </a:r>
            <a:endParaRPr lang="en-US" sz="6000" b="1" dirty="0">
              <a:solidFill>
                <a:schemeClr val="bg2"/>
              </a:solidFill>
              <a:latin typeface="Karla" panose="020B0604020202020204" charset="0"/>
            </a:endParaRPr>
          </a:p>
        </p:txBody>
      </p:sp>
      <p:sp>
        <p:nvSpPr>
          <p:cNvPr id="13" name="Rectangle 12"/>
          <p:cNvSpPr/>
          <p:nvPr/>
        </p:nvSpPr>
        <p:spPr>
          <a:xfrm>
            <a:off x="1865140" y="3078574"/>
            <a:ext cx="1352153" cy="838200"/>
          </a:xfrm>
          <a:prstGeom prst="rect">
            <a:avLst/>
          </a:prstGeom>
          <a:solidFill>
            <a:schemeClr val="lt1">
              <a:alpha val="0"/>
            </a:schemeClr>
          </a:solidFill>
          <a:ln>
            <a:solidFill>
              <a:schemeClr val="accent6">
                <a:hueMod val="94000"/>
                <a:alpha val="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smtClean="0">
                <a:solidFill>
                  <a:schemeClr val="bg2"/>
                </a:solidFill>
                <a:latin typeface="Karla" panose="020B0604020202020204" charset="0"/>
              </a:rPr>
              <a:t>25</a:t>
            </a:r>
            <a:endParaRPr lang="en-US" sz="6000" b="1" dirty="0">
              <a:solidFill>
                <a:schemeClr val="bg2"/>
              </a:solidFill>
              <a:latin typeface="Karla" panose="020B0604020202020204" charset="0"/>
            </a:endParaRPr>
          </a:p>
        </p:txBody>
      </p:sp>
      <p:sp>
        <p:nvSpPr>
          <p:cNvPr id="17" name="Rectangle 16"/>
          <p:cNvSpPr/>
          <p:nvPr/>
        </p:nvSpPr>
        <p:spPr>
          <a:xfrm>
            <a:off x="3624998" y="3682314"/>
            <a:ext cx="990600" cy="838200"/>
          </a:xfrm>
          <a:prstGeom prst="rect">
            <a:avLst/>
          </a:prstGeom>
          <a:solidFill>
            <a:schemeClr val="lt1">
              <a:alpha val="0"/>
            </a:schemeClr>
          </a:solidFill>
          <a:ln>
            <a:solidFill>
              <a:schemeClr val="accent6">
                <a:hueMod val="94000"/>
                <a:alpha val="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smtClean="0">
                <a:solidFill>
                  <a:schemeClr val="bg2"/>
                </a:solidFill>
                <a:latin typeface="Karla" panose="020B0604020202020204" charset="0"/>
              </a:rPr>
              <a:t>2</a:t>
            </a:r>
            <a:endParaRPr lang="en-US" sz="6000" b="1" dirty="0">
              <a:solidFill>
                <a:schemeClr val="bg2"/>
              </a:solidFill>
              <a:latin typeface="Karla" panose="020B0604020202020204" charset="0"/>
            </a:endParaRPr>
          </a:p>
        </p:txBody>
      </p:sp>
      <p:sp>
        <p:nvSpPr>
          <p:cNvPr id="18" name="Rectangle 17"/>
          <p:cNvSpPr/>
          <p:nvPr/>
        </p:nvSpPr>
        <p:spPr>
          <a:xfrm>
            <a:off x="5590757" y="3682314"/>
            <a:ext cx="990600" cy="838200"/>
          </a:xfrm>
          <a:prstGeom prst="rect">
            <a:avLst/>
          </a:prstGeom>
          <a:solidFill>
            <a:schemeClr val="lt1">
              <a:alpha val="0"/>
            </a:schemeClr>
          </a:solidFill>
          <a:ln>
            <a:solidFill>
              <a:schemeClr val="accent6">
                <a:hueMod val="94000"/>
                <a:alpha val="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smtClean="0">
                <a:solidFill>
                  <a:schemeClr val="bg2"/>
                </a:solidFill>
                <a:latin typeface="Karla" panose="020B0604020202020204" charset="0"/>
              </a:rPr>
              <a:t>4</a:t>
            </a:r>
            <a:endParaRPr lang="en-US" sz="6000" b="1" dirty="0">
              <a:solidFill>
                <a:schemeClr val="bg2"/>
              </a:solidFill>
              <a:latin typeface="Karla" panose="020B0604020202020204" charset="0"/>
            </a:endParaRPr>
          </a:p>
        </p:txBody>
      </p:sp>
      <p:sp>
        <p:nvSpPr>
          <p:cNvPr id="19" name="Rectangle 18"/>
          <p:cNvSpPr/>
          <p:nvPr/>
        </p:nvSpPr>
        <p:spPr>
          <a:xfrm>
            <a:off x="1865140" y="3682314"/>
            <a:ext cx="1352153" cy="838200"/>
          </a:xfrm>
          <a:prstGeom prst="rect">
            <a:avLst/>
          </a:prstGeom>
          <a:solidFill>
            <a:schemeClr val="lt1">
              <a:alpha val="0"/>
            </a:schemeClr>
          </a:solidFill>
          <a:ln>
            <a:solidFill>
              <a:schemeClr val="accent6">
                <a:hueMod val="94000"/>
                <a:alpha val="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smtClean="0">
                <a:solidFill>
                  <a:schemeClr val="bg2"/>
                </a:solidFill>
                <a:latin typeface="Karla" panose="020B0604020202020204" charset="0"/>
              </a:rPr>
              <a:t>08</a:t>
            </a:r>
            <a:endParaRPr lang="en-US" sz="6000" b="1" dirty="0">
              <a:solidFill>
                <a:schemeClr val="bg2"/>
              </a:solidFill>
              <a:latin typeface="Karla" panose="020B0604020202020204" charset="0"/>
            </a:endParaRPr>
          </a:p>
        </p:txBody>
      </p:sp>
      <p:sp>
        <p:nvSpPr>
          <p:cNvPr id="20" name="Rectangle 19"/>
          <p:cNvSpPr/>
          <p:nvPr/>
        </p:nvSpPr>
        <p:spPr>
          <a:xfrm>
            <a:off x="3624998" y="4305300"/>
            <a:ext cx="990600" cy="838200"/>
          </a:xfrm>
          <a:prstGeom prst="rect">
            <a:avLst/>
          </a:prstGeom>
          <a:solidFill>
            <a:schemeClr val="lt1">
              <a:alpha val="0"/>
            </a:schemeClr>
          </a:solidFill>
          <a:ln>
            <a:solidFill>
              <a:schemeClr val="accent6">
                <a:hueMod val="94000"/>
                <a:alpha val="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smtClean="0">
                <a:solidFill>
                  <a:schemeClr val="bg2"/>
                </a:solidFill>
                <a:latin typeface="Karla" panose="020B0604020202020204" charset="0"/>
              </a:rPr>
              <a:t>1</a:t>
            </a:r>
            <a:endParaRPr lang="en-US" sz="6000" b="1" dirty="0">
              <a:solidFill>
                <a:schemeClr val="bg2"/>
              </a:solidFill>
              <a:latin typeface="Karla" panose="020B0604020202020204" charset="0"/>
            </a:endParaRPr>
          </a:p>
        </p:txBody>
      </p:sp>
      <p:sp>
        <p:nvSpPr>
          <p:cNvPr id="21" name="Rectangle 20"/>
          <p:cNvSpPr/>
          <p:nvPr/>
        </p:nvSpPr>
        <p:spPr>
          <a:xfrm>
            <a:off x="5590757" y="4305300"/>
            <a:ext cx="990600" cy="838200"/>
          </a:xfrm>
          <a:prstGeom prst="rect">
            <a:avLst/>
          </a:prstGeom>
          <a:solidFill>
            <a:schemeClr val="lt1">
              <a:alpha val="0"/>
            </a:schemeClr>
          </a:solidFill>
          <a:ln>
            <a:solidFill>
              <a:schemeClr val="accent6">
                <a:hueMod val="94000"/>
                <a:alpha val="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smtClean="0">
                <a:solidFill>
                  <a:schemeClr val="bg2"/>
                </a:solidFill>
                <a:latin typeface="Karla" panose="020B0604020202020204" charset="0"/>
              </a:rPr>
              <a:t>2</a:t>
            </a:r>
            <a:endParaRPr lang="en-US" sz="6000" b="1" dirty="0">
              <a:solidFill>
                <a:schemeClr val="bg2"/>
              </a:solidFill>
              <a:latin typeface="Karla" panose="020B0604020202020204" charset="0"/>
            </a:endParaRPr>
          </a:p>
        </p:txBody>
      </p:sp>
      <p:sp>
        <p:nvSpPr>
          <p:cNvPr id="22" name="Rectangle 21"/>
          <p:cNvSpPr/>
          <p:nvPr/>
        </p:nvSpPr>
        <p:spPr>
          <a:xfrm>
            <a:off x="1865140" y="4305300"/>
            <a:ext cx="1352153" cy="838200"/>
          </a:xfrm>
          <a:prstGeom prst="rect">
            <a:avLst/>
          </a:prstGeom>
          <a:solidFill>
            <a:schemeClr val="lt1">
              <a:alpha val="0"/>
            </a:schemeClr>
          </a:solidFill>
          <a:ln>
            <a:solidFill>
              <a:schemeClr val="accent6">
                <a:hueMod val="94000"/>
                <a:alpha val="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solidFill>
                  <a:schemeClr val="bg2"/>
                </a:solidFill>
                <a:latin typeface="Karla" panose="020B0604020202020204" charset="0"/>
              </a:rPr>
              <a:t>0</a:t>
            </a:r>
            <a:r>
              <a:rPr lang="en-US" sz="6000" b="1" dirty="0" smtClean="0">
                <a:solidFill>
                  <a:schemeClr val="bg2"/>
                </a:solidFill>
                <a:latin typeface="Karla" panose="020B0604020202020204" charset="0"/>
              </a:rPr>
              <a:t>2</a:t>
            </a:r>
            <a:endParaRPr lang="en-US" sz="6000" b="1" dirty="0">
              <a:solidFill>
                <a:schemeClr val="bg2"/>
              </a:solidFill>
              <a:latin typeface="Karla" panose="020B0604020202020204" charset="0"/>
            </a:endParaRPr>
          </a:p>
        </p:txBody>
      </p:sp>
    </p:spTree>
    <p:extLst>
      <p:ext uri="{BB962C8B-B14F-4D97-AF65-F5344CB8AC3E}">
        <p14:creationId xmlns:p14="http://schemas.microsoft.com/office/powerpoint/2010/main" val="73692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fade">
                                      <p:cBhvr>
                                        <p:cTn id="26" dur="500"/>
                                        <p:tgtEl>
                                          <p:spTgt spid="1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8">
                                            <p:txEl>
                                              <p:pRg st="0" end="0"/>
                                            </p:txEl>
                                          </p:spTgt>
                                        </p:tgtEl>
                                        <p:attrNameLst>
                                          <p:attrName>style.visibility</p:attrName>
                                        </p:attrNameLst>
                                      </p:cBhvr>
                                      <p:to>
                                        <p:strVal val="visible"/>
                                      </p:to>
                                    </p:set>
                                    <p:animEffect transition="in" filter="fade">
                                      <p:cBhvr>
                                        <p:cTn id="41" dur="500"/>
                                        <p:tgtEl>
                                          <p:spTgt spid="1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1">
                                            <p:txEl>
                                              <p:pRg st="0" end="0"/>
                                            </p:txEl>
                                          </p:spTgt>
                                        </p:tgtEl>
                                        <p:attrNameLst>
                                          <p:attrName>style.visibility</p:attrName>
                                        </p:attrNameLst>
                                      </p:cBhvr>
                                      <p:to>
                                        <p:strVal val="visible"/>
                                      </p:to>
                                    </p:set>
                                    <p:animEffect transition="in" filter="fade">
                                      <p:cBhvr>
                                        <p:cTn id="56" dur="500"/>
                                        <p:tgtEl>
                                          <p:spTgt spid="21">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P spid="11" grpId="0" animBg="1"/>
      <p:bldP spid="13" grpId="0" animBg="1"/>
      <p:bldP spid="17" grpId="0" animBg="1"/>
      <p:bldP spid="19" grpId="0" animBg="1"/>
      <p:bldP spid="20" grpId="0" animBg="1"/>
      <p:bldP spid="22"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100000"/>
                    </a14:imgEffect>
                    <a14:imgEffect>
                      <a14:brightnessContrast bright="30000" contrast="1000"/>
                    </a14:imgEffect>
                  </a14:imgLayer>
                </a14:imgProps>
              </a:ext>
              <a:ext uri="{28A0092B-C50C-407E-A947-70E740481C1C}">
                <a14:useLocalDpi xmlns:a14="http://schemas.microsoft.com/office/drawing/2010/main" val="0"/>
              </a:ext>
            </a:extLst>
          </a:blip>
          <a:srcRect l="575" t="11744" r="-575" b="-7992"/>
          <a:stretch/>
        </p:blipFill>
        <p:spPr>
          <a:xfrm>
            <a:off x="1505952" y="968794"/>
            <a:ext cx="6621517" cy="4267200"/>
          </a:xfrm>
          <a:prstGeom prst="rect">
            <a:avLst/>
          </a:prstGeom>
        </p:spPr>
      </p:pic>
      <p:graphicFrame>
        <p:nvGraphicFramePr>
          <p:cNvPr id="5" name="Diagram 4"/>
          <p:cNvGraphicFramePr/>
          <p:nvPr>
            <p:extLst>
              <p:ext uri="{D42A27DB-BD31-4B8C-83A1-F6EECF244321}">
                <p14:modId xmlns:p14="http://schemas.microsoft.com/office/powerpoint/2010/main" val="3802016639"/>
              </p:ext>
            </p:extLst>
          </p:nvPr>
        </p:nvGraphicFramePr>
        <p:xfrm>
          <a:off x="2199156" y="939926"/>
          <a:ext cx="4273834" cy="37561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 name="Freeform 18"/>
          <p:cNvSpPr/>
          <p:nvPr/>
        </p:nvSpPr>
        <p:spPr>
          <a:xfrm>
            <a:off x="2207177" y="933783"/>
            <a:ext cx="4273834" cy="751224"/>
          </a:xfrm>
          <a:custGeom>
            <a:avLst/>
            <a:gdLst>
              <a:gd name="connsiteX0" fmla="*/ 0 w 4273834"/>
              <a:gd name="connsiteY0" fmla="*/ 751222 h 751222"/>
              <a:gd name="connsiteX1" fmla="*/ 427385 w 4273834"/>
              <a:gd name="connsiteY1" fmla="*/ 0 h 751222"/>
              <a:gd name="connsiteX2" fmla="*/ 3846449 w 4273834"/>
              <a:gd name="connsiteY2" fmla="*/ 0 h 751222"/>
              <a:gd name="connsiteX3" fmla="*/ 4273834 w 4273834"/>
              <a:gd name="connsiteY3" fmla="*/ 751222 h 751222"/>
              <a:gd name="connsiteX4" fmla="*/ 0 w 4273834"/>
              <a:gd name="connsiteY4" fmla="*/ 751222 h 75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834" h="751222">
                <a:moveTo>
                  <a:pt x="4273834" y="1"/>
                </a:moveTo>
                <a:lnTo>
                  <a:pt x="3846449" y="751221"/>
                </a:lnTo>
                <a:lnTo>
                  <a:pt x="427385" y="751221"/>
                </a:lnTo>
                <a:lnTo>
                  <a:pt x="0" y="1"/>
                </a:lnTo>
                <a:lnTo>
                  <a:pt x="4273834" y="1"/>
                </a:lnTo>
                <a:close/>
              </a:path>
            </a:pathLst>
          </a:custGeom>
          <a:solidFill>
            <a:srgbClr val="8BC34A"/>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774590" tIns="26671" rIns="774592" bIns="26671" numCol="1" spcCol="1270" anchor="ctr" anchorCtr="0">
            <a:noAutofit/>
          </a:bodyPr>
          <a:lstStyle/>
          <a:p>
            <a:pPr lvl="0" algn="ctr" defTabSz="933450">
              <a:lnSpc>
                <a:spcPct val="90000"/>
              </a:lnSpc>
              <a:spcBef>
                <a:spcPct val="0"/>
              </a:spcBef>
              <a:spcAft>
                <a:spcPct val="35000"/>
              </a:spcAft>
            </a:pPr>
            <a:r>
              <a:rPr lang="en-US" sz="2100" b="1" kern="1200" dirty="0" smtClean="0">
                <a:solidFill>
                  <a:schemeClr val="bg1"/>
                </a:solidFill>
                <a:latin typeface="Karla" panose="020B0604020202020204" charset="0"/>
              </a:rPr>
              <a:t>Elimination</a:t>
            </a:r>
            <a:endParaRPr lang="en-US" sz="2100" b="1" kern="1200" dirty="0">
              <a:solidFill>
                <a:schemeClr val="bg1"/>
              </a:solidFill>
              <a:latin typeface="Karla" panose="020B0604020202020204" charset="0"/>
            </a:endParaRPr>
          </a:p>
        </p:txBody>
      </p:sp>
      <p:sp>
        <p:nvSpPr>
          <p:cNvPr id="20" name="Freeform 19"/>
          <p:cNvSpPr/>
          <p:nvPr/>
        </p:nvSpPr>
        <p:spPr>
          <a:xfrm>
            <a:off x="2634560" y="1685005"/>
            <a:ext cx="3419067" cy="751223"/>
          </a:xfrm>
          <a:custGeom>
            <a:avLst/>
            <a:gdLst>
              <a:gd name="connsiteX0" fmla="*/ 0 w 3419067"/>
              <a:gd name="connsiteY0" fmla="*/ 751222 h 751222"/>
              <a:gd name="connsiteX1" fmla="*/ 427385 w 3419067"/>
              <a:gd name="connsiteY1" fmla="*/ 0 h 751222"/>
              <a:gd name="connsiteX2" fmla="*/ 2991682 w 3419067"/>
              <a:gd name="connsiteY2" fmla="*/ 0 h 751222"/>
              <a:gd name="connsiteX3" fmla="*/ 3419067 w 3419067"/>
              <a:gd name="connsiteY3" fmla="*/ 751222 h 751222"/>
              <a:gd name="connsiteX4" fmla="*/ 0 w 3419067"/>
              <a:gd name="connsiteY4" fmla="*/ 751222 h 75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9067" h="751222">
                <a:moveTo>
                  <a:pt x="3419067" y="1"/>
                </a:moveTo>
                <a:lnTo>
                  <a:pt x="2991682" y="751221"/>
                </a:lnTo>
                <a:lnTo>
                  <a:pt x="427385" y="751221"/>
                </a:lnTo>
                <a:lnTo>
                  <a:pt x="0" y="1"/>
                </a:lnTo>
                <a:lnTo>
                  <a:pt x="3419067" y="1"/>
                </a:lnTo>
                <a:close/>
              </a:path>
            </a:pathLst>
          </a:custGeom>
          <a:solidFill>
            <a:srgbClr val="8BC34A"/>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625007" tIns="26670" rIns="625007" bIns="26671" numCol="1" spcCol="1270" anchor="ctr" anchorCtr="0">
            <a:noAutofit/>
          </a:bodyPr>
          <a:lstStyle/>
          <a:p>
            <a:pPr lvl="0" algn="ctr" defTabSz="933450">
              <a:lnSpc>
                <a:spcPct val="90000"/>
              </a:lnSpc>
              <a:spcBef>
                <a:spcPct val="0"/>
              </a:spcBef>
              <a:spcAft>
                <a:spcPct val="35000"/>
              </a:spcAft>
            </a:pPr>
            <a:r>
              <a:rPr lang="en-US" sz="2100" b="1" kern="1200" dirty="0" smtClean="0">
                <a:solidFill>
                  <a:schemeClr val="bg1"/>
                </a:solidFill>
                <a:latin typeface="Karla" panose="020B0604020202020204" charset="0"/>
              </a:rPr>
              <a:t>Substitution</a:t>
            </a:r>
            <a:endParaRPr lang="en-US" sz="2100" b="1" kern="1200" dirty="0">
              <a:solidFill>
                <a:schemeClr val="bg1"/>
              </a:solidFill>
              <a:latin typeface="Karla" panose="020B0604020202020204" charset="0"/>
            </a:endParaRPr>
          </a:p>
        </p:txBody>
      </p:sp>
      <p:sp>
        <p:nvSpPr>
          <p:cNvPr id="21" name="Freeform 20"/>
          <p:cNvSpPr/>
          <p:nvPr/>
        </p:nvSpPr>
        <p:spPr>
          <a:xfrm>
            <a:off x="3061942" y="2436227"/>
            <a:ext cx="2564301" cy="751223"/>
          </a:xfrm>
          <a:custGeom>
            <a:avLst/>
            <a:gdLst>
              <a:gd name="connsiteX0" fmla="*/ 0 w 2564300"/>
              <a:gd name="connsiteY0" fmla="*/ 751222 h 751222"/>
              <a:gd name="connsiteX1" fmla="*/ 427385 w 2564300"/>
              <a:gd name="connsiteY1" fmla="*/ 0 h 751222"/>
              <a:gd name="connsiteX2" fmla="*/ 2136915 w 2564300"/>
              <a:gd name="connsiteY2" fmla="*/ 0 h 751222"/>
              <a:gd name="connsiteX3" fmla="*/ 2564300 w 2564300"/>
              <a:gd name="connsiteY3" fmla="*/ 751222 h 751222"/>
              <a:gd name="connsiteX4" fmla="*/ 0 w 2564300"/>
              <a:gd name="connsiteY4" fmla="*/ 751222 h 75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4300" h="751222">
                <a:moveTo>
                  <a:pt x="2564300" y="1"/>
                </a:moveTo>
                <a:lnTo>
                  <a:pt x="2136915" y="751221"/>
                </a:lnTo>
                <a:lnTo>
                  <a:pt x="427385" y="751221"/>
                </a:lnTo>
                <a:lnTo>
                  <a:pt x="0" y="1"/>
                </a:lnTo>
                <a:lnTo>
                  <a:pt x="2564300" y="1"/>
                </a:lnTo>
                <a:close/>
              </a:path>
            </a:pathLst>
          </a:custGeom>
          <a:solidFill>
            <a:srgbClr val="8BC34A"/>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475424" tIns="26670" rIns="475422" bIns="26671" numCol="1" spcCol="1270" anchor="ctr" anchorCtr="0">
            <a:noAutofit/>
          </a:bodyPr>
          <a:lstStyle/>
          <a:p>
            <a:pPr lvl="0" algn="ctr" defTabSz="933450">
              <a:lnSpc>
                <a:spcPct val="90000"/>
              </a:lnSpc>
              <a:spcBef>
                <a:spcPct val="0"/>
              </a:spcBef>
              <a:spcAft>
                <a:spcPct val="35000"/>
              </a:spcAft>
            </a:pPr>
            <a:r>
              <a:rPr lang="en-US" sz="2100" b="1" kern="1200" dirty="0" smtClean="0">
                <a:solidFill>
                  <a:schemeClr val="bg1"/>
                </a:solidFill>
                <a:latin typeface="Karla" panose="020B0604020202020204" charset="0"/>
              </a:rPr>
              <a:t>Engineering Controls</a:t>
            </a:r>
            <a:endParaRPr lang="en-US" sz="2100" b="1" kern="1200" dirty="0">
              <a:solidFill>
                <a:schemeClr val="bg1"/>
              </a:solidFill>
              <a:latin typeface="Karla" panose="020B0604020202020204" charset="0"/>
            </a:endParaRPr>
          </a:p>
        </p:txBody>
      </p:sp>
      <p:sp>
        <p:nvSpPr>
          <p:cNvPr id="22" name="Freeform 21"/>
          <p:cNvSpPr/>
          <p:nvPr/>
        </p:nvSpPr>
        <p:spPr>
          <a:xfrm>
            <a:off x="3489326" y="3187450"/>
            <a:ext cx="1709534" cy="751223"/>
          </a:xfrm>
          <a:custGeom>
            <a:avLst/>
            <a:gdLst>
              <a:gd name="connsiteX0" fmla="*/ 0 w 1709533"/>
              <a:gd name="connsiteY0" fmla="*/ 751222 h 751222"/>
              <a:gd name="connsiteX1" fmla="*/ 427385 w 1709533"/>
              <a:gd name="connsiteY1" fmla="*/ 0 h 751222"/>
              <a:gd name="connsiteX2" fmla="*/ 1282148 w 1709533"/>
              <a:gd name="connsiteY2" fmla="*/ 0 h 751222"/>
              <a:gd name="connsiteX3" fmla="*/ 1709533 w 1709533"/>
              <a:gd name="connsiteY3" fmla="*/ 751222 h 751222"/>
              <a:gd name="connsiteX4" fmla="*/ 0 w 1709533"/>
              <a:gd name="connsiteY4" fmla="*/ 751222 h 75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9533" h="751222">
                <a:moveTo>
                  <a:pt x="1709533" y="1"/>
                </a:moveTo>
                <a:lnTo>
                  <a:pt x="1282148" y="751221"/>
                </a:lnTo>
                <a:lnTo>
                  <a:pt x="427385" y="751221"/>
                </a:lnTo>
                <a:lnTo>
                  <a:pt x="0" y="1"/>
                </a:lnTo>
                <a:lnTo>
                  <a:pt x="1709533" y="1"/>
                </a:lnTo>
                <a:close/>
              </a:path>
            </a:pathLst>
          </a:custGeom>
          <a:solidFill>
            <a:srgbClr val="8BC34A"/>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325839" tIns="26670" rIns="325839" bIns="26671" numCol="1" spcCol="1270" anchor="ctr" anchorCtr="0">
            <a:noAutofit/>
          </a:bodyPr>
          <a:lstStyle/>
          <a:p>
            <a:pPr lvl="0" algn="ctr" defTabSz="933450">
              <a:lnSpc>
                <a:spcPct val="90000"/>
              </a:lnSpc>
              <a:spcBef>
                <a:spcPct val="0"/>
              </a:spcBef>
              <a:spcAft>
                <a:spcPct val="35000"/>
              </a:spcAft>
            </a:pPr>
            <a:r>
              <a:rPr lang="en-US" sz="2100" b="1" kern="1200" dirty="0" smtClean="0">
                <a:solidFill>
                  <a:schemeClr val="bg1"/>
                </a:solidFill>
                <a:latin typeface="Karla" panose="020B0604020202020204" charset="0"/>
              </a:rPr>
              <a:t>Admin Controls</a:t>
            </a:r>
            <a:endParaRPr lang="en-US" sz="2100" b="1" kern="1200" dirty="0">
              <a:solidFill>
                <a:schemeClr val="bg1"/>
              </a:solidFill>
              <a:latin typeface="Karla" panose="020B0604020202020204" charset="0"/>
            </a:endParaRPr>
          </a:p>
        </p:txBody>
      </p:sp>
      <p:sp>
        <p:nvSpPr>
          <p:cNvPr id="23" name="Freeform 22"/>
          <p:cNvSpPr/>
          <p:nvPr/>
        </p:nvSpPr>
        <p:spPr>
          <a:xfrm>
            <a:off x="3916709" y="3938671"/>
            <a:ext cx="854767" cy="751223"/>
          </a:xfrm>
          <a:custGeom>
            <a:avLst/>
            <a:gdLst>
              <a:gd name="connsiteX0" fmla="*/ 0 w 854766"/>
              <a:gd name="connsiteY0" fmla="*/ 751222 h 751222"/>
              <a:gd name="connsiteX1" fmla="*/ 427383 w 854766"/>
              <a:gd name="connsiteY1" fmla="*/ 0 h 751222"/>
              <a:gd name="connsiteX2" fmla="*/ 427383 w 854766"/>
              <a:gd name="connsiteY2" fmla="*/ 0 h 751222"/>
              <a:gd name="connsiteX3" fmla="*/ 854766 w 854766"/>
              <a:gd name="connsiteY3" fmla="*/ 751222 h 751222"/>
              <a:gd name="connsiteX4" fmla="*/ 0 w 854766"/>
              <a:gd name="connsiteY4" fmla="*/ 751222 h 751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4766" h="751222">
                <a:moveTo>
                  <a:pt x="854766" y="0"/>
                </a:moveTo>
                <a:lnTo>
                  <a:pt x="427383" y="751222"/>
                </a:lnTo>
                <a:lnTo>
                  <a:pt x="427383" y="751222"/>
                </a:lnTo>
                <a:lnTo>
                  <a:pt x="0" y="0"/>
                </a:lnTo>
                <a:lnTo>
                  <a:pt x="854766" y="0"/>
                </a:lnTo>
                <a:close/>
              </a:path>
            </a:pathLst>
          </a:custGeom>
          <a:solidFill>
            <a:srgbClr val="8BC34A"/>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26671" tIns="26670" rIns="26670" bIns="26671" numCol="1" spcCol="1270" anchor="ctr" anchorCtr="0">
            <a:noAutofit/>
          </a:bodyPr>
          <a:lstStyle/>
          <a:p>
            <a:pPr lvl="0" algn="ctr" defTabSz="933450">
              <a:lnSpc>
                <a:spcPct val="90000"/>
              </a:lnSpc>
              <a:spcBef>
                <a:spcPct val="0"/>
              </a:spcBef>
              <a:spcAft>
                <a:spcPct val="35000"/>
              </a:spcAft>
            </a:pPr>
            <a:r>
              <a:rPr lang="en-US" sz="2100" b="1" kern="1200" dirty="0" smtClean="0">
                <a:solidFill>
                  <a:schemeClr val="bg1"/>
                </a:solidFill>
                <a:latin typeface="Karla" panose="020B0604020202020204" charset="0"/>
              </a:rPr>
              <a:t>PPEs</a:t>
            </a:r>
            <a:endParaRPr lang="en-US" sz="2100" b="1" kern="1200" dirty="0">
              <a:solidFill>
                <a:schemeClr val="bg1"/>
              </a:solidFill>
              <a:latin typeface="Karla" panose="020B0604020202020204" charset="0"/>
            </a:endParaRPr>
          </a:p>
        </p:txBody>
      </p:sp>
      <p:sp>
        <p:nvSpPr>
          <p:cNvPr id="2" name="Slide Number Placeholder 1"/>
          <p:cNvSpPr>
            <a:spLocks noGrp="1"/>
          </p:cNvSpPr>
          <p:nvPr>
            <p:ph type="sldNum" idx="12"/>
          </p:nvPr>
        </p:nvSpPr>
        <p:spPr>
          <a:xfrm>
            <a:off x="8543227" y="4737151"/>
            <a:ext cx="548700" cy="393600"/>
          </a:xfrm>
          <a:solidFill>
            <a:srgbClr val="8BC34A"/>
          </a:solidFill>
        </p:spPr>
        <p:txBody>
          <a:bodyPr/>
          <a:lstStyle/>
          <a:p>
            <a:pPr marL="0" lvl="0" indent="0" algn="ctr" rtl="0">
              <a:spcBef>
                <a:spcPts val="0"/>
              </a:spcBef>
              <a:spcAft>
                <a:spcPts val="0"/>
              </a:spcAft>
              <a:buNone/>
            </a:pPr>
            <a:fld id="{00000000-1234-1234-1234-123412341234}" type="slidenum">
              <a:rPr lang="en" smtClean="0">
                <a:latin typeface="Karla" panose="020B0604020202020204" charset="0"/>
              </a:rPr>
              <a:t>46</a:t>
            </a:fld>
            <a:endParaRPr lang="en">
              <a:latin typeface="Karla" panose="020B0604020202020204" charset="0"/>
            </a:endParaRPr>
          </a:p>
        </p:txBody>
      </p:sp>
      <p:sp>
        <p:nvSpPr>
          <p:cNvPr id="4" name="TextBox 3"/>
          <p:cNvSpPr txBox="1"/>
          <p:nvPr/>
        </p:nvSpPr>
        <p:spPr>
          <a:xfrm>
            <a:off x="1537392" y="331502"/>
            <a:ext cx="5613400" cy="584775"/>
          </a:xfrm>
          <a:prstGeom prst="rect">
            <a:avLst/>
          </a:prstGeom>
          <a:noFill/>
        </p:spPr>
        <p:txBody>
          <a:bodyPr wrap="square" rtlCol="0">
            <a:spAutoFit/>
          </a:bodyPr>
          <a:lstStyle/>
          <a:p>
            <a:pPr algn="ctr" rtl="1"/>
            <a:r>
              <a:rPr lang="en-US" sz="3200" b="1" dirty="0" smtClean="0">
                <a:latin typeface="Karla" panose="020B0604020202020204" charset="0"/>
              </a:rPr>
              <a:t>Hierarchy Of Controls</a:t>
            </a:r>
            <a:endParaRPr lang="en-US" sz="3200" b="1" dirty="0">
              <a:latin typeface="Karla" panose="020B0604020202020204" charset="0"/>
            </a:endParaRPr>
          </a:p>
        </p:txBody>
      </p:sp>
    </p:spTree>
    <p:extLst>
      <p:ext uri="{BB962C8B-B14F-4D97-AF65-F5344CB8AC3E}">
        <p14:creationId xmlns:p14="http://schemas.microsoft.com/office/powerpoint/2010/main" val="256762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8567611" y="4749851"/>
            <a:ext cx="548700" cy="393600"/>
          </a:xfrm>
        </p:spPr>
        <p:txBody>
          <a:bodyPr/>
          <a:lstStyle/>
          <a:p>
            <a:pPr marL="0" lvl="0" indent="0" algn="r" rtl="0">
              <a:spcBef>
                <a:spcPts val="0"/>
              </a:spcBef>
              <a:spcAft>
                <a:spcPts val="0"/>
              </a:spcAft>
              <a:buNone/>
            </a:pPr>
            <a:fld id="{00000000-1234-1234-1234-123412341234}" type="slidenum">
              <a:rPr lang="en" smtClean="0"/>
              <a:t>47</a:t>
            </a:fld>
            <a:endParaRPr lang="en" dirty="0"/>
          </a:p>
        </p:txBody>
      </p:sp>
      <p:sp>
        <p:nvSpPr>
          <p:cNvPr id="3" name="Google Shape;114;p18"/>
          <p:cNvSpPr txBox="1">
            <a:spLocks/>
          </p:cNvSpPr>
          <p:nvPr/>
        </p:nvSpPr>
        <p:spPr>
          <a:xfrm>
            <a:off x="2343912" y="344096"/>
            <a:ext cx="4977600" cy="115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1pPr>
            <a:lvl2pPr marR="0" lvl="1"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2pPr>
            <a:lvl3pPr marR="0" lvl="2"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3pPr>
            <a:lvl4pPr marR="0" lvl="3"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4pPr>
            <a:lvl5pPr marR="0" lvl="4"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5pPr>
            <a:lvl6pPr marR="0" lvl="5"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6pPr>
            <a:lvl7pPr marR="0" lvl="6"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7pPr>
            <a:lvl8pPr marR="0" lvl="7"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8pPr>
            <a:lvl9pPr marR="0" lvl="8"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9pPr>
          </a:lstStyle>
          <a:p>
            <a:r>
              <a:rPr lang="en-US" sz="7200" dirty="0" err="1" smtClean="0">
                <a:solidFill>
                  <a:srgbClr val="8BC34A"/>
                </a:solidFill>
              </a:rPr>
              <a:t>alarp</a:t>
            </a:r>
            <a:endParaRPr lang="en-US" sz="7200" dirty="0">
              <a:solidFill>
                <a:srgbClr val="8BC34A"/>
              </a:solidFill>
            </a:endParaRPr>
          </a:p>
        </p:txBody>
      </p:sp>
      <p:sp>
        <p:nvSpPr>
          <p:cNvPr id="4" name="Google Shape;115;p18"/>
          <p:cNvSpPr txBox="1">
            <a:spLocks/>
          </p:cNvSpPr>
          <p:nvPr/>
        </p:nvSpPr>
        <p:spPr>
          <a:xfrm>
            <a:off x="2343912" y="1298007"/>
            <a:ext cx="4977600"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rgbClr val="999999"/>
              </a:buClr>
              <a:buSzPts val="1600"/>
              <a:buFont typeface="Karla"/>
              <a:buChar char="▸"/>
              <a:defRPr sz="1600" b="0" i="0" u="none" strike="noStrike" cap="none">
                <a:solidFill>
                  <a:srgbClr val="999999"/>
                </a:solidFill>
                <a:latin typeface="Karla"/>
                <a:ea typeface="Karla"/>
                <a:cs typeface="Karla"/>
                <a:sym typeface="Karla"/>
              </a:defRPr>
            </a:lvl1pPr>
            <a:lvl2pPr marL="914400" marR="0" lvl="1" indent="-330200" algn="l" rtl="0">
              <a:lnSpc>
                <a:spcPct val="100000"/>
              </a:lnSpc>
              <a:spcBef>
                <a:spcPts val="0"/>
              </a:spcBef>
              <a:spcAft>
                <a:spcPts val="0"/>
              </a:spcAft>
              <a:buClr>
                <a:srgbClr val="999999"/>
              </a:buClr>
              <a:buSzPts val="1600"/>
              <a:buFont typeface="Karla"/>
              <a:buChar char="▹"/>
              <a:defRPr sz="1600" b="0" i="0" u="none" strike="noStrike" cap="none">
                <a:solidFill>
                  <a:srgbClr val="999999"/>
                </a:solidFill>
                <a:latin typeface="Karla"/>
                <a:ea typeface="Karla"/>
                <a:cs typeface="Karla"/>
                <a:sym typeface="Karla"/>
              </a:defRPr>
            </a:lvl2pPr>
            <a:lvl3pPr marL="1371600" marR="0" lvl="2" indent="-330200" algn="l" rtl="0">
              <a:lnSpc>
                <a:spcPct val="100000"/>
              </a:lnSpc>
              <a:spcBef>
                <a:spcPts val="0"/>
              </a:spcBef>
              <a:spcAft>
                <a:spcPts val="0"/>
              </a:spcAft>
              <a:buClr>
                <a:srgbClr val="999999"/>
              </a:buClr>
              <a:buSzPts val="1600"/>
              <a:buFont typeface="Karla"/>
              <a:buChar char="▹"/>
              <a:defRPr sz="1600" b="0" i="0" u="none" strike="noStrike" cap="none">
                <a:solidFill>
                  <a:srgbClr val="999999"/>
                </a:solidFill>
                <a:latin typeface="Karla"/>
                <a:ea typeface="Karla"/>
                <a:cs typeface="Karla"/>
                <a:sym typeface="Karla"/>
              </a:defRPr>
            </a:lvl3pPr>
            <a:lvl4pPr marL="1828800" marR="0" lvl="3" indent="-330200" algn="l" rtl="0">
              <a:lnSpc>
                <a:spcPct val="100000"/>
              </a:lnSpc>
              <a:spcBef>
                <a:spcPts val="0"/>
              </a:spcBef>
              <a:spcAft>
                <a:spcPts val="0"/>
              </a:spcAft>
              <a:buClr>
                <a:srgbClr val="999999"/>
              </a:buClr>
              <a:buSzPts val="1600"/>
              <a:buFont typeface="Karla"/>
              <a:buChar char="●"/>
              <a:defRPr sz="1600" b="0" i="0" u="none" strike="noStrike" cap="none">
                <a:solidFill>
                  <a:srgbClr val="999999"/>
                </a:solidFill>
                <a:latin typeface="Karla"/>
                <a:ea typeface="Karla"/>
                <a:cs typeface="Karla"/>
                <a:sym typeface="Karla"/>
              </a:defRPr>
            </a:lvl4pPr>
            <a:lvl5pPr marL="2286000" marR="0" lvl="4" indent="-330200" algn="l" rtl="0">
              <a:lnSpc>
                <a:spcPct val="100000"/>
              </a:lnSpc>
              <a:spcBef>
                <a:spcPts val="0"/>
              </a:spcBef>
              <a:spcAft>
                <a:spcPts val="0"/>
              </a:spcAft>
              <a:buClr>
                <a:srgbClr val="999999"/>
              </a:buClr>
              <a:buSzPts val="1600"/>
              <a:buFont typeface="Karla"/>
              <a:buChar char="○"/>
              <a:defRPr sz="1600" b="0" i="0" u="none" strike="noStrike" cap="none">
                <a:solidFill>
                  <a:srgbClr val="999999"/>
                </a:solidFill>
                <a:latin typeface="Karla"/>
                <a:ea typeface="Karla"/>
                <a:cs typeface="Karla"/>
                <a:sym typeface="Karla"/>
              </a:defRPr>
            </a:lvl5pPr>
            <a:lvl6pPr marL="2743200" marR="0" lvl="5" indent="-330200" algn="l" rtl="0">
              <a:lnSpc>
                <a:spcPct val="100000"/>
              </a:lnSpc>
              <a:spcBef>
                <a:spcPts val="0"/>
              </a:spcBef>
              <a:spcAft>
                <a:spcPts val="0"/>
              </a:spcAft>
              <a:buClr>
                <a:srgbClr val="999999"/>
              </a:buClr>
              <a:buSzPts val="1600"/>
              <a:buFont typeface="Karla"/>
              <a:buChar char="■"/>
              <a:defRPr sz="1600" b="0" i="0" u="none" strike="noStrike" cap="none">
                <a:solidFill>
                  <a:srgbClr val="999999"/>
                </a:solidFill>
                <a:latin typeface="Karla"/>
                <a:ea typeface="Karla"/>
                <a:cs typeface="Karla"/>
                <a:sym typeface="Karla"/>
              </a:defRPr>
            </a:lvl6pPr>
            <a:lvl7pPr marL="3200400" marR="0" lvl="6" indent="-330200" algn="l" rtl="0">
              <a:lnSpc>
                <a:spcPct val="100000"/>
              </a:lnSpc>
              <a:spcBef>
                <a:spcPts val="0"/>
              </a:spcBef>
              <a:spcAft>
                <a:spcPts val="0"/>
              </a:spcAft>
              <a:buClr>
                <a:srgbClr val="999999"/>
              </a:buClr>
              <a:buSzPts val="1600"/>
              <a:buFont typeface="Karla"/>
              <a:buChar char="●"/>
              <a:defRPr sz="1600" b="0" i="0" u="none" strike="noStrike" cap="none">
                <a:solidFill>
                  <a:srgbClr val="999999"/>
                </a:solidFill>
                <a:latin typeface="Karla"/>
                <a:ea typeface="Karla"/>
                <a:cs typeface="Karla"/>
                <a:sym typeface="Karla"/>
              </a:defRPr>
            </a:lvl7pPr>
            <a:lvl8pPr marL="3657600" marR="0" lvl="7" indent="-330200" algn="l" rtl="0">
              <a:lnSpc>
                <a:spcPct val="100000"/>
              </a:lnSpc>
              <a:spcBef>
                <a:spcPts val="0"/>
              </a:spcBef>
              <a:spcAft>
                <a:spcPts val="0"/>
              </a:spcAft>
              <a:buClr>
                <a:srgbClr val="999999"/>
              </a:buClr>
              <a:buSzPts val="1600"/>
              <a:buFont typeface="Karla"/>
              <a:buChar char="○"/>
              <a:defRPr sz="1600" b="0" i="0" u="none" strike="noStrike" cap="none">
                <a:solidFill>
                  <a:srgbClr val="999999"/>
                </a:solidFill>
                <a:latin typeface="Karla"/>
                <a:ea typeface="Karla"/>
                <a:cs typeface="Karla"/>
                <a:sym typeface="Karla"/>
              </a:defRPr>
            </a:lvl8pPr>
            <a:lvl9pPr marL="4114800" marR="0" lvl="8" indent="-330200" algn="l" rtl="0">
              <a:lnSpc>
                <a:spcPct val="100000"/>
              </a:lnSpc>
              <a:spcBef>
                <a:spcPts val="0"/>
              </a:spcBef>
              <a:spcAft>
                <a:spcPts val="0"/>
              </a:spcAft>
              <a:buClr>
                <a:srgbClr val="999999"/>
              </a:buClr>
              <a:buSzPts val="1600"/>
              <a:buFont typeface="Karla"/>
              <a:buChar char="■"/>
              <a:defRPr sz="1600" b="0" i="0" u="none" strike="noStrike" cap="none">
                <a:solidFill>
                  <a:srgbClr val="999999"/>
                </a:solidFill>
                <a:latin typeface="Karla"/>
                <a:ea typeface="Karla"/>
                <a:cs typeface="Karla"/>
                <a:sym typeface="Karla"/>
              </a:defRPr>
            </a:lvl9pPr>
          </a:lstStyle>
          <a:p>
            <a:pPr marL="0" marR="313055" indent="0" algn="just">
              <a:lnSpc>
                <a:spcPct val="150000"/>
              </a:lnSpc>
              <a:buNone/>
              <a:tabLst>
                <a:tab pos="469900" algn="l"/>
                <a:tab pos="470534" algn="l"/>
              </a:tabLst>
            </a:pPr>
            <a:r>
              <a:rPr lang="en-US" sz="1400" dirty="0" smtClean="0">
                <a:latin typeface="Raleway" panose="020B0604020202020204" charset="0"/>
                <a:cs typeface="Arial"/>
              </a:rPr>
              <a:t>Legislation (in every country) requires employers to  reduce risks to a level that is </a:t>
            </a:r>
            <a:r>
              <a:rPr lang="en-US" sz="1400" u="sng" dirty="0" smtClean="0">
                <a:latin typeface="Raleway" panose="020B0604020202020204" charset="0"/>
                <a:cs typeface="Arial"/>
              </a:rPr>
              <a:t>as low as is reasonably  practicable </a:t>
            </a:r>
            <a:r>
              <a:rPr lang="en-US" sz="1400" dirty="0" smtClean="0">
                <a:latin typeface="Raleway" panose="020B0604020202020204" charset="0"/>
                <a:cs typeface="Arial"/>
              </a:rPr>
              <a:t>(abbreviated as ALARP)</a:t>
            </a:r>
          </a:p>
          <a:p>
            <a:pPr marL="0" marR="313055" indent="0" algn="just">
              <a:lnSpc>
                <a:spcPct val="150000"/>
              </a:lnSpc>
              <a:buNone/>
              <a:tabLst>
                <a:tab pos="469900" algn="l"/>
                <a:tab pos="470534" algn="l"/>
              </a:tabLst>
            </a:pPr>
            <a:r>
              <a:rPr lang="en-US" sz="1400" dirty="0" smtClean="0">
                <a:latin typeface="Raleway" panose="020B0604020202020204" charset="0"/>
                <a:cs typeface="Arial"/>
              </a:rPr>
              <a:t>To carry out a duty so far as is reasonably practicable  means that the degree of risk in a particular activity or  environment can be balanced against </a:t>
            </a:r>
            <a:r>
              <a:rPr lang="en-US" sz="1400" u="sng" dirty="0" smtClean="0">
                <a:latin typeface="Raleway" panose="020B0604020202020204" charset="0"/>
                <a:cs typeface="Arial"/>
              </a:rPr>
              <a:t>the time, trouble, cost and physical difficulty</a:t>
            </a:r>
            <a:r>
              <a:rPr lang="en-US" sz="1400" dirty="0" smtClean="0">
                <a:latin typeface="Raleway" panose="020B0604020202020204" charset="0"/>
                <a:cs typeface="Arial"/>
              </a:rPr>
              <a:t> of taking measures to avoid  the risk</a:t>
            </a:r>
          </a:p>
          <a:p>
            <a:pPr marL="0" marR="313055" indent="0" algn="just">
              <a:lnSpc>
                <a:spcPct val="150000"/>
              </a:lnSpc>
              <a:buNone/>
              <a:tabLst>
                <a:tab pos="469900" algn="l"/>
                <a:tab pos="470534" algn="l"/>
              </a:tabLst>
            </a:pPr>
            <a:r>
              <a:rPr lang="en-US" sz="1400" dirty="0" smtClean="0">
                <a:latin typeface="Raleway" panose="020B0604020202020204" charset="0"/>
                <a:cs typeface="Arial"/>
              </a:rPr>
              <a:t>Industry guidelines, code of practices and previous  incidents/ accidents will provide guidance on what is  reasonably practicable</a:t>
            </a:r>
            <a:endParaRPr lang="en-US" sz="1400" dirty="0">
              <a:latin typeface="Raleway" panose="020B0604020202020204" charset="0"/>
              <a:cs typeface="Arial"/>
            </a:endParaRPr>
          </a:p>
        </p:txBody>
      </p:sp>
    </p:spTree>
    <p:extLst>
      <p:ext uri="{BB962C8B-B14F-4D97-AF65-F5344CB8AC3E}">
        <p14:creationId xmlns:p14="http://schemas.microsoft.com/office/powerpoint/2010/main" val="365118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40"/>
                                  </p:iterate>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40"/>
                                  </p:iterate>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40"/>
                                  </p:iterate>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354"/>
        <p:cNvGrpSpPr/>
        <p:nvPr/>
      </p:nvGrpSpPr>
      <p:grpSpPr>
        <a:xfrm>
          <a:off x="0" y="0"/>
          <a:ext cx="0" cy="0"/>
          <a:chOff x="0" y="0"/>
          <a:chExt cx="0" cy="0"/>
        </a:xfrm>
      </p:grpSpPr>
      <p:sp>
        <p:nvSpPr>
          <p:cNvPr id="355" name="Google Shape;355;p32"/>
          <p:cNvSpPr txBox="1">
            <a:spLocks noGrp="1"/>
          </p:cNvSpPr>
          <p:nvPr>
            <p:ph type="title"/>
          </p:nvPr>
        </p:nvSpPr>
        <p:spPr>
          <a:xfrm>
            <a:off x="841000" y="677600"/>
            <a:ext cx="4801500" cy="409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000" dirty="0"/>
              <a:t>LET’S </a:t>
            </a:r>
            <a:r>
              <a:rPr lang="en" sz="2000" dirty="0">
                <a:solidFill>
                  <a:srgbClr val="4CAF50"/>
                </a:solidFill>
              </a:rPr>
              <a:t>REVIEW</a:t>
            </a:r>
            <a:r>
              <a:rPr lang="en" sz="2000" dirty="0"/>
              <a:t> SOME CONCEPTS</a:t>
            </a:r>
            <a:endParaRPr sz="2000" dirty="0"/>
          </a:p>
        </p:txBody>
      </p:sp>
      <p:sp>
        <p:nvSpPr>
          <p:cNvPr id="356" name="Google Shape;356;p32"/>
          <p:cNvSpPr txBox="1">
            <a:spLocks noGrp="1"/>
          </p:cNvSpPr>
          <p:nvPr>
            <p:ph type="body" idx="1"/>
          </p:nvPr>
        </p:nvSpPr>
        <p:spPr>
          <a:xfrm>
            <a:off x="554308" y="971550"/>
            <a:ext cx="2421805" cy="1305000"/>
          </a:xfrm>
          <a:prstGeom prst="rect">
            <a:avLst/>
          </a:prstGeom>
        </p:spPr>
        <p:txBody>
          <a:bodyPr spcFirstLastPara="1" wrap="square" lIns="91425" tIns="91425" rIns="91425" bIns="91425" anchor="t" anchorCtr="0">
            <a:noAutofit/>
          </a:bodyPr>
          <a:lstStyle/>
          <a:p>
            <a:pPr marL="0" lvl="0" indent="0">
              <a:buNone/>
            </a:pPr>
            <a:r>
              <a:rPr lang="en-US" b="1" dirty="0"/>
              <a:t>Hazard</a:t>
            </a:r>
          </a:p>
          <a:p>
            <a:pPr marL="0" lvl="0" indent="0">
              <a:buNone/>
            </a:pPr>
            <a:r>
              <a:rPr lang="en-US" dirty="0"/>
              <a:t>A hazard is something that can cause harm, e.g. electricity, chemicals, working up a ladder, noise, a keyboard, a bully at work, stress, etc.</a:t>
            </a:r>
          </a:p>
        </p:txBody>
      </p:sp>
      <p:sp>
        <p:nvSpPr>
          <p:cNvPr id="357" name="Google Shape;357;p32"/>
          <p:cNvSpPr txBox="1">
            <a:spLocks noGrp="1"/>
          </p:cNvSpPr>
          <p:nvPr>
            <p:ph type="body" idx="2"/>
          </p:nvPr>
        </p:nvSpPr>
        <p:spPr>
          <a:xfrm>
            <a:off x="3172100" y="971550"/>
            <a:ext cx="2802006" cy="1305000"/>
          </a:xfrm>
          <a:prstGeom prst="rect">
            <a:avLst/>
          </a:prstGeom>
        </p:spPr>
        <p:txBody>
          <a:bodyPr spcFirstLastPara="1" wrap="square" lIns="91425" tIns="91425" rIns="91425" bIns="91425" anchor="t" anchorCtr="0">
            <a:noAutofit/>
          </a:bodyPr>
          <a:lstStyle/>
          <a:p>
            <a:pPr marL="0" lvl="0" indent="0">
              <a:buNone/>
            </a:pPr>
            <a:r>
              <a:rPr lang="en-US" b="1" dirty="0"/>
              <a:t>Risk</a:t>
            </a:r>
          </a:p>
          <a:p>
            <a:pPr marL="0" lvl="0" indent="0">
              <a:buNone/>
            </a:pPr>
            <a:r>
              <a:rPr lang="en-US" dirty="0"/>
              <a:t>A risk is the chance, high or low, that any hazard will actually cause somebody harm.</a:t>
            </a:r>
          </a:p>
        </p:txBody>
      </p:sp>
      <p:sp>
        <p:nvSpPr>
          <p:cNvPr id="358" name="Google Shape;358;p32"/>
          <p:cNvSpPr txBox="1">
            <a:spLocks noGrp="1"/>
          </p:cNvSpPr>
          <p:nvPr>
            <p:ph type="body" idx="3"/>
          </p:nvPr>
        </p:nvSpPr>
        <p:spPr>
          <a:xfrm>
            <a:off x="5974105" y="971550"/>
            <a:ext cx="2143351" cy="1305000"/>
          </a:xfrm>
          <a:prstGeom prst="rect">
            <a:avLst/>
          </a:prstGeom>
        </p:spPr>
        <p:txBody>
          <a:bodyPr spcFirstLastPara="1" wrap="square" lIns="91425" tIns="91425" rIns="91425" bIns="91425" anchor="t" anchorCtr="0">
            <a:noAutofit/>
          </a:bodyPr>
          <a:lstStyle/>
          <a:p>
            <a:pPr marL="0" lvl="0" indent="0">
              <a:buNone/>
            </a:pPr>
            <a:r>
              <a:rPr lang="en-US" b="1" dirty="0"/>
              <a:t>Risk Assessment</a:t>
            </a:r>
          </a:p>
          <a:p>
            <a:pPr marL="0" lvl="0" indent="0">
              <a:buNone/>
            </a:pPr>
            <a:r>
              <a:rPr lang="en-US" dirty="0"/>
              <a:t>A risk assessment is nothing more than a careful examination of what, in your work, could cause harm to people.</a:t>
            </a:r>
          </a:p>
        </p:txBody>
      </p:sp>
      <p:sp>
        <p:nvSpPr>
          <p:cNvPr id="359" name="Google Shape;359;p32"/>
          <p:cNvSpPr txBox="1">
            <a:spLocks noGrp="1"/>
          </p:cNvSpPr>
          <p:nvPr>
            <p:ph type="body" idx="1"/>
          </p:nvPr>
        </p:nvSpPr>
        <p:spPr>
          <a:xfrm>
            <a:off x="554308" y="2997200"/>
            <a:ext cx="2421805" cy="1305000"/>
          </a:xfrm>
          <a:prstGeom prst="rect">
            <a:avLst/>
          </a:prstGeom>
        </p:spPr>
        <p:txBody>
          <a:bodyPr spcFirstLastPara="1" wrap="square" lIns="91425" tIns="91425" rIns="91425" bIns="91425" anchor="t" anchorCtr="0">
            <a:noAutofit/>
          </a:bodyPr>
          <a:lstStyle/>
          <a:p>
            <a:pPr marL="0" lvl="0" indent="0">
              <a:buNone/>
            </a:pPr>
            <a:r>
              <a:rPr lang="en-US" b="1" dirty="0" err="1"/>
              <a:t>Alarp</a:t>
            </a:r>
            <a:endParaRPr lang="en-US" b="1" dirty="0"/>
          </a:p>
          <a:p>
            <a:pPr marL="0" lvl="0" indent="0">
              <a:buNone/>
            </a:pPr>
            <a:r>
              <a:rPr lang="en-US" dirty="0"/>
              <a:t>The concept of </a:t>
            </a:r>
            <a:r>
              <a:rPr lang="en-US" dirty="0" smtClean="0"/>
              <a:t>“ALARP”; </a:t>
            </a:r>
            <a:r>
              <a:rPr lang="en-US" dirty="0"/>
              <a:t>this involves weighing a risk against the trouble, time and money needed to control it.</a:t>
            </a:r>
          </a:p>
        </p:txBody>
      </p:sp>
      <p:sp>
        <p:nvSpPr>
          <p:cNvPr id="360" name="Google Shape;360;p32"/>
          <p:cNvSpPr txBox="1">
            <a:spLocks noGrp="1"/>
          </p:cNvSpPr>
          <p:nvPr>
            <p:ph type="body" idx="2"/>
          </p:nvPr>
        </p:nvSpPr>
        <p:spPr>
          <a:xfrm>
            <a:off x="3172100" y="2997200"/>
            <a:ext cx="2802006" cy="1305000"/>
          </a:xfrm>
          <a:prstGeom prst="rect">
            <a:avLst/>
          </a:prstGeom>
        </p:spPr>
        <p:txBody>
          <a:bodyPr spcFirstLastPara="1" wrap="square" lIns="91425" tIns="91425" rIns="91425" bIns="91425" anchor="t" anchorCtr="0">
            <a:noAutofit/>
          </a:bodyPr>
          <a:lstStyle/>
          <a:p>
            <a:pPr marL="0" lvl="0" indent="0">
              <a:buNone/>
            </a:pPr>
            <a:r>
              <a:rPr lang="en-US" b="1" dirty="0"/>
              <a:t>Severity</a:t>
            </a:r>
          </a:p>
          <a:p>
            <a:pPr marL="0" lvl="0" indent="0">
              <a:buNone/>
            </a:pPr>
            <a:r>
              <a:rPr lang="en-US" dirty="0"/>
              <a:t>Severity is the amount of damage or harm a hazard could create.</a:t>
            </a:r>
          </a:p>
        </p:txBody>
      </p:sp>
      <p:sp>
        <p:nvSpPr>
          <p:cNvPr id="361" name="Google Shape;361;p32"/>
          <p:cNvSpPr txBox="1">
            <a:spLocks noGrp="1"/>
          </p:cNvSpPr>
          <p:nvPr>
            <p:ph type="body" idx="3"/>
          </p:nvPr>
        </p:nvSpPr>
        <p:spPr>
          <a:xfrm>
            <a:off x="5974105" y="2997200"/>
            <a:ext cx="2143351" cy="1305000"/>
          </a:xfrm>
          <a:prstGeom prst="rect">
            <a:avLst/>
          </a:prstGeom>
        </p:spPr>
        <p:txBody>
          <a:bodyPr spcFirstLastPara="1" wrap="square" lIns="91425" tIns="91425" rIns="91425" bIns="91425" anchor="t" anchorCtr="0">
            <a:noAutofit/>
          </a:bodyPr>
          <a:lstStyle/>
          <a:p>
            <a:pPr marL="0" lvl="0" indent="0">
              <a:buNone/>
            </a:pPr>
            <a:r>
              <a:rPr lang="en-US" b="1" dirty="0"/>
              <a:t>Acceptable risk</a:t>
            </a:r>
          </a:p>
          <a:p>
            <a:pPr marL="0" lvl="0" indent="0">
              <a:buNone/>
            </a:pPr>
            <a:r>
              <a:rPr lang="en-US" dirty="0"/>
              <a:t>We cannot expect to achieve a risk level equal </a:t>
            </a:r>
            <a:r>
              <a:rPr lang="en-US" dirty="0" smtClean="0"/>
              <a:t>to zero. </a:t>
            </a:r>
            <a:r>
              <a:rPr lang="en-US" dirty="0"/>
              <a:t>Thus we have to define which level of risk we consider as </a:t>
            </a:r>
            <a:r>
              <a:rPr lang="en-US" dirty="0" smtClean="0"/>
              <a:t>acceptable.</a:t>
            </a:r>
            <a:endParaRPr lang="en-US" dirty="0"/>
          </a:p>
        </p:txBody>
      </p:sp>
      <p:grpSp>
        <p:nvGrpSpPr>
          <p:cNvPr id="362" name="Google Shape;362;p32"/>
          <p:cNvGrpSpPr/>
          <p:nvPr/>
        </p:nvGrpSpPr>
        <p:grpSpPr>
          <a:xfrm>
            <a:off x="927968" y="135715"/>
            <a:ext cx="432381" cy="432313"/>
            <a:chOff x="1923675" y="1633650"/>
            <a:chExt cx="436000" cy="435975"/>
          </a:xfrm>
        </p:grpSpPr>
        <p:sp>
          <p:nvSpPr>
            <p:cNvPr id="363" name="Google Shape;363;p32"/>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 name="Google Shape;364;p32"/>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365;p32"/>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 name="Google Shape;366;p32"/>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 name="Google Shape;367;p32"/>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 name="Google Shape;368;p32"/>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69" name="Google Shape;369;p32"/>
          <p:cNvSpPr txBox="1">
            <a:spLocks noGrp="1"/>
          </p:cNvSpPr>
          <p:nvPr>
            <p:ph type="sldNum" idx="12"/>
          </p:nvPr>
        </p:nvSpPr>
        <p:spPr>
          <a:xfrm>
            <a:off x="8560479" y="45720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48</a:t>
            </a:fld>
            <a:endParaRPr dirty="0"/>
          </a:p>
        </p:txBody>
      </p:sp>
    </p:spTree>
    <p:extLst>
      <p:ext uri="{BB962C8B-B14F-4D97-AF65-F5344CB8AC3E}">
        <p14:creationId xmlns:p14="http://schemas.microsoft.com/office/powerpoint/2010/main" val="3828561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500"/>
                                        <p:tgtEl>
                                          <p:spTgt spid="3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2"/>
                                        </p:tgtEl>
                                        <p:attrNameLst>
                                          <p:attrName>style.visibility</p:attrName>
                                        </p:attrNameLst>
                                      </p:cBhvr>
                                      <p:to>
                                        <p:strVal val="visible"/>
                                      </p:to>
                                    </p:set>
                                    <p:animEffect transition="in" filter="fade">
                                      <p:cBhvr>
                                        <p:cTn id="12" dur="500"/>
                                        <p:tgtEl>
                                          <p:spTgt spid="3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5"/>
                                        </p:tgtEl>
                                        <p:attrNameLst>
                                          <p:attrName>style.visibility</p:attrName>
                                        </p:attrNameLst>
                                      </p:cBhvr>
                                      <p:to>
                                        <p:strVal val="visible"/>
                                      </p:to>
                                    </p:set>
                                    <p:animEffect transition="in" filter="fade">
                                      <p:cBhvr>
                                        <p:cTn id="17" dur="500"/>
                                        <p:tgtEl>
                                          <p:spTgt spid="35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56">
                                            <p:txEl>
                                              <p:pRg st="0" end="0"/>
                                            </p:txEl>
                                          </p:spTgt>
                                        </p:tgtEl>
                                        <p:attrNameLst>
                                          <p:attrName>style.visibility</p:attrName>
                                        </p:attrNameLst>
                                      </p:cBhvr>
                                      <p:to>
                                        <p:strVal val="visible"/>
                                      </p:to>
                                    </p:set>
                                    <p:animEffect transition="in" filter="fade">
                                      <p:cBhvr>
                                        <p:cTn id="22" dur="500"/>
                                        <p:tgtEl>
                                          <p:spTgt spid="35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6">
                                            <p:txEl>
                                              <p:pRg st="1" end="1"/>
                                            </p:txEl>
                                          </p:spTgt>
                                        </p:tgtEl>
                                        <p:attrNameLst>
                                          <p:attrName>style.visibility</p:attrName>
                                        </p:attrNameLst>
                                      </p:cBhvr>
                                      <p:to>
                                        <p:strVal val="visible"/>
                                      </p:to>
                                    </p:set>
                                    <p:animEffect transition="in" filter="fade">
                                      <p:cBhvr>
                                        <p:cTn id="27" dur="500"/>
                                        <p:tgtEl>
                                          <p:spTgt spid="35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7">
                                            <p:txEl>
                                              <p:pRg st="0" end="0"/>
                                            </p:txEl>
                                          </p:spTgt>
                                        </p:tgtEl>
                                        <p:attrNameLst>
                                          <p:attrName>style.visibility</p:attrName>
                                        </p:attrNameLst>
                                      </p:cBhvr>
                                      <p:to>
                                        <p:strVal val="visible"/>
                                      </p:to>
                                    </p:set>
                                    <p:animEffect transition="in" filter="fade">
                                      <p:cBhvr>
                                        <p:cTn id="32" dur="500"/>
                                        <p:tgtEl>
                                          <p:spTgt spid="35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7">
                                            <p:txEl>
                                              <p:pRg st="1" end="1"/>
                                            </p:txEl>
                                          </p:spTgt>
                                        </p:tgtEl>
                                        <p:attrNameLst>
                                          <p:attrName>style.visibility</p:attrName>
                                        </p:attrNameLst>
                                      </p:cBhvr>
                                      <p:to>
                                        <p:strVal val="visible"/>
                                      </p:to>
                                    </p:set>
                                    <p:animEffect transition="in" filter="fade">
                                      <p:cBhvr>
                                        <p:cTn id="37" dur="500"/>
                                        <p:tgtEl>
                                          <p:spTgt spid="357">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58">
                                            <p:txEl>
                                              <p:pRg st="0" end="0"/>
                                            </p:txEl>
                                          </p:spTgt>
                                        </p:tgtEl>
                                        <p:attrNameLst>
                                          <p:attrName>style.visibility</p:attrName>
                                        </p:attrNameLst>
                                      </p:cBhvr>
                                      <p:to>
                                        <p:strVal val="visible"/>
                                      </p:to>
                                    </p:set>
                                    <p:animEffect transition="in" filter="fade">
                                      <p:cBhvr>
                                        <p:cTn id="42" dur="500"/>
                                        <p:tgtEl>
                                          <p:spTgt spid="35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58">
                                            <p:txEl>
                                              <p:pRg st="1" end="1"/>
                                            </p:txEl>
                                          </p:spTgt>
                                        </p:tgtEl>
                                        <p:attrNameLst>
                                          <p:attrName>style.visibility</p:attrName>
                                        </p:attrNameLst>
                                      </p:cBhvr>
                                      <p:to>
                                        <p:strVal val="visible"/>
                                      </p:to>
                                    </p:set>
                                    <p:animEffect transition="in" filter="fade">
                                      <p:cBhvr>
                                        <p:cTn id="47" dur="500"/>
                                        <p:tgtEl>
                                          <p:spTgt spid="358">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59">
                                            <p:txEl>
                                              <p:pRg st="0" end="0"/>
                                            </p:txEl>
                                          </p:spTgt>
                                        </p:tgtEl>
                                        <p:attrNameLst>
                                          <p:attrName>style.visibility</p:attrName>
                                        </p:attrNameLst>
                                      </p:cBhvr>
                                      <p:to>
                                        <p:strVal val="visible"/>
                                      </p:to>
                                    </p:set>
                                    <p:animEffect transition="in" filter="fade">
                                      <p:cBhvr>
                                        <p:cTn id="52" dur="500"/>
                                        <p:tgtEl>
                                          <p:spTgt spid="3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59">
                                            <p:txEl>
                                              <p:pRg st="1" end="1"/>
                                            </p:txEl>
                                          </p:spTgt>
                                        </p:tgtEl>
                                        <p:attrNameLst>
                                          <p:attrName>style.visibility</p:attrName>
                                        </p:attrNameLst>
                                      </p:cBhvr>
                                      <p:to>
                                        <p:strVal val="visible"/>
                                      </p:to>
                                    </p:set>
                                    <p:animEffect transition="in" filter="fade">
                                      <p:cBhvr>
                                        <p:cTn id="57" dur="500"/>
                                        <p:tgtEl>
                                          <p:spTgt spid="359">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60">
                                            <p:txEl>
                                              <p:pRg st="0" end="0"/>
                                            </p:txEl>
                                          </p:spTgt>
                                        </p:tgtEl>
                                        <p:attrNameLst>
                                          <p:attrName>style.visibility</p:attrName>
                                        </p:attrNameLst>
                                      </p:cBhvr>
                                      <p:to>
                                        <p:strVal val="visible"/>
                                      </p:to>
                                    </p:set>
                                    <p:animEffect transition="in" filter="fade">
                                      <p:cBhvr>
                                        <p:cTn id="62" dur="500"/>
                                        <p:tgtEl>
                                          <p:spTgt spid="36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60">
                                            <p:txEl>
                                              <p:pRg st="1" end="1"/>
                                            </p:txEl>
                                          </p:spTgt>
                                        </p:tgtEl>
                                        <p:attrNameLst>
                                          <p:attrName>style.visibility</p:attrName>
                                        </p:attrNameLst>
                                      </p:cBhvr>
                                      <p:to>
                                        <p:strVal val="visible"/>
                                      </p:to>
                                    </p:set>
                                    <p:animEffect transition="in" filter="fade">
                                      <p:cBhvr>
                                        <p:cTn id="67" dur="500"/>
                                        <p:tgtEl>
                                          <p:spTgt spid="360">
                                            <p:txEl>
                                              <p:pRg st="1" end="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61">
                                            <p:txEl>
                                              <p:pRg st="0" end="0"/>
                                            </p:txEl>
                                          </p:spTgt>
                                        </p:tgtEl>
                                        <p:attrNameLst>
                                          <p:attrName>style.visibility</p:attrName>
                                        </p:attrNameLst>
                                      </p:cBhvr>
                                      <p:to>
                                        <p:strVal val="visible"/>
                                      </p:to>
                                    </p:set>
                                    <p:animEffect transition="in" filter="fade">
                                      <p:cBhvr>
                                        <p:cTn id="72" dur="500"/>
                                        <p:tgtEl>
                                          <p:spTgt spid="361">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361">
                                            <p:txEl>
                                              <p:pRg st="1" end="1"/>
                                            </p:txEl>
                                          </p:spTgt>
                                        </p:tgtEl>
                                        <p:attrNameLst>
                                          <p:attrName>style.visibility</p:attrName>
                                        </p:attrNameLst>
                                      </p:cBhvr>
                                      <p:to>
                                        <p:strVal val="visible"/>
                                      </p:to>
                                    </p:set>
                                    <p:animEffect transition="in" filter="fade">
                                      <p:cBhvr>
                                        <p:cTn id="77" dur="500"/>
                                        <p:tgtEl>
                                          <p:spTgt spid="36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P spid="356" grpId="0" build="p"/>
      <p:bldP spid="357" grpId="0" build="p"/>
      <p:bldP spid="358" grpId="0" build="p"/>
      <p:bldP spid="359" grpId="0" build="p"/>
      <p:bldP spid="360" grpId="0" build="p"/>
      <p:bldP spid="361" grpId="0" build="p"/>
      <p:bldP spid="369"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dirty="0"/>
          </a:p>
        </p:txBody>
      </p:sp>
      <p:sp>
        <p:nvSpPr>
          <p:cNvPr id="14" name="TextBox 13"/>
          <p:cNvSpPr txBox="1"/>
          <p:nvPr/>
        </p:nvSpPr>
        <p:spPr>
          <a:xfrm>
            <a:off x="1364070" y="722064"/>
            <a:ext cx="2796988" cy="4401205"/>
          </a:xfrm>
          <a:prstGeom prst="rect">
            <a:avLst/>
          </a:prstGeom>
          <a:noFill/>
        </p:spPr>
        <p:txBody>
          <a:bodyPr wrap="square" rtlCol="0">
            <a:spAutoFit/>
          </a:bodyPr>
          <a:lstStyle/>
          <a:p>
            <a:pPr lvl="0" algn="ctr"/>
            <a:r>
              <a:rPr lang="en-US" kern="1200" dirty="0">
                <a:latin typeface="Karla" panose="020B0604020202020204" charset="0"/>
              </a:rPr>
              <a:t>Risk assessment is a live document, whenever a new risk </a:t>
            </a:r>
            <a:r>
              <a:rPr lang="en-US" kern="1200" dirty="0" smtClean="0">
                <a:latin typeface="Karla" panose="020B0604020202020204" charset="0"/>
              </a:rPr>
              <a:t>is identified </a:t>
            </a:r>
            <a:r>
              <a:rPr lang="en-US" kern="1200" dirty="0">
                <a:latin typeface="Karla" panose="020B0604020202020204" charset="0"/>
              </a:rPr>
              <a:t>or a </a:t>
            </a:r>
            <a:r>
              <a:rPr lang="en-US" kern="1200" dirty="0" smtClean="0">
                <a:latin typeface="Karla" panose="020B0604020202020204" charset="0"/>
              </a:rPr>
              <a:t>process is changed the risk assessment must be reviewed to include those new risk or changes.</a:t>
            </a:r>
          </a:p>
          <a:p>
            <a:pPr lvl="0" algn="ctr"/>
            <a:endParaRPr lang="en-US" kern="1200" dirty="0">
              <a:latin typeface="Karla" panose="020B0604020202020204" charset="0"/>
            </a:endParaRPr>
          </a:p>
          <a:p>
            <a:pPr lvl="0" algn="ctr"/>
            <a:r>
              <a:rPr lang="en-US" kern="1200" dirty="0" smtClean="0">
                <a:latin typeface="Karla" panose="020B0604020202020204" charset="0"/>
              </a:rPr>
              <a:t>Risk assessment must be documented and the record must be retained for future use and reference.</a:t>
            </a:r>
          </a:p>
          <a:p>
            <a:pPr lvl="0" algn="ctr"/>
            <a:endParaRPr lang="en-US" kern="1200" dirty="0">
              <a:latin typeface="Karla" panose="020B0604020202020204" charset="0"/>
            </a:endParaRPr>
          </a:p>
          <a:p>
            <a:pPr lvl="0" algn="ctr"/>
            <a:r>
              <a:rPr lang="en-US" kern="1200" dirty="0" smtClean="0">
                <a:latin typeface="Karla" panose="020B0604020202020204" charset="0"/>
              </a:rPr>
              <a:t>Experts recommend doing risk assessment by cross functional teams, when more brains are involved the risk assessment will become more detailed, a detailed risk assessment ensures that maximum number of risks are addressed.</a:t>
            </a:r>
            <a:endParaRPr lang="en-US" kern="1200" dirty="0">
              <a:latin typeface="Karla" panose="020B0604020202020204" charset="0"/>
            </a:endParaRPr>
          </a:p>
        </p:txBody>
      </p:sp>
      <p:sp>
        <p:nvSpPr>
          <p:cNvPr id="15" name="TextBox 14"/>
          <p:cNvSpPr txBox="1"/>
          <p:nvPr/>
        </p:nvSpPr>
        <p:spPr>
          <a:xfrm>
            <a:off x="4871063" y="722064"/>
            <a:ext cx="2796988" cy="4401205"/>
          </a:xfrm>
          <a:prstGeom prst="rect">
            <a:avLst/>
          </a:prstGeom>
          <a:noFill/>
        </p:spPr>
        <p:txBody>
          <a:bodyPr wrap="square" rtlCol="0">
            <a:spAutoFit/>
          </a:bodyPr>
          <a:lstStyle/>
          <a:p>
            <a:pPr lvl="0" algn="ctr"/>
            <a:r>
              <a:rPr lang="en-US" kern="1200" dirty="0" smtClean="0">
                <a:latin typeface="Karla" panose="020B0604020202020204" charset="0"/>
              </a:rPr>
              <a:t>Training is mandatory, after the completion of risk assessment, team members must be trained on the document to make them aware of all the hazards related to the job they are performing. </a:t>
            </a:r>
          </a:p>
          <a:p>
            <a:pPr lvl="0" algn="ctr"/>
            <a:endParaRPr lang="en-US" kern="1200" dirty="0">
              <a:latin typeface="Karla" panose="020B0604020202020204" charset="0"/>
            </a:endParaRPr>
          </a:p>
          <a:p>
            <a:pPr lvl="0" algn="ctr"/>
            <a:r>
              <a:rPr lang="en-US" kern="1200" dirty="0" smtClean="0">
                <a:latin typeface="Karla" panose="020B0604020202020204" charset="0"/>
              </a:rPr>
              <a:t>Risk assessment can be used as a tool while performing gap analysis of any area, process or firm.</a:t>
            </a:r>
          </a:p>
          <a:p>
            <a:pPr lvl="0" algn="ctr"/>
            <a:endParaRPr lang="en-US" kern="1200" dirty="0">
              <a:latin typeface="Karla" panose="020B0604020202020204" charset="0"/>
            </a:endParaRPr>
          </a:p>
          <a:p>
            <a:pPr lvl="0" algn="ctr"/>
            <a:r>
              <a:rPr lang="en-US" kern="1200" dirty="0" smtClean="0">
                <a:latin typeface="Karla" panose="020B0604020202020204" charset="0"/>
              </a:rPr>
              <a:t>While defining the controls, please note that not all controls falls in the category of PPEs or training, these two controls might seem to fit on almost all hazards, realistic and appropriate controls must be selected.</a:t>
            </a:r>
            <a:endParaRPr lang="en-US" kern="1200" dirty="0">
              <a:latin typeface="Karla" panose="020B0604020202020204" charset="0"/>
            </a:endParaRPr>
          </a:p>
        </p:txBody>
      </p:sp>
      <p:sp>
        <p:nvSpPr>
          <p:cNvPr id="7" name="Google Shape;747;p27"/>
          <p:cNvSpPr txBox="1">
            <a:spLocks/>
          </p:cNvSpPr>
          <p:nvPr/>
        </p:nvSpPr>
        <p:spPr>
          <a:xfrm>
            <a:off x="1158240" y="0"/>
            <a:ext cx="9144000" cy="6963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dirty="0" smtClean="0">
                <a:solidFill>
                  <a:srgbClr val="8BC34A"/>
                </a:solidFill>
                <a:latin typeface="Karla" panose="020B0604020202020204" charset="0"/>
              </a:rPr>
              <a:t>HIRA Tips and Recommendations</a:t>
            </a:r>
            <a:endParaRPr lang="en-US" sz="3200" b="1" dirty="0">
              <a:solidFill>
                <a:srgbClr val="8BC34A"/>
              </a:solidFill>
              <a:latin typeface="Karla" panose="020B0604020202020204" charset="0"/>
            </a:endParaRPr>
          </a:p>
        </p:txBody>
      </p:sp>
    </p:spTree>
    <p:extLst>
      <p:ext uri="{BB962C8B-B14F-4D97-AF65-F5344CB8AC3E}">
        <p14:creationId xmlns:p14="http://schemas.microsoft.com/office/powerpoint/2010/main" val="167798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3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30"/>
                                  </p:iterate>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30"/>
                                  </p:iterate>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iterate type="lt">
                                    <p:tmAbs val="30"/>
                                  </p:iterate>
                                  <p:childTnLst>
                                    <p:set>
                                      <p:cBhvr>
                                        <p:cTn id="18"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iterate type="lt">
                                    <p:tmAbs val="30"/>
                                  </p:iterate>
                                  <p:childTnLst>
                                    <p:set>
                                      <p:cBhvr>
                                        <p:cTn id="2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iterate type="lt">
                                    <p:tmAbs val="30"/>
                                  </p:iterate>
                                  <p:childTnLst>
                                    <p:set>
                                      <p:cBhvr>
                                        <p:cTn id="26"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iterate type="lt">
                                    <p:tmAbs val="30"/>
                                  </p:iterate>
                                  <p:childTnLst>
                                    <p:set>
                                      <p:cBhvr>
                                        <p:cTn id="30"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25338" y="2174531"/>
            <a:ext cx="4801500" cy="2772120"/>
          </a:xfrm>
        </p:spPr>
        <p:txBody>
          <a:bodyPr/>
          <a:lstStyle/>
          <a:p>
            <a:pPr algn="ctr"/>
            <a:r>
              <a:rPr lang="en-US" sz="1000" b="0" dirty="0">
                <a:solidFill>
                  <a:schemeClr val="bg2"/>
                </a:solidFill>
              </a:rPr>
              <a:t>Syed </a:t>
            </a:r>
            <a:r>
              <a:rPr lang="en-US" sz="1000" b="0" dirty="0" err="1">
                <a:solidFill>
                  <a:schemeClr val="bg2"/>
                </a:solidFill>
              </a:rPr>
              <a:t>Owais</a:t>
            </a:r>
            <a:r>
              <a:rPr lang="en-US" sz="1000" b="0" dirty="0">
                <a:solidFill>
                  <a:schemeClr val="bg2"/>
                </a:solidFill>
              </a:rPr>
              <a:t> </a:t>
            </a:r>
            <a:r>
              <a:rPr lang="en-US" sz="1000" b="0" dirty="0" err="1">
                <a:solidFill>
                  <a:schemeClr val="bg2"/>
                </a:solidFill>
              </a:rPr>
              <a:t>Mukhtar</a:t>
            </a:r>
            <a:r>
              <a:rPr lang="en-US" sz="1000" b="0" dirty="0">
                <a:solidFill>
                  <a:schemeClr val="bg2"/>
                </a:solidFill>
              </a:rPr>
              <a:t> - Grad IOSH - is a Trainer / Consultant and is certified in International Diploma in Safety Engineering (Level 6) – by NCFE, UK – Accredited for GRAD IOSH , Certified IOSH Managing Safely – by IOSH, UK, HABC Fire Safety Certified – by HABC, UK, ISO 9001:2015 and ISO 45001:2018 Lead Auditor Certified – by IRCA, UK and many more, he has done training session on topics like ISO 45001, ISO 9001, ISO 14001, ISO 27001, OHSAS 18001, Behavior Based Safety, Leadership, Career Counseling, Managing Emotions &amp; Attitude at Workplace, Interview Skills &amp; Resume Writing, HSE, Fire Safety, 5-s, Risk Assessment (HIRA + TRA), Basic Warehouse Safety, he has trained staff and management of some high level organizations like </a:t>
            </a:r>
            <a:r>
              <a:rPr lang="en-US" sz="1000" b="0" dirty="0" err="1">
                <a:solidFill>
                  <a:schemeClr val="bg2"/>
                </a:solidFill>
              </a:rPr>
              <a:t>Hilong</a:t>
            </a:r>
            <a:r>
              <a:rPr lang="en-US" sz="1000" b="0" dirty="0">
                <a:solidFill>
                  <a:schemeClr val="bg2"/>
                </a:solidFill>
              </a:rPr>
              <a:t> (PPL Contractor), Three Gorges Wind Mill Farm, </a:t>
            </a:r>
            <a:r>
              <a:rPr lang="en-US" sz="1000" b="0" dirty="0" err="1">
                <a:solidFill>
                  <a:schemeClr val="bg2"/>
                </a:solidFill>
              </a:rPr>
              <a:t>Hascol</a:t>
            </a:r>
            <a:r>
              <a:rPr lang="en-US" sz="1000" b="0" dirty="0">
                <a:solidFill>
                  <a:schemeClr val="bg2"/>
                </a:solidFill>
              </a:rPr>
              <a:t>, SBEPL, NILAT, United King, Agility &amp; </a:t>
            </a:r>
            <a:r>
              <a:rPr lang="en-US" sz="1000" b="0" dirty="0" err="1">
                <a:solidFill>
                  <a:schemeClr val="bg2"/>
                </a:solidFill>
              </a:rPr>
              <a:t>Tristar</a:t>
            </a:r>
            <a:r>
              <a:rPr lang="en-US" sz="1000" b="0" dirty="0">
                <a:solidFill>
                  <a:schemeClr val="bg2"/>
                </a:solidFill>
              </a:rPr>
              <a:t>, Super Tech </a:t>
            </a:r>
            <a:r>
              <a:rPr lang="en-US" sz="1000" b="0" dirty="0" err="1">
                <a:solidFill>
                  <a:schemeClr val="bg2"/>
                </a:solidFill>
              </a:rPr>
              <a:t>Autoparts</a:t>
            </a:r>
            <a:r>
              <a:rPr lang="en-US" sz="1000" b="0" dirty="0">
                <a:solidFill>
                  <a:schemeClr val="bg2"/>
                </a:solidFill>
              </a:rPr>
              <a:t> (</a:t>
            </a:r>
            <a:r>
              <a:rPr lang="en-US" sz="1000" b="0" dirty="0" err="1">
                <a:solidFill>
                  <a:schemeClr val="bg2"/>
                </a:solidFill>
              </a:rPr>
              <a:t>Pvt</a:t>
            </a:r>
            <a:r>
              <a:rPr lang="en-US" sz="1000" b="0" dirty="0">
                <a:solidFill>
                  <a:schemeClr val="bg2"/>
                </a:solidFill>
              </a:rPr>
              <a:t>) Ltd., NED University, </a:t>
            </a:r>
            <a:r>
              <a:rPr lang="en-US" sz="1000" b="0" dirty="0" err="1">
                <a:solidFill>
                  <a:schemeClr val="bg2"/>
                </a:solidFill>
              </a:rPr>
              <a:t>Dawood</a:t>
            </a:r>
            <a:r>
              <a:rPr lang="en-US" sz="1000" b="0" dirty="0">
                <a:solidFill>
                  <a:schemeClr val="bg2"/>
                </a:solidFill>
              </a:rPr>
              <a:t> University, SMIU, IIUI, </a:t>
            </a:r>
            <a:r>
              <a:rPr lang="en-US" sz="1000" b="0" dirty="0" err="1">
                <a:solidFill>
                  <a:schemeClr val="bg2"/>
                </a:solidFill>
              </a:rPr>
              <a:t>Sybrid</a:t>
            </a:r>
            <a:r>
              <a:rPr lang="en-US" sz="1000" b="0" dirty="0">
                <a:solidFill>
                  <a:schemeClr val="bg2"/>
                </a:solidFill>
              </a:rPr>
              <a:t> (</a:t>
            </a:r>
            <a:r>
              <a:rPr lang="en-US" sz="1000" b="0" dirty="0" err="1">
                <a:solidFill>
                  <a:schemeClr val="bg2"/>
                </a:solidFill>
              </a:rPr>
              <a:t>Lakson</a:t>
            </a:r>
            <a:r>
              <a:rPr lang="en-US" sz="1000" b="0" dirty="0">
                <a:solidFill>
                  <a:schemeClr val="bg2"/>
                </a:solidFill>
              </a:rPr>
              <a:t> Group), </a:t>
            </a:r>
            <a:r>
              <a:rPr lang="en-US" sz="1000" b="0" dirty="0" err="1">
                <a:solidFill>
                  <a:schemeClr val="bg2"/>
                </a:solidFill>
              </a:rPr>
              <a:t>Bahria</a:t>
            </a:r>
            <a:r>
              <a:rPr lang="en-US" sz="1000" b="0" dirty="0">
                <a:solidFill>
                  <a:schemeClr val="bg2"/>
                </a:solidFill>
              </a:rPr>
              <a:t> University, Karachi, Aga Khan Schooling System, NGOs like Youth Intelligentsia, The Citizen Foundation, Society for Education &amp; Welfare, Society for International </a:t>
            </a:r>
            <a:r>
              <a:rPr lang="en-US" sz="1000" b="0" dirty="0" err="1">
                <a:solidFill>
                  <a:schemeClr val="bg2"/>
                </a:solidFill>
              </a:rPr>
              <a:t>Educaiton</a:t>
            </a:r>
            <a:r>
              <a:rPr lang="en-US" sz="1000" b="0" dirty="0">
                <a:solidFill>
                  <a:schemeClr val="bg2"/>
                </a:solidFill>
              </a:rPr>
              <a:t>, Evolution a US Consulate Project for education. </a:t>
            </a:r>
          </a:p>
        </p:txBody>
      </p:sp>
      <p:sp>
        <p:nvSpPr>
          <p:cNvPr id="4" name="Slide Number Placeholder 3"/>
          <p:cNvSpPr>
            <a:spLocks noGrp="1"/>
          </p:cNvSpPr>
          <p:nvPr>
            <p:ph type="sldNum" idx="12"/>
          </p:nvPr>
        </p:nvSpPr>
        <p:spPr/>
        <p:txBody>
          <a:bodyPr/>
          <a:lstStyle/>
          <a:p>
            <a:pPr>
              <a:defRPr/>
            </a:pPr>
            <a:fld id="{DD0E560F-4D00-4487-BF9F-0C99B7DF739A}" type="slidenum">
              <a:rPr lang="en-US" smtClean="0">
                <a:solidFill>
                  <a:srgbClr val="FFFFFF"/>
                </a:solidFill>
              </a:rPr>
              <a:pPr>
                <a:defRPr/>
              </a:pPr>
              <a:t>5</a:t>
            </a:fld>
            <a:endParaRPr lang="en-US" dirty="0">
              <a:solidFill>
                <a:srgbClr val="FFFFFF"/>
              </a:solidFill>
            </a:endParaRPr>
          </a:p>
        </p:txBody>
      </p:sp>
      <p:pic>
        <p:nvPicPr>
          <p:cNvPr id="12" name="Picture 11"/>
          <p:cNvPicPr/>
          <p:nvPr/>
        </p:nvPicPr>
        <p:blipFill rotWithShape="1">
          <a:blip r:embed="rId2" cstate="print">
            <a:extLst>
              <a:ext uri="{28A0092B-C50C-407E-A947-70E740481C1C}">
                <a14:useLocalDpi xmlns:a14="http://schemas.microsoft.com/office/drawing/2010/main" val="0"/>
              </a:ext>
            </a:extLst>
          </a:blip>
          <a:srcRect b="5972"/>
          <a:stretch/>
        </p:blipFill>
        <p:spPr bwMode="auto">
          <a:xfrm>
            <a:off x="3208302" y="553528"/>
            <a:ext cx="2835573" cy="1499014"/>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3">
            <a:extLst>
              <a:ext uri="{28A0092B-C50C-407E-A947-70E740481C1C}">
                <a14:useLocalDpi xmlns:a14="http://schemas.microsoft.com/office/drawing/2010/main" val="0"/>
              </a:ext>
            </a:extLst>
          </a:blip>
          <a:srcRect t="26390" b="22916"/>
          <a:stretch/>
        </p:blipFill>
        <p:spPr bwMode="auto">
          <a:xfrm>
            <a:off x="-877486" y="553528"/>
            <a:ext cx="3942612" cy="1499014"/>
          </a:xfrm>
          <a:prstGeom prst="rect">
            <a:avLst/>
          </a:prstGeom>
          <a:ln>
            <a:noFill/>
          </a:ln>
          <a:extLst>
            <a:ext uri="{53640926-AAD7-44D8-BBD7-CCE9431645EC}">
              <a14:shadowObscured xmlns:a14="http://schemas.microsoft.com/office/drawing/2010/main"/>
            </a:ext>
          </a:extLst>
        </p:spPr>
      </p:pic>
      <p:pic>
        <p:nvPicPr>
          <p:cNvPr id="14" name="Picture 13"/>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t="23334" b="13749"/>
          <a:stretch/>
        </p:blipFill>
        <p:spPr bwMode="auto">
          <a:xfrm>
            <a:off x="6187051" y="528542"/>
            <a:ext cx="3580765" cy="1524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6969237"/>
      </p:ext>
    </p:extLst>
  </p:cSld>
  <p:clrMapOvr>
    <a:masterClrMapping/>
  </p:clrMapOvr>
  <p:transition>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116"/>
        <p:cNvGrpSpPr/>
        <p:nvPr/>
      </p:nvGrpSpPr>
      <p:grpSpPr>
        <a:xfrm>
          <a:off x="0" y="0"/>
          <a:ext cx="0" cy="0"/>
          <a:chOff x="0" y="0"/>
          <a:chExt cx="0" cy="0"/>
        </a:xfrm>
      </p:grpSpPr>
      <p:sp>
        <p:nvSpPr>
          <p:cNvPr id="117" name="Google Shape;117;p18"/>
          <p:cNvSpPr txBox="1">
            <a:spLocks noGrp="1"/>
          </p:cNvSpPr>
          <p:nvPr>
            <p:ph type="body" idx="1"/>
          </p:nvPr>
        </p:nvSpPr>
        <p:spPr>
          <a:xfrm>
            <a:off x="838250" y="2419350"/>
            <a:ext cx="5324100" cy="2255700"/>
          </a:xfrm>
          <a:prstGeom prst="rect">
            <a:avLst/>
          </a:prstGeom>
        </p:spPr>
        <p:txBody>
          <a:bodyPr spcFirstLastPara="1" wrap="square" lIns="91425" tIns="91425" rIns="91425" bIns="91425" anchor="t" anchorCtr="0">
            <a:noAutofit/>
          </a:bodyPr>
          <a:lstStyle/>
          <a:p>
            <a:pPr marL="0" lvl="0" indent="0">
              <a:buNone/>
            </a:pPr>
            <a:r>
              <a:rPr lang="en-US" dirty="0"/>
              <a:t>“</a:t>
            </a:r>
            <a:r>
              <a:rPr lang="en-US" dirty="0">
                <a:solidFill>
                  <a:srgbClr val="FF9800"/>
                </a:solidFill>
              </a:rPr>
              <a:t>Opportunity</a:t>
            </a:r>
            <a:r>
              <a:rPr lang="en-US" dirty="0"/>
              <a:t> and </a:t>
            </a:r>
            <a:r>
              <a:rPr lang="en-US" dirty="0">
                <a:solidFill>
                  <a:srgbClr val="FF9800"/>
                </a:solidFill>
              </a:rPr>
              <a:t>risk</a:t>
            </a:r>
            <a:r>
              <a:rPr lang="en-US" dirty="0"/>
              <a:t> come in pairs” </a:t>
            </a:r>
            <a:r>
              <a:rPr lang="en-US" dirty="0" err="1" smtClean="0"/>
              <a:t>Bangambiki</a:t>
            </a:r>
            <a:r>
              <a:rPr lang="en-US" dirty="0" smtClean="0"/>
              <a:t> </a:t>
            </a:r>
            <a:r>
              <a:rPr lang="en-US" dirty="0" err="1" smtClean="0"/>
              <a:t>Habyarimana</a:t>
            </a:r>
            <a:r>
              <a:rPr lang="en-US" dirty="0" smtClean="0"/>
              <a:t> </a:t>
            </a:r>
            <a:endParaRPr lang="en-US" dirty="0"/>
          </a:p>
        </p:txBody>
      </p:sp>
      <p:sp>
        <p:nvSpPr>
          <p:cNvPr id="118" name="Google Shape;118;p18"/>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50</a:t>
            </a:fld>
            <a:endParaRPr dirty="0"/>
          </a:p>
        </p:txBody>
      </p:sp>
    </p:spTree>
    <p:extLst>
      <p:ext uri="{BB962C8B-B14F-4D97-AF65-F5344CB8AC3E}">
        <p14:creationId xmlns:p14="http://schemas.microsoft.com/office/powerpoint/2010/main" val="83455760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sp>
        <p:nvSpPr>
          <p:cNvPr id="111" name="Google Shape;111;p17"/>
          <p:cNvSpPr txBox="1">
            <a:spLocks noGrp="1"/>
          </p:cNvSpPr>
          <p:nvPr>
            <p:ph type="ctrTitle"/>
          </p:nvPr>
        </p:nvSpPr>
        <p:spPr>
          <a:xfrm>
            <a:off x="648300" y="1583350"/>
            <a:ext cx="3522300" cy="298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smtClean="0">
                <a:solidFill>
                  <a:srgbClr val="FFC107"/>
                </a:solidFill>
              </a:rPr>
              <a:t>3.</a:t>
            </a:r>
            <a:endParaRPr sz="7200" dirty="0">
              <a:solidFill>
                <a:srgbClr val="FFC107"/>
              </a:solidFill>
            </a:endParaRPr>
          </a:p>
          <a:p>
            <a:pPr marL="0" lvl="0" indent="0" algn="l" rtl="0">
              <a:spcBef>
                <a:spcPts val="0"/>
              </a:spcBef>
              <a:spcAft>
                <a:spcPts val="0"/>
              </a:spcAft>
              <a:buNone/>
            </a:pPr>
            <a:r>
              <a:rPr lang="en-US" dirty="0" smtClean="0"/>
              <a:t>FIRE SAFETY AND FIRE  PREVENTION TECHNIQUES</a:t>
            </a:r>
            <a:endParaRPr lang="en-US" dirty="0"/>
          </a:p>
        </p:txBody>
      </p:sp>
      <p:sp>
        <p:nvSpPr>
          <p:cNvPr id="112" name="Google Shape;112;p17"/>
          <p:cNvSpPr txBox="1">
            <a:spLocks noGrp="1"/>
          </p:cNvSpPr>
          <p:nvPr>
            <p:ph type="subTitle" idx="1"/>
          </p:nvPr>
        </p:nvSpPr>
        <p:spPr>
          <a:xfrm>
            <a:off x="6724950" y="3494300"/>
            <a:ext cx="1906200" cy="1031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dirty="0" smtClean="0"/>
              <a:t>What is fire, formation, hazards and how it is extinguished</a:t>
            </a:r>
            <a:endParaRPr dirty="0"/>
          </a:p>
        </p:txBody>
      </p:sp>
    </p:spTree>
    <p:extLst>
      <p:ext uri="{BB962C8B-B14F-4D97-AF65-F5344CB8AC3E}">
        <p14:creationId xmlns:p14="http://schemas.microsoft.com/office/powerpoint/2010/main" val="36817238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87"/>
        <p:cNvGrpSpPr/>
        <p:nvPr/>
      </p:nvGrpSpPr>
      <p:grpSpPr>
        <a:xfrm>
          <a:off x="0" y="0"/>
          <a:ext cx="0" cy="0"/>
          <a:chOff x="0" y="0"/>
          <a:chExt cx="0" cy="0"/>
        </a:xfrm>
      </p:grpSpPr>
      <p:sp>
        <p:nvSpPr>
          <p:cNvPr id="88" name="Google Shape;88;p15"/>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solidFill>
                  <a:schemeClr val="bg1"/>
                </a:solidFill>
              </a:rPr>
              <a:t>Risk Assessment</a:t>
            </a:r>
            <a:endParaRPr dirty="0">
              <a:solidFill>
                <a:schemeClr val="bg1"/>
              </a:solidFill>
            </a:endParaRPr>
          </a:p>
        </p:txBody>
      </p:sp>
      <p:sp>
        <p:nvSpPr>
          <p:cNvPr id="89" name="Google Shape;89;p15"/>
          <p:cNvSpPr txBox="1">
            <a:spLocks noGrp="1"/>
          </p:cNvSpPr>
          <p:nvPr>
            <p:ph type="subTitle" idx="4294967295"/>
          </p:nvPr>
        </p:nvSpPr>
        <p:spPr>
          <a:xfrm>
            <a:off x="0" y="3830638"/>
            <a:ext cx="7772400" cy="784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smtClean="0">
                <a:solidFill>
                  <a:schemeClr val="bg1"/>
                </a:solidFill>
                <a:latin typeface="Raleway Light" panose="020B0604020202020204" charset="0"/>
                <a:ea typeface="Raleway ExtraBold"/>
                <a:cs typeface="Arial" panose="020B0604020202020204" pitchFamily="34" charset="0"/>
                <a:sym typeface="Raleway ExtraBold"/>
              </a:rPr>
              <a:t>To examine</a:t>
            </a:r>
            <a:endParaRPr sz="2400" dirty="0">
              <a:solidFill>
                <a:schemeClr val="bg1"/>
              </a:solidFill>
              <a:latin typeface="Raleway Light" panose="020B0604020202020204" charset="0"/>
              <a:ea typeface="Raleway ExtraBold"/>
              <a:cs typeface="Arial" panose="020B0604020202020204" pitchFamily="34" charset="0"/>
              <a:sym typeface="Raleway ExtraBold"/>
            </a:endParaRPr>
          </a:p>
        </p:txBody>
      </p:sp>
      <p:sp>
        <p:nvSpPr>
          <p:cNvPr id="7" name="Google Shape;88;p15"/>
          <p:cNvSpPr txBox="1">
            <a:spLocks/>
          </p:cNvSpPr>
          <p:nvPr/>
        </p:nvSpPr>
        <p:spPr>
          <a:xfrm>
            <a:off x="2882900" y="1312413"/>
            <a:ext cx="5765800" cy="25182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9pPr>
          </a:lstStyle>
          <a:p>
            <a:pPr algn="ctr" rtl="1"/>
            <a:r>
              <a:rPr lang="en-US" sz="2400" dirty="0">
                <a:solidFill>
                  <a:srgbClr val="FF0000"/>
                </a:solidFill>
                <a:latin typeface="Karla" panose="020B0604020202020204" charset="0"/>
                <a:cs typeface="Arial" panose="020B0604020202020204" pitchFamily="34" charset="0"/>
              </a:rPr>
              <a:t>T</a:t>
            </a:r>
            <a:r>
              <a:rPr lang="en-US" sz="2400" dirty="0" smtClean="0">
                <a:solidFill>
                  <a:srgbClr val="FF0000"/>
                </a:solidFill>
                <a:latin typeface="Karla" panose="020B0604020202020204" charset="0"/>
                <a:cs typeface="Arial" panose="020B0604020202020204" pitchFamily="34" charset="0"/>
              </a:rPr>
              <a:t>he field of health and safety is initiated from fire safety and then reached the level of maturation which we can see now in our curriculums. So in order to make a strong base in HSE education you must understand fire safety completely.</a:t>
            </a:r>
            <a:endParaRPr lang="en-US" sz="2400" dirty="0">
              <a:solidFill>
                <a:srgbClr val="FF0000"/>
              </a:solidFill>
              <a:latin typeface="Karla" panose="020B0604020202020204" charset="0"/>
              <a:cs typeface="Arial" panose="020B0604020202020204" pitchFamily="34" charset="0"/>
            </a:endParaRPr>
          </a:p>
        </p:txBody>
      </p:sp>
      <p:sp>
        <p:nvSpPr>
          <p:cNvPr id="8" name="Google Shape;88;p15"/>
          <p:cNvSpPr txBox="1">
            <a:spLocks/>
          </p:cNvSpPr>
          <p:nvPr/>
        </p:nvSpPr>
        <p:spPr>
          <a:xfrm>
            <a:off x="-1468296" y="1063032"/>
            <a:ext cx="5765800" cy="25182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9pPr>
          </a:lstStyle>
          <a:p>
            <a:pPr algn="ctr"/>
            <a:r>
              <a:rPr lang="en-US" sz="2400" b="1" dirty="0" smtClean="0">
                <a:solidFill>
                  <a:srgbClr val="FFA400"/>
                </a:solidFill>
                <a:latin typeface="Karla" panose="020B0604020202020204" charset="0"/>
                <a:cs typeface="Arial" panose="020B0604020202020204" pitchFamily="34" charset="0"/>
              </a:rPr>
              <a:t>History of </a:t>
            </a:r>
          </a:p>
          <a:p>
            <a:pPr algn="ctr"/>
            <a:r>
              <a:rPr lang="en-US" sz="2400" b="1" dirty="0" smtClean="0">
                <a:solidFill>
                  <a:srgbClr val="FFA400"/>
                </a:solidFill>
                <a:latin typeface="Karla" panose="020B0604020202020204" charset="0"/>
                <a:cs typeface="Arial" panose="020B0604020202020204" pitchFamily="34" charset="0"/>
              </a:rPr>
              <a:t>Fire Safety</a:t>
            </a:r>
          </a:p>
          <a:p>
            <a:pPr algn="ctr"/>
            <a:endParaRPr lang="en-US" sz="2400" b="1" dirty="0">
              <a:solidFill>
                <a:srgbClr val="FFA400"/>
              </a:solidFill>
              <a:latin typeface="Karla" panose="020B0604020202020204" charset="0"/>
              <a:cs typeface="Arial" panose="020B0604020202020204" pitchFamily="34" charset="0"/>
            </a:endParaRPr>
          </a:p>
          <a:p>
            <a:pPr algn="ctr"/>
            <a:endParaRPr lang="en-US" sz="2400" b="1" dirty="0" smtClean="0">
              <a:solidFill>
                <a:srgbClr val="FFA400"/>
              </a:solidFill>
              <a:latin typeface="Karla" panose="020B0604020202020204" charset="0"/>
              <a:cs typeface="Arial" panose="020B0604020202020204" pitchFamily="34" charset="0"/>
            </a:endParaRPr>
          </a:p>
        </p:txBody>
      </p:sp>
    </p:spTree>
    <p:extLst>
      <p:ext uri="{BB962C8B-B14F-4D97-AF65-F5344CB8AC3E}">
        <p14:creationId xmlns:p14="http://schemas.microsoft.com/office/powerpoint/2010/main" val="1034675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4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767"/>
        <p:cNvGrpSpPr/>
        <p:nvPr/>
      </p:nvGrpSpPr>
      <p:grpSpPr>
        <a:xfrm>
          <a:off x="0" y="0"/>
          <a:ext cx="0" cy="0"/>
          <a:chOff x="0" y="0"/>
          <a:chExt cx="0" cy="0"/>
        </a:xfrm>
      </p:grpSpPr>
      <p:sp>
        <p:nvSpPr>
          <p:cNvPr id="769" name="Google Shape;769;p29"/>
          <p:cNvSpPr txBox="1">
            <a:spLocks noGrp="1"/>
          </p:cNvSpPr>
          <p:nvPr>
            <p:ph type="body" idx="1"/>
          </p:nvPr>
        </p:nvSpPr>
        <p:spPr>
          <a:xfrm>
            <a:off x="699385" y="2742825"/>
            <a:ext cx="7845900" cy="5196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sz="3200" b="1" dirty="0" smtClean="0">
                <a:latin typeface="Karla" panose="020B0604020202020204" charset="0"/>
              </a:rPr>
              <a:t>F</a:t>
            </a:r>
            <a:r>
              <a:rPr lang="en" sz="3200" b="1" dirty="0" smtClean="0">
                <a:latin typeface="Karla" panose="020B0604020202020204" charset="0"/>
              </a:rPr>
              <a:t>ires responded to in 2017</a:t>
            </a:r>
            <a:endParaRPr sz="3200" b="1" dirty="0">
              <a:latin typeface="Karla" panose="020B0604020202020204" charset="0"/>
            </a:endParaRPr>
          </a:p>
        </p:txBody>
      </p:sp>
      <p:sp>
        <p:nvSpPr>
          <p:cNvPr id="770" name="Google Shape;770;p2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latin typeface="Karla" panose="020B0604020202020204" charset="0"/>
              </a:rPr>
              <a:t>53</a:t>
            </a:fld>
            <a:endParaRPr>
              <a:solidFill>
                <a:srgbClr val="FFFFFF"/>
              </a:solidFill>
              <a:latin typeface="Karla" panose="020B0604020202020204" charset="0"/>
            </a:endParaRPr>
          </a:p>
        </p:txBody>
      </p:sp>
      <p:sp>
        <p:nvSpPr>
          <p:cNvPr id="768" name="Google Shape;768;p29"/>
          <p:cNvSpPr txBox="1">
            <a:spLocks noGrp="1"/>
          </p:cNvSpPr>
          <p:nvPr>
            <p:ph type="ctrTitle" idx="4294967295"/>
          </p:nvPr>
        </p:nvSpPr>
        <p:spPr>
          <a:xfrm>
            <a:off x="736135" y="1842163"/>
            <a:ext cx="7772400" cy="116046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9600" dirty="0">
                <a:solidFill>
                  <a:srgbClr val="FFA400"/>
                </a:solidFill>
                <a:latin typeface="Karla" panose="020B0604020202020204" charset="0"/>
              </a:rPr>
              <a:t>1</a:t>
            </a:r>
            <a:r>
              <a:rPr lang="en" sz="9600" dirty="0" smtClean="0">
                <a:solidFill>
                  <a:srgbClr val="FFA400"/>
                </a:solidFill>
                <a:latin typeface="Karla" panose="020B0604020202020204" charset="0"/>
              </a:rPr>
              <a:t>,319,500</a:t>
            </a:r>
            <a:endParaRPr sz="9600" dirty="0">
              <a:solidFill>
                <a:srgbClr val="FFA400"/>
              </a:solidFill>
              <a:latin typeface="Karla" panose="020B0604020202020204" charset="0"/>
            </a:endParaRPr>
          </a:p>
        </p:txBody>
      </p:sp>
    </p:spTree>
    <p:extLst>
      <p:ext uri="{BB962C8B-B14F-4D97-AF65-F5344CB8AC3E}">
        <p14:creationId xmlns:p14="http://schemas.microsoft.com/office/powerpoint/2010/main" val="32709398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767"/>
        <p:cNvGrpSpPr/>
        <p:nvPr/>
      </p:nvGrpSpPr>
      <p:grpSpPr>
        <a:xfrm>
          <a:off x="0" y="0"/>
          <a:ext cx="0" cy="0"/>
          <a:chOff x="0" y="0"/>
          <a:chExt cx="0" cy="0"/>
        </a:xfrm>
      </p:grpSpPr>
      <p:sp>
        <p:nvSpPr>
          <p:cNvPr id="768" name="Google Shape;768;p29"/>
          <p:cNvSpPr txBox="1">
            <a:spLocks noGrp="1"/>
          </p:cNvSpPr>
          <p:nvPr>
            <p:ph type="ctrTitle" idx="4294967295"/>
          </p:nvPr>
        </p:nvSpPr>
        <p:spPr>
          <a:xfrm>
            <a:off x="685800" y="771550"/>
            <a:ext cx="7772400" cy="1159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9600" dirty="0" smtClean="0">
                <a:solidFill>
                  <a:srgbClr val="FF0000"/>
                </a:solidFill>
                <a:latin typeface="Karla" panose="020B0604020202020204" charset="0"/>
              </a:rPr>
              <a:t>499,000</a:t>
            </a:r>
            <a:endParaRPr sz="9600" dirty="0">
              <a:solidFill>
                <a:srgbClr val="FF0000"/>
              </a:solidFill>
              <a:latin typeface="Karla" panose="020B0604020202020204" charset="0"/>
            </a:endParaRPr>
          </a:p>
        </p:txBody>
      </p:sp>
      <p:sp>
        <p:nvSpPr>
          <p:cNvPr id="769" name="Google Shape;769;p29"/>
          <p:cNvSpPr txBox="1">
            <a:spLocks noGrp="1"/>
          </p:cNvSpPr>
          <p:nvPr>
            <p:ph type="subTitle" idx="4294967295"/>
          </p:nvPr>
        </p:nvSpPr>
        <p:spPr>
          <a:xfrm>
            <a:off x="685800" y="1573334"/>
            <a:ext cx="7772400" cy="784800"/>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sz="3600" b="1" dirty="0" smtClean="0">
                <a:latin typeface="Karla" panose="020B0604020202020204" charset="0"/>
              </a:rPr>
              <a:t>Structure fires in 2017</a:t>
            </a:r>
            <a:endParaRPr sz="3600" b="1" dirty="0">
              <a:latin typeface="Karla" panose="020B0604020202020204" charset="0"/>
            </a:endParaRPr>
          </a:p>
        </p:txBody>
      </p:sp>
      <p:sp>
        <p:nvSpPr>
          <p:cNvPr id="770" name="Google Shape;770;p2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rgbClr val="FFFFFF"/>
                </a:solidFill>
                <a:latin typeface="Karla" panose="020B0604020202020204" charset="0"/>
              </a:rPr>
              <a:t>54</a:t>
            </a:fld>
            <a:endParaRPr>
              <a:solidFill>
                <a:srgbClr val="FFFFFF"/>
              </a:solidFill>
              <a:latin typeface="Karla" panose="020B0604020202020204" charset="0"/>
            </a:endParaRPr>
          </a:p>
        </p:txBody>
      </p:sp>
      <p:sp>
        <p:nvSpPr>
          <p:cNvPr id="5" name="Google Shape;768;p29"/>
          <p:cNvSpPr txBox="1">
            <a:spLocks/>
          </p:cNvSpPr>
          <p:nvPr/>
        </p:nvSpPr>
        <p:spPr>
          <a:xfrm>
            <a:off x="611560" y="2491223"/>
            <a:ext cx="7772400" cy="1159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22222"/>
              </a:buClr>
              <a:buSzPts val="2400"/>
              <a:buFont typeface="Montserrat"/>
              <a:buNone/>
              <a:defRPr sz="2400" b="1" i="0" u="none" strike="noStrike" cap="none">
                <a:solidFill>
                  <a:srgbClr val="222222"/>
                </a:solidFill>
                <a:latin typeface="Montserrat"/>
                <a:ea typeface="Montserrat"/>
                <a:cs typeface="Montserrat"/>
                <a:sym typeface="Montserrat"/>
              </a:defRPr>
            </a:lvl1pPr>
            <a:lvl2pPr marR="0" lvl="1"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2pPr>
            <a:lvl3pPr marR="0" lvl="2"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3pPr>
            <a:lvl4pPr marR="0" lvl="3"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4pPr>
            <a:lvl5pPr marR="0" lvl="4"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5pPr>
            <a:lvl6pPr marR="0" lvl="5"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6pPr>
            <a:lvl7pPr marR="0" lvl="6"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7pPr>
            <a:lvl8pPr marR="0" lvl="7"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8pPr>
            <a:lvl9pPr marR="0" lvl="8" algn="l" rtl="0">
              <a:lnSpc>
                <a:spcPct val="100000"/>
              </a:lnSpc>
              <a:spcBef>
                <a:spcPts val="0"/>
              </a:spcBef>
              <a:spcAft>
                <a:spcPts val="0"/>
              </a:spcAft>
              <a:buClr>
                <a:srgbClr val="222222"/>
              </a:buClr>
              <a:buSzPts val="2400"/>
              <a:buFont typeface="Montserrat ExtraBold"/>
              <a:buNone/>
              <a:defRPr sz="2400" b="0" i="0" u="none" strike="noStrike" cap="none">
                <a:solidFill>
                  <a:srgbClr val="222222"/>
                </a:solidFill>
                <a:latin typeface="Montserrat ExtraBold"/>
                <a:ea typeface="Montserrat ExtraBold"/>
                <a:cs typeface="Montserrat ExtraBold"/>
                <a:sym typeface="Montserrat ExtraBold"/>
              </a:defRPr>
            </a:lvl9pPr>
          </a:lstStyle>
          <a:p>
            <a:pPr algn="ctr"/>
            <a:r>
              <a:rPr lang="en" sz="7200" dirty="0" smtClean="0">
                <a:solidFill>
                  <a:srgbClr val="FF0000"/>
                </a:solidFill>
                <a:latin typeface="Karla" panose="020B0604020202020204" charset="0"/>
              </a:rPr>
              <a:t>3,400</a:t>
            </a:r>
            <a:endParaRPr lang="en" sz="7200" dirty="0">
              <a:solidFill>
                <a:srgbClr val="FF0000"/>
              </a:solidFill>
              <a:latin typeface="Karla" panose="020B0604020202020204" charset="0"/>
            </a:endParaRPr>
          </a:p>
        </p:txBody>
      </p:sp>
      <p:sp>
        <p:nvSpPr>
          <p:cNvPr id="6" name="Google Shape;769;p29"/>
          <p:cNvSpPr txBox="1">
            <a:spLocks/>
          </p:cNvSpPr>
          <p:nvPr/>
        </p:nvSpPr>
        <p:spPr>
          <a:xfrm>
            <a:off x="611560" y="3347598"/>
            <a:ext cx="7772400" cy="784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spcBef>
                <a:spcPts val="600"/>
              </a:spcBef>
              <a:buClr>
                <a:srgbClr val="999999"/>
              </a:buClr>
              <a:buSzPts val="1600"/>
              <a:buFont typeface="Karla"/>
              <a:buNone/>
              <a:defRPr sz="3600">
                <a:solidFill>
                  <a:srgbClr val="999999"/>
                </a:solidFill>
                <a:latin typeface="Karla" panose="020B0604020202020204" charset="0"/>
                <a:ea typeface="Karla"/>
                <a:cs typeface="Karla"/>
                <a:sym typeface="Karla"/>
              </a:defRPr>
            </a:lvl1pPr>
            <a:lvl2pPr marL="914400" indent="-330200">
              <a:buClr>
                <a:srgbClr val="999999"/>
              </a:buClr>
              <a:buSzPts val="1600"/>
              <a:buFont typeface="Karla"/>
              <a:buChar char="▹"/>
              <a:defRPr sz="1600">
                <a:solidFill>
                  <a:srgbClr val="999999"/>
                </a:solidFill>
                <a:latin typeface="Karla"/>
                <a:ea typeface="Karla"/>
                <a:cs typeface="Karla"/>
                <a:sym typeface="Karla"/>
              </a:defRPr>
            </a:lvl2pPr>
            <a:lvl3pPr marL="1371600" indent="-330200">
              <a:buClr>
                <a:srgbClr val="999999"/>
              </a:buClr>
              <a:buSzPts val="1600"/>
              <a:buFont typeface="Karla"/>
              <a:buChar char="▹"/>
              <a:defRPr sz="1600">
                <a:solidFill>
                  <a:srgbClr val="999999"/>
                </a:solidFill>
                <a:latin typeface="Karla"/>
                <a:ea typeface="Karla"/>
                <a:cs typeface="Karla"/>
                <a:sym typeface="Karla"/>
              </a:defRPr>
            </a:lvl3pPr>
            <a:lvl4pPr marL="1828800" indent="-330200">
              <a:buClr>
                <a:srgbClr val="999999"/>
              </a:buClr>
              <a:buSzPts val="1600"/>
              <a:buFont typeface="Karla"/>
              <a:buChar char="●"/>
              <a:defRPr sz="1600">
                <a:solidFill>
                  <a:srgbClr val="999999"/>
                </a:solidFill>
                <a:latin typeface="Karla"/>
                <a:ea typeface="Karla"/>
                <a:cs typeface="Karla"/>
                <a:sym typeface="Karla"/>
              </a:defRPr>
            </a:lvl4pPr>
            <a:lvl5pPr marL="2286000" indent="-330200">
              <a:buClr>
                <a:srgbClr val="999999"/>
              </a:buClr>
              <a:buSzPts val="1600"/>
              <a:buFont typeface="Karla"/>
              <a:buChar char="○"/>
              <a:defRPr sz="1600">
                <a:solidFill>
                  <a:srgbClr val="999999"/>
                </a:solidFill>
                <a:latin typeface="Karla"/>
                <a:ea typeface="Karla"/>
                <a:cs typeface="Karla"/>
                <a:sym typeface="Karla"/>
              </a:defRPr>
            </a:lvl5pPr>
            <a:lvl6pPr marL="2743200" indent="-330200">
              <a:buClr>
                <a:srgbClr val="999999"/>
              </a:buClr>
              <a:buSzPts val="1600"/>
              <a:buFont typeface="Karla"/>
              <a:buChar char="■"/>
              <a:defRPr sz="1600">
                <a:solidFill>
                  <a:srgbClr val="999999"/>
                </a:solidFill>
                <a:latin typeface="Karla"/>
                <a:ea typeface="Karla"/>
                <a:cs typeface="Karla"/>
                <a:sym typeface="Karla"/>
              </a:defRPr>
            </a:lvl6pPr>
            <a:lvl7pPr marL="3200400" indent="-330200">
              <a:buClr>
                <a:srgbClr val="999999"/>
              </a:buClr>
              <a:buSzPts val="1600"/>
              <a:buFont typeface="Karla"/>
              <a:buChar char="●"/>
              <a:defRPr sz="1600">
                <a:solidFill>
                  <a:srgbClr val="999999"/>
                </a:solidFill>
                <a:latin typeface="Karla"/>
                <a:ea typeface="Karla"/>
                <a:cs typeface="Karla"/>
                <a:sym typeface="Karla"/>
              </a:defRPr>
            </a:lvl7pPr>
            <a:lvl8pPr marL="3657600" indent="-330200">
              <a:buClr>
                <a:srgbClr val="999999"/>
              </a:buClr>
              <a:buSzPts val="1600"/>
              <a:buFont typeface="Karla"/>
              <a:buChar char="○"/>
              <a:defRPr sz="1600">
                <a:solidFill>
                  <a:srgbClr val="999999"/>
                </a:solidFill>
                <a:latin typeface="Karla"/>
                <a:ea typeface="Karla"/>
                <a:cs typeface="Karla"/>
                <a:sym typeface="Karla"/>
              </a:defRPr>
            </a:lvl8pPr>
            <a:lvl9pPr marL="4114800" indent="-330200">
              <a:buClr>
                <a:srgbClr val="999999"/>
              </a:buClr>
              <a:buSzPts val="1600"/>
              <a:buFont typeface="Karla"/>
              <a:buChar char="■"/>
              <a:defRPr sz="1600">
                <a:solidFill>
                  <a:srgbClr val="999999"/>
                </a:solidFill>
                <a:latin typeface="Karla"/>
                <a:ea typeface="Karla"/>
                <a:cs typeface="Karla"/>
                <a:sym typeface="Karla"/>
              </a:defRPr>
            </a:lvl9pPr>
          </a:lstStyle>
          <a:p>
            <a:r>
              <a:rPr lang="en-US" sz="2800" b="1" dirty="0"/>
              <a:t>Civilians deaths in fires</a:t>
            </a:r>
          </a:p>
        </p:txBody>
      </p:sp>
    </p:spTree>
    <p:extLst>
      <p:ext uri="{BB962C8B-B14F-4D97-AF65-F5344CB8AC3E}">
        <p14:creationId xmlns:p14="http://schemas.microsoft.com/office/powerpoint/2010/main" val="10738804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726"/>
        <p:cNvGrpSpPr/>
        <p:nvPr/>
      </p:nvGrpSpPr>
      <p:grpSpPr>
        <a:xfrm>
          <a:off x="0" y="0"/>
          <a:ext cx="0" cy="0"/>
          <a:chOff x="0" y="0"/>
          <a:chExt cx="0" cy="0"/>
        </a:xfrm>
      </p:grpSpPr>
      <p:sp>
        <p:nvSpPr>
          <p:cNvPr id="728" name="Google Shape;728;p26"/>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sp>
        <p:nvSpPr>
          <p:cNvPr id="729" name="Google Shape;729;p26"/>
          <p:cNvSpPr/>
          <p:nvPr/>
        </p:nvSpPr>
        <p:spPr>
          <a:xfrm>
            <a:off x="3009152" y="1090417"/>
            <a:ext cx="3115500" cy="2395800"/>
          </a:xfrm>
          <a:prstGeom prst="triangle">
            <a:avLst>
              <a:gd name="adj" fmla="val 50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latin typeface="Montserrat Light"/>
              <a:ea typeface="Montserrat Light"/>
              <a:cs typeface="Montserrat Light"/>
              <a:sym typeface="Montserrat Light"/>
            </a:endParaRPr>
          </a:p>
        </p:txBody>
      </p:sp>
      <p:sp>
        <p:nvSpPr>
          <p:cNvPr id="730" name="Google Shape;730;p26"/>
          <p:cNvSpPr txBox="1"/>
          <p:nvPr/>
        </p:nvSpPr>
        <p:spPr>
          <a:xfrm>
            <a:off x="3702149" y="2318888"/>
            <a:ext cx="1730400" cy="964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dirty="0" smtClean="0">
                <a:solidFill>
                  <a:srgbClr val="434343"/>
                </a:solidFill>
                <a:latin typeface="Montserrat Light"/>
                <a:ea typeface="Montserrat Light"/>
                <a:cs typeface="Montserrat Light"/>
                <a:sym typeface="Montserrat Light"/>
              </a:rPr>
              <a:t>Fire</a:t>
            </a:r>
            <a:endParaRPr sz="2400" dirty="0">
              <a:solidFill>
                <a:srgbClr val="434343"/>
              </a:solidFill>
              <a:latin typeface="Montserrat Light"/>
              <a:ea typeface="Montserrat Light"/>
              <a:cs typeface="Montserrat Light"/>
              <a:sym typeface="Montserrat Light"/>
            </a:endParaRPr>
          </a:p>
        </p:txBody>
      </p:sp>
      <p:sp>
        <p:nvSpPr>
          <p:cNvPr id="732" name="Google Shape;732;p26"/>
          <p:cNvSpPr/>
          <p:nvPr/>
        </p:nvSpPr>
        <p:spPr>
          <a:xfrm rot="10800000">
            <a:off x="3520714" y="3622185"/>
            <a:ext cx="2086643" cy="150304"/>
          </a:xfrm>
          <a:prstGeom prst="rightArrow">
            <a:avLst>
              <a:gd name="adj1" fmla="val 25514"/>
              <a:gd name="adj2" fmla="val 64322"/>
            </a:avLst>
          </a:pr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rgbClr val="434343"/>
              </a:solidFill>
              <a:latin typeface="Montserrat Light"/>
              <a:ea typeface="Montserrat Light"/>
              <a:cs typeface="Montserrat Light"/>
              <a:sym typeface="Montserrat Light"/>
            </a:endParaRPr>
          </a:p>
        </p:txBody>
      </p:sp>
      <p:sp>
        <p:nvSpPr>
          <p:cNvPr id="733" name="Google Shape;733;p26"/>
          <p:cNvSpPr txBox="1"/>
          <p:nvPr/>
        </p:nvSpPr>
        <p:spPr>
          <a:xfrm rot="620">
            <a:off x="3608864" y="3718314"/>
            <a:ext cx="1993152" cy="35095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dirty="0" smtClean="0">
                <a:solidFill>
                  <a:srgbClr val="434343"/>
                </a:solidFill>
                <a:latin typeface="Montserrat Light"/>
                <a:ea typeface="Montserrat Light"/>
                <a:cs typeface="Montserrat Light"/>
                <a:sym typeface="Montserrat Light"/>
              </a:rPr>
              <a:t>Source of ignition</a:t>
            </a:r>
            <a:endParaRPr sz="1200" b="1" dirty="0">
              <a:solidFill>
                <a:srgbClr val="434343"/>
              </a:solidFill>
              <a:latin typeface="Montserrat Light"/>
              <a:ea typeface="Montserrat Light"/>
              <a:cs typeface="Montserrat Light"/>
              <a:sym typeface="Montserrat Light"/>
            </a:endParaRPr>
          </a:p>
        </p:txBody>
      </p:sp>
      <p:sp>
        <p:nvSpPr>
          <p:cNvPr id="734" name="Google Shape;734;p26"/>
          <p:cNvSpPr/>
          <p:nvPr/>
        </p:nvSpPr>
        <p:spPr>
          <a:xfrm>
            <a:off x="5779678" y="3123697"/>
            <a:ext cx="677449" cy="677808"/>
          </a:xfrm>
          <a:prstGeom prst="ellipse">
            <a:avLst/>
          </a:prstGeom>
          <a:solidFill>
            <a:srgbClr val="FFA400"/>
          </a:solidFill>
          <a:ln>
            <a:noFill/>
          </a:ln>
          <a:effectLst>
            <a:outerShdw blurRad="57150" dist="19050" dir="5400000" algn="bl" rotWithShape="0">
              <a:srgbClr val="212121">
                <a:alpha val="38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FFFFFF"/>
                </a:solidFill>
                <a:latin typeface="Montserrat"/>
                <a:ea typeface="Montserrat"/>
                <a:cs typeface="Montserrat"/>
                <a:sym typeface="Montserrat"/>
              </a:rPr>
              <a:t>03</a:t>
            </a:r>
            <a:endParaRPr sz="1800" b="1" dirty="0">
              <a:solidFill>
                <a:srgbClr val="FFFFFF"/>
              </a:solidFill>
              <a:latin typeface="Montserrat"/>
              <a:ea typeface="Montserrat"/>
              <a:cs typeface="Montserrat"/>
              <a:sym typeface="Montserrat"/>
            </a:endParaRPr>
          </a:p>
        </p:txBody>
      </p:sp>
      <p:sp>
        <p:nvSpPr>
          <p:cNvPr id="736" name="Google Shape;736;p26"/>
          <p:cNvSpPr/>
          <p:nvPr/>
        </p:nvSpPr>
        <p:spPr>
          <a:xfrm rot="18239483">
            <a:off x="2636594" y="2089690"/>
            <a:ext cx="1953330" cy="150197"/>
          </a:xfrm>
          <a:prstGeom prst="rightArrow">
            <a:avLst>
              <a:gd name="adj1" fmla="val 25514"/>
              <a:gd name="adj2" fmla="val 64322"/>
            </a:avLst>
          </a:pr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rgbClr val="434343"/>
              </a:solidFill>
              <a:latin typeface="Montserrat Light"/>
              <a:ea typeface="Montserrat Light"/>
              <a:cs typeface="Montserrat Light"/>
              <a:sym typeface="Montserrat Light"/>
            </a:endParaRPr>
          </a:p>
        </p:txBody>
      </p:sp>
      <p:sp>
        <p:nvSpPr>
          <p:cNvPr id="737" name="Google Shape;737;p26"/>
          <p:cNvSpPr txBox="1"/>
          <p:nvPr/>
        </p:nvSpPr>
        <p:spPr>
          <a:xfrm rot="18234984">
            <a:off x="2428375" y="1915428"/>
            <a:ext cx="1994507" cy="350954"/>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b="1" dirty="0" smtClean="0">
                <a:solidFill>
                  <a:srgbClr val="434343"/>
                </a:solidFill>
                <a:latin typeface="Montserrat Light"/>
                <a:ea typeface="Montserrat Light"/>
                <a:cs typeface="Montserrat Light"/>
                <a:sym typeface="Montserrat Light"/>
              </a:rPr>
              <a:t>Fuel</a:t>
            </a:r>
            <a:endParaRPr sz="1200" b="1" dirty="0">
              <a:solidFill>
                <a:srgbClr val="434343"/>
              </a:solidFill>
              <a:latin typeface="Montserrat Light"/>
              <a:ea typeface="Montserrat Light"/>
              <a:cs typeface="Montserrat Light"/>
              <a:sym typeface="Montserrat Light"/>
            </a:endParaRPr>
          </a:p>
        </p:txBody>
      </p:sp>
      <p:sp>
        <p:nvSpPr>
          <p:cNvPr id="738" name="Google Shape;738;p26"/>
          <p:cNvSpPr/>
          <p:nvPr/>
        </p:nvSpPr>
        <p:spPr>
          <a:xfrm>
            <a:off x="2753753" y="3123698"/>
            <a:ext cx="677449" cy="677808"/>
          </a:xfrm>
          <a:prstGeom prst="ellipse">
            <a:avLst/>
          </a:prstGeom>
          <a:solidFill>
            <a:srgbClr val="FFC800"/>
          </a:solidFill>
          <a:ln>
            <a:noFill/>
          </a:ln>
          <a:effectLst>
            <a:outerShdw blurRad="57150" dist="19050" dir="5400000" algn="bl" rotWithShape="0">
              <a:srgbClr val="212121">
                <a:alpha val="38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FFFFFF"/>
                </a:solidFill>
                <a:latin typeface="Montserrat"/>
                <a:ea typeface="Montserrat"/>
                <a:cs typeface="Montserrat"/>
                <a:sym typeface="Montserrat"/>
              </a:rPr>
              <a:t>01</a:t>
            </a:r>
            <a:endParaRPr sz="1800" b="1" dirty="0">
              <a:solidFill>
                <a:srgbClr val="FFFFFF"/>
              </a:solidFill>
              <a:latin typeface="Montserrat"/>
              <a:ea typeface="Montserrat"/>
              <a:cs typeface="Montserrat"/>
              <a:sym typeface="Montserrat"/>
            </a:endParaRPr>
          </a:p>
        </p:txBody>
      </p:sp>
      <p:sp>
        <p:nvSpPr>
          <p:cNvPr id="740" name="Google Shape;740;p26"/>
          <p:cNvSpPr/>
          <p:nvPr/>
        </p:nvSpPr>
        <p:spPr>
          <a:xfrm rot="3420919">
            <a:off x="4571869" y="2093287"/>
            <a:ext cx="1895604" cy="150307"/>
          </a:xfrm>
          <a:prstGeom prst="rightArrow">
            <a:avLst>
              <a:gd name="adj1" fmla="val 25514"/>
              <a:gd name="adj2" fmla="val 64322"/>
            </a:avLst>
          </a:pr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0">
              <a:solidFill>
                <a:srgbClr val="434343"/>
              </a:solidFill>
              <a:latin typeface="Montserrat Light"/>
              <a:ea typeface="Montserrat Light"/>
              <a:cs typeface="Montserrat Light"/>
              <a:sym typeface="Montserrat Light"/>
            </a:endParaRPr>
          </a:p>
        </p:txBody>
      </p:sp>
      <p:sp>
        <p:nvSpPr>
          <p:cNvPr id="741" name="Google Shape;741;p26"/>
          <p:cNvSpPr/>
          <p:nvPr/>
        </p:nvSpPr>
        <p:spPr>
          <a:xfrm>
            <a:off x="4228660" y="772493"/>
            <a:ext cx="677449" cy="677808"/>
          </a:xfrm>
          <a:prstGeom prst="ellipse">
            <a:avLst/>
          </a:prstGeom>
          <a:solidFill>
            <a:srgbClr val="F64646"/>
          </a:solidFill>
          <a:ln>
            <a:noFill/>
          </a:ln>
          <a:effectLst>
            <a:outerShdw blurRad="57150" dist="19050" dir="5400000" algn="bl" rotWithShape="0">
              <a:srgbClr val="212121">
                <a:alpha val="38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b="1" dirty="0" smtClean="0">
                <a:solidFill>
                  <a:srgbClr val="FFFFFF"/>
                </a:solidFill>
                <a:latin typeface="Montserrat"/>
                <a:ea typeface="Montserrat"/>
                <a:cs typeface="Montserrat"/>
                <a:sym typeface="Montserrat"/>
              </a:rPr>
              <a:t>02</a:t>
            </a:r>
            <a:endParaRPr sz="1800" b="1" dirty="0">
              <a:solidFill>
                <a:srgbClr val="FFFFFF"/>
              </a:solidFill>
              <a:latin typeface="Montserrat"/>
              <a:ea typeface="Montserrat"/>
              <a:cs typeface="Montserrat"/>
              <a:sym typeface="Montserrat"/>
            </a:endParaRPr>
          </a:p>
        </p:txBody>
      </p:sp>
      <p:sp>
        <p:nvSpPr>
          <p:cNvPr id="742" name="Google Shape;742;p26"/>
          <p:cNvSpPr txBox="1"/>
          <p:nvPr/>
        </p:nvSpPr>
        <p:spPr>
          <a:xfrm rot="3420634">
            <a:off x="4650501" y="1855622"/>
            <a:ext cx="2006310" cy="350976"/>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b="1" dirty="0" smtClean="0">
                <a:solidFill>
                  <a:srgbClr val="434343"/>
                </a:solidFill>
                <a:latin typeface="Montserrat Light"/>
                <a:ea typeface="Montserrat Light"/>
                <a:cs typeface="Montserrat Light"/>
                <a:sym typeface="Montserrat Light"/>
              </a:rPr>
              <a:t>Oxygen</a:t>
            </a:r>
            <a:endParaRPr sz="1100" b="1" dirty="0">
              <a:solidFill>
                <a:srgbClr val="434343"/>
              </a:solidFill>
              <a:latin typeface="Montserrat Light"/>
              <a:ea typeface="Montserrat Light"/>
              <a:cs typeface="Montserrat Light"/>
              <a:sym typeface="Montserrat Light"/>
            </a:endParaRPr>
          </a:p>
        </p:txBody>
      </p:sp>
    </p:spTree>
    <p:extLst>
      <p:ext uri="{BB962C8B-B14F-4D97-AF65-F5344CB8AC3E}">
        <p14:creationId xmlns:p14="http://schemas.microsoft.com/office/powerpoint/2010/main" val="406413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741"/>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grpId="0" nodeType="afterEffect">
                                  <p:stCondLst>
                                    <p:cond delay="0"/>
                                  </p:stCondLst>
                                  <p:childTnLst>
                                    <p:set>
                                      <p:cBhvr>
                                        <p:cTn id="20" dur="1" fill="hold">
                                          <p:stCondLst>
                                            <p:cond delay="0"/>
                                          </p:stCondLst>
                                        </p:cTn>
                                        <p:tgtEl>
                                          <p:spTgt spid="7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32"/>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733"/>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7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9" grpId="0" animBg="1"/>
      <p:bldP spid="730" grpId="0"/>
      <p:bldP spid="732" grpId="0" animBg="1"/>
      <p:bldP spid="733" grpId="0"/>
      <p:bldP spid="734" grpId="0" animBg="1"/>
      <p:bldP spid="736" grpId="0" animBg="1"/>
      <p:bldP spid="737" grpId="0"/>
      <p:bldP spid="738" grpId="0" animBg="1"/>
      <p:bldP spid="740" grpId="0" animBg="1"/>
      <p:bldP spid="741" grpId="0" animBg="1"/>
      <p:bldP spid="742"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660"/>
        <p:cNvGrpSpPr/>
        <p:nvPr/>
      </p:nvGrpSpPr>
      <p:grpSpPr>
        <a:xfrm>
          <a:off x="0" y="0"/>
          <a:ext cx="0" cy="0"/>
          <a:chOff x="0" y="0"/>
          <a:chExt cx="0" cy="0"/>
        </a:xfrm>
      </p:grpSpPr>
      <p:sp>
        <p:nvSpPr>
          <p:cNvPr id="661" name="Google Shape;661;p19"/>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smtClean="0"/>
              <a:t>Why fire is dangerous?</a:t>
            </a:r>
            <a:endParaRPr sz="2400" dirty="0"/>
          </a:p>
        </p:txBody>
      </p:sp>
      <p:sp>
        <p:nvSpPr>
          <p:cNvPr id="662" name="Google Shape;662;p19"/>
          <p:cNvSpPr txBox="1">
            <a:spLocks noGrp="1"/>
          </p:cNvSpPr>
          <p:nvPr>
            <p:ph type="body" idx="1"/>
          </p:nvPr>
        </p:nvSpPr>
        <p:spPr>
          <a:xfrm>
            <a:off x="1320025" y="1613274"/>
            <a:ext cx="6455700" cy="2902500"/>
          </a:xfrm>
          <a:prstGeom prst="rect">
            <a:avLst/>
          </a:prstGeom>
        </p:spPr>
        <p:txBody>
          <a:bodyPr spcFirstLastPara="1" wrap="square" lIns="91425" tIns="91425" rIns="91425" bIns="91425" anchor="t" anchorCtr="0">
            <a:noAutofit/>
          </a:bodyPr>
          <a:lstStyle/>
          <a:p>
            <a:pPr marL="457200" lvl="0" indent="-368300" algn="l" rtl="0">
              <a:spcBef>
                <a:spcPts val="600"/>
              </a:spcBef>
              <a:spcAft>
                <a:spcPts val="0"/>
              </a:spcAft>
              <a:buSzPts val="2200"/>
              <a:buChar char="◂"/>
            </a:pPr>
            <a:r>
              <a:rPr lang="en-US" sz="2400" dirty="0" smtClean="0"/>
              <a:t>High temperature can cause burns</a:t>
            </a:r>
          </a:p>
          <a:p>
            <a:pPr marL="457200" lvl="0" indent="-368300" algn="l" rtl="0">
              <a:spcBef>
                <a:spcPts val="600"/>
              </a:spcBef>
              <a:spcAft>
                <a:spcPts val="0"/>
              </a:spcAft>
              <a:buSzPts val="2200"/>
              <a:buChar char="◂"/>
            </a:pPr>
            <a:r>
              <a:rPr lang="en-US" sz="2400" dirty="0" smtClean="0"/>
              <a:t>Smoke can cause respiratory issues</a:t>
            </a:r>
          </a:p>
          <a:p>
            <a:pPr marL="457200" lvl="0" indent="-368300" algn="l" rtl="0">
              <a:spcBef>
                <a:spcPts val="600"/>
              </a:spcBef>
              <a:spcAft>
                <a:spcPts val="0"/>
              </a:spcAft>
              <a:buSzPts val="2200"/>
              <a:buChar char="◂"/>
            </a:pPr>
            <a:r>
              <a:rPr lang="en-US" sz="2400" dirty="0" smtClean="0"/>
              <a:t>Lack of visibility can cause hindrance in evacuation</a:t>
            </a:r>
          </a:p>
          <a:p>
            <a:pPr marL="457200" lvl="0" indent="-368300" algn="l" rtl="0">
              <a:spcBef>
                <a:spcPts val="600"/>
              </a:spcBef>
              <a:spcAft>
                <a:spcPts val="0"/>
              </a:spcAft>
              <a:buSzPts val="2200"/>
              <a:buChar char="◂"/>
            </a:pPr>
            <a:r>
              <a:rPr lang="en-US" sz="2400" dirty="0" smtClean="0"/>
              <a:t>Building collapse</a:t>
            </a:r>
          </a:p>
          <a:p>
            <a:pPr marL="457200" lvl="0" indent="-368300" algn="l" rtl="0">
              <a:spcBef>
                <a:spcPts val="600"/>
              </a:spcBef>
              <a:spcAft>
                <a:spcPts val="0"/>
              </a:spcAft>
              <a:buSzPts val="2200"/>
              <a:buChar char="◂"/>
            </a:pPr>
            <a:r>
              <a:rPr lang="en-US" sz="2400" dirty="0" smtClean="0"/>
              <a:t>These are the common hazards of fire </a:t>
            </a:r>
          </a:p>
          <a:p>
            <a:pPr marL="457200" lvl="0" indent="-368300" algn="l" rtl="0">
              <a:spcBef>
                <a:spcPts val="600"/>
              </a:spcBef>
              <a:spcAft>
                <a:spcPts val="0"/>
              </a:spcAft>
              <a:buSzPts val="2200"/>
              <a:buChar char="◂"/>
            </a:pPr>
            <a:endParaRPr sz="2400" dirty="0"/>
          </a:p>
        </p:txBody>
      </p:sp>
      <p:sp>
        <p:nvSpPr>
          <p:cNvPr id="663" name="Google Shape;663;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spTree>
    <p:extLst>
      <p:ext uri="{BB962C8B-B14F-4D97-AF65-F5344CB8AC3E}">
        <p14:creationId xmlns:p14="http://schemas.microsoft.com/office/powerpoint/2010/main" val="347412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1"/>
                                        </p:tgtEl>
                                        <p:attrNameLst>
                                          <p:attrName>style.visibility</p:attrName>
                                        </p:attrNameLst>
                                      </p:cBhvr>
                                      <p:to>
                                        <p:strVal val="visible"/>
                                      </p:to>
                                    </p:set>
                                    <p:animEffect transition="in" filter="fade">
                                      <p:cBhvr>
                                        <p:cTn id="7" dur="500"/>
                                        <p:tgtEl>
                                          <p:spTgt spid="6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2">
                                            <p:txEl>
                                              <p:pRg st="0" end="0"/>
                                            </p:txEl>
                                          </p:spTgt>
                                        </p:tgtEl>
                                        <p:attrNameLst>
                                          <p:attrName>style.visibility</p:attrName>
                                        </p:attrNameLst>
                                      </p:cBhvr>
                                      <p:to>
                                        <p:strVal val="visible"/>
                                      </p:to>
                                    </p:set>
                                    <p:animEffect transition="in" filter="fade">
                                      <p:cBhvr>
                                        <p:cTn id="12" dur="500"/>
                                        <p:tgtEl>
                                          <p:spTgt spid="6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2">
                                            <p:txEl>
                                              <p:pRg st="1" end="1"/>
                                            </p:txEl>
                                          </p:spTgt>
                                        </p:tgtEl>
                                        <p:attrNameLst>
                                          <p:attrName>style.visibility</p:attrName>
                                        </p:attrNameLst>
                                      </p:cBhvr>
                                      <p:to>
                                        <p:strVal val="visible"/>
                                      </p:to>
                                    </p:set>
                                    <p:animEffect transition="in" filter="fade">
                                      <p:cBhvr>
                                        <p:cTn id="17" dur="500"/>
                                        <p:tgtEl>
                                          <p:spTgt spid="66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2">
                                            <p:txEl>
                                              <p:pRg st="2" end="2"/>
                                            </p:txEl>
                                          </p:spTgt>
                                        </p:tgtEl>
                                        <p:attrNameLst>
                                          <p:attrName>style.visibility</p:attrName>
                                        </p:attrNameLst>
                                      </p:cBhvr>
                                      <p:to>
                                        <p:strVal val="visible"/>
                                      </p:to>
                                    </p:set>
                                    <p:animEffect transition="in" filter="fade">
                                      <p:cBhvr>
                                        <p:cTn id="22" dur="500"/>
                                        <p:tgtEl>
                                          <p:spTgt spid="66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2">
                                            <p:txEl>
                                              <p:pRg st="3" end="3"/>
                                            </p:txEl>
                                          </p:spTgt>
                                        </p:tgtEl>
                                        <p:attrNameLst>
                                          <p:attrName>style.visibility</p:attrName>
                                        </p:attrNameLst>
                                      </p:cBhvr>
                                      <p:to>
                                        <p:strVal val="visible"/>
                                      </p:to>
                                    </p:set>
                                    <p:animEffect transition="in" filter="fade">
                                      <p:cBhvr>
                                        <p:cTn id="27" dur="500"/>
                                        <p:tgtEl>
                                          <p:spTgt spid="66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2">
                                            <p:txEl>
                                              <p:pRg st="4" end="4"/>
                                            </p:txEl>
                                          </p:spTgt>
                                        </p:tgtEl>
                                        <p:attrNameLst>
                                          <p:attrName>style.visibility</p:attrName>
                                        </p:attrNameLst>
                                      </p:cBhvr>
                                      <p:to>
                                        <p:strVal val="visible"/>
                                      </p:to>
                                    </p:set>
                                    <p:animEffect transition="in" filter="fade">
                                      <p:cBhvr>
                                        <p:cTn id="32" dur="500"/>
                                        <p:tgtEl>
                                          <p:spTgt spid="6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660"/>
        <p:cNvGrpSpPr/>
        <p:nvPr/>
      </p:nvGrpSpPr>
      <p:grpSpPr>
        <a:xfrm>
          <a:off x="0" y="0"/>
          <a:ext cx="0" cy="0"/>
          <a:chOff x="0" y="0"/>
          <a:chExt cx="0" cy="0"/>
        </a:xfrm>
      </p:grpSpPr>
      <p:sp>
        <p:nvSpPr>
          <p:cNvPr id="661" name="Google Shape;661;p19"/>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smtClean="0"/>
              <a:t>Direct use of fire</a:t>
            </a:r>
            <a:endParaRPr sz="2400" dirty="0"/>
          </a:p>
        </p:txBody>
      </p:sp>
      <p:sp>
        <p:nvSpPr>
          <p:cNvPr id="662" name="Google Shape;662;p19"/>
          <p:cNvSpPr txBox="1">
            <a:spLocks noGrp="1"/>
          </p:cNvSpPr>
          <p:nvPr>
            <p:ph type="body" idx="1"/>
          </p:nvPr>
        </p:nvSpPr>
        <p:spPr>
          <a:xfrm>
            <a:off x="1320025" y="1613274"/>
            <a:ext cx="6455700" cy="2902500"/>
          </a:xfrm>
          <a:prstGeom prst="rect">
            <a:avLst/>
          </a:prstGeom>
        </p:spPr>
        <p:txBody>
          <a:bodyPr spcFirstLastPara="1" wrap="square" lIns="91425" tIns="91425" rIns="91425" bIns="91425" anchor="t" anchorCtr="0">
            <a:noAutofit/>
          </a:bodyPr>
          <a:lstStyle/>
          <a:p>
            <a:pPr indent="-368300">
              <a:buSzPts val="2200"/>
              <a:buFont typeface="Karla"/>
              <a:buChar char="◂"/>
            </a:pPr>
            <a:r>
              <a:rPr lang="en-US" sz="2400" dirty="0"/>
              <a:t>Steel industry, in furnaces</a:t>
            </a:r>
          </a:p>
          <a:p>
            <a:pPr lvl="0" indent="-368300">
              <a:buSzPts val="2200"/>
              <a:buChar char="◂"/>
            </a:pPr>
            <a:r>
              <a:rPr lang="en-US" sz="2400" dirty="0" smtClean="0"/>
              <a:t>Textile Industry</a:t>
            </a:r>
          </a:p>
          <a:p>
            <a:pPr lvl="0" indent="-368300">
              <a:buSzPts val="2200"/>
              <a:buChar char="◂"/>
            </a:pPr>
            <a:r>
              <a:rPr lang="en-US" sz="2400" dirty="0" smtClean="0"/>
              <a:t>Kitchens</a:t>
            </a:r>
          </a:p>
          <a:p>
            <a:pPr marL="457200" lvl="0" indent="-368300" algn="l" rtl="0">
              <a:spcBef>
                <a:spcPts val="600"/>
              </a:spcBef>
              <a:spcAft>
                <a:spcPts val="0"/>
              </a:spcAft>
              <a:buSzPts val="2200"/>
              <a:buChar char="◂"/>
            </a:pPr>
            <a:endParaRPr lang="en-US" sz="2400" dirty="0" smtClean="0"/>
          </a:p>
          <a:p>
            <a:pPr marL="457200" lvl="0" indent="-368300" algn="l" rtl="0">
              <a:spcBef>
                <a:spcPts val="600"/>
              </a:spcBef>
              <a:spcAft>
                <a:spcPts val="0"/>
              </a:spcAft>
              <a:buSzPts val="2200"/>
              <a:buChar char="◂"/>
            </a:pPr>
            <a:endParaRPr lang="en-US" sz="2400" dirty="0"/>
          </a:p>
          <a:p>
            <a:pPr marL="457200" lvl="0" indent="-368300" algn="l" rtl="0">
              <a:spcBef>
                <a:spcPts val="600"/>
              </a:spcBef>
              <a:spcAft>
                <a:spcPts val="0"/>
              </a:spcAft>
              <a:buSzPts val="2200"/>
              <a:buChar char="◂"/>
            </a:pPr>
            <a:r>
              <a:rPr lang="en-US" sz="2400" dirty="0" smtClean="0"/>
              <a:t>And various other departments</a:t>
            </a:r>
          </a:p>
          <a:p>
            <a:pPr marL="457200" lvl="0" indent="-368300" algn="l" rtl="0">
              <a:spcBef>
                <a:spcPts val="600"/>
              </a:spcBef>
              <a:spcAft>
                <a:spcPts val="0"/>
              </a:spcAft>
              <a:buSzPts val="2200"/>
              <a:buChar char="◂"/>
            </a:pPr>
            <a:endParaRPr lang="en-US" sz="2400" dirty="0" smtClean="0"/>
          </a:p>
        </p:txBody>
      </p:sp>
      <p:sp>
        <p:nvSpPr>
          <p:cNvPr id="663" name="Google Shape;663;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spTree>
    <p:extLst>
      <p:ext uri="{BB962C8B-B14F-4D97-AF65-F5344CB8AC3E}">
        <p14:creationId xmlns:p14="http://schemas.microsoft.com/office/powerpoint/2010/main" val="324456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1"/>
                                        </p:tgtEl>
                                        <p:attrNameLst>
                                          <p:attrName>style.visibility</p:attrName>
                                        </p:attrNameLst>
                                      </p:cBhvr>
                                      <p:to>
                                        <p:strVal val="visible"/>
                                      </p:to>
                                    </p:set>
                                    <p:animEffect transition="in" filter="fade">
                                      <p:cBhvr>
                                        <p:cTn id="7" dur="500"/>
                                        <p:tgtEl>
                                          <p:spTgt spid="6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2">
                                            <p:txEl>
                                              <p:pRg st="0" end="0"/>
                                            </p:txEl>
                                          </p:spTgt>
                                        </p:tgtEl>
                                        <p:attrNameLst>
                                          <p:attrName>style.visibility</p:attrName>
                                        </p:attrNameLst>
                                      </p:cBhvr>
                                      <p:to>
                                        <p:strVal val="visible"/>
                                      </p:to>
                                    </p:set>
                                    <p:animEffect transition="in" filter="fade">
                                      <p:cBhvr>
                                        <p:cTn id="12" dur="500"/>
                                        <p:tgtEl>
                                          <p:spTgt spid="6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2">
                                            <p:txEl>
                                              <p:pRg st="1" end="1"/>
                                            </p:txEl>
                                          </p:spTgt>
                                        </p:tgtEl>
                                        <p:attrNameLst>
                                          <p:attrName>style.visibility</p:attrName>
                                        </p:attrNameLst>
                                      </p:cBhvr>
                                      <p:to>
                                        <p:strVal val="visible"/>
                                      </p:to>
                                    </p:set>
                                    <p:animEffect transition="in" filter="fade">
                                      <p:cBhvr>
                                        <p:cTn id="17" dur="500"/>
                                        <p:tgtEl>
                                          <p:spTgt spid="66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2">
                                            <p:txEl>
                                              <p:pRg st="2" end="2"/>
                                            </p:txEl>
                                          </p:spTgt>
                                        </p:tgtEl>
                                        <p:attrNameLst>
                                          <p:attrName>style.visibility</p:attrName>
                                        </p:attrNameLst>
                                      </p:cBhvr>
                                      <p:to>
                                        <p:strVal val="visible"/>
                                      </p:to>
                                    </p:set>
                                    <p:animEffect transition="in" filter="fade">
                                      <p:cBhvr>
                                        <p:cTn id="22" dur="500"/>
                                        <p:tgtEl>
                                          <p:spTgt spid="66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2">
                                            <p:txEl>
                                              <p:pRg st="5" end="5"/>
                                            </p:txEl>
                                          </p:spTgt>
                                        </p:tgtEl>
                                        <p:attrNameLst>
                                          <p:attrName>style.visibility</p:attrName>
                                        </p:attrNameLst>
                                      </p:cBhvr>
                                      <p:to>
                                        <p:strVal val="visible"/>
                                      </p:to>
                                    </p:set>
                                    <p:animEffect transition="in" filter="fade">
                                      <p:cBhvr>
                                        <p:cTn id="27" dur="500"/>
                                        <p:tgtEl>
                                          <p:spTgt spid="6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pPr algn="ctr"/>
            <a:r>
              <a:rPr lang="en-US" sz="4400" dirty="0" smtClean="0"/>
              <a:t>Assignment 01</a:t>
            </a:r>
            <a:endParaRPr lang="en-US" sz="4400" dirty="0"/>
          </a:p>
        </p:txBody>
      </p:sp>
      <p:sp>
        <p:nvSpPr>
          <p:cNvPr id="4" name="Subtitle 3"/>
          <p:cNvSpPr>
            <a:spLocks noGrp="1"/>
          </p:cNvSpPr>
          <p:nvPr>
            <p:ph type="subTitle" idx="1"/>
          </p:nvPr>
        </p:nvSpPr>
        <p:spPr/>
        <p:txBody>
          <a:bodyPr/>
          <a:lstStyle/>
          <a:p>
            <a:pPr algn="ctr"/>
            <a:r>
              <a:rPr lang="en-US" dirty="0" smtClean="0">
                <a:solidFill>
                  <a:srgbClr val="FF0000"/>
                </a:solidFill>
              </a:rPr>
              <a:t>Where direct fire is used in industry</a:t>
            </a:r>
          </a:p>
          <a:p>
            <a:pPr algn="ctr"/>
            <a:r>
              <a:rPr lang="en-US" dirty="0" smtClean="0">
                <a:solidFill>
                  <a:srgbClr val="FF0000"/>
                </a:solidFill>
              </a:rPr>
              <a:t>Give examples</a:t>
            </a:r>
            <a:endParaRPr lang="en-US" dirty="0">
              <a:solidFill>
                <a:srgbClr val="FF0000"/>
              </a:solidFill>
            </a:endParaRPr>
          </a:p>
        </p:txBody>
      </p:sp>
      <p:sp>
        <p:nvSpPr>
          <p:cNvPr id="5" name="Content Placeholder 4"/>
          <p:cNvSpPr>
            <a:spLocks noGrp="1"/>
          </p:cNvSpPr>
          <p:nvPr>
            <p:ph sz="quarter" idx="10"/>
          </p:nvPr>
        </p:nvSpPr>
        <p:spPr/>
        <p:txBody>
          <a:bodyPr/>
          <a:lstStyle/>
          <a:p>
            <a:endParaRPr lang="en-US"/>
          </a:p>
        </p:txBody>
      </p:sp>
      <p:sp>
        <p:nvSpPr>
          <p:cNvPr id="2" name="Slide Number Placeholder 1"/>
          <p:cNvSpPr>
            <a:spLocks noGrp="1"/>
          </p:cNvSpPr>
          <p:nvPr>
            <p:ph type="sldNum" idx="4294967295"/>
          </p:nvPr>
        </p:nvSpPr>
        <p:spPr>
          <a:xfrm>
            <a:off x="8596313" y="4749800"/>
            <a:ext cx="547687" cy="393700"/>
          </a:xfrm>
        </p:spPr>
        <p:txBody>
          <a:bodyPr/>
          <a:lstStyle/>
          <a:p>
            <a:pPr marL="0" lvl="0" indent="0" algn="r" rtl="0">
              <a:spcBef>
                <a:spcPts val="0"/>
              </a:spcBef>
              <a:spcAft>
                <a:spcPts val="0"/>
              </a:spcAft>
              <a:buNone/>
            </a:pPr>
            <a:fld id="{00000000-1234-1234-1234-123412341234}" type="slidenum">
              <a:rPr lang="en" smtClean="0"/>
              <a:t>58</a:t>
            </a:fld>
            <a:endParaRPr lang="en" dirty="0"/>
          </a:p>
        </p:txBody>
      </p:sp>
    </p:spTree>
    <p:extLst>
      <p:ext uri="{BB962C8B-B14F-4D97-AF65-F5344CB8AC3E}">
        <p14:creationId xmlns:p14="http://schemas.microsoft.com/office/powerpoint/2010/main" val="3327484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746"/>
        <p:cNvGrpSpPr/>
        <p:nvPr/>
      </p:nvGrpSpPr>
      <p:grpSpPr>
        <a:xfrm>
          <a:off x="0" y="0"/>
          <a:ext cx="0" cy="0"/>
          <a:chOff x="0" y="0"/>
          <a:chExt cx="0" cy="0"/>
        </a:xfrm>
      </p:grpSpPr>
      <p:sp>
        <p:nvSpPr>
          <p:cNvPr id="747" name="Google Shape;747;p27"/>
          <p:cNvSpPr txBox="1">
            <a:spLocks noGrp="1"/>
          </p:cNvSpPr>
          <p:nvPr>
            <p:ph type="title"/>
          </p:nvPr>
        </p:nvSpPr>
        <p:spPr>
          <a:xfrm>
            <a:off x="1158240" y="0"/>
            <a:ext cx="9144000" cy="696300"/>
          </a:xfrm>
          <a:prstGeom prst="rect">
            <a:avLst/>
          </a:prstGeom>
        </p:spPr>
        <p:txBody>
          <a:bodyPr spcFirstLastPara="1" wrap="square" lIns="91425" tIns="91425" rIns="91425" bIns="91425" anchor="b" anchorCtr="0">
            <a:noAutofit/>
          </a:bodyPr>
          <a:lstStyle/>
          <a:p>
            <a:pPr lvl="0"/>
            <a:r>
              <a:rPr lang="en-US" sz="2400" dirty="0"/>
              <a:t>Classification of fire based on fuel sources</a:t>
            </a:r>
            <a:endParaRPr sz="2400" dirty="0"/>
          </a:p>
        </p:txBody>
      </p:sp>
      <p:sp>
        <p:nvSpPr>
          <p:cNvPr id="749" name="Google Shape;749;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pic>
        <p:nvPicPr>
          <p:cNvPr id="6" name="Picture 4" descr="IMAG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7246" y="1491450"/>
            <a:ext cx="307278" cy="34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IMAGE6"/>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215878" y="2088817"/>
            <a:ext cx="299121" cy="327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IMAGE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23605" y="2643578"/>
            <a:ext cx="319969" cy="34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New Imagclass 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8791" y="3219642"/>
            <a:ext cx="328126" cy="32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IMAGE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2655" y="3795706"/>
            <a:ext cx="28733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New Image bbb"/>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9108" y="4299762"/>
            <a:ext cx="325407" cy="3290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9">
            <a:extLst>
              <a:ext uri="{28A0092B-C50C-407E-A947-70E740481C1C}">
                <a14:useLocalDpi xmlns:a14="http://schemas.microsoft.com/office/drawing/2010/main" val="0"/>
              </a:ext>
            </a:extLst>
          </a:blip>
          <a:srcRect b="86751"/>
          <a:stretch/>
        </p:blipFill>
        <p:spPr>
          <a:xfrm>
            <a:off x="414167" y="740311"/>
            <a:ext cx="8315665" cy="523408"/>
          </a:xfrm>
          <a:prstGeom prst="rect">
            <a:avLst/>
          </a:prstGeom>
        </p:spPr>
      </p:pic>
      <p:pic>
        <p:nvPicPr>
          <p:cNvPr id="19" name="Picture 18"/>
          <p:cNvPicPr>
            <a:picLocks noChangeAspect="1"/>
          </p:cNvPicPr>
          <p:nvPr/>
        </p:nvPicPr>
        <p:blipFill rotWithShape="1">
          <a:blip r:embed="rId9">
            <a:extLst>
              <a:ext uri="{28A0092B-C50C-407E-A947-70E740481C1C}">
                <a14:useLocalDpi xmlns:a14="http://schemas.microsoft.com/office/drawing/2010/main" val="0"/>
              </a:ext>
            </a:extLst>
          </a:blip>
          <a:srcRect b="70887"/>
          <a:stretch/>
        </p:blipFill>
        <p:spPr>
          <a:xfrm>
            <a:off x="414167" y="740311"/>
            <a:ext cx="8315665" cy="1150132"/>
          </a:xfrm>
          <a:prstGeom prst="rect">
            <a:avLst/>
          </a:prstGeom>
        </p:spPr>
      </p:pic>
      <p:pic>
        <p:nvPicPr>
          <p:cNvPr id="21" name="Picture 20"/>
          <p:cNvPicPr>
            <a:picLocks noChangeAspect="1"/>
          </p:cNvPicPr>
          <p:nvPr/>
        </p:nvPicPr>
        <p:blipFill rotWithShape="1">
          <a:blip r:embed="rId9">
            <a:extLst>
              <a:ext uri="{28A0092B-C50C-407E-A947-70E740481C1C}">
                <a14:useLocalDpi xmlns:a14="http://schemas.microsoft.com/office/drawing/2010/main" val="0"/>
              </a:ext>
            </a:extLst>
          </a:blip>
          <a:srcRect b="56323"/>
          <a:stretch/>
        </p:blipFill>
        <p:spPr>
          <a:xfrm>
            <a:off x="414167" y="740311"/>
            <a:ext cx="8315665" cy="1725485"/>
          </a:xfrm>
          <a:prstGeom prst="rect">
            <a:avLst/>
          </a:prstGeom>
        </p:spPr>
      </p:pic>
      <p:pic>
        <p:nvPicPr>
          <p:cNvPr id="22" name="Picture 21"/>
          <p:cNvPicPr>
            <a:picLocks noChangeAspect="1"/>
          </p:cNvPicPr>
          <p:nvPr/>
        </p:nvPicPr>
        <p:blipFill rotWithShape="1">
          <a:blip r:embed="rId9">
            <a:extLst>
              <a:ext uri="{28A0092B-C50C-407E-A947-70E740481C1C}">
                <a14:useLocalDpi xmlns:a14="http://schemas.microsoft.com/office/drawing/2010/main" val="0"/>
              </a:ext>
            </a:extLst>
          </a:blip>
          <a:srcRect b="42539"/>
          <a:stretch/>
        </p:blipFill>
        <p:spPr>
          <a:xfrm>
            <a:off x="414167" y="740311"/>
            <a:ext cx="8315665" cy="2270015"/>
          </a:xfrm>
          <a:prstGeom prst="rect">
            <a:avLst/>
          </a:prstGeom>
        </p:spPr>
      </p:pic>
      <p:pic>
        <p:nvPicPr>
          <p:cNvPr id="23" name="Picture 22"/>
          <p:cNvPicPr>
            <a:picLocks noChangeAspect="1"/>
          </p:cNvPicPr>
          <p:nvPr/>
        </p:nvPicPr>
        <p:blipFill rotWithShape="1">
          <a:blip r:embed="rId9">
            <a:extLst>
              <a:ext uri="{28A0092B-C50C-407E-A947-70E740481C1C}">
                <a14:useLocalDpi xmlns:a14="http://schemas.microsoft.com/office/drawing/2010/main" val="0"/>
              </a:ext>
            </a:extLst>
          </a:blip>
          <a:srcRect b="28235"/>
          <a:stretch/>
        </p:blipFill>
        <p:spPr>
          <a:xfrm>
            <a:off x="414167" y="740311"/>
            <a:ext cx="8315665" cy="2835094"/>
          </a:xfrm>
          <a:prstGeom prst="rect">
            <a:avLst/>
          </a:prstGeom>
        </p:spPr>
      </p:pic>
      <p:pic>
        <p:nvPicPr>
          <p:cNvPr id="24" name="Picture 23"/>
          <p:cNvPicPr>
            <a:picLocks noChangeAspect="1"/>
          </p:cNvPicPr>
          <p:nvPr/>
        </p:nvPicPr>
        <p:blipFill rotWithShape="1">
          <a:blip r:embed="rId9">
            <a:extLst>
              <a:ext uri="{28A0092B-C50C-407E-A947-70E740481C1C}">
                <a14:useLocalDpi xmlns:a14="http://schemas.microsoft.com/office/drawing/2010/main" val="0"/>
              </a:ext>
            </a:extLst>
          </a:blip>
          <a:srcRect b="13931"/>
          <a:stretch/>
        </p:blipFill>
        <p:spPr>
          <a:xfrm>
            <a:off x="414167" y="740311"/>
            <a:ext cx="8315665" cy="3400172"/>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4167" y="740311"/>
            <a:ext cx="8315665" cy="3950550"/>
          </a:xfrm>
          <a:prstGeom prst="rect">
            <a:avLst/>
          </a:prstGeom>
        </p:spPr>
      </p:pic>
    </p:spTree>
    <p:extLst>
      <p:ext uri="{BB962C8B-B14F-4D97-AF65-F5344CB8AC3E}">
        <p14:creationId xmlns:p14="http://schemas.microsoft.com/office/powerpoint/2010/main" val="3954245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childTnLst>
                                </p:cTn>
                              </p:par>
                              <p:par>
                                <p:cTn id="53" presetID="10"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75"/>
        <p:cNvGrpSpPr/>
        <p:nvPr/>
      </p:nvGrpSpPr>
      <p:grpSpPr>
        <a:xfrm>
          <a:off x="0" y="0"/>
          <a:ext cx="0" cy="0"/>
          <a:chOff x="0" y="0"/>
          <a:chExt cx="0" cy="0"/>
        </a:xfrm>
      </p:grpSpPr>
      <p:sp>
        <p:nvSpPr>
          <p:cNvPr id="76" name="Google Shape;76;p14"/>
          <p:cNvSpPr txBox="1">
            <a:spLocks noGrp="1"/>
          </p:cNvSpPr>
          <p:nvPr>
            <p:ph type="ctrTitle"/>
          </p:nvPr>
        </p:nvSpPr>
        <p:spPr>
          <a:xfrm>
            <a:off x="648300" y="3404550"/>
            <a:ext cx="3810684" cy="1182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BASICS OF  </a:t>
            </a:r>
            <a:r>
              <a:rPr lang="en" dirty="0" smtClean="0">
                <a:solidFill>
                  <a:srgbClr val="8BC34A"/>
                </a:solidFill>
              </a:rPr>
              <a:t>HEALTH, SAFETY &amp;</a:t>
            </a:r>
            <a:r>
              <a:rPr lang="en" dirty="0" smtClean="0"/>
              <a:t> ENVIRONMENT</a:t>
            </a:r>
            <a:endParaRPr dirty="0"/>
          </a:p>
        </p:txBody>
      </p:sp>
      <p:grpSp>
        <p:nvGrpSpPr>
          <p:cNvPr id="77" name="Google Shape;77;p14"/>
          <p:cNvGrpSpPr/>
          <p:nvPr/>
        </p:nvGrpSpPr>
        <p:grpSpPr>
          <a:xfrm>
            <a:off x="742745" y="2453179"/>
            <a:ext cx="502625" cy="446586"/>
            <a:chOff x="5292575" y="3681900"/>
            <a:chExt cx="420150" cy="373275"/>
          </a:xfrm>
        </p:grpSpPr>
        <p:sp>
          <p:nvSpPr>
            <p:cNvPr id="78" name="Google Shape;78;p14"/>
            <p:cNvSpPr/>
            <p:nvPr/>
          </p:nvSpPr>
          <p:spPr>
            <a:xfrm>
              <a:off x="5292575" y="3706875"/>
              <a:ext cx="420150" cy="266700"/>
            </a:xfrm>
            <a:custGeom>
              <a:avLst/>
              <a:gdLst/>
              <a:ahLst/>
              <a:cxnLst/>
              <a:rect l="l" t="t" r="r" b="b"/>
              <a:pathLst>
                <a:path w="16806" h="10668" fill="none" extrusionOk="0">
                  <a:moveTo>
                    <a:pt x="16319" y="0"/>
                  </a:moveTo>
                  <a:lnTo>
                    <a:pt x="488" y="0"/>
                  </a:lnTo>
                  <a:lnTo>
                    <a:pt x="488" y="0"/>
                  </a:lnTo>
                  <a:lnTo>
                    <a:pt x="390" y="0"/>
                  </a:lnTo>
                  <a:lnTo>
                    <a:pt x="293" y="25"/>
                  </a:lnTo>
                  <a:lnTo>
                    <a:pt x="196" y="73"/>
                  </a:lnTo>
                  <a:lnTo>
                    <a:pt x="123" y="146"/>
                  </a:lnTo>
                  <a:lnTo>
                    <a:pt x="74" y="219"/>
                  </a:lnTo>
                  <a:lnTo>
                    <a:pt x="25" y="292"/>
                  </a:lnTo>
                  <a:lnTo>
                    <a:pt x="1" y="390"/>
                  </a:lnTo>
                  <a:lnTo>
                    <a:pt x="1" y="487"/>
                  </a:lnTo>
                  <a:lnTo>
                    <a:pt x="1" y="10181"/>
                  </a:lnTo>
                  <a:lnTo>
                    <a:pt x="1" y="10181"/>
                  </a:lnTo>
                  <a:lnTo>
                    <a:pt x="1" y="10278"/>
                  </a:lnTo>
                  <a:lnTo>
                    <a:pt x="25" y="10375"/>
                  </a:lnTo>
                  <a:lnTo>
                    <a:pt x="74" y="10448"/>
                  </a:lnTo>
                  <a:lnTo>
                    <a:pt x="123" y="10522"/>
                  </a:lnTo>
                  <a:lnTo>
                    <a:pt x="196" y="10570"/>
                  </a:lnTo>
                  <a:lnTo>
                    <a:pt x="293" y="10619"/>
                  </a:lnTo>
                  <a:lnTo>
                    <a:pt x="390" y="10643"/>
                  </a:lnTo>
                  <a:lnTo>
                    <a:pt x="488" y="10668"/>
                  </a:lnTo>
                  <a:lnTo>
                    <a:pt x="16319" y="10668"/>
                  </a:lnTo>
                  <a:lnTo>
                    <a:pt x="16319" y="10668"/>
                  </a:lnTo>
                  <a:lnTo>
                    <a:pt x="16416" y="10643"/>
                  </a:lnTo>
                  <a:lnTo>
                    <a:pt x="16513" y="10619"/>
                  </a:lnTo>
                  <a:lnTo>
                    <a:pt x="16611" y="10570"/>
                  </a:lnTo>
                  <a:lnTo>
                    <a:pt x="16684" y="10522"/>
                  </a:lnTo>
                  <a:lnTo>
                    <a:pt x="16733" y="10448"/>
                  </a:lnTo>
                  <a:lnTo>
                    <a:pt x="16781" y="10375"/>
                  </a:lnTo>
                  <a:lnTo>
                    <a:pt x="16806" y="10278"/>
                  </a:lnTo>
                  <a:lnTo>
                    <a:pt x="16806" y="10181"/>
                  </a:lnTo>
                  <a:lnTo>
                    <a:pt x="16806" y="487"/>
                  </a:lnTo>
                  <a:lnTo>
                    <a:pt x="16806" y="487"/>
                  </a:lnTo>
                  <a:lnTo>
                    <a:pt x="16806" y="390"/>
                  </a:lnTo>
                  <a:lnTo>
                    <a:pt x="16781" y="292"/>
                  </a:lnTo>
                  <a:lnTo>
                    <a:pt x="16733" y="219"/>
                  </a:lnTo>
                  <a:lnTo>
                    <a:pt x="16684" y="146"/>
                  </a:lnTo>
                  <a:lnTo>
                    <a:pt x="16611" y="73"/>
                  </a:lnTo>
                  <a:lnTo>
                    <a:pt x="16513" y="25"/>
                  </a:lnTo>
                  <a:lnTo>
                    <a:pt x="16416" y="0"/>
                  </a:lnTo>
                  <a:lnTo>
                    <a:pt x="16319" y="0"/>
                  </a:lnTo>
                  <a:lnTo>
                    <a:pt x="16319" y="0"/>
                  </a:lnTo>
                  <a:close/>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4"/>
            <p:cNvSpPr/>
            <p:nvPr/>
          </p:nvSpPr>
          <p:spPr>
            <a:xfrm>
              <a:off x="5490475" y="3681900"/>
              <a:ext cx="24375" cy="25000"/>
            </a:xfrm>
            <a:custGeom>
              <a:avLst/>
              <a:gdLst/>
              <a:ahLst/>
              <a:cxnLst/>
              <a:rect l="l" t="t" r="r" b="b"/>
              <a:pathLst>
                <a:path w="975" h="1000" fill="none" extrusionOk="0">
                  <a:moveTo>
                    <a:pt x="974" y="999"/>
                  </a:moveTo>
                  <a:lnTo>
                    <a:pt x="974" y="488"/>
                  </a:lnTo>
                  <a:lnTo>
                    <a:pt x="974" y="488"/>
                  </a:lnTo>
                  <a:lnTo>
                    <a:pt x="974" y="390"/>
                  </a:lnTo>
                  <a:lnTo>
                    <a:pt x="926" y="293"/>
                  </a:lnTo>
                  <a:lnTo>
                    <a:pt x="901" y="220"/>
                  </a:lnTo>
                  <a:lnTo>
                    <a:pt x="828" y="147"/>
                  </a:lnTo>
                  <a:lnTo>
                    <a:pt x="755" y="74"/>
                  </a:lnTo>
                  <a:lnTo>
                    <a:pt x="682" y="49"/>
                  </a:lnTo>
                  <a:lnTo>
                    <a:pt x="585" y="1"/>
                  </a:lnTo>
                  <a:lnTo>
                    <a:pt x="487" y="1"/>
                  </a:lnTo>
                  <a:lnTo>
                    <a:pt x="487" y="1"/>
                  </a:lnTo>
                  <a:lnTo>
                    <a:pt x="390" y="1"/>
                  </a:lnTo>
                  <a:lnTo>
                    <a:pt x="292" y="49"/>
                  </a:lnTo>
                  <a:lnTo>
                    <a:pt x="219" y="74"/>
                  </a:lnTo>
                  <a:lnTo>
                    <a:pt x="146" y="147"/>
                  </a:lnTo>
                  <a:lnTo>
                    <a:pt x="73" y="220"/>
                  </a:lnTo>
                  <a:lnTo>
                    <a:pt x="49" y="293"/>
                  </a:lnTo>
                  <a:lnTo>
                    <a:pt x="0" y="390"/>
                  </a:lnTo>
                  <a:lnTo>
                    <a:pt x="0" y="488"/>
                  </a:lnTo>
                  <a:lnTo>
                    <a:pt x="0" y="999"/>
                  </a:lnTo>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80;p14"/>
            <p:cNvSpPr/>
            <p:nvPr/>
          </p:nvSpPr>
          <p:spPr>
            <a:xfrm>
              <a:off x="5358350" y="3973550"/>
              <a:ext cx="60900" cy="81625"/>
            </a:xfrm>
            <a:custGeom>
              <a:avLst/>
              <a:gdLst/>
              <a:ahLst/>
              <a:cxnLst/>
              <a:rect l="l" t="t" r="r" b="b"/>
              <a:pathLst>
                <a:path w="2436" h="3265" fill="none" extrusionOk="0">
                  <a:moveTo>
                    <a:pt x="1340" y="1"/>
                  </a:moveTo>
                  <a:lnTo>
                    <a:pt x="49" y="2558"/>
                  </a:lnTo>
                  <a:lnTo>
                    <a:pt x="49" y="2558"/>
                  </a:lnTo>
                  <a:lnTo>
                    <a:pt x="24" y="2631"/>
                  </a:lnTo>
                  <a:lnTo>
                    <a:pt x="0" y="2728"/>
                  </a:lnTo>
                  <a:lnTo>
                    <a:pt x="0" y="2826"/>
                  </a:lnTo>
                  <a:lnTo>
                    <a:pt x="24" y="2923"/>
                  </a:lnTo>
                  <a:lnTo>
                    <a:pt x="73" y="2996"/>
                  </a:lnTo>
                  <a:lnTo>
                    <a:pt x="122" y="3094"/>
                  </a:lnTo>
                  <a:lnTo>
                    <a:pt x="195" y="3142"/>
                  </a:lnTo>
                  <a:lnTo>
                    <a:pt x="268" y="3215"/>
                  </a:lnTo>
                  <a:lnTo>
                    <a:pt x="268" y="3215"/>
                  </a:lnTo>
                  <a:lnTo>
                    <a:pt x="390" y="3240"/>
                  </a:lnTo>
                  <a:lnTo>
                    <a:pt x="487" y="3264"/>
                  </a:lnTo>
                  <a:lnTo>
                    <a:pt x="487" y="3264"/>
                  </a:lnTo>
                  <a:lnTo>
                    <a:pt x="633" y="3240"/>
                  </a:lnTo>
                  <a:lnTo>
                    <a:pt x="755" y="3191"/>
                  </a:lnTo>
                  <a:lnTo>
                    <a:pt x="853" y="3094"/>
                  </a:lnTo>
                  <a:lnTo>
                    <a:pt x="926" y="2996"/>
                  </a:lnTo>
                  <a:lnTo>
                    <a:pt x="2436" y="1"/>
                  </a:lnTo>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81;p14"/>
            <p:cNvSpPr/>
            <p:nvPr/>
          </p:nvSpPr>
          <p:spPr>
            <a:xfrm>
              <a:off x="5586050" y="3973550"/>
              <a:ext cx="60925" cy="81625"/>
            </a:xfrm>
            <a:custGeom>
              <a:avLst/>
              <a:gdLst/>
              <a:ahLst/>
              <a:cxnLst/>
              <a:rect l="l" t="t" r="r" b="b"/>
              <a:pathLst>
                <a:path w="2437" h="3265" fill="none" extrusionOk="0">
                  <a:moveTo>
                    <a:pt x="1" y="1"/>
                  </a:moveTo>
                  <a:lnTo>
                    <a:pt x="1511" y="2996"/>
                  </a:lnTo>
                  <a:lnTo>
                    <a:pt x="1511" y="2996"/>
                  </a:lnTo>
                  <a:lnTo>
                    <a:pt x="1584" y="3094"/>
                  </a:lnTo>
                  <a:lnTo>
                    <a:pt x="1681" y="3191"/>
                  </a:lnTo>
                  <a:lnTo>
                    <a:pt x="1803" y="3240"/>
                  </a:lnTo>
                  <a:lnTo>
                    <a:pt x="1949" y="3264"/>
                  </a:lnTo>
                  <a:lnTo>
                    <a:pt x="1949" y="3264"/>
                  </a:lnTo>
                  <a:lnTo>
                    <a:pt x="2047" y="3240"/>
                  </a:lnTo>
                  <a:lnTo>
                    <a:pt x="2168" y="3215"/>
                  </a:lnTo>
                  <a:lnTo>
                    <a:pt x="2168" y="3215"/>
                  </a:lnTo>
                  <a:lnTo>
                    <a:pt x="2241" y="3142"/>
                  </a:lnTo>
                  <a:lnTo>
                    <a:pt x="2315" y="3094"/>
                  </a:lnTo>
                  <a:lnTo>
                    <a:pt x="2363" y="2996"/>
                  </a:lnTo>
                  <a:lnTo>
                    <a:pt x="2412" y="2923"/>
                  </a:lnTo>
                  <a:lnTo>
                    <a:pt x="2436" y="2826"/>
                  </a:lnTo>
                  <a:lnTo>
                    <a:pt x="2436" y="2728"/>
                  </a:lnTo>
                  <a:lnTo>
                    <a:pt x="2412" y="2631"/>
                  </a:lnTo>
                  <a:lnTo>
                    <a:pt x="2388" y="2558"/>
                  </a:lnTo>
                  <a:lnTo>
                    <a:pt x="1097" y="1"/>
                  </a:lnTo>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82;p14"/>
            <p:cNvSpPr/>
            <p:nvPr/>
          </p:nvSpPr>
          <p:spPr>
            <a:xfrm>
              <a:off x="5316925" y="3731225"/>
              <a:ext cx="371450" cy="218000"/>
            </a:xfrm>
            <a:custGeom>
              <a:avLst/>
              <a:gdLst/>
              <a:ahLst/>
              <a:cxnLst/>
              <a:rect l="l" t="t" r="r" b="b"/>
              <a:pathLst>
                <a:path w="14858" h="8720" fill="none" extrusionOk="0">
                  <a:moveTo>
                    <a:pt x="1" y="0"/>
                  </a:moveTo>
                  <a:lnTo>
                    <a:pt x="1" y="8719"/>
                  </a:lnTo>
                  <a:lnTo>
                    <a:pt x="14857" y="8719"/>
                  </a:lnTo>
                  <a:lnTo>
                    <a:pt x="14857" y="0"/>
                  </a:lnTo>
                  <a:lnTo>
                    <a:pt x="1" y="0"/>
                  </a:lnTo>
                  <a:close/>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83;p14"/>
            <p:cNvSpPr/>
            <p:nvPr/>
          </p:nvSpPr>
          <p:spPr>
            <a:xfrm>
              <a:off x="5380250" y="3784800"/>
              <a:ext cx="230200" cy="115725"/>
            </a:xfrm>
            <a:custGeom>
              <a:avLst/>
              <a:gdLst/>
              <a:ahLst/>
              <a:cxnLst/>
              <a:rect l="l" t="t" r="r" b="b"/>
              <a:pathLst>
                <a:path w="9208" h="4629" fill="none" extrusionOk="0">
                  <a:moveTo>
                    <a:pt x="9207" y="1"/>
                  </a:moveTo>
                  <a:lnTo>
                    <a:pt x="5213" y="3995"/>
                  </a:lnTo>
                  <a:lnTo>
                    <a:pt x="5213" y="3995"/>
                  </a:lnTo>
                  <a:lnTo>
                    <a:pt x="5140" y="4044"/>
                  </a:lnTo>
                  <a:lnTo>
                    <a:pt x="5067" y="4092"/>
                  </a:lnTo>
                  <a:lnTo>
                    <a:pt x="4969" y="4117"/>
                  </a:lnTo>
                  <a:lnTo>
                    <a:pt x="4872" y="4141"/>
                  </a:lnTo>
                  <a:lnTo>
                    <a:pt x="4774" y="4117"/>
                  </a:lnTo>
                  <a:lnTo>
                    <a:pt x="4677" y="4092"/>
                  </a:lnTo>
                  <a:lnTo>
                    <a:pt x="4604" y="4044"/>
                  </a:lnTo>
                  <a:lnTo>
                    <a:pt x="4531" y="3995"/>
                  </a:lnTo>
                  <a:lnTo>
                    <a:pt x="2582" y="2046"/>
                  </a:lnTo>
                  <a:lnTo>
                    <a:pt x="1" y="4628"/>
                  </a:lnTo>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84;p14"/>
            <p:cNvSpPr/>
            <p:nvPr/>
          </p:nvSpPr>
          <p:spPr>
            <a:xfrm>
              <a:off x="5547700" y="3779925"/>
              <a:ext cx="68825" cy="68825"/>
            </a:xfrm>
            <a:custGeom>
              <a:avLst/>
              <a:gdLst/>
              <a:ahLst/>
              <a:cxnLst/>
              <a:rect l="l" t="t" r="r" b="b"/>
              <a:pathLst>
                <a:path w="2753" h="2753" fill="none" extrusionOk="0">
                  <a:moveTo>
                    <a:pt x="0" y="1"/>
                  </a:moveTo>
                  <a:lnTo>
                    <a:pt x="2265" y="1"/>
                  </a:lnTo>
                  <a:lnTo>
                    <a:pt x="2265" y="1"/>
                  </a:lnTo>
                  <a:lnTo>
                    <a:pt x="2363" y="1"/>
                  </a:lnTo>
                  <a:lnTo>
                    <a:pt x="2460" y="25"/>
                  </a:lnTo>
                  <a:lnTo>
                    <a:pt x="2533" y="74"/>
                  </a:lnTo>
                  <a:lnTo>
                    <a:pt x="2606" y="147"/>
                  </a:lnTo>
                  <a:lnTo>
                    <a:pt x="2680" y="220"/>
                  </a:lnTo>
                  <a:lnTo>
                    <a:pt x="2728" y="293"/>
                  </a:lnTo>
                  <a:lnTo>
                    <a:pt x="2753" y="390"/>
                  </a:lnTo>
                  <a:lnTo>
                    <a:pt x="2753" y="488"/>
                  </a:lnTo>
                  <a:lnTo>
                    <a:pt x="2753" y="2753"/>
                  </a:lnTo>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746"/>
        <p:cNvGrpSpPr/>
        <p:nvPr/>
      </p:nvGrpSpPr>
      <p:grpSpPr>
        <a:xfrm>
          <a:off x="0" y="0"/>
          <a:ext cx="0" cy="0"/>
          <a:chOff x="0" y="0"/>
          <a:chExt cx="0" cy="0"/>
        </a:xfrm>
      </p:grpSpPr>
      <p:sp>
        <p:nvSpPr>
          <p:cNvPr id="747" name="Google Shape;747;p27"/>
          <p:cNvSpPr txBox="1">
            <a:spLocks noGrp="1"/>
          </p:cNvSpPr>
          <p:nvPr>
            <p:ph type="title"/>
          </p:nvPr>
        </p:nvSpPr>
        <p:spPr>
          <a:xfrm>
            <a:off x="1816608" y="0"/>
            <a:ext cx="9144000" cy="696300"/>
          </a:xfrm>
          <a:prstGeom prst="rect">
            <a:avLst/>
          </a:prstGeom>
        </p:spPr>
        <p:txBody>
          <a:bodyPr spcFirstLastPara="1" wrap="square" lIns="91425" tIns="91425" rIns="91425" bIns="91425" anchor="b" anchorCtr="0">
            <a:noAutofit/>
          </a:bodyPr>
          <a:lstStyle/>
          <a:p>
            <a:pPr lvl="0"/>
            <a:r>
              <a:rPr lang="en-US" sz="2400" dirty="0" smtClean="0"/>
              <a:t>British &amp; US Classification of Fire</a:t>
            </a:r>
            <a:endParaRPr sz="2400" dirty="0"/>
          </a:p>
        </p:txBody>
      </p:sp>
      <p:graphicFrame>
        <p:nvGraphicFramePr>
          <p:cNvPr id="748" name="Google Shape;748;p27"/>
          <p:cNvGraphicFramePr/>
          <p:nvPr>
            <p:extLst>
              <p:ext uri="{D42A27DB-BD31-4B8C-83A1-F6EECF244321}">
                <p14:modId xmlns:p14="http://schemas.microsoft.com/office/powerpoint/2010/main" val="2733502959"/>
              </p:ext>
            </p:extLst>
          </p:nvPr>
        </p:nvGraphicFramePr>
        <p:xfrm>
          <a:off x="395533" y="699542"/>
          <a:ext cx="8136906" cy="3772262"/>
        </p:xfrm>
        <a:graphic>
          <a:graphicData uri="http://schemas.openxmlformats.org/drawingml/2006/table">
            <a:tbl>
              <a:tblPr>
                <a:noFill/>
              </a:tblPr>
              <a:tblGrid>
                <a:gridCol w="4068453">
                  <a:extLst>
                    <a:ext uri="{9D8B030D-6E8A-4147-A177-3AD203B41FA5}">
                      <a16:colId xmlns:a16="http://schemas.microsoft.com/office/drawing/2014/main" val="20000"/>
                    </a:ext>
                  </a:extLst>
                </a:gridCol>
                <a:gridCol w="4068453">
                  <a:extLst>
                    <a:ext uri="{9D8B030D-6E8A-4147-A177-3AD203B41FA5}">
                      <a16:colId xmlns:a16="http://schemas.microsoft.com/office/drawing/2014/main" val="20001"/>
                    </a:ext>
                  </a:extLst>
                </a:gridCol>
              </a:tblGrid>
              <a:tr h="648072">
                <a:tc>
                  <a:txBody>
                    <a:bodyPr/>
                    <a:lstStyle/>
                    <a:p>
                      <a:pPr marL="0" lvl="0" indent="0" algn="ctr" rtl="0">
                        <a:spcBef>
                          <a:spcPts val="0"/>
                        </a:spcBef>
                        <a:spcAft>
                          <a:spcPts val="0"/>
                        </a:spcAft>
                        <a:buNone/>
                      </a:pPr>
                      <a:r>
                        <a:rPr lang="en-US" sz="1800" b="1" dirty="0" smtClean="0">
                          <a:latin typeface="Montserrat" panose="020B0604020202020204" charset="0"/>
                          <a:ea typeface="Montserrat Light"/>
                          <a:cs typeface="Montserrat Light"/>
                          <a:sym typeface="Montserrat Light"/>
                        </a:rPr>
                        <a:t>UK</a:t>
                      </a:r>
                      <a:endParaRPr sz="1800" b="1" dirty="0">
                        <a:latin typeface="Montserrat" panose="020B0604020202020204" charset="0"/>
                        <a:ea typeface="Montserrat Light"/>
                        <a:cs typeface="Montserrat Light"/>
                        <a:sym typeface="Montserrat Light"/>
                      </a:endParaRPr>
                    </a:p>
                  </a:txBody>
                  <a:tcPr marL="91425" marR="91425" marT="68575" marB="68575" anchor="ctr">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38100" cap="flat" cmpd="sng">
                      <a:solidFill>
                        <a:srgbClr val="F64646"/>
                      </a:solidFill>
                      <a:prstDash val="solid"/>
                      <a:round/>
                      <a:headEnd type="none" w="sm" len="sm"/>
                      <a:tailEnd type="none" w="sm" len="sm"/>
                    </a:lnT>
                    <a:lnB w="38100" cap="flat" cmpd="sng" algn="ctr">
                      <a:solidFill>
                        <a:srgbClr val="F64646"/>
                      </a:solidFill>
                      <a:prstDash val="solid"/>
                      <a:round/>
                      <a:headEnd type="none" w="sm" len="sm"/>
                      <a:tailEnd type="none" w="sm" len="sm"/>
                    </a:lnB>
                  </a:tcPr>
                </a:tc>
                <a:tc>
                  <a:txBody>
                    <a:bodyPr/>
                    <a:lstStyle/>
                    <a:p>
                      <a:pPr marL="0" lvl="0" indent="0" algn="ctr" rtl="0">
                        <a:spcBef>
                          <a:spcPts val="0"/>
                        </a:spcBef>
                        <a:spcAft>
                          <a:spcPts val="0"/>
                        </a:spcAft>
                        <a:buNone/>
                      </a:pPr>
                      <a:r>
                        <a:rPr lang="en-US" sz="1800" b="1" dirty="0" smtClean="0">
                          <a:latin typeface="Montserrat" panose="020B0604020202020204" charset="0"/>
                          <a:ea typeface="Montserrat Light"/>
                          <a:cs typeface="Montserrat Light"/>
                          <a:sym typeface="Montserrat Light"/>
                        </a:rPr>
                        <a:t>US</a:t>
                      </a:r>
                      <a:endParaRPr sz="1800" b="1" dirty="0">
                        <a:latin typeface="Montserrat" panose="020B0604020202020204" charset="0"/>
                        <a:ea typeface="Montserrat Light"/>
                        <a:cs typeface="Montserrat Light"/>
                        <a:sym typeface="Montserrat Light"/>
                      </a:endParaRPr>
                    </a:p>
                  </a:txBody>
                  <a:tcPr marL="91425" marR="91425" marT="68575" marB="68575" anchor="ctr">
                    <a:lnL w="9525" cap="flat" cmpd="sng">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38100" cap="flat" cmpd="sng">
                      <a:solidFill>
                        <a:srgbClr val="F64646"/>
                      </a:solidFill>
                      <a:prstDash val="solid"/>
                      <a:round/>
                      <a:headEnd type="none" w="sm" len="sm"/>
                      <a:tailEnd type="none" w="sm" len="sm"/>
                    </a:lnT>
                    <a:lnB w="38100" cap="flat" cmpd="sng" algn="ctr">
                      <a:solidFill>
                        <a:srgbClr val="F64646"/>
                      </a:solidFill>
                      <a:prstDash val="solid"/>
                      <a:round/>
                      <a:headEnd type="none" w="sm" len="sm"/>
                      <a:tailEnd type="none" w="sm" len="sm"/>
                    </a:lnB>
                  </a:tcPr>
                </a:tc>
                <a:extLst>
                  <a:ext uri="{0D108BD9-81ED-4DB2-BD59-A6C34878D82A}">
                    <a16:rowId xmlns:a16="http://schemas.microsoft.com/office/drawing/2014/main" val="10000"/>
                  </a:ext>
                </a:extLst>
              </a:tr>
              <a:tr h="1512168">
                <a:tc>
                  <a:txBody>
                    <a:bodyPr/>
                    <a:lstStyle/>
                    <a:p>
                      <a:r>
                        <a:rPr lang="en-US" sz="1400" b="1" i="0" u="none" strike="noStrike" cap="none" dirty="0" smtClean="0">
                          <a:solidFill>
                            <a:srgbClr val="000000"/>
                          </a:solidFill>
                          <a:effectLst/>
                          <a:latin typeface="Montserrat" panose="020B0604020202020204" charset="0"/>
                          <a:ea typeface="Arial"/>
                          <a:cs typeface="Arial"/>
                          <a:sym typeface="Arial"/>
                        </a:rPr>
                        <a:t>Class A fires</a:t>
                      </a:r>
                      <a:r>
                        <a:rPr lang="en-US" sz="1400" b="0" i="0" u="none" strike="noStrike" cap="none" dirty="0" smtClean="0">
                          <a:solidFill>
                            <a:srgbClr val="000000"/>
                          </a:solidFill>
                          <a:effectLst/>
                          <a:latin typeface="Montserrat" panose="020B0604020202020204" charset="0"/>
                          <a:ea typeface="Arial"/>
                          <a:cs typeface="Arial"/>
                          <a:sym typeface="Arial"/>
                        </a:rPr>
                        <a:t> –solids like paper, wood, </a:t>
                      </a:r>
                      <a:r>
                        <a:rPr lang="en-US" sz="1400" b="0" i="0" u="none" strike="noStrike" cap="none" dirty="0" err="1" smtClean="0">
                          <a:solidFill>
                            <a:srgbClr val="000000"/>
                          </a:solidFill>
                          <a:effectLst/>
                          <a:latin typeface="Montserrat" panose="020B0604020202020204" charset="0"/>
                          <a:ea typeface="Arial"/>
                          <a:cs typeface="Arial"/>
                          <a:sym typeface="Arial"/>
                        </a:rPr>
                        <a:t>etc</a:t>
                      </a:r>
                      <a:endParaRPr lang="en-US" sz="1400" b="0" i="0" u="none" strike="noStrike" cap="none" dirty="0" smtClean="0">
                        <a:solidFill>
                          <a:srgbClr val="000000"/>
                        </a:solidFill>
                        <a:effectLst/>
                        <a:latin typeface="Montserrat" panose="020B0604020202020204" charset="0"/>
                        <a:ea typeface="Arial"/>
                        <a:cs typeface="Arial"/>
                        <a:sym typeface="Arial"/>
                      </a:endParaRPr>
                    </a:p>
                    <a:p>
                      <a:r>
                        <a:rPr lang="en-US" sz="1400" b="1" i="0" u="none" strike="noStrike" cap="none" dirty="0" smtClean="0">
                          <a:solidFill>
                            <a:srgbClr val="000000"/>
                          </a:solidFill>
                          <a:effectLst/>
                          <a:latin typeface="Montserrat" panose="020B0604020202020204" charset="0"/>
                          <a:ea typeface="Arial"/>
                          <a:cs typeface="Arial"/>
                          <a:sym typeface="Arial"/>
                        </a:rPr>
                        <a:t>Class B fires</a:t>
                      </a:r>
                      <a:r>
                        <a:rPr lang="en-US" sz="1400" b="0" i="0" u="none" strike="noStrike" cap="none" dirty="0" smtClean="0">
                          <a:solidFill>
                            <a:srgbClr val="000000"/>
                          </a:solidFill>
                          <a:effectLst/>
                          <a:latin typeface="Montserrat" panose="020B0604020202020204" charset="0"/>
                          <a:ea typeface="Arial"/>
                          <a:cs typeface="Arial"/>
                          <a:sym typeface="Arial"/>
                        </a:rPr>
                        <a:t> –flammable liquids</a:t>
                      </a:r>
                    </a:p>
                    <a:p>
                      <a:r>
                        <a:rPr lang="en-US" sz="1400" b="1" i="0" u="none" strike="noStrike" cap="none" dirty="0" smtClean="0">
                          <a:solidFill>
                            <a:srgbClr val="000000"/>
                          </a:solidFill>
                          <a:effectLst/>
                          <a:latin typeface="Montserrat" panose="020B0604020202020204" charset="0"/>
                          <a:ea typeface="Arial"/>
                          <a:cs typeface="Arial"/>
                          <a:sym typeface="Arial"/>
                        </a:rPr>
                        <a:t>Class C fires</a:t>
                      </a:r>
                      <a:r>
                        <a:rPr lang="en-US" sz="1400" b="0" i="0" u="none" strike="noStrike" cap="none" dirty="0" smtClean="0">
                          <a:solidFill>
                            <a:srgbClr val="000000"/>
                          </a:solidFill>
                          <a:effectLst/>
                          <a:latin typeface="Montserrat" panose="020B0604020202020204" charset="0"/>
                          <a:ea typeface="Arial"/>
                          <a:cs typeface="Arial"/>
                          <a:sym typeface="Arial"/>
                        </a:rPr>
                        <a:t> –flammable gasses</a:t>
                      </a:r>
                    </a:p>
                    <a:p>
                      <a:r>
                        <a:rPr lang="en-US" sz="1400" b="1" i="0" u="none" strike="noStrike" cap="none" dirty="0" smtClean="0">
                          <a:solidFill>
                            <a:srgbClr val="000000"/>
                          </a:solidFill>
                          <a:effectLst/>
                          <a:latin typeface="Montserrat" panose="020B0604020202020204" charset="0"/>
                          <a:ea typeface="Arial"/>
                          <a:cs typeface="Arial"/>
                          <a:sym typeface="Arial"/>
                        </a:rPr>
                        <a:t>Class D fires </a:t>
                      </a:r>
                      <a:r>
                        <a:rPr lang="en-US" sz="1400" b="0" i="0" u="none" strike="noStrike" cap="none" dirty="0" smtClean="0">
                          <a:solidFill>
                            <a:srgbClr val="000000"/>
                          </a:solidFill>
                          <a:effectLst/>
                          <a:latin typeface="Montserrat" panose="020B0604020202020204" charset="0"/>
                          <a:ea typeface="Arial"/>
                          <a:cs typeface="Arial"/>
                          <a:sym typeface="Arial"/>
                        </a:rPr>
                        <a:t>–burning metals (</a:t>
                      </a:r>
                      <a:r>
                        <a:rPr lang="en-US" sz="1400" b="0" i="0" u="none" strike="noStrike" cap="none" dirty="0" err="1" smtClean="0">
                          <a:solidFill>
                            <a:srgbClr val="000000"/>
                          </a:solidFill>
                          <a:effectLst/>
                          <a:latin typeface="Montserrat" panose="020B0604020202020204" charset="0"/>
                          <a:ea typeface="Arial"/>
                          <a:cs typeface="Arial"/>
                          <a:sym typeface="Arial"/>
                        </a:rPr>
                        <a:t>eg</a:t>
                      </a:r>
                      <a:r>
                        <a:rPr lang="en-US" sz="1400" b="0" i="0" u="none" strike="noStrike" cap="none" dirty="0" smtClean="0">
                          <a:solidFill>
                            <a:srgbClr val="000000"/>
                          </a:solidFill>
                          <a:effectLst/>
                          <a:latin typeface="Montserrat" panose="020B0604020202020204" charset="0"/>
                          <a:ea typeface="Arial"/>
                          <a:cs typeface="Arial"/>
                          <a:sym typeface="Arial"/>
                        </a:rPr>
                        <a:t> </a:t>
                      </a:r>
                      <a:r>
                        <a:rPr lang="en-US" sz="1400" b="0" i="0" u="none" strike="noStrike" cap="none" dirty="0" err="1" smtClean="0">
                          <a:solidFill>
                            <a:srgbClr val="000000"/>
                          </a:solidFill>
                          <a:effectLst/>
                          <a:latin typeface="Montserrat" panose="020B0604020202020204" charset="0"/>
                          <a:ea typeface="Arial"/>
                          <a:cs typeface="Arial"/>
                          <a:sym typeface="Arial"/>
                        </a:rPr>
                        <a:t>aluminium</a:t>
                      </a:r>
                      <a:r>
                        <a:rPr lang="en-US" sz="1400" b="0" i="0" u="none" strike="noStrike" cap="none" dirty="0" smtClean="0">
                          <a:solidFill>
                            <a:srgbClr val="000000"/>
                          </a:solidFill>
                          <a:effectLst/>
                          <a:latin typeface="Montserrat" panose="020B0604020202020204" charset="0"/>
                          <a:ea typeface="Arial"/>
                          <a:cs typeface="Arial"/>
                          <a:sym typeface="Arial"/>
                        </a:rPr>
                        <a:t> </a:t>
                      </a:r>
                      <a:r>
                        <a:rPr lang="en-US" sz="1400" b="0" i="0" u="none" strike="noStrike" cap="none" dirty="0" err="1" smtClean="0">
                          <a:solidFill>
                            <a:srgbClr val="000000"/>
                          </a:solidFill>
                          <a:effectLst/>
                          <a:latin typeface="Montserrat" panose="020B0604020202020204" charset="0"/>
                          <a:ea typeface="Arial"/>
                          <a:cs typeface="Arial"/>
                          <a:sym typeface="Arial"/>
                        </a:rPr>
                        <a:t>swarf</a:t>
                      </a:r>
                      <a:r>
                        <a:rPr lang="en-US" sz="1400" b="0" i="0" u="none" strike="noStrike" cap="none" dirty="0" smtClean="0">
                          <a:solidFill>
                            <a:srgbClr val="000000"/>
                          </a:solidFill>
                          <a:effectLst/>
                          <a:latin typeface="Montserrat" panose="020B0604020202020204" charset="0"/>
                          <a:ea typeface="Arial"/>
                          <a:cs typeface="Arial"/>
                          <a:sym typeface="Arial"/>
                        </a:rPr>
                        <a:t>)</a:t>
                      </a:r>
                    </a:p>
                    <a:p>
                      <a:r>
                        <a:rPr lang="en-US" sz="1400" b="1" i="0" u="none" strike="noStrike" cap="none" dirty="0" smtClean="0">
                          <a:solidFill>
                            <a:srgbClr val="000000"/>
                          </a:solidFill>
                          <a:effectLst/>
                          <a:latin typeface="Montserrat" panose="020B0604020202020204" charset="0"/>
                          <a:ea typeface="Arial"/>
                          <a:cs typeface="Arial"/>
                          <a:sym typeface="Arial"/>
                        </a:rPr>
                        <a:t>Electrical fires (the letter E is not used. Instead the symbol of an electric spark is displayed) </a:t>
                      </a:r>
                      <a:r>
                        <a:rPr lang="en-US" sz="1400" b="0" i="0" u="none" strike="noStrike" cap="none" dirty="0" smtClean="0">
                          <a:solidFill>
                            <a:srgbClr val="000000"/>
                          </a:solidFill>
                          <a:effectLst/>
                          <a:latin typeface="Montserrat" panose="020B0604020202020204" charset="0"/>
                          <a:ea typeface="Arial"/>
                          <a:cs typeface="Arial"/>
                          <a:sym typeface="Arial"/>
                        </a:rPr>
                        <a:t>– are fires caused by electrical equipment</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i="0" u="none" strike="noStrike" cap="none" dirty="0" smtClean="0">
                          <a:solidFill>
                            <a:srgbClr val="000000"/>
                          </a:solidFill>
                          <a:effectLst/>
                          <a:latin typeface="Montserrat" panose="020B0604020202020204" charset="0"/>
                          <a:ea typeface="Arial"/>
                          <a:cs typeface="Arial"/>
                          <a:sym typeface="Arial"/>
                        </a:rPr>
                        <a:t>Class F fires </a:t>
                      </a:r>
                      <a:r>
                        <a:rPr lang="en-US" sz="1400" b="0" i="0" u="none" strike="noStrike" cap="none" dirty="0" smtClean="0">
                          <a:solidFill>
                            <a:srgbClr val="000000"/>
                          </a:solidFill>
                          <a:effectLst/>
                          <a:latin typeface="Montserrat" panose="020B0604020202020204" charset="0"/>
                          <a:ea typeface="Arial"/>
                          <a:cs typeface="Arial"/>
                          <a:sym typeface="Arial"/>
                        </a:rPr>
                        <a:t>–fats such as used in deep fat fryers</a:t>
                      </a:r>
                    </a:p>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0" i="0" u="none" strike="noStrike" cap="none" dirty="0" smtClean="0">
                          <a:solidFill>
                            <a:srgbClr val="000000"/>
                          </a:solidFill>
                          <a:effectLst/>
                          <a:latin typeface="Montserrat" panose="020B0604020202020204" charset="0"/>
                          <a:ea typeface="Arial"/>
                          <a:cs typeface="Arial"/>
                          <a:sym typeface="Arial"/>
                        </a:rPr>
                        <a:t>Reference</a:t>
                      </a:r>
                      <a:r>
                        <a:rPr lang="en-US" sz="1400" b="0" i="0" u="none" strike="noStrike" cap="none" baseline="0" dirty="0" smtClean="0">
                          <a:solidFill>
                            <a:srgbClr val="000000"/>
                          </a:solidFill>
                          <a:effectLst/>
                          <a:latin typeface="Montserrat" panose="020B0604020202020204" charset="0"/>
                          <a:ea typeface="Arial"/>
                          <a:cs typeface="Arial"/>
                          <a:sym typeface="Arial"/>
                        </a:rPr>
                        <a:t> </a:t>
                      </a:r>
                      <a:r>
                        <a:rPr lang="en-US" sz="1400" dirty="0" smtClean="0">
                          <a:latin typeface="Montserrat" panose="020B0604020202020204" charset="0"/>
                          <a:hlinkClick r:id="rId3"/>
                        </a:rPr>
                        <a:t>https://www.firesafe.org.uk/portable-fire-extinguisher-general/</a:t>
                      </a:r>
                      <a:endParaRPr lang="en-US" sz="1400" b="0" i="0" u="none" strike="noStrike" cap="none" dirty="0" smtClean="0">
                        <a:solidFill>
                          <a:srgbClr val="000000"/>
                        </a:solidFill>
                        <a:effectLst/>
                        <a:latin typeface="Montserrat" panose="020B0604020202020204" charset="0"/>
                        <a:ea typeface="Arial"/>
                        <a:cs typeface="Arial"/>
                        <a:sym typeface="Arial"/>
                      </a:endParaRPr>
                    </a:p>
                  </a:txBody>
                  <a:tcPr marL="91425" marR="91425" marT="68575" marB="68575" anchor="ctr">
                    <a:lnL w="9525" cap="flat" cmpd="sng">
                      <a:solidFill>
                        <a:srgbClr val="EFEFEF"/>
                      </a:solidFill>
                      <a:prstDash val="solid"/>
                      <a:round/>
                      <a:headEnd type="none" w="sm" len="sm"/>
                      <a:tailEnd type="none" w="sm" len="sm"/>
                    </a:lnL>
                    <a:lnR w="9525" cap="flat" cmpd="sng" algn="ctr">
                      <a:solidFill>
                        <a:srgbClr val="EFEFEF"/>
                      </a:solidFill>
                      <a:prstDash val="solid"/>
                      <a:round/>
                      <a:headEnd type="none" w="sm" len="sm"/>
                      <a:tailEnd type="none" w="sm" len="sm"/>
                    </a:lnR>
                    <a:lnT w="38100" cap="flat" cmpd="sng">
                      <a:solidFill>
                        <a:srgbClr val="F64646"/>
                      </a:solidFill>
                      <a:prstDash val="solid"/>
                      <a:round/>
                      <a:headEnd type="none" w="sm" len="sm"/>
                      <a:tailEnd type="none" w="sm" len="sm"/>
                    </a:lnT>
                    <a:lnB w="9525" cap="flat" cmpd="sng">
                      <a:solidFill>
                        <a:srgbClr val="FFC800"/>
                      </a:solidFill>
                      <a:prstDash val="solid"/>
                      <a:round/>
                      <a:headEnd type="none" w="sm" len="sm"/>
                      <a:tailEnd type="none" w="sm" len="sm"/>
                    </a:lnB>
                  </a:tcPr>
                </a:tc>
                <a:tc>
                  <a:txBody>
                    <a:bodyPr/>
                    <a:lstStyle/>
                    <a:p>
                      <a:r>
                        <a:rPr lang="en-US" sz="1400" b="1" i="0" u="none" strike="noStrike" cap="none" dirty="0" smtClean="0">
                          <a:solidFill>
                            <a:srgbClr val="000000"/>
                          </a:solidFill>
                          <a:effectLst/>
                          <a:latin typeface="Montserrat" panose="020B0604020202020204" charset="0"/>
                          <a:ea typeface="Arial"/>
                          <a:cs typeface="Arial"/>
                          <a:sym typeface="Arial"/>
                        </a:rPr>
                        <a:t>Class A -</a:t>
                      </a:r>
                      <a:r>
                        <a:rPr lang="en-US" sz="1400" b="0" i="0" u="none" strike="noStrike" cap="none" dirty="0" smtClean="0">
                          <a:solidFill>
                            <a:srgbClr val="000000"/>
                          </a:solidFill>
                          <a:effectLst/>
                          <a:latin typeface="Montserrat" panose="020B0604020202020204" charset="0"/>
                          <a:ea typeface="Arial"/>
                          <a:cs typeface="Arial"/>
                          <a:sym typeface="Arial"/>
                        </a:rPr>
                        <a:t> combustibles like</a:t>
                      </a:r>
                      <a:r>
                        <a:rPr lang="en-US" sz="1400" b="0" i="0" u="none" strike="noStrike" cap="none" baseline="0" dirty="0" smtClean="0">
                          <a:solidFill>
                            <a:srgbClr val="000000"/>
                          </a:solidFill>
                          <a:effectLst/>
                          <a:latin typeface="Montserrat" panose="020B0604020202020204" charset="0"/>
                          <a:ea typeface="Arial"/>
                          <a:cs typeface="Arial"/>
                          <a:sym typeface="Arial"/>
                        </a:rPr>
                        <a:t> </a:t>
                      </a:r>
                      <a:r>
                        <a:rPr lang="en-US" sz="1400" b="0" i="0" u="none" strike="noStrike" cap="none" dirty="0" smtClean="0">
                          <a:solidFill>
                            <a:srgbClr val="000000"/>
                          </a:solidFill>
                          <a:effectLst/>
                          <a:latin typeface="Montserrat" panose="020B0604020202020204" charset="0"/>
                          <a:ea typeface="Arial"/>
                          <a:cs typeface="Arial"/>
                          <a:sym typeface="Arial"/>
                        </a:rPr>
                        <a:t>wood, cloth, and paper.</a:t>
                      </a:r>
                    </a:p>
                    <a:p>
                      <a:r>
                        <a:rPr lang="en-US" sz="1400" b="1" i="0" u="none" strike="noStrike" cap="none" dirty="0" smtClean="0">
                          <a:solidFill>
                            <a:srgbClr val="000000"/>
                          </a:solidFill>
                          <a:effectLst/>
                          <a:latin typeface="Montserrat" panose="020B0604020202020204" charset="0"/>
                          <a:ea typeface="Arial"/>
                          <a:cs typeface="Arial"/>
                          <a:sym typeface="Arial"/>
                        </a:rPr>
                        <a:t>Class B -</a:t>
                      </a:r>
                      <a:r>
                        <a:rPr lang="en-US" sz="1400" b="0" i="0" u="none" strike="noStrike" cap="none" dirty="0" smtClean="0">
                          <a:solidFill>
                            <a:srgbClr val="000000"/>
                          </a:solidFill>
                          <a:effectLst/>
                          <a:latin typeface="Montserrat" panose="020B0604020202020204" charset="0"/>
                          <a:ea typeface="Arial"/>
                          <a:cs typeface="Arial"/>
                          <a:sym typeface="Arial"/>
                        </a:rPr>
                        <a:t> Flammable liquids</a:t>
                      </a:r>
                    </a:p>
                    <a:p>
                      <a:r>
                        <a:rPr lang="en-US" sz="1400" b="1" i="0" u="none" strike="noStrike" cap="none" dirty="0" smtClean="0">
                          <a:solidFill>
                            <a:srgbClr val="000000"/>
                          </a:solidFill>
                          <a:effectLst/>
                          <a:latin typeface="Montserrat" panose="020B0604020202020204" charset="0"/>
                          <a:ea typeface="Arial"/>
                          <a:cs typeface="Arial"/>
                          <a:sym typeface="Arial"/>
                        </a:rPr>
                        <a:t>Class C -</a:t>
                      </a:r>
                      <a:r>
                        <a:rPr lang="en-US" sz="1400" b="0" i="0" u="none" strike="noStrike" cap="none" dirty="0" smtClean="0">
                          <a:solidFill>
                            <a:srgbClr val="000000"/>
                          </a:solidFill>
                          <a:effectLst/>
                          <a:latin typeface="Montserrat" panose="020B0604020202020204" charset="0"/>
                          <a:ea typeface="Arial"/>
                          <a:cs typeface="Arial"/>
                          <a:sym typeface="Arial"/>
                        </a:rPr>
                        <a:t> Energized electrical equipment, including wiring, fuse boxes, circuit breakers, machinery and appliances.</a:t>
                      </a:r>
                    </a:p>
                    <a:p>
                      <a:r>
                        <a:rPr lang="en-US" sz="1400" b="1" i="0" u="none" strike="noStrike" cap="none" dirty="0" smtClean="0">
                          <a:solidFill>
                            <a:srgbClr val="000000"/>
                          </a:solidFill>
                          <a:effectLst/>
                          <a:latin typeface="Montserrat" panose="020B0604020202020204" charset="0"/>
                          <a:ea typeface="Arial"/>
                          <a:cs typeface="Arial"/>
                          <a:sym typeface="Arial"/>
                        </a:rPr>
                        <a:t>Class D -</a:t>
                      </a:r>
                      <a:r>
                        <a:rPr lang="en-US" sz="1400" b="0" i="0" u="none" strike="noStrike" cap="none" dirty="0" smtClean="0">
                          <a:solidFill>
                            <a:srgbClr val="000000"/>
                          </a:solidFill>
                          <a:effectLst/>
                          <a:latin typeface="Montserrat" panose="020B0604020202020204" charset="0"/>
                          <a:ea typeface="Arial"/>
                          <a:cs typeface="Arial"/>
                          <a:sym typeface="Arial"/>
                        </a:rPr>
                        <a:t> Combustible metals such as magnesium or sodium.</a:t>
                      </a:r>
                    </a:p>
                    <a:p>
                      <a:pPr marL="0" lvl="0" indent="0" algn="l" rtl="0">
                        <a:spcBef>
                          <a:spcPts val="0"/>
                        </a:spcBef>
                        <a:spcAft>
                          <a:spcPts val="0"/>
                        </a:spcAft>
                        <a:buNone/>
                      </a:pPr>
                      <a:endParaRPr lang="en-US" sz="1400" dirty="0" smtClean="0">
                        <a:latin typeface="Montserrat" panose="020B0604020202020204" charset="0"/>
                        <a:ea typeface="Montserrat Light"/>
                        <a:cs typeface="Montserrat Light"/>
                        <a:sym typeface="Montserrat Light"/>
                      </a:endParaRPr>
                    </a:p>
                    <a:p>
                      <a:pPr marL="0" lvl="0" indent="0" algn="l" rtl="0">
                        <a:spcBef>
                          <a:spcPts val="0"/>
                        </a:spcBef>
                        <a:spcAft>
                          <a:spcPts val="0"/>
                        </a:spcAft>
                        <a:buNone/>
                      </a:pPr>
                      <a:endParaRPr lang="en-US" sz="1400" dirty="0" smtClean="0">
                        <a:latin typeface="Montserrat" panose="020B0604020202020204" charset="0"/>
                        <a:ea typeface="Montserrat Light"/>
                        <a:cs typeface="Montserrat Light"/>
                        <a:sym typeface="Montserrat Light"/>
                      </a:endParaRPr>
                    </a:p>
                    <a:p>
                      <a:pPr marL="0" lvl="0" indent="0" algn="l" rtl="0">
                        <a:spcBef>
                          <a:spcPts val="0"/>
                        </a:spcBef>
                        <a:spcAft>
                          <a:spcPts val="0"/>
                        </a:spcAft>
                        <a:buNone/>
                      </a:pPr>
                      <a:endParaRPr lang="en-US" sz="1400" dirty="0" smtClean="0">
                        <a:latin typeface="Montserrat" panose="020B0604020202020204" charset="0"/>
                        <a:ea typeface="Montserrat Light"/>
                        <a:cs typeface="Montserrat Light"/>
                        <a:sym typeface="Montserrat Light"/>
                      </a:endParaRPr>
                    </a:p>
                    <a:p>
                      <a:pPr marL="0" lvl="0" indent="0" algn="l" rtl="0">
                        <a:spcBef>
                          <a:spcPts val="0"/>
                        </a:spcBef>
                        <a:spcAft>
                          <a:spcPts val="0"/>
                        </a:spcAft>
                        <a:buNone/>
                      </a:pPr>
                      <a:r>
                        <a:rPr lang="en-US" sz="1400" dirty="0" smtClean="0">
                          <a:latin typeface="Montserrat" panose="020B0604020202020204" charset="0"/>
                          <a:ea typeface="Montserrat Light"/>
                          <a:cs typeface="Montserrat Light"/>
                          <a:sym typeface="Montserrat Light"/>
                        </a:rPr>
                        <a:t>Reference</a:t>
                      </a:r>
                      <a:r>
                        <a:rPr lang="en-US" sz="1400" baseline="0" dirty="0" smtClean="0">
                          <a:latin typeface="Montserrat" panose="020B0604020202020204" charset="0"/>
                          <a:ea typeface="Montserrat Light"/>
                          <a:cs typeface="Montserrat Light"/>
                          <a:sym typeface="Montserrat Light"/>
                        </a:rPr>
                        <a:t> </a:t>
                      </a:r>
                      <a:r>
                        <a:rPr lang="en-US" sz="1400" dirty="0" smtClean="0">
                          <a:latin typeface="Montserrat" panose="020B0604020202020204" charset="0"/>
                          <a:hlinkClick r:id="rId4"/>
                        </a:rPr>
                        <a:t>http://www.americanfireandlifesafety.com/classes-of-fires.html</a:t>
                      </a:r>
                      <a:endParaRPr sz="1400" dirty="0">
                        <a:latin typeface="Montserrat" panose="020B0604020202020204" charset="0"/>
                        <a:ea typeface="Montserrat Light"/>
                        <a:cs typeface="Montserrat Light"/>
                        <a:sym typeface="Montserrat Light"/>
                      </a:endParaRPr>
                    </a:p>
                  </a:txBody>
                  <a:tcPr marL="91425" marR="91425" marT="68575" marB="68575" anchor="ctr">
                    <a:lnL w="9525" cap="flat" cmpd="sng" algn="ctr">
                      <a:solidFill>
                        <a:srgbClr val="EFEFEF"/>
                      </a:solidFill>
                      <a:prstDash val="solid"/>
                      <a:round/>
                      <a:headEnd type="none" w="sm" len="sm"/>
                      <a:tailEnd type="none" w="sm" len="sm"/>
                    </a:lnL>
                    <a:lnR w="9525" cap="flat" cmpd="sng">
                      <a:solidFill>
                        <a:srgbClr val="EFEFEF"/>
                      </a:solidFill>
                      <a:prstDash val="solid"/>
                      <a:round/>
                      <a:headEnd type="none" w="sm" len="sm"/>
                      <a:tailEnd type="none" w="sm" len="sm"/>
                    </a:lnR>
                    <a:lnT w="38100" cap="flat" cmpd="sng">
                      <a:solidFill>
                        <a:srgbClr val="F64646"/>
                      </a:solidFill>
                      <a:prstDash val="solid"/>
                      <a:round/>
                      <a:headEnd type="none" w="sm" len="sm"/>
                      <a:tailEnd type="none" w="sm" len="sm"/>
                    </a:lnT>
                    <a:lnB w="9525" cap="flat" cmpd="sng">
                      <a:solidFill>
                        <a:srgbClr val="FFC8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749" name="Google Shape;749;p2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Tree>
    <p:extLst>
      <p:ext uri="{BB962C8B-B14F-4D97-AF65-F5344CB8AC3E}">
        <p14:creationId xmlns:p14="http://schemas.microsoft.com/office/powerpoint/2010/main" val="40096324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660"/>
        <p:cNvGrpSpPr/>
        <p:nvPr/>
      </p:nvGrpSpPr>
      <p:grpSpPr>
        <a:xfrm>
          <a:off x="0" y="0"/>
          <a:ext cx="0" cy="0"/>
          <a:chOff x="0" y="0"/>
          <a:chExt cx="0" cy="0"/>
        </a:xfrm>
      </p:grpSpPr>
      <p:sp>
        <p:nvSpPr>
          <p:cNvPr id="661" name="Google Shape;661;p19"/>
          <p:cNvSpPr txBox="1">
            <a:spLocks noGrp="1"/>
          </p:cNvSpPr>
          <p:nvPr>
            <p:ph type="title"/>
          </p:nvPr>
        </p:nvSpPr>
        <p:spPr>
          <a:xfrm>
            <a:off x="1320025" y="866525"/>
            <a:ext cx="6455700" cy="668100"/>
          </a:xfrm>
          <a:prstGeom prst="rect">
            <a:avLst/>
          </a:prstGeom>
        </p:spPr>
        <p:txBody>
          <a:bodyPr spcFirstLastPara="1" wrap="square" lIns="91425" tIns="91425" rIns="91425" bIns="91425" anchor="b" anchorCtr="0">
            <a:noAutofit/>
          </a:bodyPr>
          <a:lstStyle/>
          <a:p>
            <a:pPr lvl="0"/>
            <a:r>
              <a:rPr lang="en-US" sz="2400" dirty="0" smtClean="0"/>
              <a:t>How a fire is extinguished? </a:t>
            </a:r>
            <a:r>
              <a:rPr lang="en-US" sz="2000" dirty="0" smtClean="0"/>
              <a:t>Methods.</a:t>
            </a:r>
            <a:endParaRPr sz="2400" dirty="0"/>
          </a:p>
        </p:txBody>
      </p:sp>
      <p:sp>
        <p:nvSpPr>
          <p:cNvPr id="662" name="Google Shape;662;p19"/>
          <p:cNvSpPr txBox="1">
            <a:spLocks noGrp="1"/>
          </p:cNvSpPr>
          <p:nvPr>
            <p:ph type="body" idx="1"/>
          </p:nvPr>
        </p:nvSpPr>
        <p:spPr>
          <a:xfrm>
            <a:off x="1320025" y="1613274"/>
            <a:ext cx="6455700" cy="2902500"/>
          </a:xfrm>
          <a:prstGeom prst="rect">
            <a:avLst/>
          </a:prstGeom>
        </p:spPr>
        <p:txBody>
          <a:bodyPr spcFirstLastPara="1" wrap="square" lIns="91425" tIns="91425" rIns="91425" bIns="91425" anchor="t" anchorCtr="0">
            <a:noAutofit/>
          </a:bodyPr>
          <a:lstStyle/>
          <a:p>
            <a:pPr marL="457200" lvl="0" indent="-368300" algn="l" rtl="0">
              <a:spcBef>
                <a:spcPts val="600"/>
              </a:spcBef>
              <a:spcAft>
                <a:spcPts val="0"/>
              </a:spcAft>
              <a:buSzPts val="2200"/>
              <a:buChar char="◂"/>
            </a:pPr>
            <a:endParaRPr dirty="0"/>
          </a:p>
        </p:txBody>
      </p:sp>
      <p:sp>
        <p:nvSpPr>
          <p:cNvPr id="663" name="Google Shape;663;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sp>
        <p:nvSpPr>
          <p:cNvPr id="2" name="Rectangle 1"/>
          <p:cNvSpPr/>
          <p:nvPr/>
        </p:nvSpPr>
        <p:spPr>
          <a:xfrm>
            <a:off x="1407840" y="1635646"/>
            <a:ext cx="1512168" cy="28803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2992016" y="1635646"/>
            <a:ext cx="1512168" cy="288032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572000" y="1635646"/>
            <a:ext cx="1512168" cy="288032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6160368" y="1635646"/>
            <a:ext cx="1512168" cy="2880320"/>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1551856" y="1707654"/>
            <a:ext cx="1224136" cy="307777"/>
          </a:xfrm>
          <a:prstGeom prst="rect">
            <a:avLst/>
          </a:prstGeom>
          <a:noFill/>
        </p:spPr>
        <p:txBody>
          <a:bodyPr wrap="square" rtlCol="0">
            <a:spAutoFit/>
          </a:bodyPr>
          <a:lstStyle/>
          <a:p>
            <a:pPr algn="ctr"/>
            <a:r>
              <a:rPr lang="en-US" b="1" dirty="0" smtClean="0">
                <a:latin typeface="Montserrat" panose="020B0604020202020204" charset="0"/>
              </a:rPr>
              <a:t>Cooling</a:t>
            </a:r>
            <a:endParaRPr lang="en-US" b="1" dirty="0">
              <a:latin typeface="Montserrat" panose="020B0604020202020204" charset="0"/>
            </a:endParaRPr>
          </a:p>
        </p:txBody>
      </p:sp>
      <p:sp>
        <p:nvSpPr>
          <p:cNvPr id="10" name="TextBox 9"/>
          <p:cNvSpPr txBox="1"/>
          <p:nvPr/>
        </p:nvSpPr>
        <p:spPr>
          <a:xfrm>
            <a:off x="3078882" y="1707654"/>
            <a:ext cx="1368152" cy="307777"/>
          </a:xfrm>
          <a:prstGeom prst="rect">
            <a:avLst/>
          </a:prstGeom>
          <a:noFill/>
        </p:spPr>
        <p:txBody>
          <a:bodyPr wrap="square" rtlCol="0">
            <a:spAutoFit/>
          </a:bodyPr>
          <a:lstStyle/>
          <a:p>
            <a:pPr algn="ctr"/>
            <a:r>
              <a:rPr lang="en-US" b="1" dirty="0" smtClean="0">
                <a:latin typeface="Montserrat" panose="020B0604020202020204" charset="0"/>
              </a:rPr>
              <a:t>Smothering</a:t>
            </a:r>
            <a:endParaRPr lang="en-US" b="1" dirty="0">
              <a:latin typeface="Montserrat" panose="020B0604020202020204" charset="0"/>
            </a:endParaRPr>
          </a:p>
        </p:txBody>
      </p:sp>
      <p:sp>
        <p:nvSpPr>
          <p:cNvPr id="13" name="TextBox 12"/>
          <p:cNvSpPr txBox="1"/>
          <p:nvPr/>
        </p:nvSpPr>
        <p:spPr>
          <a:xfrm>
            <a:off x="4716016" y="1707654"/>
            <a:ext cx="1224136" cy="523220"/>
          </a:xfrm>
          <a:prstGeom prst="rect">
            <a:avLst/>
          </a:prstGeom>
          <a:noFill/>
        </p:spPr>
        <p:txBody>
          <a:bodyPr wrap="square" rtlCol="0">
            <a:spAutoFit/>
          </a:bodyPr>
          <a:lstStyle/>
          <a:p>
            <a:pPr algn="ctr"/>
            <a:r>
              <a:rPr lang="en-US" b="1" dirty="0" smtClean="0">
                <a:latin typeface="Montserrat" panose="020B0604020202020204" charset="0"/>
              </a:rPr>
              <a:t>Chemical Reaction</a:t>
            </a:r>
            <a:endParaRPr lang="en-US" b="1" dirty="0">
              <a:latin typeface="Montserrat" panose="020B0604020202020204" charset="0"/>
            </a:endParaRPr>
          </a:p>
        </p:txBody>
      </p:sp>
      <p:sp>
        <p:nvSpPr>
          <p:cNvPr id="14" name="TextBox 13"/>
          <p:cNvSpPr txBox="1"/>
          <p:nvPr/>
        </p:nvSpPr>
        <p:spPr>
          <a:xfrm>
            <a:off x="6304384" y="1707654"/>
            <a:ext cx="1224136" cy="307777"/>
          </a:xfrm>
          <a:prstGeom prst="rect">
            <a:avLst/>
          </a:prstGeom>
          <a:noFill/>
        </p:spPr>
        <p:txBody>
          <a:bodyPr wrap="square" rtlCol="0">
            <a:spAutoFit/>
          </a:bodyPr>
          <a:lstStyle/>
          <a:p>
            <a:pPr algn="ctr"/>
            <a:r>
              <a:rPr lang="en-US" b="1" dirty="0" smtClean="0">
                <a:latin typeface="Montserrat" panose="020B0604020202020204" charset="0"/>
              </a:rPr>
              <a:t>Starvation</a:t>
            </a:r>
            <a:endParaRPr lang="en-US" b="1" dirty="0">
              <a:latin typeface="Montserrat" panose="020B0604020202020204" charset="0"/>
            </a:endParaRPr>
          </a:p>
        </p:txBody>
      </p:sp>
      <p:sp>
        <p:nvSpPr>
          <p:cNvPr id="15" name="Oval 14"/>
          <p:cNvSpPr/>
          <p:nvPr/>
        </p:nvSpPr>
        <p:spPr>
          <a:xfrm>
            <a:off x="1436415" y="2230874"/>
            <a:ext cx="1440160" cy="1368152"/>
          </a:xfrm>
          <a:prstGeom prst="ellipse">
            <a:avLst/>
          </a:prstGeom>
          <a:solidFill>
            <a:srgbClr val="FFC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600" dirty="0" smtClean="0">
                <a:effectLst>
                  <a:outerShdw blurRad="38100" dist="38100" dir="2700000" algn="tl">
                    <a:srgbClr val="000000">
                      <a:alpha val="43137"/>
                    </a:srgbClr>
                  </a:outerShdw>
                </a:effectLst>
              </a:rPr>
              <a:t>1</a:t>
            </a:r>
            <a:endParaRPr lang="en-US" sz="9600" dirty="0">
              <a:effectLst>
                <a:outerShdw blurRad="38100" dist="38100" dir="2700000" algn="tl">
                  <a:srgbClr val="000000">
                    <a:alpha val="43137"/>
                  </a:srgbClr>
                </a:outerShdw>
              </a:effectLst>
            </a:endParaRPr>
          </a:p>
        </p:txBody>
      </p:sp>
      <p:sp>
        <p:nvSpPr>
          <p:cNvPr id="16" name="Oval 15"/>
          <p:cNvSpPr/>
          <p:nvPr/>
        </p:nvSpPr>
        <p:spPr>
          <a:xfrm>
            <a:off x="3042878" y="2230874"/>
            <a:ext cx="1440160" cy="1368152"/>
          </a:xfrm>
          <a:prstGeom prst="ellipse">
            <a:avLst/>
          </a:prstGeom>
          <a:solidFill>
            <a:srgbClr val="FFC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600" dirty="0">
                <a:effectLst>
                  <a:outerShdw blurRad="38100" dist="38100" dir="2700000" algn="tl">
                    <a:srgbClr val="000000">
                      <a:alpha val="43137"/>
                    </a:srgbClr>
                  </a:outerShdw>
                </a:effectLst>
              </a:rPr>
              <a:t>2</a:t>
            </a:r>
            <a:endParaRPr lang="en-US" sz="9600" dirty="0">
              <a:effectLst>
                <a:outerShdw blurRad="38100" dist="38100" dir="2700000" algn="tl">
                  <a:srgbClr val="000000">
                    <a:alpha val="43137"/>
                  </a:srgbClr>
                </a:outerShdw>
              </a:effectLst>
            </a:endParaRPr>
          </a:p>
        </p:txBody>
      </p:sp>
      <p:sp>
        <p:nvSpPr>
          <p:cNvPr id="17" name="Oval 16"/>
          <p:cNvSpPr/>
          <p:nvPr/>
        </p:nvSpPr>
        <p:spPr>
          <a:xfrm>
            <a:off x="4576961" y="2230874"/>
            <a:ext cx="1440160" cy="1368152"/>
          </a:xfrm>
          <a:prstGeom prst="ellipse">
            <a:avLst/>
          </a:prstGeom>
          <a:solidFill>
            <a:srgbClr val="FFC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600" dirty="0" smtClean="0">
                <a:effectLst>
                  <a:outerShdw blurRad="38100" dist="38100" dir="2700000" algn="tl">
                    <a:srgbClr val="000000">
                      <a:alpha val="43137"/>
                    </a:srgbClr>
                  </a:outerShdw>
                </a:effectLst>
              </a:rPr>
              <a:t>3</a:t>
            </a:r>
            <a:endParaRPr lang="en-US" sz="9600" dirty="0">
              <a:effectLst>
                <a:outerShdw blurRad="38100" dist="38100" dir="2700000" algn="tl">
                  <a:srgbClr val="000000">
                    <a:alpha val="43137"/>
                  </a:srgbClr>
                </a:outerShdw>
              </a:effectLst>
            </a:endParaRPr>
          </a:p>
        </p:txBody>
      </p:sp>
      <p:sp>
        <p:nvSpPr>
          <p:cNvPr id="18" name="Oval 17"/>
          <p:cNvSpPr/>
          <p:nvPr/>
        </p:nvSpPr>
        <p:spPr>
          <a:xfrm>
            <a:off x="6196372" y="2230874"/>
            <a:ext cx="1440160" cy="1368152"/>
          </a:xfrm>
          <a:prstGeom prst="ellipse">
            <a:avLst/>
          </a:prstGeom>
          <a:solidFill>
            <a:srgbClr val="FFC000">
              <a:alpha val="1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 sz="9600" dirty="0" smtClean="0">
                <a:effectLst>
                  <a:outerShdw blurRad="38100" dist="38100" dir="2700000" algn="tl">
                    <a:srgbClr val="000000">
                      <a:alpha val="43137"/>
                    </a:srgbClr>
                  </a:outerShdw>
                </a:effectLst>
              </a:rPr>
              <a:t>4</a:t>
            </a:r>
            <a:endParaRPr lang="en-US" sz="9600" dirty="0">
              <a:effectLst>
                <a:outerShdw blurRad="38100" dist="38100" dir="2700000" algn="tl">
                  <a:srgbClr val="000000">
                    <a:alpha val="43137"/>
                  </a:srgbClr>
                </a:outerShdw>
              </a:effectLst>
            </a:endParaRPr>
          </a:p>
        </p:txBody>
      </p:sp>
      <p:sp>
        <p:nvSpPr>
          <p:cNvPr id="19" name="Rectangle 18"/>
          <p:cNvSpPr/>
          <p:nvPr/>
        </p:nvSpPr>
        <p:spPr>
          <a:xfrm>
            <a:off x="1407840" y="1640436"/>
            <a:ext cx="1512168" cy="28803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This process extinguishes the fire by lowering down its temperature.</a:t>
            </a:r>
            <a:endParaRPr lang="en-US" dirty="0">
              <a:solidFill>
                <a:schemeClr val="tx1"/>
              </a:solidFill>
            </a:endParaRPr>
          </a:p>
        </p:txBody>
      </p:sp>
      <p:sp>
        <p:nvSpPr>
          <p:cNvPr id="20" name="Rectangle 19"/>
          <p:cNvSpPr/>
          <p:nvPr/>
        </p:nvSpPr>
        <p:spPr>
          <a:xfrm>
            <a:off x="2992016" y="1640436"/>
            <a:ext cx="1512168" cy="288032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Oxygen supply is decreased or cut down in this process.</a:t>
            </a:r>
            <a:endParaRPr lang="en-US" dirty="0">
              <a:solidFill>
                <a:schemeClr val="tx1"/>
              </a:solidFill>
            </a:endParaRPr>
          </a:p>
        </p:txBody>
      </p:sp>
      <p:sp>
        <p:nvSpPr>
          <p:cNvPr id="21" name="Rectangle 20"/>
          <p:cNvSpPr/>
          <p:nvPr/>
        </p:nvSpPr>
        <p:spPr>
          <a:xfrm>
            <a:off x="4572000" y="1640436"/>
            <a:ext cx="1512168" cy="288032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This process chemically reacts with fire and then extinguishes it.</a:t>
            </a:r>
            <a:endParaRPr lang="en-US" dirty="0">
              <a:solidFill>
                <a:schemeClr val="tx1"/>
              </a:solidFill>
            </a:endParaRPr>
          </a:p>
        </p:txBody>
      </p:sp>
      <p:sp>
        <p:nvSpPr>
          <p:cNvPr id="22" name="Rectangle 21"/>
          <p:cNvSpPr/>
          <p:nvPr/>
        </p:nvSpPr>
        <p:spPr>
          <a:xfrm>
            <a:off x="6160368" y="1640436"/>
            <a:ext cx="1512168" cy="2880320"/>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By removing the fuel burning in the fire.</a:t>
            </a:r>
            <a:endParaRPr lang="en-US" dirty="0"/>
          </a:p>
        </p:txBody>
      </p:sp>
      <p:sp>
        <p:nvSpPr>
          <p:cNvPr id="23" name="TextBox 22"/>
          <p:cNvSpPr txBox="1"/>
          <p:nvPr/>
        </p:nvSpPr>
        <p:spPr>
          <a:xfrm>
            <a:off x="1551856" y="1712444"/>
            <a:ext cx="1224136" cy="307777"/>
          </a:xfrm>
          <a:prstGeom prst="rect">
            <a:avLst/>
          </a:prstGeom>
          <a:noFill/>
        </p:spPr>
        <p:txBody>
          <a:bodyPr wrap="square" rtlCol="0">
            <a:spAutoFit/>
          </a:bodyPr>
          <a:lstStyle/>
          <a:p>
            <a:pPr algn="ctr"/>
            <a:r>
              <a:rPr lang="en-US" b="1" dirty="0" smtClean="0">
                <a:latin typeface="Montserrat" panose="020B0604020202020204" charset="0"/>
              </a:rPr>
              <a:t>Cooling</a:t>
            </a:r>
            <a:endParaRPr lang="en-US" b="1" dirty="0">
              <a:latin typeface="Montserrat" panose="020B0604020202020204" charset="0"/>
            </a:endParaRPr>
          </a:p>
        </p:txBody>
      </p:sp>
      <p:sp>
        <p:nvSpPr>
          <p:cNvPr id="24" name="TextBox 23"/>
          <p:cNvSpPr txBox="1"/>
          <p:nvPr/>
        </p:nvSpPr>
        <p:spPr>
          <a:xfrm>
            <a:off x="3078882" y="1712444"/>
            <a:ext cx="1368152" cy="307777"/>
          </a:xfrm>
          <a:prstGeom prst="rect">
            <a:avLst/>
          </a:prstGeom>
          <a:noFill/>
        </p:spPr>
        <p:txBody>
          <a:bodyPr wrap="square" rtlCol="0">
            <a:spAutoFit/>
          </a:bodyPr>
          <a:lstStyle/>
          <a:p>
            <a:pPr algn="ctr"/>
            <a:r>
              <a:rPr lang="en-US" b="1" dirty="0" smtClean="0">
                <a:latin typeface="Montserrat" panose="020B0604020202020204" charset="0"/>
              </a:rPr>
              <a:t>Smothering</a:t>
            </a:r>
            <a:endParaRPr lang="en-US" b="1" dirty="0">
              <a:latin typeface="Montserrat" panose="020B0604020202020204" charset="0"/>
            </a:endParaRPr>
          </a:p>
        </p:txBody>
      </p:sp>
      <p:sp>
        <p:nvSpPr>
          <p:cNvPr id="25" name="TextBox 24"/>
          <p:cNvSpPr txBox="1"/>
          <p:nvPr/>
        </p:nvSpPr>
        <p:spPr>
          <a:xfrm>
            <a:off x="4716016" y="1712444"/>
            <a:ext cx="1224136" cy="523220"/>
          </a:xfrm>
          <a:prstGeom prst="rect">
            <a:avLst/>
          </a:prstGeom>
          <a:noFill/>
        </p:spPr>
        <p:txBody>
          <a:bodyPr wrap="square" rtlCol="0">
            <a:spAutoFit/>
          </a:bodyPr>
          <a:lstStyle/>
          <a:p>
            <a:pPr algn="ctr"/>
            <a:r>
              <a:rPr lang="en-US" b="1" dirty="0" smtClean="0">
                <a:latin typeface="Montserrat" panose="020B0604020202020204" charset="0"/>
              </a:rPr>
              <a:t>Chemical Reaction</a:t>
            </a:r>
            <a:endParaRPr lang="en-US" b="1" dirty="0">
              <a:latin typeface="Montserrat" panose="020B0604020202020204" charset="0"/>
            </a:endParaRPr>
          </a:p>
        </p:txBody>
      </p:sp>
      <p:sp>
        <p:nvSpPr>
          <p:cNvPr id="26" name="TextBox 25"/>
          <p:cNvSpPr txBox="1"/>
          <p:nvPr/>
        </p:nvSpPr>
        <p:spPr>
          <a:xfrm>
            <a:off x="6304384" y="1712444"/>
            <a:ext cx="1224136" cy="307777"/>
          </a:xfrm>
          <a:prstGeom prst="rect">
            <a:avLst/>
          </a:prstGeom>
          <a:noFill/>
        </p:spPr>
        <p:txBody>
          <a:bodyPr wrap="square" rtlCol="0">
            <a:spAutoFit/>
          </a:bodyPr>
          <a:lstStyle/>
          <a:p>
            <a:pPr algn="ctr"/>
            <a:r>
              <a:rPr lang="en-US" b="1" dirty="0" smtClean="0">
                <a:latin typeface="Montserrat" panose="020B0604020202020204" charset="0"/>
              </a:rPr>
              <a:t>Starvation</a:t>
            </a:r>
            <a:endParaRPr lang="en-US" b="1" dirty="0">
              <a:latin typeface="Montserrat" panose="020B0604020202020204" charset="0"/>
            </a:endParaRPr>
          </a:p>
        </p:txBody>
      </p:sp>
      <p:sp>
        <p:nvSpPr>
          <p:cNvPr id="53" name="Rectangle 52"/>
          <p:cNvSpPr/>
          <p:nvPr/>
        </p:nvSpPr>
        <p:spPr>
          <a:xfrm>
            <a:off x="1407840" y="1635646"/>
            <a:ext cx="1512168" cy="288032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 name="Rectangle 53"/>
          <p:cNvSpPr/>
          <p:nvPr/>
        </p:nvSpPr>
        <p:spPr>
          <a:xfrm>
            <a:off x="2992016" y="1635646"/>
            <a:ext cx="1512168" cy="2880320"/>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5" name="Rectangle 54"/>
          <p:cNvSpPr/>
          <p:nvPr/>
        </p:nvSpPr>
        <p:spPr>
          <a:xfrm>
            <a:off x="4572000" y="1635646"/>
            <a:ext cx="1512168" cy="2880320"/>
          </a:xfrm>
          <a:prstGeom prst="rect">
            <a:avLst/>
          </a:prstGeom>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6" name="Rectangle 55"/>
          <p:cNvSpPr/>
          <p:nvPr/>
        </p:nvSpPr>
        <p:spPr>
          <a:xfrm>
            <a:off x="6160368" y="1635646"/>
            <a:ext cx="1512168" cy="2880320"/>
          </a:xfrm>
          <a:prstGeom prst="rect">
            <a:avLst/>
          </a:prstGeom>
          <a:gradFill flip="none" rotWithShape="1">
            <a:gsLst>
              <a:gs pos="0">
                <a:schemeClr val="tx1">
                  <a:tint val="66000"/>
                  <a:satMod val="160000"/>
                </a:schemeClr>
              </a:gs>
              <a:gs pos="50000">
                <a:schemeClr val="tx1">
                  <a:tint val="44500"/>
                  <a:satMod val="160000"/>
                </a:schemeClr>
              </a:gs>
              <a:gs pos="100000">
                <a:schemeClr val="tx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p:cNvSpPr txBox="1"/>
          <p:nvPr/>
        </p:nvSpPr>
        <p:spPr>
          <a:xfrm>
            <a:off x="1551856" y="1707654"/>
            <a:ext cx="1224136" cy="307777"/>
          </a:xfrm>
          <a:prstGeom prst="rect">
            <a:avLst/>
          </a:prstGeom>
          <a:noFill/>
        </p:spPr>
        <p:txBody>
          <a:bodyPr wrap="square" rtlCol="0">
            <a:spAutoFit/>
          </a:bodyPr>
          <a:lstStyle/>
          <a:p>
            <a:pPr algn="ctr"/>
            <a:r>
              <a:rPr lang="en-US" b="1" dirty="0" smtClean="0">
                <a:latin typeface="Montserrat" panose="020B0604020202020204" charset="0"/>
              </a:rPr>
              <a:t>Cooling</a:t>
            </a:r>
            <a:endParaRPr lang="en-US" b="1" dirty="0">
              <a:latin typeface="Montserrat" panose="020B0604020202020204" charset="0"/>
            </a:endParaRPr>
          </a:p>
        </p:txBody>
      </p:sp>
      <p:sp>
        <p:nvSpPr>
          <p:cNvPr id="58" name="TextBox 57"/>
          <p:cNvSpPr txBox="1"/>
          <p:nvPr/>
        </p:nvSpPr>
        <p:spPr>
          <a:xfrm>
            <a:off x="3078882" y="1707654"/>
            <a:ext cx="1368152" cy="307777"/>
          </a:xfrm>
          <a:prstGeom prst="rect">
            <a:avLst/>
          </a:prstGeom>
          <a:noFill/>
        </p:spPr>
        <p:txBody>
          <a:bodyPr wrap="square" rtlCol="0">
            <a:spAutoFit/>
          </a:bodyPr>
          <a:lstStyle/>
          <a:p>
            <a:pPr algn="ctr"/>
            <a:r>
              <a:rPr lang="en-US" b="1" dirty="0" smtClean="0">
                <a:latin typeface="Montserrat" panose="020B0604020202020204" charset="0"/>
              </a:rPr>
              <a:t>Smothering</a:t>
            </a:r>
            <a:endParaRPr lang="en-US" b="1" dirty="0">
              <a:latin typeface="Montserrat" panose="020B0604020202020204" charset="0"/>
            </a:endParaRPr>
          </a:p>
        </p:txBody>
      </p:sp>
      <p:sp>
        <p:nvSpPr>
          <p:cNvPr id="59" name="TextBox 58"/>
          <p:cNvSpPr txBox="1"/>
          <p:nvPr/>
        </p:nvSpPr>
        <p:spPr>
          <a:xfrm>
            <a:off x="4716016" y="1707654"/>
            <a:ext cx="1224136" cy="523220"/>
          </a:xfrm>
          <a:prstGeom prst="rect">
            <a:avLst/>
          </a:prstGeom>
          <a:noFill/>
        </p:spPr>
        <p:txBody>
          <a:bodyPr wrap="square" rtlCol="0">
            <a:spAutoFit/>
          </a:bodyPr>
          <a:lstStyle/>
          <a:p>
            <a:pPr algn="ctr"/>
            <a:r>
              <a:rPr lang="en-US" b="1" dirty="0" smtClean="0">
                <a:latin typeface="Montserrat" panose="020B0604020202020204" charset="0"/>
              </a:rPr>
              <a:t>Chemical Reaction</a:t>
            </a:r>
            <a:endParaRPr lang="en-US" b="1" dirty="0">
              <a:latin typeface="Montserrat" panose="020B0604020202020204" charset="0"/>
            </a:endParaRPr>
          </a:p>
        </p:txBody>
      </p:sp>
      <p:sp>
        <p:nvSpPr>
          <p:cNvPr id="60" name="TextBox 59"/>
          <p:cNvSpPr txBox="1"/>
          <p:nvPr/>
        </p:nvSpPr>
        <p:spPr>
          <a:xfrm>
            <a:off x="6304384" y="1707654"/>
            <a:ext cx="1224136" cy="307777"/>
          </a:xfrm>
          <a:prstGeom prst="rect">
            <a:avLst/>
          </a:prstGeom>
          <a:noFill/>
        </p:spPr>
        <p:txBody>
          <a:bodyPr wrap="square" rtlCol="0">
            <a:spAutoFit/>
          </a:bodyPr>
          <a:lstStyle/>
          <a:p>
            <a:pPr algn="ctr"/>
            <a:r>
              <a:rPr lang="en-US" b="1" dirty="0" smtClean="0">
                <a:latin typeface="Montserrat" panose="020B0604020202020204" charset="0"/>
              </a:rPr>
              <a:t>Starvation</a:t>
            </a:r>
            <a:endParaRPr lang="en-US" b="1" dirty="0">
              <a:latin typeface="Montserrat" panose="020B0604020202020204" charset="0"/>
            </a:endParaRPr>
          </a:p>
        </p:txBody>
      </p:sp>
      <p:grpSp>
        <p:nvGrpSpPr>
          <p:cNvPr id="61" name="Group 37"/>
          <p:cNvGrpSpPr>
            <a:grpSpLocks/>
          </p:cNvGrpSpPr>
          <p:nvPr/>
        </p:nvGrpSpPr>
        <p:grpSpPr bwMode="auto">
          <a:xfrm>
            <a:off x="1585764" y="2032546"/>
            <a:ext cx="1166763" cy="611188"/>
            <a:chOff x="122" y="1311"/>
            <a:chExt cx="1225" cy="577"/>
          </a:xfrm>
        </p:grpSpPr>
        <p:sp>
          <p:nvSpPr>
            <p:cNvPr id="62" name="AutoShape 28"/>
            <p:cNvSpPr>
              <a:spLocks noChangeArrowheads="1"/>
            </p:cNvSpPr>
            <p:nvPr/>
          </p:nvSpPr>
          <p:spPr bwMode="auto">
            <a:xfrm>
              <a:off x="122" y="1344"/>
              <a:ext cx="1225" cy="318"/>
            </a:xfrm>
            <a:prstGeom prst="roundRect">
              <a:avLst>
                <a:gd name="adj" fmla="val 16667"/>
              </a:avLst>
            </a:prstGeom>
            <a:solidFill>
              <a:schemeClr val="bg1"/>
            </a:solidFill>
            <a:ln w="28575">
              <a:solidFill>
                <a:srgbClr val="B7CDFF"/>
              </a:solidFill>
              <a:round/>
              <a:headEnd/>
              <a:tailEnd/>
            </a:ln>
          </p:spPr>
          <p:txBody>
            <a:bodyPr wrap="none" lIns="90000" tIns="46800" rIns="90000" bIns="46800" anchor="ctr"/>
            <a:lstStyle>
              <a:lvl1pPr>
                <a:spcBef>
                  <a:spcPct val="20000"/>
                </a:spcBef>
                <a:buClr>
                  <a:schemeClr val="tx1"/>
                </a:buClr>
                <a:buFont typeface="Arial" charset="0"/>
                <a:buChar char="●"/>
                <a:defRPr sz="2200" b="1">
                  <a:solidFill>
                    <a:schemeClr val="tx1"/>
                  </a:solidFill>
                  <a:latin typeface="Arial" charset="0"/>
                </a:defRPr>
              </a:lvl1pPr>
              <a:lvl2pPr marL="742950" indent="-285750">
                <a:spcBef>
                  <a:spcPct val="20000"/>
                </a:spcBef>
                <a:buClr>
                  <a:schemeClr val="tx1"/>
                </a:buClr>
                <a:buFont typeface="Arial" charset="0"/>
                <a:buChar char="●"/>
                <a:defRPr sz="2200" b="1">
                  <a:solidFill>
                    <a:schemeClr val="tx1"/>
                  </a:solidFill>
                  <a:latin typeface="Arial" charset="0"/>
                </a:defRPr>
              </a:lvl2pPr>
              <a:lvl3pPr marL="1143000" indent="-228600">
                <a:spcBef>
                  <a:spcPct val="20000"/>
                </a:spcBef>
                <a:buClr>
                  <a:schemeClr val="tx1"/>
                </a:buClr>
                <a:buFont typeface="Arial" charset="0"/>
                <a:buChar char="●"/>
                <a:defRPr sz="2200" b="1">
                  <a:solidFill>
                    <a:schemeClr val="tx1"/>
                  </a:solidFill>
                  <a:latin typeface="Arial" charset="0"/>
                </a:defRPr>
              </a:lvl3pPr>
              <a:lvl4pPr marL="1600200" indent="-228600">
                <a:spcBef>
                  <a:spcPct val="20000"/>
                </a:spcBef>
                <a:buClr>
                  <a:schemeClr val="tx1"/>
                </a:buClr>
                <a:buFont typeface="Arial" charset="0"/>
                <a:buChar char="●"/>
                <a:defRPr sz="2200" b="1">
                  <a:solidFill>
                    <a:schemeClr val="tx1"/>
                  </a:solidFill>
                  <a:latin typeface="Arial" charset="0"/>
                </a:defRPr>
              </a:lvl4pPr>
              <a:lvl5pPr marL="2057400" indent="-228600">
                <a:spcBef>
                  <a:spcPct val="20000"/>
                </a:spcBef>
                <a:buClr>
                  <a:schemeClr val="tx1"/>
                </a:buClr>
                <a:buFont typeface="Arial" charset="0"/>
                <a:buChar char="●"/>
                <a:defRPr sz="2200" b="1">
                  <a:solidFill>
                    <a:schemeClr val="tx1"/>
                  </a:solidFill>
                  <a:latin typeface="Arial" charset="0"/>
                </a:defRPr>
              </a:lvl5pPr>
              <a:lvl6pPr marL="25146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6pPr>
              <a:lvl7pPr marL="29718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7pPr>
              <a:lvl8pPr marL="34290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8pPr>
              <a:lvl9pPr marL="38862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9pPr>
            </a:lstStyle>
            <a:p>
              <a:pPr algn="ctr" eaLnBrk="1" hangingPunct="1">
                <a:spcBef>
                  <a:spcPct val="0"/>
                </a:spcBef>
                <a:buClrTx/>
                <a:buFontTx/>
                <a:buNone/>
              </a:pPr>
              <a:r>
                <a:rPr lang="en-GB" altLang="en-US" sz="1200" dirty="0"/>
                <a:t>Water</a:t>
              </a:r>
            </a:p>
          </p:txBody>
        </p:sp>
        <p:pic>
          <p:nvPicPr>
            <p:cNvPr id="63" name="Picture 2094" descr="Extinguisher new water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 y="1311"/>
              <a:ext cx="352"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 name="Group 38"/>
          <p:cNvGrpSpPr>
            <a:grpSpLocks/>
          </p:cNvGrpSpPr>
          <p:nvPr/>
        </p:nvGrpSpPr>
        <p:grpSpPr bwMode="auto">
          <a:xfrm>
            <a:off x="3205918" y="1923678"/>
            <a:ext cx="1114080" cy="434431"/>
            <a:chOff x="1111" y="1555"/>
            <a:chExt cx="1723" cy="560"/>
          </a:xfrm>
        </p:grpSpPr>
        <p:sp>
          <p:nvSpPr>
            <p:cNvPr id="65" name="AutoShape 29"/>
            <p:cNvSpPr>
              <a:spLocks noChangeArrowheads="1"/>
            </p:cNvSpPr>
            <p:nvPr/>
          </p:nvSpPr>
          <p:spPr bwMode="auto">
            <a:xfrm>
              <a:off x="1111" y="1761"/>
              <a:ext cx="1651" cy="318"/>
            </a:xfrm>
            <a:prstGeom prst="roundRect">
              <a:avLst>
                <a:gd name="adj" fmla="val 16667"/>
              </a:avLst>
            </a:prstGeom>
            <a:solidFill>
              <a:schemeClr val="bg1"/>
            </a:solidFill>
            <a:ln w="28575">
              <a:solidFill>
                <a:srgbClr val="DDC3B5"/>
              </a:solidFill>
              <a:round/>
              <a:headEnd/>
              <a:tailEnd/>
            </a:ln>
          </p:spPr>
          <p:txBody>
            <a:bodyPr wrap="none" lIns="90000" tIns="46800" rIns="90000" bIns="46800" anchor="ctr"/>
            <a:lstStyle>
              <a:lvl1pPr>
                <a:spcBef>
                  <a:spcPct val="20000"/>
                </a:spcBef>
                <a:buClr>
                  <a:schemeClr val="tx1"/>
                </a:buClr>
                <a:buFont typeface="Arial" charset="0"/>
                <a:buChar char="●"/>
                <a:defRPr sz="2200" b="1">
                  <a:solidFill>
                    <a:schemeClr val="tx1"/>
                  </a:solidFill>
                  <a:latin typeface="Arial" charset="0"/>
                </a:defRPr>
              </a:lvl1pPr>
              <a:lvl2pPr marL="742950" indent="-285750">
                <a:spcBef>
                  <a:spcPct val="20000"/>
                </a:spcBef>
                <a:buClr>
                  <a:schemeClr val="tx1"/>
                </a:buClr>
                <a:buFont typeface="Arial" charset="0"/>
                <a:buChar char="●"/>
                <a:defRPr sz="2200" b="1">
                  <a:solidFill>
                    <a:schemeClr val="tx1"/>
                  </a:solidFill>
                  <a:latin typeface="Arial" charset="0"/>
                </a:defRPr>
              </a:lvl2pPr>
              <a:lvl3pPr marL="1143000" indent="-228600">
                <a:spcBef>
                  <a:spcPct val="20000"/>
                </a:spcBef>
                <a:buClr>
                  <a:schemeClr val="tx1"/>
                </a:buClr>
                <a:buFont typeface="Arial" charset="0"/>
                <a:buChar char="●"/>
                <a:defRPr sz="2200" b="1">
                  <a:solidFill>
                    <a:schemeClr val="tx1"/>
                  </a:solidFill>
                  <a:latin typeface="Arial" charset="0"/>
                </a:defRPr>
              </a:lvl3pPr>
              <a:lvl4pPr marL="1600200" indent="-228600">
                <a:spcBef>
                  <a:spcPct val="20000"/>
                </a:spcBef>
                <a:buClr>
                  <a:schemeClr val="tx1"/>
                </a:buClr>
                <a:buFont typeface="Arial" charset="0"/>
                <a:buChar char="●"/>
                <a:defRPr sz="2200" b="1">
                  <a:solidFill>
                    <a:schemeClr val="tx1"/>
                  </a:solidFill>
                  <a:latin typeface="Arial" charset="0"/>
                </a:defRPr>
              </a:lvl4pPr>
              <a:lvl5pPr marL="2057400" indent="-228600">
                <a:spcBef>
                  <a:spcPct val="20000"/>
                </a:spcBef>
                <a:buClr>
                  <a:schemeClr val="tx1"/>
                </a:buClr>
                <a:buFont typeface="Arial" charset="0"/>
                <a:buChar char="●"/>
                <a:defRPr sz="2200" b="1">
                  <a:solidFill>
                    <a:schemeClr val="tx1"/>
                  </a:solidFill>
                  <a:latin typeface="Arial" charset="0"/>
                </a:defRPr>
              </a:lvl5pPr>
              <a:lvl6pPr marL="25146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6pPr>
              <a:lvl7pPr marL="29718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7pPr>
              <a:lvl8pPr marL="34290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8pPr>
              <a:lvl9pPr marL="38862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9pPr>
            </a:lstStyle>
            <a:p>
              <a:pPr algn="ctr" eaLnBrk="1" hangingPunct="1">
                <a:spcBef>
                  <a:spcPct val="0"/>
                </a:spcBef>
                <a:buClrTx/>
                <a:buFontTx/>
                <a:buNone/>
              </a:pPr>
              <a:r>
                <a:rPr lang="en-GB" altLang="en-US" sz="1100"/>
                <a:t>Foam</a:t>
              </a:r>
            </a:p>
          </p:txBody>
        </p:sp>
        <p:pic>
          <p:nvPicPr>
            <p:cNvPr id="66" name="Picture 2096" descr="Extinguisher new foam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3" y="1555"/>
              <a:ext cx="311" cy="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7" name="Group 39"/>
          <p:cNvGrpSpPr>
            <a:grpSpLocks/>
          </p:cNvGrpSpPr>
          <p:nvPr/>
        </p:nvGrpSpPr>
        <p:grpSpPr bwMode="auto">
          <a:xfrm>
            <a:off x="3234643" y="2375970"/>
            <a:ext cx="1026914" cy="433494"/>
            <a:chOff x="1087" y="1966"/>
            <a:chExt cx="1675" cy="557"/>
          </a:xfrm>
        </p:grpSpPr>
        <p:sp>
          <p:nvSpPr>
            <p:cNvPr id="68" name="AutoShape 30"/>
            <p:cNvSpPr>
              <a:spLocks noChangeArrowheads="1"/>
            </p:cNvSpPr>
            <p:nvPr/>
          </p:nvSpPr>
          <p:spPr bwMode="auto">
            <a:xfrm>
              <a:off x="1111" y="2178"/>
              <a:ext cx="1651" cy="318"/>
            </a:xfrm>
            <a:prstGeom prst="roundRect">
              <a:avLst>
                <a:gd name="adj" fmla="val 16667"/>
              </a:avLst>
            </a:prstGeom>
            <a:solidFill>
              <a:schemeClr val="bg1"/>
            </a:solidFill>
            <a:ln w="28575">
              <a:solidFill>
                <a:srgbClr val="DDC3B5"/>
              </a:solidFill>
              <a:round/>
              <a:headEnd/>
              <a:tailEnd/>
            </a:ln>
          </p:spPr>
          <p:txBody>
            <a:bodyPr wrap="none" lIns="90000" tIns="46800" rIns="90000" bIns="46800" anchor="ctr"/>
            <a:lstStyle>
              <a:lvl1pPr>
                <a:spcBef>
                  <a:spcPct val="20000"/>
                </a:spcBef>
                <a:buClr>
                  <a:schemeClr val="tx1"/>
                </a:buClr>
                <a:buFont typeface="Arial" charset="0"/>
                <a:buChar char="●"/>
                <a:defRPr sz="2200" b="1">
                  <a:solidFill>
                    <a:schemeClr val="tx1"/>
                  </a:solidFill>
                  <a:latin typeface="Arial" charset="0"/>
                </a:defRPr>
              </a:lvl1pPr>
              <a:lvl2pPr marL="742950" indent="-285750">
                <a:spcBef>
                  <a:spcPct val="20000"/>
                </a:spcBef>
                <a:buClr>
                  <a:schemeClr val="tx1"/>
                </a:buClr>
                <a:buFont typeface="Arial" charset="0"/>
                <a:buChar char="●"/>
                <a:defRPr sz="2200" b="1">
                  <a:solidFill>
                    <a:schemeClr val="tx1"/>
                  </a:solidFill>
                  <a:latin typeface="Arial" charset="0"/>
                </a:defRPr>
              </a:lvl2pPr>
              <a:lvl3pPr marL="1143000" indent="-228600">
                <a:spcBef>
                  <a:spcPct val="20000"/>
                </a:spcBef>
                <a:buClr>
                  <a:schemeClr val="tx1"/>
                </a:buClr>
                <a:buFont typeface="Arial" charset="0"/>
                <a:buChar char="●"/>
                <a:defRPr sz="2200" b="1">
                  <a:solidFill>
                    <a:schemeClr val="tx1"/>
                  </a:solidFill>
                  <a:latin typeface="Arial" charset="0"/>
                </a:defRPr>
              </a:lvl3pPr>
              <a:lvl4pPr marL="1600200" indent="-228600">
                <a:spcBef>
                  <a:spcPct val="20000"/>
                </a:spcBef>
                <a:buClr>
                  <a:schemeClr val="tx1"/>
                </a:buClr>
                <a:buFont typeface="Arial" charset="0"/>
                <a:buChar char="●"/>
                <a:defRPr sz="2200" b="1">
                  <a:solidFill>
                    <a:schemeClr val="tx1"/>
                  </a:solidFill>
                  <a:latin typeface="Arial" charset="0"/>
                </a:defRPr>
              </a:lvl4pPr>
              <a:lvl5pPr marL="2057400" indent="-228600">
                <a:spcBef>
                  <a:spcPct val="20000"/>
                </a:spcBef>
                <a:buClr>
                  <a:schemeClr val="tx1"/>
                </a:buClr>
                <a:buFont typeface="Arial" charset="0"/>
                <a:buChar char="●"/>
                <a:defRPr sz="2200" b="1">
                  <a:solidFill>
                    <a:schemeClr val="tx1"/>
                  </a:solidFill>
                  <a:latin typeface="Arial" charset="0"/>
                </a:defRPr>
              </a:lvl5pPr>
              <a:lvl6pPr marL="25146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6pPr>
              <a:lvl7pPr marL="29718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7pPr>
              <a:lvl8pPr marL="34290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8pPr>
              <a:lvl9pPr marL="38862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9pPr>
            </a:lstStyle>
            <a:p>
              <a:pPr algn="ctr" eaLnBrk="1" hangingPunct="1">
                <a:spcBef>
                  <a:spcPct val="0"/>
                </a:spcBef>
                <a:buClrTx/>
                <a:buFontTx/>
                <a:buNone/>
              </a:pPr>
              <a:r>
                <a:rPr lang="en-GB" altLang="en-US" sz="1100"/>
                <a:t>CO</a:t>
              </a:r>
              <a:r>
                <a:rPr lang="en-GB" altLang="en-US" sz="1100" baseline="-25000"/>
                <a:t>2</a:t>
              </a:r>
            </a:p>
          </p:txBody>
        </p:sp>
        <p:pic>
          <p:nvPicPr>
            <p:cNvPr id="69" name="Picture 25" descr="ext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 y="1966"/>
              <a:ext cx="367" cy="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Group 41"/>
          <p:cNvGrpSpPr>
            <a:grpSpLocks/>
          </p:cNvGrpSpPr>
          <p:nvPr/>
        </p:nvGrpSpPr>
        <p:grpSpPr bwMode="auto">
          <a:xfrm>
            <a:off x="3140212" y="3505547"/>
            <a:ext cx="1166392" cy="504056"/>
            <a:chOff x="1496" y="3021"/>
            <a:chExt cx="1266" cy="500"/>
          </a:xfrm>
        </p:grpSpPr>
        <p:sp>
          <p:nvSpPr>
            <p:cNvPr id="71" name="AutoShape 32"/>
            <p:cNvSpPr>
              <a:spLocks noChangeArrowheads="1"/>
            </p:cNvSpPr>
            <p:nvPr/>
          </p:nvSpPr>
          <p:spPr bwMode="auto">
            <a:xfrm>
              <a:off x="1537" y="3021"/>
              <a:ext cx="1225" cy="318"/>
            </a:xfrm>
            <a:prstGeom prst="roundRect">
              <a:avLst>
                <a:gd name="adj" fmla="val 16667"/>
              </a:avLst>
            </a:prstGeom>
            <a:solidFill>
              <a:schemeClr val="bg1"/>
            </a:solidFill>
            <a:ln w="28575">
              <a:solidFill>
                <a:srgbClr val="DDC3B5"/>
              </a:solidFill>
              <a:round/>
              <a:headEnd/>
              <a:tailEnd/>
            </a:ln>
          </p:spPr>
          <p:txBody>
            <a:bodyPr wrap="none" lIns="90000" tIns="46800" rIns="90000" bIns="46800" anchor="ctr"/>
            <a:lstStyle>
              <a:lvl1pPr>
                <a:spcBef>
                  <a:spcPct val="20000"/>
                </a:spcBef>
                <a:buClr>
                  <a:schemeClr val="tx1"/>
                </a:buClr>
                <a:buFont typeface="Arial" charset="0"/>
                <a:buChar char="●"/>
                <a:defRPr sz="2200" b="1">
                  <a:solidFill>
                    <a:schemeClr val="tx1"/>
                  </a:solidFill>
                  <a:latin typeface="Arial" charset="0"/>
                </a:defRPr>
              </a:lvl1pPr>
              <a:lvl2pPr marL="742950" indent="-285750">
                <a:spcBef>
                  <a:spcPct val="20000"/>
                </a:spcBef>
                <a:buClr>
                  <a:schemeClr val="tx1"/>
                </a:buClr>
                <a:buFont typeface="Arial" charset="0"/>
                <a:buChar char="●"/>
                <a:defRPr sz="2200" b="1">
                  <a:solidFill>
                    <a:schemeClr val="tx1"/>
                  </a:solidFill>
                  <a:latin typeface="Arial" charset="0"/>
                </a:defRPr>
              </a:lvl2pPr>
              <a:lvl3pPr marL="1143000" indent="-228600">
                <a:spcBef>
                  <a:spcPct val="20000"/>
                </a:spcBef>
                <a:buClr>
                  <a:schemeClr val="tx1"/>
                </a:buClr>
                <a:buFont typeface="Arial" charset="0"/>
                <a:buChar char="●"/>
                <a:defRPr sz="2200" b="1">
                  <a:solidFill>
                    <a:schemeClr val="tx1"/>
                  </a:solidFill>
                  <a:latin typeface="Arial" charset="0"/>
                </a:defRPr>
              </a:lvl3pPr>
              <a:lvl4pPr marL="1600200" indent="-228600">
                <a:spcBef>
                  <a:spcPct val="20000"/>
                </a:spcBef>
                <a:buClr>
                  <a:schemeClr val="tx1"/>
                </a:buClr>
                <a:buFont typeface="Arial" charset="0"/>
                <a:buChar char="●"/>
                <a:defRPr sz="2200" b="1">
                  <a:solidFill>
                    <a:schemeClr val="tx1"/>
                  </a:solidFill>
                  <a:latin typeface="Arial" charset="0"/>
                </a:defRPr>
              </a:lvl4pPr>
              <a:lvl5pPr marL="2057400" indent="-228600">
                <a:spcBef>
                  <a:spcPct val="20000"/>
                </a:spcBef>
                <a:buClr>
                  <a:schemeClr val="tx1"/>
                </a:buClr>
                <a:buFont typeface="Arial" charset="0"/>
                <a:buChar char="●"/>
                <a:defRPr sz="2200" b="1">
                  <a:solidFill>
                    <a:schemeClr val="tx1"/>
                  </a:solidFill>
                  <a:latin typeface="Arial" charset="0"/>
                </a:defRPr>
              </a:lvl5pPr>
              <a:lvl6pPr marL="25146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6pPr>
              <a:lvl7pPr marL="29718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7pPr>
              <a:lvl8pPr marL="34290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8pPr>
              <a:lvl9pPr marL="38862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9pPr>
            </a:lstStyle>
            <a:p>
              <a:pPr algn="ctr" eaLnBrk="1" hangingPunct="1">
                <a:spcBef>
                  <a:spcPct val="0"/>
                </a:spcBef>
                <a:buClrTx/>
                <a:buFontTx/>
                <a:buNone/>
              </a:pPr>
              <a:r>
                <a:rPr lang="en-GB" altLang="en-US" sz="1100" dirty="0"/>
                <a:t>Fire Blanket</a:t>
              </a:r>
            </a:p>
          </p:txBody>
        </p:sp>
        <p:pic>
          <p:nvPicPr>
            <p:cNvPr id="72" name="Picture 2106" descr="Fire blanket cop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6" y="3023"/>
              <a:ext cx="205"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3" name="Group 40"/>
          <p:cNvGrpSpPr>
            <a:grpSpLocks/>
          </p:cNvGrpSpPr>
          <p:nvPr/>
        </p:nvGrpSpPr>
        <p:grpSpPr bwMode="auto">
          <a:xfrm>
            <a:off x="3243693" y="2842206"/>
            <a:ext cx="991973" cy="482569"/>
            <a:chOff x="1111" y="2341"/>
            <a:chExt cx="1707" cy="588"/>
          </a:xfrm>
        </p:grpSpPr>
        <p:sp>
          <p:nvSpPr>
            <p:cNvPr id="74" name="AutoShape 31"/>
            <p:cNvSpPr>
              <a:spLocks noChangeArrowheads="1"/>
            </p:cNvSpPr>
            <p:nvPr/>
          </p:nvSpPr>
          <p:spPr bwMode="auto">
            <a:xfrm>
              <a:off x="1111" y="2595"/>
              <a:ext cx="1651" cy="318"/>
            </a:xfrm>
            <a:prstGeom prst="roundRect">
              <a:avLst>
                <a:gd name="adj" fmla="val 16667"/>
              </a:avLst>
            </a:prstGeom>
            <a:solidFill>
              <a:schemeClr val="bg1"/>
            </a:solidFill>
            <a:ln w="28575">
              <a:solidFill>
                <a:srgbClr val="DDC3B5"/>
              </a:solidFill>
              <a:round/>
              <a:headEnd/>
              <a:tailEnd/>
            </a:ln>
          </p:spPr>
          <p:txBody>
            <a:bodyPr wrap="none" lIns="90000" tIns="46800" rIns="90000" bIns="46800" anchor="ctr"/>
            <a:lstStyle>
              <a:lvl1pPr>
                <a:spcBef>
                  <a:spcPct val="20000"/>
                </a:spcBef>
                <a:buClr>
                  <a:schemeClr val="tx1"/>
                </a:buClr>
                <a:buFont typeface="Arial" charset="0"/>
                <a:buChar char="●"/>
                <a:defRPr sz="2200" b="1">
                  <a:solidFill>
                    <a:schemeClr val="tx1"/>
                  </a:solidFill>
                  <a:latin typeface="Arial" charset="0"/>
                </a:defRPr>
              </a:lvl1pPr>
              <a:lvl2pPr marL="742950" indent="-285750">
                <a:spcBef>
                  <a:spcPct val="20000"/>
                </a:spcBef>
                <a:buClr>
                  <a:schemeClr val="tx1"/>
                </a:buClr>
                <a:buFont typeface="Arial" charset="0"/>
                <a:buChar char="●"/>
                <a:defRPr sz="2200" b="1">
                  <a:solidFill>
                    <a:schemeClr val="tx1"/>
                  </a:solidFill>
                  <a:latin typeface="Arial" charset="0"/>
                </a:defRPr>
              </a:lvl2pPr>
              <a:lvl3pPr marL="1143000" indent="-228600">
                <a:spcBef>
                  <a:spcPct val="20000"/>
                </a:spcBef>
                <a:buClr>
                  <a:schemeClr val="tx1"/>
                </a:buClr>
                <a:buFont typeface="Arial" charset="0"/>
                <a:buChar char="●"/>
                <a:defRPr sz="2200" b="1">
                  <a:solidFill>
                    <a:schemeClr val="tx1"/>
                  </a:solidFill>
                  <a:latin typeface="Arial" charset="0"/>
                </a:defRPr>
              </a:lvl3pPr>
              <a:lvl4pPr marL="1600200" indent="-228600">
                <a:spcBef>
                  <a:spcPct val="20000"/>
                </a:spcBef>
                <a:buClr>
                  <a:schemeClr val="tx1"/>
                </a:buClr>
                <a:buFont typeface="Arial" charset="0"/>
                <a:buChar char="●"/>
                <a:defRPr sz="2200" b="1">
                  <a:solidFill>
                    <a:schemeClr val="tx1"/>
                  </a:solidFill>
                  <a:latin typeface="Arial" charset="0"/>
                </a:defRPr>
              </a:lvl4pPr>
              <a:lvl5pPr marL="2057400" indent="-228600">
                <a:spcBef>
                  <a:spcPct val="20000"/>
                </a:spcBef>
                <a:buClr>
                  <a:schemeClr val="tx1"/>
                </a:buClr>
                <a:buFont typeface="Arial" charset="0"/>
                <a:buChar char="●"/>
                <a:defRPr sz="2200" b="1">
                  <a:solidFill>
                    <a:schemeClr val="tx1"/>
                  </a:solidFill>
                  <a:latin typeface="Arial" charset="0"/>
                </a:defRPr>
              </a:lvl5pPr>
              <a:lvl6pPr marL="25146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6pPr>
              <a:lvl7pPr marL="29718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7pPr>
              <a:lvl8pPr marL="34290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8pPr>
              <a:lvl9pPr marL="38862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9pPr>
            </a:lstStyle>
            <a:p>
              <a:pPr algn="ctr" eaLnBrk="1" hangingPunct="1">
                <a:spcBef>
                  <a:spcPct val="0"/>
                </a:spcBef>
                <a:buClrTx/>
                <a:buFontTx/>
                <a:buNone/>
              </a:pPr>
              <a:r>
                <a:rPr lang="en-GB" altLang="en-US" sz="1100" dirty="0"/>
                <a:t>Wet Chemical</a:t>
              </a:r>
            </a:p>
          </p:txBody>
        </p:sp>
        <p:pic>
          <p:nvPicPr>
            <p:cNvPr id="75" name="Picture 36" descr="Wet Chemical extinguisher cop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2" y="2341"/>
              <a:ext cx="256"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6" name="Group 42"/>
          <p:cNvGrpSpPr>
            <a:grpSpLocks/>
          </p:cNvGrpSpPr>
          <p:nvPr/>
        </p:nvGrpSpPr>
        <p:grpSpPr bwMode="auto">
          <a:xfrm>
            <a:off x="4841912" y="2250368"/>
            <a:ext cx="972344" cy="414338"/>
            <a:chOff x="2978" y="3178"/>
            <a:chExt cx="1275" cy="579"/>
          </a:xfrm>
        </p:grpSpPr>
        <p:sp>
          <p:nvSpPr>
            <p:cNvPr id="77" name="AutoShape 33"/>
            <p:cNvSpPr>
              <a:spLocks noChangeArrowheads="1"/>
            </p:cNvSpPr>
            <p:nvPr/>
          </p:nvSpPr>
          <p:spPr bwMode="auto">
            <a:xfrm>
              <a:off x="2978" y="3439"/>
              <a:ext cx="1225" cy="318"/>
            </a:xfrm>
            <a:prstGeom prst="roundRect">
              <a:avLst>
                <a:gd name="adj" fmla="val 16667"/>
              </a:avLst>
            </a:prstGeom>
            <a:solidFill>
              <a:schemeClr val="bg1"/>
            </a:solidFill>
            <a:ln w="28575">
              <a:solidFill>
                <a:srgbClr val="CCFF33"/>
              </a:solidFill>
              <a:round/>
              <a:headEnd/>
              <a:tailEnd/>
            </a:ln>
          </p:spPr>
          <p:txBody>
            <a:bodyPr wrap="none" lIns="90000" tIns="46800" rIns="90000" bIns="46800" anchor="ctr"/>
            <a:lstStyle>
              <a:lvl1pPr>
                <a:spcBef>
                  <a:spcPct val="20000"/>
                </a:spcBef>
                <a:buClr>
                  <a:schemeClr val="tx1"/>
                </a:buClr>
                <a:buFont typeface="Arial" charset="0"/>
                <a:buChar char="●"/>
                <a:defRPr sz="2200" b="1">
                  <a:solidFill>
                    <a:schemeClr val="tx1"/>
                  </a:solidFill>
                  <a:latin typeface="Arial" charset="0"/>
                </a:defRPr>
              </a:lvl1pPr>
              <a:lvl2pPr marL="742950" indent="-285750">
                <a:spcBef>
                  <a:spcPct val="20000"/>
                </a:spcBef>
                <a:buClr>
                  <a:schemeClr val="tx1"/>
                </a:buClr>
                <a:buFont typeface="Arial" charset="0"/>
                <a:buChar char="●"/>
                <a:defRPr sz="2200" b="1">
                  <a:solidFill>
                    <a:schemeClr val="tx1"/>
                  </a:solidFill>
                  <a:latin typeface="Arial" charset="0"/>
                </a:defRPr>
              </a:lvl2pPr>
              <a:lvl3pPr marL="1143000" indent="-228600">
                <a:spcBef>
                  <a:spcPct val="20000"/>
                </a:spcBef>
                <a:buClr>
                  <a:schemeClr val="tx1"/>
                </a:buClr>
                <a:buFont typeface="Arial" charset="0"/>
                <a:buChar char="●"/>
                <a:defRPr sz="2200" b="1">
                  <a:solidFill>
                    <a:schemeClr val="tx1"/>
                  </a:solidFill>
                  <a:latin typeface="Arial" charset="0"/>
                </a:defRPr>
              </a:lvl3pPr>
              <a:lvl4pPr marL="1600200" indent="-228600">
                <a:spcBef>
                  <a:spcPct val="20000"/>
                </a:spcBef>
                <a:buClr>
                  <a:schemeClr val="tx1"/>
                </a:buClr>
                <a:buFont typeface="Arial" charset="0"/>
                <a:buChar char="●"/>
                <a:defRPr sz="2200" b="1">
                  <a:solidFill>
                    <a:schemeClr val="tx1"/>
                  </a:solidFill>
                  <a:latin typeface="Arial" charset="0"/>
                </a:defRPr>
              </a:lvl4pPr>
              <a:lvl5pPr marL="2057400" indent="-228600">
                <a:spcBef>
                  <a:spcPct val="20000"/>
                </a:spcBef>
                <a:buClr>
                  <a:schemeClr val="tx1"/>
                </a:buClr>
                <a:buFont typeface="Arial" charset="0"/>
                <a:buChar char="●"/>
                <a:defRPr sz="2200" b="1">
                  <a:solidFill>
                    <a:schemeClr val="tx1"/>
                  </a:solidFill>
                  <a:latin typeface="Arial" charset="0"/>
                </a:defRPr>
              </a:lvl5pPr>
              <a:lvl6pPr marL="25146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6pPr>
              <a:lvl7pPr marL="29718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7pPr>
              <a:lvl8pPr marL="34290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8pPr>
              <a:lvl9pPr marL="3886200" indent="-228600" eaLnBrk="0" fontAlgn="base" hangingPunct="0">
                <a:spcBef>
                  <a:spcPct val="20000"/>
                </a:spcBef>
                <a:spcAft>
                  <a:spcPct val="0"/>
                </a:spcAft>
                <a:buClr>
                  <a:schemeClr val="tx1"/>
                </a:buClr>
                <a:buFont typeface="Arial" charset="0"/>
                <a:buChar char="●"/>
                <a:defRPr sz="2200" b="1">
                  <a:solidFill>
                    <a:schemeClr val="tx1"/>
                  </a:solidFill>
                  <a:latin typeface="Arial" charset="0"/>
                </a:defRPr>
              </a:lvl9pPr>
            </a:lstStyle>
            <a:p>
              <a:pPr algn="ctr" eaLnBrk="1" hangingPunct="1">
                <a:spcBef>
                  <a:spcPct val="0"/>
                </a:spcBef>
                <a:buClrTx/>
                <a:buFontTx/>
                <a:buNone/>
              </a:pPr>
              <a:r>
                <a:rPr lang="en-GB" altLang="en-US" sz="1050" dirty="0" smtClean="0"/>
                <a:t>Powder/DCP</a:t>
              </a:r>
              <a:endParaRPr lang="en-GB" altLang="en-US" sz="1050" dirty="0"/>
            </a:p>
          </p:txBody>
        </p:sp>
        <p:pic>
          <p:nvPicPr>
            <p:cNvPr id="78" name="Picture 2097" descr="Extinguisher new powder cop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3" y="3178"/>
              <a:ext cx="3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3437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ppt_x"/>
                                          </p:val>
                                        </p:tav>
                                        <p:tav tm="100000">
                                          <p:val>
                                            <p:strVal val="#ppt_x"/>
                                          </p:val>
                                        </p:tav>
                                      </p:tavLst>
                                    </p:anim>
                                    <p:anim calcmode="lin" valueType="num">
                                      <p:cBhvr additive="base">
                                        <p:cTn id="5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ppt_x"/>
                                          </p:val>
                                        </p:tav>
                                        <p:tav tm="100000">
                                          <p:val>
                                            <p:strVal val="#ppt_x"/>
                                          </p:val>
                                        </p:tav>
                                      </p:tavLst>
                                    </p:anim>
                                    <p:anim calcmode="lin" valueType="num">
                                      <p:cBhvr additive="base">
                                        <p:cTn id="58" dur="500" fill="hold"/>
                                        <p:tgtEl>
                                          <p:spTgt spid="20"/>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additive="base">
                                        <p:cTn id="77" dur="500" fill="hold"/>
                                        <p:tgtEl>
                                          <p:spTgt spid="22"/>
                                        </p:tgtEl>
                                        <p:attrNameLst>
                                          <p:attrName>ppt_x</p:attrName>
                                        </p:attrNameLst>
                                      </p:cBhvr>
                                      <p:tavLst>
                                        <p:tav tm="0">
                                          <p:val>
                                            <p:strVal val="#ppt_x"/>
                                          </p:val>
                                        </p:tav>
                                        <p:tav tm="100000">
                                          <p:val>
                                            <p:strVal val="#ppt_x"/>
                                          </p:val>
                                        </p:tav>
                                      </p:tavLst>
                                    </p:anim>
                                    <p:anim calcmode="lin" valueType="num">
                                      <p:cBhvr additive="base">
                                        <p:cTn id="78" dur="500" fill="hold"/>
                                        <p:tgtEl>
                                          <p:spTgt spid="22"/>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ppt_x"/>
                                          </p:val>
                                        </p:tav>
                                        <p:tav tm="100000">
                                          <p:val>
                                            <p:strVal val="#ppt_x"/>
                                          </p:val>
                                        </p:tav>
                                      </p:tavLst>
                                    </p:anim>
                                    <p:anim calcmode="lin" valueType="num">
                                      <p:cBhvr additive="base">
                                        <p:cTn id="8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7"/>
                                        </p:tgtEl>
                                        <p:attrNameLst>
                                          <p:attrName>style.visibility</p:attrName>
                                        </p:attrNameLst>
                                      </p:cBhvr>
                                      <p:to>
                                        <p:strVal val="visible"/>
                                      </p:to>
                                    </p:set>
                                  </p:childTnLst>
                                </p:cTn>
                              </p:par>
                              <p:par>
                                <p:cTn id="89" presetID="10" presetClass="entr" presetSubtype="0" fill="hold" nodeType="withEffect">
                                  <p:stCondLst>
                                    <p:cond delay="0"/>
                                  </p:stCondLst>
                                  <p:childTnLst>
                                    <p:set>
                                      <p:cBhvr>
                                        <p:cTn id="90" dur="1" fill="hold">
                                          <p:stCondLst>
                                            <p:cond delay="0"/>
                                          </p:stCondLst>
                                        </p:cTn>
                                        <p:tgtEl>
                                          <p:spTgt spid="61"/>
                                        </p:tgtEl>
                                        <p:attrNameLst>
                                          <p:attrName>style.visibility</p:attrName>
                                        </p:attrNameLst>
                                      </p:cBhvr>
                                      <p:to>
                                        <p:strVal val="visible"/>
                                      </p:to>
                                    </p:set>
                                    <p:animEffect transition="in" filter="fade">
                                      <p:cBhvr>
                                        <p:cTn id="91" dur="500"/>
                                        <p:tgtEl>
                                          <p:spTgt spid="61"/>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54"/>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58"/>
                                        </p:tgtEl>
                                        <p:attrNameLst>
                                          <p:attrName>style.visibility</p:attrName>
                                        </p:attrNameLst>
                                      </p:cBhvr>
                                      <p:to>
                                        <p:strVal val="visible"/>
                                      </p:to>
                                    </p:set>
                                  </p:childTnLst>
                                </p:cTn>
                              </p:par>
                              <p:par>
                                <p:cTn id="98" presetID="10" presetClass="entr" presetSubtype="0" fill="hold" nodeType="withEffect">
                                  <p:stCondLst>
                                    <p:cond delay="0"/>
                                  </p:stCondLst>
                                  <p:childTnLst>
                                    <p:set>
                                      <p:cBhvr>
                                        <p:cTn id="99" dur="1" fill="hold">
                                          <p:stCondLst>
                                            <p:cond delay="0"/>
                                          </p:stCondLst>
                                        </p:cTn>
                                        <p:tgtEl>
                                          <p:spTgt spid="64"/>
                                        </p:tgtEl>
                                        <p:attrNameLst>
                                          <p:attrName>style.visibility</p:attrName>
                                        </p:attrNameLst>
                                      </p:cBhvr>
                                      <p:to>
                                        <p:strVal val="visible"/>
                                      </p:to>
                                    </p:set>
                                    <p:animEffect transition="in" filter="fade">
                                      <p:cBhvr>
                                        <p:cTn id="100" dur="500"/>
                                        <p:tgtEl>
                                          <p:spTgt spid="64"/>
                                        </p:tgtEl>
                                      </p:cBhvr>
                                    </p:animEffect>
                                  </p:childTnLst>
                                </p:cTn>
                              </p:par>
                              <p:par>
                                <p:cTn id="101" presetID="10" presetClass="entr" presetSubtype="0" fill="hold" nodeType="with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fade">
                                      <p:cBhvr>
                                        <p:cTn id="103" dur="500"/>
                                        <p:tgtEl>
                                          <p:spTgt spid="67"/>
                                        </p:tgtEl>
                                      </p:cBhvr>
                                    </p:animEffect>
                                  </p:childTnLst>
                                </p:cTn>
                              </p:par>
                              <p:par>
                                <p:cTn id="104" presetID="10" presetClass="entr" presetSubtype="0" fill="hold" nodeType="withEffect">
                                  <p:stCondLst>
                                    <p:cond delay="0"/>
                                  </p:stCondLst>
                                  <p:childTnLst>
                                    <p:set>
                                      <p:cBhvr>
                                        <p:cTn id="105" dur="1" fill="hold">
                                          <p:stCondLst>
                                            <p:cond delay="0"/>
                                          </p:stCondLst>
                                        </p:cTn>
                                        <p:tgtEl>
                                          <p:spTgt spid="73"/>
                                        </p:tgtEl>
                                        <p:attrNameLst>
                                          <p:attrName>style.visibility</p:attrName>
                                        </p:attrNameLst>
                                      </p:cBhvr>
                                      <p:to>
                                        <p:strVal val="visible"/>
                                      </p:to>
                                    </p:set>
                                    <p:animEffect transition="in" filter="fade">
                                      <p:cBhvr>
                                        <p:cTn id="106" dur="500"/>
                                        <p:tgtEl>
                                          <p:spTgt spid="73"/>
                                        </p:tgtEl>
                                      </p:cBhvr>
                                    </p:animEffect>
                                  </p:childTnLst>
                                </p:cTn>
                              </p:par>
                              <p:par>
                                <p:cTn id="107" presetID="10" presetClass="entr" presetSubtype="0" fill="hold" nodeType="withEffect">
                                  <p:stCondLst>
                                    <p:cond delay="0"/>
                                  </p:stCondLst>
                                  <p:childTnLst>
                                    <p:set>
                                      <p:cBhvr>
                                        <p:cTn id="108" dur="1" fill="hold">
                                          <p:stCondLst>
                                            <p:cond delay="0"/>
                                          </p:stCondLst>
                                        </p:cTn>
                                        <p:tgtEl>
                                          <p:spTgt spid="70"/>
                                        </p:tgtEl>
                                        <p:attrNameLst>
                                          <p:attrName>style.visibility</p:attrName>
                                        </p:attrNameLst>
                                      </p:cBhvr>
                                      <p:to>
                                        <p:strVal val="visible"/>
                                      </p:to>
                                    </p:set>
                                    <p:animEffect transition="in" filter="fade">
                                      <p:cBhvr>
                                        <p:cTn id="109" dur="500"/>
                                        <p:tgtEl>
                                          <p:spTgt spid="70"/>
                                        </p:tgtEl>
                                      </p:cBhvr>
                                    </p:animEffec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55"/>
                                        </p:tgtEl>
                                        <p:attrNameLst>
                                          <p:attrName>style.visibility</p:attrName>
                                        </p:attrNameLst>
                                      </p:cBhvr>
                                      <p:to>
                                        <p:strVal val="visible"/>
                                      </p:to>
                                    </p:set>
                                  </p:childTnLst>
                                </p:cTn>
                              </p:par>
                              <p:par>
                                <p:cTn id="114" presetID="1" presetClass="entr" presetSubtype="0" fill="hold" grpId="0" nodeType="withEffect">
                                  <p:stCondLst>
                                    <p:cond delay="0"/>
                                  </p:stCondLst>
                                  <p:childTnLst>
                                    <p:set>
                                      <p:cBhvr>
                                        <p:cTn id="115" dur="1" fill="hold">
                                          <p:stCondLst>
                                            <p:cond delay="0"/>
                                          </p:stCondLst>
                                        </p:cTn>
                                        <p:tgtEl>
                                          <p:spTgt spid="59"/>
                                        </p:tgtEl>
                                        <p:attrNameLst>
                                          <p:attrName>style.visibility</p:attrName>
                                        </p:attrNameLst>
                                      </p:cBhvr>
                                      <p:to>
                                        <p:strVal val="visible"/>
                                      </p:to>
                                    </p:set>
                                  </p:childTnLst>
                                </p:cTn>
                              </p:par>
                              <p:par>
                                <p:cTn id="116" presetID="10" presetClass="entr" presetSubtype="0" fill="hold" nodeType="withEffect">
                                  <p:stCondLst>
                                    <p:cond delay="0"/>
                                  </p:stCondLst>
                                  <p:childTnLst>
                                    <p:set>
                                      <p:cBhvr>
                                        <p:cTn id="117" dur="1" fill="hold">
                                          <p:stCondLst>
                                            <p:cond delay="0"/>
                                          </p:stCondLst>
                                        </p:cTn>
                                        <p:tgtEl>
                                          <p:spTgt spid="76"/>
                                        </p:tgtEl>
                                        <p:attrNameLst>
                                          <p:attrName>style.visibility</p:attrName>
                                        </p:attrNameLst>
                                      </p:cBhvr>
                                      <p:to>
                                        <p:strVal val="visible"/>
                                      </p:to>
                                    </p:set>
                                    <p:animEffect transition="in" filter="fade">
                                      <p:cBhvr>
                                        <p:cTn id="118" dur="500"/>
                                        <p:tgtEl>
                                          <p:spTgt spid="76"/>
                                        </p:tgtEl>
                                      </p:cBhvr>
                                    </p:animEffec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6"/>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3" grpId="0"/>
      <p:bldP spid="10" grpId="0"/>
      <p:bldP spid="13" grpId="0"/>
      <p:bldP spid="14" grpId="0"/>
      <p:bldP spid="19" grpId="0" animBg="1"/>
      <p:bldP spid="20" grpId="0" animBg="1"/>
      <p:bldP spid="21" grpId="0" animBg="1"/>
      <p:bldP spid="22" grpId="0" animBg="1"/>
      <p:bldP spid="23" grpId="0"/>
      <p:bldP spid="24" grpId="0"/>
      <p:bldP spid="25" grpId="0"/>
      <p:bldP spid="26" grpId="0"/>
      <p:bldP spid="53" grpId="0" animBg="1"/>
      <p:bldP spid="54" grpId="0" animBg="1"/>
      <p:bldP spid="55" grpId="0" animBg="1"/>
      <p:bldP spid="56" grpId="0" animBg="1"/>
      <p:bldP spid="57" grpId="0"/>
      <p:bldP spid="58" grpId="0"/>
      <p:bldP spid="59" grpId="0"/>
      <p:bldP spid="60"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57677" y="575000"/>
            <a:ext cx="5961035" cy="485700"/>
          </a:xfrm>
        </p:spPr>
        <p:txBody>
          <a:bodyPr/>
          <a:lstStyle/>
          <a:p>
            <a:r>
              <a:rPr lang="en-US" sz="2000" dirty="0" smtClean="0"/>
              <a:t>DCP – The Universal Fire Extinguisher</a:t>
            </a:r>
            <a:endParaRPr lang="en-US" sz="2000" dirty="0"/>
          </a:p>
        </p:txBody>
      </p:sp>
      <p:sp>
        <p:nvSpPr>
          <p:cNvPr id="3" name="Text Placeholder 2"/>
          <p:cNvSpPr>
            <a:spLocks noGrp="1"/>
          </p:cNvSpPr>
          <p:nvPr>
            <p:ph type="body" idx="1"/>
          </p:nvPr>
        </p:nvSpPr>
        <p:spPr>
          <a:xfrm>
            <a:off x="2301942" y="1186450"/>
            <a:ext cx="5486401" cy="2255700"/>
          </a:xfrm>
        </p:spPr>
        <p:txBody>
          <a:bodyPr/>
          <a:lstStyle/>
          <a:p>
            <a:r>
              <a:rPr lang="en-US" sz="2400" dirty="0" smtClean="0"/>
              <a:t>DCP stands for Dry Chemical Powder</a:t>
            </a:r>
          </a:p>
          <a:p>
            <a:r>
              <a:rPr lang="en-US" sz="2400" dirty="0" smtClean="0"/>
              <a:t>Can be used in all types of fires</a:t>
            </a:r>
          </a:p>
          <a:p>
            <a:endParaRPr lang="en-US" sz="2400" dirty="0"/>
          </a:p>
          <a:p>
            <a:endParaRPr lang="en-US" sz="2400" dirty="0" smtClean="0"/>
          </a:p>
          <a:p>
            <a:r>
              <a:rPr lang="en-US" sz="2400" dirty="0" smtClean="0"/>
              <a:t>Extinguishers by chemically reacting with the combustion</a:t>
            </a:r>
          </a:p>
          <a:p>
            <a:r>
              <a:rPr lang="en-US" sz="2400" dirty="0" smtClean="0"/>
              <a:t>Identification is </a:t>
            </a:r>
            <a:r>
              <a:rPr lang="en-US" sz="2400" b="1" dirty="0" smtClean="0">
                <a:solidFill>
                  <a:srgbClr val="213F87"/>
                </a:solidFill>
              </a:rPr>
              <a:t>blue color</a:t>
            </a:r>
            <a:endParaRPr lang="en-US" sz="2400" dirty="0" smtClean="0"/>
          </a:p>
          <a:p>
            <a:endParaRPr lang="en-US" sz="2400" dirty="0" smtClean="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pic>
        <p:nvPicPr>
          <p:cNvPr id="5" name="Picture 4" descr="IMAG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4707" y="2660690"/>
            <a:ext cx="577241" cy="6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IMAGE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3007" y="2663866"/>
            <a:ext cx="593181" cy="64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IMAGE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6619" y="2768641"/>
            <a:ext cx="561303" cy="56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IMAGE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2732" y="2660690"/>
            <a:ext cx="601151" cy="65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D Metal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4833" y="2659102"/>
            <a:ext cx="625060" cy="671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533" y="1060700"/>
            <a:ext cx="1847099" cy="2880320"/>
          </a:xfrm>
          <a:prstGeom prst="rect">
            <a:avLst/>
          </a:prstGeom>
        </p:spPr>
      </p:pic>
    </p:spTree>
    <p:extLst>
      <p:ext uri="{BB962C8B-B14F-4D97-AF65-F5344CB8AC3E}">
        <p14:creationId xmlns:p14="http://schemas.microsoft.com/office/powerpoint/2010/main" val="414511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38350" y="914762"/>
            <a:ext cx="5324100" cy="485700"/>
          </a:xfrm>
        </p:spPr>
        <p:txBody>
          <a:bodyPr/>
          <a:lstStyle/>
          <a:p>
            <a:r>
              <a:rPr lang="en-US" sz="2000" dirty="0" smtClean="0"/>
              <a:t>Why water is not used on liquid fuels?</a:t>
            </a:r>
            <a:endParaRPr lang="en-US" sz="2000"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1533197"/>
            <a:ext cx="5400600" cy="316194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363" y="1533197"/>
            <a:ext cx="5573266" cy="3138629"/>
          </a:xfrm>
          <a:prstGeom prst="rect">
            <a:avLst/>
          </a:prstGeom>
        </p:spPr>
      </p:pic>
    </p:spTree>
    <p:extLst>
      <p:ext uri="{BB962C8B-B14F-4D97-AF65-F5344CB8AC3E}">
        <p14:creationId xmlns:p14="http://schemas.microsoft.com/office/powerpoint/2010/main" val="248545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5"/>
                                        </p:tgtEl>
                                      </p:cBhvr>
                                    </p:animEffect>
                                    <p:set>
                                      <p:cBhvr>
                                        <p:cTn id="11" dur="1" fill="hold">
                                          <p:stCondLst>
                                            <p:cond delay="499"/>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05752" y="654344"/>
            <a:ext cx="5324100" cy="2255700"/>
          </a:xfrm>
        </p:spPr>
        <p:txBody>
          <a:bodyPr/>
          <a:lstStyle/>
          <a:p>
            <a:r>
              <a:rPr lang="en-US" sz="2400" dirty="0" smtClean="0"/>
              <a:t>Extinguishers by removing oxygen and lowering temp</a:t>
            </a:r>
          </a:p>
          <a:p>
            <a:r>
              <a:rPr lang="en-US" sz="2400" dirty="0" smtClean="0"/>
              <a:t>Best for class – B – liquid fuels</a:t>
            </a:r>
          </a:p>
          <a:p>
            <a:r>
              <a:rPr lang="en-US" sz="2400" dirty="0"/>
              <a:t>S</a:t>
            </a:r>
            <a:r>
              <a:rPr lang="en-US" sz="2400" dirty="0" smtClean="0"/>
              <a:t>afe to use in electricity related fires</a:t>
            </a:r>
          </a:p>
          <a:p>
            <a:r>
              <a:rPr lang="en-US" sz="2400" dirty="0" smtClean="0"/>
              <a:t>Must not be used in confined areas</a:t>
            </a:r>
          </a:p>
          <a:p>
            <a:endParaRPr lang="en-US" sz="2400" dirty="0"/>
          </a:p>
          <a:p>
            <a:endParaRPr lang="en-US" sz="2400" dirty="0" smtClean="0"/>
          </a:p>
          <a:p>
            <a:endParaRPr lang="en-US" sz="2400" dirty="0" smtClean="0"/>
          </a:p>
          <a:p>
            <a:endParaRPr lang="en-US" sz="2400" dirty="0" smtClean="0"/>
          </a:p>
        </p:txBody>
      </p:sp>
      <p:sp>
        <p:nvSpPr>
          <p:cNvPr id="2" name="Title 1"/>
          <p:cNvSpPr>
            <a:spLocks noGrp="1"/>
          </p:cNvSpPr>
          <p:nvPr>
            <p:ph type="title"/>
          </p:nvPr>
        </p:nvSpPr>
        <p:spPr>
          <a:xfrm>
            <a:off x="838350" y="42894"/>
            <a:ext cx="5324100" cy="485700"/>
          </a:xfrm>
        </p:spPr>
        <p:txBody>
          <a:bodyPr/>
          <a:lstStyle/>
          <a:p>
            <a:r>
              <a:rPr lang="en-US" sz="2000" dirty="0" smtClean="0"/>
              <a:t>CO</a:t>
            </a:r>
            <a:r>
              <a:rPr lang="en-US" sz="2000" dirty="0"/>
              <a:t>2</a:t>
            </a:r>
            <a:r>
              <a:rPr lang="en-US" sz="2000" dirty="0" smtClean="0"/>
              <a:t> – Fire Extinguisher</a:t>
            </a:r>
            <a:endParaRPr lang="en-US" sz="20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pic>
        <p:nvPicPr>
          <p:cNvPr id="7" name="Picture 3" descr="IMAG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5762" y="3600086"/>
            <a:ext cx="601905" cy="65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IMAGE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9337" y="3671522"/>
            <a:ext cx="605370" cy="60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IMAGE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4062" y="3612785"/>
            <a:ext cx="609992" cy="6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591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30701" y="983955"/>
            <a:ext cx="5324100" cy="2255700"/>
          </a:xfrm>
        </p:spPr>
        <p:txBody>
          <a:bodyPr/>
          <a:lstStyle/>
          <a:p>
            <a:r>
              <a:rPr lang="en-US" sz="2400" dirty="0" smtClean="0"/>
              <a:t>Extinguishers by cooling – lowering temp</a:t>
            </a:r>
          </a:p>
          <a:p>
            <a:r>
              <a:rPr lang="en-US" sz="2400" dirty="0" smtClean="0"/>
              <a:t>Best for class – A fires</a:t>
            </a:r>
          </a:p>
          <a:p>
            <a:r>
              <a:rPr lang="en-US" sz="2400" dirty="0" smtClean="0"/>
              <a:t>Must not be used in electricity related fires &amp; liquid fuel or cooking fats</a:t>
            </a:r>
          </a:p>
          <a:p>
            <a:endParaRPr lang="en-US" sz="2400" dirty="0"/>
          </a:p>
          <a:p>
            <a:endParaRPr lang="en-US" sz="2400" dirty="0" smtClean="0"/>
          </a:p>
          <a:p>
            <a:r>
              <a:rPr lang="en-US" sz="2400" dirty="0"/>
              <a:t>I</a:t>
            </a:r>
            <a:r>
              <a:rPr lang="en-US" sz="2400" dirty="0" smtClean="0"/>
              <a:t>dentification is </a:t>
            </a:r>
            <a:r>
              <a:rPr lang="en-US" sz="2400" b="1" dirty="0" smtClean="0">
                <a:solidFill>
                  <a:srgbClr val="B2080D"/>
                </a:solidFill>
              </a:rPr>
              <a:t>red color</a:t>
            </a:r>
          </a:p>
          <a:p>
            <a:endParaRPr lang="en-US" sz="2400" dirty="0"/>
          </a:p>
          <a:p>
            <a:endParaRPr lang="en-US" sz="2400" dirty="0" smtClean="0"/>
          </a:p>
          <a:p>
            <a:endParaRPr lang="en-US" sz="2400" dirty="0" smtClean="0"/>
          </a:p>
          <a:p>
            <a:endParaRPr lang="en-US" sz="2400" dirty="0" smtClean="0"/>
          </a:p>
        </p:txBody>
      </p:sp>
      <p:pic>
        <p:nvPicPr>
          <p:cNvPr id="12" name="Picture 4" descr="IMAGE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7839" y="3540425"/>
            <a:ext cx="804863"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830801" y="372505"/>
            <a:ext cx="5324100" cy="485700"/>
          </a:xfrm>
        </p:spPr>
        <p:txBody>
          <a:bodyPr/>
          <a:lstStyle/>
          <a:p>
            <a:r>
              <a:rPr lang="en-US" sz="2000" dirty="0" smtClean="0"/>
              <a:t>Water – Fire Extinguisher</a:t>
            </a:r>
            <a:endParaRPr lang="en-US" sz="20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310" y="615355"/>
            <a:ext cx="3833120" cy="3833120"/>
          </a:xfrm>
          <a:prstGeom prst="rect">
            <a:avLst/>
          </a:prstGeom>
        </p:spPr>
      </p:pic>
    </p:spTree>
    <p:extLst>
      <p:ext uri="{BB962C8B-B14F-4D97-AF65-F5344CB8AC3E}">
        <p14:creationId xmlns:p14="http://schemas.microsoft.com/office/powerpoint/2010/main" val="178783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par>
                          <p:cTn id="23" fill="hold">
                            <p:stCondLst>
                              <p:cond delay="500"/>
                            </p:stCondLst>
                            <p:childTnLst>
                              <p:par>
                                <p:cTn id="24" presetID="9"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27508" y="983955"/>
            <a:ext cx="5324100" cy="2255700"/>
          </a:xfrm>
        </p:spPr>
        <p:txBody>
          <a:bodyPr/>
          <a:lstStyle/>
          <a:p>
            <a:r>
              <a:rPr lang="en-US" sz="2400" dirty="0"/>
              <a:t>The hose system is a firefighting appliance consisting essentially of cabinet, hose support, manual stop valve, lay flat hose with couplings, shut-off nozzle.</a:t>
            </a:r>
          </a:p>
          <a:p>
            <a:r>
              <a:rPr lang="en-US" sz="2400" dirty="0" smtClean="0"/>
              <a:t>Water is been pressurized and circulated companywide through development of pressure from a fire hydrant</a:t>
            </a:r>
          </a:p>
        </p:txBody>
      </p:sp>
      <p:sp>
        <p:nvSpPr>
          <p:cNvPr id="2" name="Title 1"/>
          <p:cNvSpPr>
            <a:spLocks noGrp="1"/>
          </p:cNvSpPr>
          <p:nvPr>
            <p:ph type="title"/>
          </p:nvPr>
        </p:nvSpPr>
        <p:spPr>
          <a:xfrm>
            <a:off x="2830801" y="372505"/>
            <a:ext cx="5324100" cy="485700"/>
          </a:xfrm>
        </p:spPr>
        <p:txBody>
          <a:bodyPr/>
          <a:lstStyle/>
          <a:p>
            <a:r>
              <a:rPr lang="en-US" sz="2000" dirty="0" smtClean="0"/>
              <a:t>Fire Hose Reel System</a:t>
            </a:r>
            <a:endParaRPr lang="en-US" sz="20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dirty="0"/>
          </a:p>
        </p:txBody>
      </p:sp>
      <p:pic>
        <p:nvPicPr>
          <p:cNvPr id="2050" name="Picture 2" descr="Fire Hose Reel at Rs 3500 | Fire Fighting Hose Reel in Delhi | ID:  2388002707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81" y="372505"/>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33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27508" y="983955"/>
            <a:ext cx="5324100" cy="2255700"/>
          </a:xfrm>
        </p:spPr>
        <p:txBody>
          <a:bodyPr/>
          <a:lstStyle/>
          <a:p>
            <a:r>
              <a:rPr lang="en-US" sz="2400" dirty="0" smtClean="0"/>
              <a:t>Fire hydrant system is powered by</a:t>
            </a:r>
          </a:p>
          <a:p>
            <a:pPr lvl="1"/>
            <a:r>
              <a:rPr lang="en-US" sz="2400" dirty="0" smtClean="0"/>
              <a:t>Electrical power – normal operations</a:t>
            </a:r>
          </a:p>
          <a:p>
            <a:pPr lvl="1"/>
            <a:r>
              <a:rPr lang="en-US" sz="2400" dirty="0" smtClean="0"/>
              <a:t>Diesel power in case of power cut off due </a:t>
            </a:r>
            <a:r>
              <a:rPr lang="en-US" sz="2400" smtClean="0"/>
              <a:t>to electrical fire</a:t>
            </a:r>
            <a:endParaRPr lang="en-US" sz="2400" dirty="0" smtClean="0"/>
          </a:p>
        </p:txBody>
      </p:sp>
      <p:sp>
        <p:nvSpPr>
          <p:cNvPr id="2" name="Title 1"/>
          <p:cNvSpPr>
            <a:spLocks noGrp="1"/>
          </p:cNvSpPr>
          <p:nvPr>
            <p:ph type="title"/>
          </p:nvPr>
        </p:nvSpPr>
        <p:spPr>
          <a:xfrm>
            <a:off x="2830801" y="372505"/>
            <a:ext cx="5324100" cy="485700"/>
          </a:xfrm>
        </p:spPr>
        <p:txBody>
          <a:bodyPr/>
          <a:lstStyle/>
          <a:p>
            <a:r>
              <a:rPr lang="en-US" sz="2000" dirty="0" smtClean="0"/>
              <a:t>Fire Hose Reel System</a:t>
            </a:r>
            <a:endParaRPr lang="en-US" sz="2000" dirty="0"/>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solidFill>
                  <a:schemeClr val="tx1"/>
                </a:solidFill>
              </a:rPr>
              <a:t>67</a:t>
            </a:fld>
            <a:endParaRPr lang="en" dirty="0">
              <a:solidFill>
                <a:schemeClr val="tx1"/>
              </a:solidFill>
            </a:endParaRPr>
          </a:p>
        </p:txBody>
      </p:sp>
      <p:pic>
        <p:nvPicPr>
          <p:cNvPr id="2050" name="Picture 2" descr="Fire Hose Reel at Rs 3500 | Fire Fighting Hose Reel in Delhi | ID:  2388002707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681" y="372505"/>
            <a:ext cx="47625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988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sz="quarter"/>
          </p:nvPr>
        </p:nvSpPr>
        <p:spPr>
          <a:xfrm>
            <a:off x="770827" y="600660"/>
            <a:ext cx="7772400" cy="1073944"/>
          </a:xfrm>
        </p:spPr>
        <p:txBody>
          <a:bodyPr/>
          <a:lstStyle/>
          <a:p>
            <a:pPr algn="ctr"/>
            <a:r>
              <a:rPr lang="en-US" sz="2800" dirty="0"/>
              <a:t>Different Types of</a:t>
            </a:r>
            <a:br>
              <a:rPr lang="en-US" sz="2800" dirty="0"/>
            </a:br>
            <a:r>
              <a:rPr lang="en-US" sz="2800" dirty="0"/>
              <a:t>Fire Detector Heads (Sensors)</a:t>
            </a:r>
          </a:p>
        </p:txBody>
      </p:sp>
      <p:sp>
        <p:nvSpPr>
          <p:cNvPr id="4" name="Slide Number Placeholder 3"/>
          <p:cNvSpPr>
            <a:spLocks noGrp="1"/>
          </p:cNvSpPr>
          <p:nvPr>
            <p:ph type="sldNum" sz="quarter" idx="11"/>
          </p:nvPr>
        </p:nvSpPr>
        <p:spPr/>
        <p:txBody>
          <a:bodyPr/>
          <a:lstStyle/>
          <a:p>
            <a:pPr marL="0" lvl="0" indent="0" algn="r" rtl="0">
              <a:spcBef>
                <a:spcPts val="0"/>
              </a:spcBef>
              <a:spcAft>
                <a:spcPts val="0"/>
              </a:spcAft>
              <a:buNone/>
            </a:pPr>
            <a:fld id="{00000000-1234-1234-1234-123412341234}" type="slidenum">
              <a:rPr lang="en" smtClean="0"/>
              <a:t>68</a:t>
            </a:fld>
            <a:endParaRPr lang="en" dirty="0"/>
          </a:p>
        </p:txBody>
      </p:sp>
      <p:graphicFrame>
        <p:nvGraphicFramePr>
          <p:cNvPr id="11" name="Diagram 10"/>
          <p:cNvGraphicFramePr/>
          <p:nvPr>
            <p:extLst>
              <p:ext uri="{D42A27DB-BD31-4B8C-83A1-F6EECF244321}">
                <p14:modId xmlns:p14="http://schemas.microsoft.com/office/powerpoint/2010/main" val="3702793026"/>
              </p:ext>
            </p:extLst>
          </p:nvPr>
        </p:nvGraphicFramePr>
        <p:xfrm>
          <a:off x="920150" y="1741988"/>
          <a:ext cx="7171427" cy="3007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onisation Smoke Alar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379" y="717785"/>
            <a:ext cx="1024202" cy="10242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ulti-sensor detecto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28257" y="717785"/>
            <a:ext cx="1116312" cy="1116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135810"/>
      </p:ext>
    </p:extLst>
  </p:cSld>
  <p:clrMapOvr>
    <a:masterClrMapping/>
  </p:clrMapOvr>
  <p:transition advClick="0"/>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116"/>
        <p:cNvGrpSpPr/>
        <p:nvPr/>
      </p:nvGrpSpPr>
      <p:grpSpPr>
        <a:xfrm>
          <a:off x="0" y="0"/>
          <a:ext cx="0" cy="0"/>
          <a:chOff x="0" y="0"/>
          <a:chExt cx="0" cy="0"/>
        </a:xfrm>
      </p:grpSpPr>
      <p:sp>
        <p:nvSpPr>
          <p:cNvPr id="117" name="Google Shape;117;p18"/>
          <p:cNvSpPr txBox="1">
            <a:spLocks noGrp="1"/>
          </p:cNvSpPr>
          <p:nvPr>
            <p:ph type="body" idx="1"/>
          </p:nvPr>
        </p:nvSpPr>
        <p:spPr>
          <a:xfrm>
            <a:off x="838250" y="2419350"/>
            <a:ext cx="5324100" cy="2255700"/>
          </a:xfrm>
          <a:prstGeom prst="rect">
            <a:avLst/>
          </a:prstGeom>
        </p:spPr>
        <p:txBody>
          <a:bodyPr spcFirstLastPara="1" wrap="square" lIns="91425" tIns="91425" rIns="91425" bIns="91425" anchor="t" anchorCtr="0">
            <a:noAutofit/>
          </a:bodyPr>
          <a:lstStyle/>
          <a:p>
            <a:pPr marL="0" lvl="0" indent="0">
              <a:buNone/>
            </a:pPr>
            <a:r>
              <a:rPr lang="en-US" dirty="0" smtClean="0"/>
              <a:t>“Don’t let your </a:t>
            </a:r>
            <a:r>
              <a:rPr lang="en-US" dirty="0">
                <a:solidFill>
                  <a:srgbClr val="FF9800"/>
                </a:solidFill>
              </a:rPr>
              <a:t>dreams</a:t>
            </a:r>
            <a:r>
              <a:rPr lang="en-US" dirty="0" smtClean="0"/>
              <a:t> go up in the smoke, practice </a:t>
            </a:r>
            <a:r>
              <a:rPr lang="en-US" dirty="0">
                <a:solidFill>
                  <a:srgbClr val="FF9800"/>
                </a:solidFill>
              </a:rPr>
              <a:t>fire safety</a:t>
            </a:r>
            <a:r>
              <a:rPr lang="en-US" dirty="0" smtClean="0"/>
              <a:t>!</a:t>
            </a:r>
          </a:p>
        </p:txBody>
      </p:sp>
      <p:sp>
        <p:nvSpPr>
          <p:cNvPr id="118" name="Google Shape;118;p18"/>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69</a:t>
            </a:fld>
            <a:endParaRPr dirty="0"/>
          </a:p>
        </p:txBody>
      </p:sp>
    </p:spTree>
    <p:extLst>
      <p:ext uri="{BB962C8B-B14F-4D97-AF65-F5344CB8AC3E}">
        <p14:creationId xmlns:p14="http://schemas.microsoft.com/office/powerpoint/2010/main" val="16370933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354"/>
        <p:cNvGrpSpPr/>
        <p:nvPr/>
      </p:nvGrpSpPr>
      <p:grpSpPr>
        <a:xfrm>
          <a:off x="0" y="0"/>
          <a:ext cx="0" cy="0"/>
          <a:chOff x="0" y="0"/>
          <a:chExt cx="0" cy="0"/>
        </a:xfrm>
      </p:grpSpPr>
      <p:sp>
        <p:nvSpPr>
          <p:cNvPr id="355" name="Google Shape;355;p32"/>
          <p:cNvSpPr txBox="1">
            <a:spLocks noGrp="1"/>
          </p:cNvSpPr>
          <p:nvPr>
            <p:ph type="title"/>
          </p:nvPr>
        </p:nvSpPr>
        <p:spPr>
          <a:xfrm>
            <a:off x="354111" y="886573"/>
            <a:ext cx="4801500" cy="409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smtClean="0">
                <a:solidFill>
                  <a:srgbClr val="4CAF50"/>
                </a:solidFill>
              </a:rPr>
              <a:t>CONTENT </a:t>
            </a:r>
            <a:r>
              <a:rPr lang="en" sz="2800" dirty="0" smtClean="0"/>
              <a:t>LIST</a:t>
            </a:r>
            <a:endParaRPr sz="2800" dirty="0"/>
          </a:p>
        </p:txBody>
      </p:sp>
      <p:sp>
        <p:nvSpPr>
          <p:cNvPr id="356" name="Google Shape;356;p32"/>
          <p:cNvSpPr txBox="1">
            <a:spLocks noGrp="1"/>
          </p:cNvSpPr>
          <p:nvPr>
            <p:ph type="body" idx="1"/>
          </p:nvPr>
        </p:nvSpPr>
        <p:spPr>
          <a:xfrm>
            <a:off x="360710" y="1176898"/>
            <a:ext cx="2038800" cy="1305000"/>
          </a:xfrm>
          <a:prstGeom prst="rect">
            <a:avLst/>
          </a:prstGeom>
        </p:spPr>
        <p:txBody>
          <a:bodyPr spcFirstLastPara="1" wrap="square" lIns="91425" tIns="91425" rIns="91425" bIns="91425" anchor="t" anchorCtr="0">
            <a:noAutofit/>
          </a:bodyPr>
          <a:lstStyle/>
          <a:p>
            <a:pPr marL="0" lvl="0" indent="0">
              <a:buNone/>
            </a:pPr>
            <a:r>
              <a:rPr lang="en-US" b="1" dirty="0" smtClean="0"/>
              <a:t>1. What Is Meant By Health, Safety And Environment?</a:t>
            </a:r>
          </a:p>
          <a:p>
            <a:pPr marL="0" lvl="0" indent="0" algn="l" rtl="0">
              <a:spcBef>
                <a:spcPts val="600"/>
              </a:spcBef>
              <a:spcAft>
                <a:spcPts val="0"/>
              </a:spcAft>
              <a:buNone/>
            </a:pPr>
            <a:r>
              <a:rPr lang="en-US" dirty="0" smtClean="0"/>
              <a:t>Basic</a:t>
            </a:r>
            <a:r>
              <a:rPr lang="en" dirty="0" smtClean="0"/>
              <a:t> concepts overview, need of HSE, definition of health safety and environment.</a:t>
            </a:r>
            <a:endParaRPr dirty="0"/>
          </a:p>
        </p:txBody>
      </p:sp>
      <p:sp>
        <p:nvSpPr>
          <p:cNvPr id="357" name="Google Shape;357;p32"/>
          <p:cNvSpPr txBox="1">
            <a:spLocks noGrp="1"/>
          </p:cNvSpPr>
          <p:nvPr>
            <p:ph type="body" idx="2"/>
          </p:nvPr>
        </p:nvSpPr>
        <p:spPr>
          <a:xfrm>
            <a:off x="2504061" y="1176898"/>
            <a:ext cx="2038800" cy="1305000"/>
          </a:xfrm>
          <a:prstGeom prst="rect">
            <a:avLst/>
          </a:prstGeom>
        </p:spPr>
        <p:txBody>
          <a:bodyPr spcFirstLastPara="1" wrap="square" lIns="91425" tIns="91425" rIns="91425" bIns="91425" anchor="t" anchorCtr="0">
            <a:noAutofit/>
          </a:bodyPr>
          <a:lstStyle/>
          <a:p>
            <a:pPr marL="0" lvl="0" indent="0">
              <a:buNone/>
            </a:pPr>
            <a:r>
              <a:rPr lang="en-US" b="1" dirty="0" smtClean="0"/>
              <a:t>2. Hazard Identification And Risk Assessment</a:t>
            </a:r>
          </a:p>
          <a:p>
            <a:pPr marL="0" lvl="0" indent="0" algn="l" rtl="0">
              <a:spcBef>
                <a:spcPts val="600"/>
              </a:spcBef>
              <a:spcAft>
                <a:spcPts val="0"/>
              </a:spcAft>
              <a:buNone/>
            </a:pPr>
            <a:r>
              <a:rPr lang="en-US" dirty="0" smtClean="0"/>
              <a:t>Learn what is risk assessment and how to carry out a risk assessment</a:t>
            </a:r>
            <a:endParaRPr dirty="0"/>
          </a:p>
        </p:txBody>
      </p:sp>
      <p:sp>
        <p:nvSpPr>
          <p:cNvPr id="358" name="Google Shape;358;p32"/>
          <p:cNvSpPr txBox="1">
            <a:spLocks noGrp="1"/>
          </p:cNvSpPr>
          <p:nvPr>
            <p:ph type="body" idx="3"/>
          </p:nvPr>
        </p:nvSpPr>
        <p:spPr>
          <a:xfrm>
            <a:off x="4647412" y="1176898"/>
            <a:ext cx="2038800" cy="1305000"/>
          </a:xfrm>
          <a:prstGeom prst="rect">
            <a:avLst/>
          </a:prstGeom>
        </p:spPr>
        <p:txBody>
          <a:bodyPr spcFirstLastPara="1" wrap="square" lIns="91425" tIns="91425" rIns="91425" bIns="91425" anchor="t" anchorCtr="0">
            <a:noAutofit/>
          </a:bodyPr>
          <a:lstStyle/>
          <a:p>
            <a:pPr marL="0" lvl="0" indent="0">
              <a:buNone/>
            </a:pPr>
            <a:r>
              <a:rPr lang="en-US" b="1" dirty="0" smtClean="0"/>
              <a:t>3. Fire Safety And Fire  Prevention Techniques</a:t>
            </a:r>
          </a:p>
          <a:p>
            <a:pPr marL="0" lvl="0" indent="0" algn="l" rtl="0">
              <a:spcBef>
                <a:spcPts val="600"/>
              </a:spcBef>
              <a:spcAft>
                <a:spcPts val="0"/>
              </a:spcAft>
              <a:buNone/>
            </a:pPr>
            <a:r>
              <a:rPr lang="en-US" dirty="0" smtClean="0"/>
              <a:t>Info about fire safety, what is fire, its chemistry, types and how it is extinguished</a:t>
            </a:r>
            <a:endParaRPr dirty="0"/>
          </a:p>
        </p:txBody>
      </p:sp>
      <p:sp>
        <p:nvSpPr>
          <p:cNvPr id="359" name="Google Shape;359;p32"/>
          <p:cNvSpPr txBox="1">
            <a:spLocks noGrp="1"/>
          </p:cNvSpPr>
          <p:nvPr>
            <p:ph type="body" idx="1"/>
          </p:nvPr>
        </p:nvSpPr>
        <p:spPr>
          <a:xfrm>
            <a:off x="360710" y="3125188"/>
            <a:ext cx="2038800" cy="1305000"/>
          </a:xfrm>
          <a:prstGeom prst="rect">
            <a:avLst/>
          </a:prstGeom>
        </p:spPr>
        <p:txBody>
          <a:bodyPr spcFirstLastPara="1" wrap="square" lIns="91425" tIns="91425" rIns="91425" bIns="91425" anchor="t" anchorCtr="0">
            <a:noAutofit/>
          </a:bodyPr>
          <a:lstStyle/>
          <a:p>
            <a:pPr marL="0" lvl="0" indent="0">
              <a:buNone/>
            </a:pPr>
            <a:r>
              <a:rPr lang="en-US" b="1" dirty="0" smtClean="0"/>
              <a:t>4. Basics Of Behavior Based Safety </a:t>
            </a:r>
          </a:p>
          <a:p>
            <a:pPr marL="0" lvl="0" indent="0" algn="l" rtl="0">
              <a:spcBef>
                <a:spcPts val="600"/>
              </a:spcBef>
              <a:spcAft>
                <a:spcPts val="0"/>
              </a:spcAft>
              <a:buNone/>
            </a:pPr>
            <a:r>
              <a:rPr lang="en-US" dirty="0" smtClean="0"/>
              <a:t>What it is, what is behavior observation and reinforcement technique.</a:t>
            </a:r>
            <a:endParaRPr dirty="0"/>
          </a:p>
        </p:txBody>
      </p:sp>
      <p:sp>
        <p:nvSpPr>
          <p:cNvPr id="360" name="Google Shape;360;p32"/>
          <p:cNvSpPr txBox="1">
            <a:spLocks noGrp="1"/>
          </p:cNvSpPr>
          <p:nvPr>
            <p:ph type="body" idx="2"/>
          </p:nvPr>
        </p:nvSpPr>
        <p:spPr>
          <a:xfrm>
            <a:off x="2504061" y="3125188"/>
            <a:ext cx="2038800" cy="1305000"/>
          </a:xfrm>
          <a:prstGeom prst="rect">
            <a:avLst/>
          </a:prstGeom>
        </p:spPr>
        <p:txBody>
          <a:bodyPr spcFirstLastPara="1" wrap="square" lIns="91425" tIns="91425" rIns="91425" bIns="91425" anchor="t" anchorCtr="0">
            <a:noAutofit/>
          </a:bodyPr>
          <a:lstStyle/>
          <a:p>
            <a:pPr marL="0" lvl="0" indent="0">
              <a:spcBef>
                <a:spcPts val="0"/>
              </a:spcBef>
              <a:buNone/>
            </a:pPr>
            <a:r>
              <a:rPr lang="en-US" b="1" dirty="0" smtClean="0"/>
              <a:t>5. Information About IOSH, OSHA, ISO 45001 &amp; 14001, NEBOSH &amp; NFPA</a:t>
            </a:r>
          </a:p>
          <a:p>
            <a:pPr marL="0" lvl="0" indent="0" algn="l" rtl="0">
              <a:spcBef>
                <a:spcPts val="0"/>
              </a:spcBef>
              <a:spcAft>
                <a:spcPts val="0"/>
              </a:spcAft>
              <a:buNone/>
            </a:pPr>
            <a:r>
              <a:rPr lang="en" dirty="0" smtClean="0"/>
              <a:t>Informaiton about the international bodies running the health safety regulations and laws</a:t>
            </a:r>
            <a:endParaRPr dirty="0"/>
          </a:p>
        </p:txBody>
      </p:sp>
      <p:sp>
        <p:nvSpPr>
          <p:cNvPr id="361" name="Google Shape;361;p32"/>
          <p:cNvSpPr txBox="1">
            <a:spLocks noGrp="1"/>
          </p:cNvSpPr>
          <p:nvPr>
            <p:ph type="body" idx="3"/>
          </p:nvPr>
        </p:nvSpPr>
        <p:spPr>
          <a:xfrm>
            <a:off x="4647412" y="3125188"/>
            <a:ext cx="2038800" cy="1305000"/>
          </a:xfrm>
          <a:prstGeom prst="rect">
            <a:avLst/>
          </a:prstGeom>
        </p:spPr>
        <p:txBody>
          <a:bodyPr spcFirstLastPara="1" wrap="square" lIns="91425" tIns="91425" rIns="91425" bIns="91425" anchor="t" anchorCtr="0">
            <a:noAutofit/>
          </a:bodyPr>
          <a:lstStyle/>
          <a:p>
            <a:pPr marL="0" lvl="0" indent="0">
              <a:buNone/>
            </a:pPr>
            <a:r>
              <a:rPr lang="en-US" b="1" dirty="0" smtClean="0"/>
              <a:t>6. FAQs</a:t>
            </a:r>
          </a:p>
          <a:p>
            <a:pPr marL="0" lvl="0" indent="0" algn="l" rtl="0">
              <a:spcBef>
                <a:spcPts val="600"/>
              </a:spcBef>
              <a:spcAft>
                <a:spcPts val="0"/>
              </a:spcAft>
              <a:buNone/>
            </a:pPr>
            <a:r>
              <a:rPr lang="en-US" dirty="0" smtClean="0"/>
              <a:t>Some frequently asked questions about health safety and environment </a:t>
            </a:r>
            <a:endParaRPr dirty="0"/>
          </a:p>
          <a:p>
            <a:pPr marL="0" lvl="0" indent="0" algn="l" rtl="0">
              <a:spcBef>
                <a:spcPts val="600"/>
              </a:spcBef>
              <a:spcAft>
                <a:spcPts val="0"/>
              </a:spcAft>
              <a:buNone/>
            </a:pPr>
            <a:endParaRPr dirty="0"/>
          </a:p>
        </p:txBody>
      </p:sp>
      <p:grpSp>
        <p:nvGrpSpPr>
          <p:cNvPr id="362" name="Google Shape;362;p32"/>
          <p:cNvGrpSpPr/>
          <p:nvPr/>
        </p:nvGrpSpPr>
        <p:grpSpPr>
          <a:xfrm>
            <a:off x="441079" y="344688"/>
            <a:ext cx="432381" cy="432313"/>
            <a:chOff x="1923675" y="1633650"/>
            <a:chExt cx="436000" cy="435975"/>
          </a:xfrm>
        </p:grpSpPr>
        <p:sp>
          <p:nvSpPr>
            <p:cNvPr id="363" name="Google Shape;363;p32"/>
            <p:cNvSpPr/>
            <p:nvPr/>
          </p:nvSpPr>
          <p:spPr>
            <a:xfrm>
              <a:off x="2209250" y="1633650"/>
              <a:ext cx="150425" cy="150425"/>
            </a:xfrm>
            <a:custGeom>
              <a:avLst/>
              <a:gdLst/>
              <a:ahLst/>
              <a:cxnLst/>
              <a:rect l="l" t="t" r="r" b="b"/>
              <a:pathLst>
                <a:path w="6017" h="6017" fill="none" extrusionOk="0">
                  <a:moveTo>
                    <a:pt x="5846" y="3605"/>
                  </a:moveTo>
                  <a:lnTo>
                    <a:pt x="2412" y="171"/>
                  </a:lnTo>
                  <a:lnTo>
                    <a:pt x="2412" y="171"/>
                  </a:lnTo>
                  <a:lnTo>
                    <a:pt x="2314" y="98"/>
                  </a:lnTo>
                  <a:lnTo>
                    <a:pt x="2217" y="49"/>
                  </a:lnTo>
                  <a:lnTo>
                    <a:pt x="2095" y="25"/>
                  </a:lnTo>
                  <a:lnTo>
                    <a:pt x="1997" y="1"/>
                  </a:lnTo>
                  <a:lnTo>
                    <a:pt x="1876" y="25"/>
                  </a:lnTo>
                  <a:lnTo>
                    <a:pt x="1778" y="49"/>
                  </a:lnTo>
                  <a:lnTo>
                    <a:pt x="1681" y="98"/>
                  </a:lnTo>
                  <a:lnTo>
                    <a:pt x="1583" y="171"/>
                  </a:lnTo>
                  <a:lnTo>
                    <a:pt x="0" y="1778"/>
                  </a:lnTo>
                  <a:lnTo>
                    <a:pt x="4238" y="6016"/>
                  </a:lnTo>
                  <a:lnTo>
                    <a:pt x="5846" y="4433"/>
                  </a:lnTo>
                  <a:lnTo>
                    <a:pt x="5846" y="4433"/>
                  </a:lnTo>
                  <a:lnTo>
                    <a:pt x="5919" y="4336"/>
                  </a:lnTo>
                  <a:lnTo>
                    <a:pt x="5967" y="4238"/>
                  </a:lnTo>
                  <a:lnTo>
                    <a:pt x="5992" y="4141"/>
                  </a:lnTo>
                  <a:lnTo>
                    <a:pt x="6016" y="4019"/>
                  </a:lnTo>
                  <a:lnTo>
                    <a:pt x="5992" y="3922"/>
                  </a:lnTo>
                  <a:lnTo>
                    <a:pt x="5967" y="3800"/>
                  </a:lnTo>
                  <a:lnTo>
                    <a:pt x="5919" y="3703"/>
                  </a:lnTo>
                  <a:lnTo>
                    <a:pt x="5846" y="3605"/>
                  </a:lnTo>
                  <a:lnTo>
                    <a:pt x="5846" y="3605"/>
                  </a:lnTo>
                  <a:close/>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4" name="Google Shape;364;p32"/>
            <p:cNvSpPr/>
            <p:nvPr/>
          </p:nvSpPr>
          <p:spPr>
            <a:xfrm>
              <a:off x="2019900" y="1757250"/>
              <a:ext cx="261825" cy="261850"/>
            </a:xfrm>
            <a:custGeom>
              <a:avLst/>
              <a:gdLst/>
              <a:ahLst/>
              <a:cxnLst/>
              <a:rect l="l" t="t" r="r" b="b"/>
              <a:pathLst>
                <a:path w="10473" h="10474" fill="none" extrusionOk="0">
                  <a:moveTo>
                    <a:pt x="10473" y="1"/>
                  </a:moveTo>
                  <a:lnTo>
                    <a:pt x="0" y="10473"/>
                  </a:lnTo>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5" name="Google Shape;365;p32"/>
            <p:cNvSpPr/>
            <p:nvPr/>
          </p:nvSpPr>
          <p:spPr>
            <a:xfrm>
              <a:off x="1923675" y="1681150"/>
              <a:ext cx="388500" cy="388475"/>
            </a:xfrm>
            <a:custGeom>
              <a:avLst/>
              <a:gdLst/>
              <a:ahLst/>
              <a:cxnLst/>
              <a:rect l="l" t="t" r="r" b="b"/>
              <a:pathLst>
                <a:path w="15540" h="15539" fill="none" extrusionOk="0">
                  <a:moveTo>
                    <a:pt x="11277" y="0"/>
                  </a:moveTo>
                  <a:lnTo>
                    <a:pt x="756" y="10546"/>
                  </a:lnTo>
                  <a:lnTo>
                    <a:pt x="756" y="10546"/>
                  </a:lnTo>
                  <a:lnTo>
                    <a:pt x="683" y="10619"/>
                  </a:lnTo>
                  <a:lnTo>
                    <a:pt x="634" y="10692"/>
                  </a:lnTo>
                  <a:lnTo>
                    <a:pt x="610" y="10765"/>
                  </a:lnTo>
                  <a:lnTo>
                    <a:pt x="585" y="10863"/>
                  </a:lnTo>
                  <a:lnTo>
                    <a:pt x="1" y="14881"/>
                  </a:lnTo>
                  <a:lnTo>
                    <a:pt x="1" y="14881"/>
                  </a:lnTo>
                  <a:lnTo>
                    <a:pt x="1" y="15003"/>
                  </a:lnTo>
                  <a:lnTo>
                    <a:pt x="25" y="15149"/>
                  </a:lnTo>
                  <a:lnTo>
                    <a:pt x="98" y="15271"/>
                  </a:lnTo>
                  <a:lnTo>
                    <a:pt x="171" y="15368"/>
                  </a:lnTo>
                  <a:lnTo>
                    <a:pt x="171" y="15368"/>
                  </a:lnTo>
                  <a:lnTo>
                    <a:pt x="269" y="15441"/>
                  </a:lnTo>
                  <a:lnTo>
                    <a:pt x="366" y="15490"/>
                  </a:lnTo>
                  <a:lnTo>
                    <a:pt x="464" y="15514"/>
                  </a:lnTo>
                  <a:lnTo>
                    <a:pt x="585" y="15539"/>
                  </a:lnTo>
                  <a:lnTo>
                    <a:pt x="585" y="15539"/>
                  </a:lnTo>
                  <a:lnTo>
                    <a:pt x="659" y="15539"/>
                  </a:lnTo>
                  <a:lnTo>
                    <a:pt x="4677" y="14954"/>
                  </a:lnTo>
                  <a:lnTo>
                    <a:pt x="4677" y="14954"/>
                  </a:lnTo>
                  <a:lnTo>
                    <a:pt x="4848" y="14905"/>
                  </a:lnTo>
                  <a:lnTo>
                    <a:pt x="4921" y="14857"/>
                  </a:lnTo>
                  <a:lnTo>
                    <a:pt x="4994" y="14784"/>
                  </a:lnTo>
                  <a:lnTo>
                    <a:pt x="15539" y="4262"/>
                  </a:lnTo>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6" name="Google Shape;366;p32"/>
            <p:cNvSpPr/>
            <p:nvPr/>
          </p:nvSpPr>
          <p:spPr>
            <a:xfrm>
              <a:off x="1974225" y="1711575"/>
              <a:ext cx="261825" cy="261850"/>
            </a:xfrm>
            <a:custGeom>
              <a:avLst/>
              <a:gdLst/>
              <a:ahLst/>
              <a:cxnLst/>
              <a:rect l="l" t="t" r="r" b="b"/>
              <a:pathLst>
                <a:path w="10473" h="10474" fill="none" extrusionOk="0">
                  <a:moveTo>
                    <a:pt x="0" y="10474"/>
                  </a:moveTo>
                  <a:lnTo>
                    <a:pt x="10473" y="1"/>
                  </a:lnTo>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7" name="Google Shape;367;p32"/>
            <p:cNvSpPr/>
            <p:nvPr/>
          </p:nvSpPr>
          <p:spPr>
            <a:xfrm>
              <a:off x="1934650" y="2014200"/>
              <a:ext cx="44475" cy="44475"/>
            </a:xfrm>
            <a:custGeom>
              <a:avLst/>
              <a:gdLst/>
              <a:ahLst/>
              <a:cxnLst/>
              <a:rect l="l" t="t" r="r" b="b"/>
              <a:pathLst>
                <a:path w="1779" h="1779" fill="none" extrusionOk="0">
                  <a:moveTo>
                    <a:pt x="1778" y="1778"/>
                  </a:moveTo>
                  <a:lnTo>
                    <a:pt x="0" y="0"/>
                  </a:lnTo>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8" name="Google Shape;368;p32"/>
            <p:cNvSpPr/>
            <p:nvPr/>
          </p:nvSpPr>
          <p:spPr>
            <a:xfrm>
              <a:off x="1944375" y="1947225"/>
              <a:ext cx="101725" cy="101700"/>
            </a:xfrm>
            <a:custGeom>
              <a:avLst/>
              <a:gdLst/>
              <a:ahLst/>
              <a:cxnLst/>
              <a:rect l="l" t="t" r="r" b="b"/>
              <a:pathLst>
                <a:path w="4069" h="4068" fill="none" extrusionOk="0">
                  <a:moveTo>
                    <a:pt x="1" y="49"/>
                  </a:moveTo>
                  <a:lnTo>
                    <a:pt x="1" y="49"/>
                  </a:lnTo>
                  <a:lnTo>
                    <a:pt x="25" y="0"/>
                  </a:lnTo>
                  <a:lnTo>
                    <a:pt x="25" y="0"/>
                  </a:lnTo>
                  <a:lnTo>
                    <a:pt x="4068" y="4043"/>
                  </a:lnTo>
                  <a:lnTo>
                    <a:pt x="4068" y="4043"/>
                  </a:lnTo>
                  <a:lnTo>
                    <a:pt x="4068" y="4043"/>
                  </a:lnTo>
                  <a:lnTo>
                    <a:pt x="4020" y="4068"/>
                  </a:lnTo>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69" name="Google Shape;369;p32"/>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dirty="0"/>
          </a:p>
        </p:txBody>
      </p:sp>
    </p:spTree>
    <p:extLst>
      <p:ext uri="{BB962C8B-B14F-4D97-AF65-F5344CB8AC3E}">
        <p14:creationId xmlns:p14="http://schemas.microsoft.com/office/powerpoint/2010/main" val="1367946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2"/>
                                        </p:tgtEl>
                                        <p:attrNameLst>
                                          <p:attrName>style.visibility</p:attrName>
                                        </p:attrNameLst>
                                      </p:cBhvr>
                                      <p:to>
                                        <p:strVal val="visible"/>
                                      </p:to>
                                    </p:set>
                                    <p:animEffect transition="in" filter="fade">
                                      <p:cBhvr>
                                        <p:cTn id="7" dur="500"/>
                                        <p:tgtEl>
                                          <p:spTgt spid="3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5"/>
                                        </p:tgtEl>
                                        <p:attrNameLst>
                                          <p:attrName>style.visibility</p:attrName>
                                        </p:attrNameLst>
                                      </p:cBhvr>
                                      <p:to>
                                        <p:strVal val="visible"/>
                                      </p:to>
                                    </p:set>
                                    <p:animEffect transition="in" filter="fade">
                                      <p:cBhvr>
                                        <p:cTn id="10" dur="500"/>
                                        <p:tgtEl>
                                          <p:spTgt spid="3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6">
                                            <p:txEl>
                                              <p:pRg st="0" end="0"/>
                                            </p:txEl>
                                          </p:spTgt>
                                        </p:tgtEl>
                                        <p:attrNameLst>
                                          <p:attrName>style.visibility</p:attrName>
                                        </p:attrNameLst>
                                      </p:cBhvr>
                                      <p:to>
                                        <p:strVal val="visible"/>
                                      </p:to>
                                    </p:set>
                                    <p:animEffect transition="in" filter="fade">
                                      <p:cBhvr>
                                        <p:cTn id="15" dur="500"/>
                                        <p:tgtEl>
                                          <p:spTgt spid="35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6">
                                            <p:txEl>
                                              <p:pRg st="1" end="1"/>
                                            </p:txEl>
                                          </p:spTgt>
                                        </p:tgtEl>
                                        <p:attrNameLst>
                                          <p:attrName>style.visibility</p:attrName>
                                        </p:attrNameLst>
                                      </p:cBhvr>
                                      <p:to>
                                        <p:strVal val="visible"/>
                                      </p:to>
                                    </p:set>
                                    <p:animEffect transition="in" filter="fade">
                                      <p:cBhvr>
                                        <p:cTn id="20" dur="500"/>
                                        <p:tgtEl>
                                          <p:spTgt spid="35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57">
                                            <p:txEl>
                                              <p:pRg st="0" end="0"/>
                                            </p:txEl>
                                          </p:spTgt>
                                        </p:tgtEl>
                                        <p:attrNameLst>
                                          <p:attrName>style.visibility</p:attrName>
                                        </p:attrNameLst>
                                      </p:cBhvr>
                                      <p:to>
                                        <p:strVal val="visible"/>
                                      </p:to>
                                    </p:set>
                                    <p:animEffect transition="in" filter="fade">
                                      <p:cBhvr>
                                        <p:cTn id="25" dur="500"/>
                                        <p:tgtEl>
                                          <p:spTgt spid="35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57">
                                            <p:txEl>
                                              <p:pRg st="1" end="1"/>
                                            </p:txEl>
                                          </p:spTgt>
                                        </p:tgtEl>
                                        <p:attrNameLst>
                                          <p:attrName>style.visibility</p:attrName>
                                        </p:attrNameLst>
                                      </p:cBhvr>
                                      <p:to>
                                        <p:strVal val="visible"/>
                                      </p:to>
                                    </p:set>
                                    <p:animEffect transition="in" filter="fade">
                                      <p:cBhvr>
                                        <p:cTn id="30" dur="500"/>
                                        <p:tgtEl>
                                          <p:spTgt spid="35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58">
                                            <p:txEl>
                                              <p:pRg st="0" end="0"/>
                                            </p:txEl>
                                          </p:spTgt>
                                        </p:tgtEl>
                                        <p:attrNameLst>
                                          <p:attrName>style.visibility</p:attrName>
                                        </p:attrNameLst>
                                      </p:cBhvr>
                                      <p:to>
                                        <p:strVal val="visible"/>
                                      </p:to>
                                    </p:set>
                                    <p:animEffect transition="in" filter="fade">
                                      <p:cBhvr>
                                        <p:cTn id="35" dur="500"/>
                                        <p:tgtEl>
                                          <p:spTgt spid="358">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58">
                                            <p:txEl>
                                              <p:pRg st="1" end="1"/>
                                            </p:txEl>
                                          </p:spTgt>
                                        </p:tgtEl>
                                        <p:attrNameLst>
                                          <p:attrName>style.visibility</p:attrName>
                                        </p:attrNameLst>
                                      </p:cBhvr>
                                      <p:to>
                                        <p:strVal val="visible"/>
                                      </p:to>
                                    </p:set>
                                    <p:animEffect transition="in" filter="fade">
                                      <p:cBhvr>
                                        <p:cTn id="40" dur="500"/>
                                        <p:tgtEl>
                                          <p:spTgt spid="358">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59">
                                            <p:txEl>
                                              <p:pRg st="0" end="0"/>
                                            </p:txEl>
                                          </p:spTgt>
                                        </p:tgtEl>
                                        <p:attrNameLst>
                                          <p:attrName>style.visibility</p:attrName>
                                        </p:attrNameLst>
                                      </p:cBhvr>
                                      <p:to>
                                        <p:strVal val="visible"/>
                                      </p:to>
                                    </p:set>
                                    <p:animEffect transition="in" filter="fade">
                                      <p:cBhvr>
                                        <p:cTn id="45" dur="500"/>
                                        <p:tgtEl>
                                          <p:spTgt spid="35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9">
                                            <p:txEl>
                                              <p:pRg st="1" end="1"/>
                                            </p:txEl>
                                          </p:spTgt>
                                        </p:tgtEl>
                                        <p:attrNameLst>
                                          <p:attrName>style.visibility</p:attrName>
                                        </p:attrNameLst>
                                      </p:cBhvr>
                                      <p:to>
                                        <p:strVal val="visible"/>
                                      </p:to>
                                    </p:set>
                                    <p:animEffect transition="in" filter="fade">
                                      <p:cBhvr>
                                        <p:cTn id="50" dur="500"/>
                                        <p:tgtEl>
                                          <p:spTgt spid="359">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60">
                                            <p:txEl>
                                              <p:pRg st="0" end="0"/>
                                            </p:txEl>
                                          </p:spTgt>
                                        </p:tgtEl>
                                        <p:attrNameLst>
                                          <p:attrName>style.visibility</p:attrName>
                                        </p:attrNameLst>
                                      </p:cBhvr>
                                      <p:to>
                                        <p:strVal val="visible"/>
                                      </p:to>
                                    </p:set>
                                    <p:animEffect transition="in" filter="fade">
                                      <p:cBhvr>
                                        <p:cTn id="55" dur="500"/>
                                        <p:tgtEl>
                                          <p:spTgt spid="360">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60">
                                            <p:txEl>
                                              <p:pRg st="1" end="1"/>
                                            </p:txEl>
                                          </p:spTgt>
                                        </p:tgtEl>
                                        <p:attrNameLst>
                                          <p:attrName>style.visibility</p:attrName>
                                        </p:attrNameLst>
                                      </p:cBhvr>
                                      <p:to>
                                        <p:strVal val="visible"/>
                                      </p:to>
                                    </p:set>
                                    <p:animEffect transition="in" filter="fade">
                                      <p:cBhvr>
                                        <p:cTn id="60" dur="500"/>
                                        <p:tgtEl>
                                          <p:spTgt spid="360">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61">
                                            <p:txEl>
                                              <p:pRg st="0" end="0"/>
                                            </p:txEl>
                                          </p:spTgt>
                                        </p:tgtEl>
                                        <p:attrNameLst>
                                          <p:attrName>style.visibility</p:attrName>
                                        </p:attrNameLst>
                                      </p:cBhvr>
                                      <p:to>
                                        <p:strVal val="visible"/>
                                      </p:to>
                                    </p:set>
                                    <p:animEffect transition="in" filter="fade">
                                      <p:cBhvr>
                                        <p:cTn id="65" dur="500"/>
                                        <p:tgtEl>
                                          <p:spTgt spid="361">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61">
                                            <p:txEl>
                                              <p:pRg st="1" end="1"/>
                                            </p:txEl>
                                          </p:spTgt>
                                        </p:tgtEl>
                                        <p:attrNameLst>
                                          <p:attrName>style.visibility</p:attrName>
                                        </p:attrNameLst>
                                      </p:cBhvr>
                                      <p:to>
                                        <p:strVal val="visible"/>
                                      </p:to>
                                    </p:set>
                                    <p:animEffect transition="in" filter="fade">
                                      <p:cBhvr>
                                        <p:cTn id="70" dur="500"/>
                                        <p:tgtEl>
                                          <p:spTgt spid="36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 grpId="0"/>
      <p:bldP spid="356" grpId="0" build="p"/>
      <p:bldP spid="357" grpId="0" build="p"/>
      <p:bldP spid="358" grpId="0" build="p"/>
      <p:bldP spid="359" grpId="0" build="p"/>
      <p:bldP spid="360" grpId="0" build="p"/>
      <p:bldP spid="361" grpId="0" build="p"/>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sp>
        <p:nvSpPr>
          <p:cNvPr id="111" name="Google Shape;111;p17"/>
          <p:cNvSpPr txBox="1">
            <a:spLocks noGrp="1"/>
          </p:cNvSpPr>
          <p:nvPr>
            <p:ph type="ctrTitle"/>
          </p:nvPr>
        </p:nvSpPr>
        <p:spPr>
          <a:xfrm>
            <a:off x="648300" y="1583350"/>
            <a:ext cx="3522300" cy="298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smtClean="0">
                <a:solidFill>
                  <a:srgbClr val="FFC107"/>
                </a:solidFill>
              </a:rPr>
              <a:t>4.</a:t>
            </a:r>
            <a:endParaRPr sz="7200" dirty="0">
              <a:solidFill>
                <a:srgbClr val="FFC107"/>
              </a:solidFill>
            </a:endParaRPr>
          </a:p>
          <a:p>
            <a:pPr marL="0" lvl="0" indent="0" algn="l" rtl="0">
              <a:spcBef>
                <a:spcPts val="0"/>
              </a:spcBef>
              <a:spcAft>
                <a:spcPts val="0"/>
              </a:spcAft>
              <a:buNone/>
            </a:pPr>
            <a:r>
              <a:rPr lang="en-US" dirty="0" smtClean="0"/>
              <a:t>BASICS OF BEHAVIOUR BASED SAFETY </a:t>
            </a:r>
            <a:endParaRPr lang="en-US" dirty="0"/>
          </a:p>
        </p:txBody>
      </p:sp>
      <p:sp>
        <p:nvSpPr>
          <p:cNvPr id="112" name="Google Shape;112;p17"/>
          <p:cNvSpPr txBox="1">
            <a:spLocks noGrp="1"/>
          </p:cNvSpPr>
          <p:nvPr>
            <p:ph type="subTitle" idx="1"/>
          </p:nvPr>
        </p:nvSpPr>
        <p:spPr>
          <a:xfrm>
            <a:off x="6724950" y="3494300"/>
            <a:ext cx="1906200" cy="1031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dirty="0" smtClean="0"/>
              <a:t>What is behavior, behavioral assessment, observation and reinforcement!</a:t>
            </a:r>
            <a:endParaRPr dirty="0"/>
          </a:p>
        </p:txBody>
      </p:sp>
    </p:spTree>
    <p:extLst>
      <p:ext uri="{BB962C8B-B14F-4D97-AF65-F5344CB8AC3E}">
        <p14:creationId xmlns:p14="http://schemas.microsoft.com/office/powerpoint/2010/main" val="14536629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Shape 87"/>
        <p:cNvGrpSpPr/>
        <p:nvPr/>
      </p:nvGrpSpPr>
      <p:grpSpPr>
        <a:xfrm>
          <a:off x="0" y="0"/>
          <a:ext cx="0" cy="0"/>
          <a:chOff x="0" y="0"/>
          <a:chExt cx="0" cy="0"/>
        </a:xfrm>
      </p:grpSpPr>
      <p:sp>
        <p:nvSpPr>
          <p:cNvPr id="88" name="Google Shape;88;p15"/>
          <p:cNvSpPr txBox="1">
            <a:spLocks noGrp="1"/>
          </p:cNvSpPr>
          <p:nvPr>
            <p:ph type="title"/>
          </p:nvPr>
        </p:nvSpPr>
        <p:spPr>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solidFill>
                  <a:schemeClr val="bg1"/>
                </a:solidFill>
              </a:rPr>
              <a:t>Risk Assessment</a:t>
            </a:r>
            <a:endParaRPr dirty="0">
              <a:solidFill>
                <a:schemeClr val="bg1"/>
              </a:solidFill>
            </a:endParaRPr>
          </a:p>
        </p:txBody>
      </p:sp>
      <p:sp>
        <p:nvSpPr>
          <p:cNvPr id="89" name="Google Shape;89;p15"/>
          <p:cNvSpPr txBox="1">
            <a:spLocks noGrp="1"/>
          </p:cNvSpPr>
          <p:nvPr>
            <p:ph type="subTitle" idx="4294967295"/>
          </p:nvPr>
        </p:nvSpPr>
        <p:spPr>
          <a:xfrm>
            <a:off x="0" y="3830638"/>
            <a:ext cx="7772400" cy="7842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smtClean="0">
                <a:solidFill>
                  <a:schemeClr val="bg1"/>
                </a:solidFill>
                <a:latin typeface="Raleway Light" panose="020B0604020202020204" charset="0"/>
                <a:ea typeface="Raleway ExtraBold"/>
                <a:cs typeface="Arial" panose="020B0604020202020204" pitchFamily="34" charset="0"/>
                <a:sym typeface="Raleway ExtraBold"/>
              </a:rPr>
              <a:t>To examine</a:t>
            </a:r>
            <a:endParaRPr sz="2400" dirty="0">
              <a:solidFill>
                <a:schemeClr val="bg1"/>
              </a:solidFill>
              <a:latin typeface="Raleway Light" panose="020B0604020202020204" charset="0"/>
              <a:ea typeface="Raleway ExtraBold"/>
              <a:cs typeface="Arial" panose="020B0604020202020204" pitchFamily="34" charset="0"/>
              <a:sym typeface="Raleway ExtraBold"/>
            </a:endParaRPr>
          </a:p>
        </p:txBody>
      </p:sp>
      <p:sp>
        <p:nvSpPr>
          <p:cNvPr id="7" name="Google Shape;88;p15"/>
          <p:cNvSpPr txBox="1">
            <a:spLocks/>
          </p:cNvSpPr>
          <p:nvPr/>
        </p:nvSpPr>
        <p:spPr>
          <a:xfrm>
            <a:off x="3019125" y="1267809"/>
            <a:ext cx="5765800" cy="25182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9pPr>
          </a:lstStyle>
          <a:p>
            <a:pPr algn="ctr" rtl="1"/>
            <a:r>
              <a:rPr lang="en-US" sz="2400" dirty="0">
                <a:solidFill>
                  <a:srgbClr val="FF0000"/>
                </a:solidFill>
                <a:latin typeface="Karla" panose="020B0604020202020204" charset="0"/>
                <a:cs typeface="Arial" panose="020B0604020202020204" pitchFamily="34" charset="0"/>
              </a:rPr>
              <a:t>In the 1930’s, Heinrich reported that about 90% of all accidents involving fatalities, major and minor injuries were caused by “unsafe behavior” by </a:t>
            </a:r>
            <a:r>
              <a:rPr lang="en-US" sz="2400" dirty="0" smtClean="0">
                <a:solidFill>
                  <a:srgbClr val="FF0000"/>
                </a:solidFill>
                <a:latin typeface="Karla" panose="020B0604020202020204" charset="0"/>
                <a:cs typeface="Arial" panose="020B0604020202020204" pitchFamily="34" charset="0"/>
              </a:rPr>
              <a:t>workers. Behavior Based Safety was developed in the 1970s.</a:t>
            </a:r>
            <a:endParaRPr lang="en-US" sz="2400" dirty="0">
              <a:solidFill>
                <a:srgbClr val="FF0000"/>
              </a:solidFill>
              <a:latin typeface="Karla" panose="020B0604020202020204" charset="0"/>
              <a:cs typeface="Arial" panose="020B0604020202020204" pitchFamily="34" charset="0"/>
            </a:endParaRPr>
          </a:p>
        </p:txBody>
      </p:sp>
      <p:sp>
        <p:nvSpPr>
          <p:cNvPr id="8" name="Google Shape;88;p15"/>
          <p:cNvSpPr txBox="1">
            <a:spLocks/>
          </p:cNvSpPr>
          <p:nvPr/>
        </p:nvSpPr>
        <p:spPr>
          <a:xfrm>
            <a:off x="-1468296" y="1312413"/>
            <a:ext cx="5765800" cy="25182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1pPr>
            <a:lvl2pPr marR="0" lvl="1"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2pPr>
            <a:lvl3pPr marR="0" lvl="2"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3pPr>
            <a:lvl4pPr marR="0" lvl="3"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4pPr>
            <a:lvl5pPr marR="0" lvl="4"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5pPr>
            <a:lvl6pPr marR="0" lvl="5"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6pPr>
            <a:lvl7pPr marR="0" lvl="6"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7pPr>
            <a:lvl8pPr marR="0" lvl="7"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8pPr>
            <a:lvl9pPr marR="0" lvl="8" algn="l" rtl="0">
              <a:lnSpc>
                <a:spcPct val="100000"/>
              </a:lnSpc>
              <a:spcBef>
                <a:spcPts val="0"/>
              </a:spcBef>
              <a:spcAft>
                <a:spcPts val="0"/>
              </a:spcAft>
              <a:buClr>
                <a:srgbClr val="434343"/>
              </a:buClr>
              <a:buSzPts val="4800"/>
              <a:buFont typeface="Raleway ExtraBold"/>
              <a:buNone/>
              <a:defRPr sz="4800" b="0" i="0" u="none" strike="noStrike" cap="none">
                <a:solidFill>
                  <a:srgbClr val="434343"/>
                </a:solidFill>
                <a:latin typeface="Raleway ExtraBold"/>
                <a:ea typeface="Raleway ExtraBold"/>
                <a:cs typeface="Raleway ExtraBold"/>
                <a:sym typeface="Raleway ExtraBold"/>
              </a:defRPr>
            </a:lvl9pPr>
          </a:lstStyle>
          <a:p>
            <a:pPr algn="ctr"/>
            <a:r>
              <a:rPr lang="en-US" sz="2400" b="1" dirty="0" smtClean="0">
                <a:solidFill>
                  <a:srgbClr val="FFA400"/>
                </a:solidFill>
                <a:latin typeface="Karla" panose="020B0604020202020204" charset="0"/>
                <a:cs typeface="Arial" panose="020B0604020202020204" pitchFamily="34" charset="0"/>
              </a:rPr>
              <a:t>Behavior</a:t>
            </a:r>
          </a:p>
          <a:p>
            <a:pPr algn="ctr"/>
            <a:r>
              <a:rPr lang="en-US" sz="2400" b="1" dirty="0" smtClean="0">
                <a:solidFill>
                  <a:srgbClr val="FFA400"/>
                </a:solidFill>
                <a:latin typeface="Karla" panose="020B0604020202020204" charset="0"/>
                <a:cs typeface="Arial" panose="020B0604020202020204" pitchFamily="34" charset="0"/>
              </a:rPr>
              <a:t>Based</a:t>
            </a:r>
          </a:p>
          <a:p>
            <a:pPr algn="ctr"/>
            <a:r>
              <a:rPr lang="en-US" sz="2400" b="1" dirty="0" smtClean="0">
                <a:solidFill>
                  <a:srgbClr val="FFA400"/>
                </a:solidFill>
                <a:latin typeface="Karla" panose="020B0604020202020204" charset="0"/>
                <a:cs typeface="Arial" panose="020B0604020202020204" pitchFamily="34" charset="0"/>
              </a:rPr>
              <a:t>Safety</a:t>
            </a:r>
          </a:p>
          <a:p>
            <a:pPr algn="ctr"/>
            <a:endParaRPr lang="en-US" sz="2400" b="1" dirty="0">
              <a:solidFill>
                <a:srgbClr val="FFA400"/>
              </a:solidFill>
              <a:latin typeface="Karla" panose="020B0604020202020204" charset="0"/>
              <a:cs typeface="Arial" panose="020B0604020202020204" pitchFamily="34" charset="0"/>
            </a:endParaRPr>
          </a:p>
          <a:p>
            <a:pPr algn="ctr"/>
            <a:endParaRPr lang="en-US" sz="2400" b="1" dirty="0" smtClean="0">
              <a:solidFill>
                <a:srgbClr val="FFA400"/>
              </a:solidFill>
              <a:latin typeface="Karla" panose="020B0604020202020204" charset="0"/>
              <a:cs typeface="Arial" panose="020B0604020202020204" pitchFamily="34" charset="0"/>
            </a:endParaRPr>
          </a:p>
        </p:txBody>
      </p:sp>
    </p:spTree>
    <p:extLst>
      <p:ext uri="{BB962C8B-B14F-4D97-AF65-F5344CB8AC3E}">
        <p14:creationId xmlns:p14="http://schemas.microsoft.com/office/powerpoint/2010/main" val="3753873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40"/>
                                  </p:iterate>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0C8EA39-CCCF-4FA4-84E3-1AC2EF8FCB7E}"/>
              </a:ext>
            </a:extLst>
          </p:cNvPr>
          <p:cNvSpPr/>
          <p:nvPr/>
        </p:nvSpPr>
        <p:spPr>
          <a:xfrm>
            <a:off x="2490614" y="924356"/>
            <a:ext cx="4144457" cy="1115690"/>
          </a:xfrm>
          <a:prstGeom prst="rect">
            <a:avLst/>
          </a:prstGeom>
        </p:spPr>
        <p:txBody>
          <a:bodyPr wrap="square" lIns="0" tIns="0" rIns="0" bIns="68580" anchor="ctr">
            <a:spAutoFit/>
          </a:bodyPr>
          <a:lstStyle/>
          <a:p>
            <a:r>
              <a:rPr lang="en-US" sz="1800" b="1" dirty="0">
                <a:solidFill>
                  <a:srgbClr val="7030A0"/>
                </a:solidFill>
                <a:latin typeface="Karla" panose="020B0604020202020204" charset="0"/>
              </a:rPr>
              <a:t>Behavior is what a person does or says</a:t>
            </a:r>
          </a:p>
          <a:p>
            <a:r>
              <a:rPr lang="en-US" sz="1600" dirty="0">
                <a:latin typeface="Karla" panose="020B0604020202020204" charset="0"/>
              </a:rPr>
              <a:t>And our behavior is shaped by attitude and circumstances.</a:t>
            </a:r>
          </a:p>
        </p:txBody>
      </p:sp>
      <p:sp>
        <p:nvSpPr>
          <p:cNvPr id="9" name="Rectangle 8">
            <a:extLst>
              <a:ext uri="{FF2B5EF4-FFF2-40B4-BE49-F238E27FC236}">
                <a16:creationId xmlns:a16="http://schemas.microsoft.com/office/drawing/2014/main" id="{190B60C1-817C-41BC-8170-996761D2FF3E}"/>
              </a:ext>
            </a:extLst>
          </p:cNvPr>
          <p:cNvSpPr/>
          <p:nvPr/>
        </p:nvSpPr>
        <p:spPr>
          <a:xfrm>
            <a:off x="2490614" y="2267756"/>
            <a:ext cx="4144457" cy="1331134"/>
          </a:xfrm>
          <a:prstGeom prst="rect">
            <a:avLst/>
          </a:prstGeom>
        </p:spPr>
        <p:txBody>
          <a:bodyPr wrap="square" lIns="0" tIns="0" rIns="0" bIns="68580" anchor="ctr">
            <a:spAutoFit/>
          </a:bodyPr>
          <a:lstStyle/>
          <a:p>
            <a:r>
              <a:rPr lang="en-US" sz="1800" b="1" dirty="0">
                <a:solidFill>
                  <a:srgbClr val="7030A0"/>
                </a:solidFill>
                <a:latin typeface="Karla" panose="020B0604020202020204" charset="0"/>
              </a:rPr>
              <a:t>Behavior based safety</a:t>
            </a:r>
          </a:p>
          <a:p>
            <a:r>
              <a:rPr lang="en-US" sz="1600" dirty="0">
                <a:latin typeface="Karla" panose="020B0604020202020204" charset="0"/>
              </a:rPr>
              <a:t>Is a safety management program and it specifies exactly what </a:t>
            </a:r>
            <a:r>
              <a:rPr lang="en-US" sz="1600" dirty="0" smtClean="0">
                <a:latin typeface="Karla" panose="020B0604020202020204" charset="0"/>
              </a:rPr>
              <a:t>behaviors </a:t>
            </a:r>
            <a:r>
              <a:rPr lang="en-US" sz="1600" dirty="0">
                <a:latin typeface="Karla" panose="020B0604020202020204" charset="0"/>
              </a:rPr>
              <a:t>are required from everyone in order to have a safe work environment</a:t>
            </a:r>
          </a:p>
        </p:txBody>
      </p:sp>
      <p:sp>
        <p:nvSpPr>
          <p:cNvPr id="10" name="Rectangle 9">
            <a:extLst>
              <a:ext uri="{FF2B5EF4-FFF2-40B4-BE49-F238E27FC236}">
                <a16:creationId xmlns:a16="http://schemas.microsoft.com/office/drawing/2014/main" id="{05822E9F-54C9-4F48-9CC5-1C5730F5C575}"/>
              </a:ext>
            </a:extLst>
          </p:cNvPr>
          <p:cNvSpPr/>
          <p:nvPr/>
        </p:nvSpPr>
        <p:spPr>
          <a:xfrm>
            <a:off x="2490614" y="3691579"/>
            <a:ext cx="4144457" cy="1331134"/>
          </a:xfrm>
          <a:prstGeom prst="rect">
            <a:avLst/>
          </a:prstGeom>
        </p:spPr>
        <p:txBody>
          <a:bodyPr wrap="square" lIns="0" tIns="0" rIns="0" bIns="68580" anchor="ctr">
            <a:spAutoFit/>
          </a:bodyPr>
          <a:lstStyle/>
          <a:p>
            <a:r>
              <a:rPr lang="en-US" sz="1800" b="1" dirty="0">
                <a:solidFill>
                  <a:srgbClr val="7030A0"/>
                </a:solidFill>
                <a:latin typeface="Karla" panose="020B0604020202020204" charset="0"/>
              </a:rPr>
              <a:t>Monitoring </a:t>
            </a:r>
          </a:p>
          <a:p>
            <a:r>
              <a:rPr lang="en-US" sz="1600" dirty="0">
                <a:latin typeface="Karla" panose="020B0604020202020204" charset="0"/>
              </a:rPr>
              <a:t>The system must have controls in place to monitor whether or not these </a:t>
            </a:r>
            <a:r>
              <a:rPr lang="en-US" sz="1600" dirty="0" smtClean="0">
                <a:latin typeface="Karla" panose="020B0604020202020204" charset="0"/>
              </a:rPr>
              <a:t>behaviors </a:t>
            </a:r>
            <a:r>
              <a:rPr lang="en-US" sz="1600" dirty="0">
                <a:latin typeface="Karla" panose="020B0604020202020204" charset="0"/>
              </a:rPr>
              <a:t>are being </a:t>
            </a:r>
            <a:r>
              <a:rPr lang="en-US" sz="1600" dirty="0" smtClean="0">
                <a:latin typeface="Karla" panose="020B0604020202020204" charset="0"/>
              </a:rPr>
              <a:t>practiced </a:t>
            </a:r>
            <a:r>
              <a:rPr lang="en-US" sz="1600" dirty="0">
                <a:latin typeface="Karla" panose="020B0604020202020204" charset="0"/>
              </a:rPr>
              <a:t>routinely within the working environment</a:t>
            </a:r>
          </a:p>
        </p:txBody>
      </p:sp>
      <p:cxnSp>
        <p:nvCxnSpPr>
          <p:cNvPr id="11" name="Straight Connector 10">
            <a:extLst>
              <a:ext uri="{FF2B5EF4-FFF2-40B4-BE49-F238E27FC236}">
                <a16:creationId xmlns:a16="http://schemas.microsoft.com/office/drawing/2014/main" id="{94DF7FA3-9BA1-48B3-AB64-D4B97F765541}"/>
              </a:ext>
            </a:extLst>
          </p:cNvPr>
          <p:cNvCxnSpPr>
            <a:cxnSpLocks/>
          </p:cNvCxnSpPr>
          <p:nvPr/>
        </p:nvCxnSpPr>
        <p:spPr>
          <a:xfrm>
            <a:off x="2490614" y="3638408"/>
            <a:ext cx="41444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493F56-0750-4D8E-A2E3-7C64F45E4E6D}"/>
              </a:ext>
            </a:extLst>
          </p:cNvPr>
          <p:cNvCxnSpPr/>
          <p:nvPr/>
        </p:nvCxnSpPr>
        <p:spPr>
          <a:xfrm>
            <a:off x="2490614" y="2159991"/>
            <a:ext cx="414445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455E5E76-DC39-43DC-82E9-CDF362FAC6FD}"/>
              </a:ext>
            </a:extLst>
          </p:cNvPr>
          <p:cNvSpPr txBox="1">
            <a:spLocks/>
          </p:cNvSpPr>
          <p:nvPr/>
        </p:nvSpPr>
        <p:spPr>
          <a:xfrm>
            <a:off x="2319926" y="181975"/>
            <a:ext cx="5725802" cy="553998"/>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smtClean="0">
                <a:solidFill>
                  <a:srgbClr val="8BC34A"/>
                </a:solidFill>
                <a:latin typeface="Karla" panose="020B0604020202020204" charset="0"/>
                <a:ea typeface="Cambria" panose="02040503050406030204" pitchFamily="18" charset="0"/>
                <a:cs typeface="Segoe UI" panose="020B0502040204020203" pitchFamily="34" charset="0"/>
              </a:rPr>
              <a:t>Some definitions!</a:t>
            </a:r>
            <a:endParaRPr lang="en-ID" sz="4000" b="1" dirty="0">
              <a:solidFill>
                <a:srgbClr val="8BC34A"/>
              </a:solidFill>
              <a:latin typeface="Karla" panose="020B0604020202020204" charset="0"/>
              <a:ea typeface="Cambria" panose="02040503050406030204" pitchFamily="18" charset="0"/>
              <a:cs typeface="Segoe UI" panose="020B0502040204020203" pitchFamily="34" charset="0"/>
            </a:endParaRPr>
          </a:p>
        </p:txBody>
      </p:sp>
    </p:spTree>
    <p:extLst>
      <p:ext uri="{BB962C8B-B14F-4D97-AF65-F5344CB8AC3E}">
        <p14:creationId xmlns:p14="http://schemas.microsoft.com/office/powerpoint/2010/main" val="116860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73</a:t>
            </a:fld>
            <a:endParaRPr lang="en" dirty="0"/>
          </a:p>
        </p:txBody>
      </p:sp>
      <p:sp>
        <p:nvSpPr>
          <p:cNvPr id="7" name="Title 1">
            <a:extLst>
              <a:ext uri="{FF2B5EF4-FFF2-40B4-BE49-F238E27FC236}">
                <a16:creationId xmlns:a16="http://schemas.microsoft.com/office/drawing/2014/main" id="{3B390BAA-5469-41B4-AEBF-AF07C494D37F}"/>
              </a:ext>
            </a:extLst>
          </p:cNvPr>
          <p:cNvSpPr txBox="1">
            <a:spLocks/>
          </p:cNvSpPr>
          <p:nvPr/>
        </p:nvSpPr>
        <p:spPr>
          <a:xfrm>
            <a:off x="460420" y="338472"/>
            <a:ext cx="8223161" cy="553998"/>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b="1" dirty="0">
                <a:latin typeface="Karla" panose="020B0604020202020204" charset="0"/>
                <a:ea typeface="Cambria" panose="02040503050406030204" pitchFamily="18" charset="0"/>
                <a:cs typeface="Segoe UI" panose="020B0502040204020203" pitchFamily="34" charset="0"/>
              </a:rPr>
              <a:t>Why BBS Program?</a:t>
            </a:r>
            <a:endParaRPr lang="en-ID" sz="4000" b="1" dirty="0">
              <a:latin typeface="Karla" panose="020B0604020202020204" charset="0"/>
              <a:ea typeface="Cambria" panose="02040503050406030204" pitchFamily="18" charset="0"/>
              <a:cs typeface="Segoe UI" panose="020B0502040204020203" pitchFamily="34" charset="0"/>
            </a:endParaRPr>
          </a:p>
        </p:txBody>
      </p:sp>
      <p:sp>
        <p:nvSpPr>
          <p:cNvPr id="8" name="Rectangle 7">
            <a:extLst>
              <a:ext uri="{FF2B5EF4-FFF2-40B4-BE49-F238E27FC236}">
                <a16:creationId xmlns:a16="http://schemas.microsoft.com/office/drawing/2014/main" id="{8DD43A58-972F-4EB6-9E59-932E49C016CA}"/>
              </a:ext>
            </a:extLst>
          </p:cNvPr>
          <p:cNvSpPr/>
          <p:nvPr/>
        </p:nvSpPr>
        <p:spPr>
          <a:xfrm>
            <a:off x="3022930" y="1305863"/>
            <a:ext cx="4360510" cy="3349635"/>
          </a:xfrm>
          <a:prstGeom prst="rect">
            <a:avLst/>
          </a:prstGeom>
        </p:spPr>
        <p:txBody>
          <a:bodyPr wrap="square" lIns="0" tIns="0" rIns="0" bIns="68580" anchor="ctr">
            <a:spAutoFit/>
          </a:bodyPr>
          <a:lstStyle/>
          <a:p>
            <a:pPr>
              <a:spcAft>
                <a:spcPts val="450"/>
              </a:spcAft>
            </a:pPr>
            <a:r>
              <a:rPr lang="en-US" sz="2000" b="1" dirty="0">
                <a:solidFill>
                  <a:srgbClr val="FF1AC0"/>
                </a:solidFill>
                <a:latin typeface="Karla" panose="020B0604020202020204" charset="0"/>
              </a:rPr>
              <a:t>A good BBS program will help you in:</a:t>
            </a:r>
          </a:p>
          <a:p>
            <a:pPr>
              <a:spcAft>
                <a:spcPts val="450"/>
              </a:spcAft>
            </a:pPr>
            <a:r>
              <a:rPr lang="en-US" sz="1800" dirty="0" smtClean="0">
                <a:latin typeface="Karla" panose="020B0604020202020204" charset="0"/>
              </a:rPr>
              <a:t>Reduce </a:t>
            </a:r>
            <a:r>
              <a:rPr lang="en-US" sz="1800" dirty="0">
                <a:latin typeface="Karla" panose="020B0604020202020204" charset="0"/>
              </a:rPr>
              <a:t>incidents (i.e. </a:t>
            </a:r>
            <a:r>
              <a:rPr lang="en-US" sz="1800" dirty="0" err="1">
                <a:latin typeface="Karla" panose="020B0604020202020204" charset="0"/>
              </a:rPr>
              <a:t>nearmisses</a:t>
            </a:r>
            <a:r>
              <a:rPr lang="en-US" sz="1800" dirty="0">
                <a:latin typeface="Karla" panose="020B0604020202020204" charset="0"/>
              </a:rPr>
              <a:t>, accidents, injuries, property damages)</a:t>
            </a:r>
          </a:p>
          <a:p>
            <a:pPr>
              <a:spcAft>
                <a:spcPts val="450"/>
              </a:spcAft>
            </a:pPr>
            <a:r>
              <a:rPr lang="en-US" sz="1800" dirty="0">
                <a:latin typeface="Karla" panose="020B0604020202020204" charset="0"/>
              </a:rPr>
              <a:t>Improve quality</a:t>
            </a:r>
          </a:p>
          <a:p>
            <a:pPr>
              <a:spcAft>
                <a:spcPts val="450"/>
              </a:spcAft>
            </a:pPr>
            <a:r>
              <a:rPr lang="en-US" sz="1800" dirty="0">
                <a:latin typeface="Karla" panose="020B0604020202020204" charset="0"/>
              </a:rPr>
              <a:t>Reduce absenteeism</a:t>
            </a:r>
          </a:p>
          <a:p>
            <a:pPr>
              <a:spcAft>
                <a:spcPts val="450"/>
              </a:spcAft>
            </a:pPr>
            <a:r>
              <a:rPr lang="en-US" sz="1800" dirty="0">
                <a:latin typeface="Karla" panose="020B0604020202020204" charset="0"/>
              </a:rPr>
              <a:t>Maintain a healthier workforce</a:t>
            </a:r>
          </a:p>
          <a:p>
            <a:pPr>
              <a:spcAft>
                <a:spcPts val="450"/>
              </a:spcAft>
            </a:pPr>
            <a:r>
              <a:rPr lang="en-US" sz="1800" dirty="0">
                <a:latin typeface="Karla" panose="020B0604020202020204" charset="0"/>
              </a:rPr>
              <a:t>Improve workers feeling about their work</a:t>
            </a:r>
          </a:p>
          <a:p>
            <a:pPr>
              <a:spcAft>
                <a:spcPts val="450"/>
              </a:spcAft>
            </a:pPr>
            <a:r>
              <a:rPr lang="en-US" sz="1800" dirty="0">
                <a:latin typeface="Karla" panose="020B0604020202020204" charset="0"/>
              </a:rPr>
              <a:t>Reduce workers compensation costs</a:t>
            </a:r>
          </a:p>
          <a:p>
            <a:pPr>
              <a:spcAft>
                <a:spcPts val="450"/>
              </a:spcAft>
            </a:pPr>
            <a:r>
              <a:rPr lang="en-US" sz="1800" dirty="0">
                <a:latin typeface="Karla" panose="020B0604020202020204" charset="0"/>
              </a:rPr>
              <a:t>Elevate safety benchmark</a:t>
            </a:r>
          </a:p>
        </p:txBody>
      </p:sp>
      <p:pic>
        <p:nvPicPr>
          <p:cNvPr id="9" name="Picture 8">
            <a:extLst>
              <a:ext uri="{FF2B5EF4-FFF2-40B4-BE49-F238E27FC236}">
                <a16:creationId xmlns:a16="http://schemas.microsoft.com/office/drawing/2014/main" id="{6926614A-8250-41A4-807E-FEA3871F5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28" t="19760" b="5085"/>
          <a:stretch/>
        </p:blipFill>
        <p:spPr>
          <a:xfrm>
            <a:off x="173817" y="1402423"/>
            <a:ext cx="2687674" cy="3082247"/>
          </a:xfrm>
          <a:prstGeom prst="roundRect">
            <a:avLst>
              <a:gd name="adj" fmla="val 3027"/>
            </a:avLst>
          </a:prstGeom>
          <a:solidFill>
            <a:srgbClr val="FFFFFF">
              <a:shade val="85000"/>
            </a:srgbClr>
          </a:solidFill>
          <a:ln>
            <a:noFill/>
          </a:ln>
          <a:effectLst/>
        </p:spPr>
      </p:pic>
      <p:sp>
        <p:nvSpPr>
          <p:cNvPr id="10" name="Rectangle: Rounded Corners 11">
            <a:extLst>
              <a:ext uri="{FF2B5EF4-FFF2-40B4-BE49-F238E27FC236}">
                <a16:creationId xmlns:a16="http://schemas.microsoft.com/office/drawing/2014/main" id="{E33EED87-2509-471C-B99B-4A0346137858}"/>
              </a:ext>
            </a:extLst>
          </p:cNvPr>
          <p:cNvSpPr/>
          <p:nvPr/>
        </p:nvSpPr>
        <p:spPr>
          <a:xfrm>
            <a:off x="173817" y="1402423"/>
            <a:ext cx="2687674" cy="3082247"/>
          </a:xfrm>
          <a:prstGeom prst="roundRect">
            <a:avLst>
              <a:gd name="adj" fmla="val 2325"/>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Karla" panose="020B0604020202020204" charset="0"/>
            </a:endParaRPr>
          </a:p>
        </p:txBody>
      </p:sp>
    </p:spTree>
    <p:extLst>
      <p:ext uri="{BB962C8B-B14F-4D97-AF65-F5344CB8AC3E}">
        <p14:creationId xmlns:p14="http://schemas.microsoft.com/office/powerpoint/2010/main" val="94548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Freeform 16"/>
          <p:cNvSpPr/>
          <p:nvPr/>
        </p:nvSpPr>
        <p:spPr>
          <a:xfrm>
            <a:off x="98300" y="2349692"/>
            <a:ext cx="1355666" cy="677833"/>
          </a:xfrm>
          <a:custGeom>
            <a:avLst/>
            <a:gdLst>
              <a:gd name="connsiteX0" fmla="*/ 0 w 1355666"/>
              <a:gd name="connsiteY0" fmla="*/ 67783 h 677833"/>
              <a:gd name="connsiteX1" fmla="*/ 67783 w 1355666"/>
              <a:gd name="connsiteY1" fmla="*/ 0 h 677833"/>
              <a:gd name="connsiteX2" fmla="*/ 1287883 w 1355666"/>
              <a:gd name="connsiteY2" fmla="*/ 0 h 677833"/>
              <a:gd name="connsiteX3" fmla="*/ 1355666 w 1355666"/>
              <a:gd name="connsiteY3" fmla="*/ 67783 h 677833"/>
              <a:gd name="connsiteX4" fmla="*/ 1355666 w 1355666"/>
              <a:gd name="connsiteY4" fmla="*/ 610050 h 677833"/>
              <a:gd name="connsiteX5" fmla="*/ 1287883 w 1355666"/>
              <a:gd name="connsiteY5" fmla="*/ 677833 h 677833"/>
              <a:gd name="connsiteX6" fmla="*/ 67783 w 1355666"/>
              <a:gd name="connsiteY6" fmla="*/ 677833 h 677833"/>
              <a:gd name="connsiteX7" fmla="*/ 0 w 1355666"/>
              <a:gd name="connsiteY7" fmla="*/ 610050 h 677833"/>
              <a:gd name="connsiteX8" fmla="*/ 0 w 1355666"/>
              <a:gd name="connsiteY8" fmla="*/ 67783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666" h="677833">
                <a:moveTo>
                  <a:pt x="0" y="67783"/>
                </a:moveTo>
                <a:cubicBezTo>
                  <a:pt x="0" y="30347"/>
                  <a:pt x="30347" y="0"/>
                  <a:pt x="67783" y="0"/>
                </a:cubicBezTo>
                <a:lnTo>
                  <a:pt x="1287883" y="0"/>
                </a:lnTo>
                <a:cubicBezTo>
                  <a:pt x="1325319" y="0"/>
                  <a:pt x="1355666" y="30347"/>
                  <a:pt x="1355666" y="67783"/>
                </a:cubicBezTo>
                <a:lnTo>
                  <a:pt x="1355666" y="610050"/>
                </a:lnTo>
                <a:cubicBezTo>
                  <a:pt x="1355666" y="647486"/>
                  <a:pt x="1325319" y="677833"/>
                  <a:pt x="1287883" y="677833"/>
                </a:cubicBezTo>
                <a:lnTo>
                  <a:pt x="67783" y="677833"/>
                </a:lnTo>
                <a:cubicBezTo>
                  <a:pt x="30347" y="677833"/>
                  <a:pt x="0" y="647486"/>
                  <a:pt x="0" y="610050"/>
                </a:cubicBezTo>
                <a:lnTo>
                  <a:pt x="0" y="677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283" tIns="31283" rIns="31283" bIns="31283" numCol="1" spcCol="1270" anchor="ctr" anchorCtr="0">
            <a:noAutofit/>
          </a:bodyPr>
          <a:lstStyle/>
          <a:p>
            <a:pPr lvl="0" algn="ctr" defTabSz="800100">
              <a:lnSpc>
                <a:spcPct val="90000"/>
              </a:lnSpc>
              <a:spcBef>
                <a:spcPct val="0"/>
              </a:spcBef>
              <a:spcAft>
                <a:spcPct val="35000"/>
              </a:spcAft>
            </a:pPr>
            <a:r>
              <a:rPr lang="en-US" sz="1800" kern="1200" dirty="0" smtClean="0">
                <a:latin typeface="Karla" panose="020B0604020202020204" charset="0"/>
              </a:rPr>
              <a:t>Observe Behavior</a:t>
            </a:r>
            <a:endParaRPr lang="en-US" sz="1800" kern="1200" dirty="0">
              <a:latin typeface="Karla" panose="020B0604020202020204" charset="0"/>
            </a:endParaRPr>
          </a:p>
        </p:txBody>
      </p:sp>
      <p:sp>
        <p:nvSpPr>
          <p:cNvPr id="18" name="Freeform 17"/>
          <p:cNvSpPr/>
          <p:nvPr/>
        </p:nvSpPr>
        <p:spPr>
          <a:xfrm rot="18289469">
            <a:off x="1250314" y="2289879"/>
            <a:ext cx="949571" cy="17951"/>
          </a:xfrm>
          <a:custGeom>
            <a:avLst/>
            <a:gdLst>
              <a:gd name="connsiteX0" fmla="*/ 0 w 949571"/>
              <a:gd name="connsiteY0" fmla="*/ 8975 h 17951"/>
              <a:gd name="connsiteX1" fmla="*/ 949571 w 949571"/>
              <a:gd name="connsiteY1" fmla="*/ 8975 h 17951"/>
            </a:gdLst>
            <a:ahLst/>
            <a:cxnLst>
              <a:cxn ang="0">
                <a:pos x="connsiteX0" y="connsiteY0"/>
              </a:cxn>
              <a:cxn ang="0">
                <a:pos x="connsiteX1" y="connsiteY1"/>
              </a:cxn>
            </a:cxnLst>
            <a:rect l="l" t="t" r="r" b="b"/>
            <a:pathLst>
              <a:path w="949571" h="17951">
                <a:moveTo>
                  <a:pt x="0" y="8975"/>
                </a:moveTo>
                <a:lnTo>
                  <a:pt x="949571" y="897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63745" tIns="-14764" rIns="463747" bIns="-14764" numCol="1" spcCol="1270" anchor="ctr" anchorCtr="0">
            <a:noAutofit/>
          </a:bodyPr>
          <a:lstStyle/>
          <a:p>
            <a:pPr lvl="0" algn="ctr" defTabSz="266700">
              <a:lnSpc>
                <a:spcPct val="90000"/>
              </a:lnSpc>
              <a:spcBef>
                <a:spcPct val="0"/>
              </a:spcBef>
              <a:spcAft>
                <a:spcPct val="35000"/>
              </a:spcAft>
            </a:pPr>
            <a:endParaRPr lang="en-US" sz="600" kern="1200">
              <a:latin typeface="Karla" panose="020B0604020202020204" charset="0"/>
            </a:endParaRPr>
          </a:p>
        </p:txBody>
      </p:sp>
      <p:sp>
        <p:nvSpPr>
          <p:cNvPr id="19" name="Freeform 18"/>
          <p:cNvSpPr/>
          <p:nvPr/>
        </p:nvSpPr>
        <p:spPr>
          <a:xfrm>
            <a:off x="1996233" y="1570184"/>
            <a:ext cx="1355666" cy="677833"/>
          </a:xfrm>
          <a:custGeom>
            <a:avLst/>
            <a:gdLst>
              <a:gd name="connsiteX0" fmla="*/ 0 w 1355666"/>
              <a:gd name="connsiteY0" fmla="*/ 67783 h 677833"/>
              <a:gd name="connsiteX1" fmla="*/ 67783 w 1355666"/>
              <a:gd name="connsiteY1" fmla="*/ 0 h 677833"/>
              <a:gd name="connsiteX2" fmla="*/ 1287883 w 1355666"/>
              <a:gd name="connsiteY2" fmla="*/ 0 h 677833"/>
              <a:gd name="connsiteX3" fmla="*/ 1355666 w 1355666"/>
              <a:gd name="connsiteY3" fmla="*/ 67783 h 677833"/>
              <a:gd name="connsiteX4" fmla="*/ 1355666 w 1355666"/>
              <a:gd name="connsiteY4" fmla="*/ 610050 h 677833"/>
              <a:gd name="connsiteX5" fmla="*/ 1287883 w 1355666"/>
              <a:gd name="connsiteY5" fmla="*/ 677833 h 677833"/>
              <a:gd name="connsiteX6" fmla="*/ 67783 w 1355666"/>
              <a:gd name="connsiteY6" fmla="*/ 677833 h 677833"/>
              <a:gd name="connsiteX7" fmla="*/ 0 w 1355666"/>
              <a:gd name="connsiteY7" fmla="*/ 610050 h 677833"/>
              <a:gd name="connsiteX8" fmla="*/ 0 w 1355666"/>
              <a:gd name="connsiteY8" fmla="*/ 67783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666" h="677833">
                <a:moveTo>
                  <a:pt x="0" y="67783"/>
                </a:moveTo>
                <a:cubicBezTo>
                  <a:pt x="0" y="30347"/>
                  <a:pt x="30347" y="0"/>
                  <a:pt x="67783" y="0"/>
                </a:cubicBezTo>
                <a:lnTo>
                  <a:pt x="1287883" y="0"/>
                </a:lnTo>
                <a:cubicBezTo>
                  <a:pt x="1325319" y="0"/>
                  <a:pt x="1355666" y="30347"/>
                  <a:pt x="1355666" y="67783"/>
                </a:cubicBezTo>
                <a:lnTo>
                  <a:pt x="1355666" y="610050"/>
                </a:lnTo>
                <a:cubicBezTo>
                  <a:pt x="1355666" y="647486"/>
                  <a:pt x="1325319" y="677833"/>
                  <a:pt x="1287883" y="677833"/>
                </a:cubicBezTo>
                <a:lnTo>
                  <a:pt x="67783" y="677833"/>
                </a:lnTo>
                <a:cubicBezTo>
                  <a:pt x="30347" y="677833"/>
                  <a:pt x="0" y="647486"/>
                  <a:pt x="0" y="610050"/>
                </a:cubicBezTo>
                <a:lnTo>
                  <a:pt x="0" y="677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283" tIns="31283" rIns="31283" bIns="31283" numCol="1" spcCol="1270" anchor="ctr" anchorCtr="0">
            <a:noAutofit/>
          </a:bodyPr>
          <a:lstStyle/>
          <a:p>
            <a:pPr lvl="0" algn="ctr" defTabSz="800100">
              <a:lnSpc>
                <a:spcPct val="90000"/>
              </a:lnSpc>
              <a:spcBef>
                <a:spcPct val="0"/>
              </a:spcBef>
              <a:spcAft>
                <a:spcPct val="35000"/>
              </a:spcAft>
            </a:pPr>
            <a:r>
              <a:rPr lang="en-US" sz="1800" kern="1200" dirty="0" smtClean="0">
                <a:latin typeface="Karla" panose="020B0604020202020204" charset="0"/>
              </a:rPr>
              <a:t>Negative Behavior</a:t>
            </a:r>
            <a:endParaRPr lang="en-US" sz="1800" kern="1200" dirty="0">
              <a:latin typeface="Karla" panose="020B0604020202020204" charset="0"/>
            </a:endParaRPr>
          </a:p>
        </p:txBody>
      </p:sp>
      <p:sp>
        <p:nvSpPr>
          <p:cNvPr id="20" name="Freeform 19"/>
          <p:cNvSpPr/>
          <p:nvPr/>
        </p:nvSpPr>
        <p:spPr>
          <a:xfrm>
            <a:off x="3351899" y="1900125"/>
            <a:ext cx="542266" cy="17951"/>
          </a:xfrm>
          <a:custGeom>
            <a:avLst/>
            <a:gdLst>
              <a:gd name="connsiteX0" fmla="*/ 0 w 542266"/>
              <a:gd name="connsiteY0" fmla="*/ 8975 h 17951"/>
              <a:gd name="connsiteX1" fmla="*/ 542266 w 542266"/>
              <a:gd name="connsiteY1" fmla="*/ 8975 h 17951"/>
            </a:gdLst>
            <a:ahLst/>
            <a:cxnLst>
              <a:cxn ang="0">
                <a:pos x="connsiteX0" y="connsiteY0"/>
              </a:cxn>
              <a:cxn ang="0">
                <a:pos x="connsiteX1" y="connsiteY1"/>
              </a:cxn>
            </a:cxnLst>
            <a:rect l="l" t="t" r="r" b="b"/>
            <a:pathLst>
              <a:path w="542266" h="17951">
                <a:moveTo>
                  <a:pt x="0" y="8975"/>
                </a:moveTo>
                <a:lnTo>
                  <a:pt x="542266" y="897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70277" tIns="-4581" rIns="270276" bIns="-4581" numCol="1" spcCol="1270" anchor="ctr" anchorCtr="0">
            <a:noAutofit/>
          </a:bodyPr>
          <a:lstStyle/>
          <a:p>
            <a:pPr lvl="0" algn="ctr" defTabSz="266700">
              <a:lnSpc>
                <a:spcPct val="90000"/>
              </a:lnSpc>
              <a:spcBef>
                <a:spcPct val="0"/>
              </a:spcBef>
              <a:spcAft>
                <a:spcPct val="35000"/>
              </a:spcAft>
            </a:pPr>
            <a:endParaRPr lang="en-US" sz="600" kern="1200">
              <a:latin typeface="Karla" panose="020B0604020202020204" charset="0"/>
            </a:endParaRPr>
          </a:p>
        </p:txBody>
      </p:sp>
      <p:sp>
        <p:nvSpPr>
          <p:cNvPr id="21" name="Freeform 20"/>
          <p:cNvSpPr/>
          <p:nvPr/>
        </p:nvSpPr>
        <p:spPr>
          <a:xfrm>
            <a:off x="3894166" y="1570184"/>
            <a:ext cx="1355666" cy="677833"/>
          </a:xfrm>
          <a:custGeom>
            <a:avLst/>
            <a:gdLst>
              <a:gd name="connsiteX0" fmla="*/ 0 w 1355666"/>
              <a:gd name="connsiteY0" fmla="*/ 67783 h 677833"/>
              <a:gd name="connsiteX1" fmla="*/ 67783 w 1355666"/>
              <a:gd name="connsiteY1" fmla="*/ 0 h 677833"/>
              <a:gd name="connsiteX2" fmla="*/ 1287883 w 1355666"/>
              <a:gd name="connsiteY2" fmla="*/ 0 h 677833"/>
              <a:gd name="connsiteX3" fmla="*/ 1355666 w 1355666"/>
              <a:gd name="connsiteY3" fmla="*/ 67783 h 677833"/>
              <a:gd name="connsiteX4" fmla="*/ 1355666 w 1355666"/>
              <a:gd name="connsiteY4" fmla="*/ 610050 h 677833"/>
              <a:gd name="connsiteX5" fmla="*/ 1287883 w 1355666"/>
              <a:gd name="connsiteY5" fmla="*/ 677833 h 677833"/>
              <a:gd name="connsiteX6" fmla="*/ 67783 w 1355666"/>
              <a:gd name="connsiteY6" fmla="*/ 677833 h 677833"/>
              <a:gd name="connsiteX7" fmla="*/ 0 w 1355666"/>
              <a:gd name="connsiteY7" fmla="*/ 610050 h 677833"/>
              <a:gd name="connsiteX8" fmla="*/ 0 w 1355666"/>
              <a:gd name="connsiteY8" fmla="*/ 67783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666" h="677833">
                <a:moveTo>
                  <a:pt x="0" y="67783"/>
                </a:moveTo>
                <a:cubicBezTo>
                  <a:pt x="0" y="30347"/>
                  <a:pt x="30347" y="0"/>
                  <a:pt x="67783" y="0"/>
                </a:cubicBezTo>
                <a:lnTo>
                  <a:pt x="1287883" y="0"/>
                </a:lnTo>
                <a:cubicBezTo>
                  <a:pt x="1325319" y="0"/>
                  <a:pt x="1355666" y="30347"/>
                  <a:pt x="1355666" y="67783"/>
                </a:cubicBezTo>
                <a:lnTo>
                  <a:pt x="1355666" y="610050"/>
                </a:lnTo>
                <a:cubicBezTo>
                  <a:pt x="1355666" y="647486"/>
                  <a:pt x="1325319" y="677833"/>
                  <a:pt x="1287883" y="677833"/>
                </a:cubicBezTo>
                <a:lnTo>
                  <a:pt x="67783" y="677833"/>
                </a:lnTo>
                <a:cubicBezTo>
                  <a:pt x="30347" y="677833"/>
                  <a:pt x="0" y="647486"/>
                  <a:pt x="0" y="610050"/>
                </a:cubicBezTo>
                <a:lnTo>
                  <a:pt x="0" y="677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283" tIns="31283" rIns="31283" bIns="31283" numCol="1" spcCol="1270" anchor="ctr" anchorCtr="0">
            <a:noAutofit/>
          </a:bodyPr>
          <a:lstStyle/>
          <a:p>
            <a:pPr lvl="0" algn="ctr" defTabSz="800100">
              <a:lnSpc>
                <a:spcPct val="90000"/>
              </a:lnSpc>
              <a:spcBef>
                <a:spcPct val="0"/>
              </a:spcBef>
              <a:spcAft>
                <a:spcPct val="35000"/>
              </a:spcAft>
            </a:pPr>
            <a:r>
              <a:rPr lang="en-US" sz="1800" kern="1200" dirty="0" smtClean="0">
                <a:latin typeface="Karla" panose="020B0604020202020204" charset="0"/>
              </a:rPr>
              <a:t>Find Motives</a:t>
            </a:r>
            <a:endParaRPr lang="en-US" sz="1800" kern="1200" dirty="0">
              <a:latin typeface="Karla" panose="020B0604020202020204" charset="0"/>
            </a:endParaRPr>
          </a:p>
        </p:txBody>
      </p:sp>
      <p:sp>
        <p:nvSpPr>
          <p:cNvPr id="22" name="Freeform 21"/>
          <p:cNvSpPr/>
          <p:nvPr/>
        </p:nvSpPr>
        <p:spPr>
          <a:xfrm>
            <a:off x="5249832" y="1900125"/>
            <a:ext cx="542266" cy="17951"/>
          </a:xfrm>
          <a:custGeom>
            <a:avLst/>
            <a:gdLst>
              <a:gd name="connsiteX0" fmla="*/ 0 w 542266"/>
              <a:gd name="connsiteY0" fmla="*/ 8975 h 17951"/>
              <a:gd name="connsiteX1" fmla="*/ 542266 w 542266"/>
              <a:gd name="connsiteY1" fmla="*/ 8975 h 17951"/>
            </a:gdLst>
            <a:ahLst/>
            <a:cxnLst>
              <a:cxn ang="0">
                <a:pos x="connsiteX0" y="connsiteY0"/>
              </a:cxn>
              <a:cxn ang="0">
                <a:pos x="connsiteX1" y="connsiteY1"/>
              </a:cxn>
            </a:cxnLst>
            <a:rect l="l" t="t" r="r" b="b"/>
            <a:pathLst>
              <a:path w="542266" h="17951">
                <a:moveTo>
                  <a:pt x="0" y="8975"/>
                </a:moveTo>
                <a:lnTo>
                  <a:pt x="542266" y="897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70277" tIns="-4581" rIns="270276" bIns="-4581" numCol="1" spcCol="1270" anchor="ctr" anchorCtr="0">
            <a:noAutofit/>
          </a:bodyPr>
          <a:lstStyle/>
          <a:p>
            <a:pPr lvl="0" algn="ctr" defTabSz="266700">
              <a:lnSpc>
                <a:spcPct val="90000"/>
              </a:lnSpc>
              <a:spcBef>
                <a:spcPct val="0"/>
              </a:spcBef>
              <a:spcAft>
                <a:spcPct val="35000"/>
              </a:spcAft>
            </a:pPr>
            <a:endParaRPr lang="en-US" sz="600" kern="1200">
              <a:latin typeface="Karla" panose="020B0604020202020204" charset="0"/>
            </a:endParaRPr>
          </a:p>
        </p:txBody>
      </p:sp>
      <p:sp>
        <p:nvSpPr>
          <p:cNvPr id="23" name="Freeform 22"/>
          <p:cNvSpPr/>
          <p:nvPr/>
        </p:nvSpPr>
        <p:spPr>
          <a:xfrm>
            <a:off x="5792099" y="1570184"/>
            <a:ext cx="1355666" cy="677833"/>
          </a:xfrm>
          <a:custGeom>
            <a:avLst/>
            <a:gdLst>
              <a:gd name="connsiteX0" fmla="*/ 0 w 1355666"/>
              <a:gd name="connsiteY0" fmla="*/ 67783 h 677833"/>
              <a:gd name="connsiteX1" fmla="*/ 67783 w 1355666"/>
              <a:gd name="connsiteY1" fmla="*/ 0 h 677833"/>
              <a:gd name="connsiteX2" fmla="*/ 1287883 w 1355666"/>
              <a:gd name="connsiteY2" fmla="*/ 0 h 677833"/>
              <a:gd name="connsiteX3" fmla="*/ 1355666 w 1355666"/>
              <a:gd name="connsiteY3" fmla="*/ 67783 h 677833"/>
              <a:gd name="connsiteX4" fmla="*/ 1355666 w 1355666"/>
              <a:gd name="connsiteY4" fmla="*/ 610050 h 677833"/>
              <a:gd name="connsiteX5" fmla="*/ 1287883 w 1355666"/>
              <a:gd name="connsiteY5" fmla="*/ 677833 h 677833"/>
              <a:gd name="connsiteX6" fmla="*/ 67783 w 1355666"/>
              <a:gd name="connsiteY6" fmla="*/ 677833 h 677833"/>
              <a:gd name="connsiteX7" fmla="*/ 0 w 1355666"/>
              <a:gd name="connsiteY7" fmla="*/ 610050 h 677833"/>
              <a:gd name="connsiteX8" fmla="*/ 0 w 1355666"/>
              <a:gd name="connsiteY8" fmla="*/ 67783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666" h="677833">
                <a:moveTo>
                  <a:pt x="0" y="67783"/>
                </a:moveTo>
                <a:cubicBezTo>
                  <a:pt x="0" y="30347"/>
                  <a:pt x="30347" y="0"/>
                  <a:pt x="67783" y="0"/>
                </a:cubicBezTo>
                <a:lnTo>
                  <a:pt x="1287883" y="0"/>
                </a:lnTo>
                <a:cubicBezTo>
                  <a:pt x="1325319" y="0"/>
                  <a:pt x="1355666" y="30347"/>
                  <a:pt x="1355666" y="67783"/>
                </a:cubicBezTo>
                <a:lnTo>
                  <a:pt x="1355666" y="610050"/>
                </a:lnTo>
                <a:cubicBezTo>
                  <a:pt x="1355666" y="647486"/>
                  <a:pt x="1325319" y="677833"/>
                  <a:pt x="1287883" y="677833"/>
                </a:cubicBezTo>
                <a:lnTo>
                  <a:pt x="67783" y="677833"/>
                </a:lnTo>
                <a:cubicBezTo>
                  <a:pt x="30347" y="677833"/>
                  <a:pt x="0" y="647486"/>
                  <a:pt x="0" y="610050"/>
                </a:cubicBezTo>
                <a:lnTo>
                  <a:pt x="0" y="677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283" tIns="31283" rIns="31283" bIns="31283" numCol="1" spcCol="1270" anchor="ctr" anchorCtr="0">
            <a:noAutofit/>
          </a:bodyPr>
          <a:lstStyle/>
          <a:p>
            <a:pPr lvl="0" algn="ctr" defTabSz="800100">
              <a:lnSpc>
                <a:spcPct val="90000"/>
              </a:lnSpc>
              <a:spcBef>
                <a:spcPct val="0"/>
              </a:spcBef>
              <a:spcAft>
                <a:spcPct val="35000"/>
              </a:spcAft>
            </a:pPr>
            <a:r>
              <a:rPr lang="en-US" sz="1800" kern="1200" dirty="0" smtClean="0">
                <a:latin typeface="Karla" panose="020B0604020202020204" charset="0"/>
              </a:rPr>
              <a:t>Address it</a:t>
            </a:r>
            <a:endParaRPr lang="en-US" sz="1800" kern="1200" dirty="0">
              <a:latin typeface="Karla" panose="020B0604020202020204" charset="0"/>
            </a:endParaRPr>
          </a:p>
        </p:txBody>
      </p:sp>
      <p:sp>
        <p:nvSpPr>
          <p:cNvPr id="24" name="Freeform 23"/>
          <p:cNvSpPr/>
          <p:nvPr/>
        </p:nvSpPr>
        <p:spPr>
          <a:xfrm rot="18289469">
            <a:off x="6944113" y="1510371"/>
            <a:ext cx="949571" cy="17951"/>
          </a:xfrm>
          <a:custGeom>
            <a:avLst/>
            <a:gdLst>
              <a:gd name="connsiteX0" fmla="*/ 0 w 949571"/>
              <a:gd name="connsiteY0" fmla="*/ 8975 h 17951"/>
              <a:gd name="connsiteX1" fmla="*/ 949571 w 949571"/>
              <a:gd name="connsiteY1" fmla="*/ 8975 h 17951"/>
            </a:gdLst>
            <a:ahLst/>
            <a:cxnLst>
              <a:cxn ang="0">
                <a:pos x="connsiteX0" y="connsiteY0"/>
              </a:cxn>
              <a:cxn ang="0">
                <a:pos x="connsiteX1" y="connsiteY1"/>
              </a:cxn>
            </a:cxnLst>
            <a:rect l="l" t="t" r="r" b="b"/>
            <a:pathLst>
              <a:path w="949571" h="17951">
                <a:moveTo>
                  <a:pt x="0" y="8975"/>
                </a:moveTo>
                <a:lnTo>
                  <a:pt x="949571" y="897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63745" tIns="-14764" rIns="463747" bIns="-14763" numCol="1" spcCol="1270" anchor="ctr" anchorCtr="0">
            <a:noAutofit/>
          </a:bodyPr>
          <a:lstStyle/>
          <a:p>
            <a:pPr lvl="0" algn="ctr" defTabSz="266700">
              <a:lnSpc>
                <a:spcPct val="90000"/>
              </a:lnSpc>
              <a:spcBef>
                <a:spcPct val="0"/>
              </a:spcBef>
              <a:spcAft>
                <a:spcPct val="35000"/>
              </a:spcAft>
            </a:pPr>
            <a:endParaRPr lang="en-US" sz="600" kern="1200">
              <a:latin typeface="Karla" panose="020B0604020202020204" charset="0"/>
            </a:endParaRPr>
          </a:p>
        </p:txBody>
      </p:sp>
      <p:sp>
        <p:nvSpPr>
          <p:cNvPr id="25" name="Freeform 24"/>
          <p:cNvSpPr/>
          <p:nvPr/>
        </p:nvSpPr>
        <p:spPr>
          <a:xfrm>
            <a:off x="7690032" y="790676"/>
            <a:ext cx="1355666" cy="677833"/>
          </a:xfrm>
          <a:custGeom>
            <a:avLst/>
            <a:gdLst>
              <a:gd name="connsiteX0" fmla="*/ 0 w 1355666"/>
              <a:gd name="connsiteY0" fmla="*/ 67783 h 677833"/>
              <a:gd name="connsiteX1" fmla="*/ 67783 w 1355666"/>
              <a:gd name="connsiteY1" fmla="*/ 0 h 677833"/>
              <a:gd name="connsiteX2" fmla="*/ 1287883 w 1355666"/>
              <a:gd name="connsiteY2" fmla="*/ 0 h 677833"/>
              <a:gd name="connsiteX3" fmla="*/ 1355666 w 1355666"/>
              <a:gd name="connsiteY3" fmla="*/ 67783 h 677833"/>
              <a:gd name="connsiteX4" fmla="*/ 1355666 w 1355666"/>
              <a:gd name="connsiteY4" fmla="*/ 610050 h 677833"/>
              <a:gd name="connsiteX5" fmla="*/ 1287883 w 1355666"/>
              <a:gd name="connsiteY5" fmla="*/ 677833 h 677833"/>
              <a:gd name="connsiteX6" fmla="*/ 67783 w 1355666"/>
              <a:gd name="connsiteY6" fmla="*/ 677833 h 677833"/>
              <a:gd name="connsiteX7" fmla="*/ 0 w 1355666"/>
              <a:gd name="connsiteY7" fmla="*/ 610050 h 677833"/>
              <a:gd name="connsiteX8" fmla="*/ 0 w 1355666"/>
              <a:gd name="connsiteY8" fmla="*/ 67783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666" h="677833">
                <a:moveTo>
                  <a:pt x="0" y="67783"/>
                </a:moveTo>
                <a:cubicBezTo>
                  <a:pt x="0" y="30347"/>
                  <a:pt x="30347" y="0"/>
                  <a:pt x="67783" y="0"/>
                </a:cubicBezTo>
                <a:lnTo>
                  <a:pt x="1287883" y="0"/>
                </a:lnTo>
                <a:cubicBezTo>
                  <a:pt x="1325319" y="0"/>
                  <a:pt x="1355666" y="30347"/>
                  <a:pt x="1355666" y="67783"/>
                </a:cubicBezTo>
                <a:lnTo>
                  <a:pt x="1355666" y="610050"/>
                </a:lnTo>
                <a:cubicBezTo>
                  <a:pt x="1355666" y="647486"/>
                  <a:pt x="1325319" y="677833"/>
                  <a:pt x="1287883" y="677833"/>
                </a:cubicBezTo>
                <a:lnTo>
                  <a:pt x="67783" y="677833"/>
                </a:lnTo>
                <a:cubicBezTo>
                  <a:pt x="30347" y="677833"/>
                  <a:pt x="0" y="647486"/>
                  <a:pt x="0" y="610050"/>
                </a:cubicBezTo>
                <a:lnTo>
                  <a:pt x="0" y="677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283" tIns="31283" rIns="31283" bIns="31283" numCol="1" spcCol="1270" anchor="ctr" anchorCtr="0">
            <a:noAutofit/>
          </a:bodyPr>
          <a:lstStyle/>
          <a:p>
            <a:pPr lvl="0" algn="ctr" defTabSz="800100">
              <a:lnSpc>
                <a:spcPct val="90000"/>
              </a:lnSpc>
              <a:spcBef>
                <a:spcPct val="0"/>
              </a:spcBef>
              <a:spcAft>
                <a:spcPct val="35000"/>
              </a:spcAft>
            </a:pPr>
            <a:r>
              <a:rPr lang="en-US" sz="1800" kern="1200" smtClean="0">
                <a:latin typeface="Karla" panose="020B0604020202020204" charset="0"/>
              </a:rPr>
              <a:t>Lack of training</a:t>
            </a:r>
            <a:endParaRPr lang="en-US" sz="1800" kern="1200" dirty="0">
              <a:latin typeface="Karla" panose="020B0604020202020204" charset="0"/>
            </a:endParaRPr>
          </a:p>
        </p:txBody>
      </p:sp>
      <p:sp>
        <p:nvSpPr>
          <p:cNvPr id="26" name="Freeform 25"/>
          <p:cNvSpPr/>
          <p:nvPr/>
        </p:nvSpPr>
        <p:spPr>
          <a:xfrm>
            <a:off x="7147765" y="1900125"/>
            <a:ext cx="542266" cy="17951"/>
          </a:xfrm>
          <a:custGeom>
            <a:avLst/>
            <a:gdLst>
              <a:gd name="connsiteX0" fmla="*/ 0 w 542266"/>
              <a:gd name="connsiteY0" fmla="*/ 8975 h 17951"/>
              <a:gd name="connsiteX1" fmla="*/ 542266 w 542266"/>
              <a:gd name="connsiteY1" fmla="*/ 8975 h 17951"/>
            </a:gdLst>
            <a:ahLst/>
            <a:cxnLst>
              <a:cxn ang="0">
                <a:pos x="connsiteX0" y="connsiteY0"/>
              </a:cxn>
              <a:cxn ang="0">
                <a:pos x="connsiteX1" y="connsiteY1"/>
              </a:cxn>
            </a:cxnLst>
            <a:rect l="l" t="t" r="r" b="b"/>
            <a:pathLst>
              <a:path w="542266" h="17951">
                <a:moveTo>
                  <a:pt x="0" y="8975"/>
                </a:moveTo>
                <a:lnTo>
                  <a:pt x="542266" y="897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70277" tIns="-4581" rIns="270276" bIns="-4581" numCol="1" spcCol="1270" anchor="ctr" anchorCtr="0">
            <a:noAutofit/>
          </a:bodyPr>
          <a:lstStyle/>
          <a:p>
            <a:pPr lvl="0" algn="ctr" defTabSz="266700">
              <a:lnSpc>
                <a:spcPct val="90000"/>
              </a:lnSpc>
              <a:spcBef>
                <a:spcPct val="0"/>
              </a:spcBef>
              <a:spcAft>
                <a:spcPct val="35000"/>
              </a:spcAft>
            </a:pPr>
            <a:endParaRPr lang="en-US" sz="600" kern="1200">
              <a:latin typeface="Karla" panose="020B0604020202020204" charset="0"/>
            </a:endParaRPr>
          </a:p>
        </p:txBody>
      </p:sp>
      <p:sp>
        <p:nvSpPr>
          <p:cNvPr id="27" name="Freeform 26"/>
          <p:cNvSpPr/>
          <p:nvPr/>
        </p:nvSpPr>
        <p:spPr>
          <a:xfrm>
            <a:off x="7690032" y="1570184"/>
            <a:ext cx="1355666" cy="677833"/>
          </a:xfrm>
          <a:custGeom>
            <a:avLst/>
            <a:gdLst>
              <a:gd name="connsiteX0" fmla="*/ 0 w 1355666"/>
              <a:gd name="connsiteY0" fmla="*/ 67783 h 677833"/>
              <a:gd name="connsiteX1" fmla="*/ 67783 w 1355666"/>
              <a:gd name="connsiteY1" fmla="*/ 0 h 677833"/>
              <a:gd name="connsiteX2" fmla="*/ 1287883 w 1355666"/>
              <a:gd name="connsiteY2" fmla="*/ 0 h 677833"/>
              <a:gd name="connsiteX3" fmla="*/ 1355666 w 1355666"/>
              <a:gd name="connsiteY3" fmla="*/ 67783 h 677833"/>
              <a:gd name="connsiteX4" fmla="*/ 1355666 w 1355666"/>
              <a:gd name="connsiteY4" fmla="*/ 610050 h 677833"/>
              <a:gd name="connsiteX5" fmla="*/ 1287883 w 1355666"/>
              <a:gd name="connsiteY5" fmla="*/ 677833 h 677833"/>
              <a:gd name="connsiteX6" fmla="*/ 67783 w 1355666"/>
              <a:gd name="connsiteY6" fmla="*/ 677833 h 677833"/>
              <a:gd name="connsiteX7" fmla="*/ 0 w 1355666"/>
              <a:gd name="connsiteY7" fmla="*/ 610050 h 677833"/>
              <a:gd name="connsiteX8" fmla="*/ 0 w 1355666"/>
              <a:gd name="connsiteY8" fmla="*/ 67783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666" h="677833">
                <a:moveTo>
                  <a:pt x="0" y="67783"/>
                </a:moveTo>
                <a:cubicBezTo>
                  <a:pt x="0" y="30347"/>
                  <a:pt x="30347" y="0"/>
                  <a:pt x="67783" y="0"/>
                </a:cubicBezTo>
                <a:lnTo>
                  <a:pt x="1287883" y="0"/>
                </a:lnTo>
                <a:cubicBezTo>
                  <a:pt x="1325319" y="0"/>
                  <a:pt x="1355666" y="30347"/>
                  <a:pt x="1355666" y="67783"/>
                </a:cubicBezTo>
                <a:lnTo>
                  <a:pt x="1355666" y="610050"/>
                </a:lnTo>
                <a:cubicBezTo>
                  <a:pt x="1355666" y="647486"/>
                  <a:pt x="1325319" y="677833"/>
                  <a:pt x="1287883" y="677833"/>
                </a:cubicBezTo>
                <a:lnTo>
                  <a:pt x="67783" y="677833"/>
                </a:lnTo>
                <a:cubicBezTo>
                  <a:pt x="30347" y="677833"/>
                  <a:pt x="0" y="647486"/>
                  <a:pt x="0" y="610050"/>
                </a:cubicBezTo>
                <a:lnTo>
                  <a:pt x="0" y="677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283" tIns="31283" rIns="31283" bIns="31283" numCol="1" spcCol="1270" anchor="ctr" anchorCtr="0">
            <a:noAutofit/>
          </a:bodyPr>
          <a:lstStyle/>
          <a:p>
            <a:pPr lvl="0" algn="ctr" defTabSz="800100">
              <a:lnSpc>
                <a:spcPct val="90000"/>
              </a:lnSpc>
              <a:spcBef>
                <a:spcPct val="0"/>
              </a:spcBef>
              <a:spcAft>
                <a:spcPct val="35000"/>
              </a:spcAft>
            </a:pPr>
            <a:r>
              <a:rPr lang="en-US" sz="1800" kern="1200" smtClean="0">
                <a:latin typeface="Karla" panose="020B0604020202020204" charset="0"/>
              </a:rPr>
              <a:t>Poor health condition</a:t>
            </a:r>
            <a:endParaRPr lang="en-US" sz="1800" kern="1200" dirty="0">
              <a:latin typeface="Karla" panose="020B0604020202020204" charset="0"/>
            </a:endParaRPr>
          </a:p>
        </p:txBody>
      </p:sp>
      <p:sp>
        <p:nvSpPr>
          <p:cNvPr id="28" name="Freeform 27"/>
          <p:cNvSpPr/>
          <p:nvPr/>
        </p:nvSpPr>
        <p:spPr>
          <a:xfrm rot="3310531">
            <a:off x="6944113" y="2289879"/>
            <a:ext cx="949571" cy="17951"/>
          </a:xfrm>
          <a:custGeom>
            <a:avLst/>
            <a:gdLst>
              <a:gd name="connsiteX0" fmla="*/ 0 w 949571"/>
              <a:gd name="connsiteY0" fmla="*/ 8975 h 17951"/>
              <a:gd name="connsiteX1" fmla="*/ 949571 w 949571"/>
              <a:gd name="connsiteY1" fmla="*/ 8975 h 17951"/>
            </a:gdLst>
            <a:ahLst/>
            <a:cxnLst>
              <a:cxn ang="0">
                <a:pos x="connsiteX0" y="connsiteY0"/>
              </a:cxn>
              <a:cxn ang="0">
                <a:pos x="connsiteX1" y="connsiteY1"/>
              </a:cxn>
            </a:cxnLst>
            <a:rect l="l" t="t" r="r" b="b"/>
            <a:pathLst>
              <a:path w="949571" h="17951">
                <a:moveTo>
                  <a:pt x="0" y="8975"/>
                </a:moveTo>
                <a:lnTo>
                  <a:pt x="949571" y="897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63746" tIns="-14764" rIns="463746" bIns="-14764" numCol="1" spcCol="1270" anchor="ctr" anchorCtr="0">
            <a:noAutofit/>
          </a:bodyPr>
          <a:lstStyle/>
          <a:p>
            <a:pPr lvl="0" algn="ctr" defTabSz="266700">
              <a:lnSpc>
                <a:spcPct val="90000"/>
              </a:lnSpc>
              <a:spcBef>
                <a:spcPct val="0"/>
              </a:spcBef>
              <a:spcAft>
                <a:spcPct val="35000"/>
              </a:spcAft>
            </a:pPr>
            <a:endParaRPr lang="en-US" sz="600" kern="1200">
              <a:latin typeface="Karla" panose="020B0604020202020204" charset="0"/>
            </a:endParaRPr>
          </a:p>
        </p:txBody>
      </p:sp>
      <p:sp>
        <p:nvSpPr>
          <p:cNvPr id="29" name="Freeform 28"/>
          <p:cNvSpPr/>
          <p:nvPr/>
        </p:nvSpPr>
        <p:spPr>
          <a:xfrm>
            <a:off x="7690032" y="2349692"/>
            <a:ext cx="1355666" cy="677833"/>
          </a:xfrm>
          <a:custGeom>
            <a:avLst/>
            <a:gdLst>
              <a:gd name="connsiteX0" fmla="*/ 0 w 1355666"/>
              <a:gd name="connsiteY0" fmla="*/ 67783 h 677833"/>
              <a:gd name="connsiteX1" fmla="*/ 67783 w 1355666"/>
              <a:gd name="connsiteY1" fmla="*/ 0 h 677833"/>
              <a:gd name="connsiteX2" fmla="*/ 1287883 w 1355666"/>
              <a:gd name="connsiteY2" fmla="*/ 0 h 677833"/>
              <a:gd name="connsiteX3" fmla="*/ 1355666 w 1355666"/>
              <a:gd name="connsiteY3" fmla="*/ 67783 h 677833"/>
              <a:gd name="connsiteX4" fmla="*/ 1355666 w 1355666"/>
              <a:gd name="connsiteY4" fmla="*/ 610050 h 677833"/>
              <a:gd name="connsiteX5" fmla="*/ 1287883 w 1355666"/>
              <a:gd name="connsiteY5" fmla="*/ 677833 h 677833"/>
              <a:gd name="connsiteX6" fmla="*/ 67783 w 1355666"/>
              <a:gd name="connsiteY6" fmla="*/ 677833 h 677833"/>
              <a:gd name="connsiteX7" fmla="*/ 0 w 1355666"/>
              <a:gd name="connsiteY7" fmla="*/ 610050 h 677833"/>
              <a:gd name="connsiteX8" fmla="*/ 0 w 1355666"/>
              <a:gd name="connsiteY8" fmla="*/ 67783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666" h="677833">
                <a:moveTo>
                  <a:pt x="0" y="67783"/>
                </a:moveTo>
                <a:cubicBezTo>
                  <a:pt x="0" y="30347"/>
                  <a:pt x="30347" y="0"/>
                  <a:pt x="67783" y="0"/>
                </a:cubicBezTo>
                <a:lnTo>
                  <a:pt x="1287883" y="0"/>
                </a:lnTo>
                <a:cubicBezTo>
                  <a:pt x="1325319" y="0"/>
                  <a:pt x="1355666" y="30347"/>
                  <a:pt x="1355666" y="67783"/>
                </a:cubicBezTo>
                <a:lnTo>
                  <a:pt x="1355666" y="610050"/>
                </a:lnTo>
                <a:cubicBezTo>
                  <a:pt x="1355666" y="647486"/>
                  <a:pt x="1325319" y="677833"/>
                  <a:pt x="1287883" y="677833"/>
                </a:cubicBezTo>
                <a:lnTo>
                  <a:pt x="67783" y="677833"/>
                </a:lnTo>
                <a:cubicBezTo>
                  <a:pt x="30347" y="677833"/>
                  <a:pt x="0" y="647486"/>
                  <a:pt x="0" y="610050"/>
                </a:cubicBezTo>
                <a:lnTo>
                  <a:pt x="0" y="677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283" tIns="31283" rIns="31283" bIns="31283" numCol="1" spcCol="1270" anchor="ctr" anchorCtr="0">
            <a:noAutofit/>
          </a:bodyPr>
          <a:lstStyle/>
          <a:p>
            <a:pPr lvl="0" algn="ctr" defTabSz="800100">
              <a:lnSpc>
                <a:spcPct val="90000"/>
              </a:lnSpc>
              <a:spcBef>
                <a:spcPct val="0"/>
              </a:spcBef>
              <a:spcAft>
                <a:spcPct val="35000"/>
              </a:spcAft>
            </a:pPr>
            <a:r>
              <a:rPr lang="en-US" sz="1800" kern="1200" smtClean="0">
                <a:latin typeface="Karla" panose="020B0604020202020204" charset="0"/>
              </a:rPr>
              <a:t>Personal problems</a:t>
            </a:r>
            <a:endParaRPr lang="en-US" sz="1800" kern="1200" dirty="0">
              <a:latin typeface="Karla" panose="020B0604020202020204" charset="0"/>
            </a:endParaRPr>
          </a:p>
        </p:txBody>
      </p:sp>
      <p:sp>
        <p:nvSpPr>
          <p:cNvPr id="30" name="Freeform 29"/>
          <p:cNvSpPr/>
          <p:nvPr/>
        </p:nvSpPr>
        <p:spPr>
          <a:xfrm rot="3310531">
            <a:off x="1250314" y="3069387"/>
            <a:ext cx="949571" cy="17951"/>
          </a:xfrm>
          <a:custGeom>
            <a:avLst/>
            <a:gdLst>
              <a:gd name="connsiteX0" fmla="*/ 0 w 949571"/>
              <a:gd name="connsiteY0" fmla="*/ 8975 h 17951"/>
              <a:gd name="connsiteX1" fmla="*/ 949571 w 949571"/>
              <a:gd name="connsiteY1" fmla="*/ 8975 h 17951"/>
            </a:gdLst>
            <a:ahLst/>
            <a:cxnLst>
              <a:cxn ang="0">
                <a:pos x="connsiteX0" y="connsiteY0"/>
              </a:cxn>
              <a:cxn ang="0">
                <a:pos x="connsiteX1" y="connsiteY1"/>
              </a:cxn>
            </a:cxnLst>
            <a:rect l="l" t="t" r="r" b="b"/>
            <a:pathLst>
              <a:path w="949571" h="17951">
                <a:moveTo>
                  <a:pt x="0" y="8975"/>
                </a:moveTo>
                <a:lnTo>
                  <a:pt x="949571" y="897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63746" tIns="-14764" rIns="463746" bIns="-14764" numCol="1" spcCol="1270" anchor="ctr" anchorCtr="0">
            <a:noAutofit/>
          </a:bodyPr>
          <a:lstStyle/>
          <a:p>
            <a:pPr lvl="0" algn="ctr" defTabSz="266700">
              <a:lnSpc>
                <a:spcPct val="90000"/>
              </a:lnSpc>
              <a:spcBef>
                <a:spcPct val="0"/>
              </a:spcBef>
              <a:spcAft>
                <a:spcPct val="35000"/>
              </a:spcAft>
            </a:pPr>
            <a:endParaRPr lang="en-US" sz="600" kern="1200">
              <a:latin typeface="Karla" panose="020B0604020202020204" charset="0"/>
            </a:endParaRPr>
          </a:p>
        </p:txBody>
      </p:sp>
      <p:sp>
        <p:nvSpPr>
          <p:cNvPr id="31" name="Freeform 30"/>
          <p:cNvSpPr/>
          <p:nvPr/>
        </p:nvSpPr>
        <p:spPr>
          <a:xfrm>
            <a:off x="1996233" y="3129201"/>
            <a:ext cx="1355666" cy="677833"/>
          </a:xfrm>
          <a:custGeom>
            <a:avLst/>
            <a:gdLst>
              <a:gd name="connsiteX0" fmla="*/ 0 w 1355666"/>
              <a:gd name="connsiteY0" fmla="*/ 67783 h 677833"/>
              <a:gd name="connsiteX1" fmla="*/ 67783 w 1355666"/>
              <a:gd name="connsiteY1" fmla="*/ 0 h 677833"/>
              <a:gd name="connsiteX2" fmla="*/ 1287883 w 1355666"/>
              <a:gd name="connsiteY2" fmla="*/ 0 h 677833"/>
              <a:gd name="connsiteX3" fmla="*/ 1355666 w 1355666"/>
              <a:gd name="connsiteY3" fmla="*/ 67783 h 677833"/>
              <a:gd name="connsiteX4" fmla="*/ 1355666 w 1355666"/>
              <a:gd name="connsiteY4" fmla="*/ 610050 h 677833"/>
              <a:gd name="connsiteX5" fmla="*/ 1287883 w 1355666"/>
              <a:gd name="connsiteY5" fmla="*/ 677833 h 677833"/>
              <a:gd name="connsiteX6" fmla="*/ 67783 w 1355666"/>
              <a:gd name="connsiteY6" fmla="*/ 677833 h 677833"/>
              <a:gd name="connsiteX7" fmla="*/ 0 w 1355666"/>
              <a:gd name="connsiteY7" fmla="*/ 610050 h 677833"/>
              <a:gd name="connsiteX8" fmla="*/ 0 w 1355666"/>
              <a:gd name="connsiteY8" fmla="*/ 67783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666" h="677833">
                <a:moveTo>
                  <a:pt x="0" y="67783"/>
                </a:moveTo>
                <a:cubicBezTo>
                  <a:pt x="0" y="30347"/>
                  <a:pt x="30347" y="0"/>
                  <a:pt x="67783" y="0"/>
                </a:cubicBezTo>
                <a:lnTo>
                  <a:pt x="1287883" y="0"/>
                </a:lnTo>
                <a:cubicBezTo>
                  <a:pt x="1325319" y="0"/>
                  <a:pt x="1355666" y="30347"/>
                  <a:pt x="1355666" y="67783"/>
                </a:cubicBezTo>
                <a:lnTo>
                  <a:pt x="1355666" y="610050"/>
                </a:lnTo>
                <a:cubicBezTo>
                  <a:pt x="1355666" y="647486"/>
                  <a:pt x="1325319" y="677833"/>
                  <a:pt x="1287883" y="677833"/>
                </a:cubicBezTo>
                <a:lnTo>
                  <a:pt x="67783" y="677833"/>
                </a:lnTo>
                <a:cubicBezTo>
                  <a:pt x="30347" y="677833"/>
                  <a:pt x="0" y="647486"/>
                  <a:pt x="0" y="610050"/>
                </a:cubicBezTo>
                <a:lnTo>
                  <a:pt x="0" y="677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283" tIns="31283" rIns="31283" bIns="31283" numCol="1" spcCol="1270" anchor="ctr" anchorCtr="0">
            <a:noAutofit/>
          </a:bodyPr>
          <a:lstStyle/>
          <a:p>
            <a:pPr lvl="0" algn="ctr" defTabSz="800100">
              <a:lnSpc>
                <a:spcPct val="90000"/>
              </a:lnSpc>
              <a:spcBef>
                <a:spcPct val="0"/>
              </a:spcBef>
              <a:spcAft>
                <a:spcPct val="35000"/>
              </a:spcAft>
            </a:pPr>
            <a:r>
              <a:rPr lang="en-US" sz="1800" kern="1200" dirty="0" smtClean="0">
                <a:latin typeface="Karla" panose="020B0604020202020204" charset="0"/>
              </a:rPr>
              <a:t>Positive Behavior</a:t>
            </a:r>
            <a:endParaRPr lang="en-US" sz="1800" kern="1200" dirty="0">
              <a:latin typeface="Karla" panose="020B0604020202020204" charset="0"/>
            </a:endParaRPr>
          </a:p>
        </p:txBody>
      </p:sp>
      <p:sp>
        <p:nvSpPr>
          <p:cNvPr id="32" name="Freeform 31"/>
          <p:cNvSpPr/>
          <p:nvPr/>
        </p:nvSpPr>
        <p:spPr>
          <a:xfrm>
            <a:off x="3351899" y="3459141"/>
            <a:ext cx="542266" cy="17951"/>
          </a:xfrm>
          <a:custGeom>
            <a:avLst/>
            <a:gdLst>
              <a:gd name="connsiteX0" fmla="*/ 0 w 542266"/>
              <a:gd name="connsiteY0" fmla="*/ 8975 h 17951"/>
              <a:gd name="connsiteX1" fmla="*/ 542266 w 542266"/>
              <a:gd name="connsiteY1" fmla="*/ 8975 h 17951"/>
            </a:gdLst>
            <a:ahLst/>
            <a:cxnLst>
              <a:cxn ang="0">
                <a:pos x="connsiteX0" y="connsiteY0"/>
              </a:cxn>
              <a:cxn ang="0">
                <a:pos x="connsiteX1" y="connsiteY1"/>
              </a:cxn>
            </a:cxnLst>
            <a:rect l="l" t="t" r="r" b="b"/>
            <a:pathLst>
              <a:path w="542266" h="17951">
                <a:moveTo>
                  <a:pt x="0" y="8975"/>
                </a:moveTo>
                <a:lnTo>
                  <a:pt x="542266" y="897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70277" tIns="-4580" rIns="270276" bIns="-4582" numCol="1" spcCol="1270" anchor="ctr" anchorCtr="0">
            <a:noAutofit/>
          </a:bodyPr>
          <a:lstStyle/>
          <a:p>
            <a:pPr lvl="0" algn="ctr" defTabSz="266700">
              <a:lnSpc>
                <a:spcPct val="90000"/>
              </a:lnSpc>
              <a:spcBef>
                <a:spcPct val="0"/>
              </a:spcBef>
              <a:spcAft>
                <a:spcPct val="35000"/>
              </a:spcAft>
            </a:pPr>
            <a:endParaRPr lang="en-US" sz="600" kern="1200">
              <a:latin typeface="Karla" panose="020B0604020202020204" charset="0"/>
            </a:endParaRPr>
          </a:p>
        </p:txBody>
      </p:sp>
      <p:sp>
        <p:nvSpPr>
          <p:cNvPr id="33" name="Freeform 32"/>
          <p:cNvSpPr/>
          <p:nvPr/>
        </p:nvSpPr>
        <p:spPr>
          <a:xfrm>
            <a:off x="3894166" y="3129201"/>
            <a:ext cx="1355666" cy="677833"/>
          </a:xfrm>
          <a:custGeom>
            <a:avLst/>
            <a:gdLst>
              <a:gd name="connsiteX0" fmla="*/ 0 w 1355666"/>
              <a:gd name="connsiteY0" fmla="*/ 67783 h 677833"/>
              <a:gd name="connsiteX1" fmla="*/ 67783 w 1355666"/>
              <a:gd name="connsiteY1" fmla="*/ 0 h 677833"/>
              <a:gd name="connsiteX2" fmla="*/ 1287883 w 1355666"/>
              <a:gd name="connsiteY2" fmla="*/ 0 h 677833"/>
              <a:gd name="connsiteX3" fmla="*/ 1355666 w 1355666"/>
              <a:gd name="connsiteY3" fmla="*/ 67783 h 677833"/>
              <a:gd name="connsiteX4" fmla="*/ 1355666 w 1355666"/>
              <a:gd name="connsiteY4" fmla="*/ 610050 h 677833"/>
              <a:gd name="connsiteX5" fmla="*/ 1287883 w 1355666"/>
              <a:gd name="connsiteY5" fmla="*/ 677833 h 677833"/>
              <a:gd name="connsiteX6" fmla="*/ 67783 w 1355666"/>
              <a:gd name="connsiteY6" fmla="*/ 677833 h 677833"/>
              <a:gd name="connsiteX7" fmla="*/ 0 w 1355666"/>
              <a:gd name="connsiteY7" fmla="*/ 610050 h 677833"/>
              <a:gd name="connsiteX8" fmla="*/ 0 w 1355666"/>
              <a:gd name="connsiteY8" fmla="*/ 67783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666" h="677833">
                <a:moveTo>
                  <a:pt x="0" y="67783"/>
                </a:moveTo>
                <a:cubicBezTo>
                  <a:pt x="0" y="30347"/>
                  <a:pt x="30347" y="0"/>
                  <a:pt x="67783" y="0"/>
                </a:cubicBezTo>
                <a:lnTo>
                  <a:pt x="1287883" y="0"/>
                </a:lnTo>
                <a:cubicBezTo>
                  <a:pt x="1325319" y="0"/>
                  <a:pt x="1355666" y="30347"/>
                  <a:pt x="1355666" y="67783"/>
                </a:cubicBezTo>
                <a:lnTo>
                  <a:pt x="1355666" y="610050"/>
                </a:lnTo>
                <a:cubicBezTo>
                  <a:pt x="1355666" y="647486"/>
                  <a:pt x="1325319" y="677833"/>
                  <a:pt x="1287883" y="677833"/>
                </a:cubicBezTo>
                <a:lnTo>
                  <a:pt x="67783" y="677833"/>
                </a:lnTo>
                <a:cubicBezTo>
                  <a:pt x="30347" y="677833"/>
                  <a:pt x="0" y="647486"/>
                  <a:pt x="0" y="610050"/>
                </a:cubicBezTo>
                <a:lnTo>
                  <a:pt x="0" y="677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283" tIns="31283" rIns="31283" bIns="31283" numCol="1" spcCol="1270" anchor="ctr" anchorCtr="0">
            <a:noAutofit/>
          </a:bodyPr>
          <a:lstStyle/>
          <a:p>
            <a:pPr lvl="0" algn="ctr" defTabSz="800100">
              <a:lnSpc>
                <a:spcPct val="90000"/>
              </a:lnSpc>
              <a:spcBef>
                <a:spcPct val="0"/>
              </a:spcBef>
              <a:spcAft>
                <a:spcPct val="35000"/>
              </a:spcAft>
            </a:pPr>
            <a:r>
              <a:rPr lang="en-US" sz="1800" kern="1200" dirty="0" smtClean="0">
                <a:latin typeface="Karla" panose="020B0604020202020204" charset="0"/>
              </a:rPr>
              <a:t>Reinforce it</a:t>
            </a:r>
            <a:endParaRPr lang="en-US" sz="1800" kern="1200" dirty="0">
              <a:latin typeface="Karla" panose="020B0604020202020204" charset="0"/>
            </a:endParaRPr>
          </a:p>
        </p:txBody>
      </p:sp>
      <p:sp>
        <p:nvSpPr>
          <p:cNvPr id="34" name="Freeform 33"/>
          <p:cNvSpPr/>
          <p:nvPr/>
        </p:nvSpPr>
        <p:spPr>
          <a:xfrm rot="18289469">
            <a:off x="5046180" y="3069387"/>
            <a:ext cx="949571" cy="17951"/>
          </a:xfrm>
          <a:custGeom>
            <a:avLst/>
            <a:gdLst>
              <a:gd name="connsiteX0" fmla="*/ 0 w 949571"/>
              <a:gd name="connsiteY0" fmla="*/ 8975 h 17951"/>
              <a:gd name="connsiteX1" fmla="*/ 949571 w 949571"/>
              <a:gd name="connsiteY1" fmla="*/ 8975 h 17951"/>
            </a:gdLst>
            <a:ahLst/>
            <a:cxnLst>
              <a:cxn ang="0">
                <a:pos x="connsiteX0" y="connsiteY0"/>
              </a:cxn>
              <a:cxn ang="0">
                <a:pos x="connsiteX1" y="connsiteY1"/>
              </a:cxn>
            </a:cxnLst>
            <a:rect l="l" t="t" r="r" b="b"/>
            <a:pathLst>
              <a:path w="949571" h="17951">
                <a:moveTo>
                  <a:pt x="0" y="8975"/>
                </a:moveTo>
                <a:lnTo>
                  <a:pt x="949571" y="897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63745" tIns="-14764" rIns="463747" bIns="-14764" numCol="1" spcCol="1270" anchor="ctr" anchorCtr="0">
            <a:noAutofit/>
          </a:bodyPr>
          <a:lstStyle/>
          <a:p>
            <a:pPr lvl="0" algn="ctr" defTabSz="266700">
              <a:lnSpc>
                <a:spcPct val="90000"/>
              </a:lnSpc>
              <a:spcBef>
                <a:spcPct val="0"/>
              </a:spcBef>
              <a:spcAft>
                <a:spcPct val="35000"/>
              </a:spcAft>
            </a:pPr>
            <a:endParaRPr lang="en-US" sz="600" kern="1200">
              <a:latin typeface="Karla" panose="020B0604020202020204" charset="0"/>
            </a:endParaRPr>
          </a:p>
        </p:txBody>
      </p:sp>
      <p:sp>
        <p:nvSpPr>
          <p:cNvPr id="35" name="Freeform 34"/>
          <p:cNvSpPr/>
          <p:nvPr/>
        </p:nvSpPr>
        <p:spPr>
          <a:xfrm>
            <a:off x="5792099" y="2349692"/>
            <a:ext cx="1355666" cy="677833"/>
          </a:xfrm>
          <a:custGeom>
            <a:avLst/>
            <a:gdLst>
              <a:gd name="connsiteX0" fmla="*/ 0 w 1355666"/>
              <a:gd name="connsiteY0" fmla="*/ 67783 h 677833"/>
              <a:gd name="connsiteX1" fmla="*/ 67783 w 1355666"/>
              <a:gd name="connsiteY1" fmla="*/ 0 h 677833"/>
              <a:gd name="connsiteX2" fmla="*/ 1287883 w 1355666"/>
              <a:gd name="connsiteY2" fmla="*/ 0 h 677833"/>
              <a:gd name="connsiteX3" fmla="*/ 1355666 w 1355666"/>
              <a:gd name="connsiteY3" fmla="*/ 67783 h 677833"/>
              <a:gd name="connsiteX4" fmla="*/ 1355666 w 1355666"/>
              <a:gd name="connsiteY4" fmla="*/ 610050 h 677833"/>
              <a:gd name="connsiteX5" fmla="*/ 1287883 w 1355666"/>
              <a:gd name="connsiteY5" fmla="*/ 677833 h 677833"/>
              <a:gd name="connsiteX6" fmla="*/ 67783 w 1355666"/>
              <a:gd name="connsiteY6" fmla="*/ 677833 h 677833"/>
              <a:gd name="connsiteX7" fmla="*/ 0 w 1355666"/>
              <a:gd name="connsiteY7" fmla="*/ 610050 h 677833"/>
              <a:gd name="connsiteX8" fmla="*/ 0 w 1355666"/>
              <a:gd name="connsiteY8" fmla="*/ 67783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666" h="677833">
                <a:moveTo>
                  <a:pt x="0" y="67783"/>
                </a:moveTo>
                <a:cubicBezTo>
                  <a:pt x="0" y="30347"/>
                  <a:pt x="30347" y="0"/>
                  <a:pt x="67783" y="0"/>
                </a:cubicBezTo>
                <a:lnTo>
                  <a:pt x="1287883" y="0"/>
                </a:lnTo>
                <a:cubicBezTo>
                  <a:pt x="1325319" y="0"/>
                  <a:pt x="1355666" y="30347"/>
                  <a:pt x="1355666" y="67783"/>
                </a:cubicBezTo>
                <a:lnTo>
                  <a:pt x="1355666" y="610050"/>
                </a:lnTo>
                <a:cubicBezTo>
                  <a:pt x="1355666" y="647486"/>
                  <a:pt x="1325319" y="677833"/>
                  <a:pt x="1287883" y="677833"/>
                </a:cubicBezTo>
                <a:lnTo>
                  <a:pt x="67783" y="677833"/>
                </a:lnTo>
                <a:cubicBezTo>
                  <a:pt x="30347" y="677833"/>
                  <a:pt x="0" y="647486"/>
                  <a:pt x="0" y="610050"/>
                </a:cubicBezTo>
                <a:lnTo>
                  <a:pt x="0" y="677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283" tIns="31283" rIns="31283" bIns="31283" numCol="1" spcCol="1270" anchor="ctr" anchorCtr="0">
            <a:noAutofit/>
          </a:bodyPr>
          <a:lstStyle/>
          <a:p>
            <a:pPr lvl="0" algn="ctr" defTabSz="800100">
              <a:lnSpc>
                <a:spcPct val="90000"/>
              </a:lnSpc>
              <a:spcBef>
                <a:spcPct val="0"/>
              </a:spcBef>
              <a:spcAft>
                <a:spcPct val="35000"/>
              </a:spcAft>
            </a:pPr>
            <a:r>
              <a:rPr lang="en-US" sz="1800" kern="1200" dirty="0" smtClean="0">
                <a:latin typeface="Karla" panose="020B0604020202020204" charset="0"/>
              </a:rPr>
              <a:t>Money</a:t>
            </a:r>
            <a:endParaRPr lang="en-US" sz="1800" kern="1200" dirty="0">
              <a:latin typeface="Karla" panose="020B0604020202020204" charset="0"/>
            </a:endParaRPr>
          </a:p>
        </p:txBody>
      </p:sp>
      <p:sp>
        <p:nvSpPr>
          <p:cNvPr id="36" name="Freeform 35"/>
          <p:cNvSpPr/>
          <p:nvPr/>
        </p:nvSpPr>
        <p:spPr>
          <a:xfrm>
            <a:off x="5249832" y="3459141"/>
            <a:ext cx="542266" cy="17951"/>
          </a:xfrm>
          <a:custGeom>
            <a:avLst/>
            <a:gdLst>
              <a:gd name="connsiteX0" fmla="*/ 0 w 542266"/>
              <a:gd name="connsiteY0" fmla="*/ 8975 h 17951"/>
              <a:gd name="connsiteX1" fmla="*/ 542266 w 542266"/>
              <a:gd name="connsiteY1" fmla="*/ 8975 h 17951"/>
            </a:gdLst>
            <a:ahLst/>
            <a:cxnLst>
              <a:cxn ang="0">
                <a:pos x="connsiteX0" y="connsiteY0"/>
              </a:cxn>
              <a:cxn ang="0">
                <a:pos x="connsiteX1" y="connsiteY1"/>
              </a:cxn>
            </a:cxnLst>
            <a:rect l="l" t="t" r="r" b="b"/>
            <a:pathLst>
              <a:path w="542266" h="17951">
                <a:moveTo>
                  <a:pt x="0" y="8975"/>
                </a:moveTo>
                <a:lnTo>
                  <a:pt x="542266" y="897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70277" tIns="-4580" rIns="270276" bIns="-4582" numCol="1" spcCol="1270" anchor="ctr" anchorCtr="0">
            <a:noAutofit/>
          </a:bodyPr>
          <a:lstStyle/>
          <a:p>
            <a:pPr lvl="0" algn="ctr" defTabSz="266700">
              <a:lnSpc>
                <a:spcPct val="90000"/>
              </a:lnSpc>
              <a:spcBef>
                <a:spcPct val="0"/>
              </a:spcBef>
              <a:spcAft>
                <a:spcPct val="35000"/>
              </a:spcAft>
            </a:pPr>
            <a:endParaRPr lang="en-US" sz="600" kern="1200">
              <a:latin typeface="Karla" panose="020B0604020202020204" charset="0"/>
            </a:endParaRPr>
          </a:p>
        </p:txBody>
      </p:sp>
      <p:sp>
        <p:nvSpPr>
          <p:cNvPr id="37" name="Freeform 36"/>
          <p:cNvSpPr/>
          <p:nvPr/>
        </p:nvSpPr>
        <p:spPr>
          <a:xfrm>
            <a:off x="5792099" y="3129201"/>
            <a:ext cx="1355666" cy="677833"/>
          </a:xfrm>
          <a:custGeom>
            <a:avLst/>
            <a:gdLst>
              <a:gd name="connsiteX0" fmla="*/ 0 w 1355666"/>
              <a:gd name="connsiteY0" fmla="*/ 67783 h 677833"/>
              <a:gd name="connsiteX1" fmla="*/ 67783 w 1355666"/>
              <a:gd name="connsiteY1" fmla="*/ 0 h 677833"/>
              <a:gd name="connsiteX2" fmla="*/ 1287883 w 1355666"/>
              <a:gd name="connsiteY2" fmla="*/ 0 h 677833"/>
              <a:gd name="connsiteX3" fmla="*/ 1355666 w 1355666"/>
              <a:gd name="connsiteY3" fmla="*/ 67783 h 677833"/>
              <a:gd name="connsiteX4" fmla="*/ 1355666 w 1355666"/>
              <a:gd name="connsiteY4" fmla="*/ 610050 h 677833"/>
              <a:gd name="connsiteX5" fmla="*/ 1287883 w 1355666"/>
              <a:gd name="connsiteY5" fmla="*/ 677833 h 677833"/>
              <a:gd name="connsiteX6" fmla="*/ 67783 w 1355666"/>
              <a:gd name="connsiteY6" fmla="*/ 677833 h 677833"/>
              <a:gd name="connsiteX7" fmla="*/ 0 w 1355666"/>
              <a:gd name="connsiteY7" fmla="*/ 610050 h 677833"/>
              <a:gd name="connsiteX8" fmla="*/ 0 w 1355666"/>
              <a:gd name="connsiteY8" fmla="*/ 67783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666" h="677833">
                <a:moveTo>
                  <a:pt x="0" y="67783"/>
                </a:moveTo>
                <a:cubicBezTo>
                  <a:pt x="0" y="30347"/>
                  <a:pt x="30347" y="0"/>
                  <a:pt x="67783" y="0"/>
                </a:cubicBezTo>
                <a:lnTo>
                  <a:pt x="1287883" y="0"/>
                </a:lnTo>
                <a:cubicBezTo>
                  <a:pt x="1325319" y="0"/>
                  <a:pt x="1355666" y="30347"/>
                  <a:pt x="1355666" y="67783"/>
                </a:cubicBezTo>
                <a:lnTo>
                  <a:pt x="1355666" y="610050"/>
                </a:lnTo>
                <a:cubicBezTo>
                  <a:pt x="1355666" y="647486"/>
                  <a:pt x="1325319" y="677833"/>
                  <a:pt x="1287883" y="677833"/>
                </a:cubicBezTo>
                <a:lnTo>
                  <a:pt x="67783" y="677833"/>
                </a:lnTo>
                <a:cubicBezTo>
                  <a:pt x="30347" y="677833"/>
                  <a:pt x="0" y="647486"/>
                  <a:pt x="0" y="610050"/>
                </a:cubicBezTo>
                <a:lnTo>
                  <a:pt x="0" y="677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283" tIns="31283" rIns="31283" bIns="31283" numCol="1" spcCol="1270" anchor="ctr" anchorCtr="0">
            <a:noAutofit/>
          </a:bodyPr>
          <a:lstStyle/>
          <a:p>
            <a:pPr lvl="0" algn="ctr" defTabSz="800100">
              <a:lnSpc>
                <a:spcPct val="90000"/>
              </a:lnSpc>
              <a:spcBef>
                <a:spcPct val="0"/>
              </a:spcBef>
              <a:spcAft>
                <a:spcPct val="35000"/>
              </a:spcAft>
            </a:pPr>
            <a:r>
              <a:rPr lang="en-US" sz="1800" kern="1200" dirty="0" smtClean="0">
                <a:latin typeface="Karla" panose="020B0604020202020204" charset="0"/>
              </a:rPr>
              <a:t>Training</a:t>
            </a:r>
            <a:endParaRPr lang="en-US" sz="1800" kern="1200" dirty="0">
              <a:latin typeface="Karla" panose="020B0604020202020204" charset="0"/>
            </a:endParaRPr>
          </a:p>
        </p:txBody>
      </p:sp>
      <p:sp>
        <p:nvSpPr>
          <p:cNvPr id="38" name="Freeform 37"/>
          <p:cNvSpPr/>
          <p:nvPr/>
        </p:nvSpPr>
        <p:spPr>
          <a:xfrm rot="3310531">
            <a:off x="5046180" y="3848896"/>
            <a:ext cx="949571" cy="17951"/>
          </a:xfrm>
          <a:custGeom>
            <a:avLst/>
            <a:gdLst>
              <a:gd name="connsiteX0" fmla="*/ 0 w 949571"/>
              <a:gd name="connsiteY0" fmla="*/ 8975 h 17951"/>
              <a:gd name="connsiteX1" fmla="*/ 949571 w 949571"/>
              <a:gd name="connsiteY1" fmla="*/ 8975 h 17951"/>
            </a:gdLst>
            <a:ahLst/>
            <a:cxnLst>
              <a:cxn ang="0">
                <a:pos x="connsiteX0" y="connsiteY0"/>
              </a:cxn>
              <a:cxn ang="0">
                <a:pos x="connsiteX1" y="connsiteY1"/>
              </a:cxn>
            </a:cxnLst>
            <a:rect l="l" t="t" r="r" b="b"/>
            <a:pathLst>
              <a:path w="949571" h="17951">
                <a:moveTo>
                  <a:pt x="0" y="8975"/>
                </a:moveTo>
                <a:lnTo>
                  <a:pt x="949571" y="8975"/>
                </a:lnTo>
              </a:path>
            </a:pathLst>
          </a:custGeom>
          <a:noFill/>
        </p:spPr>
        <p:style>
          <a:lnRef idx="2">
            <a:schemeClr val="accent1">
              <a:shade val="8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63745" tIns="-14765" rIns="463747" bIns="-14763" numCol="1" spcCol="1270" anchor="ctr" anchorCtr="0">
            <a:noAutofit/>
          </a:bodyPr>
          <a:lstStyle/>
          <a:p>
            <a:pPr lvl="0" algn="ctr" defTabSz="266700">
              <a:lnSpc>
                <a:spcPct val="90000"/>
              </a:lnSpc>
              <a:spcBef>
                <a:spcPct val="0"/>
              </a:spcBef>
              <a:spcAft>
                <a:spcPct val="35000"/>
              </a:spcAft>
            </a:pPr>
            <a:endParaRPr lang="en-US" sz="600" kern="1200">
              <a:latin typeface="Karla" panose="020B0604020202020204" charset="0"/>
            </a:endParaRPr>
          </a:p>
        </p:txBody>
      </p:sp>
      <p:sp>
        <p:nvSpPr>
          <p:cNvPr id="39" name="Freeform 38"/>
          <p:cNvSpPr/>
          <p:nvPr/>
        </p:nvSpPr>
        <p:spPr>
          <a:xfrm>
            <a:off x="5792099" y="3908709"/>
            <a:ext cx="1355666" cy="677833"/>
          </a:xfrm>
          <a:custGeom>
            <a:avLst/>
            <a:gdLst>
              <a:gd name="connsiteX0" fmla="*/ 0 w 1355666"/>
              <a:gd name="connsiteY0" fmla="*/ 67783 h 677833"/>
              <a:gd name="connsiteX1" fmla="*/ 67783 w 1355666"/>
              <a:gd name="connsiteY1" fmla="*/ 0 h 677833"/>
              <a:gd name="connsiteX2" fmla="*/ 1287883 w 1355666"/>
              <a:gd name="connsiteY2" fmla="*/ 0 h 677833"/>
              <a:gd name="connsiteX3" fmla="*/ 1355666 w 1355666"/>
              <a:gd name="connsiteY3" fmla="*/ 67783 h 677833"/>
              <a:gd name="connsiteX4" fmla="*/ 1355666 w 1355666"/>
              <a:gd name="connsiteY4" fmla="*/ 610050 h 677833"/>
              <a:gd name="connsiteX5" fmla="*/ 1287883 w 1355666"/>
              <a:gd name="connsiteY5" fmla="*/ 677833 h 677833"/>
              <a:gd name="connsiteX6" fmla="*/ 67783 w 1355666"/>
              <a:gd name="connsiteY6" fmla="*/ 677833 h 677833"/>
              <a:gd name="connsiteX7" fmla="*/ 0 w 1355666"/>
              <a:gd name="connsiteY7" fmla="*/ 610050 h 677833"/>
              <a:gd name="connsiteX8" fmla="*/ 0 w 1355666"/>
              <a:gd name="connsiteY8" fmla="*/ 67783 h 677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5666" h="677833">
                <a:moveTo>
                  <a:pt x="0" y="67783"/>
                </a:moveTo>
                <a:cubicBezTo>
                  <a:pt x="0" y="30347"/>
                  <a:pt x="30347" y="0"/>
                  <a:pt x="67783" y="0"/>
                </a:cubicBezTo>
                <a:lnTo>
                  <a:pt x="1287883" y="0"/>
                </a:lnTo>
                <a:cubicBezTo>
                  <a:pt x="1325319" y="0"/>
                  <a:pt x="1355666" y="30347"/>
                  <a:pt x="1355666" y="67783"/>
                </a:cubicBezTo>
                <a:lnTo>
                  <a:pt x="1355666" y="610050"/>
                </a:lnTo>
                <a:cubicBezTo>
                  <a:pt x="1355666" y="647486"/>
                  <a:pt x="1325319" y="677833"/>
                  <a:pt x="1287883" y="677833"/>
                </a:cubicBezTo>
                <a:lnTo>
                  <a:pt x="67783" y="677833"/>
                </a:lnTo>
                <a:cubicBezTo>
                  <a:pt x="30347" y="677833"/>
                  <a:pt x="0" y="647486"/>
                  <a:pt x="0" y="610050"/>
                </a:cubicBezTo>
                <a:lnTo>
                  <a:pt x="0" y="67783"/>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013" tIns="30013" rIns="30013" bIns="30013" numCol="1" spcCol="1270" anchor="ctr" anchorCtr="0">
            <a:noAutofit/>
          </a:bodyPr>
          <a:lstStyle/>
          <a:p>
            <a:pPr lvl="0" algn="ctr" defTabSz="711200">
              <a:lnSpc>
                <a:spcPct val="90000"/>
              </a:lnSpc>
              <a:spcBef>
                <a:spcPct val="0"/>
              </a:spcBef>
              <a:spcAft>
                <a:spcPct val="35000"/>
              </a:spcAft>
            </a:pPr>
            <a:r>
              <a:rPr lang="en-US" sz="1600" kern="1200" dirty="0" smtClean="0">
                <a:latin typeface="Karla" panose="020B0604020202020204" charset="0"/>
              </a:rPr>
              <a:t>Participation</a:t>
            </a:r>
            <a:endParaRPr lang="en-US" sz="1600" kern="1200" dirty="0">
              <a:latin typeface="Karla" panose="020B0604020202020204" charset="0"/>
            </a:endParaRPr>
          </a:p>
        </p:txBody>
      </p:sp>
      <p:sp>
        <p:nvSpPr>
          <p:cNvPr id="15" name="TextBox 14"/>
          <p:cNvSpPr txBox="1"/>
          <p:nvPr/>
        </p:nvSpPr>
        <p:spPr>
          <a:xfrm>
            <a:off x="0" y="150128"/>
            <a:ext cx="9144000" cy="538609"/>
          </a:xfrm>
          <a:prstGeom prst="rect">
            <a:avLst/>
          </a:prstGeom>
          <a:noFill/>
        </p:spPr>
        <p:txBody>
          <a:bodyPr wrap="square" rtlCol="0">
            <a:spAutoFit/>
          </a:bodyPr>
          <a:lstStyle/>
          <a:p>
            <a:pPr algn="ctr"/>
            <a:r>
              <a:rPr lang="en-US" sz="2900" b="1" dirty="0" smtClean="0">
                <a:solidFill>
                  <a:srgbClr val="3A81BA"/>
                </a:solidFill>
                <a:latin typeface="Karla" panose="020B0604020202020204" charset="0"/>
              </a:rPr>
              <a:t>Behavior Based Safety Program</a:t>
            </a:r>
            <a:endParaRPr lang="en-US" sz="2900" b="1" dirty="0">
              <a:solidFill>
                <a:srgbClr val="3A81BA"/>
              </a:solidFill>
              <a:latin typeface="Karla" panose="020B0604020202020204" charset="0"/>
            </a:endParaRPr>
          </a:p>
        </p:txBody>
      </p:sp>
    </p:spTree>
    <p:extLst>
      <p:ext uri="{BB962C8B-B14F-4D97-AF65-F5344CB8AC3E}">
        <p14:creationId xmlns:p14="http://schemas.microsoft.com/office/powerpoint/2010/main" val="144883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33"/>
                                        </p:tgtEl>
                                        <p:attrNameLst>
                                          <p:attrName>style.visibility</p:attrName>
                                        </p:attrNameLst>
                                      </p:cBhvr>
                                      <p:to>
                                        <p:strVal val="visible"/>
                                      </p:to>
                                    </p:set>
                                    <p:animEffect transition="in" filter="fade">
                                      <p:cBhvr>
                                        <p:cTn id="87" dur="500"/>
                                        <p:tgtEl>
                                          <p:spTgt spid="33"/>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4"/>
                                        </p:tgtEl>
                                        <p:attrNameLst>
                                          <p:attrName>style.visibility</p:attrName>
                                        </p:attrNameLst>
                                      </p:cBhvr>
                                      <p:to>
                                        <p:strVal val="visible"/>
                                      </p:to>
                                    </p:set>
                                    <p:animEffect transition="in" filter="fade">
                                      <p:cBhvr>
                                        <p:cTn id="92" dur="500"/>
                                        <p:tgtEl>
                                          <p:spTgt spid="34"/>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500"/>
                                        <p:tgtEl>
                                          <p:spTgt spid="3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fade">
                                      <p:cBhvr>
                                        <p:cTn id="102" dur="500"/>
                                        <p:tgtEl>
                                          <p:spTgt spid="36"/>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37"/>
                                        </p:tgtEl>
                                        <p:attrNameLst>
                                          <p:attrName>style.visibility</p:attrName>
                                        </p:attrNameLst>
                                      </p:cBhvr>
                                      <p:to>
                                        <p:strVal val="visible"/>
                                      </p:to>
                                    </p:set>
                                    <p:animEffect transition="in" filter="fade">
                                      <p:cBhvr>
                                        <p:cTn id="107" dur="500"/>
                                        <p:tgtEl>
                                          <p:spTgt spid="37"/>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38"/>
                                        </p:tgtEl>
                                        <p:attrNameLst>
                                          <p:attrName>style.visibility</p:attrName>
                                        </p:attrNameLst>
                                      </p:cBhvr>
                                      <p:to>
                                        <p:strVal val="visible"/>
                                      </p:to>
                                    </p:set>
                                    <p:animEffect transition="in" filter="fade">
                                      <p:cBhvr>
                                        <p:cTn id="112" dur="500"/>
                                        <p:tgtEl>
                                          <p:spTgt spid="38"/>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39"/>
                                        </p:tgtEl>
                                        <p:attrNameLst>
                                          <p:attrName>style.visibility</p:attrName>
                                        </p:attrNameLst>
                                      </p:cBhvr>
                                      <p:to>
                                        <p:strVal val="visible"/>
                                      </p:to>
                                    </p:set>
                                    <p:animEffect transition="in" filter="fade">
                                      <p:cBhvr>
                                        <p:cTn id="1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video">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71450" y="171451"/>
            <a:ext cx="8801100" cy="4779929"/>
          </a:xfrm>
          <a:prstGeom prst="rect">
            <a:avLst/>
          </a:prstGeom>
        </p:spPr>
      </p:pic>
      <p:sp>
        <p:nvSpPr>
          <p:cNvPr id="6" name="Freeform: Shape 5">
            <a:extLst>
              <a:ext uri="{FF2B5EF4-FFF2-40B4-BE49-F238E27FC236}">
                <a16:creationId xmlns:a16="http://schemas.microsoft.com/office/drawing/2014/main" id="{710085F2-2EAF-4D8A-AC54-63EB4D2B85FC}"/>
              </a:ext>
            </a:extLst>
          </p:cNvPr>
          <p:cNvSpPr/>
          <p:nvPr/>
        </p:nvSpPr>
        <p:spPr>
          <a:xfrm>
            <a:off x="171450" y="171451"/>
            <a:ext cx="8801100" cy="4786751"/>
          </a:xfrm>
          <a:custGeom>
            <a:avLst/>
            <a:gdLst>
              <a:gd name="connsiteX0" fmla="*/ 66759 w 11734800"/>
              <a:gd name="connsiteY0" fmla="*/ 0 h 6382334"/>
              <a:gd name="connsiteX1" fmla="*/ 11668041 w 11734800"/>
              <a:gd name="connsiteY1" fmla="*/ 0 h 6382334"/>
              <a:gd name="connsiteX2" fmla="*/ 11734800 w 11734800"/>
              <a:gd name="connsiteY2" fmla="*/ 66759 h 6382334"/>
              <a:gd name="connsiteX3" fmla="*/ 11734800 w 11734800"/>
              <a:gd name="connsiteY3" fmla="*/ 6315575 h 6382334"/>
              <a:gd name="connsiteX4" fmla="*/ 11668041 w 11734800"/>
              <a:gd name="connsiteY4" fmla="*/ 6382334 h 6382334"/>
              <a:gd name="connsiteX5" fmla="*/ 66759 w 11734800"/>
              <a:gd name="connsiteY5" fmla="*/ 6382334 h 6382334"/>
              <a:gd name="connsiteX6" fmla="*/ 0 w 11734800"/>
              <a:gd name="connsiteY6" fmla="*/ 6315575 h 6382334"/>
              <a:gd name="connsiteX7" fmla="*/ 0 w 11734800"/>
              <a:gd name="connsiteY7" fmla="*/ 66759 h 6382334"/>
              <a:gd name="connsiteX8" fmla="*/ 66759 w 11734800"/>
              <a:gd name="connsiteY8" fmla="*/ 0 h 638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382334">
                <a:moveTo>
                  <a:pt x="66759" y="0"/>
                </a:moveTo>
                <a:lnTo>
                  <a:pt x="11668041" y="0"/>
                </a:lnTo>
                <a:cubicBezTo>
                  <a:pt x="11704911" y="0"/>
                  <a:pt x="11734800" y="29889"/>
                  <a:pt x="11734800" y="66759"/>
                </a:cubicBezTo>
                <a:lnTo>
                  <a:pt x="11734800" y="6315575"/>
                </a:lnTo>
                <a:cubicBezTo>
                  <a:pt x="11734800" y="6352445"/>
                  <a:pt x="11704911" y="6382334"/>
                  <a:pt x="11668041" y="6382334"/>
                </a:cubicBezTo>
                <a:lnTo>
                  <a:pt x="66759" y="6382334"/>
                </a:lnTo>
                <a:cubicBezTo>
                  <a:pt x="29889" y="6382334"/>
                  <a:pt x="0" y="6352445"/>
                  <a:pt x="0" y="6315575"/>
                </a:cubicBezTo>
                <a:lnTo>
                  <a:pt x="0" y="66759"/>
                </a:lnTo>
                <a:cubicBezTo>
                  <a:pt x="0" y="29889"/>
                  <a:pt x="29889" y="0"/>
                  <a:pt x="66759" y="0"/>
                </a:cubicBezTo>
                <a:close/>
              </a:path>
            </a:pathLst>
          </a:cu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latin typeface="Karla" panose="020B0604020202020204" charset="0"/>
            </a:endParaRPr>
          </a:p>
        </p:txBody>
      </p:sp>
      <p:sp>
        <p:nvSpPr>
          <p:cNvPr id="3" name="Slide Number Placeholder 2">
            <a:extLst>
              <a:ext uri="{FF2B5EF4-FFF2-40B4-BE49-F238E27FC236}">
                <a16:creationId xmlns:a16="http://schemas.microsoft.com/office/drawing/2014/main" id="{09F89F5C-B586-43EA-8210-4A8411C84796}"/>
              </a:ext>
            </a:extLst>
          </p:cNvPr>
          <p:cNvSpPr>
            <a:spLocks noGrp="1"/>
          </p:cNvSpPr>
          <p:nvPr>
            <p:ph type="sldNum" idx="12"/>
          </p:nvPr>
        </p:nvSpPr>
        <p:spPr>
          <a:xfrm>
            <a:off x="6457950" y="171451"/>
            <a:ext cx="2057400" cy="273844"/>
          </a:xfrm>
        </p:spPr>
        <p:txBody>
          <a:bodyPr/>
          <a:lstStyle/>
          <a:p>
            <a:fld id="{C5AC5FCB-6B74-432D-892B-943DF54F3523}" type="slidenum">
              <a:rPr lang="en-ID" smtClean="0">
                <a:solidFill>
                  <a:schemeClr val="tx1"/>
                </a:solidFill>
                <a:latin typeface="Karla" panose="020B0604020202020204" charset="0"/>
              </a:rPr>
              <a:t>75</a:t>
            </a:fld>
            <a:endParaRPr lang="en-ID">
              <a:solidFill>
                <a:schemeClr val="tx1"/>
              </a:solidFill>
              <a:latin typeface="Karla" panose="020B0604020202020204" charset="0"/>
            </a:endParaRPr>
          </a:p>
        </p:txBody>
      </p:sp>
      <p:grpSp>
        <p:nvGrpSpPr>
          <p:cNvPr id="7" name="Group 6">
            <a:extLst>
              <a:ext uri="{FF2B5EF4-FFF2-40B4-BE49-F238E27FC236}">
                <a16:creationId xmlns:a16="http://schemas.microsoft.com/office/drawing/2014/main" id="{227A5303-5750-4CE4-A7D5-BD6CA4C40379}"/>
              </a:ext>
            </a:extLst>
          </p:cNvPr>
          <p:cNvGrpSpPr/>
          <p:nvPr/>
        </p:nvGrpSpPr>
        <p:grpSpPr>
          <a:xfrm>
            <a:off x="158151" y="171451"/>
            <a:ext cx="8814399" cy="4784867"/>
            <a:chOff x="0" y="114086"/>
            <a:chExt cx="12174268" cy="6608762"/>
          </a:xfrm>
        </p:grpSpPr>
        <p:cxnSp>
          <p:nvCxnSpPr>
            <p:cNvPr id="8" name="Straight Connector 7">
              <a:extLst>
                <a:ext uri="{FF2B5EF4-FFF2-40B4-BE49-F238E27FC236}">
                  <a16:creationId xmlns:a16="http://schemas.microsoft.com/office/drawing/2014/main" id="{0E4FE3C1-3A69-4BE8-8858-84149FF7440B}"/>
                </a:ext>
              </a:extLst>
            </p:cNvPr>
            <p:cNvCxnSpPr>
              <a:cxnSpLocks/>
            </p:cNvCxnSpPr>
            <p:nvPr/>
          </p:nvCxnSpPr>
          <p:spPr>
            <a:xfrm flipH="1">
              <a:off x="5454629" y="999601"/>
              <a:ext cx="2266112" cy="2266113"/>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9" name="Straight Connector 8">
              <a:extLst>
                <a:ext uri="{FF2B5EF4-FFF2-40B4-BE49-F238E27FC236}">
                  <a16:creationId xmlns:a16="http://schemas.microsoft.com/office/drawing/2014/main" id="{08BB882B-18FA-4C6B-AC14-F2A0EFE6D1D6}"/>
                </a:ext>
              </a:extLst>
            </p:cNvPr>
            <p:cNvCxnSpPr>
              <a:cxnSpLocks/>
            </p:cNvCxnSpPr>
            <p:nvPr/>
          </p:nvCxnSpPr>
          <p:spPr>
            <a:xfrm flipH="1">
              <a:off x="7899734" y="5024626"/>
              <a:ext cx="1659755" cy="1659754"/>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0" name="Straight Connector 9">
              <a:extLst>
                <a:ext uri="{FF2B5EF4-FFF2-40B4-BE49-F238E27FC236}">
                  <a16:creationId xmlns:a16="http://schemas.microsoft.com/office/drawing/2014/main" id="{2B79A916-B051-4C14-BE66-AEF700B02C12}"/>
                </a:ext>
              </a:extLst>
            </p:cNvPr>
            <p:cNvCxnSpPr>
              <a:cxnSpLocks/>
            </p:cNvCxnSpPr>
            <p:nvPr/>
          </p:nvCxnSpPr>
          <p:spPr>
            <a:xfrm flipH="1">
              <a:off x="10068814" y="4049486"/>
              <a:ext cx="2105454" cy="2105454"/>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1" name="Straight Connector 10">
              <a:extLst>
                <a:ext uri="{FF2B5EF4-FFF2-40B4-BE49-F238E27FC236}">
                  <a16:creationId xmlns:a16="http://schemas.microsoft.com/office/drawing/2014/main" id="{5EEBCA14-3FF9-4E44-9BAA-0F6E7C06971B}"/>
                </a:ext>
              </a:extLst>
            </p:cNvPr>
            <p:cNvCxnSpPr>
              <a:cxnSpLocks/>
            </p:cNvCxnSpPr>
            <p:nvPr/>
          </p:nvCxnSpPr>
          <p:spPr>
            <a:xfrm flipH="1">
              <a:off x="10769459" y="3875314"/>
              <a:ext cx="925238" cy="925238"/>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grpSp>
          <p:nvGrpSpPr>
            <p:cNvPr id="12" name="Group 11">
              <a:extLst>
                <a:ext uri="{FF2B5EF4-FFF2-40B4-BE49-F238E27FC236}">
                  <a16:creationId xmlns:a16="http://schemas.microsoft.com/office/drawing/2014/main" id="{9FC8B759-5FDC-402B-92CB-D454568811B7}"/>
                </a:ext>
              </a:extLst>
            </p:cNvPr>
            <p:cNvGrpSpPr/>
            <p:nvPr/>
          </p:nvGrpSpPr>
          <p:grpSpPr>
            <a:xfrm>
              <a:off x="8152776" y="114086"/>
              <a:ext cx="3602376" cy="3611780"/>
              <a:chOff x="7188200" y="114086"/>
              <a:chExt cx="3602376" cy="3611780"/>
            </a:xfrm>
          </p:grpSpPr>
          <p:cxnSp>
            <p:nvCxnSpPr>
              <p:cNvPr id="29" name="Straight Connector 28">
                <a:extLst>
                  <a:ext uri="{FF2B5EF4-FFF2-40B4-BE49-F238E27FC236}">
                    <a16:creationId xmlns:a16="http://schemas.microsoft.com/office/drawing/2014/main" id="{7336A600-2545-4D28-B8E9-F48768578CE7}"/>
                  </a:ext>
                </a:extLst>
              </p:cNvPr>
              <p:cNvCxnSpPr>
                <a:cxnSpLocks/>
              </p:cNvCxnSpPr>
              <p:nvPr/>
            </p:nvCxnSpPr>
            <p:spPr>
              <a:xfrm flipH="1">
                <a:off x="7791483" y="114086"/>
                <a:ext cx="2999093" cy="2999094"/>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30" name="Straight Connector 29">
                <a:extLst>
                  <a:ext uri="{FF2B5EF4-FFF2-40B4-BE49-F238E27FC236}">
                    <a16:creationId xmlns:a16="http://schemas.microsoft.com/office/drawing/2014/main" id="{36704F4E-AE6D-4ACD-A6D2-905835A9CC3E}"/>
                  </a:ext>
                </a:extLst>
              </p:cNvPr>
              <p:cNvCxnSpPr>
                <a:cxnSpLocks/>
              </p:cNvCxnSpPr>
              <p:nvPr/>
            </p:nvCxnSpPr>
            <p:spPr>
              <a:xfrm flipH="1">
                <a:off x="7188200" y="3263900"/>
                <a:ext cx="461965" cy="461966"/>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grpSp>
        <p:cxnSp>
          <p:nvCxnSpPr>
            <p:cNvPr id="13" name="Straight Connector 12">
              <a:extLst>
                <a:ext uri="{FF2B5EF4-FFF2-40B4-BE49-F238E27FC236}">
                  <a16:creationId xmlns:a16="http://schemas.microsoft.com/office/drawing/2014/main" id="{38B44F82-A705-4D7D-B84D-DE61C04AB5EB}"/>
                </a:ext>
              </a:extLst>
            </p:cNvPr>
            <p:cNvCxnSpPr>
              <a:cxnSpLocks/>
            </p:cNvCxnSpPr>
            <p:nvPr/>
          </p:nvCxnSpPr>
          <p:spPr>
            <a:xfrm flipH="1">
              <a:off x="1603748" y="5520104"/>
              <a:ext cx="1202745" cy="1202744"/>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a:extLst>
                <a:ext uri="{FF2B5EF4-FFF2-40B4-BE49-F238E27FC236}">
                  <a16:creationId xmlns:a16="http://schemas.microsoft.com/office/drawing/2014/main" id="{2A195280-24AD-48C3-AF8E-7A2B95367595}"/>
                </a:ext>
              </a:extLst>
            </p:cNvPr>
            <p:cNvCxnSpPr>
              <a:cxnSpLocks/>
            </p:cNvCxnSpPr>
            <p:nvPr/>
          </p:nvCxnSpPr>
          <p:spPr>
            <a:xfrm flipH="1">
              <a:off x="4505554" y="4049486"/>
              <a:ext cx="1808913" cy="1808913"/>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5" name="Straight Connector 14">
              <a:extLst>
                <a:ext uri="{FF2B5EF4-FFF2-40B4-BE49-F238E27FC236}">
                  <a16:creationId xmlns:a16="http://schemas.microsoft.com/office/drawing/2014/main" id="{40C3B783-CBAA-4D78-9E52-9CB408A9C769}"/>
                </a:ext>
              </a:extLst>
            </p:cNvPr>
            <p:cNvCxnSpPr>
              <a:cxnSpLocks/>
            </p:cNvCxnSpPr>
            <p:nvPr/>
          </p:nvCxnSpPr>
          <p:spPr>
            <a:xfrm flipH="1">
              <a:off x="1769075" y="4337933"/>
              <a:ext cx="1808913" cy="1808913"/>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6" name="Straight Connector 15">
              <a:extLst>
                <a:ext uri="{FF2B5EF4-FFF2-40B4-BE49-F238E27FC236}">
                  <a16:creationId xmlns:a16="http://schemas.microsoft.com/office/drawing/2014/main" id="{4F7DB870-0E83-46BD-A2C4-379A3ABF4385}"/>
                </a:ext>
              </a:extLst>
            </p:cNvPr>
            <p:cNvCxnSpPr>
              <a:cxnSpLocks/>
            </p:cNvCxnSpPr>
            <p:nvPr/>
          </p:nvCxnSpPr>
          <p:spPr>
            <a:xfrm flipH="1">
              <a:off x="0" y="4337933"/>
              <a:ext cx="1808913" cy="1808913"/>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grpSp>
          <p:nvGrpSpPr>
            <p:cNvPr id="17" name="Group 16">
              <a:extLst>
                <a:ext uri="{FF2B5EF4-FFF2-40B4-BE49-F238E27FC236}">
                  <a16:creationId xmlns:a16="http://schemas.microsoft.com/office/drawing/2014/main" id="{0A76663B-10C0-4741-BE37-82EB8A05EB10}"/>
                </a:ext>
              </a:extLst>
            </p:cNvPr>
            <p:cNvGrpSpPr/>
            <p:nvPr/>
          </p:nvGrpSpPr>
          <p:grpSpPr>
            <a:xfrm>
              <a:off x="10060030" y="2732579"/>
              <a:ext cx="1383393" cy="1383392"/>
              <a:chOff x="8926286" y="1882322"/>
              <a:chExt cx="1383393" cy="1383392"/>
            </a:xfrm>
          </p:grpSpPr>
          <p:cxnSp>
            <p:nvCxnSpPr>
              <p:cNvPr id="27" name="Straight Connector 26">
                <a:extLst>
                  <a:ext uri="{FF2B5EF4-FFF2-40B4-BE49-F238E27FC236}">
                    <a16:creationId xmlns:a16="http://schemas.microsoft.com/office/drawing/2014/main" id="{9F9873AC-3DBE-40A8-987F-8D052244D91D}"/>
                  </a:ext>
                </a:extLst>
              </p:cNvPr>
              <p:cNvCxnSpPr>
                <a:cxnSpLocks/>
              </p:cNvCxnSpPr>
              <p:nvPr/>
            </p:nvCxnSpPr>
            <p:spPr>
              <a:xfrm flipH="1">
                <a:off x="8926286" y="2322286"/>
                <a:ext cx="943428" cy="943428"/>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a:extLst>
                  <a:ext uri="{FF2B5EF4-FFF2-40B4-BE49-F238E27FC236}">
                    <a16:creationId xmlns:a16="http://schemas.microsoft.com/office/drawing/2014/main" id="{0ACCA85D-98FD-481F-B2F4-A63BA5F48607}"/>
                  </a:ext>
                </a:extLst>
              </p:cNvPr>
              <p:cNvCxnSpPr>
                <a:cxnSpLocks/>
              </p:cNvCxnSpPr>
              <p:nvPr/>
            </p:nvCxnSpPr>
            <p:spPr>
              <a:xfrm flipV="1">
                <a:off x="9969500" y="1882322"/>
                <a:ext cx="340179" cy="340178"/>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grpSp>
        <p:cxnSp>
          <p:nvCxnSpPr>
            <p:cNvPr id="18" name="Straight Connector 17">
              <a:extLst>
                <a:ext uri="{FF2B5EF4-FFF2-40B4-BE49-F238E27FC236}">
                  <a16:creationId xmlns:a16="http://schemas.microsoft.com/office/drawing/2014/main" id="{7418C695-4913-49A1-84BF-59E06381AC6A}"/>
                </a:ext>
              </a:extLst>
            </p:cNvPr>
            <p:cNvCxnSpPr>
              <a:cxnSpLocks/>
            </p:cNvCxnSpPr>
            <p:nvPr/>
          </p:nvCxnSpPr>
          <p:spPr>
            <a:xfrm flipV="1">
              <a:off x="7864609" y="279400"/>
              <a:ext cx="576334" cy="576333"/>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a:extLst>
                <a:ext uri="{FF2B5EF4-FFF2-40B4-BE49-F238E27FC236}">
                  <a16:creationId xmlns:a16="http://schemas.microsoft.com/office/drawing/2014/main" id="{FE9A3F29-0E71-4438-8EF8-C57098F9F07A}"/>
                </a:ext>
              </a:extLst>
            </p:cNvPr>
            <p:cNvCxnSpPr>
              <a:cxnSpLocks/>
            </p:cNvCxnSpPr>
            <p:nvPr/>
          </p:nvCxnSpPr>
          <p:spPr>
            <a:xfrm flipV="1">
              <a:off x="2095500" y="3594101"/>
              <a:ext cx="457246" cy="457246"/>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20" name="Straight Connector 19">
              <a:extLst>
                <a:ext uri="{FF2B5EF4-FFF2-40B4-BE49-F238E27FC236}">
                  <a16:creationId xmlns:a16="http://schemas.microsoft.com/office/drawing/2014/main" id="{1C4D86D4-119B-4E84-A6F5-3F94B60B1FD8}"/>
                </a:ext>
              </a:extLst>
            </p:cNvPr>
            <p:cNvCxnSpPr>
              <a:cxnSpLocks/>
            </p:cNvCxnSpPr>
            <p:nvPr/>
          </p:nvCxnSpPr>
          <p:spPr>
            <a:xfrm flipH="1">
              <a:off x="1916140" y="114086"/>
              <a:ext cx="2208201" cy="2208200"/>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21" name="Straight Connector 20">
              <a:extLst>
                <a:ext uri="{FF2B5EF4-FFF2-40B4-BE49-F238E27FC236}">
                  <a16:creationId xmlns:a16="http://schemas.microsoft.com/office/drawing/2014/main" id="{E908F051-5176-46C0-AF6A-C06DA9F1554B}"/>
                </a:ext>
              </a:extLst>
            </p:cNvPr>
            <p:cNvCxnSpPr>
              <a:cxnSpLocks/>
            </p:cNvCxnSpPr>
            <p:nvPr/>
          </p:nvCxnSpPr>
          <p:spPr>
            <a:xfrm flipH="1">
              <a:off x="4572006" y="1634695"/>
              <a:ext cx="1487715" cy="1487715"/>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a:extLst>
                <a:ext uri="{FF2B5EF4-FFF2-40B4-BE49-F238E27FC236}">
                  <a16:creationId xmlns:a16="http://schemas.microsoft.com/office/drawing/2014/main" id="{20D803D6-4645-4574-BFE5-E5F325F3BBF1}"/>
                </a:ext>
              </a:extLst>
            </p:cNvPr>
            <p:cNvCxnSpPr>
              <a:cxnSpLocks/>
            </p:cNvCxnSpPr>
            <p:nvPr/>
          </p:nvCxnSpPr>
          <p:spPr>
            <a:xfrm flipH="1">
              <a:off x="0" y="2322286"/>
              <a:ext cx="943428" cy="943428"/>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23" name="Straight Connector 22">
              <a:extLst>
                <a:ext uri="{FF2B5EF4-FFF2-40B4-BE49-F238E27FC236}">
                  <a16:creationId xmlns:a16="http://schemas.microsoft.com/office/drawing/2014/main" id="{CF6E5CA9-EB6C-4B04-B378-840546DA3785}"/>
                </a:ext>
              </a:extLst>
            </p:cNvPr>
            <p:cNvCxnSpPr>
              <a:cxnSpLocks/>
            </p:cNvCxnSpPr>
            <p:nvPr/>
          </p:nvCxnSpPr>
          <p:spPr>
            <a:xfrm flipV="1">
              <a:off x="1043214" y="1882322"/>
              <a:ext cx="340179" cy="340178"/>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24" name="Straight Connector 23">
              <a:extLst>
                <a:ext uri="{FF2B5EF4-FFF2-40B4-BE49-F238E27FC236}">
                  <a16:creationId xmlns:a16="http://schemas.microsoft.com/office/drawing/2014/main" id="{9097296F-57AF-46D2-8899-107A492BCC63}"/>
                </a:ext>
              </a:extLst>
            </p:cNvPr>
            <p:cNvCxnSpPr>
              <a:cxnSpLocks/>
            </p:cNvCxnSpPr>
            <p:nvPr/>
          </p:nvCxnSpPr>
          <p:spPr>
            <a:xfrm flipH="1">
              <a:off x="4767878" y="442709"/>
              <a:ext cx="1191985" cy="1191986"/>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25" name="Straight Connector 24">
              <a:extLst>
                <a:ext uri="{FF2B5EF4-FFF2-40B4-BE49-F238E27FC236}">
                  <a16:creationId xmlns:a16="http://schemas.microsoft.com/office/drawing/2014/main" id="{A7719589-0FBA-4B5C-AB16-EA33C08101ED}"/>
                </a:ext>
              </a:extLst>
            </p:cNvPr>
            <p:cNvCxnSpPr>
              <a:cxnSpLocks/>
            </p:cNvCxnSpPr>
            <p:nvPr/>
          </p:nvCxnSpPr>
          <p:spPr>
            <a:xfrm flipV="1">
              <a:off x="6055134" y="114086"/>
              <a:ext cx="233353" cy="233353"/>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cxnSp>
          <p:nvCxnSpPr>
            <p:cNvPr id="26" name="Straight Connector 25">
              <a:extLst>
                <a:ext uri="{FF2B5EF4-FFF2-40B4-BE49-F238E27FC236}">
                  <a16:creationId xmlns:a16="http://schemas.microsoft.com/office/drawing/2014/main" id="{8004AC0E-42E9-404C-AF48-2689815BA6B8}"/>
                </a:ext>
              </a:extLst>
            </p:cNvPr>
            <p:cNvCxnSpPr>
              <a:cxnSpLocks/>
            </p:cNvCxnSpPr>
            <p:nvPr/>
          </p:nvCxnSpPr>
          <p:spPr>
            <a:xfrm flipH="1">
              <a:off x="10165453" y="5677341"/>
              <a:ext cx="925238" cy="925238"/>
            </a:xfrm>
            <a:prstGeom prst="line">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cxnSp>
      </p:grpSp>
      <p:sp>
        <p:nvSpPr>
          <p:cNvPr id="42" name="Rectangle 41">
            <a:extLst>
              <a:ext uri="{FF2B5EF4-FFF2-40B4-BE49-F238E27FC236}">
                <a16:creationId xmlns:a16="http://schemas.microsoft.com/office/drawing/2014/main" id="{D877FCD4-66C3-486F-933D-057E82DC722D}"/>
              </a:ext>
            </a:extLst>
          </p:cNvPr>
          <p:cNvSpPr/>
          <p:nvPr/>
        </p:nvSpPr>
        <p:spPr>
          <a:xfrm>
            <a:off x="171450" y="3270351"/>
            <a:ext cx="8801100" cy="1515963"/>
          </a:xfrm>
          <a:prstGeom prst="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ID" sz="1050" dirty="0">
              <a:solidFill>
                <a:schemeClr val="tx1"/>
              </a:solidFill>
              <a:latin typeface="Karla" panose="020B0604020202020204" charset="0"/>
            </a:endParaRPr>
          </a:p>
        </p:txBody>
      </p:sp>
      <p:sp>
        <p:nvSpPr>
          <p:cNvPr id="34" name="Title 1">
            <a:extLst>
              <a:ext uri="{FF2B5EF4-FFF2-40B4-BE49-F238E27FC236}">
                <a16:creationId xmlns:a16="http://schemas.microsoft.com/office/drawing/2014/main" id="{2E9E365F-01C3-4F3B-B997-83ED0C886455}"/>
              </a:ext>
            </a:extLst>
          </p:cNvPr>
          <p:cNvSpPr txBox="1">
            <a:spLocks/>
          </p:cNvSpPr>
          <p:nvPr/>
        </p:nvSpPr>
        <p:spPr>
          <a:xfrm>
            <a:off x="498023" y="4310352"/>
            <a:ext cx="3112162" cy="24929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D" sz="1800" dirty="0">
                <a:latin typeface="Karla" panose="020B0604020202020204" charset="0"/>
                <a:ea typeface="Cambria" panose="02040503050406030204" pitchFamily="18" charset="0"/>
                <a:cs typeface="Segoe UI Light" panose="020B0502040204020203" pitchFamily="34" charset="0"/>
              </a:rPr>
              <a:t>Observe to reinforce</a:t>
            </a:r>
          </a:p>
        </p:txBody>
      </p:sp>
      <p:grpSp>
        <p:nvGrpSpPr>
          <p:cNvPr id="35" name="Group 34">
            <a:extLst>
              <a:ext uri="{FF2B5EF4-FFF2-40B4-BE49-F238E27FC236}">
                <a16:creationId xmlns:a16="http://schemas.microsoft.com/office/drawing/2014/main" id="{BC886B78-095B-4689-8903-DA8D37A888B5}"/>
              </a:ext>
            </a:extLst>
          </p:cNvPr>
          <p:cNvGrpSpPr/>
          <p:nvPr/>
        </p:nvGrpSpPr>
        <p:grpSpPr>
          <a:xfrm>
            <a:off x="498023" y="4147192"/>
            <a:ext cx="3112162" cy="73904"/>
            <a:chOff x="867230" y="5081962"/>
            <a:chExt cx="4149549" cy="98538"/>
          </a:xfrm>
        </p:grpSpPr>
        <p:sp>
          <p:nvSpPr>
            <p:cNvPr id="36" name="Oval 35">
              <a:extLst>
                <a:ext uri="{FF2B5EF4-FFF2-40B4-BE49-F238E27FC236}">
                  <a16:creationId xmlns:a16="http://schemas.microsoft.com/office/drawing/2014/main" id="{9E0FD82D-F139-474C-838E-826542FB3FAA}"/>
                </a:ext>
              </a:extLst>
            </p:cNvPr>
            <p:cNvSpPr/>
            <p:nvPr/>
          </p:nvSpPr>
          <p:spPr>
            <a:xfrm>
              <a:off x="867230" y="5081962"/>
              <a:ext cx="98539" cy="98538"/>
            </a:xfrm>
            <a:prstGeom prst="ellipse">
              <a:avLst/>
            </a:prstGeom>
            <a:solidFill>
              <a:srgbClr val="FF9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solidFill>
                  <a:schemeClr val="tx1"/>
                </a:solidFill>
                <a:latin typeface="Karla" panose="020B0604020202020204" charset="0"/>
              </a:endParaRPr>
            </a:p>
          </p:txBody>
        </p:sp>
        <p:sp>
          <p:nvSpPr>
            <p:cNvPr id="37" name="Oval 36">
              <a:extLst>
                <a:ext uri="{FF2B5EF4-FFF2-40B4-BE49-F238E27FC236}">
                  <a16:creationId xmlns:a16="http://schemas.microsoft.com/office/drawing/2014/main" id="{2552F7E7-D863-4F69-9461-982B69E5EC6E}"/>
                </a:ext>
              </a:extLst>
            </p:cNvPr>
            <p:cNvSpPr/>
            <p:nvPr/>
          </p:nvSpPr>
          <p:spPr>
            <a:xfrm>
              <a:off x="1153887" y="5081962"/>
              <a:ext cx="98539" cy="98538"/>
            </a:xfrm>
            <a:prstGeom prst="ellipse">
              <a:avLst/>
            </a:prstGeom>
            <a:solidFill>
              <a:srgbClr val="1F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solidFill>
                  <a:schemeClr val="tx1"/>
                </a:solidFill>
                <a:latin typeface="Karla" panose="020B0604020202020204" charset="0"/>
              </a:endParaRPr>
            </a:p>
          </p:txBody>
        </p:sp>
        <p:sp>
          <p:nvSpPr>
            <p:cNvPr id="38" name="Oval 37">
              <a:extLst>
                <a:ext uri="{FF2B5EF4-FFF2-40B4-BE49-F238E27FC236}">
                  <a16:creationId xmlns:a16="http://schemas.microsoft.com/office/drawing/2014/main" id="{DDA36CED-2487-4092-8628-91A143FED24B}"/>
                </a:ext>
              </a:extLst>
            </p:cNvPr>
            <p:cNvSpPr/>
            <p:nvPr/>
          </p:nvSpPr>
          <p:spPr>
            <a:xfrm>
              <a:off x="1440544" y="5081962"/>
              <a:ext cx="98539" cy="98538"/>
            </a:xfrm>
            <a:prstGeom prst="ellipse">
              <a:avLst/>
            </a:prstGeom>
            <a:solidFill>
              <a:srgbClr val="FF1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dirty="0">
                <a:solidFill>
                  <a:schemeClr val="tx1"/>
                </a:solidFill>
                <a:latin typeface="Karla" panose="020B0604020202020204" charset="0"/>
              </a:endParaRPr>
            </a:p>
          </p:txBody>
        </p:sp>
        <p:cxnSp>
          <p:nvCxnSpPr>
            <p:cNvPr id="39" name="Straight Connector 38">
              <a:extLst>
                <a:ext uri="{FF2B5EF4-FFF2-40B4-BE49-F238E27FC236}">
                  <a16:creationId xmlns:a16="http://schemas.microsoft.com/office/drawing/2014/main" id="{E76A65FA-1A9D-4D26-8600-5828F257AD57}"/>
                </a:ext>
              </a:extLst>
            </p:cNvPr>
            <p:cNvCxnSpPr>
              <a:cxnSpLocks/>
            </p:cNvCxnSpPr>
            <p:nvPr/>
          </p:nvCxnSpPr>
          <p:spPr>
            <a:xfrm>
              <a:off x="1727200" y="5131231"/>
              <a:ext cx="3289579" cy="0"/>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40" name="Title 1">
            <a:extLst>
              <a:ext uri="{FF2B5EF4-FFF2-40B4-BE49-F238E27FC236}">
                <a16:creationId xmlns:a16="http://schemas.microsoft.com/office/drawing/2014/main" id="{927A38FA-3D9F-4E47-AD96-CC50BE86997D}"/>
              </a:ext>
            </a:extLst>
          </p:cNvPr>
          <p:cNvSpPr txBox="1">
            <a:spLocks/>
          </p:cNvSpPr>
          <p:nvPr/>
        </p:nvSpPr>
        <p:spPr>
          <a:xfrm>
            <a:off x="498023" y="3497015"/>
            <a:ext cx="4940955" cy="560923"/>
          </a:xfrm>
          <a:prstGeom prst="rect">
            <a:avLst/>
          </a:prstGeom>
        </p:spPr>
        <p:txBody>
          <a:bodyPr vert="horz" wrap="square"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700" b="1" dirty="0">
                <a:latin typeface="Karla" panose="020B0604020202020204" charset="0"/>
                <a:ea typeface="Cambria" panose="02040503050406030204" pitchFamily="18" charset="0"/>
                <a:cs typeface="Segoe UI" panose="020B0502040204020203" pitchFamily="34" charset="0"/>
              </a:rPr>
              <a:t>Observing Behavior</a:t>
            </a:r>
            <a:endParaRPr lang="en-ID" sz="2700" b="1" dirty="0">
              <a:latin typeface="Karla" panose="020B0604020202020204" charset="0"/>
              <a:ea typeface="Cambria" panose="02040503050406030204" pitchFamily="18" charset="0"/>
              <a:cs typeface="Segoe UI" panose="020B0502040204020203" pitchFamily="34" charset="0"/>
            </a:endParaRPr>
          </a:p>
        </p:txBody>
      </p:sp>
      <p:sp>
        <p:nvSpPr>
          <p:cNvPr id="41" name="Title 1">
            <a:extLst>
              <a:ext uri="{FF2B5EF4-FFF2-40B4-BE49-F238E27FC236}">
                <a16:creationId xmlns:a16="http://schemas.microsoft.com/office/drawing/2014/main" id="{E469CBAC-3FBB-4521-95AC-6E355B034EAA}"/>
              </a:ext>
            </a:extLst>
          </p:cNvPr>
          <p:cNvSpPr txBox="1">
            <a:spLocks/>
          </p:cNvSpPr>
          <p:nvPr/>
        </p:nvSpPr>
        <p:spPr>
          <a:xfrm>
            <a:off x="913458" y="1989388"/>
            <a:ext cx="7217764" cy="1121914"/>
          </a:xfrm>
          <a:prstGeom prst="rect">
            <a:avLst/>
          </a:prstGeom>
        </p:spPr>
        <p:txBody>
          <a:bodyPr vert="horz" wrap="square"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latin typeface="Karla" panose="020B0604020202020204" charset="0"/>
                <a:ea typeface="Cambria" panose="02040503050406030204" pitchFamily="18" charset="0"/>
                <a:cs typeface="Segoe UI" panose="020B0502040204020203" pitchFamily="34" charset="0"/>
              </a:rPr>
              <a:t>Behavior must be observed so that you can understand it and can develop the list of safe (acceptable) behavior.</a:t>
            </a:r>
            <a:endParaRPr lang="en-ID" sz="2400" dirty="0">
              <a:latin typeface="Karla" panose="020B0604020202020204" charset="0"/>
              <a:ea typeface="Cambria" panose="02040503050406030204" pitchFamily="18" charset="0"/>
              <a:cs typeface="Segoe UI" panose="020B0502040204020203" pitchFamily="34" charset="0"/>
            </a:endParaRPr>
          </a:p>
        </p:txBody>
      </p:sp>
    </p:spTree>
    <p:extLst>
      <p:ext uri="{BB962C8B-B14F-4D97-AF65-F5344CB8AC3E}">
        <p14:creationId xmlns:p14="http://schemas.microsoft.com/office/powerpoint/2010/main" val="4149797676"/>
      </p:ext>
    </p:extLst>
  </p:cSld>
  <p:clrMapOvr>
    <a:overrideClrMapping bg1="lt1" tx1="dk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4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41" grpId="0"/>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26614A-8250-41A4-807E-FEA3871F5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3470"/>
          <a:stretch/>
        </p:blipFill>
        <p:spPr>
          <a:xfrm>
            <a:off x="460420" y="1402423"/>
            <a:ext cx="2687674" cy="3073325"/>
          </a:xfrm>
          <a:prstGeom prst="roundRect">
            <a:avLst>
              <a:gd name="adj" fmla="val 3027"/>
            </a:avLst>
          </a:prstGeom>
          <a:solidFill>
            <a:srgbClr val="FFFFFF">
              <a:shade val="85000"/>
            </a:srgbClr>
          </a:solidFill>
          <a:ln>
            <a:noFill/>
          </a:ln>
          <a:effectLst/>
        </p:spPr>
      </p:pic>
      <p:sp>
        <p:nvSpPr>
          <p:cNvPr id="12" name="Rectangle: Rounded Corners 11">
            <a:extLst>
              <a:ext uri="{FF2B5EF4-FFF2-40B4-BE49-F238E27FC236}">
                <a16:creationId xmlns:a16="http://schemas.microsoft.com/office/drawing/2014/main" id="{E33EED87-2509-471C-B99B-4A0346137858}"/>
              </a:ext>
            </a:extLst>
          </p:cNvPr>
          <p:cNvSpPr/>
          <p:nvPr/>
        </p:nvSpPr>
        <p:spPr>
          <a:xfrm>
            <a:off x="460420" y="1402423"/>
            <a:ext cx="2687674" cy="3082247"/>
          </a:xfrm>
          <a:prstGeom prst="roundRect">
            <a:avLst>
              <a:gd name="adj" fmla="val 2325"/>
            </a:avLst>
          </a:pr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Karla" panose="020B0604020202020204" charset="0"/>
            </a:endParaRPr>
          </a:p>
        </p:txBody>
      </p:sp>
      <p:sp>
        <p:nvSpPr>
          <p:cNvPr id="2" name="Slide Number Placeholder 1">
            <a:extLst>
              <a:ext uri="{FF2B5EF4-FFF2-40B4-BE49-F238E27FC236}">
                <a16:creationId xmlns:a16="http://schemas.microsoft.com/office/drawing/2014/main" id="{EDE77234-D214-4EED-B859-FBA81941E082}"/>
              </a:ext>
            </a:extLst>
          </p:cNvPr>
          <p:cNvSpPr>
            <a:spLocks noGrp="1"/>
          </p:cNvSpPr>
          <p:nvPr>
            <p:ph type="sldNum" sz="quarter" idx="12"/>
          </p:nvPr>
        </p:nvSpPr>
        <p:spPr>
          <a:xfrm>
            <a:off x="8371394" y="4664674"/>
            <a:ext cx="287913" cy="246221"/>
          </a:xfrm>
        </p:spPr>
        <p:txBody>
          <a:bodyPr/>
          <a:lstStyle/>
          <a:p>
            <a:fld id="{C5AC5FCB-6B74-432D-892B-943DF54F3523}" type="slidenum">
              <a:rPr lang="en-ID" sz="1600" smtClean="0">
                <a:latin typeface="Karla" panose="020B0604020202020204" charset="0"/>
              </a:rPr>
              <a:pPr/>
              <a:t>76</a:t>
            </a:fld>
            <a:endParaRPr lang="en-ID" sz="1600">
              <a:latin typeface="Karla" panose="020B0604020202020204" charset="0"/>
            </a:endParaRPr>
          </a:p>
        </p:txBody>
      </p:sp>
      <p:sp>
        <p:nvSpPr>
          <p:cNvPr id="3" name="Title 1">
            <a:extLst>
              <a:ext uri="{FF2B5EF4-FFF2-40B4-BE49-F238E27FC236}">
                <a16:creationId xmlns:a16="http://schemas.microsoft.com/office/drawing/2014/main" id="{3B390BAA-5469-41B4-AEBF-AF07C494D37F}"/>
              </a:ext>
            </a:extLst>
          </p:cNvPr>
          <p:cNvSpPr txBox="1">
            <a:spLocks/>
          </p:cNvSpPr>
          <p:nvPr/>
        </p:nvSpPr>
        <p:spPr>
          <a:xfrm>
            <a:off x="460420" y="393872"/>
            <a:ext cx="8223161" cy="498598"/>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a:latin typeface="Karla" panose="020B0604020202020204" charset="0"/>
                <a:ea typeface="Cambria" panose="02040503050406030204" pitchFamily="18" charset="0"/>
                <a:cs typeface="Segoe UI" panose="020B0502040204020203" pitchFamily="34" charset="0"/>
              </a:rPr>
              <a:t>Observation Guideline</a:t>
            </a:r>
            <a:endParaRPr lang="en-ID" sz="3600" b="1" dirty="0">
              <a:latin typeface="Karla" panose="020B0604020202020204" charset="0"/>
              <a:ea typeface="Cambria" panose="02040503050406030204" pitchFamily="18" charset="0"/>
              <a:cs typeface="Segoe UI" panose="020B0502040204020203" pitchFamily="34" charset="0"/>
            </a:endParaRPr>
          </a:p>
        </p:txBody>
      </p:sp>
      <p:grpSp>
        <p:nvGrpSpPr>
          <p:cNvPr id="4" name="Group 3">
            <a:extLst>
              <a:ext uri="{FF2B5EF4-FFF2-40B4-BE49-F238E27FC236}">
                <a16:creationId xmlns:a16="http://schemas.microsoft.com/office/drawing/2014/main" id="{4E867DBC-4EDF-45F8-94BF-00822445B7D6}"/>
              </a:ext>
            </a:extLst>
          </p:cNvPr>
          <p:cNvGrpSpPr/>
          <p:nvPr/>
        </p:nvGrpSpPr>
        <p:grpSpPr>
          <a:xfrm>
            <a:off x="4320056" y="995233"/>
            <a:ext cx="503890" cy="73904"/>
            <a:chOff x="867230" y="5081962"/>
            <a:chExt cx="671853" cy="98538"/>
          </a:xfrm>
        </p:grpSpPr>
        <p:sp>
          <p:nvSpPr>
            <p:cNvPr id="5" name="Oval 4">
              <a:extLst>
                <a:ext uri="{FF2B5EF4-FFF2-40B4-BE49-F238E27FC236}">
                  <a16:creationId xmlns:a16="http://schemas.microsoft.com/office/drawing/2014/main" id="{73491092-8433-41F9-A76C-0EC4270BA99D}"/>
                </a:ext>
              </a:extLst>
            </p:cNvPr>
            <p:cNvSpPr/>
            <p:nvPr/>
          </p:nvSpPr>
          <p:spPr>
            <a:xfrm>
              <a:off x="867230" y="5081962"/>
              <a:ext cx="98539" cy="98538"/>
            </a:xfrm>
            <a:prstGeom prst="ellipse">
              <a:avLst/>
            </a:prstGeom>
            <a:solidFill>
              <a:srgbClr val="FF9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latin typeface="Karla" panose="020B0604020202020204" charset="0"/>
              </a:endParaRPr>
            </a:p>
          </p:txBody>
        </p:sp>
        <p:sp>
          <p:nvSpPr>
            <p:cNvPr id="6" name="Oval 5">
              <a:extLst>
                <a:ext uri="{FF2B5EF4-FFF2-40B4-BE49-F238E27FC236}">
                  <a16:creationId xmlns:a16="http://schemas.microsoft.com/office/drawing/2014/main" id="{6BA87FCA-77FF-43E9-BEA0-88D22715FA70}"/>
                </a:ext>
              </a:extLst>
            </p:cNvPr>
            <p:cNvSpPr/>
            <p:nvPr/>
          </p:nvSpPr>
          <p:spPr>
            <a:xfrm>
              <a:off x="1153887" y="5081962"/>
              <a:ext cx="98539" cy="98538"/>
            </a:xfrm>
            <a:prstGeom prst="ellipse">
              <a:avLst/>
            </a:prstGeom>
            <a:solidFill>
              <a:srgbClr val="1F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latin typeface="Karla" panose="020B0604020202020204" charset="0"/>
              </a:endParaRPr>
            </a:p>
          </p:txBody>
        </p:sp>
        <p:sp>
          <p:nvSpPr>
            <p:cNvPr id="7" name="Oval 6">
              <a:extLst>
                <a:ext uri="{FF2B5EF4-FFF2-40B4-BE49-F238E27FC236}">
                  <a16:creationId xmlns:a16="http://schemas.microsoft.com/office/drawing/2014/main" id="{A23711EC-B001-4C4A-8831-58F099F59308}"/>
                </a:ext>
              </a:extLst>
            </p:cNvPr>
            <p:cNvSpPr/>
            <p:nvPr/>
          </p:nvSpPr>
          <p:spPr>
            <a:xfrm>
              <a:off x="1440544" y="5081962"/>
              <a:ext cx="98539" cy="98538"/>
            </a:xfrm>
            <a:prstGeom prst="ellipse">
              <a:avLst/>
            </a:prstGeom>
            <a:solidFill>
              <a:srgbClr val="FF1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dirty="0">
                <a:latin typeface="Karla" panose="020B0604020202020204" charset="0"/>
              </a:endParaRPr>
            </a:p>
          </p:txBody>
        </p:sp>
      </p:grpSp>
      <p:sp>
        <p:nvSpPr>
          <p:cNvPr id="13" name="Rectangle 12">
            <a:extLst>
              <a:ext uri="{FF2B5EF4-FFF2-40B4-BE49-F238E27FC236}">
                <a16:creationId xmlns:a16="http://schemas.microsoft.com/office/drawing/2014/main" id="{8DD43A58-972F-4EB6-9E59-932E49C016CA}"/>
              </a:ext>
            </a:extLst>
          </p:cNvPr>
          <p:cNvSpPr/>
          <p:nvPr/>
        </p:nvSpPr>
        <p:spPr>
          <a:xfrm>
            <a:off x="3486955" y="1464517"/>
            <a:ext cx="5172353" cy="2977738"/>
          </a:xfrm>
          <a:prstGeom prst="rect">
            <a:avLst/>
          </a:prstGeom>
        </p:spPr>
        <p:txBody>
          <a:bodyPr wrap="square" lIns="0" tIns="0" rIns="0" bIns="68580" anchor="ctr">
            <a:spAutoFit/>
          </a:bodyPr>
          <a:lstStyle/>
          <a:p>
            <a:pPr>
              <a:spcAft>
                <a:spcPts val="450"/>
              </a:spcAft>
            </a:pPr>
            <a:r>
              <a:rPr lang="en-US" sz="1800" b="1" dirty="0">
                <a:solidFill>
                  <a:srgbClr val="8BC34A"/>
                </a:solidFill>
                <a:latin typeface="Karla" panose="020B0604020202020204" charset="0"/>
              </a:rPr>
              <a:t>Things to remember when you are observing behaviors</a:t>
            </a:r>
          </a:p>
          <a:p>
            <a:pPr>
              <a:spcAft>
                <a:spcPts val="450"/>
              </a:spcAft>
            </a:pPr>
            <a:r>
              <a:rPr lang="en-US" sz="1600" dirty="0" smtClean="0">
                <a:latin typeface="Karla" panose="020B0604020202020204" charset="0"/>
              </a:rPr>
              <a:t>Establish </a:t>
            </a:r>
            <a:r>
              <a:rPr lang="en-US" sz="1600" dirty="0">
                <a:latin typeface="Karla" panose="020B0604020202020204" charset="0"/>
              </a:rPr>
              <a:t>criteria for observation, effective planning required.</a:t>
            </a:r>
          </a:p>
          <a:p>
            <a:pPr>
              <a:spcAft>
                <a:spcPts val="450"/>
              </a:spcAft>
            </a:pPr>
            <a:r>
              <a:rPr lang="en-US" sz="1600" dirty="0">
                <a:latin typeface="Karla" panose="020B0604020202020204" charset="0"/>
              </a:rPr>
              <a:t>Observe frequently and at different times</a:t>
            </a:r>
          </a:p>
          <a:p>
            <a:pPr>
              <a:spcAft>
                <a:spcPts val="450"/>
              </a:spcAft>
            </a:pPr>
            <a:r>
              <a:rPr lang="en-US" sz="1600" dirty="0">
                <a:latin typeface="Karla" panose="020B0604020202020204" charset="0"/>
              </a:rPr>
              <a:t>Ensure that your teams know that they are been observed</a:t>
            </a:r>
          </a:p>
          <a:p>
            <a:pPr>
              <a:spcAft>
                <a:spcPts val="450"/>
              </a:spcAft>
            </a:pPr>
            <a:r>
              <a:rPr lang="en-US" sz="1600" dirty="0">
                <a:latin typeface="Karla" panose="020B0604020202020204" charset="0"/>
              </a:rPr>
              <a:t>Define the safe behavior that you are looking for</a:t>
            </a:r>
          </a:p>
          <a:p>
            <a:pPr>
              <a:spcAft>
                <a:spcPts val="450"/>
              </a:spcAft>
            </a:pPr>
            <a:r>
              <a:rPr lang="en-US" sz="1600" dirty="0">
                <a:latin typeface="Karla" panose="020B0604020202020204" charset="0"/>
              </a:rPr>
              <a:t>Develop a checklist to help you</a:t>
            </a:r>
          </a:p>
          <a:p>
            <a:pPr>
              <a:spcAft>
                <a:spcPts val="450"/>
              </a:spcAft>
            </a:pPr>
            <a:r>
              <a:rPr lang="en-US" sz="1600" dirty="0">
                <a:latin typeface="Karla" panose="020B0604020202020204" charset="0"/>
              </a:rPr>
              <a:t>Make notes and compile a detailed report </a:t>
            </a:r>
            <a:r>
              <a:rPr lang="en-US" sz="1600" dirty="0" smtClean="0">
                <a:latin typeface="Karla" panose="020B0604020202020204" charset="0"/>
              </a:rPr>
              <a:t>afterwards</a:t>
            </a:r>
            <a:endParaRPr lang="en-US" sz="1600" dirty="0">
              <a:latin typeface="Karla" panose="020B0604020202020204" charset="0"/>
            </a:endParaRPr>
          </a:p>
        </p:txBody>
      </p:sp>
    </p:spTree>
    <p:extLst>
      <p:ext uri="{BB962C8B-B14F-4D97-AF65-F5344CB8AC3E}">
        <p14:creationId xmlns:p14="http://schemas.microsoft.com/office/powerpoint/2010/main" val="41405820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500"/>
                                        <p:tgtEl>
                                          <p:spTgt spid="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5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500"/>
                                        <p:tgtEl>
                                          <p:spTgt spid="1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5" end="5"/>
                                            </p:txEl>
                                          </p:spTgt>
                                        </p:tgtEl>
                                        <p:attrNameLst>
                                          <p:attrName>style.visibility</p:attrName>
                                        </p:attrNameLst>
                                      </p:cBhvr>
                                      <p:to>
                                        <p:strVal val="visible"/>
                                      </p:to>
                                    </p:set>
                                    <p:animEffect transition="in" filter="fade">
                                      <p:cBhvr>
                                        <p:cTn id="27" dur="500"/>
                                        <p:tgtEl>
                                          <p:spTgt spid="1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6" end="6"/>
                                            </p:txEl>
                                          </p:spTgt>
                                        </p:tgtEl>
                                        <p:attrNameLst>
                                          <p:attrName>style.visibility</p:attrName>
                                        </p:attrNameLst>
                                      </p:cBhvr>
                                      <p:to>
                                        <p:strVal val="visible"/>
                                      </p:to>
                                    </p:set>
                                    <p:animEffect transition="in" filter="fade">
                                      <p:cBhvr>
                                        <p:cTn id="32" dur="500"/>
                                        <p:tgtEl>
                                          <p:spTgt spid="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video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654" y="166780"/>
            <a:ext cx="8788896" cy="4773065"/>
          </a:xfrm>
          <a:prstGeom prst="rect">
            <a:avLst/>
          </a:prstGeom>
        </p:spPr>
      </p:pic>
      <p:sp>
        <p:nvSpPr>
          <p:cNvPr id="6" name="Freeform: Shape 5">
            <a:extLst>
              <a:ext uri="{FF2B5EF4-FFF2-40B4-BE49-F238E27FC236}">
                <a16:creationId xmlns:a16="http://schemas.microsoft.com/office/drawing/2014/main" id="{710085F2-2EAF-4D8A-AC54-63EB4D2B85FC}"/>
              </a:ext>
            </a:extLst>
          </p:cNvPr>
          <p:cNvSpPr/>
          <p:nvPr/>
        </p:nvSpPr>
        <p:spPr>
          <a:xfrm>
            <a:off x="171450" y="171451"/>
            <a:ext cx="8801100" cy="4786751"/>
          </a:xfrm>
          <a:custGeom>
            <a:avLst/>
            <a:gdLst>
              <a:gd name="connsiteX0" fmla="*/ 66759 w 11734800"/>
              <a:gd name="connsiteY0" fmla="*/ 0 h 6382334"/>
              <a:gd name="connsiteX1" fmla="*/ 11668041 w 11734800"/>
              <a:gd name="connsiteY1" fmla="*/ 0 h 6382334"/>
              <a:gd name="connsiteX2" fmla="*/ 11734800 w 11734800"/>
              <a:gd name="connsiteY2" fmla="*/ 66759 h 6382334"/>
              <a:gd name="connsiteX3" fmla="*/ 11734800 w 11734800"/>
              <a:gd name="connsiteY3" fmla="*/ 6315575 h 6382334"/>
              <a:gd name="connsiteX4" fmla="*/ 11668041 w 11734800"/>
              <a:gd name="connsiteY4" fmla="*/ 6382334 h 6382334"/>
              <a:gd name="connsiteX5" fmla="*/ 66759 w 11734800"/>
              <a:gd name="connsiteY5" fmla="*/ 6382334 h 6382334"/>
              <a:gd name="connsiteX6" fmla="*/ 0 w 11734800"/>
              <a:gd name="connsiteY6" fmla="*/ 6315575 h 6382334"/>
              <a:gd name="connsiteX7" fmla="*/ 0 w 11734800"/>
              <a:gd name="connsiteY7" fmla="*/ 66759 h 6382334"/>
              <a:gd name="connsiteX8" fmla="*/ 66759 w 11734800"/>
              <a:gd name="connsiteY8" fmla="*/ 0 h 6382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4800" h="6382334">
                <a:moveTo>
                  <a:pt x="66759" y="0"/>
                </a:moveTo>
                <a:lnTo>
                  <a:pt x="11668041" y="0"/>
                </a:lnTo>
                <a:cubicBezTo>
                  <a:pt x="11704911" y="0"/>
                  <a:pt x="11734800" y="29889"/>
                  <a:pt x="11734800" y="66759"/>
                </a:cubicBezTo>
                <a:lnTo>
                  <a:pt x="11734800" y="6315575"/>
                </a:lnTo>
                <a:cubicBezTo>
                  <a:pt x="11734800" y="6352445"/>
                  <a:pt x="11704911" y="6382334"/>
                  <a:pt x="11668041" y="6382334"/>
                </a:cubicBezTo>
                <a:lnTo>
                  <a:pt x="66759" y="6382334"/>
                </a:lnTo>
                <a:cubicBezTo>
                  <a:pt x="29889" y="6382334"/>
                  <a:pt x="0" y="6352445"/>
                  <a:pt x="0" y="6315575"/>
                </a:cubicBezTo>
                <a:lnTo>
                  <a:pt x="0" y="66759"/>
                </a:lnTo>
                <a:cubicBezTo>
                  <a:pt x="0" y="29889"/>
                  <a:pt x="29889" y="0"/>
                  <a:pt x="66759" y="0"/>
                </a:cubicBezTo>
                <a:close/>
              </a:path>
            </a:pathLst>
          </a:custGeom>
          <a:gradFill>
            <a:gsLst>
              <a:gs pos="100000">
                <a:srgbClr val="8BC34A"/>
              </a:gs>
              <a:gs pos="0">
                <a:schemeClr val="bg1">
                  <a:alpha val="5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solidFill>
                <a:schemeClr val="tx1"/>
              </a:solidFill>
              <a:latin typeface="Karla" panose="020B0604020202020204" charset="0"/>
            </a:endParaRPr>
          </a:p>
        </p:txBody>
      </p:sp>
      <p:sp>
        <p:nvSpPr>
          <p:cNvPr id="3" name="Slide Number Placeholder 2">
            <a:extLst>
              <a:ext uri="{FF2B5EF4-FFF2-40B4-BE49-F238E27FC236}">
                <a16:creationId xmlns:a16="http://schemas.microsoft.com/office/drawing/2014/main" id="{09F89F5C-B586-43EA-8210-4A8411C84796}"/>
              </a:ext>
            </a:extLst>
          </p:cNvPr>
          <p:cNvSpPr>
            <a:spLocks noGrp="1"/>
          </p:cNvSpPr>
          <p:nvPr>
            <p:ph type="sldNum" sz="quarter" idx="12"/>
          </p:nvPr>
        </p:nvSpPr>
        <p:spPr>
          <a:xfrm>
            <a:off x="6457950" y="171451"/>
            <a:ext cx="2057400" cy="273844"/>
          </a:xfrm>
        </p:spPr>
        <p:txBody>
          <a:bodyPr/>
          <a:lstStyle/>
          <a:p>
            <a:fld id="{C5AC5FCB-6B74-432D-892B-943DF54F3523}" type="slidenum">
              <a:rPr lang="en-ID" smtClean="0">
                <a:solidFill>
                  <a:schemeClr val="tx1"/>
                </a:solidFill>
                <a:latin typeface="Karla" panose="020B0604020202020204" charset="0"/>
              </a:rPr>
              <a:t>77</a:t>
            </a:fld>
            <a:endParaRPr lang="en-ID">
              <a:solidFill>
                <a:schemeClr val="tx1"/>
              </a:solidFill>
              <a:latin typeface="Karla" panose="020B0604020202020204" charset="0"/>
            </a:endParaRPr>
          </a:p>
        </p:txBody>
      </p:sp>
      <p:grpSp>
        <p:nvGrpSpPr>
          <p:cNvPr id="7" name="Group 6">
            <a:extLst>
              <a:ext uri="{FF2B5EF4-FFF2-40B4-BE49-F238E27FC236}">
                <a16:creationId xmlns:a16="http://schemas.microsoft.com/office/drawing/2014/main" id="{227A5303-5750-4CE4-A7D5-BD6CA4C40379}"/>
              </a:ext>
            </a:extLst>
          </p:cNvPr>
          <p:cNvGrpSpPr/>
          <p:nvPr/>
        </p:nvGrpSpPr>
        <p:grpSpPr>
          <a:xfrm>
            <a:off x="158151" y="171451"/>
            <a:ext cx="8814399" cy="4784867"/>
            <a:chOff x="0" y="114086"/>
            <a:chExt cx="12174268" cy="6608762"/>
          </a:xfrm>
        </p:grpSpPr>
        <p:cxnSp>
          <p:nvCxnSpPr>
            <p:cNvPr id="8" name="Straight Connector 7">
              <a:extLst>
                <a:ext uri="{FF2B5EF4-FFF2-40B4-BE49-F238E27FC236}">
                  <a16:creationId xmlns:a16="http://schemas.microsoft.com/office/drawing/2014/main" id="{0E4FE3C1-3A69-4BE8-8858-84149FF7440B}"/>
                </a:ext>
              </a:extLst>
            </p:cNvPr>
            <p:cNvCxnSpPr>
              <a:cxnSpLocks/>
            </p:cNvCxnSpPr>
            <p:nvPr/>
          </p:nvCxnSpPr>
          <p:spPr>
            <a:xfrm flipH="1">
              <a:off x="5454629" y="999601"/>
              <a:ext cx="2266112" cy="2266113"/>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8BB882B-18FA-4C6B-AC14-F2A0EFE6D1D6}"/>
                </a:ext>
              </a:extLst>
            </p:cNvPr>
            <p:cNvCxnSpPr>
              <a:cxnSpLocks/>
            </p:cNvCxnSpPr>
            <p:nvPr/>
          </p:nvCxnSpPr>
          <p:spPr>
            <a:xfrm flipH="1">
              <a:off x="7899734" y="5024626"/>
              <a:ext cx="1659755" cy="1659754"/>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B79A916-B051-4C14-BE66-AEF700B02C12}"/>
                </a:ext>
              </a:extLst>
            </p:cNvPr>
            <p:cNvCxnSpPr>
              <a:cxnSpLocks/>
            </p:cNvCxnSpPr>
            <p:nvPr/>
          </p:nvCxnSpPr>
          <p:spPr>
            <a:xfrm flipH="1">
              <a:off x="10068814" y="4049486"/>
              <a:ext cx="2105454" cy="2105454"/>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EEBCA14-3FF9-4E44-9BAA-0F6E7C06971B}"/>
                </a:ext>
              </a:extLst>
            </p:cNvPr>
            <p:cNvCxnSpPr>
              <a:cxnSpLocks/>
            </p:cNvCxnSpPr>
            <p:nvPr/>
          </p:nvCxnSpPr>
          <p:spPr>
            <a:xfrm flipH="1">
              <a:off x="10769459" y="3875314"/>
              <a:ext cx="925238" cy="925238"/>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9FC8B759-5FDC-402B-92CB-D454568811B7}"/>
                </a:ext>
              </a:extLst>
            </p:cNvPr>
            <p:cNvGrpSpPr/>
            <p:nvPr/>
          </p:nvGrpSpPr>
          <p:grpSpPr>
            <a:xfrm>
              <a:off x="8152776" y="114086"/>
              <a:ext cx="3602376" cy="3611780"/>
              <a:chOff x="7188200" y="114086"/>
              <a:chExt cx="3602376" cy="3611780"/>
            </a:xfrm>
          </p:grpSpPr>
          <p:cxnSp>
            <p:nvCxnSpPr>
              <p:cNvPr id="29" name="Straight Connector 28">
                <a:extLst>
                  <a:ext uri="{FF2B5EF4-FFF2-40B4-BE49-F238E27FC236}">
                    <a16:creationId xmlns:a16="http://schemas.microsoft.com/office/drawing/2014/main" id="{7336A600-2545-4D28-B8E9-F48768578CE7}"/>
                  </a:ext>
                </a:extLst>
              </p:cNvPr>
              <p:cNvCxnSpPr>
                <a:cxnSpLocks/>
              </p:cNvCxnSpPr>
              <p:nvPr/>
            </p:nvCxnSpPr>
            <p:spPr>
              <a:xfrm flipH="1">
                <a:off x="7791483" y="114086"/>
                <a:ext cx="2999093" cy="2999094"/>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6704F4E-AE6D-4ACD-A6D2-905835A9CC3E}"/>
                  </a:ext>
                </a:extLst>
              </p:cNvPr>
              <p:cNvCxnSpPr>
                <a:cxnSpLocks/>
              </p:cNvCxnSpPr>
              <p:nvPr/>
            </p:nvCxnSpPr>
            <p:spPr>
              <a:xfrm flipH="1">
                <a:off x="7188200" y="3263900"/>
                <a:ext cx="461965" cy="461966"/>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38B44F82-A705-4D7D-B84D-DE61C04AB5EB}"/>
                </a:ext>
              </a:extLst>
            </p:cNvPr>
            <p:cNvCxnSpPr>
              <a:cxnSpLocks/>
            </p:cNvCxnSpPr>
            <p:nvPr/>
          </p:nvCxnSpPr>
          <p:spPr>
            <a:xfrm flipH="1">
              <a:off x="1603748" y="5520104"/>
              <a:ext cx="1202745" cy="1202744"/>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A195280-24AD-48C3-AF8E-7A2B95367595}"/>
                </a:ext>
              </a:extLst>
            </p:cNvPr>
            <p:cNvCxnSpPr>
              <a:cxnSpLocks/>
            </p:cNvCxnSpPr>
            <p:nvPr/>
          </p:nvCxnSpPr>
          <p:spPr>
            <a:xfrm flipH="1">
              <a:off x="4505554" y="4049486"/>
              <a:ext cx="1808913" cy="1808913"/>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0C3B783-CBAA-4D78-9E52-9CB408A9C769}"/>
                </a:ext>
              </a:extLst>
            </p:cNvPr>
            <p:cNvCxnSpPr>
              <a:cxnSpLocks/>
            </p:cNvCxnSpPr>
            <p:nvPr/>
          </p:nvCxnSpPr>
          <p:spPr>
            <a:xfrm flipH="1">
              <a:off x="1769075" y="4337933"/>
              <a:ext cx="1808913" cy="1808913"/>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F7DB870-0E83-46BD-A2C4-379A3ABF4385}"/>
                </a:ext>
              </a:extLst>
            </p:cNvPr>
            <p:cNvCxnSpPr>
              <a:cxnSpLocks/>
            </p:cNvCxnSpPr>
            <p:nvPr/>
          </p:nvCxnSpPr>
          <p:spPr>
            <a:xfrm flipH="1">
              <a:off x="0" y="4337933"/>
              <a:ext cx="1808913" cy="1808913"/>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A76663B-10C0-4741-BE37-82EB8A05EB10}"/>
                </a:ext>
              </a:extLst>
            </p:cNvPr>
            <p:cNvGrpSpPr/>
            <p:nvPr/>
          </p:nvGrpSpPr>
          <p:grpSpPr>
            <a:xfrm>
              <a:off x="10060030" y="2732579"/>
              <a:ext cx="1383393" cy="1383392"/>
              <a:chOff x="8926286" y="1882322"/>
              <a:chExt cx="1383393" cy="1383392"/>
            </a:xfrm>
          </p:grpSpPr>
          <p:cxnSp>
            <p:nvCxnSpPr>
              <p:cNvPr id="27" name="Straight Connector 26">
                <a:extLst>
                  <a:ext uri="{FF2B5EF4-FFF2-40B4-BE49-F238E27FC236}">
                    <a16:creationId xmlns:a16="http://schemas.microsoft.com/office/drawing/2014/main" id="{9F9873AC-3DBE-40A8-987F-8D052244D91D}"/>
                  </a:ext>
                </a:extLst>
              </p:cNvPr>
              <p:cNvCxnSpPr>
                <a:cxnSpLocks/>
              </p:cNvCxnSpPr>
              <p:nvPr/>
            </p:nvCxnSpPr>
            <p:spPr>
              <a:xfrm flipH="1">
                <a:off x="8926286" y="2322286"/>
                <a:ext cx="943428" cy="943428"/>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ACCA85D-98FD-481F-B2F4-A63BA5F48607}"/>
                  </a:ext>
                </a:extLst>
              </p:cNvPr>
              <p:cNvCxnSpPr>
                <a:cxnSpLocks/>
              </p:cNvCxnSpPr>
              <p:nvPr/>
            </p:nvCxnSpPr>
            <p:spPr>
              <a:xfrm flipV="1">
                <a:off x="9969500" y="1882322"/>
                <a:ext cx="340179" cy="340178"/>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grpSp>
        <p:cxnSp>
          <p:nvCxnSpPr>
            <p:cNvPr id="18" name="Straight Connector 17">
              <a:extLst>
                <a:ext uri="{FF2B5EF4-FFF2-40B4-BE49-F238E27FC236}">
                  <a16:creationId xmlns:a16="http://schemas.microsoft.com/office/drawing/2014/main" id="{7418C695-4913-49A1-84BF-59E06381AC6A}"/>
                </a:ext>
              </a:extLst>
            </p:cNvPr>
            <p:cNvCxnSpPr>
              <a:cxnSpLocks/>
            </p:cNvCxnSpPr>
            <p:nvPr/>
          </p:nvCxnSpPr>
          <p:spPr>
            <a:xfrm flipV="1">
              <a:off x="7864609" y="279400"/>
              <a:ext cx="576334" cy="576333"/>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E9A3F29-0E71-4438-8EF8-C57098F9F07A}"/>
                </a:ext>
              </a:extLst>
            </p:cNvPr>
            <p:cNvCxnSpPr>
              <a:cxnSpLocks/>
            </p:cNvCxnSpPr>
            <p:nvPr/>
          </p:nvCxnSpPr>
          <p:spPr>
            <a:xfrm flipV="1">
              <a:off x="2095500" y="3594101"/>
              <a:ext cx="457246" cy="457246"/>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C4D86D4-119B-4E84-A6F5-3F94B60B1FD8}"/>
                </a:ext>
              </a:extLst>
            </p:cNvPr>
            <p:cNvCxnSpPr>
              <a:cxnSpLocks/>
            </p:cNvCxnSpPr>
            <p:nvPr/>
          </p:nvCxnSpPr>
          <p:spPr>
            <a:xfrm flipH="1">
              <a:off x="1916140" y="114086"/>
              <a:ext cx="2208201" cy="2208200"/>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908F051-5176-46C0-AF6A-C06DA9F1554B}"/>
                </a:ext>
              </a:extLst>
            </p:cNvPr>
            <p:cNvCxnSpPr>
              <a:cxnSpLocks/>
            </p:cNvCxnSpPr>
            <p:nvPr/>
          </p:nvCxnSpPr>
          <p:spPr>
            <a:xfrm flipH="1">
              <a:off x="4572006" y="1634695"/>
              <a:ext cx="1487715" cy="1487715"/>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0D803D6-4645-4574-BFE5-E5F325F3BBF1}"/>
                </a:ext>
              </a:extLst>
            </p:cNvPr>
            <p:cNvCxnSpPr>
              <a:cxnSpLocks/>
            </p:cNvCxnSpPr>
            <p:nvPr/>
          </p:nvCxnSpPr>
          <p:spPr>
            <a:xfrm flipH="1">
              <a:off x="0" y="2322286"/>
              <a:ext cx="943428" cy="943428"/>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F6E5CA9-EB6C-4B04-B378-840546DA3785}"/>
                </a:ext>
              </a:extLst>
            </p:cNvPr>
            <p:cNvCxnSpPr>
              <a:cxnSpLocks/>
            </p:cNvCxnSpPr>
            <p:nvPr/>
          </p:nvCxnSpPr>
          <p:spPr>
            <a:xfrm flipV="1">
              <a:off x="1043214" y="1882322"/>
              <a:ext cx="340179" cy="340178"/>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097296F-57AF-46D2-8899-107A492BCC63}"/>
                </a:ext>
              </a:extLst>
            </p:cNvPr>
            <p:cNvCxnSpPr>
              <a:cxnSpLocks/>
            </p:cNvCxnSpPr>
            <p:nvPr/>
          </p:nvCxnSpPr>
          <p:spPr>
            <a:xfrm flipH="1">
              <a:off x="4767878" y="442709"/>
              <a:ext cx="1191985" cy="1191986"/>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7719589-0FBA-4B5C-AB16-EA33C08101ED}"/>
                </a:ext>
              </a:extLst>
            </p:cNvPr>
            <p:cNvCxnSpPr>
              <a:cxnSpLocks/>
            </p:cNvCxnSpPr>
            <p:nvPr/>
          </p:nvCxnSpPr>
          <p:spPr>
            <a:xfrm flipV="1">
              <a:off x="6055134" y="114086"/>
              <a:ext cx="233353" cy="233353"/>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004AC0E-42E9-404C-AF48-2689815BA6B8}"/>
                </a:ext>
              </a:extLst>
            </p:cNvPr>
            <p:cNvCxnSpPr>
              <a:cxnSpLocks/>
            </p:cNvCxnSpPr>
            <p:nvPr/>
          </p:nvCxnSpPr>
          <p:spPr>
            <a:xfrm flipH="1">
              <a:off x="10165453" y="5677341"/>
              <a:ext cx="925238" cy="925238"/>
            </a:xfrm>
            <a:prstGeom prst="line">
              <a:avLst/>
            </a:prstGeom>
            <a:ln cap="rnd">
              <a:gradFill>
                <a:gsLst>
                  <a:gs pos="0">
                    <a:srgbClr val="1FD3FF">
                      <a:alpha val="13000"/>
                    </a:srgbClr>
                  </a:gs>
                  <a:gs pos="100000">
                    <a:srgbClr val="FF93FF">
                      <a:alpha val="7000"/>
                    </a:srgbClr>
                  </a:gs>
                </a:gsLst>
                <a:lin ang="5400000" scaled="1"/>
              </a:gradFill>
              <a:round/>
            </a:ln>
          </p:spPr>
          <p:style>
            <a:lnRef idx="1">
              <a:schemeClr val="accent1"/>
            </a:lnRef>
            <a:fillRef idx="0">
              <a:schemeClr val="accent1"/>
            </a:fillRef>
            <a:effectRef idx="0">
              <a:schemeClr val="accent1"/>
            </a:effectRef>
            <a:fontRef idx="minor">
              <a:schemeClr val="tx1"/>
            </a:fontRef>
          </p:style>
        </p:cxnSp>
      </p:grpSp>
      <p:sp>
        <p:nvSpPr>
          <p:cNvPr id="42" name="Rectangle 41">
            <a:extLst>
              <a:ext uri="{FF2B5EF4-FFF2-40B4-BE49-F238E27FC236}">
                <a16:creationId xmlns:a16="http://schemas.microsoft.com/office/drawing/2014/main" id="{D877FCD4-66C3-486F-933D-057E82DC722D}"/>
              </a:ext>
            </a:extLst>
          </p:cNvPr>
          <p:cNvSpPr/>
          <p:nvPr/>
        </p:nvSpPr>
        <p:spPr>
          <a:xfrm>
            <a:off x="171450" y="3270351"/>
            <a:ext cx="8801100" cy="1515963"/>
          </a:xfrm>
          <a:prstGeom prst="rect">
            <a:avLst/>
          </a:pr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ID" sz="1050">
              <a:solidFill>
                <a:schemeClr val="tx1"/>
              </a:solidFill>
              <a:latin typeface="Karla" panose="020B0604020202020204" charset="0"/>
            </a:endParaRPr>
          </a:p>
        </p:txBody>
      </p:sp>
      <p:sp>
        <p:nvSpPr>
          <p:cNvPr id="34" name="Title 1">
            <a:extLst>
              <a:ext uri="{FF2B5EF4-FFF2-40B4-BE49-F238E27FC236}">
                <a16:creationId xmlns:a16="http://schemas.microsoft.com/office/drawing/2014/main" id="{2E9E365F-01C3-4F3B-B997-83ED0C886455}"/>
              </a:ext>
            </a:extLst>
          </p:cNvPr>
          <p:cNvSpPr txBox="1">
            <a:spLocks/>
          </p:cNvSpPr>
          <p:nvPr/>
        </p:nvSpPr>
        <p:spPr>
          <a:xfrm>
            <a:off x="498023" y="4310352"/>
            <a:ext cx="3112162" cy="249299"/>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ID" sz="1800" dirty="0">
                <a:latin typeface="Karla" panose="020B0604020202020204" charset="0"/>
                <a:ea typeface="Cambria" panose="02040503050406030204" pitchFamily="18" charset="0"/>
                <a:cs typeface="Segoe UI Light" panose="020B0502040204020203" pitchFamily="34" charset="0"/>
              </a:rPr>
              <a:t>The fuel to good behaviour</a:t>
            </a:r>
          </a:p>
        </p:txBody>
      </p:sp>
      <p:grpSp>
        <p:nvGrpSpPr>
          <p:cNvPr id="35" name="Group 34">
            <a:extLst>
              <a:ext uri="{FF2B5EF4-FFF2-40B4-BE49-F238E27FC236}">
                <a16:creationId xmlns:a16="http://schemas.microsoft.com/office/drawing/2014/main" id="{BC886B78-095B-4689-8903-DA8D37A888B5}"/>
              </a:ext>
            </a:extLst>
          </p:cNvPr>
          <p:cNvGrpSpPr/>
          <p:nvPr/>
        </p:nvGrpSpPr>
        <p:grpSpPr>
          <a:xfrm>
            <a:off x="498023" y="4147192"/>
            <a:ext cx="3112162" cy="73904"/>
            <a:chOff x="867230" y="5081962"/>
            <a:chExt cx="4149549" cy="98538"/>
          </a:xfrm>
        </p:grpSpPr>
        <p:sp>
          <p:nvSpPr>
            <p:cNvPr id="36" name="Oval 35">
              <a:extLst>
                <a:ext uri="{FF2B5EF4-FFF2-40B4-BE49-F238E27FC236}">
                  <a16:creationId xmlns:a16="http://schemas.microsoft.com/office/drawing/2014/main" id="{9E0FD82D-F139-474C-838E-826542FB3FAA}"/>
                </a:ext>
              </a:extLst>
            </p:cNvPr>
            <p:cNvSpPr/>
            <p:nvPr/>
          </p:nvSpPr>
          <p:spPr>
            <a:xfrm>
              <a:off x="867230" y="5081962"/>
              <a:ext cx="98539" cy="98538"/>
            </a:xfrm>
            <a:prstGeom prst="ellipse">
              <a:avLst/>
            </a:prstGeom>
            <a:solidFill>
              <a:srgbClr val="FF9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solidFill>
                  <a:schemeClr val="tx1"/>
                </a:solidFill>
                <a:latin typeface="Karla" panose="020B0604020202020204" charset="0"/>
              </a:endParaRPr>
            </a:p>
          </p:txBody>
        </p:sp>
        <p:sp>
          <p:nvSpPr>
            <p:cNvPr id="37" name="Oval 36">
              <a:extLst>
                <a:ext uri="{FF2B5EF4-FFF2-40B4-BE49-F238E27FC236}">
                  <a16:creationId xmlns:a16="http://schemas.microsoft.com/office/drawing/2014/main" id="{2552F7E7-D863-4F69-9461-982B69E5EC6E}"/>
                </a:ext>
              </a:extLst>
            </p:cNvPr>
            <p:cNvSpPr/>
            <p:nvPr/>
          </p:nvSpPr>
          <p:spPr>
            <a:xfrm>
              <a:off x="1153887" y="5081962"/>
              <a:ext cx="98539" cy="98538"/>
            </a:xfrm>
            <a:prstGeom prst="ellipse">
              <a:avLst/>
            </a:prstGeom>
            <a:solidFill>
              <a:srgbClr val="1F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solidFill>
                  <a:schemeClr val="tx1"/>
                </a:solidFill>
                <a:latin typeface="Karla" panose="020B0604020202020204" charset="0"/>
              </a:endParaRPr>
            </a:p>
          </p:txBody>
        </p:sp>
        <p:sp>
          <p:nvSpPr>
            <p:cNvPr id="38" name="Oval 37">
              <a:extLst>
                <a:ext uri="{FF2B5EF4-FFF2-40B4-BE49-F238E27FC236}">
                  <a16:creationId xmlns:a16="http://schemas.microsoft.com/office/drawing/2014/main" id="{DDA36CED-2487-4092-8628-91A143FED24B}"/>
                </a:ext>
              </a:extLst>
            </p:cNvPr>
            <p:cNvSpPr/>
            <p:nvPr/>
          </p:nvSpPr>
          <p:spPr>
            <a:xfrm>
              <a:off x="1440544" y="5081962"/>
              <a:ext cx="98539" cy="98538"/>
            </a:xfrm>
            <a:prstGeom prst="ellipse">
              <a:avLst/>
            </a:prstGeom>
            <a:solidFill>
              <a:srgbClr val="FF1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dirty="0">
                <a:solidFill>
                  <a:schemeClr val="tx1"/>
                </a:solidFill>
                <a:latin typeface="Karla" panose="020B0604020202020204" charset="0"/>
              </a:endParaRPr>
            </a:p>
          </p:txBody>
        </p:sp>
        <p:cxnSp>
          <p:nvCxnSpPr>
            <p:cNvPr id="39" name="Straight Connector 38">
              <a:extLst>
                <a:ext uri="{FF2B5EF4-FFF2-40B4-BE49-F238E27FC236}">
                  <a16:creationId xmlns:a16="http://schemas.microsoft.com/office/drawing/2014/main" id="{E76A65FA-1A9D-4D26-8600-5828F257AD57}"/>
                </a:ext>
              </a:extLst>
            </p:cNvPr>
            <p:cNvCxnSpPr>
              <a:cxnSpLocks/>
            </p:cNvCxnSpPr>
            <p:nvPr/>
          </p:nvCxnSpPr>
          <p:spPr>
            <a:xfrm>
              <a:off x="1727200" y="5131231"/>
              <a:ext cx="3289579" cy="0"/>
            </a:xfrm>
            <a:prstGeom prst="line">
              <a:avLst/>
            </a:prstGeom>
            <a:ln w="6350" cap="rnd">
              <a:solidFill>
                <a:schemeClr val="bg1"/>
              </a:solidFill>
              <a:round/>
            </a:ln>
          </p:spPr>
          <p:style>
            <a:lnRef idx="1">
              <a:schemeClr val="accent1"/>
            </a:lnRef>
            <a:fillRef idx="0">
              <a:schemeClr val="accent1"/>
            </a:fillRef>
            <a:effectRef idx="0">
              <a:schemeClr val="accent1"/>
            </a:effectRef>
            <a:fontRef idx="minor">
              <a:schemeClr val="tx1"/>
            </a:fontRef>
          </p:style>
        </p:cxnSp>
      </p:grpSp>
      <p:sp>
        <p:nvSpPr>
          <p:cNvPr id="40" name="Title 1">
            <a:extLst>
              <a:ext uri="{FF2B5EF4-FFF2-40B4-BE49-F238E27FC236}">
                <a16:creationId xmlns:a16="http://schemas.microsoft.com/office/drawing/2014/main" id="{927A38FA-3D9F-4E47-AD96-CC50BE86997D}"/>
              </a:ext>
            </a:extLst>
          </p:cNvPr>
          <p:cNvSpPr txBox="1">
            <a:spLocks/>
          </p:cNvSpPr>
          <p:nvPr/>
        </p:nvSpPr>
        <p:spPr>
          <a:xfrm>
            <a:off x="498023" y="3497015"/>
            <a:ext cx="4940955" cy="560923"/>
          </a:xfrm>
          <a:prstGeom prst="rect">
            <a:avLst/>
          </a:prstGeom>
        </p:spPr>
        <p:txBody>
          <a:bodyPr vert="horz" wrap="square"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400" b="1" dirty="0">
                <a:latin typeface="Karla" panose="020B0604020202020204" charset="0"/>
                <a:ea typeface="Cambria" panose="02040503050406030204" pitchFamily="18" charset="0"/>
                <a:cs typeface="Segoe UI" panose="020B0502040204020203" pitchFamily="34" charset="0"/>
              </a:rPr>
              <a:t>Reinforcement </a:t>
            </a:r>
            <a:endParaRPr lang="en-ID" sz="2400" b="1" dirty="0">
              <a:latin typeface="Karla" panose="020B0604020202020204" charset="0"/>
              <a:ea typeface="Cambria" panose="02040503050406030204" pitchFamily="18" charset="0"/>
              <a:cs typeface="Segoe UI" panose="020B0502040204020203" pitchFamily="34" charset="0"/>
            </a:endParaRPr>
          </a:p>
        </p:txBody>
      </p:sp>
      <p:sp>
        <p:nvSpPr>
          <p:cNvPr id="41" name="Title 1">
            <a:extLst>
              <a:ext uri="{FF2B5EF4-FFF2-40B4-BE49-F238E27FC236}">
                <a16:creationId xmlns:a16="http://schemas.microsoft.com/office/drawing/2014/main" id="{E469CBAC-3FBB-4521-95AC-6E355B034EAA}"/>
              </a:ext>
            </a:extLst>
          </p:cNvPr>
          <p:cNvSpPr txBox="1">
            <a:spLocks/>
          </p:cNvSpPr>
          <p:nvPr/>
        </p:nvSpPr>
        <p:spPr>
          <a:xfrm>
            <a:off x="913458" y="1989388"/>
            <a:ext cx="7217764" cy="1121914"/>
          </a:xfrm>
          <a:prstGeom prst="rect">
            <a:avLst/>
          </a:prstGeom>
        </p:spPr>
        <p:txBody>
          <a:bodyPr vert="horz" wrap="square" lIns="0" tIns="0" rIns="0" bIns="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dirty="0">
                <a:latin typeface="Karla" panose="020B0604020202020204" charset="0"/>
                <a:ea typeface="Cambria" panose="02040503050406030204" pitchFamily="18" charset="0"/>
                <a:cs typeface="Segoe UI" panose="020B0502040204020203" pitchFamily="34" charset="0"/>
              </a:rPr>
              <a:t>The positive feedback which increases the likelihood of acceptable (safe) behaviors.</a:t>
            </a:r>
            <a:endParaRPr lang="en-ID" sz="2400" dirty="0">
              <a:latin typeface="Karla" panose="020B0604020202020204" charset="0"/>
              <a:ea typeface="Cambria" panose="02040503050406030204" pitchFamily="18" charset="0"/>
              <a:cs typeface="Segoe UI" panose="020B0502040204020203" pitchFamily="34" charset="0"/>
            </a:endParaRPr>
          </a:p>
        </p:txBody>
      </p:sp>
    </p:spTree>
    <p:extLst>
      <p:ext uri="{BB962C8B-B14F-4D97-AF65-F5344CB8AC3E}">
        <p14:creationId xmlns:p14="http://schemas.microsoft.com/office/powerpoint/2010/main" val="1510419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80" fill="hold"/>
                                        <p:tgtEl>
                                          <p:spTgt spid="4"/>
                                        </p:tgtEl>
                                      </p:cBhvr>
                                    </p:cmd>
                                  </p:childTnLst>
                                </p:cTn>
                              </p:par>
                              <p:par>
                                <p:cTn id="7" presetID="10" presetClass="exit" presetSubtype="0" fill="hold" grpId="0" nodeType="withEffect">
                                  <p:stCondLst>
                                    <p:cond delay="0"/>
                                  </p:stCondLst>
                                  <p:childTnLst>
                                    <p:animEffect transition="out" filter="fade">
                                      <p:cBhvr>
                                        <p:cTn id="8" dur="5000"/>
                                        <p:tgtEl>
                                          <p:spTgt spid="6"/>
                                        </p:tgtEl>
                                      </p:cBhvr>
                                    </p:animEffect>
                                    <p:set>
                                      <p:cBhvr>
                                        <p:cTn id="9" dur="1" fill="hold">
                                          <p:stCondLst>
                                            <p:cond delay="4999"/>
                                          </p:stCondLst>
                                        </p:cTn>
                                        <p:tgtEl>
                                          <p:spTgt spid="6"/>
                                        </p:tgtEl>
                                        <p:attrNameLst>
                                          <p:attrName>style.visibility</p:attrName>
                                        </p:attrNameLst>
                                      </p:cBhvr>
                                      <p:to>
                                        <p:strVal val="hidden"/>
                                      </p:to>
                                    </p:set>
                                  </p:childTnLst>
                                </p:cTn>
                              </p:par>
                              <p:par>
                                <p:cTn id="10" presetID="10" presetClass="entr" presetSubtype="0"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4"/>
                </p:tgtEl>
              </p:cMediaNode>
            </p:vide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4"/>
                                        </p:tgtEl>
                                      </p:cBhvr>
                                    </p:cmd>
                                  </p:childTnLst>
                                </p:cTn>
                              </p:par>
                            </p:childTnLst>
                          </p:cTn>
                        </p:par>
                      </p:childTnLst>
                    </p:cTn>
                  </p:par>
                </p:childTnLst>
              </p:cTn>
              <p:nextCondLst>
                <p:cond evt="onClick" delay="0">
                  <p:tgtEl>
                    <p:spTgt spid="4"/>
                  </p:tgtEl>
                </p:cond>
              </p:nextCondLst>
            </p:seq>
          </p:childTnLst>
        </p:cTn>
      </p:par>
    </p:tnLst>
    <p:bldLst>
      <p:bldP spid="6" grpId="0" animBg="1"/>
      <p:bldP spid="41" grpId="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CE42213-293B-40BF-ABA5-54B0BB9EC1B6}"/>
              </a:ext>
            </a:extLst>
          </p:cNvPr>
          <p:cNvGrpSpPr/>
          <p:nvPr/>
        </p:nvGrpSpPr>
        <p:grpSpPr>
          <a:xfrm>
            <a:off x="460421" y="1609766"/>
            <a:ext cx="2642007" cy="73904"/>
            <a:chOff x="867230" y="5081962"/>
            <a:chExt cx="3522676" cy="98538"/>
          </a:xfrm>
        </p:grpSpPr>
        <p:sp>
          <p:nvSpPr>
            <p:cNvPr id="8" name="Oval 7">
              <a:extLst>
                <a:ext uri="{FF2B5EF4-FFF2-40B4-BE49-F238E27FC236}">
                  <a16:creationId xmlns:a16="http://schemas.microsoft.com/office/drawing/2014/main" id="{0B7E18FC-312F-474F-A0CF-5CBAC4981852}"/>
                </a:ext>
              </a:extLst>
            </p:cNvPr>
            <p:cNvSpPr/>
            <p:nvPr/>
          </p:nvSpPr>
          <p:spPr>
            <a:xfrm>
              <a:off x="867230" y="5081962"/>
              <a:ext cx="98539" cy="98538"/>
            </a:xfrm>
            <a:prstGeom prst="ellipse">
              <a:avLst/>
            </a:prstGeom>
            <a:solidFill>
              <a:srgbClr val="FF9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latin typeface="Karla" panose="020B0604020202020204" charset="0"/>
              </a:endParaRPr>
            </a:p>
          </p:txBody>
        </p:sp>
        <p:sp>
          <p:nvSpPr>
            <p:cNvPr id="9" name="Oval 8">
              <a:extLst>
                <a:ext uri="{FF2B5EF4-FFF2-40B4-BE49-F238E27FC236}">
                  <a16:creationId xmlns:a16="http://schemas.microsoft.com/office/drawing/2014/main" id="{76B2A4A8-3664-4BCE-89E1-2A473302F591}"/>
                </a:ext>
              </a:extLst>
            </p:cNvPr>
            <p:cNvSpPr/>
            <p:nvPr/>
          </p:nvSpPr>
          <p:spPr>
            <a:xfrm>
              <a:off x="1153887" y="5081962"/>
              <a:ext cx="98539" cy="98538"/>
            </a:xfrm>
            <a:prstGeom prst="ellipse">
              <a:avLst/>
            </a:prstGeom>
            <a:solidFill>
              <a:srgbClr val="1F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a:latin typeface="Karla" panose="020B0604020202020204" charset="0"/>
              </a:endParaRPr>
            </a:p>
          </p:txBody>
        </p:sp>
        <p:sp>
          <p:nvSpPr>
            <p:cNvPr id="10" name="Oval 9">
              <a:extLst>
                <a:ext uri="{FF2B5EF4-FFF2-40B4-BE49-F238E27FC236}">
                  <a16:creationId xmlns:a16="http://schemas.microsoft.com/office/drawing/2014/main" id="{82F3D3BF-D2EA-49AF-B7BA-05928B219421}"/>
                </a:ext>
              </a:extLst>
            </p:cNvPr>
            <p:cNvSpPr/>
            <p:nvPr/>
          </p:nvSpPr>
          <p:spPr>
            <a:xfrm>
              <a:off x="1440544" y="5081962"/>
              <a:ext cx="98539" cy="98538"/>
            </a:xfrm>
            <a:prstGeom prst="ellipse">
              <a:avLst/>
            </a:prstGeom>
            <a:solidFill>
              <a:srgbClr val="FF1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200" dirty="0">
                <a:latin typeface="Karla" panose="020B0604020202020204" charset="0"/>
              </a:endParaRPr>
            </a:p>
          </p:txBody>
        </p:sp>
        <p:cxnSp>
          <p:nvCxnSpPr>
            <p:cNvPr id="11" name="Straight Connector 10">
              <a:extLst>
                <a:ext uri="{FF2B5EF4-FFF2-40B4-BE49-F238E27FC236}">
                  <a16:creationId xmlns:a16="http://schemas.microsoft.com/office/drawing/2014/main" id="{767297BF-9657-4BA2-9658-725FA31EEE2B}"/>
                </a:ext>
              </a:extLst>
            </p:cNvPr>
            <p:cNvCxnSpPr>
              <a:cxnSpLocks/>
            </p:cNvCxnSpPr>
            <p:nvPr/>
          </p:nvCxnSpPr>
          <p:spPr>
            <a:xfrm>
              <a:off x="1727200" y="5131231"/>
              <a:ext cx="2662706" cy="0"/>
            </a:xfrm>
            <a:prstGeom prst="line">
              <a:avLst/>
            </a:prstGeom>
            <a:ln w="6350" cap="rnd">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grpSp>
      <p:sp>
        <p:nvSpPr>
          <p:cNvPr id="2" name="Slide Number Placeholder 1">
            <a:extLst>
              <a:ext uri="{FF2B5EF4-FFF2-40B4-BE49-F238E27FC236}">
                <a16:creationId xmlns:a16="http://schemas.microsoft.com/office/drawing/2014/main" id="{4DE380AB-56C3-475A-85A2-BFC9FB54C3E3}"/>
              </a:ext>
            </a:extLst>
          </p:cNvPr>
          <p:cNvSpPr>
            <a:spLocks noGrp="1"/>
          </p:cNvSpPr>
          <p:nvPr>
            <p:ph type="sldNum" sz="quarter" idx="12"/>
          </p:nvPr>
        </p:nvSpPr>
        <p:spPr>
          <a:xfrm>
            <a:off x="8371394" y="4664674"/>
            <a:ext cx="287913" cy="246221"/>
          </a:xfrm>
        </p:spPr>
        <p:txBody>
          <a:bodyPr/>
          <a:lstStyle/>
          <a:p>
            <a:fld id="{C5AC5FCB-6B74-432D-892B-943DF54F3523}" type="slidenum">
              <a:rPr lang="en-ID" sz="1600" smtClean="0">
                <a:latin typeface="Karla" panose="020B0604020202020204" charset="0"/>
              </a:rPr>
              <a:pPr/>
              <a:t>78</a:t>
            </a:fld>
            <a:endParaRPr lang="en-ID" sz="1600">
              <a:latin typeface="Karla" panose="020B0604020202020204" charset="0"/>
            </a:endParaRPr>
          </a:p>
        </p:txBody>
      </p:sp>
      <p:pic>
        <p:nvPicPr>
          <p:cNvPr id="4" name="Picture 3" descr="A screen shot of a computer&#10;&#10;Description automatically generated">
            <a:extLst>
              <a:ext uri="{FF2B5EF4-FFF2-40B4-BE49-F238E27FC236}">
                <a16:creationId xmlns:a16="http://schemas.microsoft.com/office/drawing/2014/main" id="{AC68D3B1-993C-42DF-B610-1E34C1ECF9B1}"/>
              </a:ext>
            </a:extLst>
          </p:cNvPr>
          <p:cNvPicPr>
            <a:picLocks noChangeAspect="1"/>
          </p:cNvPicPr>
          <p:nvPr/>
        </p:nvPicPr>
        <p:blipFill rotWithShape="1">
          <a:blip r:embed="rId5">
            <a:extLst>
              <a:ext uri="{28A0092B-C50C-407E-A947-70E740481C1C}">
                <a14:useLocalDpi xmlns:a14="http://schemas.microsoft.com/office/drawing/2010/main" val="0"/>
              </a:ext>
            </a:extLst>
          </a:blip>
          <a:srcRect l="693" r="7925"/>
          <a:stretch/>
        </p:blipFill>
        <p:spPr>
          <a:xfrm>
            <a:off x="2440088" y="759105"/>
            <a:ext cx="6528056" cy="3970057"/>
          </a:xfrm>
          <a:prstGeom prst="rect">
            <a:avLst/>
          </a:prstGeom>
        </p:spPr>
      </p:pic>
      <p:sp>
        <p:nvSpPr>
          <p:cNvPr id="6" name="Title 1">
            <a:extLst>
              <a:ext uri="{FF2B5EF4-FFF2-40B4-BE49-F238E27FC236}">
                <a16:creationId xmlns:a16="http://schemas.microsoft.com/office/drawing/2014/main" id="{E6FC8062-6AFA-4CAE-9A28-B514DE7F2D2A}"/>
              </a:ext>
            </a:extLst>
          </p:cNvPr>
          <p:cNvSpPr txBox="1">
            <a:spLocks/>
          </p:cNvSpPr>
          <p:nvPr/>
        </p:nvSpPr>
        <p:spPr>
          <a:xfrm>
            <a:off x="460420" y="676007"/>
            <a:ext cx="3524726" cy="830997"/>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latin typeface="Karla" panose="020B0604020202020204" charset="0"/>
                <a:ea typeface="Cambria" panose="02040503050406030204" pitchFamily="18" charset="0"/>
                <a:cs typeface="Segoe UI" panose="020B0502040204020203" pitchFamily="34" charset="0"/>
              </a:rPr>
              <a:t>Reinforcement </a:t>
            </a:r>
            <a:r>
              <a:rPr lang="en-US" sz="3200" b="1" dirty="0">
                <a:latin typeface="Karla" panose="020B0604020202020204" charset="0"/>
                <a:ea typeface="Cambria" panose="02040503050406030204" pitchFamily="18" charset="0"/>
                <a:cs typeface="Segoe UI" panose="020B0502040204020203" pitchFamily="34" charset="0"/>
              </a:rPr>
              <a:t>guidelines</a:t>
            </a:r>
          </a:p>
        </p:txBody>
      </p:sp>
      <p:sp>
        <p:nvSpPr>
          <p:cNvPr id="19" name="Rectangle 18">
            <a:extLst>
              <a:ext uri="{FF2B5EF4-FFF2-40B4-BE49-F238E27FC236}">
                <a16:creationId xmlns:a16="http://schemas.microsoft.com/office/drawing/2014/main" id="{D46CF9A4-DBC7-4BCA-897E-F24B1324DEFD}"/>
              </a:ext>
            </a:extLst>
          </p:cNvPr>
          <p:cNvSpPr/>
          <p:nvPr/>
        </p:nvSpPr>
        <p:spPr>
          <a:xfrm>
            <a:off x="460421" y="1823385"/>
            <a:ext cx="2334487" cy="3029034"/>
          </a:xfrm>
          <a:prstGeom prst="rect">
            <a:avLst/>
          </a:prstGeom>
        </p:spPr>
        <p:txBody>
          <a:bodyPr wrap="square" lIns="0" tIns="0" rIns="0" bIns="0">
            <a:spAutoFit/>
          </a:bodyPr>
          <a:lstStyle/>
          <a:p>
            <a:pPr>
              <a:spcAft>
                <a:spcPts val="450"/>
              </a:spcAft>
            </a:pPr>
            <a:r>
              <a:rPr lang="en-US" sz="1600" dirty="0">
                <a:latin typeface="Karla" panose="020B0604020202020204" charset="0"/>
              </a:rPr>
              <a:t>Reinforce immediately – during act</a:t>
            </a:r>
          </a:p>
          <a:p>
            <a:pPr>
              <a:spcAft>
                <a:spcPts val="450"/>
              </a:spcAft>
            </a:pPr>
            <a:r>
              <a:rPr lang="en-US" sz="1600" dirty="0" smtClean="0">
                <a:latin typeface="Karla" panose="020B0604020202020204" charset="0"/>
              </a:rPr>
              <a:t>Do </a:t>
            </a:r>
            <a:r>
              <a:rPr lang="en-US" sz="1600" dirty="0">
                <a:latin typeface="Karla" panose="020B0604020202020204" charset="0"/>
              </a:rPr>
              <a:t>it frequently</a:t>
            </a:r>
          </a:p>
          <a:p>
            <a:pPr>
              <a:spcAft>
                <a:spcPts val="450"/>
              </a:spcAft>
            </a:pPr>
            <a:r>
              <a:rPr lang="en-US" sz="1600" dirty="0" smtClean="0">
                <a:latin typeface="Karla" panose="020B0604020202020204" charset="0"/>
              </a:rPr>
              <a:t>Reinforce </a:t>
            </a:r>
            <a:r>
              <a:rPr lang="en-US" sz="1600" dirty="0">
                <a:latin typeface="Karla" panose="020B0604020202020204" charset="0"/>
              </a:rPr>
              <a:t>safe behavior ONLY</a:t>
            </a:r>
          </a:p>
          <a:p>
            <a:pPr>
              <a:spcAft>
                <a:spcPts val="450"/>
              </a:spcAft>
            </a:pPr>
            <a:r>
              <a:rPr lang="en-US" sz="1600" dirty="0" smtClean="0">
                <a:latin typeface="Karla" panose="020B0604020202020204" charset="0"/>
              </a:rPr>
              <a:t>Be </a:t>
            </a:r>
            <a:r>
              <a:rPr lang="en-US" sz="1600" dirty="0">
                <a:latin typeface="Karla" panose="020B0604020202020204" charset="0"/>
              </a:rPr>
              <a:t>specific about the behavior you are enforcing</a:t>
            </a:r>
          </a:p>
          <a:p>
            <a:pPr>
              <a:spcAft>
                <a:spcPts val="450"/>
              </a:spcAft>
            </a:pPr>
            <a:r>
              <a:rPr lang="en-US" sz="1600" dirty="0" smtClean="0">
                <a:latin typeface="Karla" panose="020B0604020202020204" charset="0"/>
              </a:rPr>
              <a:t>Use </a:t>
            </a:r>
            <a:r>
              <a:rPr lang="en-US" sz="1600" dirty="0">
                <a:latin typeface="Karla" panose="020B0604020202020204" charset="0"/>
              </a:rPr>
              <a:t>positive body language, smiles</a:t>
            </a:r>
          </a:p>
          <a:p>
            <a:pPr>
              <a:spcAft>
                <a:spcPts val="450"/>
              </a:spcAft>
            </a:pPr>
            <a:r>
              <a:rPr lang="en-US" sz="1600" dirty="0" smtClean="0">
                <a:latin typeface="Karla" panose="020B0604020202020204" charset="0"/>
              </a:rPr>
              <a:t>Use </a:t>
            </a:r>
            <a:r>
              <a:rPr lang="en-US" sz="1600" dirty="0">
                <a:latin typeface="Karla" panose="020B0604020202020204" charset="0"/>
              </a:rPr>
              <a:t>positive language</a:t>
            </a:r>
          </a:p>
        </p:txBody>
      </p:sp>
      <p:pic>
        <p:nvPicPr>
          <p:cNvPr id="3" name="video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82960" y="938463"/>
            <a:ext cx="5381711" cy="3140243"/>
          </a:xfrm>
          <a:prstGeom prst="rect">
            <a:avLst/>
          </a:prstGeom>
        </p:spPr>
      </p:pic>
    </p:spTree>
    <p:extLst>
      <p:ext uri="{BB962C8B-B14F-4D97-AF65-F5344CB8AC3E}">
        <p14:creationId xmlns:p14="http://schemas.microsoft.com/office/powerpoint/2010/main" val="26366452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08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9">
                                            <p:txEl>
                                              <p:pRg st="0" end="0"/>
                                            </p:txEl>
                                          </p:spTgt>
                                        </p:tgtEl>
                                        <p:attrNameLst>
                                          <p:attrName>style.visibility</p:attrName>
                                        </p:attrNameLst>
                                      </p:cBhvr>
                                      <p:to>
                                        <p:strVal val="visible"/>
                                      </p:to>
                                    </p:set>
                                    <p:animEffect transition="in" filter="fade">
                                      <p:cBhvr>
                                        <p:cTn id="11" dur="500"/>
                                        <p:tgtEl>
                                          <p:spTgt spid="19">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
                                            <p:txEl>
                                              <p:pRg st="1" end="1"/>
                                            </p:txEl>
                                          </p:spTgt>
                                        </p:tgtEl>
                                        <p:attrNameLst>
                                          <p:attrName>style.visibility</p:attrName>
                                        </p:attrNameLst>
                                      </p:cBhvr>
                                      <p:to>
                                        <p:strVal val="visible"/>
                                      </p:to>
                                    </p:set>
                                    <p:animEffect transition="in" filter="fade">
                                      <p:cBhvr>
                                        <p:cTn id="16" dur="500"/>
                                        <p:tgtEl>
                                          <p:spTgt spid="1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Effect transition="in" filter="fade">
                                      <p:cBhvr>
                                        <p:cTn id="21" dur="500"/>
                                        <p:tgtEl>
                                          <p:spTgt spid="19">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9">
                                            <p:txEl>
                                              <p:pRg st="3" end="3"/>
                                            </p:txEl>
                                          </p:spTgt>
                                        </p:tgtEl>
                                        <p:attrNameLst>
                                          <p:attrName>style.visibility</p:attrName>
                                        </p:attrNameLst>
                                      </p:cBhvr>
                                      <p:to>
                                        <p:strVal val="visible"/>
                                      </p:to>
                                    </p:set>
                                    <p:animEffect transition="in" filter="fade">
                                      <p:cBhvr>
                                        <p:cTn id="26" dur="500"/>
                                        <p:tgtEl>
                                          <p:spTgt spid="19">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xEl>
                                              <p:pRg st="4" end="4"/>
                                            </p:txEl>
                                          </p:spTgt>
                                        </p:tgtEl>
                                        <p:attrNameLst>
                                          <p:attrName>style.visibility</p:attrName>
                                        </p:attrNameLst>
                                      </p:cBhvr>
                                      <p:to>
                                        <p:strVal val="visible"/>
                                      </p:to>
                                    </p:set>
                                    <p:animEffect transition="in" filter="fade">
                                      <p:cBhvr>
                                        <p:cTn id="31" dur="500"/>
                                        <p:tgtEl>
                                          <p:spTgt spid="1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9">
                                            <p:txEl>
                                              <p:pRg st="5" end="5"/>
                                            </p:txEl>
                                          </p:spTgt>
                                        </p:tgtEl>
                                        <p:attrNameLst>
                                          <p:attrName>style.visibility</p:attrName>
                                        </p:attrNameLst>
                                      </p:cBhvr>
                                      <p:to>
                                        <p:strVal val="visible"/>
                                      </p:to>
                                    </p:set>
                                    <p:animEffect transition="in" filter="fade">
                                      <p:cBhvr>
                                        <p:cTn id="36"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repeatCount="indefinite" fill="hold" display="0">
                  <p:stCondLst>
                    <p:cond delay="indefinite"/>
                  </p:stCondLst>
                </p:cTn>
                <p:tgtEl>
                  <p:spTgt spid="3"/>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Oval 31">
            <a:extLst>
              <a:ext uri="{FF2B5EF4-FFF2-40B4-BE49-F238E27FC236}">
                <a16:creationId xmlns:a16="http://schemas.microsoft.com/office/drawing/2014/main" id="{E81427DF-ABBC-4AE1-A4E8-69CE46AD5BF4}"/>
              </a:ext>
            </a:extLst>
          </p:cNvPr>
          <p:cNvSpPr/>
          <p:nvPr/>
        </p:nvSpPr>
        <p:spPr>
          <a:xfrm>
            <a:off x="6970553" y="1644134"/>
            <a:ext cx="805067" cy="805067"/>
          </a:xfrm>
          <a:prstGeom prst="ellipse">
            <a:avLst/>
          </a:prstGeom>
          <a:solidFill>
            <a:schemeClr val="bg1"/>
          </a:solidFill>
          <a:ln>
            <a:noFill/>
          </a:ln>
          <a:effectLst>
            <a:outerShdw blurRad="63500" dist="508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latin typeface="Karla" panose="020B0604020202020204" charset="0"/>
            </a:endParaRPr>
          </a:p>
        </p:txBody>
      </p:sp>
      <p:sp>
        <p:nvSpPr>
          <p:cNvPr id="29" name="Oval 28">
            <a:extLst>
              <a:ext uri="{FF2B5EF4-FFF2-40B4-BE49-F238E27FC236}">
                <a16:creationId xmlns:a16="http://schemas.microsoft.com/office/drawing/2014/main" id="{0F8491A5-FE10-4EA7-B9D2-1EFBA3AC3890}"/>
              </a:ext>
            </a:extLst>
          </p:cNvPr>
          <p:cNvSpPr/>
          <p:nvPr/>
        </p:nvSpPr>
        <p:spPr>
          <a:xfrm>
            <a:off x="6864440" y="1538021"/>
            <a:ext cx="1017294" cy="1017294"/>
          </a:xfrm>
          <a:prstGeom prst="ellipse">
            <a:avLst/>
          </a:prstGeom>
          <a:gradFill>
            <a:gsLst>
              <a:gs pos="93000">
                <a:schemeClr val="bg1">
                  <a:lumMod val="75000"/>
                </a:schemeClr>
              </a:gs>
              <a:gs pos="0">
                <a:schemeClr val="bg1">
                  <a:lumMod val="95000"/>
                </a:schemeClr>
              </a:gs>
            </a:gsLst>
            <a:lin ang="2700000" scaled="0"/>
          </a:gradFill>
          <a:ln>
            <a:noFill/>
          </a:ln>
          <a:effectLst>
            <a:outerShdw blurRad="63500" dist="508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latin typeface="Karla" panose="020B0604020202020204" charset="0"/>
            </a:endParaRPr>
          </a:p>
        </p:txBody>
      </p:sp>
      <p:sp>
        <p:nvSpPr>
          <p:cNvPr id="39" name="Oval 38">
            <a:extLst>
              <a:ext uri="{FF2B5EF4-FFF2-40B4-BE49-F238E27FC236}">
                <a16:creationId xmlns:a16="http://schemas.microsoft.com/office/drawing/2014/main" id="{537B0EF0-088B-415E-BC2A-9221E0D2CFAE}"/>
              </a:ext>
            </a:extLst>
          </p:cNvPr>
          <p:cNvSpPr/>
          <p:nvPr/>
        </p:nvSpPr>
        <p:spPr>
          <a:xfrm>
            <a:off x="6890798" y="1538021"/>
            <a:ext cx="1017294" cy="1017294"/>
          </a:xfrm>
          <a:prstGeom prst="ellipse">
            <a:avLst/>
          </a:prstGeom>
          <a:gradFill>
            <a:gsLst>
              <a:gs pos="93000">
                <a:srgbClr val="0B0145">
                  <a:alpha val="94000"/>
                </a:srgbClr>
              </a:gs>
              <a:gs pos="0">
                <a:srgbClr val="FF1AC0"/>
              </a:gs>
            </a:gsLst>
            <a:lin ang="2700000" scaled="0"/>
          </a:gradFill>
          <a:ln>
            <a:noFill/>
          </a:ln>
          <a:effectLst>
            <a:outerShdw blurRad="63500" dist="508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latin typeface="Karla" panose="020B0604020202020204" charset="0"/>
            </a:endParaRPr>
          </a:p>
        </p:txBody>
      </p:sp>
      <p:sp>
        <p:nvSpPr>
          <p:cNvPr id="46" name="Oval 45">
            <a:extLst>
              <a:ext uri="{FF2B5EF4-FFF2-40B4-BE49-F238E27FC236}">
                <a16:creationId xmlns:a16="http://schemas.microsoft.com/office/drawing/2014/main" id="{7AB354B1-9929-46CC-8CB9-32CB6CC6EB6D}"/>
              </a:ext>
            </a:extLst>
          </p:cNvPr>
          <p:cNvSpPr/>
          <p:nvPr/>
        </p:nvSpPr>
        <p:spPr>
          <a:xfrm>
            <a:off x="6996912" y="1644134"/>
            <a:ext cx="805067" cy="805067"/>
          </a:xfrm>
          <a:prstGeom prst="ellipse">
            <a:avLst/>
          </a:prstGeom>
          <a:solidFill>
            <a:schemeClr val="bg1"/>
          </a:solidFill>
          <a:ln>
            <a:noFill/>
          </a:ln>
          <a:effectLst>
            <a:outerShdw blurRad="63500" dist="508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latin typeface="Karla" panose="020B060402020202020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0554" y="1471068"/>
            <a:ext cx="858322" cy="858322"/>
          </a:xfrm>
          <a:prstGeom prst="rect">
            <a:avLst/>
          </a:prstGeom>
        </p:spPr>
      </p:pic>
      <p:sp>
        <p:nvSpPr>
          <p:cNvPr id="35" name="Oval 34">
            <a:extLst>
              <a:ext uri="{FF2B5EF4-FFF2-40B4-BE49-F238E27FC236}">
                <a16:creationId xmlns:a16="http://schemas.microsoft.com/office/drawing/2014/main" id="{537B0EF0-088B-415E-BC2A-9221E0D2CFAE}"/>
              </a:ext>
            </a:extLst>
          </p:cNvPr>
          <p:cNvSpPr/>
          <p:nvPr/>
        </p:nvSpPr>
        <p:spPr>
          <a:xfrm>
            <a:off x="4089798" y="1538021"/>
            <a:ext cx="1017294" cy="1017294"/>
          </a:xfrm>
          <a:prstGeom prst="ellipse">
            <a:avLst/>
          </a:prstGeom>
          <a:gradFill>
            <a:gsLst>
              <a:gs pos="93000">
                <a:srgbClr val="0B0145">
                  <a:alpha val="94000"/>
                </a:srgbClr>
              </a:gs>
              <a:gs pos="0">
                <a:srgbClr val="FF1AC0"/>
              </a:gs>
            </a:gsLst>
            <a:lin ang="2700000" scaled="0"/>
          </a:gradFill>
          <a:ln>
            <a:noFill/>
          </a:ln>
          <a:effectLst>
            <a:outerShdw blurRad="63500" dist="508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latin typeface="Karla" panose="020B0604020202020204" charset="0"/>
            </a:endParaRPr>
          </a:p>
        </p:txBody>
      </p:sp>
      <p:sp>
        <p:nvSpPr>
          <p:cNvPr id="36" name="Oval 35">
            <a:extLst>
              <a:ext uri="{FF2B5EF4-FFF2-40B4-BE49-F238E27FC236}">
                <a16:creationId xmlns:a16="http://schemas.microsoft.com/office/drawing/2014/main" id="{7AB354B1-9929-46CC-8CB9-32CB6CC6EB6D}"/>
              </a:ext>
            </a:extLst>
          </p:cNvPr>
          <p:cNvSpPr/>
          <p:nvPr/>
        </p:nvSpPr>
        <p:spPr>
          <a:xfrm>
            <a:off x="4195912" y="1644134"/>
            <a:ext cx="805067" cy="805067"/>
          </a:xfrm>
          <a:prstGeom prst="ellipse">
            <a:avLst/>
          </a:prstGeom>
          <a:solidFill>
            <a:schemeClr val="bg1"/>
          </a:solidFill>
          <a:ln>
            <a:noFill/>
          </a:ln>
          <a:effectLst>
            <a:outerShdw blurRad="63500" dist="508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latin typeface="Karla" panose="020B060402020202020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0225" y="1707916"/>
            <a:ext cx="596441" cy="639197"/>
          </a:xfrm>
          <a:prstGeom prst="rect">
            <a:avLst/>
          </a:prstGeom>
        </p:spPr>
      </p:pic>
      <p:sp>
        <p:nvSpPr>
          <p:cNvPr id="27" name="Oval 26">
            <a:extLst>
              <a:ext uri="{FF2B5EF4-FFF2-40B4-BE49-F238E27FC236}">
                <a16:creationId xmlns:a16="http://schemas.microsoft.com/office/drawing/2014/main" id="{537B0EF0-088B-415E-BC2A-9221E0D2CFAE}"/>
              </a:ext>
            </a:extLst>
          </p:cNvPr>
          <p:cNvSpPr/>
          <p:nvPr/>
        </p:nvSpPr>
        <p:spPr>
          <a:xfrm>
            <a:off x="1262267" y="1538021"/>
            <a:ext cx="1017294" cy="1017294"/>
          </a:xfrm>
          <a:prstGeom prst="ellipse">
            <a:avLst/>
          </a:prstGeom>
          <a:gradFill>
            <a:gsLst>
              <a:gs pos="93000">
                <a:srgbClr val="0B0145">
                  <a:alpha val="94000"/>
                </a:srgbClr>
              </a:gs>
              <a:gs pos="0">
                <a:srgbClr val="FF1AC0"/>
              </a:gs>
            </a:gsLst>
            <a:lin ang="2700000" scaled="0"/>
          </a:gradFill>
          <a:ln>
            <a:noFill/>
          </a:ln>
          <a:effectLst>
            <a:outerShdw blurRad="63500" dist="508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latin typeface="Karla" panose="020B0604020202020204" charset="0"/>
            </a:endParaRPr>
          </a:p>
        </p:txBody>
      </p:sp>
      <p:sp>
        <p:nvSpPr>
          <p:cNvPr id="30" name="Oval 29">
            <a:extLst>
              <a:ext uri="{FF2B5EF4-FFF2-40B4-BE49-F238E27FC236}">
                <a16:creationId xmlns:a16="http://schemas.microsoft.com/office/drawing/2014/main" id="{7AB354B1-9929-46CC-8CB9-32CB6CC6EB6D}"/>
              </a:ext>
            </a:extLst>
          </p:cNvPr>
          <p:cNvSpPr/>
          <p:nvPr/>
        </p:nvSpPr>
        <p:spPr>
          <a:xfrm>
            <a:off x="1368380" y="1644134"/>
            <a:ext cx="805067" cy="805067"/>
          </a:xfrm>
          <a:prstGeom prst="ellipse">
            <a:avLst/>
          </a:prstGeom>
          <a:solidFill>
            <a:schemeClr val="bg1"/>
          </a:solidFill>
          <a:ln>
            <a:noFill/>
          </a:ln>
          <a:effectLst>
            <a:outerShdw blurRad="63500" dist="50800" dir="2700000" algn="tl"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latin typeface="Karla" panose="020B060402020202020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5700" y="1674514"/>
            <a:ext cx="542129" cy="736955"/>
          </a:xfrm>
          <a:prstGeom prst="rect">
            <a:avLst/>
          </a:prstGeom>
        </p:spPr>
      </p:pic>
      <p:sp>
        <p:nvSpPr>
          <p:cNvPr id="9" name="Title 1">
            <a:extLst>
              <a:ext uri="{FF2B5EF4-FFF2-40B4-BE49-F238E27FC236}">
                <a16:creationId xmlns:a16="http://schemas.microsoft.com/office/drawing/2014/main" id="{B3A35E47-5EDB-4AEC-B1BF-1CE6F137BA33}"/>
              </a:ext>
            </a:extLst>
          </p:cNvPr>
          <p:cNvSpPr txBox="1">
            <a:spLocks/>
          </p:cNvSpPr>
          <p:nvPr/>
        </p:nvSpPr>
        <p:spPr>
          <a:xfrm>
            <a:off x="460420" y="476972"/>
            <a:ext cx="8223161" cy="415498"/>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000" b="1" dirty="0">
                <a:latin typeface="Karla" panose="020B0604020202020204" charset="0"/>
                <a:ea typeface="Cambria" panose="02040503050406030204" pitchFamily="18" charset="0"/>
                <a:cs typeface="Segoe UI" panose="020B0502040204020203" pitchFamily="34" charset="0"/>
              </a:rPr>
              <a:t>Motivation</a:t>
            </a:r>
            <a:endParaRPr lang="en-ID" sz="3000" b="1" dirty="0">
              <a:latin typeface="Karla" panose="020B0604020202020204" charset="0"/>
              <a:ea typeface="Cambria" panose="02040503050406030204" pitchFamily="18" charset="0"/>
              <a:cs typeface="Segoe UI" panose="020B0502040204020203" pitchFamily="34" charset="0"/>
            </a:endParaRPr>
          </a:p>
        </p:txBody>
      </p:sp>
      <p:grpSp>
        <p:nvGrpSpPr>
          <p:cNvPr id="10" name="Group 9">
            <a:extLst>
              <a:ext uri="{FF2B5EF4-FFF2-40B4-BE49-F238E27FC236}">
                <a16:creationId xmlns:a16="http://schemas.microsoft.com/office/drawing/2014/main" id="{06345C43-14D2-44C9-8212-D98D6991C3F7}"/>
              </a:ext>
            </a:extLst>
          </p:cNvPr>
          <p:cNvGrpSpPr/>
          <p:nvPr/>
        </p:nvGrpSpPr>
        <p:grpSpPr>
          <a:xfrm>
            <a:off x="4320056" y="995233"/>
            <a:ext cx="503890" cy="73904"/>
            <a:chOff x="867230" y="5081962"/>
            <a:chExt cx="671853" cy="98538"/>
          </a:xfrm>
        </p:grpSpPr>
        <p:sp>
          <p:nvSpPr>
            <p:cNvPr id="11" name="Oval 10">
              <a:extLst>
                <a:ext uri="{FF2B5EF4-FFF2-40B4-BE49-F238E27FC236}">
                  <a16:creationId xmlns:a16="http://schemas.microsoft.com/office/drawing/2014/main" id="{AFCBB88B-47A4-4ABE-8992-EE671327C515}"/>
                </a:ext>
              </a:extLst>
            </p:cNvPr>
            <p:cNvSpPr/>
            <p:nvPr/>
          </p:nvSpPr>
          <p:spPr>
            <a:xfrm>
              <a:off x="867230" y="5081962"/>
              <a:ext cx="98539" cy="98538"/>
            </a:xfrm>
            <a:prstGeom prst="ellipse">
              <a:avLst/>
            </a:prstGeom>
            <a:solidFill>
              <a:srgbClr val="FF9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latin typeface="Karla" panose="020B0604020202020204" charset="0"/>
              </a:endParaRPr>
            </a:p>
          </p:txBody>
        </p:sp>
        <p:sp>
          <p:nvSpPr>
            <p:cNvPr id="12" name="Oval 11">
              <a:extLst>
                <a:ext uri="{FF2B5EF4-FFF2-40B4-BE49-F238E27FC236}">
                  <a16:creationId xmlns:a16="http://schemas.microsoft.com/office/drawing/2014/main" id="{5F2F493F-0192-4087-9867-E613D560F244}"/>
                </a:ext>
              </a:extLst>
            </p:cNvPr>
            <p:cNvSpPr/>
            <p:nvPr/>
          </p:nvSpPr>
          <p:spPr>
            <a:xfrm>
              <a:off x="1153887" y="5081962"/>
              <a:ext cx="98539" cy="98538"/>
            </a:xfrm>
            <a:prstGeom prst="ellipse">
              <a:avLst/>
            </a:prstGeom>
            <a:solidFill>
              <a:srgbClr val="1FD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latin typeface="Karla" panose="020B0604020202020204" charset="0"/>
              </a:endParaRPr>
            </a:p>
          </p:txBody>
        </p:sp>
        <p:sp>
          <p:nvSpPr>
            <p:cNvPr id="13" name="Oval 12">
              <a:extLst>
                <a:ext uri="{FF2B5EF4-FFF2-40B4-BE49-F238E27FC236}">
                  <a16:creationId xmlns:a16="http://schemas.microsoft.com/office/drawing/2014/main" id="{D546C534-041A-4D81-A50B-5F4DADA1028E}"/>
                </a:ext>
              </a:extLst>
            </p:cNvPr>
            <p:cNvSpPr/>
            <p:nvPr/>
          </p:nvSpPr>
          <p:spPr>
            <a:xfrm>
              <a:off x="1440544" y="5081962"/>
              <a:ext cx="98539" cy="98538"/>
            </a:xfrm>
            <a:prstGeom prst="ellipse">
              <a:avLst/>
            </a:prstGeom>
            <a:solidFill>
              <a:srgbClr val="FF1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dirty="0">
                <a:latin typeface="Karla" panose="020B0604020202020204" charset="0"/>
              </a:endParaRPr>
            </a:p>
          </p:txBody>
        </p:sp>
      </p:grpSp>
      <p:sp>
        <p:nvSpPr>
          <p:cNvPr id="38" name="Rectangle 37">
            <a:extLst>
              <a:ext uri="{FF2B5EF4-FFF2-40B4-BE49-F238E27FC236}">
                <a16:creationId xmlns:a16="http://schemas.microsoft.com/office/drawing/2014/main" id="{6CCD7EE4-484F-46E2-AEF1-31930302B4A8}"/>
              </a:ext>
            </a:extLst>
          </p:cNvPr>
          <p:cNvSpPr/>
          <p:nvPr/>
        </p:nvSpPr>
        <p:spPr>
          <a:xfrm>
            <a:off x="692239" y="2726003"/>
            <a:ext cx="2157350" cy="1177245"/>
          </a:xfrm>
          <a:prstGeom prst="rect">
            <a:avLst/>
          </a:prstGeom>
        </p:spPr>
        <p:txBody>
          <a:bodyPr wrap="square" lIns="0" tIns="0" rIns="0" bIns="68580" anchor="t">
            <a:spAutoFit/>
          </a:bodyPr>
          <a:lstStyle/>
          <a:p>
            <a:pPr algn="ctr"/>
            <a:r>
              <a:rPr lang="en-US" sz="1200" dirty="0">
                <a:latin typeface="Karla" panose="020B0604020202020204" charset="0"/>
              </a:rPr>
              <a:t>Money, is a technique of motivation, which include cash reward, salary increase, overtime, bonus system, safe behavior points in the appraisal system. </a:t>
            </a:r>
          </a:p>
        </p:txBody>
      </p:sp>
      <p:sp>
        <p:nvSpPr>
          <p:cNvPr id="40" name="Rectangle 39">
            <a:extLst>
              <a:ext uri="{FF2B5EF4-FFF2-40B4-BE49-F238E27FC236}">
                <a16:creationId xmlns:a16="http://schemas.microsoft.com/office/drawing/2014/main" id="{D7A32B62-019E-45C7-A8F3-6578E45D1F67}"/>
              </a:ext>
            </a:extLst>
          </p:cNvPr>
          <p:cNvSpPr/>
          <p:nvPr/>
        </p:nvSpPr>
        <p:spPr>
          <a:xfrm>
            <a:off x="3493324" y="2726003"/>
            <a:ext cx="2157350" cy="807913"/>
          </a:xfrm>
          <a:prstGeom prst="rect">
            <a:avLst/>
          </a:prstGeom>
        </p:spPr>
        <p:txBody>
          <a:bodyPr wrap="square" lIns="0" tIns="0" rIns="0" bIns="68580" anchor="t">
            <a:spAutoFit/>
          </a:bodyPr>
          <a:lstStyle/>
          <a:p>
            <a:pPr algn="ctr"/>
            <a:r>
              <a:rPr lang="en-US" sz="1200" dirty="0">
                <a:latin typeface="Karla" panose="020B0604020202020204" charset="0"/>
              </a:rPr>
              <a:t>Positive Reinforcement, i.e. positive feedback upon safe behavior, this can also include training and re-training.</a:t>
            </a:r>
          </a:p>
        </p:txBody>
      </p:sp>
      <p:sp>
        <p:nvSpPr>
          <p:cNvPr id="41" name="Rectangle 40">
            <a:extLst>
              <a:ext uri="{FF2B5EF4-FFF2-40B4-BE49-F238E27FC236}">
                <a16:creationId xmlns:a16="http://schemas.microsoft.com/office/drawing/2014/main" id="{B145213A-3FF9-4F2D-9058-BBB77E254D86}"/>
              </a:ext>
            </a:extLst>
          </p:cNvPr>
          <p:cNvSpPr/>
          <p:nvPr/>
        </p:nvSpPr>
        <p:spPr>
          <a:xfrm>
            <a:off x="6294411" y="2726003"/>
            <a:ext cx="2157350" cy="992579"/>
          </a:xfrm>
          <a:prstGeom prst="rect">
            <a:avLst/>
          </a:prstGeom>
        </p:spPr>
        <p:txBody>
          <a:bodyPr wrap="square" lIns="0" tIns="0" rIns="0" bIns="68580" anchor="t">
            <a:spAutoFit/>
          </a:bodyPr>
          <a:lstStyle/>
          <a:p>
            <a:pPr algn="ctr"/>
            <a:r>
              <a:rPr lang="en-US" sz="1200" dirty="0">
                <a:latin typeface="Karla" panose="020B0604020202020204" charset="0"/>
              </a:rPr>
              <a:t>Employee Participation, people are motivated when they are involved and consulted. This is why it is also added in </a:t>
            </a:r>
          </a:p>
          <a:p>
            <a:pPr algn="ctr"/>
            <a:r>
              <a:rPr lang="en-US" sz="1200" dirty="0">
                <a:latin typeface="Karla" panose="020B0604020202020204" charset="0"/>
              </a:rPr>
              <a:t>ISO 45001:2018.</a:t>
            </a:r>
          </a:p>
        </p:txBody>
      </p:sp>
      <p:grpSp>
        <p:nvGrpSpPr>
          <p:cNvPr id="42" name="Group 41">
            <a:extLst>
              <a:ext uri="{FF2B5EF4-FFF2-40B4-BE49-F238E27FC236}">
                <a16:creationId xmlns:a16="http://schemas.microsoft.com/office/drawing/2014/main" id="{F38AA3C5-119D-48F4-A7D8-97C4A44D9500}"/>
              </a:ext>
            </a:extLst>
          </p:cNvPr>
          <p:cNvGrpSpPr/>
          <p:nvPr/>
        </p:nvGrpSpPr>
        <p:grpSpPr>
          <a:xfrm>
            <a:off x="1590608" y="4178818"/>
            <a:ext cx="360611" cy="52889"/>
            <a:chOff x="867230" y="5081962"/>
            <a:chExt cx="671853" cy="98538"/>
          </a:xfrm>
        </p:grpSpPr>
        <p:sp>
          <p:nvSpPr>
            <p:cNvPr id="43" name="Oval 42">
              <a:extLst>
                <a:ext uri="{FF2B5EF4-FFF2-40B4-BE49-F238E27FC236}">
                  <a16:creationId xmlns:a16="http://schemas.microsoft.com/office/drawing/2014/main" id="{DDAC695E-FEAB-4F08-811A-B5D74531D394}"/>
                </a:ext>
              </a:extLst>
            </p:cNvPr>
            <p:cNvSpPr/>
            <p:nvPr/>
          </p:nvSpPr>
          <p:spPr>
            <a:xfrm>
              <a:off x="867230" y="5081962"/>
              <a:ext cx="98539" cy="98538"/>
            </a:xfrm>
            <a:prstGeom prst="ellipse">
              <a:avLst/>
            </a:prstGeom>
            <a:solidFill>
              <a:srgbClr val="FF9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latin typeface="Karla" panose="020B0604020202020204" charset="0"/>
              </a:endParaRPr>
            </a:p>
          </p:txBody>
        </p:sp>
        <p:sp>
          <p:nvSpPr>
            <p:cNvPr id="44" name="Oval 43">
              <a:extLst>
                <a:ext uri="{FF2B5EF4-FFF2-40B4-BE49-F238E27FC236}">
                  <a16:creationId xmlns:a16="http://schemas.microsoft.com/office/drawing/2014/main" id="{958134DF-A430-4047-AC9F-17C97A9448AC}"/>
                </a:ext>
              </a:extLst>
            </p:cNvPr>
            <p:cNvSpPr/>
            <p:nvPr/>
          </p:nvSpPr>
          <p:spPr>
            <a:xfrm>
              <a:off x="1153887" y="5081962"/>
              <a:ext cx="98539" cy="985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latin typeface="Karla" panose="020B0604020202020204" charset="0"/>
              </a:endParaRPr>
            </a:p>
          </p:txBody>
        </p:sp>
        <p:sp>
          <p:nvSpPr>
            <p:cNvPr id="45" name="Oval 44">
              <a:extLst>
                <a:ext uri="{FF2B5EF4-FFF2-40B4-BE49-F238E27FC236}">
                  <a16:creationId xmlns:a16="http://schemas.microsoft.com/office/drawing/2014/main" id="{BD8502F0-E760-417F-BB68-9E5BD60BA7A4}"/>
                </a:ext>
              </a:extLst>
            </p:cNvPr>
            <p:cNvSpPr/>
            <p:nvPr/>
          </p:nvSpPr>
          <p:spPr>
            <a:xfrm>
              <a:off x="1440544" y="5081962"/>
              <a:ext cx="98539" cy="985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dirty="0">
                <a:latin typeface="Karla" panose="020B0604020202020204" charset="0"/>
              </a:endParaRPr>
            </a:p>
          </p:txBody>
        </p:sp>
      </p:grpSp>
      <p:grpSp>
        <p:nvGrpSpPr>
          <p:cNvPr id="51" name="Group 50">
            <a:extLst>
              <a:ext uri="{FF2B5EF4-FFF2-40B4-BE49-F238E27FC236}">
                <a16:creationId xmlns:a16="http://schemas.microsoft.com/office/drawing/2014/main" id="{B79434EC-C8DD-4454-AB04-F84DB801A06A}"/>
              </a:ext>
            </a:extLst>
          </p:cNvPr>
          <p:cNvGrpSpPr/>
          <p:nvPr/>
        </p:nvGrpSpPr>
        <p:grpSpPr>
          <a:xfrm>
            <a:off x="4391695" y="4178818"/>
            <a:ext cx="360611" cy="52889"/>
            <a:chOff x="867230" y="5081962"/>
            <a:chExt cx="671853" cy="98538"/>
          </a:xfrm>
        </p:grpSpPr>
        <p:sp>
          <p:nvSpPr>
            <p:cNvPr id="52" name="Oval 51">
              <a:extLst>
                <a:ext uri="{FF2B5EF4-FFF2-40B4-BE49-F238E27FC236}">
                  <a16:creationId xmlns:a16="http://schemas.microsoft.com/office/drawing/2014/main" id="{89C7BCBE-8173-4798-BCFB-762D70F5D416}"/>
                </a:ext>
              </a:extLst>
            </p:cNvPr>
            <p:cNvSpPr/>
            <p:nvPr/>
          </p:nvSpPr>
          <p:spPr>
            <a:xfrm>
              <a:off x="867230" y="5081962"/>
              <a:ext cx="98539" cy="985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latin typeface="Karla" panose="020B0604020202020204" charset="0"/>
              </a:endParaRPr>
            </a:p>
          </p:txBody>
        </p:sp>
        <p:sp>
          <p:nvSpPr>
            <p:cNvPr id="53" name="Oval 52">
              <a:extLst>
                <a:ext uri="{FF2B5EF4-FFF2-40B4-BE49-F238E27FC236}">
                  <a16:creationId xmlns:a16="http://schemas.microsoft.com/office/drawing/2014/main" id="{1AD45EBE-7D49-4B94-992C-B02810EDA725}"/>
                </a:ext>
              </a:extLst>
            </p:cNvPr>
            <p:cNvSpPr/>
            <p:nvPr/>
          </p:nvSpPr>
          <p:spPr>
            <a:xfrm>
              <a:off x="1153887" y="5081962"/>
              <a:ext cx="98539" cy="985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latin typeface="Karla" panose="020B0604020202020204" charset="0"/>
              </a:endParaRPr>
            </a:p>
          </p:txBody>
        </p:sp>
        <p:sp>
          <p:nvSpPr>
            <p:cNvPr id="54" name="Oval 53">
              <a:extLst>
                <a:ext uri="{FF2B5EF4-FFF2-40B4-BE49-F238E27FC236}">
                  <a16:creationId xmlns:a16="http://schemas.microsoft.com/office/drawing/2014/main" id="{F79A165D-D73F-471E-8C06-F5BD484FD97B}"/>
                </a:ext>
              </a:extLst>
            </p:cNvPr>
            <p:cNvSpPr/>
            <p:nvPr/>
          </p:nvSpPr>
          <p:spPr>
            <a:xfrm>
              <a:off x="1440544" y="5081962"/>
              <a:ext cx="98539" cy="985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dirty="0">
                <a:latin typeface="Karla" panose="020B0604020202020204" charset="0"/>
              </a:endParaRPr>
            </a:p>
          </p:txBody>
        </p:sp>
      </p:grpSp>
      <p:grpSp>
        <p:nvGrpSpPr>
          <p:cNvPr id="55" name="Group 54">
            <a:extLst>
              <a:ext uri="{FF2B5EF4-FFF2-40B4-BE49-F238E27FC236}">
                <a16:creationId xmlns:a16="http://schemas.microsoft.com/office/drawing/2014/main" id="{24F621E9-CD2D-46FB-920C-6743EE06C1A4}"/>
              </a:ext>
            </a:extLst>
          </p:cNvPr>
          <p:cNvGrpSpPr/>
          <p:nvPr/>
        </p:nvGrpSpPr>
        <p:grpSpPr>
          <a:xfrm>
            <a:off x="7192781" y="4178818"/>
            <a:ext cx="360611" cy="52889"/>
            <a:chOff x="867230" y="5081962"/>
            <a:chExt cx="671853" cy="98538"/>
          </a:xfrm>
        </p:grpSpPr>
        <p:sp>
          <p:nvSpPr>
            <p:cNvPr id="56" name="Oval 55">
              <a:extLst>
                <a:ext uri="{FF2B5EF4-FFF2-40B4-BE49-F238E27FC236}">
                  <a16:creationId xmlns:a16="http://schemas.microsoft.com/office/drawing/2014/main" id="{D86BB9BD-52F9-4205-80C3-EE24459BB63E}"/>
                </a:ext>
              </a:extLst>
            </p:cNvPr>
            <p:cNvSpPr/>
            <p:nvPr/>
          </p:nvSpPr>
          <p:spPr>
            <a:xfrm>
              <a:off x="867230" y="5081962"/>
              <a:ext cx="98539" cy="985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latin typeface="Karla" panose="020B0604020202020204" charset="0"/>
              </a:endParaRPr>
            </a:p>
          </p:txBody>
        </p:sp>
        <p:sp>
          <p:nvSpPr>
            <p:cNvPr id="57" name="Oval 56">
              <a:extLst>
                <a:ext uri="{FF2B5EF4-FFF2-40B4-BE49-F238E27FC236}">
                  <a16:creationId xmlns:a16="http://schemas.microsoft.com/office/drawing/2014/main" id="{0BD66874-CF5A-4071-BC0B-48D89E6F518A}"/>
                </a:ext>
              </a:extLst>
            </p:cNvPr>
            <p:cNvSpPr/>
            <p:nvPr/>
          </p:nvSpPr>
          <p:spPr>
            <a:xfrm>
              <a:off x="1153887" y="5081962"/>
              <a:ext cx="98539" cy="9853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latin typeface="Karla" panose="020B0604020202020204" charset="0"/>
              </a:endParaRPr>
            </a:p>
          </p:txBody>
        </p:sp>
        <p:sp>
          <p:nvSpPr>
            <p:cNvPr id="58" name="Oval 57">
              <a:extLst>
                <a:ext uri="{FF2B5EF4-FFF2-40B4-BE49-F238E27FC236}">
                  <a16:creationId xmlns:a16="http://schemas.microsoft.com/office/drawing/2014/main" id="{7DDBC70F-B75D-47F1-A021-E462B603A812}"/>
                </a:ext>
              </a:extLst>
            </p:cNvPr>
            <p:cNvSpPr/>
            <p:nvPr/>
          </p:nvSpPr>
          <p:spPr>
            <a:xfrm>
              <a:off x="1440544" y="5081962"/>
              <a:ext cx="98539" cy="985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dirty="0">
                <a:latin typeface="Karla" panose="020B0604020202020204" charset="0"/>
              </a:endParaRPr>
            </a:p>
          </p:txBody>
        </p:sp>
      </p:grpSp>
      <p:cxnSp>
        <p:nvCxnSpPr>
          <p:cNvPr id="60" name="Straight Connector 59">
            <a:extLst>
              <a:ext uri="{FF2B5EF4-FFF2-40B4-BE49-F238E27FC236}">
                <a16:creationId xmlns:a16="http://schemas.microsoft.com/office/drawing/2014/main" id="{7800D423-5F34-4405-846B-91921545F911}"/>
              </a:ext>
            </a:extLst>
          </p:cNvPr>
          <p:cNvCxnSpPr>
            <a:cxnSpLocks/>
          </p:cNvCxnSpPr>
          <p:nvPr/>
        </p:nvCxnSpPr>
        <p:spPr>
          <a:xfrm>
            <a:off x="3171457" y="2726002"/>
            <a:ext cx="0" cy="13619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AE02F2B-0AFD-4625-B8EC-C71C14BCAB00}"/>
              </a:ext>
            </a:extLst>
          </p:cNvPr>
          <p:cNvCxnSpPr>
            <a:cxnSpLocks/>
          </p:cNvCxnSpPr>
          <p:nvPr/>
        </p:nvCxnSpPr>
        <p:spPr>
          <a:xfrm>
            <a:off x="5972542" y="2726002"/>
            <a:ext cx="0" cy="136191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0" name="Slide Number Placeholder 69">
            <a:extLst>
              <a:ext uri="{FF2B5EF4-FFF2-40B4-BE49-F238E27FC236}">
                <a16:creationId xmlns:a16="http://schemas.microsoft.com/office/drawing/2014/main" id="{86A227CB-73E4-4B99-B591-659240BB250C}"/>
              </a:ext>
            </a:extLst>
          </p:cNvPr>
          <p:cNvSpPr>
            <a:spLocks noGrp="1"/>
          </p:cNvSpPr>
          <p:nvPr>
            <p:ph type="sldNum" sz="quarter" idx="12"/>
          </p:nvPr>
        </p:nvSpPr>
        <p:spPr/>
        <p:txBody>
          <a:bodyPr/>
          <a:lstStyle/>
          <a:p>
            <a:fld id="{C5AC5FCB-6B74-432D-892B-943DF54F3523}" type="slidenum">
              <a:rPr lang="en-ID" smtClean="0">
                <a:latin typeface="Karla" panose="020B0604020202020204" charset="0"/>
              </a:rPr>
              <a:pPr/>
              <a:t>79</a:t>
            </a:fld>
            <a:endParaRPr lang="en-ID">
              <a:latin typeface="Karla" panose="020B0604020202020204" charset="0"/>
            </a:endParaRPr>
          </a:p>
        </p:txBody>
      </p:sp>
      <p:sp>
        <p:nvSpPr>
          <p:cNvPr id="34" name="Title 1">
            <a:extLst>
              <a:ext uri="{FF2B5EF4-FFF2-40B4-BE49-F238E27FC236}">
                <a16:creationId xmlns:a16="http://schemas.microsoft.com/office/drawing/2014/main" id="{B3A35E47-5EDB-4AEC-B1BF-1CE6F137BA33}"/>
              </a:ext>
            </a:extLst>
          </p:cNvPr>
          <p:cNvSpPr txBox="1">
            <a:spLocks/>
          </p:cNvSpPr>
          <p:nvPr/>
        </p:nvSpPr>
        <p:spPr>
          <a:xfrm>
            <a:off x="460420" y="1121279"/>
            <a:ext cx="8223161" cy="207749"/>
          </a:xfrm>
          <a:prstGeom prst="rect">
            <a:avLst/>
          </a:prstGeom>
        </p:spPr>
        <p:txBody>
          <a:bodyPr vert="horz" wrap="square" lIns="0" tIns="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500" dirty="0">
                <a:latin typeface="Karla" panose="020B0604020202020204" charset="0"/>
                <a:ea typeface="Cambria" panose="02040503050406030204" pitchFamily="18" charset="0"/>
                <a:cs typeface="Segoe UI" panose="020B0502040204020203" pitchFamily="34" charset="0"/>
              </a:rPr>
              <a:t>Motivation Changes Attitude &amp; Attitude Drives Behavior</a:t>
            </a:r>
          </a:p>
        </p:txBody>
      </p:sp>
    </p:spTree>
    <p:extLst>
      <p:ext uri="{BB962C8B-B14F-4D97-AF65-F5344CB8AC3E}">
        <p14:creationId xmlns:p14="http://schemas.microsoft.com/office/powerpoint/2010/main" val="256416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500"/>
                                        <p:tgtEl>
                                          <p:spTgt spid="38"/>
                                        </p:tgtEl>
                                      </p:cBhvr>
                                    </p:animEffect>
                                  </p:childTnLst>
                                </p:cTn>
                              </p:par>
                              <p:par>
                                <p:cTn id="19" presetID="10"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par>
                                <p:cTn id="39" presetID="10" presetClass="entr" presetSubtype="0" fill="hold"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1"/>
                                        </p:tgtEl>
                                        <p:attrNameLst>
                                          <p:attrName>style.visibility</p:attrName>
                                        </p:attrNameLst>
                                      </p:cBhvr>
                                      <p:to>
                                        <p:strVal val="visible"/>
                                      </p:to>
                                    </p:set>
                                    <p:animEffect transition="in" filter="fade">
                                      <p:cBhvr>
                                        <p:cTn id="52" dur="500"/>
                                        <p:tgtEl>
                                          <p:spTgt spid="41"/>
                                        </p:tgtEl>
                                      </p:cBhvr>
                                    </p:animEffect>
                                  </p:childTnLst>
                                </p:cTn>
                              </p:par>
                              <p:par>
                                <p:cTn id="53" presetID="10" presetClass="entr" presetSubtype="0" fill="hold" nodeType="withEffect">
                                  <p:stCondLst>
                                    <p:cond delay="0"/>
                                  </p:stCondLst>
                                  <p:childTnLst>
                                    <p:set>
                                      <p:cBhvr>
                                        <p:cTn id="54" dur="1" fill="hold">
                                          <p:stCondLst>
                                            <p:cond delay="0"/>
                                          </p:stCondLst>
                                        </p:cTn>
                                        <p:tgtEl>
                                          <p:spTgt spid="55"/>
                                        </p:tgtEl>
                                        <p:attrNameLst>
                                          <p:attrName>style.visibility</p:attrName>
                                        </p:attrNameLst>
                                      </p:cBhvr>
                                      <p:to>
                                        <p:strVal val="visible"/>
                                      </p:to>
                                    </p:set>
                                    <p:animEffect transition="in" filter="fade">
                                      <p:cBhvr>
                                        <p:cTn id="55" dur="500"/>
                                        <p:tgtEl>
                                          <p:spTgt spid="5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fade">
                                      <p:cBhvr>
                                        <p:cTn id="58" dur="500"/>
                                        <p:tgtEl>
                                          <p:spTgt spid="3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fade">
                                      <p:cBhvr>
                                        <p:cTn id="61" dur="500"/>
                                        <p:tgtEl>
                                          <p:spTgt spid="46"/>
                                        </p:tgtEl>
                                      </p:cBhvr>
                                    </p:animEffect>
                                  </p:childTnLst>
                                </p:cTn>
                              </p:par>
                              <p:par>
                                <p:cTn id="62" presetID="10" presetClass="entr" presetSubtype="0" fill="hold" nodeType="with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fade">
                                      <p:cBhvr>
                                        <p:cTn id="6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9" grpId="0" animBg="1"/>
      <p:bldP spid="39" grpId="0" animBg="1"/>
      <p:bldP spid="46" grpId="0" animBg="1"/>
      <p:bldP spid="35" grpId="0" animBg="1"/>
      <p:bldP spid="36" grpId="0" animBg="1"/>
      <p:bldP spid="27" grpId="0" animBg="1"/>
      <p:bldP spid="30" grpId="0" animBg="1"/>
      <p:bldP spid="38" grpId="0"/>
      <p:bldP spid="40"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sp>
        <p:nvSpPr>
          <p:cNvPr id="111" name="Google Shape;111;p17"/>
          <p:cNvSpPr txBox="1">
            <a:spLocks noGrp="1"/>
          </p:cNvSpPr>
          <p:nvPr>
            <p:ph type="ctrTitle"/>
          </p:nvPr>
        </p:nvSpPr>
        <p:spPr>
          <a:xfrm>
            <a:off x="648300" y="1583350"/>
            <a:ext cx="3522300" cy="298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smtClean="0">
                <a:solidFill>
                  <a:srgbClr val="FFC107"/>
                </a:solidFill>
              </a:rPr>
              <a:t>1.</a:t>
            </a:r>
            <a:endParaRPr sz="7200" dirty="0">
              <a:solidFill>
                <a:srgbClr val="FFC107"/>
              </a:solidFill>
            </a:endParaRPr>
          </a:p>
          <a:p>
            <a:pPr marL="0" lvl="0" indent="0" algn="l" rtl="0">
              <a:spcBef>
                <a:spcPts val="0"/>
              </a:spcBef>
              <a:spcAft>
                <a:spcPts val="0"/>
              </a:spcAft>
              <a:buNone/>
            </a:pPr>
            <a:r>
              <a:rPr lang="en-US" dirty="0" smtClean="0"/>
              <a:t>WHAT IS MEANT BY HEALTH, SAFETY AND ENVIRONMENT?</a:t>
            </a:r>
            <a:endParaRPr dirty="0"/>
          </a:p>
        </p:txBody>
      </p:sp>
      <p:sp>
        <p:nvSpPr>
          <p:cNvPr id="112" name="Google Shape;112;p17"/>
          <p:cNvSpPr txBox="1">
            <a:spLocks noGrp="1"/>
          </p:cNvSpPr>
          <p:nvPr>
            <p:ph type="subTitle" idx="1"/>
          </p:nvPr>
        </p:nvSpPr>
        <p:spPr>
          <a:xfrm>
            <a:off x="6724950" y="3494300"/>
            <a:ext cx="1906200" cy="1031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dirty="0" smtClean="0"/>
              <a:t>Let</a:t>
            </a:r>
            <a:r>
              <a:rPr lang="en" dirty="0" smtClean="0"/>
              <a:t> us find out the meaning and basic concepts of HSE</a:t>
            </a:r>
            <a:endParaRPr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sp>
        <p:nvSpPr>
          <p:cNvPr id="111" name="Google Shape;111;p17"/>
          <p:cNvSpPr txBox="1">
            <a:spLocks noGrp="1"/>
          </p:cNvSpPr>
          <p:nvPr>
            <p:ph type="ctrTitle"/>
          </p:nvPr>
        </p:nvSpPr>
        <p:spPr>
          <a:xfrm>
            <a:off x="648300" y="1583350"/>
            <a:ext cx="3522300" cy="298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smtClean="0">
                <a:solidFill>
                  <a:srgbClr val="FFC107"/>
                </a:solidFill>
              </a:rPr>
              <a:t>5.</a:t>
            </a:r>
            <a:endParaRPr sz="7200" dirty="0">
              <a:solidFill>
                <a:srgbClr val="FFC107"/>
              </a:solidFill>
            </a:endParaRPr>
          </a:p>
          <a:p>
            <a:pPr marL="0" lvl="0" indent="0" algn="l" rtl="0">
              <a:spcBef>
                <a:spcPts val="0"/>
              </a:spcBef>
              <a:spcAft>
                <a:spcPts val="0"/>
              </a:spcAft>
              <a:buNone/>
            </a:pPr>
            <a:r>
              <a:rPr lang="en-US" dirty="0" smtClean="0"/>
              <a:t>INFORMATION ABOUT IOSH, OSHA, ISO 45001 &amp; 14001</a:t>
            </a:r>
            <a:r>
              <a:rPr lang="en-US" smtClean="0"/>
              <a:t>, NEBOSH </a:t>
            </a:r>
            <a:r>
              <a:rPr lang="en-US" dirty="0" smtClean="0"/>
              <a:t>&amp; NFPA</a:t>
            </a:r>
            <a:endParaRPr lang="en-US" dirty="0"/>
          </a:p>
        </p:txBody>
      </p:sp>
      <p:sp>
        <p:nvSpPr>
          <p:cNvPr id="112" name="Google Shape;112;p17"/>
          <p:cNvSpPr txBox="1">
            <a:spLocks noGrp="1"/>
          </p:cNvSpPr>
          <p:nvPr>
            <p:ph type="subTitle" idx="1"/>
          </p:nvPr>
        </p:nvSpPr>
        <p:spPr>
          <a:xfrm>
            <a:off x="6724950" y="3494300"/>
            <a:ext cx="1906200" cy="1031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dirty="0" smtClean="0"/>
              <a:t>How these organizations can help us in HSE</a:t>
            </a:r>
            <a:endParaRPr dirty="0"/>
          </a:p>
        </p:txBody>
      </p:sp>
    </p:spTree>
    <p:extLst>
      <p:ext uri="{BB962C8B-B14F-4D97-AF65-F5344CB8AC3E}">
        <p14:creationId xmlns:p14="http://schemas.microsoft.com/office/powerpoint/2010/main" val="262440674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367990" y="501181"/>
            <a:ext cx="2397512" cy="4247317"/>
          </a:xfrm>
          <a:prstGeom prst="rect">
            <a:avLst/>
          </a:prstGeom>
        </p:spPr>
        <p:txBody>
          <a:bodyPr wrap="square">
            <a:spAutoFit/>
          </a:bodyPr>
          <a:lstStyle/>
          <a:p>
            <a:pPr algn="r"/>
            <a:r>
              <a:rPr lang="en-US" sz="1800" dirty="0">
                <a:latin typeface="Karla" panose="020B0604020202020204" charset="0"/>
              </a:rPr>
              <a:t>IOSH </a:t>
            </a:r>
            <a:r>
              <a:rPr lang="en-US" sz="1800" dirty="0" smtClean="0">
                <a:latin typeface="Karla" panose="020B0604020202020204" charset="0"/>
              </a:rPr>
              <a:t>stands for Institution </a:t>
            </a:r>
            <a:r>
              <a:rPr lang="en-US" sz="1800" dirty="0">
                <a:latin typeface="Karla" panose="020B0604020202020204" charset="0"/>
              </a:rPr>
              <a:t>of Occupational Safety and Health</a:t>
            </a:r>
            <a:endParaRPr lang="en-US" sz="1800" b="1" dirty="0">
              <a:latin typeface="Karla" panose="020B0604020202020204" charset="0"/>
            </a:endParaRPr>
          </a:p>
          <a:p>
            <a:pPr algn="r"/>
            <a:endParaRPr lang="en-US" sz="1800" dirty="0" smtClean="0">
              <a:latin typeface="Karla" panose="020B0604020202020204" charset="0"/>
            </a:endParaRPr>
          </a:p>
          <a:p>
            <a:pPr algn="r"/>
            <a:r>
              <a:rPr lang="en-US" sz="1800" dirty="0" smtClean="0">
                <a:latin typeface="Karla" panose="020B0604020202020204" charset="0"/>
              </a:rPr>
              <a:t>A </a:t>
            </a:r>
            <a:r>
              <a:rPr lang="en-US" sz="1800" dirty="0">
                <a:latin typeface="Karla" panose="020B0604020202020204" charset="0"/>
              </a:rPr>
              <a:t>global </a:t>
            </a:r>
            <a:r>
              <a:rPr lang="en-US" sz="1800" dirty="0" smtClean="0">
                <a:latin typeface="Karla" panose="020B0604020202020204" charset="0"/>
              </a:rPr>
              <a:t>organization </a:t>
            </a:r>
            <a:r>
              <a:rPr lang="en-US" sz="1800" dirty="0">
                <a:latin typeface="Karla" panose="020B0604020202020204" charset="0"/>
              </a:rPr>
              <a:t>for health and safety professionals, based in UK</a:t>
            </a:r>
          </a:p>
          <a:p>
            <a:pPr algn="r"/>
            <a:endParaRPr lang="en-US" sz="1800" dirty="0" smtClean="0">
              <a:latin typeface="Karla" panose="020B0604020202020204" charset="0"/>
            </a:endParaRPr>
          </a:p>
          <a:p>
            <a:pPr algn="r"/>
            <a:r>
              <a:rPr lang="en-US" sz="1800" dirty="0" smtClean="0">
                <a:latin typeface="Karla" panose="020B0604020202020204" charset="0"/>
              </a:rPr>
              <a:t>Provides </a:t>
            </a:r>
            <a:r>
              <a:rPr lang="en-US" sz="1800" dirty="0">
                <a:latin typeface="Karla" panose="020B0604020202020204" charset="0"/>
              </a:rPr>
              <a:t>support, advise, advocacy and training to health and safety </a:t>
            </a:r>
            <a:r>
              <a:rPr lang="en-US" sz="1800" dirty="0" smtClean="0">
                <a:latin typeface="Karla" panose="020B0604020202020204" charset="0"/>
              </a:rPr>
              <a:t>professionals</a:t>
            </a:r>
            <a:endParaRPr lang="en-US" sz="1800" dirty="0">
              <a:latin typeface="Karla" panose="020B0604020202020204" charset="0"/>
            </a:endParaRPr>
          </a:p>
        </p:txBody>
      </p:sp>
      <p:sp>
        <p:nvSpPr>
          <p:cNvPr id="7" name="Rectangle 6"/>
          <p:cNvSpPr/>
          <p:nvPr/>
        </p:nvSpPr>
        <p:spPr>
          <a:xfrm>
            <a:off x="6424545" y="1886176"/>
            <a:ext cx="2397512" cy="1200329"/>
          </a:xfrm>
          <a:prstGeom prst="rect">
            <a:avLst/>
          </a:prstGeom>
        </p:spPr>
        <p:txBody>
          <a:bodyPr wrap="square">
            <a:spAutoFit/>
          </a:bodyPr>
          <a:lstStyle/>
          <a:p>
            <a:r>
              <a:rPr lang="en-US" sz="1800" dirty="0" smtClean="0">
                <a:latin typeface="Karla" panose="020B0604020202020204" charset="0"/>
              </a:rPr>
              <a:t>IOSH provides memberships which are accepted globally</a:t>
            </a:r>
            <a:endParaRPr lang="en-US" sz="1800" b="1" dirty="0">
              <a:latin typeface="Karla" panose="020B060402020202020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2503" y="1778746"/>
            <a:ext cx="1945040" cy="1692185"/>
          </a:xfrm>
          <a:prstGeom prst="rect">
            <a:avLst/>
          </a:prstGeom>
        </p:spPr>
      </p:pic>
    </p:spTree>
    <p:extLst>
      <p:ext uri="{BB962C8B-B14F-4D97-AF65-F5344CB8AC3E}">
        <p14:creationId xmlns:p14="http://schemas.microsoft.com/office/powerpoint/2010/main" val="262799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fade">
                                      <p:cBhvr>
                                        <p:cTn id="22" dur="500"/>
                                        <p:tgtEl>
                                          <p:spTgt spid="7">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703982" y="646921"/>
            <a:ext cx="5324100" cy="485700"/>
          </a:xfrm>
        </p:spPr>
        <p:txBody>
          <a:bodyPr/>
          <a:lstStyle/>
          <a:p>
            <a:r>
              <a:rPr lang="en-US" sz="4000" dirty="0" smtClean="0"/>
              <a:t>IOSH Membership</a:t>
            </a:r>
            <a:endParaRPr lang="en-US" sz="4000" dirty="0"/>
          </a:p>
        </p:txBody>
      </p:sp>
      <p:sp>
        <p:nvSpPr>
          <p:cNvPr id="5" name="Text Placeholder 4"/>
          <p:cNvSpPr>
            <a:spLocks noGrp="1"/>
          </p:cNvSpPr>
          <p:nvPr>
            <p:ph type="body" idx="1"/>
          </p:nvPr>
        </p:nvSpPr>
        <p:spPr>
          <a:xfrm>
            <a:off x="1703882" y="1160835"/>
            <a:ext cx="5324100" cy="2255700"/>
          </a:xfrm>
        </p:spPr>
        <p:txBody>
          <a:bodyPr/>
          <a:lstStyle/>
          <a:p>
            <a:r>
              <a:rPr lang="en-US" sz="2000" dirty="0"/>
              <a:t>Any HSE professional can get their membership – they have various </a:t>
            </a:r>
            <a:r>
              <a:rPr lang="en-US" sz="2000" dirty="0" smtClean="0"/>
              <a:t>levels of memberships offered:</a:t>
            </a:r>
          </a:p>
          <a:p>
            <a:pPr lvl="1"/>
            <a:r>
              <a:rPr lang="en-US" sz="2000" dirty="0"/>
              <a:t>Student Member</a:t>
            </a:r>
          </a:p>
          <a:p>
            <a:pPr lvl="1"/>
            <a:r>
              <a:rPr lang="en-US" sz="2000" dirty="0"/>
              <a:t>Affiliate Member</a:t>
            </a:r>
          </a:p>
          <a:p>
            <a:pPr lvl="1"/>
            <a:r>
              <a:rPr lang="en-US" sz="2000" dirty="0"/>
              <a:t>Associate Member (AIOSH)</a:t>
            </a:r>
          </a:p>
          <a:p>
            <a:pPr lvl="1"/>
            <a:r>
              <a:rPr lang="en-US" sz="2000" dirty="0"/>
              <a:t>Technical Member (</a:t>
            </a:r>
            <a:r>
              <a:rPr lang="en-US" sz="2000" dirty="0" err="1"/>
              <a:t>TechIOSH</a:t>
            </a:r>
            <a:r>
              <a:rPr lang="en-US" sz="2000" dirty="0"/>
              <a:t>)</a:t>
            </a:r>
          </a:p>
          <a:p>
            <a:pPr lvl="1"/>
            <a:r>
              <a:rPr lang="en-US" sz="2000" dirty="0"/>
              <a:t>Graduate Member (</a:t>
            </a:r>
            <a:r>
              <a:rPr lang="en-US" sz="2000" dirty="0" err="1"/>
              <a:t>GradIOSH</a:t>
            </a:r>
            <a:r>
              <a:rPr lang="en-US" sz="2000" dirty="0"/>
              <a:t>)</a:t>
            </a:r>
          </a:p>
          <a:p>
            <a:pPr lvl="1"/>
            <a:r>
              <a:rPr lang="en-US" sz="2000" dirty="0"/>
              <a:t>Chartered Member (CMIOSH</a:t>
            </a:r>
            <a:r>
              <a:rPr lang="en-US" sz="2000" dirty="0" smtClean="0"/>
              <a:t>)</a:t>
            </a:r>
          </a:p>
          <a:p>
            <a:r>
              <a:rPr lang="en-US" sz="2000" dirty="0" smtClean="0"/>
              <a:t>The instructor providing you this training is </a:t>
            </a:r>
            <a:r>
              <a:rPr lang="en-US" sz="2000" dirty="0" err="1" smtClean="0"/>
              <a:t>GradIOSH</a:t>
            </a:r>
            <a:r>
              <a:rPr lang="en-US" sz="2000" dirty="0" smtClean="0"/>
              <a:t>, which is the second most senior IOSH membership </a:t>
            </a: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746" y="1721575"/>
            <a:ext cx="1303701" cy="1134220"/>
          </a:xfrm>
          <a:prstGeom prst="rect">
            <a:avLst/>
          </a:prstGeom>
        </p:spPr>
      </p:pic>
    </p:spTree>
    <p:extLst>
      <p:ext uri="{BB962C8B-B14F-4D97-AF65-F5344CB8AC3E}">
        <p14:creationId xmlns:p14="http://schemas.microsoft.com/office/powerpoint/2010/main" val="69345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fade">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fade">
                                      <p:cBhvr>
                                        <p:cTn id="45" dur="500"/>
                                        <p:tgtEl>
                                          <p:spTgt spid="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Effect transition="in" filter="fade">
                                      <p:cBhvr>
                                        <p:cTn id="5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838350" y="646921"/>
            <a:ext cx="5324100" cy="485700"/>
          </a:xfrm>
        </p:spPr>
        <p:txBody>
          <a:bodyPr/>
          <a:lstStyle/>
          <a:p>
            <a:r>
              <a:rPr lang="en-US" sz="2800" dirty="0" smtClean="0"/>
              <a:t>IOSH Membership Benefit</a:t>
            </a:r>
            <a:endParaRPr lang="en-US" sz="2800" dirty="0"/>
          </a:p>
        </p:txBody>
      </p:sp>
      <p:sp>
        <p:nvSpPr>
          <p:cNvPr id="5" name="Text Placeholder 4"/>
          <p:cNvSpPr>
            <a:spLocks noGrp="1"/>
          </p:cNvSpPr>
          <p:nvPr>
            <p:ph type="body" idx="1"/>
          </p:nvPr>
        </p:nvSpPr>
        <p:spPr>
          <a:xfrm>
            <a:off x="838250" y="1258370"/>
            <a:ext cx="5324100" cy="3459933"/>
          </a:xfrm>
        </p:spPr>
        <p:txBody>
          <a:bodyPr/>
          <a:lstStyle/>
          <a:p>
            <a:r>
              <a:rPr lang="en-US" sz="2000" dirty="0" smtClean="0"/>
              <a:t>Every level has different benefits, but common ones are </a:t>
            </a:r>
          </a:p>
          <a:p>
            <a:r>
              <a:rPr lang="en-US" sz="2000" dirty="0" smtClean="0"/>
              <a:t>World wide recognition, IOSH certificates are </a:t>
            </a:r>
            <a:r>
              <a:rPr lang="en-US" sz="2000" dirty="0"/>
              <a:t>accepted and recognized </a:t>
            </a:r>
            <a:r>
              <a:rPr lang="en-US" sz="2000" dirty="0" smtClean="0"/>
              <a:t>anywhere in the world</a:t>
            </a:r>
          </a:p>
          <a:p>
            <a:r>
              <a:rPr lang="en-US" sz="2000" dirty="0" smtClean="0"/>
              <a:t>A wide range of online learning content </a:t>
            </a:r>
            <a:r>
              <a:rPr lang="en-US" sz="2000" dirty="0"/>
              <a:t>and business skills </a:t>
            </a:r>
            <a:r>
              <a:rPr lang="en-US" sz="2000" dirty="0" smtClean="0"/>
              <a:t>resources</a:t>
            </a:r>
          </a:p>
          <a:p>
            <a:r>
              <a:rPr lang="en-US" sz="2000" dirty="0" smtClean="0"/>
              <a:t>Career guidance, CV building, interview preparation through IOSH Career Hub </a:t>
            </a:r>
            <a:endParaRPr lang="en-US" sz="2000" dirty="0"/>
          </a:p>
        </p:txBody>
      </p:sp>
    </p:spTree>
    <p:extLst>
      <p:ext uri="{BB962C8B-B14F-4D97-AF65-F5344CB8AC3E}">
        <p14:creationId xmlns:p14="http://schemas.microsoft.com/office/powerpoint/2010/main" val="248191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838250" y="1258371"/>
            <a:ext cx="5324100" cy="2255700"/>
          </a:xfrm>
        </p:spPr>
        <p:txBody>
          <a:bodyPr/>
          <a:lstStyle/>
          <a:p>
            <a:r>
              <a:rPr lang="en-US" sz="2000" dirty="0" smtClean="0"/>
              <a:t>Stands for </a:t>
            </a:r>
            <a:r>
              <a:rPr lang="en-US" sz="2000" dirty="0"/>
              <a:t>Occupational Safety and Health </a:t>
            </a:r>
            <a:r>
              <a:rPr lang="en-US" sz="2000" dirty="0" smtClean="0"/>
              <a:t>Administration</a:t>
            </a:r>
          </a:p>
          <a:p>
            <a:r>
              <a:rPr lang="en-US" sz="2000" dirty="0" smtClean="0"/>
              <a:t>Section of USA Department of Labor</a:t>
            </a:r>
            <a:endParaRPr lang="en-US" sz="2000" dirty="0"/>
          </a:p>
          <a:p>
            <a:r>
              <a:rPr lang="en-US" sz="2000" dirty="0" smtClean="0"/>
              <a:t>Provides laws and regulations available for almost all areas of health and safety</a:t>
            </a:r>
          </a:p>
          <a:p>
            <a:r>
              <a:rPr lang="en-US" sz="2000" dirty="0" smtClean="0"/>
              <a:t>Tons of trainings and already prepared </a:t>
            </a:r>
            <a:r>
              <a:rPr lang="en-US" sz="2000" dirty="0" err="1" smtClean="0"/>
              <a:t>ppts</a:t>
            </a:r>
            <a:r>
              <a:rPr lang="en-US" sz="2000" dirty="0" smtClean="0"/>
              <a:t> are available so you can easily understand and deliver</a:t>
            </a:r>
            <a:endParaRPr lang="en-US" sz="2000" dirty="0"/>
          </a:p>
        </p:txBody>
      </p:sp>
      <p:pic>
        <p:nvPicPr>
          <p:cNvPr id="2" name="Picture 1"/>
          <p:cNvPicPr>
            <a:picLocks noChangeAspect="1"/>
          </p:cNvPicPr>
          <p:nvPr/>
        </p:nvPicPr>
        <p:blipFill rotWithShape="1">
          <a:blip r:embed="rId3">
            <a:clrChange>
              <a:clrFrom>
                <a:srgbClr val="FFFFFF"/>
              </a:clrFrom>
              <a:clrTo>
                <a:srgbClr val="FFFFFF">
                  <a:alpha val="0"/>
                </a:srgbClr>
              </a:clrTo>
            </a:clrChange>
          </a:blip>
          <a:srcRect l="2284" t="28002" r="16710" b="35485"/>
          <a:stretch/>
        </p:blipFill>
        <p:spPr>
          <a:xfrm>
            <a:off x="772202" y="70886"/>
            <a:ext cx="5390148" cy="1365997"/>
          </a:xfrm>
          <a:prstGeom prst="rect">
            <a:avLst/>
          </a:prstGeom>
        </p:spPr>
      </p:pic>
    </p:spTree>
    <p:extLst>
      <p:ext uri="{BB962C8B-B14F-4D97-AF65-F5344CB8AC3E}">
        <p14:creationId xmlns:p14="http://schemas.microsoft.com/office/powerpoint/2010/main" val="16727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Shape 196"/>
        <p:cNvGrpSpPr/>
        <p:nvPr/>
      </p:nvGrpSpPr>
      <p:grpSpPr>
        <a:xfrm>
          <a:off x="0" y="0"/>
          <a:ext cx="0" cy="0"/>
          <a:chOff x="0" y="0"/>
          <a:chExt cx="0" cy="0"/>
        </a:xfrm>
      </p:grpSpPr>
      <p:sp>
        <p:nvSpPr>
          <p:cNvPr id="197" name="Google Shape;197;p25"/>
          <p:cNvSpPr txBox="1">
            <a:spLocks noGrp="1"/>
          </p:cNvSpPr>
          <p:nvPr>
            <p:ph type="title"/>
          </p:nvPr>
        </p:nvSpPr>
        <p:spPr>
          <a:xfrm>
            <a:off x="609704" y="4116875"/>
            <a:ext cx="1609800" cy="48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600" dirty="0" smtClean="0"/>
              <a:t>ISO </a:t>
            </a:r>
            <a:r>
              <a:rPr lang="en" sz="1600" dirty="0" smtClean="0">
                <a:solidFill>
                  <a:srgbClr val="673AB7"/>
                </a:solidFill>
              </a:rPr>
              <a:t>STANDARDS</a:t>
            </a:r>
            <a:endParaRPr sz="1600" dirty="0"/>
          </a:p>
        </p:txBody>
      </p:sp>
      <p:sp>
        <p:nvSpPr>
          <p:cNvPr id="198" name="Google Shape;198;p25"/>
          <p:cNvSpPr/>
          <p:nvPr/>
        </p:nvSpPr>
        <p:spPr>
          <a:xfrm>
            <a:off x="3203548" y="298750"/>
            <a:ext cx="2133000" cy="2133000"/>
          </a:xfrm>
          <a:prstGeom prst="roundRect">
            <a:avLst/>
          </a:prstGeom>
          <a:solidFill>
            <a:schemeClr val="tx1">
              <a:alpha val="7310"/>
            </a:schemeClr>
          </a:solidFill>
          <a:ln w="3810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lvl="0" algn="ctr"/>
            <a:r>
              <a:rPr lang="en-US" dirty="0">
                <a:ln w="0"/>
                <a:solidFill>
                  <a:schemeClr val="tx1"/>
                </a:solidFill>
                <a:effectLst>
                  <a:outerShdw blurRad="38100" dist="19050" dir="2700000" algn="tl" rotWithShape="0">
                    <a:schemeClr val="dk1">
                      <a:alpha val="40000"/>
                    </a:schemeClr>
                  </a:outerShdw>
                </a:effectLst>
                <a:latin typeface="Montserrat"/>
                <a:ea typeface="Montserrat"/>
                <a:cs typeface="Montserrat"/>
                <a:sym typeface="Montserrat"/>
              </a:rPr>
              <a:t>ISO</a:t>
            </a:r>
          </a:p>
          <a:p>
            <a:pPr lvl="0" algn="ctr"/>
            <a:r>
              <a:rPr lang="en-US" dirty="0">
                <a:ln w="0"/>
                <a:solidFill>
                  <a:schemeClr val="tx1"/>
                </a:solidFill>
                <a:effectLst>
                  <a:outerShdw blurRad="38100" dist="19050" dir="2700000" algn="tl" rotWithShape="0">
                    <a:schemeClr val="dk1">
                      <a:alpha val="40000"/>
                    </a:schemeClr>
                  </a:outerShdw>
                </a:effectLst>
                <a:latin typeface="Montserrat"/>
                <a:ea typeface="Montserrat"/>
                <a:cs typeface="Montserrat"/>
                <a:sym typeface="Montserrat"/>
              </a:rPr>
              <a:t>Is the abbreviation of International Organization of Standardization. It’s a NGO which is </a:t>
            </a:r>
            <a:r>
              <a:rPr lang="en-US" dirty="0" smtClean="0">
                <a:ln w="0"/>
                <a:solidFill>
                  <a:schemeClr val="tx1"/>
                </a:solidFill>
                <a:effectLst>
                  <a:outerShdw blurRad="38100" dist="19050" dir="2700000" algn="tl" rotWithShape="0">
                    <a:schemeClr val="dk1">
                      <a:alpha val="40000"/>
                    </a:schemeClr>
                  </a:outerShdw>
                </a:effectLst>
                <a:latin typeface="Montserrat"/>
                <a:ea typeface="Montserrat"/>
                <a:cs typeface="Montserrat"/>
                <a:sym typeface="Montserrat"/>
              </a:rPr>
              <a:t>established </a:t>
            </a:r>
            <a:r>
              <a:rPr lang="en-US" dirty="0">
                <a:ln w="0"/>
                <a:solidFill>
                  <a:schemeClr val="tx1"/>
                </a:solidFill>
                <a:effectLst>
                  <a:outerShdw blurRad="38100" dist="19050" dir="2700000" algn="tl" rotWithShape="0">
                    <a:schemeClr val="dk1">
                      <a:alpha val="40000"/>
                    </a:schemeClr>
                  </a:outerShdw>
                </a:effectLst>
                <a:latin typeface="Montserrat"/>
                <a:ea typeface="Montserrat"/>
                <a:cs typeface="Montserrat"/>
                <a:sym typeface="Montserrat"/>
              </a:rPr>
              <a:t>in Geneva in 1947</a:t>
            </a:r>
          </a:p>
        </p:txBody>
      </p:sp>
      <p:grpSp>
        <p:nvGrpSpPr>
          <p:cNvPr id="201" name="Google Shape;201;p25"/>
          <p:cNvGrpSpPr/>
          <p:nvPr/>
        </p:nvGrpSpPr>
        <p:grpSpPr>
          <a:xfrm>
            <a:off x="726866" y="3266360"/>
            <a:ext cx="453635" cy="447352"/>
            <a:chOff x="3292430" y="3664254"/>
            <a:chExt cx="397020" cy="391522"/>
          </a:xfrm>
        </p:grpSpPr>
        <p:sp>
          <p:nvSpPr>
            <p:cNvPr id="202" name="Google Shape;202;p25"/>
            <p:cNvSpPr/>
            <p:nvPr/>
          </p:nvSpPr>
          <p:spPr>
            <a:xfrm>
              <a:off x="3292430" y="3680676"/>
              <a:ext cx="375100" cy="375100"/>
            </a:xfrm>
            <a:custGeom>
              <a:avLst/>
              <a:gdLst/>
              <a:ahLst/>
              <a:cxnLst/>
              <a:rect l="l" t="t" r="r" b="b"/>
              <a:pathLst>
                <a:path w="15004" h="15004" fill="none" extrusionOk="0">
                  <a:moveTo>
                    <a:pt x="7502" y="1"/>
                  </a:moveTo>
                  <a:lnTo>
                    <a:pt x="7502" y="1"/>
                  </a:lnTo>
                  <a:lnTo>
                    <a:pt x="7112" y="1"/>
                  </a:lnTo>
                  <a:lnTo>
                    <a:pt x="6747" y="50"/>
                  </a:lnTo>
                  <a:lnTo>
                    <a:pt x="6357" y="98"/>
                  </a:lnTo>
                  <a:lnTo>
                    <a:pt x="5992" y="147"/>
                  </a:lnTo>
                  <a:lnTo>
                    <a:pt x="5627" y="244"/>
                  </a:lnTo>
                  <a:lnTo>
                    <a:pt x="5261" y="342"/>
                  </a:lnTo>
                  <a:lnTo>
                    <a:pt x="4921" y="464"/>
                  </a:lnTo>
                  <a:lnTo>
                    <a:pt x="4580" y="585"/>
                  </a:lnTo>
                  <a:lnTo>
                    <a:pt x="4239" y="732"/>
                  </a:lnTo>
                  <a:lnTo>
                    <a:pt x="3922" y="902"/>
                  </a:lnTo>
                  <a:lnTo>
                    <a:pt x="3605" y="1097"/>
                  </a:lnTo>
                  <a:lnTo>
                    <a:pt x="3313" y="1292"/>
                  </a:lnTo>
                  <a:lnTo>
                    <a:pt x="3021" y="1487"/>
                  </a:lnTo>
                  <a:lnTo>
                    <a:pt x="2729" y="1706"/>
                  </a:lnTo>
                  <a:lnTo>
                    <a:pt x="2461" y="1949"/>
                  </a:lnTo>
                  <a:lnTo>
                    <a:pt x="2193" y="2193"/>
                  </a:lnTo>
                  <a:lnTo>
                    <a:pt x="1949" y="2461"/>
                  </a:lnTo>
                  <a:lnTo>
                    <a:pt x="1706" y="2729"/>
                  </a:lnTo>
                  <a:lnTo>
                    <a:pt x="1486" y="3021"/>
                  </a:lnTo>
                  <a:lnTo>
                    <a:pt x="1292" y="3313"/>
                  </a:lnTo>
                  <a:lnTo>
                    <a:pt x="1097" y="3605"/>
                  </a:lnTo>
                  <a:lnTo>
                    <a:pt x="902" y="3922"/>
                  </a:lnTo>
                  <a:lnTo>
                    <a:pt x="731" y="4239"/>
                  </a:lnTo>
                  <a:lnTo>
                    <a:pt x="585" y="4580"/>
                  </a:lnTo>
                  <a:lnTo>
                    <a:pt x="464" y="4921"/>
                  </a:lnTo>
                  <a:lnTo>
                    <a:pt x="342" y="5262"/>
                  </a:lnTo>
                  <a:lnTo>
                    <a:pt x="244" y="5627"/>
                  </a:lnTo>
                  <a:lnTo>
                    <a:pt x="147" y="5992"/>
                  </a:lnTo>
                  <a:lnTo>
                    <a:pt x="98" y="6358"/>
                  </a:lnTo>
                  <a:lnTo>
                    <a:pt x="50" y="6747"/>
                  </a:lnTo>
                  <a:lnTo>
                    <a:pt x="1" y="7113"/>
                  </a:lnTo>
                  <a:lnTo>
                    <a:pt x="1" y="7502"/>
                  </a:lnTo>
                  <a:lnTo>
                    <a:pt x="1" y="7502"/>
                  </a:lnTo>
                  <a:lnTo>
                    <a:pt x="1" y="7892"/>
                  </a:lnTo>
                  <a:lnTo>
                    <a:pt x="50" y="8257"/>
                  </a:lnTo>
                  <a:lnTo>
                    <a:pt x="98" y="8647"/>
                  </a:lnTo>
                  <a:lnTo>
                    <a:pt x="147" y="9012"/>
                  </a:lnTo>
                  <a:lnTo>
                    <a:pt x="244" y="9378"/>
                  </a:lnTo>
                  <a:lnTo>
                    <a:pt x="342" y="9743"/>
                  </a:lnTo>
                  <a:lnTo>
                    <a:pt x="464" y="10084"/>
                  </a:lnTo>
                  <a:lnTo>
                    <a:pt x="585" y="10425"/>
                  </a:lnTo>
                  <a:lnTo>
                    <a:pt x="731" y="10766"/>
                  </a:lnTo>
                  <a:lnTo>
                    <a:pt x="902" y="11082"/>
                  </a:lnTo>
                  <a:lnTo>
                    <a:pt x="1097" y="11399"/>
                  </a:lnTo>
                  <a:lnTo>
                    <a:pt x="1292" y="11691"/>
                  </a:lnTo>
                  <a:lnTo>
                    <a:pt x="1486" y="11984"/>
                  </a:lnTo>
                  <a:lnTo>
                    <a:pt x="1706" y="12276"/>
                  </a:lnTo>
                  <a:lnTo>
                    <a:pt x="1949" y="12544"/>
                  </a:lnTo>
                  <a:lnTo>
                    <a:pt x="2193" y="12812"/>
                  </a:lnTo>
                  <a:lnTo>
                    <a:pt x="2461" y="13055"/>
                  </a:lnTo>
                  <a:lnTo>
                    <a:pt x="2729" y="13299"/>
                  </a:lnTo>
                  <a:lnTo>
                    <a:pt x="3021" y="13518"/>
                  </a:lnTo>
                  <a:lnTo>
                    <a:pt x="3313" y="13713"/>
                  </a:lnTo>
                  <a:lnTo>
                    <a:pt x="3605" y="13908"/>
                  </a:lnTo>
                  <a:lnTo>
                    <a:pt x="3922" y="14102"/>
                  </a:lnTo>
                  <a:lnTo>
                    <a:pt x="4239" y="14273"/>
                  </a:lnTo>
                  <a:lnTo>
                    <a:pt x="4580" y="14419"/>
                  </a:lnTo>
                  <a:lnTo>
                    <a:pt x="4921" y="14541"/>
                  </a:lnTo>
                  <a:lnTo>
                    <a:pt x="5261" y="14663"/>
                  </a:lnTo>
                  <a:lnTo>
                    <a:pt x="5627" y="14760"/>
                  </a:lnTo>
                  <a:lnTo>
                    <a:pt x="5992" y="14857"/>
                  </a:lnTo>
                  <a:lnTo>
                    <a:pt x="6357" y="14906"/>
                  </a:lnTo>
                  <a:lnTo>
                    <a:pt x="6747" y="14955"/>
                  </a:lnTo>
                  <a:lnTo>
                    <a:pt x="7112" y="15004"/>
                  </a:lnTo>
                  <a:lnTo>
                    <a:pt x="7502" y="15004"/>
                  </a:lnTo>
                  <a:lnTo>
                    <a:pt x="7502" y="15004"/>
                  </a:lnTo>
                  <a:lnTo>
                    <a:pt x="7892" y="15004"/>
                  </a:lnTo>
                  <a:lnTo>
                    <a:pt x="8257" y="14955"/>
                  </a:lnTo>
                  <a:lnTo>
                    <a:pt x="8647" y="14906"/>
                  </a:lnTo>
                  <a:lnTo>
                    <a:pt x="9012" y="14857"/>
                  </a:lnTo>
                  <a:lnTo>
                    <a:pt x="9377" y="14760"/>
                  </a:lnTo>
                  <a:lnTo>
                    <a:pt x="9743" y="14663"/>
                  </a:lnTo>
                  <a:lnTo>
                    <a:pt x="10084" y="14541"/>
                  </a:lnTo>
                  <a:lnTo>
                    <a:pt x="10425" y="14419"/>
                  </a:lnTo>
                  <a:lnTo>
                    <a:pt x="10766" y="14273"/>
                  </a:lnTo>
                  <a:lnTo>
                    <a:pt x="11082" y="14102"/>
                  </a:lnTo>
                  <a:lnTo>
                    <a:pt x="11399" y="13908"/>
                  </a:lnTo>
                  <a:lnTo>
                    <a:pt x="11691" y="13713"/>
                  </a:lnTo>
                  <a:lnTo>
                    <a:pt x="11983" y="13518"/>
                  </a:lnTo>
                  <a:lnTo>
                    <a:pt x="12276" y="13299"/>
                  </a:lnTo>
                  <a:lnTo>
                    <a:pt x="12544" y="13055"/>
                  </a:lnTo>
                  <a:lnTo>
                    <a:pt x="12812" y="12812"/>
                  </a:lnTo>
                  <a:lnTo>
                    <a:pt x="13055" y="12544"/>
                  </a:lnTo>
                  <a:lnTo>
                    <a:pt x="13299" y="12276"/>
                  </a:lnTo>
                  <a:lnTo>
                    <a:pt x="13518" y="11984"/>
                  </a:lnTo>
                  <a:lnTo>
                    <a:pt x="13713" y="11691"/>
                  </a:lnTo>
                  <a:lnTo>
                    <a:pt x="13907" y="11399"/>
                  </a:lnTo>
                  <a:lnTo>
                    <a:pt x="14102" y="11082"/>
                  </a:lnTo>
                  <a:lnTo>
                    <a:pt x="14273" y="10766"/>
                  </a:lnTo>
                  <a:lnTo>
                    <a:pt x="14419" y="10425"/>
                  </a:lnTo>
                  <a:lnTo>
                    <a:pt x="14541" y="10084"/>
                  </a:lnTo>
                  <a:lnTo>
                    <a:pt x="14662" y="9743"/>
                  </a:lnTo>
                  <a:lnTo>
                    <a:pt x="14760" y="9378"/>
                  </a:lnTo>
                  <a:lnTo>
                    <a:pt x="14857" y="9012"/>
                  </a:lnTo>
                  <a:lnTo>
                    <a:pt x="14906" y="8647"/>
                  </a:lnTo>
                  <a:lnTo>
                    <a:pt x="14955" y="8257"/>
                  </a:lnTo>
                  <a:lnTo>
                    <a:pt x="15003" y="7892"/>
                  </a:lnTo>
                  <a:lnTo>
                    <a:pt x="15003" y="7502"/>
                  </a:lnTo>
                  <a:lnTo>
                    <a:pt x="7502" y="7502"/>
                  </a:lnTo>
                  <a:lnTo>
                    <a:pt x="7502" y="1"/>
                  </a:lnTo>
                  <a:close/>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203;p25"/>
            <p:cNvSpPr/>
            <p:nvPr/>
          </p:nvSpPr>
          <p:spPr>
            <a:xfrm>
              <a:off x="3504330" y="3664254"/>
              <a:ext cx="131526" cy="153450"/>
            </a:xfrm>
            <a:custGeom>
              <a:avLst/>
              <a:gdLst/>
              <a:ahLst/>
              <a:cxnLst/>
              <a:rect l="l" t="t" r="r" b="b"/>
              <a:pathLst>
                <a:path w="5261" h="6138" fill="none" extrusionOk="0">
                  <a:moveTo>
                    <a:pt x="0" y="0"/>
                  </a:moveTo>
                  <a:lnTo>
                    <a:pt x="0" y="0"/>
                  </a:lnTo>
                  <a:lnTo>
                    <a:pt x="390" y="25"/>
                  </a:lnTo>
                  <a:lnTo>
                    <a:pt x="780" y="98"/>
                  </a:lnTo>
                  <a:lnTo>
                    <a:pt x="1169" y="171"/>
                  </a:lnTo>
                  <a:lnTo>
                    <a:pt x="1559" y="268"/>
                  </a:lnTo>
                  <a:lnTo>
                    <a:pt x="1924" y="414"/>
                  </a:lnTo>
                  <a:lnTo>
                    <a:pt x="2314" y="560"/>
                  </a:lnTo>
                  <a:lnTo>
                    <a:pt x="2655" y="731"/>
                  </a:lnTo>
                  <a:lnTo>
                    <a:pt x="3020" y="901"/>
                  </a:lnTo>
                  <a:lnTo>
                    <a:pt x="3020" y="901"/>
                  </a:lnTo>
                  <a:lnTo>
                    <a:pt x="3337" y="1121"/>
                  </a:lnTo>
                  <a:lnTo>
                    <a:pt x="3654" y="1340"/>
                  </a:lnTo>
                  <a:lnTo>
                    <a:pt x="3946" y="1559"/>
                  </a:lnTo>
                  <a:lnTo>
                    <a:pt x="4238" y="1803"/>
                  </a:lnTo>
                  <a:lnTo>
                    <a:pt x="4530" y="2070"/>
                  </a:lnTo>
                  <a:lnTo>
                    <a:pt x="4774" y="2363"/>
                  </a:lnTo>
                  <a:lnTo>
                    <a:pt x="5017" y="2655"/>
                  </a:lnTo>
                  <a:lnTo>
                    <a:pt x="5261" y="2972"/>
                  </a:lnTo>
                  <a:lnTo>
                    <a:pt x="0" y="6138"/>
                  </a:lnTo>
                  <a:lnTo>
                    <a:pt x="0" y="0"/>
                  </a:lnTo>
                  <a:close/>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04;p25"/>
            <p:cNvSpPr/>
            <p:nvPr/>
          </p:nvSpPr>
          <p:spPr>
            <a:xfrm>
              <a:off x="3501875" y="3749500"/>
              <a:ext cx="187575" cy="96825"/>
            </a:xfrm>
            <a:custGeom>
              <a:avLst/>
              <a:gdLst/>
              <a:ahLst/>
              <a:cxnLst/>
              <a:rect l="l" t="t" r="r" b="b"/>
              <a:pathLst>
                <a:path w="7503" h="3873" fill="none" extrusionOk="0">
                  <a:moveTo>
                    <a:pt x="6431" y="0"/>
                  </a:moveTo>
                  <a:lnTo>
                    <a:pt x="1" y="3872"/>
                  </a:lnTo>
                  <a:lnTo>
                    <a:pt x="7502" y="3872"/>
                  </a:lnTo>
                  <a:lnTo>
                    <a:pt x="7502" y="3872"/>
                  </a:lnTo>
                  <a:lnTo>
                    <a:pt x="7478" y="3337"/>
                  </a:lnTo>
                  <a:lnTo>
                    <a:pt x="7429" y="2825"/>
                  </a:lnTo>
                  <a:lnTo>
                    <a:pt x="7332" y="2314"/>
                  </a:lnTo>
                  <a:lnTo>
                    <a:pt x="7210" y="1827"/>
                  </a:lnTo>
                  <a:lnTo>
                    <a:pt x="7064" y="1340"/>
                  </a:lnTo>
                  <a:lnTo>
                    <a:pt x="6893" y="877"/>
                  </a:lnTo>
                  <a:lnTo>
                    <a:pt x="6674" y="438"/>
                  </a:lnTo>
                  <a:lnTo>
                    <a:pt x="6431" y="0"/>
                  </a:lnTo>
                  <a:lnTo>
                    <a:pt x="6431" y="0"/>
                  </a:lnTo>
                  <a:close/>
                </a:path>
              </a:pathLst>
            </a:custGeom>
            <a:noFill/>
            <a:ln w="12175" cap="rnd" cmpd="sng">
              <a:solidFill>
                <a:srgbClr val="B7B7B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5" name="Google Shape;205;p25"/>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85</a:t>
            </a:fld>
            <a:endParaRPr dirty="0"/>
          </a:p>
        </p:txBody>
      </p:sp>
      <p:sp>
        <p:nvSpPr>
          <p:cNvPr id="11" name="Google Shape;198;p25"/>
          <p:cNvSpPr/>
          <p:nvPr/>
        </p:nvSpPr>
        <p:spPr>
          <a:xfrm>
            <a:off x="5616548" y="298750"/>
            <a:ext cx="2133000" cy="2133000"/>
          </a:xfrm>
          <a:prstGeom prst="roundRect">
            <a:avLst/>
          </a:prstGeom>
          <a:solidFill>
            <a:schemeClr val="tx1">
              <a:alpha val="7310"/>
            </a:schemeClr>
          </a:solidFill>
          <a:ln w="3810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lvl="0" algn="ctr"/>
            <a:r>
              <a:rPr lang="en-US" dirty="0">
                <a:ln w="0"/>
                <a:solidFill>
                  <a:schemeClr val="tx1"/>
                </a:solidFill>
                <a:effectLst>
                  <a:outerShdw blurRad="38100" dist="19050" dir="2700000" algn="tl" rotWithShape="0">
                    <a:schemeClr val="dk1">
                      <a:alpha val="40000"/>
                    </a:schemeClr>
                  </a:outerShdw>
                </a:effectLst>
                <a:latin typeface="Montserrat"/>
                <a:ea typeface="Montserrat"/>
                <a:cs typeface="Montserrat"/>
                <a:sym typeface="Montserrat"/>
              </a:rPr>
              <a:t>Has a membership of more than 160 national standards institutes from countries in all region of the world.</a:t>
            </a:r>
          </a:p>
        </p:txBody>
      </p:sp>
      <p:sp>
        <p:nvSpPr>
          <p:cNvPr id="12" name="Google Shape;198;p25"/>
          <p:cNvSpPr/>
          <p:nvPr/>
        </p:nvSpPr>
        <p:spPr>
          <a:xfrm>
            <a:off x="3203548" y="2647216"/>
            <a:ext cx="2133000" cy="2133000"/>
          </a:xfrm>
          <a:prstGeom prst="roundRect">
            <a:avLst/>
          </a:prstGeom>
          <a:solidFill>
            <a:schemeClr val="tx1">
              <a:alpha val="7310"/>
            </a:schemeClr>
          </a:solidFill>
          <a:ln w="3810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lvl="0" algn="ctr"/>
            <a:r>
              <a:rPr lang="en-US" dirty="0">
                <a:ln w="0"/>
                <a:solidFill>
                  <a:schemeClr val="tx1"/>
                </a:solidFill>
                <a:effectLst>
                  <a:outerShdw blurRad="38100" dist="19050" dir="2700000" algn="tl" rotWithShape="0">
                    <a:schemeClr val="dk1">
                      <a:alpha val="40000"/>
                    </a:schemeClr>
                  </a:outerShdw>
                </a:effectLst>
                <a:latin typeface="Montserrat"/>
                <a:ea typeface="Montserrat"/>
                <a:cs typeface="Montserrat"/>
                <a:sym typeface="Montserrat"/>
              </a:rPr>
              <a:t>There are more than 18000 standards which are developed by the ISO</a:t>
            </a:r>
          </a:p>
        </p:txBody>
      </p:sp>
      <p:sp>
        <p:nvSpPr>
          <p:cNvPr id="13" name="Google Shape;198;p25"/>
          <p:cNvSpPr/>
          <p:nvPr/>
        </p:nvSpPr>
        <p:spPr>
          <a:xfrm>
            <a:off x="5616548" y="2647216"/>
            <a:ext cx="2133000" cy="2133000"/>
          </a:xfrm>
          <a:prstGeom prst="roundRect">
            <a:avLst/>
          </a:prstGeom>
          <a:solidFill>
            <a:schemeClr val="tx1">
              <a:alpha val="7310"/>
            </a:schemeClr>
          </a:solidFill>
          <a:ln w="38100" cap="flat" cmpd="sng">
            <a:solidFill>
              <a:srgbClr val="FFFFFF"/>
            </a:solidFill>
            <a:prstDash val="dot"/>
            <a:round/>
            <a:headEnd type="none" w="sm" len="sm"/>
            <a:tailEnd type="none" w="sm" len="sm"/>
          </a:ln>
        </p:spPr>
        <p:txBody>
          <a:bodyPr spcFirstLastPara="1" wrap="square" lIns="91425" tIns="91425" rIns="91425" bIns="91425" anchor="ctr" anchorCtr="0">
            <a:noAutofit/>
          </a:bodyPr>
          <a:lstStyle/>
          <a:p>
            <a:pPr lvl="0" algn="ctr"/>
            <a:r>
              <a:rPr lang="en-US" dirty="0">
                <a:ln w="0"/>
                <a:solidFill>
                  <a:schemeClr val="tx1"/>
                </a:solidFill>
                <a:effectLst>
                  <a:outerShdw blurRad="38100" dist="19050" dir="2700000" algn="tl" rotWithShape="0">
                    <a:schemeClr val="dk1">
                      <a:alpha val="40000"/>
                    </a:schemeClr>
                  </a:outerShdw>
                </a:effectLst>
                <a:latin typeface="Montserrat"/>
                <a:ea typeface="Montserrat"/>
                <a:cs typeface="Montserrat"/>
                <a:sym typeface="Montserrat"/>
              </a:rPr>
              <a:t>More than one million certificates issued to companies worldwide</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924" y="2023638"/>
            <a:ext cx="1304508" cy="1079757"/>
          </a:xfrm>
          <a:prstGeom prst="rect">
            <a:avLst/>
          </a:prstGeom>
        </p:spPr>
      </p:pic>
    </p:spTree>
    <p:extLst>
      <p:ext uri="{BB962C8B-B14F-4D97-AF65-F5344CB8AC3E}">
        <p14:creationId xmlns:p14="http://schemas.microsoft.com/office/powerpoint/2010/main" val="283065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8"/>
                                        </p:tgtEl>
                                        <p:attrNameLst>
                                          <p:attrName>style.visibility</p:attrName>
                                        </p:attrNameLst>
                                      </p:cBhvr>
                                      <p:to>
                                        <p:strVal val="visible"/>
                                      </p:to>
                                    </p:set>
                                    <p:animEffect transition="in" filter="fade">
                                      <p:cBhvr>
                                        <p:cTn id="7" dur="500"/>
                                        <p:tgtEl>
                                          <p:spTgt spid="1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 grpId="0" animBg="1"/>
      <p:bldP spid="11" grpId="0" animBg="1"/>
      <p:bldP spid="12" grpId="0" animBg="1"/>
      <p:bldP spid="13" grpId="0" animBg="1"/>
    </p:bld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838350" y="646921"/>
            <a:ext cx="5324100" cy="485700"/>
          </a:xfrm>
        </p:spPr>
        <p:txBody>
          <a:bodyPr/>
          <a:lstStyle/>
          <a:p>
            <a:r>
              <a:rPr lang="en-US" sz="5400" dirty="0" smtClean="0"/>
              <a:t>ISO 45001</a:t>
            </a:r>
            <a:endParaRPr lang="en-US" sz="5400" dirty="0"/>
          </a:p>
        </p:txBody>
      </p:sp>
      <p:sp>
        <p:nvSpPr>
          <p:cNvPr id="5" name="Text Placeholder 4"/>
          <p:cNvSpPr>
            <a:spLocks noGrp="1"/>
          </p:cNvSpPr>
          <p:nvPr>
            <p:ph type="body" idx="1"/>
          </p:nvPr>
        </p:nvSpPr>
        <p:spPr>
          <a:xfrm>
            <a:off x="838250" y="1258371"/>
            <a:ext cx="5324100" cy="2255700"/>
          </a:xfrm>
        </p:spPr>
        <p:txBody>
          <a:bodyPr/>
          <a:lstStyle/>
          <a:p>
            <a:r>
              <a:rPr lang="en-US" sz="2000" dirty="0" smtClean="0"/>
              <a:t>ISO 45001:2018 is the Occupational Safety &amp; Health Management System Standard</a:t>
            </a:r>
          </a:p>
          <a:p>
            <a:r>
              <a:rPr lang="en-US" sz="2000" dirty="0" smtClean="0"/>
              <a:t>It replaces previous standard of OHSAS 18001:2007</a:t>
            </a:r>
          </a:p>
          <a:p>
            <a:r>
              <a:rPr lang="en-US" sz="2000" dirty="0" smtClean="0"/>
              <a:t>Its is based on PDCA cycle</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0484" y="1846342"/>
            <a:ext cx="1304508" cy="1079757"/>
          </a:xfrm>
          <a:prstGeom prst="rect">
            <a:avLst/>
          </a:prstGeom>
        </p:spPr>
      </p:pic>
    </p:spTree>
    <p:extLst>
      <p:ext uri="{BB962C8B-B14F-4D97-AF65-F5344CB8AC3E}">
        <p14:creationId xmlns:p14="http://schemas.microsoft.com/office/powerpoint/2010/main" val="992616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838350" y="646921"/>
            <a:ext cx="5324100" cy="485700"/>
          </a:xfrm>
        </p:spPr>
        <p:txBody>
          <a:bodyPr/>
          <a:lstStyle/>
          <a:p>
            <a:r>
              <a:rPr lang="en-US" sz="5400" dirty="0" smtClean="0"/>
              <a:t>ISO 14001</a:t>
            </a:r>
            <a:endParaRPr lang="en-US" sz="5400" dirty="0"/>
          </a:p>
        </p:txBody>
      </p:sp>
      <p:sp>
        <p:nvSpPr>
          <p:cNvPr id="5" name="Text Placeholder 4"/>
          <p:cNvSpPr>
            <a:spLocks noGrp="1"/>
          </p:cNvSpPr>
          <p:nvPr>
            <p:ph type="body" idx="1"/>
          </p:nvPr>
        </p:nvSpPr>
        <p:spPr>
          <a:xfrm>
            <a:off x="838250" y="1258371"/>
            <a:ext cx="5324100" cy="2255700"/>
          </a:xfrm>
        </p:spPr>
        <p:txBody>
          <a:bodyPr/>
          <a:lstStyle/>
          <a:p>
            <a:r>
              <a:rPr lang="en-US" sz="2400" b="1" dirty="0"/>
              <a:t>ISO </a:t>
            </a:r>
            <a:r>
              <a:rPr lang="en-US" sz="2400" b="1" dirty="0" smtClean="0"/>
              <a:t>14001</a:t>
            </a:r>
            <a:r>
              <a:rPr lang="en-US" sz="2400" dirty="0" smtClean="0"/>
              <a:t>:2015</a:t>
            </a:r>
            <a:r>
              <a:rPr lang="en-US" sz="2400" dirty="0"/>
              <a:t> </a:t>
            </a:r>
            <a:r>
              <a:rPr lang="en-US" sz="2400" dirty="0" smtClean="0"/>
              <a:t>is the latest version of the Environment Management System (EMS)</a:t>
            </a:r>
          </a:p>
          <a:p>
            <a:r>
              <a:rPr lang="en-US" sz="2400" dirty="0"/>
              <a:t>ISO 14001 provides requirements with </a:t>
            </a:r>
            <a:r>
              <a:rPr lang="en-US" sz="2400" b="1" dirty="0"/>
              <a:t>guidance for </a:t>
            </a:r>
            <a:r>
              <a:rPr lang="en-US" sz="2400" b="1" dirty="0" smtClean="0"/>
              <a:t>use </a:t>
            </a:r>
            <a:r>
              <a:rPr lang="en-US" sz="2400" dirty="0" smtClean="0"/>
              <a:t>that relate </a:t>
            </a:r>
            <a:r>
              <a:rPr lang="en-US" sz="2400" dirty="0"/>
              <a:t>to environmental systems</a:t>
            </a:r>
            <a:r>
              <a:rPr lang="en-US" sz="2400" dirty="0" smtClean="0"/>
              <a:t>.</a:t>
            </a:r>
          </a:p>
          <a:p>
            <a:r>
              <a:rPr lang="en-US" sz="2400" dirty="0" smtClean="0"/>
              <a:t>Focus </a:t>
            </a:r>
            <a:r>
              <a:rPr lang="en-US" sz="2400" dirty="0"/>
              <a:t>on life-cycle thinking</a:t>
            </a:r>
            <a:endParaRPr lang="en-US" sz="2400" dirty="0" smtClean="0"/>
          </a:p>
          <a:p>
            <a:endParaRPr lang="en-US" sz="2400" dirty="0"/>
          </a:p>
        </p:txBody>
      </p:sp>
      <p:grpSp>
        <p:nvGrpSpPr>
          <p:cNvPr id="6" name="Google Shape;854;p41"/>
          <p:cNvGrpSpPr/>
          <p:nvPr/>
        </p:nvGrpSpPr>
        <p:grpSpPr>
          <a:xfrm>
            <a:off x="7846236" y="1723953"/>
            <a:ext cx="904063" cy="1144619"/>
            <a:chOff x="2635450" y="4321225"/>
            <a:chExt cx="368400" cy="466425"/>
          </a:xfrm>
        </p:grpSpPr>
        <p:sp>
          <p:nvSpPr>
            <p:cNvPr id="7" name="Google Shape;855;p41"/>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endParaRPr>
            </a:p>
          </p:txBody>
        </p:sp>
        <p:sp>
          <p:nvSpPr>
            <p:cNvPr id="8" name="Google Shape;856;p41"/>
            <p:cNvSpPr/>
            <p:nvPr/>
          </p:nvSpPr>
          <p:spPr>
            <a:xfrm>
              <a:off x="2819350" y="4321225"/>
              <a:ext cx="25" cy="347075"/>
            </a:xfrm>
            <a:custGeom>
              <a:avLst/>
              <a:gdLst/>
              <a:ahLst/>
              <a:cxnLst/>
              <a:rect l="l" t="t" r="r" b="b"/>
              <a:pathLst>
                <a:path w="1" h="13883" fill="none" extrusionOk="0">
                  <a:moveTo>
                    <a:pt x="0" y="13883"/>
                  </a:moveTo>
                  <a:lnTo>
                    <a:pt x="0"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endParaRPr>
            </a:p>
          </p:txBody>
        </p:sp>
        <p:sp>
          <p:nvSpPr>
            <p:cNvPr id="9" name="Google Shape;857;p41"/>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endParaRPr>
            </a:p>
          </p:txBody>
        </p:sp>
        <p:sp>
          <p:nvSpPr>
            <p:cNvPr id="10" name="Google Shape;858;p41"/>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endParaRPr>
            </a:p>
          </p:txBody>
        </p:sp>
        <p:sp>
          <p:nvSpPr>
            <p:cNvPr id="11" name="Google Shape;859;p41"/>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endParaRPr>
            </a:p>
          </p:txBody>
        </p:sp>
        <p:sp>
          <p:nvSpPr>
            <p:cNvPr id="12" name="Google Shape;860;p41"/>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endParaRPr>
            </a:p>
          </p:txBody>
        </p: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0356" y="178614"/>
            <a:ext cx="1304508" cy="1079757"/>
          </a:xfrm>
          <a:prstGeom prst="rect">
            <a:avLst/>
          </a:prstGeom>
        </p:spPr>
      </p:pic>
      <p:grpSp>
        <p:nvGrpSpPr>
          <p:cNvPr id="15" name="Google Shape;854;p41"/>
          <p:cNvGrpSpPr/>
          <p:nvPr/>
        </p:nvGrpSpPr>
        <p:grpSpPr>
          <a:xfrm>
            <a:off x="7846136" y="1659516"/>
            <a:ext cx="904063" cy="1144619"/>
            <a:chOff x="2635450" y="4321225"/>
            <a:chExt cx="368400" cy="466425"/>
          </a:xfrm>
        </p:grpSpPr>
        <p:sp>
          <p:nvSpPr>
            <p:cNvPr id="16" name="Google Shape;855;p41"/>
            <p:cNvSpPr/>
            <p:nvPr/>
          </p:nvSpPr>
          <p:spPr>
            <a:xfrm>
              <a:off x="2635450" y="4653050"/>
              <a:ext cx="368400" cy="134600"/>
            </a:xfrm>
            <a:custGeom>
              <a:avLst/>
              <a:gdLst/>
              <a:ahLst/>
              <a:cxnLst/>
              <a:rect l="l" t="t" r="r" b="b"/>
              <a:pathLst>
                <a:path w="14736" h="5384" fill="none" extrusionOk="0">
                  <a:moveTo>
                    <a:pt x="6723" y="1"/>
                  </a:moveTo>
                  <a:lnTo>
                    <a:pt x="6723" y="1"/>
                  </a:lnTo>
                  <a:lnTo>
                    <a:pt x="6187" y="49"/>
                  </a:lnTo>
                  <a:lnTo>
                    <a:pt x="5651" y="147"/>
                  </a:lnTo>
                  <a:lnTo>
                    <a:pt x="5140" y="269"/>
                  </a:lnTo>
                  <a:lnTo>
                    <a:pt x="4628" y="415"/>
                  </a:lnTo>
                  <a:lnTo>
                    <a:pt x="4141" y="610"/>
                  </a:lnTo>
                  <a:lnTo>
                    <a:pt x="3678" y="829"/>
                  </a:lnTo>
                  <a:lnTo>
                    <a:pt x="3216" y="1072"/>
                  </a:lnTo>
                  <a:lnTo>
                    <a:pt x="2777" y="1340"/>
                  </a:lnTo>
                  <a:lnTo>
                    <a:pt x="2363" y="1633"/>
                  </a:lnTo>
                  <a:lnTo>
                    <a:pt x="1949" y="1949"/>
                  </a:lnTo>
                  <a:lnTo>
                    <a:pt x="1584" y="2290"/>
                  </a:lnTo>
                  <a:lnTo>
                    <a:pt x="1219" y="2655"/>
                  </a:lnTo>
                  <a:lnTo>
                    <a:pt x="878" y="3045"/>
                  </a:lnTo>
                  <a:lnTo>
                    <a:pt x="561" y="3459"/>
                  </a:lnTo>
                  <a:lnTo>
                    <a:pt x="269" y="3873"/>
                  </a:lnTo>
                  <a:lnTo>
                    <a:pt x="1" y="4312"/>
                  </a:lnTo>
                  <a:lnTo>
                    <a:pt x="1" y="4312"/>
                  </a:lnTo>
                  <a:lnTo>
                    <a:pt x="293" y="4433"/>
                  </a:lnTo>
                  <a:lnTo>
                    <a:pt x="610" y="4555"/>
                  </a:lnTo>
                  <a:lnTo>
                    <a:pt x="1316" y="4750"/>
                  </a:lnTo>
                  <a:lnTo>
                    <a:pt x="2120" y="4945"/>
                  </a:lnTo>
                  <a:lnTo>
                    <a:pt x="3045" y="5091"/>
                  </a:lnTo>
                  <a:lnTo>
                    <a:pt x="4019" y="5213"/>
                  </a:lnTo>
                  <a:lnTo>
                    <a:pt x="5091" y="5310"/>
                  </a:lnTo>
                  <a:lnTo>
                    <a:pt x="6211" y="5359"/>
                  </a:lnTo>
                  <a:lnTo>
                    <a:pt x="7356" y="5383"/>
                  </a:lnTo>
                  <a:lnTo>
                    <a:pt x="7356" y="5383"/>
                  </a:lnTo>
                  <a:lnTo>
                    <a:pt x="8525" y="5359"/>
                  </a:lnTo>
                  <a:lnTo>
                    <a:pt x="9645" y="5310"/>
                  </a:lnTo>
                  <a:lnTo>
                    <a:pt x="10717" y="5213"/>
                  </a:lnTo>
                  <a:lnTo>
                    <a:pt x="11691" y="5091"/>
                  </a:lnTo>
                  <a:lnTo>
                    <a:pt x="12617" y="4945"/>
                  </a:lnTo>
                  <a:lnTo>
                    <a:pt x="13420" y="4750"/>
                  </a:lnTo>
                  <a:lnTo>
                    <a:pt x="14127" y="4555"/>
                  </a:lnTo>
                  <a:lnTo>
                    <a:pt x="14443" y="4433"/>
                  </a:lnTo>
                  <a:lnTo>
                    <a:pt x="14736" y="4312"/>
                  </a:lnTo>
                  <a:lnTo>
                    <a:pt x="14736" y="4312"/>
                  </a:lnTo>
                  <a:lnTo>
                    <a:pt x="14468" y="3873"/>
                  </a:lnTo>
                  <a:lnTo>
                    <a:pt x="14175" y="3459"/>
                  </a:lnTo>
                  <a:lnTo>
                    <a:pt x="13859" y="3045"/>
                  </a:lnTo>
                  <a:lnTo>
                    <a:pt x="13518" y="2655"/>
                  </a:lnTo>
                  <a:lnTo>
                    <a:pt x="13153" y="2290"/>
                  </a:lnTo>
                  <a:lnTo>
                    <a:pt x="12787" y="1949"/>
                  </a:lnTo>
                  <a:lnTo>
                    <a:pt x="12373" y="1633"/>
                  </a:lnTo>
                  <a:lnTo>
                    <a:pt x="11959" y="1340"/>
                  </a:lnTo>
                  <a:lnTo>
                    <a:pt x="11521" y="1072"/>
                  </a:lnTo>
                  <a:lnTo>
                    <a:pt x="11058" y="829"/>
                  </a:lnTo>
                  <a:lnTo>
                    <a:pt x="10595" y="610"/>
                  </a:lnTo>
                  <a:lnTo>
                    <a:pt x="10108" y="415"/>
                  </a:lnTo>
                  <a:lnTo>
                    <a:pt x="9597" y="269"/>
                  </a:lnTo>
                  <a:lnTo>
                    <a:pt x="9085" y="147"/>
                  </a:lnTo>
                  <a:lnTo>
                    <a:pt x="8549" y="49"/>
                  </a:lnTo>
                  <a:lnTo>
                    <a:pt x="8014" y="1"/>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endParaRPr>
            </a:p>
          </p:txBody>
        </p:sp>
        <p:sp>
          <p:nvSpPr>
            <p:cNvPr id="17" name="Google Shape;856;p41"/>
            <p:cNvSpPr/>
            <p:nvPr/>
          </p:nvSpPr>
          <p:spPr>
            <a:xfrm>
              <a:off x="2819350" y="4321225"/>
              <a:ext cx="25" cy="347075"/>
            </a:xfrm>
            <a:custGeom>
              <a:avLst/>
              <a:gdLst/>
              <a:ahLst/>
              <a:cxnLst/>
              <a:rect l="l" t="t" r="r" b="b"/>
              <a:pathLst>
                <a:path w="1" h="13883" fill="none" extrusionOk="0">
                  <a:moveTo>
                    <a:pt x="0" y="13883"/>
                  </a:moveTo>
                  <a:lnTo>
                    <a:pt x="0" y="0"/>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endParaRPr>
            </a:p>
          </p:txBody>
        </p:sp>
        <p:sp>
          <p:nvSpPr>
            <p:cNvPr id="18" name="Google Shape;857;p41"/>
            <p:cNvSpPr/>
            <p:nvPr/>
          </p:nvSpPr>
          <p:spPr>
            <a:xfrm>
              <a:off x="2835175" y="4328525"/>
              <a:ext cx="114475" cy="114500"/>
            </a:xfrm>
            <a:custGeom>
              <a:avLst/>
              <a:gdLst/>
              <a:ahLst/>
              <a:cxnLst/>
              <a:rect l="l" t="t" r="r" b="b"/>
              <a:pathLst>
                <a:path w="4579" h="4580" fill="none" extrusionOk="0">
                  <a:moveTo>
                    <a:pt x="707" y="4190"/>
                  </a:moveTo>
                  <a:lnTo>
                    <a:pt x="707" y="4190"/>
                  </a:lnTo>
                  <a:lnTo>
                    <a:pt x="853" y="4287"/>
                  </a:lnTo>
                  <a:lnTo>
                    <a:pt x="999" y="4384"/>
                  </a:lnTo>
                  <a:lnTo>
                    <a:pt x="1145" y="4458"/>
                  </a:lnTo>
                  <a:lnTo>
                    <a:pt x="1315" y="4506"/>
                  </a:lnTo>
                  <a:lnTo>
                    <a:pt x="1462" y="4555"/>
                  </a:lnTo>
                  <a:lnTo>
                    <a:pt x="1632" y="4579"/>
                  </a:lnTo>
                  <a:lnTo>
                    <a:pt x="1803" y="4579"/>
                  </a:lnTo>
                  <a:lnTo>
                    <a:pt x="1973" y="4579"/>
                  </a:lnTo>
                  <a:lnTo>
                    <a:pt x="2143" y="4579"/>
                  </a:lnTo>
                  <a:lnTo>
                    <a:pt x="2290" y="4531"/>
                  </a:lnTo>
                  <a:lnTo>
                    <a:pt x="2460" y="4506"/>
                  </a:lnTo>
                  <a:lnTo>
                    <a:pt x="2606" y="4433"/>
                  </a:lnTo>
                  <a:lnTo>
                    <a:pt x="2777" y="4360"/>
                  </a:lnTo>
                  <a:lnTo>
                    <a:pt x="2923" y="4263"/>
                  </a:lnTo>
                  <a:lnTo>
                    <a:pt x="3069" y="4165"/>
                  </a:lnTo>
                  <a:lnTo>
                    <a:pt x="3191" y="4043"/>
                  </a:lnTo>
                  <a:lnTo>
                    <a:pt x="3191" y="4043"/>
                  </a:lnTo>
                  <a:lnTo>
                    <a:pt x="3337" y="3873"/>
                  </a:lnTo>
                  <a:lnTo>
                    <a:pt x="3459" y="3678"/>
                  </a:lnTo>
                  <a:lnTo>
                    <a:pt x="3605" y="3410"/>
                  </a:lnTo>
                  <a:lnTo>
                    <a:pt x="3727" y="3142"/>
                  </a:lnTo>
                  <a:lnTo>
                    <a:pt x="3994" y="2485"/>
                  </a:lnTo>
                  <a:lnTo>
                    <a:pt x="4214" y="1827"/>
                  </a:lnTo>
                  <a:lnTo>
                    <a:pt x="4384" y="1170"/>
                  </a:lnTo>
                  <a:lnTo>
                    <a:pt x="4506" y="634"/>
                  </a:lnTo>
                  <a:lnTo>
                    <a:pt x="4579" y="220"/>
                  </a:lnTo>
                  <a:lnTo>
                    <a:pt x="4579" y="98"/>
                  </a:lnTo>
                  <a:lnTo>
                    <a:pt x="4555" y="25"/>
                  </a:lnTo>
                  <a:lnTo>
                    <a:pt x="4555" y="25"/>
                  </a:lnTo>
                  <a:lnTo>
                    <a:pt x="4482" y="1"/>
                  </a:lnTo>
                  <a:lnTo>
                    <a:pt x="4360" y="25"/>
                  </a:lnTo>
                  <a:lnTo>
                    <a:pt x="3970" y="74"/>
                  </a:lnTo>
                  <a:lnTo>
                    <a:pt x="3410" y="195"/>
                  </a:lnTo>
                  <a:lnTo>
                    <a:pt x="2752" y="390"/>
                  </a:lnTo>
                  <a:lnTo>
                    <a:pt x="2095" y="609"/>
                  </a:lnTo>
                  <a:lnTo>
                    <a:pt x="1462" y="853"/>
                  </a:lnTo>
                  <a:lnTo>
                    <a:pt x="1169" y="975"/>
                  </a:lnTo>
                  <a:lnTo>
                    <a:pt x="926" y="1121"/>
                  </a:lnTo>
                  <a:lnTo>
                    <a:pt x="707" y="1267"/>
                  </a:lnTo>
                  <a:lnTo>
                    <a:pt x="536" y="1389"/>
                  </a:lnTo>
                  <a:lnTo>
                    <a:pt x="536" y="1389"/>
                  </a:lnTo>
                  <a:lnTo>
                    <a:pt x="414" y="1535"/>
                  </a:lnTo>
                  <a:lnTo>
                    <a:pt x="317" y="1657"/>
                  </a:lnTo>
                  <a:lnTo>
                    <a:pt x="219" y="1803"/>
                  </a:lnTo>
                  <a:lnTo>
                    <a:pt x="146" y="1973"/>
                  </a:lnTo>
                  <a:lnTo>
                    <a:pt x="98" y="2119"/>
                  </a:lnTo>
                  <a:lnTo>
                    <a:pt x="49" y="2290"/>
                  </a:lnTo>
                  <a:lnTo>
                    <a:pt x="0" y="2460"/>
                  </a:lnTo>
                  <a:lnTo>
                    <a:pt x="0" y="2607"/>
                  </a:lnTo>
                  <a:lnTo>
                    <a:pt x="0" y="2777"/>
                  </a:lnTo>
                  <a:lnTo>
                    <a:pt x="0" y="2948"/>
                  </a:lnTo>
                  <a:lnTo>
                    <a:pt x="25" y="3118"/>
                  </a:lnTo>
                  <a:lnTo>
                    <a:pt x="73" y="3264"/>
                  </a:lnTo>
                  <a:lnTo>
                    <a:pt x="146" y="3435"/>
                  </a:lnTo>
                  <a:lnTo>
                    <a:pt x="195" y="3581"/>
                  </a:lnTo>
                  <a:lnTo>
                    <a:pt x="293" y="3727"/>
                  </a:lnTo>
                  <a:lnTo>
                    <a:pt x="390" y="3873"/>
                  </a:lnTo>
                  <a:lnTo>
                    <a:pt x="707" y="4190"/>
                  </a:lnTo>
                  <a:close/>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endParaRPr>
            </a:p>
          </p:txBody>
        </p:sp>
        <p:sp>
          <p:nvSpPr>
            <p:cNvPr id="19" name="Google Shape;858;p41"/>
            <p:cNvSpPr/>
            <p:nvPr/>
          </p:nvSpPr>
          <p:spPr>
            <a:xfrm>
              <a:off x="2850400" y="4372975"/>
              <a:ext cx="54825" cy="54825"/>
            </a:xfrm>
            <a:custGeom>
              <a:avLst/>
              <a:gdLst/>
              <a:ahLst/>
              <a:cxnLst/>
              <a:rect l="l" t="t" r="r" b="b"/>
              <a:pathLst>
                <a:path w="2193" h="2193" fill="none" extrusionOk="0">
                  <a:moveTo>
                    <a:pt x="2192" y="0"/>
                  </a:moveTo>
                  <a:lnTo>
                    <a:pt x="0" y="2192"/>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endParaRPr>
            </a:p>
          </p:txBody>
        </p:sp>
        <p:sp>
          <p:nvSpPr>
            <p:cNvPr id="20" name="Google Shape;859;p41"/>
            <p:cNvSpPr/>
            <p:nvPr/>
          </p:nvSpPr>
          <p:spPr>
            <a:xfrm>
              <a:off x="2646425" y="4429600"/>
              <a:ext cx="156500" cy="156500"/>
            </a:xfrm>
            <a:custGeom>
              <a:avLst/>
              <a:gdLst/>
              <a:ahLst/>
              <a:cxnLst/>
              <a:rect l="l" t="t" r="r" b="b"/>
              <a:pathLst>
                <a:path w="6260" h="6260" fill="none" extrusionOk="0">
                  <a:moveTo>
                    <a:pt x="5675" y="5334"/>
                  </a:moveTo>
                  <a:lnTo>
                    <a:pt x="5675" y="5334"/>
                  </a:lnTo>
                  <a:lnTo>
                    <a:pt x="5821" y="5139"/>
                  </a:lnTo>
                  <a:lnTo>
                    <a:pt x="5943" y="4945"/>
                  </a:lnTo>
                  <a:lnTo>
                    <a:pt x="6040" y="4725"/>
                  </a:lnTo>
                  <a:lnTo>
                    <a:pt x="6138" y="4506"/>
                  </a:lnTo>
                  <a:lnTo>
                    <a:pt x="6186" y="4287"/>
                  </a:lnTo>
                  <a:lnTo>
                    <a:pt x="6235" y="4043"/>
                  </a:lnTo>
                  <a:lnTo>
                    <a:pt x="6259" y="3824"/>
                  </a:lnTo>
                  <a:lnTo>
                    <a:pt x="6259" y="3581"/>
                  </a:lnTo>
                  <a:lnTo>
                    <a:pt x="6235" y="3361"/>
                  </a:lnTo>
                  <a:lnTo>
                    <a:pt x="6186" y="3118"/>
                  </a:lnTo>
                  <a:lnTo>
                    <a:pt x="6138" y="2899"/>
                  </a:lnTo>
                  <a:lnTo>
                    <a:pt x="6040" y="2680"/>
                  </a:lnTo>
                  <a:lnTo>
                    <a:pt x="5943" y="2460"/>
                  </a:lnTo>
                  <a:lnTo>
                    <a:pt x="5821" y="2266"/>
                  </a:lnTo>
                  <a:lnTo>
                    <a:pt x="5675" y="2071"/>
                  </a:lnTo>
                  <a:lnTo>
                    <a:pt x="5504" y="1900"/>
                  </a:lnTo>
                  <a:lnTo>
                    <a:pt x="5504" y="1900"/>
                  </a:lnTo>
                  <a:lnTo>
                    <a:pt x="5285" y="1705"/>
                  </a:lnTo>
                  <a:lnTo>
                    <a:pt x="4993" y="1510"/>
                  </a:lnTo>
                  <a:lnTo>
                    <a:pt x="4652" y="1316"/>
                  </a:lnTo>
                  <a:lnTo>
                    <a:pt x="4262" y="1145"/>
                  </a:lnTo>
                  <a:lnTo>
                    <a:pt x="3848" y="975"/>
                  </a:lnTo>
                  <a:lnTo>
                    <a:pt x="3410" y="804"/>
                  </a:lnTo>
                  <a:lnTo>
                    <a:pt x="2484" y="488"/>
                  </a:lnTo>
                  <a:lnTo>
                    <a:pt x="1608" y="244"/>
                  </a:lnTo>
                  <a:lnTo>
                    <a:pt x="853" y="74"/>
                  </a:lnTo>
                  <a:lnTo>
                    <a:pt x="536" y="25"/>
                  </a:lnTo>
                  <a:lnTo>
                    <a:pt x="292" y="0"/>
                  </a:lnTo>
                  <a:lnTo>
                    <a:pt x="122" y="0"/>
                  </a:lnTo>
                  <a:lnTo>
                    <a:pt x="25" y="25"/>
                  </a:lnTo>
                  <a:lnTo>
                    <a:pt x="25" y="25"/>
                  </a:lnTo>
                  <a:lnTo>
                    <a:pt x="0" y="122"/>
                  </a:lnTo>
                  <a:lnTo>
                    <a:pt x="0" y="293"/>
                  </a:lnTo>
                  <a:lnTo>
                    <a:pt x="25" y="536"/>
                  </a:lnTo>
                  <a:lnTo>
                    <a:pt x="73" y="853"/>
                  </a:lnTo>
                  <a:lnTo>
                    <a:pt x="244" y="1608"/>
                  </a:lnTo>
                  <a:lnTo>
                    <a:pt x="487" y="2485"/>
                  </a:lnTo>
                  <a:lnTo>
                    <a:pt x="804" y="3410"/>
                  </a:lnTo>
                  <a:lnTo>
                    <a:pt x="974" y="3849"/>
                  </a:lnTo>
                  <a:lnTo>
                    <a:pt x="1145" y="4263"/>
                  </a:lnTo>
                  <a:lnTo>
                    <a:pt x="1315" y="4652"/>
                  </a:lnTo>
                  <a:lnTo>
                    <a:pt x="1510" y="4993"/>
                  </a:lnTo>
                  <a:lnTo>
                    <a:pt x="1705" y="5286"/>
                  </a:lnTo>
                  <a:lnTo>
                    <a:pt x="1900" y="5505"/>
                  </a:lnTo>
                  <a:lnTo>
                    <a:pt x="1900" y="5505"/>
                  </a:lnTo>
                  <a:lnTo>
                    <a:pt x="2070" y="5675"/>
                  </a:lnTo>
                  <a:lnTo>
                    <a:pt x="2265" y="5821"/>
                  </a:lnTo>
                  <a:lnTo>
                    <a:pt x="2460" y="5943"/>
                  </a:lnTo>
                  <a:lnTo>
                    <a:pt x="2679" y="6041"/>
                  </a:lnTo>
                  <a:lnTo>
                    <a:pt x="2898" y="6138"/>
                  </a:lnTo>
                  <a:lnTo>
                    <a:pt x="3118" y="6187"/>
                  </a:lnTo>
                  <a:lnTo>
                    <a:pt x="3361" y="6235"/>
                  </a:lnTo>
                  <a:lnTo>
                    <a:pt x="3580" y="6260"/>
                  </a:lnTo>
                  <a:lnTo>
                    <a:pt x="3824" y="6260"/>
                  </a:lnTo>
                  <a:lnTo>
                    <a:pt x="4043" y="6235"/>
                  </a:lnTo>
                  <a:lnTo>
                    <a:pt x="4287" y="6187"/>
                  </a:lnTo>
                  <a:lnTo>
                    <a:pt x="4506" y="6138"/>
                  </a:lnTo>
                  <a:lnTo>
                    <a:pt x="4725" y="6041"/>
                  </a:lnTo>
                  <a:lnTo>
                    <a:pt x="4944" y="5943"/>
                  </a:lnTo>
                  <a:lnTo>
                    <a:pt x="5139" y="5821"/>
                  </a:lnTo>
                  <a:lnTo>
                    <a:pt x="5334" y="5675"/>
                  </a:lnTo>
                  <a:lnTo>
                    <a:pt x="5675" y="5334"/>
                  </a:lnTo>
                  <a:close/>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endParaRPr>
            </a:p>
          </p:txBody>
        </p:sp>
        <p:sp>
          <p:nvSpPr>
            <p:cNvPr id="21" name="Google Shape;860;p41"/>
            <p:cNvSpPr/>
            <p:nvPr/>
          </p:nvSpPr>
          <p:spPr>
            <a:xfrm>
              <a:off x="2696350" y="4479525"/>
              <a:ext cx="87100" cy="87100"/>
            </a:xfrm>
            <a:custGeom>
              <a:avLst/>
              <a:gdLst/>
              <a:ahLst/>
              <a:cxnLst/>
              <a:rect l="l" t="t" r="r" b="b"/>
              <a:pathLst>
                <a:path w="3484" h="3484" fill="none" extrusionOk="0">
                  <a:moveTo>
                    <a:pt x="0" y="1"/>
                  </a:moveTo>
                  <a:lnTo>
                    <a:pt x="3483" y="3483"/>
                  </a:lnTo>
                </a:path>
              </a:pathLst>
            </a:custGeom>
            <a:noFill/>
            <a:ln w="285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tx1"/>
                </a:solidFill>
              </a:endParaRPr>
            </a:p>
          </p:txBody>
        </p:sp>
      </p:gr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0256" y="114177"/>
            <a:ext cx="1304508" cy="1079757"/>
          </a:xfrm>
          <a:prstGeom prst="rect">
            <a:avLst/>
          </a:prstGeom>
        </p:spPr>
      </p:pic>
    </p:spTree>
    <p:extLst>
      <p:ext uri="{BB962C8B-B14F-4D97-AF65-F5344CB8AC3E}">
        <p14:creationId xmlns:p14="http://schemas.microsoft.com/office/powerpoint/2010/main" val="276086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9"/>
          <p:cNvSpPr txBox="1">
            <a:spLocks noGrp="1"/>
          </p:cNvSpPr>
          <p:nvPr>
            <p:ph type="title"/>
          </p:nvPr>
        </p:nvSpPr>
        <p:spPr>
          <a:xfrm>
            <a:off x="1320025" y="1099431"/>
            <a:ext cx="6455700" cy="668100"/>
          </a:xfrm>
          <a:prstGeom prst="rect">
            <a:avLst/>
          </a:prstGeom>
        </p:spPr>
        <p:txBody>
          <a:bodyPr spcFirstLastPara="1" wrap="square" lIns="91425" tIns="91425" rIns="91425" bIns="91425" anchor="b" anchorCtr="0">
            <a:noAutofit/>
          </a:bodyPr>
          <a:lstStyle/>
          <a:p>
            <a:pPr lvl="0"/>
            <a:r>
              <a:rPr lang="en-US" sz="2400" dirty="0" smtClean="0"/>
              <a:t>National </a:t>
            </a:r>
            <a:r>
              <a:rPr lang="en-US" sz="2400" dirty="0"/>
              <a:t>Examination Board in Occupational Safety and Health </a:t>
            </a:r>
            <a:endParaRPr sz="2400" dirty="0"/>
          </a:p>
        </p:txBody>
      </p:sp>
      <p:sp>
        <p:nvSpPr>
          <p:cNvPr id="662" name="Google Shape;662;p19"/>
          <p:cNvSpPr txBox="1">
            <a:spLocks noGrp="1"/>
          </p:cNvSpPr>
          <p:nvPr>
            <p:ph type="body" idx="1"/>
          </p:nvPr>
        </p:nvSpPr>
        <p:spPr>
          <a:xfrm>
            <a:off x="1320025" y="1613274"/>
            <a:ext cx="6455700" cy="2902500"/>
          </a:xfrm>
          <a:prstGeom prst="rect">
            <a:avLst/>
          </a:prstGeom>
        </p:spPr>
        <p:txBody>
          <a:bodyPr spcFirstLastPara="1" wrap="square" lIns="91425" tIns="91425" rIns="91425" bIns="91425" anchor="t" anchorCtr="0">
            <a:noAutofit/>
          </a:bodyPr>
          <a:lstStyle/>
          <a:p>
            <a:pPr lvl="0" indent="-368300">
              <a:buSzPts val="2200"/>
              <a:buChar char="◂"/>
            </a:pPr>
            <a:r>
              <a:rPr lang="en-US" sz="2400" dirty="0"/>
              <a:t>UK-based examination </a:t>
            </a:r>
            <a:r>
              <a:rPr lang="en-US" sz="2400" dirty="0" smtClean="0"/>
              <a:t>board</a:t>
            </a:r>
          </a:p>
          <a:p>
            <a:pPr lvl="0" indent="-368300">
              <a:buSzPts val="2200"/>
              <a:buChar char="◂"/>
            </a:pPr>
            <a:r>
              <a:rPr lang="en-US" sz="2400" dirty="0" smtClean="0"/>
              <a:t>Offering </a:t>
            </a:r>
            <a:r>
              <a:rPr lang="en-US" sz="2400" dirty="0"/>
              <a:t>qualifications and courses in health, safety, environment and well-being </a:t>
            </a:r>
            <a:r>
              <a:rPr lang="en-US" sz="2400" dirty="0" smtClean="0"/>
              <a:t>management</a:t>
            </a:r>
          </a:p>
          <a:p>
            <a:pPr lvl="0" indent="-368300">
              <a:buSzPts val="2200"/>
              <a:buChar char="◂"/>
            </a:pPr>
            <a:r>
              <a:rPr lang="en-US" sz="2400" dirty="0" smtClean="0"/>
              <a:t>Founded in 1979</a:t>
            </a:r>
          </a:p>
          <a:p>
            <a:pPr lvl="0" indent="-368300">
              <a:buSzPts val="2200"/>
              <a:buChar char="◂"/>
            </a:pPr>
            <a:r>
              <a:rPr lang="en-US" sz="2400" dirty="0" smtClean="0"/>
              <a:t>Awards, Certificates, Diplomas &amp; Masters</a:t>
            </a:r>
          </a:p>
        </p:txBody>
      </p:sp>
      <p:sp>
        <p:nvSpPr>
          <p:cNvPr id="663" name="Google Shape;663;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88</a:t>
            </a:fld>
            <a:endParaRPr/>
          </a:p>
        </p:txBody>
      </p:sp>
      <p:sp>
        <p:nvSpPr>
          <p:cNvPr id="5" name="Title 3"/>
          <p:cNvSpPr txBox="1">
            <a:spLocks/>
          </p:cNvSpPr>
          <p:nvPr/>
        </p:nvSpPr>
        <p:spPr>
          <a:xfrm>
            <a:off x="838350" y="646921"/>
            <a:ext cx="5324100" cy="4857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1pPr>
            <a:lvl2pPr marR="0" lvl="1"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2pPr>
            <a:lvl3pPr marR="0" lvl="2"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3pPr>
            <a:lvl4pPr marR="0" lvl="3"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4pPr>
            <a:lvl5pPr marR="0" lvl="4"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5pPr>
            <a:lvl6pPr marR="0" lvl="5"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6pPr>
            <a:lvl7pPr marR="0" lvl="6"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7pPr>
            <a:lvl8pPr marR="0" lvl="7"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8pPr>
            <a:lvl9pPr marR="0" lvl="8"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9pPr>
          </a:lstStyle>
          <a:p>
            <a:r>
              <a:rPr lang="en-US" sz="5400" dirty="0" smtClean="0"/>
              <a:t>NEBOSH</a:t>
            </a:r>
            <a:endParaRPr lang="en-US" sz="5400" dirty="0"/>
          </a:p>
        </p:txBody>
      </p:sp>
    </p:spTree>
    <p:extLst>
      <p:ext uri="{BB962C8B-B14F-4D97-AF65-F5344CB8AC3E}">
        <p14:creationId xmlns:p14="http://schemas.microsoft.com/office/powerpoint/2010/main" val="2172400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1"/>
                                        </p:tgtEl>
                                        <p:attrNameLst>
                                          <p:attrName>style.visibility</p:attrName>
                                        </p:attrNameLst>
                                      </p:cBhvr>
                                      <p:to>
                                        <p:strVal val="visible"/>
                                      </p:to>
                                    </p:set>
                                    <p:animEffect transition="in" filter="fade">
                                      <p:cBhvr>
                                        <p:cTn id="7" dur="500"/>
                                        <p:tgtEl>
                                          <p:spTgt spid="6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2">
                                            <p:txEl>
                                              <p:pRg st="0" end="0"/>
                                            </p:txEl>
                                          </p:spTgt>
                                        </p:tgtEl>
                                        <p:attrNameLst>
                                          <p:attrName>style.visibility</p:attrName>
                                        </p:attrNameLst>
                                      </p:cBhvr>
                                      <p:to>
                                        <p:strVal val="visible"/>
                                      </p:to>
                                    </p:set>
                                    <p:animEffect transition="in" filter="fade">
                                      <p:cBhvr>
                                        <p:cTn id="12" dur="500"/>
                                        <p:tgtEl>
                                          <p:spTgt spid="6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2">
                                            <p:txEl>
                                              <p:pRg st="1" end="1"/>
                                            </p:txEl>
                                          </p:spTgt>
                                        </p:tgtEl>
                                        <p:attrNameLst>
                                          <p:attrName>style.visibility</p:attrName>
                                        </p:attrNameLst>
                                      </p:cBhvr>
                                      <p:to>
                                        <p:strVal val="visible"/>
                                      </p:to>
                                    </p:set>
                                    <p:animEffect transition="in" filter="fade">
                                      <p:cBhvr>
                                        <p:cTn id="17" dur="500"/>
                                        <p:tgtEl>
                                          <p:spTgt spid="66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2">
                                            <p:txEl>
                                              <p:pRg st="2" end="2"/>
                                            </p:txEl>
                                          </p:spTgt>
                                        </p:tgtEl>
                                        <p:attrNameLst>
                                          <p:attrName>style.visibility</p:attrName>
                                        </p:attrNameLst>
                                      </p:cBhvr>
                                      <p:to>
                                        <p:strVal val="visible"/>
                                      </p:to>
                                    </p:set>
                                    <p:animEffect transition="in" filter="fade">
                                      <p:cBhvr>
                                        <p:cTn id="22" dur="500"/>
                                        <p:tgtEl>
                                          <p:spTgt spid="66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2">
                                            <p:txEl>
                                              <p:pRg st="3" end="3"/>
                                            </p:txEl>
                                          </p:spTgt>
                                        </p:tgtEl>
                                        <p:attrNameLst>
                                          <p:attrName>style.visibility</p:attrName>
                                        </p:attrNameLst>
                                      </p:cBhvr>
                                      <p:to>
                                        <p:strVal val="visible"/>
                                      </p:to>
                                    </p:set>
                                    <p:animEffect transition="in" filter="fade">
                                      <p:cBhvr>
                                        <p:cTn id="27" dur="500"/>
                                        <p:tgtEl>
                                          <p:spTgt spid="6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2" name="Google Shape;662;p19"/>
          <p:cNvSpPr txBox="1">
            <a:spLocks noGrp="1"/>
          </p:cNvSpPr>
          <p:nvPr>
            <p:ph type="body" idx="1"/>
          </p:nvPr>
        </p:nvSpPr>
        <p:spPr>
          <a:xfrm>
            <a:off x="1320025" y="1613274"/>
            <a:ext cx="6455700" cy="2902500"/>
          </a:xfrm>
          <a:prstGeom prst="rect">
            <a:avLst/>
          </a:prstGeom>
        </p:spPr>
        <p:txBody>
          <a:bodyPr spcFirstLastPara="1" wrap="square" lIns="91425" tIns="91425" rIns="91425" bIns="91425" anchor="t" anchorCtr="0">
            <a:noAutofit/>
          </a:bodyPr>
          <a:lstStyle/>
          <a:p>
            <a:pPr lvl="0" indent="-368300">
              <a:buSzPts val="2200"/>
              <a:buChar char="◂"/>
            </a:pPr>
            <a:r>
              <a:rPr lang="en-US" sz="2400" dirty="0" smtClean="0"/>
              <a:t>AWARD: provide </a:t>
            </a:r>
            <a:r>
              <a:rPr lang="en-US" sz="2400" dirty="0"/>
              <a:t>a general understanding of health and safety principles and </a:t>
            </a:r>
            <a:r>
              <a:rPr lang="en-US" sz="2400" dirty="0" smtClean="0"/>
              <a:t>practices</a:t>
            </a:r>
          </a:p>
          <a:p>
            <a:pPr lvl="0" indent="-368300">
              <a:buSzPts val="2200"/>
              <a:buChar char="◂"/>
            </a:pPr>
            <a:r>
              <a:rPr lang="en-US" sz="2400" dirty="0" smtClean="0"/>
              <a:t>CERTIFICATE</a:t>
            </a:r>
            <a:r>
              <a:rPr lang="en-US" sz="2400" dirty="0"/>
              <a:t>: provide an excellent foundation in health and safety for managers, supervisors</a:t>
            </a:r>
            <a:endParaRPr lang="en-US" sz="2400" dirty="0" smtClean="0"/>
          </a:p>
        </p:txBody>
      </p:sp>
      <p:sp>
        <p:nvSpPr>
          <p:cNvPr id="663" name="Google Shape;663;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89</a:t>
            </a:fld>
            <a:endParaRPr/>
          </a:p>
        </p:txBody>
      </p:sp>
      <p:sp>
        <p:nvSpPr>
          <p:cNvPr id="5" name="Title 3"/>
          <p:cNvSpPr txBox="1">
            <a:spLocks/>
          </p:cNvSpPr>
          <p:nvPr/>
        </p:nvSpPr>
        <p:spPr>
          <a:xfrm>
            <a:off x="838350" y="646921"/>
            <a:ext cx="5324100" cy="4857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1pPr>
            <a:lvl2pPr marR="0" lvl="1"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2pPr>
            <a:lvl3pPr marR="0" lvl="2"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3pPr>
            <a:lvl4pPr marR="0" lvl="3"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4pPr>
            <a:lvl5pPr marR="0" lvl="4"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5pPr>
            <a:lvl6pPr marR="0" lvl="5"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6pPr>
            <a:lvl7pPr marR="0" lvl="6"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7pPr>
            <a:lvl8pPr marR="0" lvl="7"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8pPr>
            <a:lvl9pPr marR="0" lvl="8"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9pPr>
          </a:lstStyle>
          <a:p>
            <a:r>
              <a:rPr lang="en-US" sz="5400" dirty="0" smtClean="0"/>
              <a:t>NEBOSH</a:t>
            </a:r>
            <a:endParaRPr lang="en-US" sz="5400" dirty="0"/>
          </a:p>
        </p:txBody>
      </p:sp>
    </p:spTree>
    <p:extLst>
      <p:ext uri="{BB962C8B-B14F-4D97-AF65-F5344CB8AC3E}">
        <p14:creationId xmlns:p14="http://schemas.microsoft.com/office/powerpoint/2010/main" val="331821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2">
                                            <p:txEl>
                                              <p:pRg st="0" end="0"/>
                                            </p:txEl>
                                          </p:spTgt>
                                        </p:tgtEl>
                                        <p:attrNameLst>
                                          <p:attrName>style.visibility</p:attrName>
                                        </p:attrNameLst>
                                      </p:cBhvr>
                                      <p:to>
                                        <p:strVal val="visible"/>
                                      </p:to>
                                    </p:set>
                                    <p:animEffect transition="in" filter="fade">
                                      <p:cBhvr>
                                        <p:cTn id="7" dur="500"/>
                                        <p:tgtEl>
                                          <p:spTgt spid="6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2">
                                            <p:txEl>
                                              <p:pRg st="1" end="1"/>
                                            </p:txEl>
                                          </p:spTgt>
                                        </p:tgtEl>
                                        <p:attrNameLst>
                                          <p:attrName>style.visibility</p:attrName>
                                        </p:attrNameLst>
                                      </p:cBhvr>
                                      <p:to>
                                        <p:strVal val="visible"/>
                                      </p:to>
                                    </p:set>
                                    <p:animEffect transition="in" filter="fade">
                                      <p:cBhvr>
                                        <p:cTn id="12" dur="500"/>
                                        <p:tgtEl>
                                          <p:spTgt spid="6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323"/>
        <p:cNvGrpSpPr/>
        <p:nvPr/>
      </p:nvGrpSpPr>
      <p:grpSpPr>
        <a:xfrm>
          <a:off x="0" y="0"/>
          <a:ext cx="0" cy="0"/>
          <a:chOff x="0" y="0"/>
          <a:chExt cx="0" cy="0"/>
        </a:xfrm>
      </p:grpSpPr>
      <p:sp>
        <p:nvSpPr>
          <p:cNvPr id="324" name="Google Shape;324;p30"/>
          <p:cNvSpPr txBox="1">
            <a:spLocks noGrp="1"/>
          </p:cNvSpPr>
          <p:nvPr>
            <p:ph type="ctrTitle" idx="4294967295"/>
          </p:nvPr>
        </p:nvSpPr>
        <p:spPr>
          <a:xfrm>
            <a:off x="609600" y="724200"/>
            <a:ext cx="7772400" cy="89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6600" dirty="0" smtClean="0"/>
              <a:t>2.78 million</a:t>
            </a:r>
            <a:endParaRPr sz="6600" dirty="0">
              <a:solidFill>
                <a:srgbClr val="00BCD4"/>
              </a:solidFill>
            </a:endParaRPr>
          </a:p>
        </p:txBody>
      </p:sp>
      <p:sp>
        <p:nvSpPr>
          <p:cNvPr id="325" name="Google Shape;325;p30"/>
          <p:cNvSpPr txBox="1">
            <a:spLocks noGrp="1"/>
          </p:cNvSpPr>
          <p:nvPr>
            <p:ph type="subTitle" idx="4294967295"/>
          </p:nvPr>
        </p:nvSpPr>
        <p:spPr>
          <a:xfrm>
            <a:off x="609600" y="1182709"/>
            <a:ext cx="7772400" cy="463200"/>
          </a:xfrm>
          <a:prstGeom prst="rect">
            <a:avLst/>
          </a:prstGeom>
        </p:spPr>
        <p:txBody>
          <a:bodyPr spcFirstLastPara="1" wrap="square" lIns="91425" tIns="91425" rIns="91425" bIns="91425" anchor="t" anchorCtr="0">
            <a:noAutofit/>
          </a:bodyPr>
          <a:lstStyle/>
          <a:p>
            <a:pPr marL="0" lvl="0" indent="0">
              <a:buNone/>
            </a:pPr>
            <a:r>
              <a:rPr lang="en-US" sz="1400" dirty="0"/>
              <a:t>deaths a year as a result of occupational accidents or work-related disease</a:t>
            </a:r>
            <a:endParaRPr sz="1400" dirty="0"/>
          </a:p>
        </p:txBody>
      </p:sp>
      <p:sp>
        <p:nvSpPr>
          <p:cNvPr id="326" name="Google Shape;326;p30"/>
          <p:cNvSpPr txBox="1">
            <a:spLocks noGrp="1"/>
          </p:cNvSpPr>
          <p:nvPr>
            <p:ph type="ctrTitle" idx="4294967295"/>
          </p:nvPr>
        </p:nvSpPr>
        <p:spPr>
          <a:xfrm>
            <a:off x="609600" y="3657900"/>
            <a:ext cx="7772400" cy="89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7200" dirty="0" smtClean="0"/>
              <a:t>A</a:t>
            </a:r>
            <a:r>
              <a:rPr lang="en" sz="7200" dirty="0" smtClean="0"/>
              <a:t>nd billions</a:t>
            </a:r>
            <a:endParaRPr sz="7200" dirty="0">
              <a:solidFill>
                <a:srgbClr val="00BCD4"/>
              </a:solidFill>
            </a:endParaRPr>
          </a:p>
        </p:txBody>
      </p:sp>
      <p:sp>
        <p:nvSpPr>
          <p:cNvPr id="327" name="Google Shape;327;p30"/>
          <p:cNvSpPr txBox="1">
            <a:spLocks noGrp="1"/>
          </p:cNvSpPr>
          <p:nvPr>
            <p:ph type="subTitle" idx="4294967295"/>
          </p:nvPr>
        </p:nvSpPr>
        <p:spPr>
          <a:xfrm>
            <a:off x="609600" y="4116409"/>
            <a:ext cx="7772400" cy="463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400" dirty="0" smtClean="0"/>
              <a:t>In o</a:t>
            </a:r>
            <a:r>
              <a:rPr lang="en" sz="1400" dirty="0" smtClean="0"/>
              <a:t>verhead cost due to deaths and injuries, penalties, loss in asset.</a:t>
            </a:r>
            <a:endParaRPr sz="1400" dirty="0"/>
          </a:p>
        </p:txBody>
      </p:sp>
      <p:sp>
        <p:nvSpPr>
          <p:cNvPr id="328" name="Google Shape;328;p30"/>
          <p:cNvSpPr txBox="1">
            <a:spLocks noGrp="1"/>
          </p:cNvSpPr>
          <p:nvPr>
            <p:ph type="ctrTitle" idx="4294967295"/>
          </p:nvPr>
        </p:nvSpPr>
        <p:spPr>
          <a:xfrm>
            <a:off x="609600" y="2191050"/>
            <a:ext cx="7772400" cy="894900"/>
          </a:xfrm>
          <a:prstGeom prst="rect">
            <a:avLst/>
          </a:prstGeom>
        </p:spPr>
        <p:txBody>
          <a:bodyPr spcFirstLastPara="1" wrap="square" lIns="91425" tIns="91425" rIns="91425" bIns="91425" anchor="b" anchorCtr="0">
            <a:noAutofit/>
          </a:bodyPr>
          <a:lstStyle/>
          <a:p>
            <a:pPr lvl="0"/>
            <a:r>
              <a:rPr lang="en-US" sz="7200" dirty="0"/>
              <a:t>374 million</a:t>
            </a:r>
            <a:endParaRPr sz="4800" dirty="0">
              <a:solidFill>
                <a:srgbClr val="00BCD4"/>
              </a:solidFill>
            </a:endParaRPr>
          </a:p>
        </p:txBody>
      </p:sp>
      <p:sp>
        <p:nvSpPr>
          <p:cNvPr id="329" name="Google Shape;329;p30"/>
          <p:cNvSpPr txBox="1">
            <a:spLocks noGrp="1"/>
          </p:cNvSpPr>
          <p:nvPr>
            <p:ph type="subTitle" idx="4294967295"/>
          </p:nvPr>
        </p:nvSpPr>
        <p:spPr>
          <a:xfrm>
            <a:off x="609600" y="2649559"/>
            <a:ext cx="7772400" cy="463200"/>
          </a:xfrm>
          <a:prstGeom prst="rect">
            <a:avLst/>
          </a:prstGeom>
        </p:spPr>
        <p:txBody>
          <a:bodyPr spcFirstLastPara="1" wrap="square" lIns="91425" tIns="91425" rIns="91425" bIns="91425" anchor="t" anchorCtr="0">
            <a:noAutofit/>
          </a:bodyPr>
          <a:lstStyle/>
          <a:p>
            <a:pPr marL="0" lvl="0" indent="0">
              <a:buNone/>
            </a:pPr>
            <a:r>
              <a:rPr lang="en-US" sz="1400" dirty="0"/>
              <a:t>non-fatal injuries and illnesses</a:t>
            </a:r>
            <a:endParaRPr sz="1400" dirty="0"/>
          </a:p>
        </p:txBody>
      </p:sp>
      <p:sp>
        <p:nvSpPr>
          <p:cNvPr id="330" name="Google Shape;330;p30"/>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a:t>
            </a:fld>
            <a:endParaRPr dirty="0"/>
          </a:p>
        </p:txBody>
      </p:sp>
    </p:spTree>
    <p:extLst>
      <p:ext uri="{BB962C8B-B14F-4D97-AF65-F5344CB8AC3E}">
        <p14:creationId xmlns:p14="http://schemas.microsoft.com/office/powerpoint/2010/main" val="27554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5">
                                            <p:txEl>
                                              <p:pRg st="0" end="0"/>
                                            </p:txEl>
                                          </p:spTgt>
                                        </p:tgtEl>
                                        <p:attrNameLst>
                                          <p:attrName>style.visibility</p:attrName>
                                        </p:attrNameLst>
                                      </p:cBhvr>
                                      <p:to>
                                        <p:strVal val="visible"/>
                                      </p:to>
                                    </p:set>
                                    <p:animEffect transition="in" filter="fade">
                                      <p:cBhvr>
                                        <p:cTn id="7" dur="500"/>
                                        <p:tgtEl>
                                          <p:spTgt spid="32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4"/>
                                        </p:tgtEl>
                                        <p:attrNameLst>
                                          <p:attrName>style.visibility</p:attrName>
                                        </p:attrNameLst>
                                      </p:cBhvr>
                                      <p:to>
                                        <p:strVal val="visible"/>
                                      </p:to>
                                    </p:set>
                                    <p:animEffect transition="in" filter="fade">
                                      <p:cBhvr>
                                        <p:cTn id="10" dur="500"/>
                                        <p:tgtEl>
                                          <p:spTgt spid="3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9">
                                            <p:txEl>
                                              <p:pRg st="0" end="0"/>
                                            </p:txEl>
                                          </p:spTgt>
                                        </p:tgtEl>
                                        <p:attrNameLst>
                                          <p:attrName>style.visibility</p:attrName>
                                        </p:attrNameLst>
                                      </p:cBhvr>
                                      <p:to>
                                        <p:strVal val="visible"/>
                                      </p:to>
                                    </p:set>
                                    <p:animEffect transition="in" filter="fade">
                                      <p:cBhvr>
                                        <p:cTn id="15" dur="500"/>
                                        <p:tgtEl>
                                          <p:spTgt spid="329">
                                            <p:txEl>
                                              <p:pRg st="0" end="0"/>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8"/>
                                        </p:tgtEl>
                                        <p:attrNameLst>
                                          <p:attrName>style.visibility</p:attrName>
                                        </p:attrNameLst>
                                      </p:cBhvr>
                                      <p:to>
                                        <p:strVal val="visible"/>
                                      </p:to>
                                    </p:set>
                                    <p:animEffect transition="in" filter="fade">
                                      <p:cBhvr>
                                        <p:cTn id="18" dur="500"/>
                                        <p:tgtEl>
                                          <p:spTgt spid="3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27">
                                            <p:txEl>
                                              <p:pRg st="0" end="0"/>
                                            </p:txEl>
                                          </p:spTgt>
                                        </p:tgtEl>
                                        <p:attrNameLst>
                                          <p:attrName>style.visibility</p:attrName>
                                        </p:attrNameLst>
                                      </p:cBhvr>
                                      <p:to>
                                        <p:strVal val="visible"/>
                                      </p:to>
                                    </p:set>
                                    <p:animEffect transition="in" filter="fade">
                                      <p:cBhvr>
                                        <p:cTn id="23" dur="500"/>
                                        <p:tgtEl>
                                          <p:spTgt spid="327">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26"/>
                                        </p:tgtEl>
                                        <p:attrNameLst>
                                          <p:attrName>style.visibility</p:attrName>
                                        </p:attrNameLst>
                                      </p:cBhvr>
                                      <p:to>
                                        <p:strVal val="visible"/>
                                      </p:to>
                                    </p:set>
                                    <p:animEffect transition="in" filter="fade">
                                      <p:cBhvr>
                                        <p:cTn id="26" dur="5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p:bldP spid="325" grpId="0" build="p"/>
      <p:bldP spid="326" grpId="0"/>
      <p:bldP spid="327" grpId="0" build="p"/>
      <p:bldP spid="328" grpId="0"/>
      <p:bldP spid="329"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2" name="Google Shape;662;p19"/>
          <p:cNvSpPr txBox="1">
            <a:spLocks noGrp="1"/>
          </p:cNvSpPr>
          <p:nvPr>
            <p:ph type="body" idx="1"/>
          </p:nvPr>
        </p:nvSpPr>
        <p:spPr>
          <a:xfrm>
            <a:off x="1320025" y="1613274"/>
            <a:ext cx="6455700" cy="2902500"/>
          </a:xfrm>
          <a:prstGeom prst="rect">
            <a:avLst/>
          </a:prstGeom>
        </p:spPr>
        <p:txBody>
          <a:bodyPr spcFirstLastPara="1" wrap="square" lIns="91425" tIns="91425" rIns="91425" bIns="91425" anchor="t" anchorCtr="0">
            <a:noAutofit/>
          </a:bodyPr>
          <a:lstStyle/>
          <a:p>
            <a:pPr lvl="0" indent="-368300">
              <a:buSzPts val="2200"/>
              <a:buChar char="◂"/>
            </a:pPr>
            <a:r>
              <a:rPr lang="en-US" sz="2400" dirty="0" smtClean="0"/>
              <a:t>DIPLOMAS</a:t>
            </a:r>
            <a:r>
              <a:rPr lang="en-US" sz="2400" dirty="0"/>
              <a:t>: NEBOSH's Diplomas are professional qualifications for health, safety and environmental practitioners.</a:t>
            </a:r>
          </a:p>
          <a:p>
            <a:pPr lvl="0" indent="-368300">
              <a:buSzPts val="2200"/>
              <a:buChar char="◂"/>
            </a:pPr>
            <a:r>
              <a:rPr lang="en-US" sz="2400" dirty="0" smtClean="0"/>
              <a:t>MASTERS</a:t>
            </a:r>
            <a:r>
              <a:rPr lang="en-US" sz="2400" dirty="0"/>
              <a:t>: Learning at Masters-level in partnership with the University of </a:t>
            </a:r>
            <a:r>
              <a:rPr lang="en-US" sz="2400" dirty="0" smtClean="0"/>
              <a:t>Hull. For Diploma Holders</a:t>
            </a:r>
          </a:p>
        </p:txBody>
      </p:sp>
      <p:sp>
        <p:nvSpPr>
          <p:cNvPr id="663" name="Google Shape;663;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90</a:t>
            </a:fld>
            <a:endParaRPr/>
          </a:p>
        </p:txBody>
      </p:sp>
      <p:sp>
        <p:nvSpPr>
          <p:cNvPr id="5" name="Title 3"/>
          <p:cNvSpPr txBox="1">
            <a:spLocks/>
          </p:cNvSpPr>
          <p:nvPr/>
        </p:nvSpPr>
        <p:spPr>
          <a:xfrm>
            <a:off x="838350" y="646921"/>
            <a:ext cx="5324100" cy="4857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1pPr>
            <a:lvl2pPr marR="0" lvl="1"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2pPr>
            <a:lvl3pPr marR="0" lvl="2"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3pPr>
            <a:lvl4pPr marR="0" lvl="3"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4pPr>
            <a:lvl5pPr marR="0" lvl="4"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5pPr>
            <a:lvl6pPr marR="0" lvl="5"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6pPr>
            <a:lvl7pPr marR="0" lvl="6"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7pPr>
            <a:lvl8pPr marR="0" lvl="7"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8pPr>
            <a:lvl9pPr marR="0" lvl="8"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9pPr>
          </a:lstStyle>
          <a:p>
            <a:r>
              <a:rPr lang="en-US" sz="5400" dirty="0" smtClean="0"/>
              <a:t>NEBOSH</a:t>
            </a:r>
            <a:endParaRPr lang="en-US" sz="5400" dirty="0"/>
          </a:p>
        </p:txBody>
      </p:sp>
    </p:spTree>
    <p:extLst>
      <p:ext uri="{BB962C8B-B14F-4D97-AF65-F5344CB8AC3E}">
        <p14:creationId xmlns:p14="http://schemas.microsoft.com/office/powerpoint/2010/main" val="393661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2">
                                            <p:txEl>
                                              <p:pRg st="0" end="0"/>
                                            </p:txEl>
                                          </p:spTgt>
                                        </p:tgtEl>
                                        <p:attrNameLst>
                                          <p:attrName>style.visibility</p:attrName>
                                        </p:attrNameLst>
                                      </p:cBhvr>
                                      <p:to>
                                        <p:strVal val="visible"/>
                                      </p:to>
                                    </p:set>
                                    <p:animEffect transition="in" filter="fade">
                                      <p:cBhvr>
                                        <p:cTn id="7" dur="500"/>
                                        <p:tgtEl>
                                          <p:spTgt spid="6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2">
                                            <p:txEl>
                                              <p:pRg st="1" end="1"/>
                                            </p:txEl>
                                          </p:spTgt>
                                        </p:tgtEl>
                                        <p:attrNameLst>
                                          <p:attrName>style.visibility</p:attrName>
                                        </p:attrNameLst>
                                      </p:cBhvr>
                                      <p:to>
                                        <p:strVal val="visible"/>
                                      </p:to>
                                    </p:set>
                                    <p:animEffect transition="in" filter="fade">
                                      <p:cBhvr>
                                        <p:cTn id="12" dur="500"/>
                                        <p:tgtEl>
                                          <p:spTgt spid="6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9"/>
          <p:cNvSpPr txBox="1">
            <a:spLocks noGrp="1"/>
          </p:cNvSpPr>
          <p:nvPr>
            <p:ph type="title"/>
          </p:nvPr>
        </p:nvSpPr>
        <p:spPr>
          <a:xfrm>
            <a:off x="1320025" y="1099431"/>
            <a:ext cx="6455700" cy="668100"/>
          </a:xfrm>
          <a:prstGeom prst="rect">
            <a:avLst/>
          </a:prstGeom>
        </p:spPr>
        <p:txBody>
          <a:bodyPr spcFirstLastPara="1" wrap="square" lIns="91425" tIns="91425" rIns="91425" bIns="91425" anchor="b" anchorCtr="0">
            <a:noAutofit/>
          </a:bodyPr>
          <a:lstStyle/>
          <a:p>
            <a:pPr lvl="0"/>
            <a:r>
              <a:rPr lang="en-US" sz="2400" dirty="0"/>
              <a:t>National Fire Protection Association</a:t>
            </a:r>
            <a:endParaRPr sz="2400" dirty="0"/>
          </a:p>
        </p:txBody>
      </p:sp>
      <p:sp>
        <p:nvSpPr>
          <p:cNvPr id="662" name="Google Shape;662;p19"/>
          <p:cNvSpPr txBox="1">
            <a:spLocks noGrp="1"/>
          </p:cNvSpPr>
          <p:nvPr>
            <p:ph type="body" idx="1"/>
          </p:nvPr>
        </p:nvSpPr>
        <p:spPr>
          <a:xfrm>
            <a:off x="1320025" y="1613274"/>
            <a:ext cx="6455700" cy="2902500"/>
          </a:xfrm>
          <a:prstGeom prst="rect">
            <a:avLst/>
          </a:prstGeom>
        </p:spPr>
        <p:txBody>
          <a:bodyPr spcFirstLastPara="1" wrap="square" lIns="91425" tIns="91425" rIns="91425" bIns="91425" anchor="t" anchorCtr="0">
            <a:noAutofit/>
          </a:bodyPr>
          <a:lstStyle/>
          <a:p>
            <a:pPr lvl="0" indent="-368300">
              <a:buSzPts val="2200"/>
              <a:buChar char="◂"/>
            </a:pPr>
            <a:r>
              <a:rPr lang="en-US" sz="2400" dirty="0" smtClean="0"/>
              <a:t>International </a:t>
            </a:r>
            <a:r>
              <a:rPr lang="en-US" sz="2400" dirty="0"/>
              <a:t>nonprofit organization devoted to eliminating death, injury, property and economic loss due to fire, electrical and related </a:t>
            </a:r>
            <a:r>
              <a:rPr lang="en-US" sz="2400" dirty="0" smtClean="0"/>
              <a:t>hazards</a:t>
            </a:r>
          </a:p>
          <a:p>
            <a:pPr lvl="0" indent="-368300">
              <a:buSzPts val="2200"/>
              <a:buChar char="◂"/>
            </a:pPr>
            <a:r>
              <a:rPr lang="en-US" sz="2400" dirty="0"/>
              <a:t>NFPA publishes more than 300 consensus codes</a:t>
            </a:r>
            <a:endParaRPr sz="2400" dirty="0"/>
          </a:p>
        </p:txBody>
      </p:sp>
      <p:sp>
        <p:nvSpPr>
          <p:cNvPr id="663" name="Google Shape;663;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91</a:t>
            </a:fld>
            <a:endParaRPr/>
          </a:p>
        </p:txBody>
      </p:sp>
      <p:sp>
        <p:nvSpPr>
          <p:cNvPr id="5" name="Title 3"/>
          <p:cNvSpPr txBox="1">
            <a:spLocks/>
          </p:cNvSpPr>
          <p:nvPr/>
        </p:nvSpPr>
        <p:spPr>
          <a:xfrm>
            <a:off x="838350" y="646921"/>
            <a:ext cx="5324100" cy="4857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1pPr>
            <a:lvl2pPr marR="0" lvl="1"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2pPr>
            <a:lvl3pPr marR="0" lvl="2"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3pPr>
            <a:lvl4pPr marR="0" lvl="3"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4pPr>
            <a:lvl5pPr marR="0" lvl="4"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5pPr>
            <a:lvl6pPr marR="0" lvl="5"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6pPr>
            <a:lvl7pPr marR="0" lvl="6"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7pPr>
            <a:lvl8pPr marR="0" lvl="7"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8pPr>
            <a:lvl9pPr marR="0" lvl="8"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9pPr>
          </a:lstStyle>
          <a:p>
            <a:r>
              <a:rPr lang="en-US" sz="5400" dirty="0" smtClean="0"/>
              <a:t>NFPA</a:t>
            </a:r>
            <a:endParaRPr lang="en-US" sz="5400" dirty="0"/>
          </a:p>
        </p:txBody>
      </p:sp>
    </p:spTree>
    <p:extLst>
      <p:ext uri="{BB962C8B-B14F-4D97-AF65-F5344CB8AC3E}">
        <p14:creationId xmlns:p14="http://schemas.microsoft.com/office/powerpoint/2010/main" val="13276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1"/>
                                        </p:tgtEl>
                                        <p:attrNameLst>
                                          <p:attrName>style.visibility</p:attrName>
                                        </p:attrNameLst>
                                      </p:cBhvr>
                                      <p:to>
                                        <p:strVal val="visible"/>
                                      </p:to>
                                    </p:set>
                                    <p:animEffect transition="in" filter="fade">
                                      <p:cBhvr>
                                        <p:cTn id="7" dur="500"/>
                                        <p:tgtEl>
                                          <p:spTgt spid="6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2">
                                            <p:txEl>
                                              <p:pRg st="0" end="0"/>
                                            </p:txEl>
                                          </p:spTgt>
                                        </p:tgtEl>
                                        <p:attrNameLst>
                                          <p:attrName>style.visibility</p:attrName>
                                        </p:attrNameLst>
                                      </p:cBhvr>
                                      <p:to>
                                        <p:strVal val="visible"/>
                                      </p:to>
                                    </p:set>
                                    <p:animEffect transition="in" filter="fade">
                                      <p:cBhvr>
                                        <p:cTn id="12" dur="500"/>
                                        <p:tgtEl>
                                          <p:spTgt spid="6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2">
                                            <p:txEl>
                                              <p:pRg st="1" end="1"/>
                                            </p:txEl>
                                          </p:spTgt>
                                        </p:tgtEl>
                                        <p:attrNameLst>
                                          <p:attrName>style.visibility</p:attrName>
                                        </p:attrNameLst>
                                      </p:cBhvr>
                                      <p:to>
                                        <p:strVal val="visible"/>
                                      </p:to>
                                    </p:set>
                                    <p:animEffect transition="in" filter="fade">
                                      <p:cBhvr>
                                        <p:cTn id="17" dur="500"/>
                                        <p:tgtEl>
                                          <p:spTgt spid="6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9"/>
          <p:cNvSpPr txBox="1">
            <a:spLocks noGrp="1"/>
          </p:cNvSpPr>
          <p:nvPr>
            <p:ph type="title"/>
          </p:nvPr>
        </p:nvSpPr>
        <p:spPr>
          <a:xfrm>
            <a:off x="1320025" y="1099431"/>
            <a:ext cx="6455700" cy="668100"/>
          </a:xfrm>
          <a:prstGeom prst="rect">
            <a:avLst/>
          </a:prstGeom>
        </p:spPr>
        <p:txBody>
          <a:bodyPr spcFirstLastPara="1" wrap="square" lIns="91425" tIns="91425" rIns="91425" bIns="91425" anchor="b" anchorCtr="0">
            <a:noAutofit/>
          </a:bodyPr>
          <a:lstStyle/>
          <a:p>
            <a:pPr lvl="0"/>
            <a:r>
              <a:rPr lang="en-US" sz="2400" dirty="0"/>
              <a:t>National Fire Protection Association</a:t>
            </a:r>
            <a:endParaRPr sz="2400" dirty="0"/>
          </a:p>
        </p:txBody>
      </p:sp>
      <p:sp>
        <p:nvSpPr>
          <p:cNvPr id="662" name="Google Shape;662;p19"/>
          <p:cNvSpPr txBox="1">
            <a:spLocks noGrp="1"/>
          </p:cNvSpPr>
          <p:nvPr>
            <p:ph type="body" idx="1"/>
          </p:nvPr>
        </p:nvSpPr>
        <p:spPr>
          <a:xfrm>
            <a:off x="1320025" y="1613274"/>
            <a:ext cx="6455700" cy="2902500"/>
          </a:xfrm>
          <a:prstGeom prst="rect">
            <a:avLst/>
          </a:prstGeom>
        </p:spPr>
        <p:txBody>
          <a:bodyPr spcFirstLastPara="1" wrap="square" lIns="91425" tIns="91425" rIns="91425" bIns="91425" anchor="t" anchorCtr="0">
            <a:noAutofit/>
          </a:bodyPr>
          <a:lstStyle/>
          <a:p>
            <a:pPr lvl="0" indent="-368300">
              <a:buSzPts val="2200"/>
              <a:buChar char="◂"/>
            </a:pPr>
            <a:r>
              <a:rPr lang="en-US" sz="2400" dirty="0"/>
              <a:t>NFPA 1	Fire </a:t>
            </a:r>
            <a:r>
              <a:rPr lang="en-US" sz="2400" dirty="0" smtClean="0"/>
              <a:t>Code</a:t>
            </a:r>
          </a:p>
          <a:p>
            <a:pPr lvl="0" indent="-368300">
              <a:buSzPts val="2200"/>
              <a:buChar char="◂"/>
            </a:pPr>
            <a:r>
              <a:rPr lang="fr-FR" sz="2400" dirty="0"/>
              <a:t>NFPA 2	</a:t>
            </a:r>
            <a:r>
              <a:rPr lang="fr-FR" sz="2400" dirty="0" err="1"/>
              <a:t>Hydrogen</a:t>
            </a:r>
            <a:r>
              <a:rPr lang="fr-FR" sz="2400" dirty="0"/>
              <a:t> Technologies </a:t>
            </a:r>
            <a:r>
              <a:rPr lang="fr-FR" sz="2400" dirty="0" smtClean="0"/>
              <a:t>Code</a:t>
            </a:r>
          </a:p>
          <a:p>
            <a:pPr lvl="0" indent="-368300">
              <a:buSzPts val="2200"/>
              <a:buChar char="◂"/>
            </a:pPr>
            <a:r>
              <a:rPr lang="en-US" sz="2400" dirty="0"/>
              <a:t>NFPA 10	Standard for Portable Fire </a:t>
            </a:r>
            <a:r>
              <a:rPr lang="en-US" sz="2400" dirty="0" smtClean="0"/>
              <a:t>Extinguishers</a:t>
            </a:r>
          </a:p>
          <a:p>
            <a:pPr lvl="0" indent="-368300">
              <a:buSzPts val="2200"/>
              <a:buChar char="◂"/>
            </a:pPr>
            <a:r>
              <a:rPr lang="en-US" sz="2400" dirty="0"/>
              <a:t>NFPA 30B	Code for the Manufacture and Storage of Aerosol Products</a:t>
            </a:r>
            <a:endParaRPr sz="2400" dirty="0"/>
          </a:p>
        </p:txBody>
      </p:sp>
      <p:sp>
        <p:nvSpPr>
          <p:cNvPr id="663" name="Google Shape;663;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92</a:t>
            </a:fld>
            <a:endParaRPr/>
          </a:p>
        </p:txBody>
      </p:sp>
      <p:sp>
        <p:nvSpPr>
          <p:cNvPr id="5" name="Title 3"/>
          <p:cNvSpPr txBox="1">
            <a:spLocks/>
          </p:cNvSpPr>
          <p:nvPr/>
        </p:nvSpPr>
        <p:spPr>
          <a:xfrm>
            <a:off x="838350" y="646921"/>
            <a:ext cx="5324100" cy="4857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1pPr>
            <a:lvl2pPr marR="0" lvl="1"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2pPr>
            <a:lvl3pPr marR="0" lvl="2"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3pPr>
            <a:lvl4pPr marR="0" lvl="3"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4pPr>
            <a:lvl5pPr marR="0" lvl="4"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5pPr>
            <a:lvl6pPr marR="0" lvl="5"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6pPr>
            <a:lvl7pPr marR="0" lvl="6"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7pPr>
            <a:lvl8pPr marR="0" lvl="7"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8pPr>
            <a:lvl9pPr marR="0" lvl="8"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9pPr>
          </a:lstStyle>
          <a:p>
            <a:r>
              <a:rPr lang="en-US" sz="5400" dirty="0" smtClean="0"/>
              <a:t>NFPA</a:t>
            </a:r>
            <a:endParaRPr lang="en-US" sz="5400" dirty="0"/>
          </a:p>
        </p:txBody>
      </p:sp>
    </p:spTree>
    <p:extLst>
      <p:ext uri="{BB962C8B-B14F-4D97-AF65-F5344CB8AC3E}">
        <p14:creationId xmlns:p14="http://schemas.microsoft.com/office/powerpoint/2010/main" val="149956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1"/>
                                        </p:tgtEl>
                                        <p:attrNameLst>
                                          <p:attrName>style.visibility</p:attrName>
                                        </p:attrNameLst>
                                      </p:cBhvr>
                                      <p:to>
                                        <p:strVal val="visible"/>
                                      </p:to>
                                    </p:set>
                                    <p:animEffect transition="in" filter="fade">
                                      <p:cBhvr>
                                        <p:cTn id="7" dur="500"/>
                                        <p:tgtEl>
                                          <p:spTgt spid="6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2">
                                            <p:txEl>
                                              <p:pRg st="0" end="0"/>
                                            </p:txEl>
                                          </p:spTgt>
                                        </p:tgtEl>
                                        <p:attrNameLst>
                                          <p:attrName>style.visibility</p:attrName>
                                        </p:attrNameLst>
                                      </p:cBhvr>
                                      <p:to>
                                        <p:strVal val="visible"/>
                                      </p:to>
                                    </p:set>
                                    <p:animEffect transition="in" filter="fade">
                                      <p:cBhvr>
                                        <p:cTn id="12" dur="500"/>
                                        <p:tgtEl>
                                          <p:spTgt spid="6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2">
                                            <p:txEl>
                                              <p:pRg st="1" end="1"/>
                                            </p:txEl>
                                          </p:spTgt>
                                        </p:tgtEl>
                                        <p:attrNameLst>
                                          <p:attrName>style.visibility</p:attrName>
                                        </p:attrNameLst>
                                      </p:cBhvr>
                                      <p:to>
                                        <p:strVal val="visible"/>
                                      </p:to>
                                    </p:set>
                                    <p:animEffect transition="in" filter="fade">
                                      <p:cBhvr>
                                        <p:cTn id="17" dur="500"/>
                                        <p:tgtEl>
                                          <p:spTgt spid="66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2">
                                            <p:txEl>
                                              <p:pRg st="2" end="2"/>
                                            </p:txEl>
                                          </p:spTgt>
                                        </p:tgtEl>
                                        <p:attrNameLst>
                                          <p:attrName>style.visibility</p:attrName>
                                        </p:attrNameLst>
                                      </p:cBhvr>
                                      <p:to>
                                        <p:strVal val="visible"/>
                                      </p:to>
                                    </p:set>
                                    <p:animEffect transition="in" filter="fade">
                                      <p:cBhvr>
                                        <p:cTn id="22" dur="500"/>
                                        <p:tgtEl>
                                          <p:spTgt spid="66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2">
                                            <p:txEl>
                                              <p:pRg st="3" end="3"/>
                                            </p:txEl>
                                          </p:spTgt>
                                        </p:tgtEl>
                                        <p:attrNameLst>
                                          <p:attrName>style.visibility</p:attrName>
                                        </p:attrNameLst>
                                      </p:cBhvr>
                                      <p:to>
                                        <p:strVal val="visible"/>
                                      </p:to>
                                    </p:set>
                                    <p:animEffect transition="in" filter="fade">
                                      <p:cBhvr>
                                        <p:cTn id="27" dur="500"/>
                                        <p:tgtEl>
                                          <p:spTgt spid="6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9"/>
          <p:cNvSpPr txBox="1">
            <a:spLocks noGrp="1"/>
          </p:cNvSpPr>
          <p:nvPr>
            <p:ph type="title"/>
          </p:nvPr>
        </p:nvSpPr>
        <p:spPr>
          <a:xfrm>
            <a:off x="1320025" y="1099431"/>
            <a:ext cx="6455700" cy="668100"/>
          </a:xfrm>
          <a:prstGeom prst="rect">
            <a:avLst/>
          </a:prstGeom>
        </p:spPr>
        <p:txBody>
          <a:bodyPr spcFirstLastPara="1" wrap="square" lIns="91425" tIns="91425" rIns="91425" bIns="91425" anchor="b" anchorCtr="0">
            <a:noAutofit/>
          </a:bodyPr>
          <a:lstStyle/>
          <a:p>
            <a:pPr lvl="0"/>
            <a:r>
              <a:rPr lang="en-US" sz="2400" dirty="0"/>
              <a:t>National Fire Protection Association</a:t>
            </a:r>
            <a:endParaRPr sz="2400" dirty="0"/>
          </a:p>
        </p:txBody>
      </p:sp>
      <p:sp>
        <p:nvSpPr>
          <p:cNvPr id="662" name="Google Shape;662;p19"/>
          <p:cNvSpPr txBox="1">
            <a:spLocks noGrp="1"/>
          </p:cNvSpPr>
          <p:nvPr>
            <p:ph type="body" idx="1"/>
          </p:nvPr>
        </p:nvSpPr>
        <p:spPr>
          <a:xfrm>
            <a:off x="1320025" y="1613274"/>
            <a:ext cx="6455700" cy="2902500"/>
          </a:xfrm>
          <a:prstGeom prst="rect">
            <a:avLst/>
          </a:prstGeom>
        </p:spPr>
        <p:txBody>
          <a:bodyPr spcFirstLastPara="1" wrap="square" lIns="91425" tIns="91425" rIns="91425" bIns="91425" anchor="t" anchorCtr="0">
            <a:noAutofit/>
          </a:bodyPr>
          <a:lstStyle/>
          <a:p>
            <a:pPr lvl="0" indent="-368300">
              <a:buSzPts val="2200"/>
              <a:buChar char="◂"/>
            </a:pPr>
            <a:r>
              <a:rPr lang="en-US" sz="2400" dirty="0"/>
              <a:t>NFPA 70E®	Standard for Electrical Safety in the Workplace</a:t>
            </a:r>
            <a:r>
              <a:rPr lang="en-US" sz="2400" dirty="0" smtClean="0"/>
              <a:t>®</a:t>
            </a:r>
          </a:p>
          <a:p>
            <a:pPr lvl="0" indent="-368300">
              <a:buSzPts val="2200"/>
              <a:buChar char="◂"/>
            </a:pPr>
            <a:r>
              <a:rPr lang="en-US" sz="2400" dirty="0"/>
              <a:t>NFPA 72®	National Fire Alarm and Signaling Code</a:t>
            </a:r>
            <a:r>
              <a:rPr lang="en-US" sz="2400" dirty="0" smtClean="0"/>
              <a:t>®</a:t>
            </a:r>
          </a:p>
          <a:p>
            <a:pPr lvl="0" indent="-368300">
              <a:buSzPts val="2200"/>
              <a:buChar char="◂"/>
            </a:pPr>
            <a:r>
              <a:rPr lang="en-US" sz="2400" dirty="0"/>
              <a:t>NFPA 86	Standard for Ovens and Furnaces</a:t>
            </a:r>
            <a:endParaRPr sz="2400" dirty="0"/>
          </a:p>
        </p:txBody>
      </p:sp>
      <p:sp>
        <p:nvSpPr>
          <p:cNvPr id="663" name="Google Shape;663;p1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93</a:t>
            </a:fld>
            <a:endParaRPr/>
          </a:p>
        </p:txBody>
      </p:sp>
      <p:sp>
        <p:nvSpPr>
          <p:cNvPr id="5" name="Title 3"/>
          <p:cNvSpPr txBox="1">
            <a:spLocks/>
          </p:cNvSpPr>
          <p:nvPr/>
        </p:nvSpPr>
        <p:spPr>
          <a:xfrm>
            <a:off x="838350" y="646921"/>
            <a:ext cx="5324100" cy="4857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1pPr>
            <a:lvl2pPr marR="0" lvl="1"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2pPr>
            <a:lvl3pPr marR="0" lvl="2"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3pPr>
            <a:lvl4pPr marR="0" lvl="3"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4pPr>
            <a:lvl5pPr marR="0" lvl="4"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5pPr>
            <a:lvl6pPr marR="0" lvl="5"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6pPr>
            <a:lvl7pPr marR="0" lvl="6"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7pPr>
            <a:lvl8pPr marR="0" lvl="7"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8pPr>
            <a:lvl9pPr marR="0" lvl="8" algn="l" rtl="0">
              <a:lnSpc>
                <a:spcPct val="100000"/>
              </a:lnSpc>
              <a:spcBef>
                <a:spcPts val="0"/>
              </a:spcBef>
              <a:spcAft>
                <a:spcPts val="0"/>
              </a:spcAft>
              <a:buClr>
                <a:srgbClr val="B7B7B7"/>
              </a:buClr>
              <a:buSzPts val="1200"/>
              <a:buFont typeface="Montserrat"/>
              <a:buNone/>
              <a:defRPr sz="1200" b="1" i="0" u="none" strike="noStrike" cap="none">
                <a:solidFill>
                  <a:srgbClr val="B7B7B7"/>
                </a:solidFill>
                <a:latin typeface="Montserrat"/>
                <a:ea typeface="Montserrat"/>
                <a:cs typeface="Montserrat"/>
                <a:sym typeface="Montserrat"/>
              </a:defRPr>
            </a:lvl9pPr>
          </a:lstStyle>
          <a:p>
            <a:r>
              <a:rPr lang="en-US" sz="5400" dirty="0" smtClean="0"/>
              <a:t>NFPA</a:t>
            </a:r>
            <a:endParaRPr lang="en-US" sz="5400" dirty="0"/>
          </a:p>
        </p:txBody>
      </p:sp>
    </p:spTree>
    <p:extLst>
      <p:ext uri="{BB962C8B-B14F-4D97-AF65-F5344CB8AC3E}">
        <p14:creationId xmlns:p14="http://schemas.microsoft.com/office/powerpoint/2010/main" val="74430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61"/>
                                        </p:tgtEl>
                                        <p:attrNameLst>
                                          <p:attrName>style.visibility</p:attrName>
                                        </p:attrNameLst>
                                      </p:cBhvr>
                                      <p:to>
                                        <p:strVal val="visible"/>
                                      </p:to>
                                    </p:set>
                                    <p:animEffect transition="in" filter="fade">
                                      <p:cBhvr>
                                        <p:cTn id="7" dur="500"/>
                                        <p:tgtEl>
                                          <p:spTgt spid="66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2">
                                            <p:txEl>
                                              <p:pRg st="0" end="0"/>
                                            </p:txEl>
                                          </p:spTgt>
                                        </p:tgtEl>
                                        <p:attrNameLst>
                                          <p:attrName>style.visibility</p:attrName>
                                        </p:attrNameLst>
                                      </p:cBhvr>
                                      <p:to>
                                        <p:strVal val="visible"/>
                                      </p:to>
                                    </p:set>
                                    <p:animEffect transition="in" filter="fade">
                                      <p:cBhvr>
                                        <p:cTn id="12" dur="500"/>
                                        <p:tgtEl>
                                          <p:spTgt spid="66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2">
                                            <p:txEl>
                                              <p:pRg st="1" end="1"/>
                                            </p:txEl>
                                          </p:spTgt>
                                        </p:tgtEl>
                                        <p:attrNameLst>
                                          <p:attrName>style.visibility</p:attrName>
                                        </p:attrNameLst>
                                      </p:cBhvr>
                                      <p:to>
                                        <p:strVal val="visible"/>
                                      </p:to>
                                    </p:set>
                                    <p:animEffect transition="in" filter="fade">
                                      <p:cBhvr>
                                        <p:cTn id="17" dur="500"/>
                                        <p:tgtEl>
                                          <p:spTgt spid="66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2">
                                            <p:txEl>
                                              <p:pRg st="2" end="2"/>
                                            </p:txEl>
                                          </p:spTgt>
                                        </p:tgtEl>
                                        <p:attrNameLst>
                                          <p:attrName>style.visibility</p:attrName>
                                        </p:attrNameLst>
                                      </p:cBhvr>
                                      <p:to>
                                        <p:strVal val="visible"/>
                                      </p:to>
                                    </p:set>
                                    <p:animEffect transition="in" filter="fade">
                                      <p:cBhvr>
                                        <p:cTn id="22" dur="500"/>
                                        <p:tgtEl>
                                          <p:spTgt spid="6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Shape 323"/>
        <p:cNvGrpSpPr/>
        <p:nvPr/>
      </p:nvGrpSpPr>
      <p:grpSpPr>
        <a:xfrm>
          <a:off x="0" y="0"/>
          <a:ext cx="0" cy="0"/>
          <a:chOff x="0" y="0"/>
          <a:chExt cx="0" cy="0"/>
        </a:xfrm>
      </p:grpSpPr>
      <p:sp>
        <p:nvSpPr>
          <p:cNvPr id="324" name="Google Shape;324;p30"/>
          <p:cNvSpPr txBox="1">
            <a:spLocks noGrp="1"/>
          </p:cNvSpPr>
          <p:nvPr>
            <p:ph type="ctrTitle" idx="4294967295"/>
          </p:nvPr>
        </p:nvSpPr>
        <p:spPr>
          <a:xfrm>
            <a:off x="536448" y="1504488"/>
            <a:ext cx="7772400" cy="89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smtClean="0"/>
              <a:t>300,000</a:t>
            </a:r>
            <a:endParaRPr sz="7200" dirty="0">
              <a:solidFill>
                <a:srgbClr val="00BCD4"/>
              </a:solidFill>
            </a:endParaRPr>
          </a:p>
        </p:txBody>
      </p:sp>
      <p:sp>
        <p:nvSpPr>
          <p:cNvPr id="325" name="Google Shape;325;p30"/>
          <p:cNvSpPr txBox="1">
            <a:spLocks noGrp="1"/>
          </p:cNvSpPr>
          <p:nvPr>
            <p:ph type="subTitle" idx="4294967295"/>
          </p:nvPr>
        </p:nvSpPr>
        <p:spPr>
          <a:xfrm>
            <a:off x="536448" y="1962997"/>
            <a:ext cx="7772400" cy="463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1400" dirty="0" smtClean="0"/>
              <a:t>More than 300,000 companies are certified for ISO 14001</a:t>
            </a:r>
            <a:endParaRPr sz="1400" dirty="0"/>
          </a:p>
        </p:txBody>
      </p:sp>
      <p:sp>
        <p:nvSpPr>
          <p:cNvPr id="328" name="Google Shape;328;p30"/>
          <p:cNvSpPr txBox="1">
            <a:spLocks noGrp="1"/>
          </p:cNvSpPr>
          <p:nvPr>
            <p:ph type="ctrTitle" idx="4294967295"/>
          </p:nvPr>
        </p:nvSpPr>
        <p:spPr>
          <a:xfrm>
            <a:off x="536448" y="2971338"/>
            <a:ext cx="7772400" cy="8949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smtClean="0"/>
              <a:t>171 </a:t>
            </a:r>
            <a:endParaRPr sz="4800" dirty="0">
              <a:solidFill>
                <a:srgbClr val="00BCD4"/>
              </a:solidFill>
            </a:endParaRPr>
          </a:p>
        </p:txBody>
      </p:sp>
      <p:sp>
        <p:nvSpPr>
          <p:cNvPr id="329" name="Google Shape;329;p30"/>
          <p:cNvSpPr txBox="1">
            <a:spLocks noGrp="1"/>
          </p:cNvSpPr>
          <p:nvPr>
            <p:ph type="subTitle" idx="4294967295"/>
          </p:nvPr>
        </p:nvSpPr>
        <p:spPr>
          <a:xfrm>
            <a:off x="536448" y="3429847"/>
            <a:ext cx="7772400" cy="4632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400" dirty="0" smtClean="0"/>
              <a:t>C</a:t>
            </a:r>
            <a:r>
              <a:rPr lang="en" sz="1400" dirty="0" smtClean="0"/>
              <a:t>ompanies certified in 171 countries</a:t>
            </a:r>
            <a:endParaRPr sz="1400" dirty="0"/>
          </a:p>
        </p:txBody>
      </p:sp>
      <p:sp>
        <p:nvSpPr>
          <p:cNvPr id="330" name="Google Shape;330;p30"/>
          <p:cNvSpPr txBox="1">
            <a:spLocks noGrp="1"/>
          </p:cNvSpPr>
          <p:nvPr>
            <p:ph type="sldNum" idx="12"/>
          </p:nvPr>
        </p:nvSpPr>
        <p:spPr>
          <a:xfrm>
            <a:off x="8543227"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94</a:t>
            </a:fld>
            <a:endParaRPr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0356" y="178614"/>
            <a:ext cx="1304508" cy="1079757"/>
          </a:xfrm>
          <a:prstGeom prst="rect">
            <a:avLst/>
          </a:prstGeom>
        </p:spPr>
      </p:pic>
    </p:spTree>
    <p:extLst>
      <p:ext uri="{BB962C8B-B14F-4D97-AF65-F5344CB8AC3E}">
        <p14:creationId xmlns:p14="http://schemas.microsoft.com/office/powerpoint/2010/main" val="973423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500"/>
                                        <p:tgtEl>
                                          <p:spTgt spid="3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5">
                                            <p:txEl>
                                              <p:pRg st="0" end="0"/>
                                            </p:txEl>
                                          </p:spTgt>
                                        </p:tgtEl>
                                        <p:attrNameLst>
                                          <p:attrName>style.visibility</p:attrName>
                                        </p:attrNameLst>
                                      </p:cBhvr>
                                      <p:to>
                                        <p:strVal val="visible"/>
                                      </p:to>
                                    </p:set>
                                    <p:animEffect transition="in" filter="fade">
                                      <p:cBhvr>
                                        <p:cTn id="10" dur="500"/>
                                        <p:tgtEl>
                                          <p:spTgt spid="32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8"/>
                                        </p:tgtEl>
                                        <p:attrNameLst>
                                          <p:attrName>style.visibility</p:attrName>
                                        </p:attrNameLst>
                                      </p:cBhvr>
                                      <p:to>
                                        <p:strVal val="visible"/>
                                      </p:to>
                                    </p:set>
                                    <p:animEffect transition="in" filter="fade">
                                      <p:cBhvr>
                                        <p:cTn id="15" dur="500"/>
                                        <p:tgtEl>
                                          <p:spTgt spid="3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9">
                                            <p:txEl>
                                              <p:pRg st="0" end="0"/>
                                            </p:txEl>
                                          </p:spTgt>
                                        </p:tgtEl>
                                        <p:attrNameLst>
                                          <p:attrName>style.visibility</p:attrName>
                                        </p:attrNameLst>
                                      </p:cBhvr>
                                      <p:to>
                                        <p:strVal val="visible"/>
                                      </p:to>
                                    </p:set>
                                    <p:animEffect transition="in" filter="fade">
                                      <p:cBhvr>
                                        <p:cTn id="18" dur="500"/>
                                        <p:tgtEl>
                                          <p:spTgt spid="3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 grpId="0"/>
      <p:bldP spid="325" grpId="0" build="p"/>
      <p:bldP spid="328" grpId="0"/>
      <p:bldP spid="329" grpId="0" build="p"/>
    </p:bldLst>
  </p:timing>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Shape 110"/>
        <p:cNvGrpSpPr/>
        <p:nvPr/>
      </p:nvGrpSpPr>
      <p:grpSpPr>
        <a:xfrm>
          <a:off x="0" y="0"/>
          <a:ext cx="0" cy="0"/>
          <a:chOff x="0" y="0"/>
          <a:chExt cx="0" cy="0"/>
        </a:xfrm>
      </p:grpSpPr>
      <p:sp>
        <p:nvSpPr>
          <p:cNvPr id="111" name="Google Shape;111;p17"/>
          <p:cNvSpPr txBox="1">
            <a:spLocks noGrp="1"/>
          </p:cNvSpPr>
          <p:nvPr>
            <p:ph type="ctrTitle"/>
          </p:nvPr>
        </p:nvSpPr>
        <p:spPr>
          <a:xfrm>
            <a:off x="648300" y="1583350"/>
            <a:ext cx="3522300" cy="298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7200" dirty="0" smtClean="0">
                <a:solidFill>
                  <a:srgbClr val="FFC107"/>
                </a:solidFill>
              </a:rPr>
              <a:t>6.</a:t>
            </a:r>
            <a:r>
              <a:rPr sz="7200" dirty="0" smtClean="0">
                <a:solidFill>
                  <a:srgbClr val="FFC107"/>
                </a:solidFill>
              </a:rPr>
              <a:t> </a:t>
            </a:r>
            <a:r>
              <a:rPr lang="en-US" dirty="0" smtClean="0"/>
              <a:t>FREQUENTLY ASKED QUESTIONS (FAQs)</a:t>
            </a:r>
            <a:endParaRPr lang="en-US" dirty="0"/>
          </a:p>
        </p:txBody>
      </p:sp>
      <p:sp>
        <p:nvSpPr>
          <p:cNvPr id="112" name="Google Shape;112;p17"/>
          <p:cNvSpPr txBox="1">
            <a:spLocks noGrp="1"/>
          </p:cNvSpPr>
          <p:nvPr>
            <p:ph type="subTitle" idx="1"/>
          </p:nvPr>
        </p:nvSpPr>
        <p:spPr>
          <a:xfrm>
            <a:off x="6724950" y="3494300"/>
            <a:ext cx="1906200" cy="1031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dirty="0" smtClean="0"/>
              <a:t>Some FAQs</a:t>
            </a:r>
            <a:endParaRPr dirty="0"/>
          </a:p>
        </p:txBody>
      </p:sp>
    </p:spTree>
    <p:extLst>
      <p:ext uri="{BB962C8B-B14F-4D97-AF65-F5344CB8AC3E}">
        <p14:creationId xmlns:p14="http://schemas.microsoft.com/office/powerpoint/2010/main" val="70234531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Google Shape;117;p18"/>
          <p:cNvSpPr txBox="1">
            <a:spLocks noGrp="1"/>
          </p:cNvSpPr>
          <p:nvPr>
            <p:ph type="body" idx="1"/>
          </p:nvPr>
        </p:nvSpPr>
        <p:spPr>
          <a:xfrm>
            <a:off x="754470" y="364636"/>
            <a:ext cx="6035040" cy="4664564"/>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800" dirty="0" smtClean="0">
                <a:latin typeface="Karla" panose="020B0604020202020204" charset="0"/>
              </a:rPr>
              <a:t>Is it necessary to comply to HSE requirements?</a:t>
            </a:r>
          </a:p>
          <a:p>
            <a:pPr marL="0" lvl="0" indent="0" algn="l" rtl="0">
              <a:spcBef>
                <a:spcPts val="600"/>
              </a:spcBef>
              <a:spcAft>
                <a:spcPts val="0"/>
              </a:spcAft>
              <a:buNone/>
            </a:pPr>
            <a:endParaRPr lang="en" sz="2000" dirty="0" smtClean="0">
              <a:latin typeface="Karla" panose="020B0604020202020204" charset="0"/>
            </a:endParaRPr>
          </a:p>
          <a:p>
            <a:pPr marL="0" lvl="0" indent="0" algn="l" rtl="0">
              <a:spcBef>
                <a:spcPts val="600"/>
              </a:spcBef>
              <a:spcAft>
                <a:spcPts val="0"/>
              </a:spcAft>
              <a:buNone/>
            </a:pPr>
            <a:r>
              <a:rPr lang="en" sz="2000" dirty="0" smtClean="0">
                <a:latin typeface="Karla" panose="020B0604020202020204" charset="0"/>
              </a:rPr>
              <a:t>Yes, legally in most of the countries of the world, health, safety and environment regulations are part of the law. </a:t>
            </a:r>
            <a:r>
              <a:rPr lang="en-US" sz="2000" dirty="0" smtClean="0">
                <a:latin typeface="Karla" panose="020B0604020202020204" charset="0"/>
              </a:rPr>
              <a:t>I</a:t>
            </a:r>
            <a:r>
              <a:rPr lang="en" sz="2000" dirty="0" smtClean="0">
                <a:latin typeface="Karla" panose="020B0604020202020204" charset="0"/>
              </a:rPr>
              <a:t>f you or your firm are not following it then it can result in warnings, penalities and in some cases law suits and jailtime as well. </a:t>
            </a:r>
            <a:endParaRPr lang="en" sz="2000" dirty="0">
              <a:latin typeface="Karla" panose="020B0604020202020204" charset="0"/>
            </a:endParaRPr>
          </a:p>
          <a:p>
            <a:pPr marL="0" lvl="0" indent="0" algn="l" rtl="0">
              <a:spcBef>
                <a:spcPts val="600"/>
              </a:spcBef>
              <a:spcAft>
                <a:spcPts val="0"/>
              </a:spcAft>
              <a:buNone/>
            </a:pPr>
            <a:r>
              <a:rPr lang="en-US" sz="2000" dirty="0" smtClean="0">
                <a:latin typeface="Karla" panose="020B0604020202020204" charset="0"/>
              </a:rPr>
              <a:t>A</a:t>
            </a:r>
            <a:r>
              <a:rPr lang="en" sz="2000" dirty="0" smtClean="0">
                <a:latin typeface="Karla" panose="020B0604020202020204" charset="0"/>
              </a:rPr>
              <a:t>lso, it is also your moral duty. </a:t>
            </a:r>
            <a:r>
              <a:rPr lang="en-US" sz="2000" dirty="0" smtClean="0">
                <a:latin typeface="Karla" panose="020B0604020202020204" charset="0"/>
              </a:rPr>
              <a:t>A</a:t>
            </a:r>
            <a:r>
              <a:rPr lang="en" sz="2000" dirty="0" smtClean="0">
                <a:latin typeface="Karla" panose="020B0604020202020204" charset="0"/>
              </a:rPr>
              <a:t>part from factories and indutries even if you are deploying someone in your home for maitnenance work, you should provide him with all safety precautions as well.</a:t>
            </a:r>
            <a:endParaRPr lang="en" sz="2000" dirty="0">
              <a:latin typeface="Karla" panose="020B0604020202020204" charset="0"/>
            </a:endParaRPr>
          </a:p>
        </p:txBody>
      </p:sp>
      <p:pic>
        <p:nvPicPr>
          <p:cNvPr id="1026" name="Picture 2" descr="Legal Requirements for School Website Accessibil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103" y="1282700"/>
            <a:ext cx="2907219" cy="3068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3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40"/>
                                  </p:iterate>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40"/>
                                  </p:iterate>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par>
                          <p:cTn id="11" fill="hold">
                            <p:stCondLst>
                              <p:cond delay="8121"/>
                            </p:stCondLst>
                            <p:childTnLst>
                              <p:par>
                                <p:cTn id="12" presetID="1" presetClass="entr" presetSubtype="0" fill="hold" nodeType="afterEffect">
                                  <p:stCondLst>
                                    <p:cond delay="0"/>
                                  </p:stCondLst>
                                  <p:iterate type="lt">
                                    <p:tmAbs val="40"/>
                                  </p:iterate>
                                  <p:childTnLst>
                                    <p:set>
                                      <p:cBhvr>
                                        <p:cTn id="13"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Google Shape;117;p18"/>
          <p:cNvSpPr txBox="1">
            <a:spLocks noGrp="1"/>
          </p:cNvSpPr>
          <p:nvPr>
            <p:ph type="body" idx="1"/>
          </p:nvPr>
        </p:nvSpPr>
        <p:spPr>
          <a:xfrm>
            <a:off x="559398" y="486555"/>
            <a:ext cx="4990502" cy="2960455"/>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800" dirty="0" smtClean="0">
                <a:latin typeface="Karla" panose="020B0604020202020204" charset="0"/>
              </a:rPr>
              <a:t>Do we need to apply for ISO certifications?</a:t>
            </a:r>
          </a:p>
          <a:p>
            <a:pPr marL="0" lvl="0" indent="0" algn="l" rtl="0">
              <a:spcBef>
                <a:spcPts val="600"/>
              </a:spcBef>
              <a:spcAft>
                <a:spcPts val="0"/>
              </a:spcAft>
              <a:buNone/>
            </a:pPr>
            <a:endParaRPr lang="en" sz="2000" dirty="0" smtClean="0">
              <a:latin typeface="Karla" panose="020B0604020202020204" charset="0"/>
            </a:endParaRPr>
          </a:p>
          <a:p>
            <a:pPr marL="0" lvl="0" indent="0" algn="l" rtl="0">
              <a:spcBef>
                <a:spcPts val="600"/>
              </a:spcBef>
              <a:spcAft>
                <a:spcPts val="0"/>
              </a:spcAft>
              <a:buNone/>
            </a:pPr>
            <a:r>
              <a:rPr lang="en-US" sz="2000" dirty="0" smtClean="0">
                <a:latin typeface="Karla" panose="020B0604020202020204" charset="0"/>
              </a:rPr>
              <a:t>Not really, it is a volunteer choice. You can follow the standard and not opt for certification. Its up to the decision of firm according to their feasibility.</a:t>
            </a:r>
            <a:endParaRPr lang="en" sz="2000" dirty="0">
              <a:latin typeface="Karla" panose="020B0604020202020204" charset="0"/>
            </a:endParaRPr>
          </a:p>
        </p:txBody>
      </p:sp>
      <p:pic>
        <p:nvPicPr>
          <p:cNvPr id="2050" name="Picture 2" descr="ISO 9001 Compliance Definition | Are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900" y="1471612"/>
            <a:ext cx="3379788" cy="3379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73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40"/>
                                  </p:iterate>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40"/>
                                  </p:iterate>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Google Shape;117;p18"/>
          <p:cNvSpPr txBox="1">
            <a:spLocks noGrp="1"/>
          </p:cNvSpPr>
          <p:nvPr>
            <p:ph type="body" idx="1"/>
          </p:nvPr>
        </p:nvSpPr>
        <p:spPr>
          <a:xfrm>
            <a:off x="559398" y="486556"/>
            <a:ext cx="5536602" cy="2255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800" dirty="0" smtClean="0">
                <a:latin typeface="Karla" panose="020B0604020202020204" charset="0"/>
              </a:rPr>
              <a:t>It is necessary to provide the helmet, safety shoes and safety vest to all of my team members?</a:t>
            </a:r>
          </a:p>
          <a:p>
            <a:pPr marL="0" lvl="0" indent="0" algn="l" rtl="0">
              <a:spcBef>
                <a:spcPts val="600"/>
              </a:spcBef>
              <a:spcAft>
                <a:spcPts val="0"/>
              </a:spcAft>
              <a:buNone/>
            </a:pPr>
            <a:endParaRPr lang="en" sz="2000" dirty="0" smtClean="0">
              <a:latin typeface="Karla" panose="020B0604020202020204" charset="0"/>
            </a:endParaRPr>
          </a:p>
          <a:p>
            <a:pPr marL="0" lvl="0" indent="0" algn="l" rtl="0">
              <a:spcBef>
                <a:spcPts val="600"/>
              </a:spcBef>
              <a:spcAft>
                <a:spcPts val="0"/>
              </a:spcAft>
              <a:buNone/>
            </a:pPr>
            <a:r>
              <a:rPr lang="en" sz="2000" dirty="0" smtClean="0">
                <a:latin typeface="Karla" panose="020B0604020202020204" charset="0"/>
              </a:rPr>
              <a:t>This is not a thumb rule! PPEs are </a:t>
            </a:r>
            <a:r>
              <a:rPr lang="en-US" sz="2000" dirty="0" smtClean="0">
                <a:latin typeface="Karla" panose="020B0604020202020204" charset="0"/>
              </a:rPr>
              <a:t>the</a:t>
            </a:r>
            <a:r>
              <a:rPr lang="en" sz="2000" dirty="0" smtClean="0">
                <a:latin typeface="Karla" panose="020B0604020202020204" charset="0"/>
              </a:rPr>
              <a:t> last resort in t</a:t>
            </a:r>
            <a:r>
              <a:rPr lang="en-US" sz="2000" dirty="0" smtClean="0">
                <a:latin typeface="Karla" panose="020B0604020202020204" charset="0"/>
              </a:rPr>
              <a:t>he</a:t>
            </a:r>
            <a:r>
              <a:rPr lang="en" sz="2000" dirty="0" smtClean="0">
                <a:latin typeface="Karla" panose="020B0604020202020204" charset="0"/>
              </a:rPr>
              <a:t> risk control techniques. </a:t>
            </a:r>
            <a:endParaRPr lang="en-US" sz="2000" dirty="0">
              <a:latin typeface="Karla" panose="020B0604020202020204" charset="0"/>
            </a:endParaRPr>
          </a:p>
          <a:p>
            <a:pPr marL="0" lvl="0" indent="0" algn="l" rtl="0">
              <a:spcBef>
                <a:spcPts val="600"/>
              </a:spcBef>
              <a:spcAft>
                <a:spcPts val="0"/>
              </a:spcAft>
              <a:buNone/>
            </a:pPr>
            <a:r>
              <a:rPr lang="en-US" sz="2000" dirty="0" smtClean="0">
                <a:latin typeface="Karla" panose="020B0604020202020204" charset="0"/>
              </a:rPr>
              <a:t>Also the provision of PPEs is dependent on the risk associated, </a:t>
            </a:r>
            <a:r>
              <a:rPr lang="en-US" sz="2000" i="1" dirty="0" smtClean="0">
                <a:latin typeface="Karla" panose="020B0604020202020204" charset="0"/>
              </a:rPr>
              <a:t>for e.g. a safety shoes will not be necessary if there isn’t any risk associated with it. </a:t>
            </a:r>
          </a:p>
          <a:p>
            <a:pPr marL="0" lvl="0" indent="0" algn="l" rtl="0">
              <a:spcBef>
                <a:spcPts val="600"/>
              </a:spcBef>
              <a:spcAft>
                <a:spcPts val="0"/>
              </a:spcAft>
              <a:buNone/>
            </a:pPr>
            <a:r>
              <a:rPr lang="en" sz="2000" i="1" dirty="0" smtClean="0">
                <a:latin typeface="Karla" panose="020B0604020202020204" charset="0"/>
              </a:rPr>
              <a:t>Moreover, it is the duty of the employer to provide PPEs</a:t>
            </a:r>
            <a:endParaRPr lang="en-US" sz="2000" i="1" dirty="0">
              <a:latin typeface="Karla" panose="020B0604020202020204" charset="0"/>
            </a:endParaRPr>
          </a:p>
        </p:txBody>
      </p:sp>
      <p:pic>
        <p:nvPicPr>
          <p:cNvPr id="3074" name="Picture 2" descr="Safety Helmet Manufacturer and Supplier in China - Anbu Safe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499" y="673880"/>
            <a:ext cx="3495675"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99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40"/>
                                  </p:iterate>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40"/>
                                  </p:iterate>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par>
                          <p:cTn id="11" fill="hold">
                            <p:stCondLst>
                              <p:cond delay="2641"/>
                            </p:stCondLst>
                            <p:childTnLst>
                              <p:par>
                                <p:cTn id="12" presetID="1" presetClass="entr" presetSubtype="0" fill="hold" nodeType="afterEffect">
                                  <p:stCondLst>
                                    <p:cond delay="0"/>
                                  </p:stCondLst>
                                  <p:iterate type="lt">
                                    <p:tmAbs val="40"/>
                                  </p:iterate>
                                  <p:childTnLst>
                                    <p:set>
                                      <p:cBhvr>
                                        <p:cTn id="13" dur="1" fill="hold">
                                          <p:stCondLst>
                                            <p:cond delay="0"/>
                                          </p:stCondLst>
                                        </p:cTn>
                                        <p:tgtEl>
                                          <p:spTgt spid="8">
                                            <p:txEl>
                                              <p:pRg st="3" end="3"/>
                                            </p:txEl>
                                          </p:spTgt>
                                        </p:tgtEl>
                                        <p:attrNameLst>
                                          <p:attrName>style.visibility</p:attrName>
                                        </p:attrNameLst>
                                      </p:cBhvr>
                                      <p:to>
                                        <p:strVal val="visible"/>
                                      </p:to>
                                    </p:set>
                                  </p:childTnLst>
                                </p:cTn>
                              </p:par>
                            </p:childTnLst>
                          </p:cTn>
                        </p:par>
                        <p:par>
                          <p:cTn id="14" fill="hold">
                            <p:stCondLst>
                              <p:cond delay="7642"/>
                            </p:stCondLst>
                            <p:childTnLst>
                              <p:par>
                                <p:cTn id="15" presetID="1" presetClass="entr" presetSubtype="0" fill="hold" nodeType="afterEffect">
                                  <p:stCondLst>
                                    <p:cond delay="0"/>
                                  </p:stCondLst>
                                  <p:iterate type="lt">
                                    <p:tmAbs val="40"/>
                                  </p:iterate>
                                  <p:childTnLst>
                                    <p:set>
                                      <p:cBhvr>
                                        <p:cTn id="1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Google Shape;117;p18"/>
          <p:cNvSpPr txBox="1">
            <a:spLocks noGrp="1"/>
          </p:cNvSpPr>
          <p:nvPr>
            <p:ph type="body" idx="1"/>
          </p:nvPr>
        </p:nvSpPr>
        <p:spPr>
          <a:xfrm>
            <a:off x="559398" y="547516"/>
            <a:ext cx="4800002" cy="3334528"/>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 sz="2800" dirty="0" smtClean="0">
                <a:latin typeface="Karla" panose="020B0604020202020204" charset="0"/>
              </a:rPr>
              <a:t>What is work at height?</a:t>
            </a:r>
          </a:p>
          <a:p>
            <a:pPr marL="0" lvl="0" indent="0" algn="l" rtl="0">
              <a:spcBef>
                <a:spcPts val="600"/>
              </a:spcBef>
              <a:spcAft>
                <a:spcPts val="0"/>
              </a:spcAft>
              <a:buNone/>
            </a:pPr>
            <a:endParaRPr lang="en" sz="2000" dirty="0" smtClean="0">
              <a:latin typeface="Karla" panose="020B0604020202020204" charset="0"/>
            </a:endParaRPr>
          </a:p>
          <a:p>
            <a:pPr marL="0" lvl="0" indent="0" algn="l" rtl="0">
              <a:spcBef>
                <a:spcPts val="600"/>
              </a:spcBef>
              <a:spcAft>
                <a:spcPts val="0"/>
              </a:spcAft>
              <a:buNone/>
            </a:pPr>
            <a:r>
              <a:rPr lang="en-US" sz="2000" dirty="0" smtClean="0">
                <a:latin typeface="Karla" panose="020B0604020202020204" charset="0"/>
              </a:rPr>
              <a:t>If you are working above the ground level and if falling from that height </a:t>
            </a:r>
            <a:r>
              <a:rPr lang="en-US" sz="2000" b="1" dirty="0" smtClean="0">
                <a:latin typeface="Karla" panose="020B0604020202020204" charset="0"/>
              </a:rPr>
              <a:t>can cause a personal injury</a:t>
            </a:r>
            <a:r>
              <a:rPr lang="en-US" sz="2000" dirty="0" smtClean="0">
                <a:latin typeface="Karla" panose="020B0604020202020204" charset="0"/>
              </a:rPr>
              <a:t>, this is called working at height.</a:t>
            </a:r>
            <a:endParaRPr lang="en" sz="2000" i="1" dirty="0" smtClean="0">
              <a:latin typeface="Karla" panose="020B0604020202020204" charset="0"/>
            </a:endParaRPr>
          </a:p>
          <a:p>
            <a:pPr marL="0" lvl="0" indent="0" algn="l" rtl="0">
              <a:spcBef>
                <a:spcPts val="600"/>
              </a:spcBef>
              <a:spcAft>
                <a:spcPts val="0"/>
              </a:spcAft>
              <a:buNone/>
            </a:pPr>
            <a:r>
              <a:rPr lang="en" sz="2000" dirty="0" smtClean="0">
                <a:latin typeface="Karla" panose="020B0604020202020204" charset="0"/>
              </a:rPr>
              <a:t>Slips or trips are risks that are additional to this riks, work at height will be considered and taken as a separate risk in any risk assessment.</a:t>
            </a:r>
            <a:endParaRPr lang="en-US" sz="2000" dirty="0">
              <a:latin typeface="Karla" panose="020B0604020202020204" charset="0"/>
            </a:endParaRPr>
          </a:p>
          <a:p>
            <a:pPr marL="0" lvl="0" indent="0" algn="l" rtl="0">
              <a:spcBef>
                <a:spcPts val="600"/>
              </a:spcBef>
              <a:spcAft>
                <a:spcPts val="0"/>
              </a:spcAft>
              <a:buNone/>
            </a:pPr>
            <a:endParaRPr lang="en" sz="2000" dirty="0" smtClean="0">
              <a:latin typeface="Karla" panose="020B0604020202020204" charset="0"/>
            </a:endParaRPr>
          </a:p>
        </p:txBody>
      </p:sp>
      <p:pic>
        <p:nvPicPr>
          <p:cNvPr id="4098" name="Picture 2" descr="Ladders - Climbing Up and Down Safely : OSH Answ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3101" y="0"/>
            <a:ext cx="2806700" cy="5331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23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40"/>
                                  </p:iterate>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lt">
                                    <p:tmAbs val="40"/>
                                  </p:iterate>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40"/>
                                  </p:iterate>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adwal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themeOverride>
</file>

<file path=docProps/app.xml><?xml version="1.0" encoding="utf-8"?>
<Properties xmlns="http://schemas.openxmlformats.org/officeDocument/2006/extended-properties" xmlns:vt="http://schemas.openxmlformats.org/officeDocument/2006/docPropsVTypes">
  <Template/>
  <TotalTime>5710</TotalTime>
  <Words>11165</Words>
  <Application>Microsoft Office PowerPoint</Application>
  <PresentationFormat>On-screen Show (16:9)</PresentationFormat>
  <Paragraphs>926</Paragraphs>
  <Slides>108</Slides>
  <Notes>88</Notes>
  <HiddenSlides>0</HiddenSlides>
  <MMClips>11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108</vt:i4>
      </vt:variant>
    </vt:vector>
  </HeadingPairs>
  <TitlesOfParts>
    <vt:vector size="121" baseType="lpstr">
      <vt:lpstr>Raleway ExtraBold</vt:lpstr>
      <vt:lpstr>Montserrat</vt:lpstr>
      <vt:lpstr>Raleway Light</vt:lpstr>
      <vt:lpstr>Segoe UI</vt:lpstr>
      <vt:lpstr>Raleway</vt:lpstr>
      <vt:lpstr>Calibri</vt:lpstr>
      <vt:lpstr>Montserrat Light</vt:lpstr>
      <vt:lpstr>Arial</vt:lpstr>
      <vt:lpstr>Cambria</vt:lpstr>
      <vt:lpstr>Segoe UI Light</vt:lpstr>
      <vt:lpstr>Karla</vt:lpstr>
      <vt:lpstr>Century Gothic</vt:lpstr>
      <vt:lpstr>Cadwal template</vt:lpstr>
      <vt:lpstr>BASICS OF HSE COURSE</vt:lpstr>
      <vt:lpstr>SMALL &amp; MEDIUM ENTERPRISES  DEVELOPMENT AUTHORITY (SMEDA)</vt:lpstr>
      <vt:lpstr>PowerPoint Presentation</vt:lpstr>
      <vt:lpstr>Syed Owais Mukhtar</vt:lpstr>
      <vt:lpstr>Syed Owais Mukhtar - Grad IOSH - is a Trainer / Consultant and is certified in International Diploma in Safety Engineering (Level 6) – by NCFE, UK – Accredited for GRAD IOSH , Certified IOSH Managing Safely – by IOSH, UK, HABC Fire Safety Certified – by HABC, UK, ISO 9001:2015 and ISO 45001:2018 Lead Auditor Certified – by IRCA, UK and many more, he has done training session on topics like ISO 45001, ISO 9001, ISO 14001, ISO 27001, OHSAS 18001, Behavior Based Safety, Leadership, Career Counseling, Managing Emotions &amp; Attitude at Workplace, Interview Skills &amp; Resume Writing, HSE, Fire Safety, 5-s, Risk Assessment (HIRA + TRA), Basic Warehouse Safety, he has trained staff and management of some high level organizations like Hilong (PPL Contractor), Three Gorges Wind Mill Farm, Hascol, SBEPL, NILAT, United King, Agility &amp; Tristar, Super Tech Autoparts (Pvt) Ltd., NED University, Dawood University, SMIU, IIUI, Sybrid (Lakson Group), Bahria University, Karachi, Aga Khan Schooling System, NGOs like Youth Intelligentsia, The Citizen Foundation, Society for Education &amp; Welfare, Society for International Educaiton, Evolution a US Consulate Project for education. </vt:lpstr>
      <vt:lpstr>BASICS OF  HEALTH, SAFETY &amp; ENVIRONMENT</vt:lpstr>
      <vt:lpstr>CONTENT LIST</vt:lpstr>
      <vt:lpstr>1. WHAT IS MEANT BY HEALTH, SAFETY AND ENVIRONMENT?</vt:lpstr>
      <vt:lpstr>2.78 million</vt:lpstr>
      <vt:lpstr>PowerPoint Presentation</vt:lpstr>
      <vt:lpstr>PowerPoint Presentation</vt:lpstr>
      <vt:lpstr>PowerPoint Presentation</vt:lpstr>
      <vt:lpstr>PowerPoint Presentation</vt:lpstr>
      <vt:lpstr>Group Discussion No. 01</vt:lpstr>
      <vt:lpstr>Some basics requirements of HSE Part 01</vt:lpstr>
      <vt:lpstr>PowerPoint Presentation</vt:lpstr>
      <vt:lpstr>PowerPoint Presentation</vt:lpstr>
      <vt:lpstr>PowerPoint Presentation</vt:lpstr>
      <vt:lpstr>PowerPoint Presentation</vt:lpstr>
      <vt:lpstr>PowerPoint Presentation</vt:lpstr>
      <vt:lpstr>PowerPoint Presentation</vt:lpstr>
      <vt:lpstr>2. HAZARD IDENTIFICATION AND RISK ASSESSMENT</vt:lpstr>
      <vt:lpstr>Risk Assessment</vt:lpstr>
      <vt:lpstr>FEW DEFINITIONS YOU MUST KNOW</vt:lpstr>
      <vt:lpstr>PowerPoint Presentation</vt:lpstr>
      <vt:lpstr>Motion</vt:lpstr>
      <vt:lpstr>Temperature</vt:lpstr>
      <vt:lpstr>Temperature</vt:lpstr>
      <vt:lpstr>Chemical Exposure</vt:lpstr>
      <vt:lpstr>Chemical Exposure</vt:lpstr>
      <vt:lpstr>Radiation</vt:lpstr>
      <vt:lpstr>Sharp Objects /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calculate risk?</vt:lpstr>
      <vt:lpstr>PowerPoint Presentation</vt:lpstr>
      <vt:lpstr>PowerPoint Presentation</vt:lpstr>
      <vt:lpstr>PowerPoint Presentation</vt:lpstr>
      <vt:lpstr>LET’S REVIEW SOME CONCEPTS</vt:lpstr>
      <vt:lpstr>PowerPoint Presentation</vt:lpstr>
      <vt:lpstr>PowerPoint Presentation</vt:lpstr>
      <vt:lpstr>3. FIRE SAFETY AND FIRE  PREVENTION TECHNIQUES</vt:lpstr>
      <vt:lpstr>Risk Assessment</vt:lpstr>
      <vt:lpstr>1,319,500</vt:lpstr>
      <vt:lpstr>499,000</vt:lpstr>
      <vt:lpstr>PowerPoint Presentation</vt:lpstr>
      <vt:lpstr>Why fire is dangerous?</vt:lpstr>
      <vt:lpstr>Direct use of fire</vt:lpstr>
      <vt:lpstr>Assignment 01</vt:lpstr>
      <vt:lpstr>Classification of fire based on fuel sources</vt:lpstr>
      <vt:lpstr>British &amp; US Classification of Fire</vt:lpstr>
      <vt:lpstr>How a fire is extinguished? Methods.</vt:lpstr>
      <vt:lpstr>DCP – The Universal Fire Extinguisher</vt:lpstr>
      <vt:lpstr>Why water is not used on liquid fuels?</vt:lpstr>
      <vt:lpstr>CO2 – Fire Extinguisher</vt:lpstr>
      <vt:lpstr>Water – Fire Extinguisher</vt:lpstr>
      <vt:lpstr>Fire Hose Reel System</vt:lpstr>
      <vt:lpstr>Fire Hose Reel System</vt:lpstr>
      <vt:lpstr>Different Types of Fire Detector Heads (Sensors)</vt:lpstr>
      <vt:lpstr>PowerPoint Presentation</vt:lpstr>
      <vt:lpstr>4. BASICS OF BEHAVIOUR BASED SAFETY </vt:lpstr>
      <vt:lpstr>Risk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INFORMATION ABOUT IOSH, OSHA, ISO 45001 &amp; 14001, NEBOSH &amp; NFPA</vt:lpstr>
      <vt:lpstr>PowerPoint Presentation</vt:lpstr>
      <vt:lpstr>IOSH Membership</vt:lpstr>
      <vt:lpstr>IOSH Membership Benefit</vt:lpstr>
      <vt:lpstr>PowerPoint Presentation</vt:lpstr>
      <vt:lpstr>ISO STANDARDS</vt:lpstr>
      <vt:lpstr>ISO 45001</vt:lpstr>
      <vt:lpstr>ISO 14001</vt:lpstr>
      <vt:lpstr>National Examination Board in Occupational Safety and Health </vt:lpstr>
      <vt:lpstr>PowerPoint Presentation</vt:lpstr>
      <vt:lpstr>PowerPoint Presentation</vt:lpstr>
      <vt:lpstr>National Fire Protection Association</vt:lpstr>
      <vt:lpstr>National Fire Protection Association</vt:lpstr>
      <vt:lpstr>National Fire Protection Association</vt:lpstr>
      <vt:lpstr>300,000</vt:lpstr>
      <vt:lpstr>6. FREQUENTLY ASKED QUESTIONS (FAQs)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BASICS OF  HEALTH, SAFETY &amp; ENVIRONMENT</dc:title>
  <dc:creator>Syed Owais Mukhtar</dc:creator>
  <cp:lastModifiedBy>Syed Owais Mukhtar (Assistant Manager HSE)</cp:lastModifiedBy>
  <cp:revision>186</cp:revision>
  <dcterms:modified xsi:type="dcterms:W3CDTF">2022-11-05T11:01:30Z</dcterms:modified>
</cp:coreProperties>
</file>