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7" r:id="rId2"/>
    <p:sldId id="312" r:id="rId3"/>
    <p:sldId id="389" r:id="rId4"/>
    <p:sldId id="384" r:id="rId5"/>
    <p:sldId id="385" r:id="rId6"/>
    <p:sldId id="386" r:id="rId7"/>
    <p:sldId id="387" r:id="rId8"/>
    <p:sldId id="388" r:id="rId9"/>
    <p:sldId id="332" r:id="rId10"/>
    <p:sldId id="333" r:id="rId11"/>
    <p:sldId id="334" r:id="rId12"/>
    <p:sldId id="335" r:id="rId13"/>
    <p:sldId id="336" r:id="rId14"/>
    <p:sldId id="337" r:id="rId15"/>
    <p:sldId id="338" r:id="rId16"/>
    <p:sldId id="378" r:id="rId17"/>
    <p:sldId id="277" r:id="rId18"/>
    <p:sldId id="278" r:id="rId19"/>
    <p:sldId id="322" r:id="rId20"/>
    <p:sldId id="323" r:id="rId21"/>
    <p:sldId id="330" r:id="rId22"/>
    <p:sldId id="331" r:id="rId23"/>
    <p:sldId id="284" r:id="rId24"/>
    <p:sldId id="285" r:id="rId25"/>
    <p:sldId id="286" r:id="rId26"/>
    <p:sldId id="36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shra Shafique - IBD" initials="BS-I" lastIdx="3" clrIdx="0">
    <p:extLst>
      <p:ext uri="{19B8F6BF-5375-455C-9EA6-DF929625EA0E}">
        <p15:presenceInfo xmlns:p15="http://schemas.microsoft.com/office/powerpoint/2012/main" userId="S-1-5-21-883914912-1963687674-618671499-12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4" autoAdjust="0"/>
    <p:restoredTop sz="94660"/>
  </p:normalViewPr>
  <p:slideViewPr>
    <p:cSldViewPr snapToGrid="0">
      <p:cViewPr varScale="1">
        <p:scale>
          <a:sx n="73" d="100"/>
          <a:sy n="73" d="100"/>
        </p:scale>
        <p:origin x="678" y="72"/>
      </p:cViewPr>
      <p:guideLst/>
    </p:cSldViewPr>
  </p:slideViewPr>
  <p:notesTextViewPr>
    <p:cViewPr>
      <p:scale>
        <a:sx n="1" d="1"/>
        <a:sy n="1" d="1"/>
      </p:scale>
      <p:origin x="0" y="0"/>
    </p:cViewPr>
  </p:notesTextViewPr>
  <p:notesViewPr>
    <p:cSldViewPr snapToGrid="0" showGuides="1">
      <p:cViewPr varScale="1">
        <p:scale>
          <a:sx n="56" d="100"/>
          <a:sy n="56" d="100"/>
        </p:scale>
        <p:origin x="28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E7CBD-F829-44FE-B0B7-EF4251BF5363}"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5F4C9F71-4B27-40BA-9518-F3F0C75AE01D}">
      <dgm:prSet phldrT="[Text]" custT="1"/>
      <dgm:spPr>
        <a:solidFill>
          <a:schemeClr val="bg1"/>
        </a:solidFill>
        <a:ln w="28575">
          <a:solidFill>
            <a:schemeClr val="tx2"/>
          </a:solidFill>
        </a:ln>
      </dgm:spPr>
      <dgm:t>
        <a:bodyPr/>
        <a:lstStyle/>
        <a:p>
          <a:pPr algn="ctr">
            <a:spcAft>
              <a:spcPts val="0"/>
            </a:spcAft>
          </a:pPr>
          <a:r>
            <a:rPr lang="en-US" sz="1800" b="1" dirty="0">
              <a:solidFill>
                <a:schemeClr val="tx1"/>
              </a:solidFill>
              <a:latin typeface="Times New Roman" panose="02020603050405020304" pitchFamily="18" charset="0"/>
              <a:cs typeface="Times New Roman" panose="02020603050405020304" pitchFamily="18" charset="0"/>
            </a:rPr>
            <a:t>EFS Part-I </a:t>
          </a:r>
        </a:p>
        <a:p>
          <a:pPr algn="ctr">
            <a:spcAft>
              <a:spcPts val="0"/>
            </a:spcAft>
          </a:pPr>
          <a:r>
            <a:rPr lang="en-US" sz="1800" b="1" dirty="0">
              <a:solidFill>
                <a:schemeClr val="tx1"/>
              </a:solidFill>
              <a:latin typeface="Times New Roman" panose="02020603050405020304" pitchFamily="18" charset="0"/>
              <a:cs typeface="Times New Roman" panose="02020603050405020304" pitchFamily="18" charset="0"/>
            </a:rPr>
            <a:t>(Transaction Based)</a:t>
          </a:r>
          <a:endParaRPr lang="en-US" sz="1800" dirty="0">
            <a:solidFill>
              <a:schemeClr val="tx1"/>
            </a:solidFill>
            <a:latin typeface="Times New Roman" panose="02020603050405020304" pitchFamily="18" charset="0"/>
            <a:cs typeface="Times New Roman" panose="02020603050405020304" pitchFamily="18" charset="0"/>
          </a:endParaRPr>
        </a:p>
      </dgm:t>
    </dgm:pt>
    <dgm:pt modelId="{980394B9-2985-4C63-9880-9AB2B519A6A5}" type="parTrans" cxnId="{6E9F3111-F6EA-4FA1-92AF-3966C0F82424}">
      <dgm:prSet/>
      <dgm:spPr/>
      <dgm:t>
        <a:bodyPr/>
        <a:lstStyle/>
        <a:p>
          <a:endParaRPr lang="en-US" sz="1800">
            <a:solidFill>
              <a:schemeClr val="tx1"/>
            </a:solidFill>
          </a:endParaRPr>
        </a:p>
      </dgm:t>
    </dgm:pt>
    <dgm:pt modelId="{42DF9A6D-0499-4E93-8298-910ABFC99D20}" type="sibTrans" cxnId="{6E9F3111-F6EA-4FA1-92AF-3966C0F82424}">
      <dgm:prSet/>
      <dgm:spPr/>
      <dgm:t>
        <a:bodyPr/>
        <a:lstStyle/>
        <a:p>
          <a:endParaRPr lang="en-US" sz="1800">
            <a:solidFill>
              <a:schemeClr val="tx1"/>
            </a:solidFill>
          </a:endParaRPr>
        </a:p>
      </dgm:t>
    </dgm:pt>
    <dgm:pt modelId="{62097105-0A97-4CC8-9144-CF9B7CCF2F0D}">
      <dgm:prSet phldrT="[Text]" custT="1"/>
      <dgm:spPr>
        <a:solidFill>
          <a:schemeClr val="accent1">
            <a:lumMod val="20000"/>
            <a:lumOff val="80000"/>
          </a:schemeClr>
        </a:solidFill>
      </dgm:spPr>
      <dgm:t>
        <a:bodyPr/>
        <a:lstStyle/>
        <a:p>
          <a:r>
            <a:rPr lang="en-US" sz="1800" dirty="0" smtClean="0">
              <a:solidFill>
                <a:schemeClr val="tx1"/>
              </a:solidFill>
              <a:latin typeface="+mn-lt"/>
              <a:cs typeface="Times New Roman" panose="02020603050405020304" pitchFamily="18" charset="0"/>
            </a:rPr>
            <a:t>Facility </a:t>
          </a:r>
          <a:r>
            <a:rPr lang="en-US" sz="1800" dirty="0">
              <a:solidFill>
                <a:schemeClr val="tx1"/>
              </a:solidFill>
              <a:latin typeface="+mn-lt"/>
              <a:cs typeface="Times New Roman" panose="02020603050405020304" pitchFamily="18" charset="0"/>
            </a:rPr>
            <a:t>available to Direct Exporters (DE) (including commercial exporters &amp; trading companies) &amp; Indirect Exporters (IDE)</a:t>
          </a:r>
        </a:p>
      </dgm:t>
    </dgm:pt>
    <dgm:pt modelId="{B2464E7D-4C6E-484B-A15D-99C52AF8420B}" type="parTrans" cxnId="{D8FA3D8F-BDEB-48C5-8DB9-CBF160A018F8}">
      <dgm:prSet/>
      <dgm:spPr/>
      <dgm:t>
        <a:bodyPr/>
        <a:lstStyle/>
        <a:p>
          <a:endParaRPr lang="en-US" sz="1800">
            <a:solidFill>
              <a:schemeClr val="tx1"/>
            </a:solidFill>
          </a:endParaRPr>
        </a:p>
      </dgm:t>
    </dgm:pt>
    <dgm:pt modelId="{FA072B74-8FD5-4FB8-B73E-40832B6D2F28}" type="sibTrans" cxnId="{D8FA3D8F-BDEB-48C5-8DB9-CBF160A018F8}">
      <dgm:prSet/>
      <dgm:spPr/>
      <dgm:t>
        <a:bodyPr/>
        <a:lstStyle/>
        <a:p>
          <a:endParaRPr lang="en-US" sz="1800">
            <a:solidFill>
              <a:schemeClr val="tx1"/>
            </a:solidFill>
          </a:endParaRPr>
        </a:p>
      </dgm:t>
    </dgm:pt>
    <dgm:pt modelId="{E756C6A6-6182-4099-86E4-992854457FEE}">
      <dgm:prSet phldrT="[Text]" custT="1"/>
      <dgm:spPr>
        <a:solidFill>
          <a:schemeClr val="bg1"/>
        </a:solidFill>
        <a:ln w="28575">
          <a:solidFill>
            <a:schemeClr val="tx2"/>
          </a:solidFill>
        </a:ln>
      </dgm:spPr>
      <dgm:t>
        <a:bodyPr/>
        <a:lstStyle/>
        <a:p>
          <a:pPr algn="ctr">
            <a:spcAft>
              <a:spcPts val="0"/>
            </a:spcAft>
          </a:pPr>
          <a:r>
            <a:rPr lang="en-US" sz="1800" b="1" dirty="0">
              <a:solidFill>
                <a:schemeClr val="tx1"/>
              </a:solidFill>
              <a:latin typeface="Times New Roman" panose="02020603050405020304" pitchFamily="18" charset="0"/>
              <a:cs typeface="Times New Roman" panose="02020603050405020304" pitchFamily="18" charset="0"/>
            </a:rPr>
            <a:t>EFS Part – II</a:t>
          </a:r>
        </a:p>
        <a:p>
          <a:pPr algn="ctr">
            <a:spcAft>
              <a:spcPts val="0"/>
            </a:spcAft>
          </a:pPr>
          <a:r>
            <a:rPr lang="en-US" sz="1800" b="1" dirty="0">
              <a:solidFill>
                <a:schemeClr val="tx1"/>
              </a:solidFill>
              <a:latin typeface="Times New Roman" panose="02020603050405020304" pitchFamily="18" charset="0"/>
              <a:cs typeface="Times New Roman" panose="02020603050405020304" pitchFamily="18" charset="0"/>
            </a:rPr>
            <a:t> (Performance Based)</a:t>
          </a:r>
          <a:endParaRPr lang="en-US" sz="1800" dirty="0">
            <a:solidFill>
              <a:schemeClr val="tx1"/>
            </a:solidFill>
            <a:latin typeface="Times New Roman" panose="02020603050405020304" pitchFamily="18" charset="0"/>
            <a:cs typeface="Times New Roman" panose="02020603050405020304" pitchFamily="18" charset="0"/>
          </a:endParaRPr>
        </a:p>
      </dgm:t>
    </dgm:pt>
    <dgm:pt modelId="{56A22EE6-1236-4DF0-990B-8333B36EF982}" type="parTrans" cxnId="{1119A4E4-EA49-4698-9FD8-F3AF9847B4A1}">
      <dgm:prSet/>
      <dgm:spPr/>
      <dgm:t>
        <a:bodyPr/>
        <a:lstStyle/>
        <a:p>
          <a:endParaRPr lang="en-US" sz="1800">
            <a:solidFill>
              <a:schemeClr val="tx1"/>
            </a:solidFill>
          </a:endParaRPr>
        </a:p>
      </dgm:t>
    </dgm:pt>
    <dgm:pt modelId="{B40095BD-4E3C-4DCA-BB43-193B57C66766}" type="sibTrans" cxnId="{1119A4E4-EA49-4698-9FD8-F3AF9847B4A1}">
      <dgm:prSet/>
      <dgm:spPr/>
      <dgm:t>
        <a:bodyPr/>
        <a:lstStyle/>
        <a:p>
          <a:endParaRPr lang="en-US" sz="1800">
            <a:solidFill>
              <a:schemeClr val="tx1"/>
            </a:solidFill>
          </a:endParaRPr>
        </a:p>
      </dgm:t>
    </dgm:pt>
    <dgm:pt modelId="{1406F872-7524-476F-8E78-176E73CF2FFF}">
      <dgm:prSet phldrT="[Text]" custT="1"/>
      <dgm:spPr>
        <a:ln>
          <a:solidFill>
            <a:schemeClr val="tx2"/>
          </a:solidFill>
        </a:ln>
      </dgm:spPr>
      <dgm:t>
        <a:bodyPr/>
        <a:lstStyle/>
        <a:p>
          <a:r>
            <a:rPr lang="en-US" sz="1800" dirty="0">
              <a:solidFill>
                <a:schemeClr val="tx1"/>
              </a:solidFill>
              <a:latin typeface="+mn-lt"/>
              <a:cs typeface="Times New Roman" panose="02020603050405020304" pitchFamily="18" charset="0"/>
            </a:rPr>
            <a:t>Performance based facility – limit based on performance of the exporter</a:t>
          </a:r>
        </a:p>
      </dgm:t>
    </dgm:pt>
    <dgm:pt modelId="{BD0406A6-9B3C-4C0F-A4BC-0F934533B0AF}" type="parTrans" cxnId="{879A9D85-814D-4033-9363-A34C2879CF86}">
      <dgm:prSet/>
      <dgm:spPr/>
      <dgm:t>
        <a:bodyPr/>
        <a:lstStyle/>
        <a:p>
          <a:endParaRPr lang="en-US" sz="1800">
            <a:solidFill>
              <a:schemeClr val="tx1"/>
            </a:solidFill>
          </a:endParaRPr>
        </a:p>
      </dgm:t>
    </dgm:pt>
    <dgm:pt modelId="{163D4299-4622-493C-B3FF-350BB921E74F}" type="sibTrans" cxnId="{879A9D85-814D-4033-9363-A34C2879CF86}">
      <dgm:prSet/>
      <dgm:spPr/>
      <dgm:t>
        <a:bodyPr/>
        <a:lstStyle/>
        <a:p>
          <a:endParaRPr lang="en-US" sz="1800">
            <a:solidFill>
              <a:schemeClr val="tx1"/>
            </a:solidFill>
          </a:endParaRPr>
        </a:p>
      </dgm:t>
    </dgm:pt>
    <dgm:pt modelId="{332F2E99-C9DC-4E38-B723-C9FC1D80E29B}">
      <dgm:prSet custT="1"/>
      <dgm:spPr>
        <a:solidFill>
          <a:schemeClr val="accent1">
            <a:lumMod val="20000"/>
            <a:lumOff val="80000"/>
          </a:schemeClr>
        </a:solidFill>
      </dgm:spPr>
      <dgm:t>
        <a:bodyPr/>
        <a:lstStyle/>
        <a:p>
          <a:r>
            <a:rPr lang="en-US" sz="1800" dirty="0">
              <a:solidFill>
                <a:schemeClr val="tx1"/>
              </a:solidFill>
              <a:latin typeface="+mn-lt"/>
              <a:cs typeface="Times New Roman" panose="02020603050405020304" pitchFamily="18" charset="0"/>
            </a:rPr>
            <a:t>Coverage to the extent of 100% of export order/ LC/contract, in case of financing for 180 </a:t>
          </a:r>
          <a:r>
            <a:rPr lang="en-US" sz="1800" dirty="0" smtClean="0">
              <a:solidFill>
                <a:schemeClr val="tx1"/>
              </a:solidFill>
              <a:latin typeface="+mn-lt"/>
              <a:cs typeface="Times New Roman" panose="02020603050405020304" pitchFamily="18" charset="0"/>
            </a:rPr>
            <a:t>days.</a:t>
          </a:r>
          <a:endParaRPr lang="en-US" sz="1800" dirty="0">
            <a:solidFill>
              <a:schemeClr val="tx1"/>
            </a:solidFill>
            <a:latin typeface="+mn-lt"/>
            <a:cs typeface="Times New Roman" panose="02020603050405020304" pitchFamily="18" charset="0"/>
          </a:endParaRPr>
        </a:p>
      </dgm:t>
    </dgm:pt>
    <dgm:pt modelId="{27332BAB-527B-4179-B3C8-E051257B2CDC}" type="parTrans" cxnId="{71AA8895-39A8-472D-A353-C824DFFD82D0}">
      <dgm:prSet/>
      <dgm:spPr/>
      <dgm:t>
        <a:bodyPr/>
        <a:lstStyle/>
        <a:p>
          <a:endParaRPr lang="en-US" sz="1800">
            <a:solidFill>
              <a:schemeClr val="tx1"/>
            </a:solidFill>
          </a:endParaRPr>
        </a:p>
      </dgm:t>
    </dgm:pt>
    <dgm:pt modelId="{EB34AEEA-45AF-4C33-936C-7E2D09636298}" type="sibTrans" cxnId="{71AA8895-39A8-472D-A353-C824DFFD82D0}">
      <dgm:prSet/>
      <dgm:spPr/>
      <dgm:t>
        <a:bodyPr/>
        <a:lstStyle/>
        <a:p>
          <a:endParaRPr lang="en-US" sz="1800">
            <a:solidFill>
              <a:schemeClr val="tx1"/>
            </a:solidFill>
          </a:endParaRPr>
        </a:p>
      </dgm:t>
    </dgm:pt>
    <dgm:pt modelId="{D9E3270B-1B85-4365-9B72-E77CCE17623F}">
      <dgm:prSet custT="1"/>
      <dgm:spPr>
        <a:solidFill>
          <a:schemeClr val="accent1">
            <a:lumMod val="20000"/>
            <a:lumOff val="80000"/>
          </a:schemeClr>
        </a:solidFill>
      </dgm:spPr>
      <dgm:t>
        <a:bodyPr/>
        <a:lstStyle/>
        <a:p>
          <a:r>
            <a:rPr lang="en-US" sz="1800">
              <a:solidFill>
                <a:schemeClr val="tx1"/>
              </a:solidFill>
              <a:latin typeface="+mn-lt"/>
              <a:cs typeface="Times New Roman" panose="02020603050405020304" pitchFamily="18" charset="0"/>
            </a:rPr>
            <a:t>Performance required against every transaction.</a:t>
          </a:r>
        </a:p>
      </dgm:t>
    </dgm:pt>
    <dgm:pt modelId="{6A80107F-F9F3-4425-8B29-6AEB4133FCC8}" type="parTrans" cxnId="{8AF5BEC5-DD14-47CD-B897-E7A845ACD7B7}">
      <dgm:prSet/>
      <dgm:spPr/>
      <dgm:t>
        <a:bodyPr/>
        <a:lstStyle/>
        <a:p>
          <a:endParaRPr lang="en-US" sz="1800">
            <a:solidFill>
              <a:schemeClr val="tx1"/>
            </a:solidFill>
          </a:endParaRPr>
        </a:p>
      </dgm:t>
    </dgm:pt>
    <dgm:pt modelId="{9F41A1BA-9D23-4443-A70F-01B09F58DDBB}" type="sibTrans" cxnId="{8AF5BEC5-DD14-47CD-B897-E7A845ACD7B7}">
      <dgm:prSet/>
      <dgm:spPr/>
      <dgm:t>
        <a:bodyPr/>
        <a:lstStyle/>
        <a:p>
          <a:endParaRPr lang="en-US" sz="1800">
            <a:solidFill>
              <a:schemeClr val="tx1"/>
            </a:solidFill>
          </a:endParaRPr>
        </a:p>
      </dgm:t>
    </dgm:pt>
    <dgm:pt modelId="{F569CEDA-5D6E-4525-817F-071B3176F9A6}">
      <dgm:prSet custT="1"/>
      <dgm:spPr>
        <a:ln>
          <a:solidFill>
            <a:schemeClr val="tx2"/>
          </a:solidFill>
        </a:ln>
      </dgm:spPr>
      <dgm:t>
        <a:bodyPr/>
        <a:lstStyle/>
        <a:p>
          <a:r>
            <a:rPr lang="en-US" sz="1800" dirty="0">
              <a:solidFill>
                <a:schemeClr val="tx1"/>
              </a:solidFill>
              <a:latin typeface="+mn-lt"/>
              <a:cs typeface="Times New Roman" panose="02020603050405020304" pitchFamily="18" charset="0"/>
            </a:rPr>
            <a:t>Exporters are entitled a revolving limit equivalent to 50% of their total value of export proceeds realized in the previous year. </a:t>
          </a:r>
        </a:p>
      </dgm:t>
    </dgm:pt>
    <dgm:pt modelId="{4F1FDA3D-011A-4CD1-9D05-BC85EDB04B8A}" type="parTrans" cxnId="{CAE644F2-34EF-4FBF-9A85-3062B71C391D}">
      <dgm:prSet/>
      <dgm:spPr/>
      <dgm:t>
        <a:bodyPr/>
        <a:lstStyle/>
        <a:p>
          <a:endParaRPr lang="en-US" sz="1800">
            <a:solidFill>
              <a:schemeClr val="tx1"/>
            </a:solidFill>
          </a:endParaRPr>
        </a:p>
      </dgm:t>
    </dgm:pt>
    <dgm:pt modelId="{9A32DF25-2DD8-4959-8B43-811DB88407A6}" type="sibTrans" cxnId="{CAE644F2-34EF-4FBF-9A85-3062B71C391D}">
      <dgm:prSet/>
      <dgm:spPr/>
      <dgm:t>
        <a:bodyPr/>
        <a:lstStyle/>
        <a:p>
          <a:endParaRPr lang="en-US" sz="1800">
            <a:solidFill>
              <a:schemeClr val="tx1"/>
            </a:solidFill>
          </a:endParaRPr>
        </a:p>
      </dgm:t>
    </dgm:pt>
    <dgm:pt modelId="{7A799DED-949F-4423-B05E-78899DD8B9FD}">
      <dgm:prSet custT="1"/>
      <dgm:spPr>
        <a:ln>
          <a:solidFill>
            <a:schemeClr val="tx2"/>
          </a:solidFill>
        </a:ln>
      </dgm:spPr>
      <dgm:t>
        <a:bodyPr/>
        <a:lstStyle/>
        <a:p>
          <a:r>
            <a:rPr lang="en-US" sz="1800" dirty="0">
              <a:solidFill>
                <a:schemeClr val="tx1"/>
              </a:solidFill>
              <a:latin typeface="+mn-lt"/>
              <a:cs typeface="Times New Roman" panose="02020603050405020304" pitchFamily="18" charset="0"/>
            </a:rPr>
            <a:t>The exporter is required to show annual export performance (realized value of export proceeds) by exporting at least twice of its borrowings on average daily product basis</a:t>
          </a:r>
          <a:r>
            <a:rPr lang="en-US" sz="1800" dirty="0" smtClean="0">
              <a:solidFill>
                <a:schemeClr val="tx1"/>
              </a:solidFill>
              <a:latin typeface="+mn-lt"/>
              <a:cs typeface="Times New Roman" panose="02020603050405020304" pitchFamily="18" charset="0"/>
            </a:rPr>
            <a:t>. For FY 2019-20 and FY 2020-21 the export performance requirement has been reduced from 2 time to 1.5 times due to COVID-19.</a:t>
          </a:r>
          <a:endParaRPr lang="en-US" sz="1800" dirty="0">
            <a:solidFill>
              <a:schemeClr val="tx1"/>
            </a:solidFill>
            <a:latin typeface="+mn-lt"/>
            <a:cs typeface="Times New Roman" panose="02020603050405020304" pitchFamily="18" charset="0"/>
          </a:endParaRPr>
        </a:p>
      </dgm:t>
    </dgm:pt>
    <dgm:pt modelId="{1ABCB6A5-7377-4FBC-A14C-1CE14E17A0FC}" type="parTrans" cxnId="{0BE4ED60-07D6-4795-95FD-69B4A00A16AF}">
      <dgm:prSet/>
      <dgm:spPr/>
      <dgm:t>
        <a:bodyPr/>
        <a:lstStyle/>
        <a:p>
          <a:endParaRPr lang="en-US" sz="1800">
            <a:solidFill>
              <a:schemeClr val="tx1"/>
            </a:solidFill>
          </a:endParaRPr>
        </a:p>
      </dgm:t>
    </dgm:pt>
    <dgm:pt modelId="{00E5B1E4-A6F3-4853-B352-ECC9667AEA6F}" type="sibTrans" cxnId="{0BE4ED60-07D6-4795-95FD-69B4A00A16AF}">
      <dgm:prSet/>
      <dgm:spPr/>
      <dgm:t>
        <a:bodyPr/>
        <a:lstStyle/>
        <a:p>
          <a:endParaRPr lang="en-US" sz="1800">
            <a:solidFill>
              <a:schemeClr val="tx1"/>
            </a:solidFill>
          </a:endParaRPr>
        </a:p>
      </dgm:t>
    </dgm:pt>
    <dgm:pt modelId="{9AA82EA3-499B-4AF9-B1A0-E87291263427}">
      <dgm:prSet custT="1"/>
      <dgm:spPr>
        <a:ln>
          <a:solidFill>
            <a:schemeClr val="tx2"/>
          </a:solidFill>
        </a:ln>
      </dgm:spPr>
      <dgm:t>
        <a:bodyPr/>
        <a:lstStyle/>
        <a:p>
          <a:r>
            <a:rPr lang="en-US" sz="1800" dirty="0">
              <a:solidFill>
                <a:schemeClr val="tx1"/>
              </a:solidFill>
              <a:latin typeface="+mn-lt"/>
              <a:cs typeface="Times New Roman" panose="02020603050405020304" pitchFamily="18" charset="0"/>
            </a:rPr>
            <a:t>Entitlement is determined on the basis of EE-1 Statement (that includes export proceeds from exports of eligible items in previous year under both parts of EFS).</a:t>
          </a:r>
        </a:p>
      </dgm:t>
    </dgm:pt>
    <dgm:pt modelId="{80591C9F-8AB6-4568-A965-D9B4D6907B7A}" type="parTrans" cxnId="{62999F15-F28C-4915-AA39-1939A4B0938D}">
      <dgm:prSet/>
      <dgm:spPr/>
      <dgm:t>
        <a:bodyPr/>
        <a:lstStyle/>
        <a:p>
          <a:endParaRPr lang="en-US" sz="1800">
            <a:solidFill>
              <a:schemeClr val="tx1"/>
            </a:solidFill>
          </a:endParaRPr>
        </a:p>
      </dgm:t>
    </dgm:pt>
    <dgm:pt modelId="{8B2D5AF7-CAEE-48BE-8CE0-F67193D8E945}" type="sibTrans" cxnId="{62999F15-F28C-4915-AA39-1939A4B0938D}">
      <dgm:prSet/>
      <dgm:spPr/>
      <dgm:t>
        <a:bodyPr/>
        <a:lstStyle/>
        <a:p>
          <a:endParaRPr lang="en-US" sz="1800">
            <a:solidFill>
              <a:schemeClr val="tx1"/>
            </a:solidFill>
          </a:endParaRPr>
        </a:p>
      </dgm:t>
    </dgm:pt>
    <dgm:pt modelId="{27F9BD43-A83E-4978-83D7-987F1669FEFC}">
      <dgm:prSet custT="1"/>
      <dgm:spPr>
        <a:ln>
          <a:solidFill>
            <a:schemeClr val="tx2"/>
          </a:solidFill>
        </a:ln>
      </dgm:spPr>
      <dgm:t>
        <a:bodyPr/>
        <a:lstStyle/>
        <a:p>
          <a:r>
            <a:rPr lang="en-US" sz="1800" dirty="0">
              <a:solidFill>
                <a:schemeClr val="tx1"/>
              </a:solidFill>
              <a:latin typeface="+mn-lt"/>
              <a:cs typeface="Times New Roman" panose="02020603050405020304" pitchFamily="18" charset="0"/>
            </a:rPr>
            <a:t>0.5% </a:t>
          </a:r>
          <a:r>
            <a:rPr lang="en-US" sz="1800" dirty="0" smtClean="0">
              <a:solidFill>
                <a:schemeClr val="tx1"/>
              </a:solidFill>
              <a:latin typeface="+mn-lt"/>
              <a:cs typeface="Times New Roman" panose="02020603050405020304" pitchFamily="18" charset="0"/>
            </a:rPr>
            <a:t>- 2% </a:t>
          </a:r>
          <a:r>
            <a:rPr lang="en-US" sz="1800" dirty="0">
              <a:solidFill>
                <a:schemeClr val="tx1"/>
              </a:solidFill>
              <a:latin typeface="+mn-lt"/>
              <a:cs typeface="Times New Roman" panose="02020603050405020304" pitchFamily="18" charset="0"/>
            </a:rPr>
            <a:t>performance based markup rebate under EFS Part-II</a:t>
          </a:r>
        </a:p>
      </dgm:t>
    </dgm:pt>
    <dgm:pt modelId="{76CB1778-6C1F-4A11-9434-1F53E3BD2E43}" type="parTrans" cxnId="{3A55E43E-4A3D-495C-B7CB-85CA17630C93}">
      <dgm:prSet/>
      <dgm:spPr/>
      <dgm:t>
        <a:bodyPr/>
        <a:lstStyle/>
        <a:p>
          <a:endParaRPr lang="en-US" sz="1800">
            <a:solidFill>
              <a:schemeClr val="tx1"/>
            </a:solidFill>
          </a:endParaRPr>
        </a:p>
      </dgm:t>
    </dgm:pt>
    <dgm:pt modelId="{4B63B71F-9465-41C9-AD58-41AB25275E7C}" type="sibTrans" cxnId="{3A55E43E-4A3D-495C-B7CB-85CA17630C93}">
      <dgm:prSet/>
      <dgm:spPr/>
      <dgm:t>
        <a:bodyPr/>
        <a:lstStyle/>
        <a:p>
          <a:endParaRPr lang="en-US" sz="1800">
            <a:solidFill>
              <a:schemeClr val="tx1"/>
            </a:solidFill>
          </a:endParaRPr>
        </a:p>
      </dgm:t>
    </dgm:pt>
    <dgm:pt modelId="{1206B35D-2F20-462A-9E98-73A204A43AF6}">
      <dgm:prSet custT="1"/>
      <dgm:spPr>
        <a:solidFill>
          <a:schemeClr val="accent1">
            <a:lumMod val="20000"/>
            <a:lumOff val="80000"/>
          </a:schemeClr>
        </a:solidFill>
      </dgm:spPr>
      <dgm:t>
        <a:bodyPr/>
        <a:lstStyle/>
        <a:p>
          <a:r>
            <a:rPr lang="en-US" sz="1800">
              <a:solidFill>
                <a:schemeClr val="tx1"/>
              </a:solidFill>
              <a:latin typeface="+mn-lt"/>
              <a:cs typeface="Times New Roman" panose="02020603050405020304" pitchFamily="18" charset="0"/>
            </a:rPr>
            <a:t>Facility available at both pre &amp; post shipment stages to DEs.</a:t>
          </a:r>
        </a:p>
      </dgm:t>
    </dgm:pt>
    <dgm:pt modelId="{AF352CE2-D2E9-4C07-A466-300DA4D4021C}" type="sibTrans" cxnId="{3DFBC80A-7AE2-44E4-AF30-CFB167573361}">
      <dgm:prSet/>
      <dgm:spPr/>
      <dgm:t>
        <a:bodyPr/>
        <a:lstStyle/>
        <a:p>
          <a:endParaRPr lang="en-US" sz="1800">
            <a:solidFill>
              <a:schemeClr val="tx1"/>
            </a:solidFill>
          </a:endParaRPr>
        </a:p>
      </dgm:t>
    </dgm:pt>
    <dgm:pt modelId="{05946909-719D-4E8E-816F-77CD4C861D1A}" type="parTrans" cxnId="{3DFBC80A-7AE2-44E4-AF30-CFB167573361}">
      <dgm:prSet/>
      <dgm:spPr/>
      <dgm:t>
        <a:bodyPr/>
        <a:lstStyle/>
        <a:p>
          <a:endParaRPr lang="en-US" sz="1800">
            <a:solidFill>
              <a:schemeClr val="tx1"/>
            </a:solidFill>
          </a:endParaRPr>
        </a:p>
      </dgm:t>
    </dgm:pt>
    <dgm:pt modelId="{06FF2930-3CF3-4B71-8B7C-768776644E98}" type="pres">
      <dgm:prSet presAssocID="{FCEE7CBD-F829-44FE-B0B7-EF4251BF5363}" presName="Name0" presStyleCnt="0">
        <dgm:presLayoutVars>
          <dgm:dir/>
          <dgm:animLvl val="lvl"/>
          <dgm:resizeHandles val="exact"/>
        </dgm:presLayoutVars>
      </dgm:prSet>
      <dgm:spPr/>
      <dgm:t>
        <a:bodyPr/>
        <a:lstStyle/>
        <a:p>
          <a:endParaRPr lang="en-US"/>
        </a:p>
      </dgm:t>
    </dgm:pt>
    <dgm:pt modelId="{F8C67801-5715-4B37-A567-CE301E46B5A8}" type="pres">
      <dgm:prSet presAssocID="{5F4C9F71-4B27-40BA-9518-F3F0C75AE01D}" presName="compositeNode" presStyleCnt="0">
        <dgm:presLayoutVars>
          <dgm:bulletEnabled val="1"/>
        </dgm:presLayoutVars>
      </dgm:prSet>
      <dgm:spPr/>
    </dgm:pt>
    <dgm:pt modelId="{AF2547CF-2445-4D1B-BEE8-A36A0D9FE1ED}" type="pres">
      <dgm:prSet presAssocID="{5F4C9F71-4B27-40BA-9518-F3F0C75AE01D}" presName="bgRect" presStyleLbl="node1" presStyleIdx="0" presStyleCnt="2" custScaleX="64146" custScaleY="100000" custLinFactNeighborX="729" custLinFactNeighborY="2147"/>
      <dgm:spPr/>
      <dgm:t>
        <a:bodyPr/>
        <a:lstStyle/>
        <a:p>
          <a:endParaRPr lang="en-US"/>
        </a:p>
      </dgm:t>
    </dgm:pt>
    <dgm:pt modelId="{E7B5506E-B350-49A9-A2B7-3E276A6B4BC3}" type="pres">
      <dgm:prSet presAssocID="{5F4C9F71-4B27-40BA-9518-F3F0C75AE01D}" presName="parentNode" presStyleLbl="node1" presStyleIdx="0" presStyleCnt="2">
        <dgm:presLayoutVars>
          <dgm:chMax val="0"/>
          <dgm:bulletEnabled val="1"/>
        </dgm:presLayoutVars>
      </dgm:prSet>
      <dgm:spPr/>
      <dgm:t>
        <a:bodyPr/>
        <a:lstStyle/>
        <a:p>
          <a:endParaRPr lang="en-US"/>
        </a:p>
      </dgm:t>
    </dgm:pt>
    <dgm:pt modelId="{B89B5339-5386-465C-ACE6-67671D0E540E}" type="pres">
      <dgm:prSet presAssocID="{5F4C9F71-4B27-40BA-9518-F3F0C75AE01D}" presName="childNode" presStyleLbl="node1" presStyleIdx="0" presStyleCnt="2">
        <dgm:presLayoutVars>
          <dgm:bulletEnabled val="1"/>
        </dgm:presLayoutVars>
      </dgm:prSet>
      <dgm:spPr/>
      <dgm:t>
        <a:bodyPr/>
        <a:lstStyle/>
        <a:p>
          <a:endParaRPr lang="en-US"/>
        </a:p>
      </dgm:t>
    </dgm:pt>
    <dgm:pt modelId="{B54AE6F9-355B-4B2C-A6BE-1AC0B974AB9E}" type="pres">
      <dgm:prSet presAssocID="{42DF9A6D-0499-4E93-8298-910ABFC99D20}" presName="hSp" presStyleCnt="0"/>
      <dgm:spPr/>
    </dgm:pt>
    <dgm:pt modelId="{F84FB056-4E50-48B6-B0D8-7FADBE14BA7E}" type="pres">
      <dgm:prSet presAssocID="{42DF9A6D-0499-4E93-8298-910ABFC99D20}" presName="vProcSp" presStyleCnt="0"/>
      <dgm:spPr/>
    </dgm:pt>
    <dgm:pt modelId="{1DF19CE6-2C76-4DEF-B965-26610AB660D5}" type="pres">
      <dgm:prSet presAssocID="{42DF9A6D-0499-4E93-8298-910ABFC99D20}" presName="vSp1" presStyleCnt="0"/>
      <dgm:spPr/>
    </dgm:pt>
    <dgm:pt modelId="{8E997CF7-E138-43D6-978A-4D23B163AD5B}" type="pres">
      <dgm:prSet presAssocID="{42DF9A6D-0499-4E93-8298-910ABFC99D20}" presName="simulatedConn" presStyleLbl="solidFgAcc1" presStyleIdx="0" presStyleCnt="1" custLinFactY="-4955" custLinFactNeighborY="-100000"/>
      <dgm:spPr>
        <a:solidFill>
          <a:schemeClr val="tx2"/>
        </a:solidFill>
      </dgm:spPr>
    </dgm:pt>
    <dgm:pt modelId="{A90AF178-2AEF-4839-B229-3D80FF24FB69}" type="pres">
      <dgm:prSet presAssocID="{42DF9A6D-0499-4E93-8298-910ABFC99D20}" presName="vSp2" presStyleCnt="0"/>
      <dgm:spPr/>
    </dgm:pt>
    <dgm:pt modelId="{59956512-C983-4E83-9992-47CA73D28425}" type="pres">
      <dgm:prSet presAssocID="{42DF9A6D-0499-4E93-8298-910ABFC99D20}" presName="sibTrans" presStyleCnt="0"/>
      <dgm:spPr/>
    </dgm:pt>
    <dgm:pt modelId="{299C6085-2345-4329-93A4-03DF8548B701}" type="pres">
      <dgm:prSet presAssocID="{E756C6A6-6182-4099-86E4-992854457FEE}" presName="compositeNode" presStyleCnt="0">
        <dgm:presLayoutVars>
          <dgm:bulletEnabled val="1"/>
        </dgm:presLayoutVars>
      </dgm:prSet>
      <dgm:spPr/>
    </dgm:pt>
    <dgm:pt modelId="{3D6E4E33-AB02-49F7-88A1-7D8F17807533}" type="pres">
      <dgm:prSet presAssocID="{E756C6A6-6182-4099-86E4-992854457FEE}" presName="bgRect" presStyleLbl="node1" presStyleIdx="1" presStyleCnt="2" custScaleY="100000" custLinFactNeighborY="2761"/>
      <dgm:spPr/>
      <dgm:t>
        <a:bodyPr/>
        <a:lstStyle/>
        <a:p>
          <a:endParaRPr lang="en-US"/>
        </a:p>
      </dgm:t>
    </dgm:pt>
    <dgm:pt modelId="{7A436441-E397-40C7-9998-28D7EA6FE7F2}" type="pres">
      <dgm:prSet presAssocID="{E756C6A6-6182-4099-86E4-992854457FEE}" presName="parentNode" presStyleLbl="node1" presStyleIdx="1" presStyleCnt="2">
        <dgm:presLayoutVars>
          <dgm:chMax val="0"/>
          <dgm:bulletEnabled val="1"/>
        </dgm:presLayoutVars>
      </dgm:prSet>
      <dgm:spPr/>
      <dgm:t>
        <a:bodyPr/>
        <a:lstStyle/>
        <a:p>
          <a:endParaRPr lang="en-US"/>
        </a:p>
      </dgm:t>
    </dgm:pt>
    <dgm:pt modelId="{75149794-0578-4113-B5FE-070FE3480922}" type="pres">
      <dgm:prSet presAssocID="{E756C6A6-6182-4099-86E4-992854457FEE}" presName="childNode" presStyleLbl="node1" presStyleIdx="1" presStyleCnt="2">
        <dgm:presLayoutVars>
          <dgm:bulletEnabled val="1"/>
        </dgm:presLayoutVars>
      </dgm:prSet>
      <dgm:spPr/>
      <dgm:t>
        <a:bodyPr/>
        <a:lstStyle/>
        <a:p>
          <a:endParaRPr lang="en-US"/>
        </a:p>
      </dgm:t>
    </dgm:pt>
  </dgm:ptLst>
  <dgm:cxnLst>
    <dgm:cxn modelId="{879A9D85-814D-4033-9363-A34C2879CF86}" srcId="{E756C6A6-6182-4099-86E4-992854457FEE}" destId="{1406F872-7524-476F-8E78-176E73CF2FFF}" srcOrd="0" destOrd="0" parTransId="{BD0406A6-9B3C-4C0F-A4BC-0F934533B0AF}" sibTransId="{163D4299-4622-493C-B3FF-350BB921E74F}"/>
    <dgm:cxn modelId="{E944435C-5D6C-4756-97BB-E91E26F22CA2}" type="presOf" srcId="{7A799DED-949F-4423-B05E-78899DD8B9FD}" destId="{75149794-0578-4113-B5FE-070FE3480922}" srcOrd="0" destOrd="2" presId="urn:microsoft.com/office/officeart/2005/8/layout/hProcess7#1"/>
    <dgm:cxn modelId="{FDD31A9E-3D8C-41D6-B0D7-1CC1F225AB02}" type="presOf" srcId="{27F9BD43-A83E-4978-83D7-987F1669FEFC}" destId="{75149794-0578-4113-B5FE-070FE3480922}" srcOrd="0" destOrd="4" presId="urn:microsoft.com/office/officeart/2005/8/layout/hProcess7#1"/>
    <dgm:cxn modelId="{4C17C5E1-4D28-41DF-8440-A0CDD4C85DCA}" type="presOf" srcId="{D9E3270B-1B85-4365-9B72-E77CCE17623F}" destId="{B89B5339-5386-465C-ACE6-67671D0E540E}" srcOrd="0" destOrd="3" presId="urn:microsoft.com/office/officeart/2005/8/layout/hProcess7#1"/>
    <dgm:cxn modelId="{62999F15-F28C-4915-AA39-1939A4B0938D}" srcId="{E756C6A6-6182-4099-86E4-992854457FEE}" destId="{9AA82EA3-499B-4AF9-B1A0-E87291263427}" srcOrd="3" destOrd="0" parTransId="{80591C9F-8AB6-4568-A965-D9B4D6907B7A}" sibTransId="{8B2D5AF7-CAEE-48BE-8CE0-F67193D8E945}"/>
    <dgm:cxn modelId="{4DB6118E-CFED-415B-8560-3407DD5077C8}" type="presOf" srcId="{F569CEDA-5D6E-4525-817F-071B3176F9A6}" destId="{75149794-0578-4113-B5FE-070FE3480922}" srcOrd="0" destOrd="1" presId="urn:microsoft.com/office/officeart/2005/8/layout/hProcess7#1"/>
    <dgm:cxn modelId="{35B3C875-2312-4DED-9CBE-4818D0E4944B}" type="presOf" srcId="{332F2E99-C9DC-4E38-B723-C9FC1D80E29B}" destId="{B89B5339-5386-465C-ACE6-67671D0E540E}" srcOrd="0" destOrd="1" presId="urn:microsoft.com/office/officeart/2005/8/layout/hProcess7#1"/>
    <dgm:cxn modelId="{E60F25BB-B7D6-41A9-BDE8-D62E8BBE29CC}" type="presOf" srcId="{5F4C9F71-4B27-40BA-9518-F3F0C75AE01D}" destId="{E7B5506E-B350-49A9-A2B7-3E276A6B4BC3}" srcOrd="1" destOrd="0" presId="urn:microsoft.com/office/officeart/2005/8/layout/hProcess7#1"/>
    <dgm:cxn modelId="{CAE644F2-34EF-4FBF-9A85-3062B71C391D}" srcId="{E756C6A6-6182-4099-86E4-992854457FEE}" destId="{F569CEDA-5D6E-4525-817F-071B3176F9A6}" srcOrd="1" destOrd="0" parTransId="{4F1FDA3D-011A-4CD1-9D05-BC85EDB04B8A}" sibTransId="{9A32DF25-2DD8-4959-8B43-811DB88407A6}"/>
    <dgm:cxn modelId="{0BE4ED60-07D6-4795-95FD-69B4A00A16AF}" srcId="{E756C6A6-6182-4099-86E4-992854457FEE}" destId="{7A799DED-949F-4423-B05E-78899DD8B9FD}" srcOrd="2" destOrd="0" parTransId="{1ABCB6A5-7377-4FBC-A14C-1CE14E17A0FC}" sibTransId="{00E5B1E4-A6F3-4853-B352-ECC9667AEA6F}"/>
    <dgm:cxn modelId="{6E9F3111-F6EA-4FA1-92AF-3966C0F82424}" srcId="{FCEE7CBD-F829-44FE-B0B7-EF4251BF5363}" destId="{5F4C9F71-4B27-40BA-9518-F3F0C75AE01D}" srcOrd="0" destOrd="0" parTransId="{980394B9-2985-4C63-9880-9AB2B519A6A5}" sibTransId="{42DF9A6D-0499-4E93-8298-910ABFC99D20}"/>
    <dgm:cxn modelId="{CF293F84-96C1-4B23-A10A-E121A1E7F257}" type="presOf" srcId="{1406F872-7524-476F-8E78-176E73CF2FFF}" destId="{75149794-0578-4113-B5FE-070FE3480922}" srcOrd="0" destOrd="0" presId="urn:microsoft.com/office/officeart/2005/8/layout/hProcess7#1"/>
    <dgm:cxn modelId="{13207CD1-15B1-490A-B244-7002556884AF}" type="presOf" srcId="{5F4C9F71-4B27-40BA-9518-F3F0C75AE01D}" destId="{AF2547CF-2445-4D1B-BEE8-A36A0D9FE1ED}" srcOrd="0" destOrd="0" presId="urn:microsoft.com/office/officeart/2005/8/layout/hProcess7#1"/>
    <dgm:cxn modelId="{D8FA3D8F-BDEB-48C5-8DB9-CBF160A018F8}" srcId="{5F4C9F71-4B27-40BA-9518-F3F0C75AE01D}" destId="{62097105-0A97-4CC8-9144-CF9B7CCF2F0D}" srcOrd="0" destOrd="0" parTransId="{B2464E7D-4C6E-484B-A15D-99C52AF8420B}" sibTransId="{FA072B74-8FD5-4FB8-B73E-40832B6D2F28}"/>
    <dgm:cxn modelId="{0537A04F-8021-49D0-8893-50343BAACB35}" type="presOf" srcId="{E756C6A6-6182-4099-86E4-992854457FEE}" destId="{3D6E4E33-AB02-49F7-88A1-7D8F17807533}" srcOrd="0" destOrd="0" presId="urn:microsoft.com/office/officeart/2005/8/layout/hProcess7#1"/>
    <dgm:cxn modelId="{E0DCC5D5-E272-4C5E-A2AE-AABF49052F55}" type="presOf" srcId="{62097105-0A97-4CC8-9144-CF9B7CCF2F0D}" destId="{B89B5339-5386-465C-ACE6-67671D0E540E}" srcOrd="0" destOrd="0" presId="urn:microsoft.com/office/officeart/2005/8/layout/hProcess7#1"/>
    <dgm:cxn modelId="{67253E0B-360E-4D07-97F6-B9636021DFEC}" type="presOf" srcId="{FCEE7CBD-F829-44FE-B0B7-EF4251BF5363}" destId="{06FF2930-3CF3-4B71-8B7C-768776644E98}" srcOrd="0" destOrd="0" presId="urn:microsoft.com/office/officeart/2005/8/layout/hProcess7#1"/>
    <dgm:cxn modelId="{3F0CD9C2-939A-4DAE-9C51-1BB27EA93991}" type="presOf" srcId="{9AA82EA3-499B-4AF9-B1A0-E87291263427}" destId="{75149794-0578-4113-B5FE-070FE3480922}" srcOrd="0" destOrd="3" presId="urn:microsoft.com/office/officeart/2005/8/layout/hProcess7#1"/>
    <dgm:cxn modelId="{1119A4E4-EA49-4698-9FD8-F3AF9847B4A1}" srcId="{FCEE7CBD-F829-44FE-B0B7-EF4251BF5363}" destId="{E756C6A6-6182-4099-86E4-992854457FEE}" srcOrd="1" destOrd="0" parTransId="{56A22EE6-1236-4DF0-990B-8333B36EF982}" sibTransId="{B40095BD-4E3C-4DCA-BB43-193B57C66766}"/>
    <dgm:cxn modelId="{CA6548E7-CF70-43AA-BA94-6FD7651F5971}" type="presOf" srcId="{1206B35D-2F20-462A-9E98-73A204A43AF6}" destId="{B89B5339-5386-465C-ACE6-67671D0E540E}" srcOrd="0" destOrd="2" presId="urn:microsoft.com/office/officeart/2005/8/layout/hProcess7#1"/>
    <dgm:cxn modelId="{8AF5BEC5-DD14-47CD-B897-E7A845ACD7B7}" srcId="{5F4C9F71-4B27-40BA-9518-F3F0C75AE01D}" destId="{D9E3270B-1B85-4365-9B72-E77CCE17623F}" srcOrd="3" destOrd="0" parTransId="{6A80107F-F9F3-4425-8B29-6AEB4133FCC8}" sibTransId="{9F41A1BA-9D23-4443-A70F-01B09F58DDBB}"/>
    <dgm:cxn modelId="{71AA8895-39A8-472D-A353-C824DFFD82D0}" srcId="{5F4C9F71-4B27-40BA-9518-F3F0C75AE01D}" destId="{332F2E99-C9DC-4E38-B723-C9FC1D80E29B}" srcOrd="1" destOrd="0" parTransId="{27332BAB-527B-4179-B3C8-E051257B2CDC}" sibTransId="{EB34AEEA-45AF-4C33-936C-7E2D09636298}"/>
    <dgm:cxn modelId="{3DFBC80A-7AE2-44E4-AF30-CFB167573361}" srcId="{5F4C9F71-4B27-40BA-9518-F3F0C75AE01D}" destId="{1206B35D-2F20-462A-9E98-73A204A43AF6}" srcOrd="2" destOrd="0" parTransId="{05946909-719D-4E8E-816F-77CD4C861D1A}" sibTransId="{AF352CE2-D2E9-4C07-A466-300DA4D4021C}"/>
    <dgm:cxn modelId="{3A55E43E-4A3D-495C-B7CB-85CA17630C93}" srcId="{E756C6A6-6182-4099-86E4-992854457FEE}" destId="{27F9BD43-A83E-4978-83D7-987F1669FEFC}" srcOrd="4" destOrd="0" parTransId="{76CB1778-6C1F-4A11-9434-1F53E3BD2E43}" sibTransId="{4B63B71F-9465-41C9-AD58-41AB25275E7C}"/>
    <dgm:cxn modelId="{3F4C2131-1508-4AE2-ACEC-34ED3952F1E8}" type="presOf" srcId="{E756C6A6-6182-4099-86E4-992854457FEE}" destId="{7A436441-E397-40C7-9998-28D7EA6FE7F2}" srcOrd="1" destOrd="0" presId="urn:microsoft.com/office/officeart/2005/8/layout/hProcess7#1"/>
    <dgm:cxn modelId="{B472E551-3480-4EF4-96BE-21126E69362B}" type="presParOf" srcId="{06FF2930-3CF3-4B71-8B7C-768776644E98}" destId="{F8C67801-5715-4B37-A567-CE301E46B5A8}" srcOrd="0" destOrd="0" presId="urn:microsoft.com/office/officeart/2005/8/layout/hProcess7#1"/>
    <dgm:cxn modelId="{32165FE8-421D-4992-B549-CD3768347459}" type="presParOf" srcId="{F8C67801-5715-4B37-A567-CE301E46B5A8}" destId="{AF2547CF-2445-4D1B-BEE8-A36A0D9FE1ED}" srcOrd="0" destOrd="0" presId="urn:microsoft.com/office/officeart/2005/8/layout/hProcess7#1"/>
    <dgm:cxn modelId="{0344FDB3-76D3-46FE-8668-4BFAA51D9BBF}" type="presParOf" srcId="{F8C67801-5715-4B37-A567-CE301E46B5A8}" destId="{E7B5506E-B350-49A9-A2B7-3E276A6B4BC3}" srcOrd="1" destOrd="0" presId="urn:microsoft.com/office/officeart/2005/8/layout/hProcess7#1"/>
    <dgm:cxn modelId="{345E3433-672D-4C74-B0FB-9228FD09517F}" type="presParOf" srcId="{F8C67801-5715-4B37-A567-CE301E46B5A8}" destId="{B89B5339-5386-465C-ACE6-67671D0E540E}" srcOrd="2" destOrd="0" presId="urn:microsoft.com/office/officeart/2005/8/layout/hProcess7#1"/>
    <dgm:cxn modelId="{915DE3F4-036D-4F82-B0A4-2D5594A31137}" type="presParOf" srcId="{06FF2930-3CF3-4B71-8B7C-768776644E98}" destId="{B54AE6F9-355B-4B2C-A6BE-1AC0B974AB9E}" srcOrd="1" destOrd="0" presId="urn:microsoft.com/office/officeart/2005/8/layout/hProcess7#1"/>
    <dgm:cxn modelId="{FA9699EC-7D81-4EB0-9FD4-D9A16D6954B5}" type="presParOf" srcId="{06FF2930-3CF3-4B71-8B7C-768776644E98}" destId="{F84FB056-4E50-48B6-B0D8-7FADBE14BA7E}" srcOrd="2" destOrd="0" presId="urn:microsoft.com/office/officeart/2005/8/layout/hProcess7#1"/>
    <dgm:cxn modelId="{C50C43FA-230A-488B-AE2B-45D3BDB5BA70}" type="presParOf" srcId="{F84FB056-4E50-48B6-B0D8-7FADBE14BA7E}" destId="{1DF19CE6-2C76-4DEF-B965-26610AB660D5}" srcOrd="0" destOrd="0" presId="urn:microsoft.com/office/officeart/2005/8/layout/hProcess7#1"/>
    <dgm:cxn modelId="{ED2992C5-D316-41F4-8D49-FCA26EEF99AC}" type="presParOf" srcId="{F84FB056-4E50-48B6-B0D8-7FADBE14BA7E}" destId="{8E997CF7-E138-43D6-978A-4D23B163AD5B}" srcOrd="1" destOrd="0" presId="urn:microsoft.com/office/officeart/2005/8/layout/hProcess7#1"/>
    <dgm:cxn modelId="{B4FFCD48-0265-4DF5-BD91-2CB3A154518C}" type="presParOf" srcId="{F84FB056-4E50-48B6-B0D8-7FADBE14BA7E}" destId="{A90AF178-2AEF-4839-B229-3D80FF24FB69}" srcOrd="2" destOrd="0" presId="urn:microsoft.com/office/officeart/2005/8/layout/hProcess7#1"/>
    <dgm:cxn modelId="{E2444FF7-850F-451A-8ACF-D953E7ACCEF1}" type="presParOf" srcId="{06FF2930-3CF3-4B71-8B7C-768776644E98}" destId="{59956512-C983-4E83-9992-47CA73D28425}" srcOrd="3" destOrd="0" presId="urn:microsoft.com/office/officeart/2005/8/layout/hProcess7#1"/>
    <dgm:cxn modelId="{B8389B1D-5825-4FB6-9719-1B4FF1BCD132}" type="presParOf" srcId="{06FF2930-3CF3-4B71-8B7C-768776644E98}" destId="{299C6085-2345-4329-93A4-03DF8548B701}" srcOrd="4" destOrd="0" presId="urn:microsoft.com/office/officeart/2005/8/layout/hProcess7#1"/>
    <dgm:cxn modelId="{97450992-C06D-41DD-8062-0375B7F6A03F}" type="presParOf" srcId="{299C6085-2345-4329-93A4-03DF8548B701}" destId="{3D6E4E33-AB02-49F7-88A1-7D8F17807533}" srcOrd="0" destOrd="0" presId="urn:microsoft.com/office/officeart/2005/8/layout/hProcess7#1"/>
    <dgm:cxn modelId="{404DDE63-545F-4E85-9A76-510348729CE8}" type="presParOf" srcId="{299C6085-2345-4329-93A4-03DF8548B701}" destId="{7A436441-E397-40C7-9998-28D7EA6FE7F2}" srcOrd="1" destOrd="0" presId="urn:microsoft.com/office/officeart/2005/8/layout/hProcess7#1"/>
    <dgm:cxn modelId="{2E0EF8D3-7615-4886-A749-A4FF6EFEB448}" type="presParOf" srcId="{299C6085-2345-4329-93A4-03DF8548B701}" destId="{75149794-0578-4113-B5FE-070FE3480922}" srcOrd="2" destOrd="0" presId="urn:microsoft.com/office/officeart/2005/8/layout/hProcess7#1"/>
  </dgm:cxnLst>
  <dgm:bg>
    <a:solidFill>
      <a:schemeClr val="bg1"/>
    </a:solidFill>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B78D45-8623-42D0-8203-DFB5855D90FE}"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EE2F6A8B-C2C8-41EE-AEA2-8771A1DC8B5B}">
      <dgm:prSet custT="1"/>
      <dgm:spPr/>
      <dgm:t>
        <a:bodyPr/>
        <a:lstStyle/>
        <a:p>
          <a:pPr algn="just" rtl="0"/>
          <a:r>
            <a:rPr lang="en-US" sz="2000" b="1" dirty="0" smtClean="0">
              <a:solidFill>
                <a:schemeClr val="tx1"/>
              </a:solidFill>
            </a:rPr>
            <a:t>Purpose: </a:t>
          </a:r>
          <a:r>
            <a:rPr lang="en-US" sz="2000" dirty="0" smtClean="0">
              <a:solidFill>
                <a:schemeClr val="tx1"/>
              </a:solidFill>
            </a:rPr>
            <a:t>Long term local currency finance for imported and locally manufactured new plant and machinery</a:t>
          </a:r>
          <a:endParaRPr lang="en-US" sz="2000" dirty="0">
            <a:solidFill>
              <a:schemeClr val="tx1"/>
            </a:solidFill>
          </a:endParaRPr>
        </a:p>
      </dgm:t>
    </dgm:pt>
    <dgm:pt modelId="{0E065257-677F-4EE2-8398-6D569BDD40BD}" type="parTrans" cxnId="{A0BC83B6-E871-4E6D-B092-73D47D238F3E}">
      <dgm:prSet/>
      <dgm:spPr/>
      <dgm:t>
        <a:bodyPr/>
        <a:lstStyle/>
        <a:p>
          <a:endParaRPr lang="en-US" sz="2000"/>
        </a:p>
      </dgm:t>
    </dgm:pt>
    <dgm:pt modelId="{9902AD20-B6B1-4474-9240-8AE61236778D}" type="sibTrans" cxnId="{A0BC83B6-E871-4E6D-B092-73D47D238F3E}">
      <dgm:prSet/>
      <dgm:spPr/>
      <dgm:t>
        <a:bodyPr/>
        <a:lstStyle/>
        <a:p>
          <a:endParaRPr lang="en-US" sz="2000"/>
        </a:p>
      </dgm:t>
    </dgm:pt>
    <dgm:pt modelId="{C57B4A23-E2B1-4048-ABDF-B350FCA1562D}">
      <dgm:prSet custT="1"/>
      <dgm:spPr/>
      <dgm:t>
        <a:bodyPr/>
        <a:lstStyle/>
        <a:p>
          <a:pPr algn="just" rtl="0"/>
          <a:r>
            <a:rPr lang="en-US" sz="2000" b="1" dirty="0" smtClean="0">
              <a:solidFill>
                <a:schemeClr val="tx1"/>
              </a:solidFill>
            </a:rPr>
            <a:t>Eligibility: </a:t>
          </a:r>
          <a:r>
            <a:rPr lang="en-US" sz="2000" dirty="0" smtClean="0">
              <a:solidFill>
                <a:schemeClr val="tx1"/>
              </a:solidFill>
            </a:rPr>
            <a:t>Available to the export-oriented projects only if their annual export is equivalent to US $5 million or at least 50% of the sales whichever is lower</a:t>
          </a:r>
          <a:endParaRPr lang="en-US" sz="2000" dirty="0">
            <a:solidFill>
              <a:schemeClr val="tx1"/>
            </a:solidFill>
          </a:endParaRPr>
        </a:p>
      </dgm:t>
    </dgm:pt>
    <dgm:pt modelId="{BC8F522E-28A6-49A7-B69E-BB2037A0C1D9}" type="parTrans" cxnId="{7FBA7543-8DEF-407D-9E1D-61A7D994F4C5}">
      <dgm:prSet/>
      <dgm:spPr/>
      <dgm:t>
        <a:bodyPr/>
        <a:lstStyle/>
        <a:p>
          <a:endParaRPr lang="en-US" sz="2000"/>
        </a:p>
      </dgm:t>
    </dgm:pt>
    <dgm:pt modelId="{DB5CD6C9-6EFF-475A-B2BB-81CE58CDC8AC}" type="sibTrans" cxnId="{7FBA7543-8DEF-407D-9E1D-61A7D994F4C5}">
      <dgm:prSet/>
      <dgm:spPr/>
      <dgm:t>
        <a:bodyPr/>
        <a:lstStyle/>
        <a:p>
          <a:endParaRPr lang="en-US" sz="2000"/>
        </a:p>
      </dgm:t>
    </dgm:pt>
    <dgm:pt modelId="{4E89A01F-8DAB-46FD-84F6-E6C02F2E2260}">
      <dgm:prSet custT="1"/>
      <dgm:spPr/>
      <dgm:t>
        <a:bodyPr/>
        <a:lstStyle/>
        <a:p>
          <a:pPr algn="just" rtl="0"/>
          <a:r>
            <a:rPr lang="en-US" sz="2000" b="1" dirty="0" smtClean="0">
              <a:solidFill>
                <a:schemeClr val="tx1"/>
              </a:solidFill>
            </a:rPr>
            <a:t>PFIs: </a:t>
          </a:r>
          <a:r>
            <a:rPr lang="en-US" sz="2000" dirty="0" smtClean="0">
              <a:solidFill>
                <a:schemeClr val="tx1"/>
              </a:solidFill>
            </a:rPr>
            <a:t>Financing is available through banks/ DFIs approved as PFIs</a:t>
          </a:r>
          <a:endParaRPr lang="en-US" sz="2000" dirty="0">
            <a:solidFill>
              <a:schemeClr val="tx1"/>
            </a:solidFill>
          </a:endParaRPr>
        </a:p>
      </dgm:t>
    </dgm:pt>
    <dgm:pt modelId="{26507A70-74B0-488E-9F93-B941CDD2A480}" type="parTrans" cxnId="{044C0304-7D5B-4892-8309-0B72A2D82417}">
      <dgm:prSet/>
      <dgm:spPr/>
      <dgm:t>
        <a:bodyPr/>
        <a:lstStyle/>
        <a:p>
          <a:endParaRPr lang="en-US" sz="2000"/>
        </a:p>
      </dgm:t>
    </dgm:pt>
    <dgm:pt modelId="{A5F388A9-FA7E-47AC-8E87-97E2B462B328}" type="sibTrans" cxnId="{044C0304-7D5B-4892-8309-0B72A2D82417}">
      <dgm:prSet/>
      <dgm:spPr/>
      <dgm:t>
        <a:bodyPr/>
        <a:lstStyle/>
        <a:p>
          <a:endParaRPr lang="en-US" sz="2000"/>
        </a:p>
      </dgm:t>
    </dgm:pt>
    <dgm:pt modelId="{1A84E8E4-0455-4BCA-9834-F3BE007F12AC}">
      <dgm:prSet custT="1"/>
      <dgm:spPr/>
      <dgm:t>
        <a:bodyPr/>
        <a:lstStyle/>
        <a:p>
          <a:pPr algn="just" rtl="0"/>
          <a:r>
            <a:rPr lang="en-US" sz="2000" b="1" dirty="0" smtClean="0">
              <a:solidFill>
                <a:schemeClr val="tx1"/>
              </a:solidFill>
            </a:rPr>
            <a:t>Financing Limit: </a:t>
          </a:r>
          <a:r>
            <a:rPr lang="en-US" sz="2000" dirty="0" smtClean="0">
              <a:solidFill>
                <a:schemeClr val="tx1"/>
              </a:solidFill>
            </a:rPr>
            <a:t>Maximum borrowing limit for a single export oriented unit is Rs.5 billion for </a:t>
          </a:r>
          <a:r>
            <a:rPr lang="en-US" sz="2000" b="0" i="0" dirty="0" smtClean="0"/>
            <a:t>New projects; and BMR/ upgradation of those projects.</a:t>
          </a:r>
          <a:endParaRPr lang="en-US" sz="2000" b="0" dirty="0">
            <a:solidFill>
              <a:schemeClr val="tx1"/>
            </a:solidFill>
          </a:endParaRPr>
        </a:p>
      </dgm:t>
    </dgm:pt>
    <dgm:pt modelId="{CD425C2A-50F2-473B-AE1D-EC76477A5FED}" type="parTrans" cxnId="{413CD3EE-8453-4EDE-83DB-72EF60068FD4}">
      <dgm:prSet/>
      <dgm:spPr/>
      <dgm:t>
        <a:bodyPr/>
        <a:lstStyle/>
        <a:p>
          <a:endParaRPr lang="en-US" sz="2000"/>
        </a:p>
      </dgm:t>
    </dgm:pt>
    <dgm:pt modelId="{C67A6E2D-53CA-41AD-85E8-5801677AFB95}" type="sibTrans" cxnId="{413CD3EE-8453-4EDE-83DB-72EF60068FD4}">
      <dgm:prSet/>
      <dgm:spPr/>
      <dgm:t>
        <a:bodyPr/>
        <a:lstStyle/>
        <a:p>
          <a:endParaRPr lang="en-US" sz="2000"/>
        </a:p>
      </dgm:t>
    </dgm:pt>
    <dgm:pt modelId="{32ACE758-DB21-4688-9EAF-9C3B25AF8304}">
      <dgm:prSet custT="1"/>
      <dgm:spPr/>
      <dgm:t>
        <a:bodyPr/>
        <a:lstStyle/>
        <a:p>
          <a:pPr rtl="0"/>
          <a:r>
            <a:rPr lang="en-US" sz="2000" b="1" dirty="0" smtClean="0">
              <a:solidFill>
                <a:schemeClr val="tx1"/>
              </a:solidFill>
            </a:rPr>
            <a:t>Tenor:</a:t>
          </a:r>
          <a:r>
            <a:rPr lang="en-US" sz="2000" dirty="0" smtClean="0">
              <a:solidFill>
                <a:schemeClr val="tx1"/>
              </a:solidFill>
            </a:rPr>
            <a:t> Financing shall be available for a maximum period of 10 years including a maximum grace period of 2 years.</a:t>
          </a:r>
          <a:endParaRPr lang="en-US" sz="2000" dirty="0">
            <a:solidFill>
              <a:schemeClr val="tx1"/>
            </a:solidFill>
          </a:endParaRPr>
        </a:p>
      </dgm:t>
    </dgm:pt>
    <dgm:pt modelId="{5F21CD28-7D82-4E3F-B8A7-B31986EFF152}" type="parTrans" cxnId="{A8C54ABC-5458-4F46-8255-90D34CBCEEAB}">
      <dgm:prSet/>
      <dgm:spPr/>
      <dgm:t>
        <a:bodyPr/>
        <a:lstStyle/>
        <a:p>
          <a:endParaRPr lang="en-US" sz="2000"/>
        </a:p>
      </dgm:t>
    </dgm:pt>
    <dgm:pt modelId="{E93F3F07-6028-47C6-9208-C38826C2A054}" type="sibTrans" cxnId="{A8C54ABC-5458-4F46-8255-90D34CBCEEAB}">
      <dgm:prSet/>
      <dgm:spPr/>
      <dgm:t>
        <a:bodyPr/>
        <a:lstStyle/>
        <a:p>
          <a:endParaRPr lang="en-US" sz="2000"/>
        </a:p>
      </dgm:t>
    </dgm:pt>
    <dgm:pt modelId="{9FF27ACC-19E9-45D2-A69E-6F3C0B00766A}">
      <dgm:prSet custT="1"/>
      <dgm:spPr/>
      <dgm:t>
        <a:bodyPr/>
        <a:lstStyle/>
        <a:p>
          <a:pPr algn="just"/>
          <a:r>
            <a:rPr lang="en-US" sz="2000" b="0" i="0" dirty="0" smtClean="0"/>
            <a:t>Scope of LTFF/ILTFF has been extended to all sectors, which are allowed as per Export Policy Order issued by Ministry of Commerce from time to time.</a:t>
          </a:r>
          <a:endParaRPr lang="en-US" sz="2000" dirty="0">
            <a:solidFill>
              <a:schemeClr val="tx1"/>
            </a:solidFill>
          </a:endParaRPr>
        </a:p>
      </dgm:t>
    </dgm:pt>
    <dgm:pt modelId="{85A137DB-75D9-4621-B05D-3511E4171131}" type="parTrans" cxnId="{7D7BB87E-C144-4FA9-8F53-FD5E9FB59AF1}">
      <dgm:prSet/>
      <dgm:spPr/>
      <dgm:t>
        <a:bodyPr/>
        <a:lstStyle/>
        <a:p>
          <a:endParaRPr lang="en-US" sz="2000"/>
        </a:p>
      </dgm:t>
    </dgm:pt>
    <dgm:pt modelId="{3743AF86-D201-4203-BA15-8884590D6D5F}" type="sibTrans" cxnId="{7D7BB87E-C144-4FA9-8F53-FD5E9FB59AF1}">
      <dgm:prSet/>
      <dgm:spPr/>
      <dgm:t>
        <a:bodyPr/>
        <a:lstStyle/>
        <a:p>
          <a:endParaRPr lang="en-US" sz="2000"/>
        </a:p>
      </dgm:t>
    </dgm:pt>
    <dgm:pt modelId="{9092CD15-AE8F-48A2-B13B-E21D546E7CB3}">
      <dgm:prSet custT="1"/>
      <dgm:spPr/>
      <dgm:t>
        <a:bodyPr/>
        <a:lstStyle/>
        <a:p>
          <a:pPr rtl="0"/>
          <a:r>
            <a:rPr lang="en-US" sz="2000" dirty="0" err="1" smtClean="0">
              <a:solidFill>
                <a:schemeClr val="tx1"/>
              </a:solidFill>
            </a:rPr>
            <a:t>Shariah</a:t>
          </a:r>
          <a:r>
            <a:rPr lang="en-US" sz="2000" dirty="0" smtClean="0">
              <a:solidFill>
                <a:schemeClr val="tx1"/>
              </a:solidFill>
            </a:rPr>
            <a:t> compliant alternate of this product is available.</a:t>
          </a:r>
          <a:endParaRPr lang="en-US" sz="2000" dirty="0">
            <a:solidFill>
              <a:schemeClr val="tx1"/>
            </a:solidFill>
          </a:endParaRPr>
        </a:p>
      </dgm:t>
    </dgm:pt>
    <dgm:pt modelId="{940B0A7A-AC9F-4EC8-9F3F-6B23AE92124D}" type="parTrans" cxnId="{99F7851E-E4A6-4D40-8A99-6F63D985F2A2}">
      <dgm:prSet/>
      <dgm:spPr/>
      <dgm:t>
        <a:bodyPr/>
        <a:lstStyle/>
        <a:p>
          <a:endParaRPr lang="en-US" sz="2000"/>
        </a:p>
      </dgm:t>
    </dgm:pt>
    <dgm:pt modelId="{BEA2CBB7-F3D5-4DE9-BEC9-14CF48FBFD72}" type="sibTrans" cxnId="{99F7851E-E4A6-4D40-8A99-6F63D985F2A2}">
      <dgm:prSet/>
      <dgm:spPr/>
      <dgm:t>
        <a:bodyPr/>
        <a:lstStyle/>
        <a:p>
          <a:endParaRPr lang="en-US" sz="2000"/>
        </a:p>
      </dgm:t>
    </dgm:pt>
    <dgm:pt modelId="{3F6A9E21-9C33-4249-9F31-D40D30E6773E}" type="pres">
      <dgm:prSet presAssocID="{C4B78D45-8623-42D0-8203-DFB5855D90FE}" presName="vert0" presStyleCnt="0">
        <dgm:presLayoutVars>
          <dgm:dir/>
          <dgm:animOne val="branch"/>
          <dgm:animLvl val="lvl"/>
        </dgm:presLayoutVars>
      </dgm:prSet>
      <dgm:spPr/>
      <dgm:t>
        <a:bodyPr/>
        <a:lstStyle/>
        <a:p>
          <a:endParaRPr lang="en-US"/>
        </a:p>
      </dgm:t>
    </dgm:pt>
    <dgm:pt modelId="{F6A8DD67-3882-4978-B043-7E39B82E6E6F}" type="pres">
      <dgm:prSet presAssocID="{EE2F6A8B-C2C8-41EE-AEA2-8771A1DC8B5B}" presName="thickLine" presStyleLbl="alignNode1" presStyleIdx="0" presStyleCnt="7" custLinFactNeighborX="-1798" custLinFactNeighborY="-14981"/>
      <dgm:spPr/>
    </dgm:pt>
    <dgm:pt modelId="{7F8AAD37-4A09-4E02-B0F6-6AC220B92897}" type="pres">
      <dgm:prSet presAssocID="{EE2F6A8B-C2C8-41EE-AEA2-8771A1DC8B5B}" presName="horz1" presStyleCnt="0"/>
      <dgm:spPr/>
    </dgm:pt>
    <dgm:pt modelId="{ECF64F3F-65EA-4EDF-9CB8-C572DA0D26EF}" type="pres">
      <dgm:prSet presAssocID="{EE2F6A8B-C2C8-41EE-AEA2-8771A1DC8B5B}" presName="tx1" presStyleLbl="revTx" presStyleIdx="0" presStyleCnt="7"/>
      <dgm:spPr/>
      <dgm:t>
        <a:bodyPr/>
        <a:lstStyle/>
        <a:p>
          <a:endParaRPr lang="en-US"/>
        </a:p>
      </dgm:t>
    </dgm:pt>
    <dgm:pt modelId="{B45526FC-C8CA-4510-A4CC-2DDCA6722B8B}" type="pres">
      <dgm:prSet presAssocID="{EE2F6A8B-C2C8-41EE-AEA2-8771A1DC8B5B}" presName="vert1" presStyleCnt="0"/>
      <dgm:spPr/>
    </dgm:pt>
    <dgm:pt modelId="{8CC907DE-63D6-4419-9DA8-8112F22D516D}" type="pres">
      <dgm:prSet presAssocID="{9FF27ACC-19E9-45D2-A69E-6F3C0B00766A}" presName="thickLine" presStyleLbl="alignNode1" presStyleIdx="1" presStyleCnt="7"/>
      <dgm:spPr/>
    </dgm:pt>
    <dgm:pt modelId="{7DB9A88F-3827-447C-B4AD-9A5AFDDC0985}" type="pres">
      <dgm:prSet presAssocID="{9FF27ACC-19E9-45D2-A69E-6F3C0B00766A}" presName="horz1" presStyleCnt="0"/>
      <dgm:spPr/>
    </dgm:pt>
    <dgm:pt modelId="{EE0869A2-BC7B-40E8-B3DB-0D73DBA2AA8D}" type="pres">
      <dgm:prSet presAssocID="{9FF27ACC-19E9-45D2-A69E-6F3C0B00766A}" presName="tx1" presStyleLbl="revTx" presStyleIdx="1" presStyleCnt="7" custScaleY="129371"/>
      <dgm:spPr/>
      <dgm:t>
        <a:bodyPr/>
        <a:lstStyle/>
        <a:p>
          <a:endParaRPr lang="en-US"/>
        </a:p>
      </dgm:t>
    </dgm:pt>
    <dgm:pt modelId="{3461B218-1660-4560-B341-804BB226260F}" type="pres">
      <dgm:prSet presAssocID="{9FF27ACC-19E9-45D2-A69E-6F3C0B00766A}" presName="vert1" presStyleCnt="0"/>
      <dgm:spPr/>
    </dgm:pt>
    <dgm:pt modelId="{F76A6708-04B8-4CC8-AC04-CE3C4B8B1D57}" type="pres">
      <dgm:prSet presAssocID="{C57B4A23-E2B1-4048-ABDF-B350FCA1562D}" presName="thickLine" presStyleLbl="alignNode1" presStyleIdx="2" presStyleCnt="7"/>
      <dgm:spPr/>
    </dgm:pt>
    <dgm:pt modelId="{BB7AFEAB-6E3E-4FE8-80BD-BBCD6D1772EB}" type="pres">
      <dgm:prSet presAssocID="{C57B4A23-E2B1-4048-ABDF-B350FCA1562D}" presName="horz1" presStyleCnt="0"/>
      <dgm:spPr/>
    </dgm:pt>
    <dgm:pt modelId="{48CB5CAF-ACD0-4E62-AB22-EBCF67F757F7}" type="pres">
      <dgm:prSet presAssocID="{C57B4A23-E2B1-4048-ABDF-B350FCA1562D}" presName="tx1" presStyleLbl="revTx" presStyleIdx="2" presStyleCnt="7" custScaleY="131013"/>
      <dgm:spPr/>
      <dgm:t>
        <a:bodyPr/>
        <a:lstStyle/>
        <a:p>
          <a:endParaRPr lang="en-US"/>
        </a:p>
      </dgm:t>
    </dgm:pt>
    <dgm:pt modelId="{EC31B99C-EF81-4777-A84B-DA33DB8C3E36}" type="pres">
      <dgm:prSet presAssocID="{C57B4A23-E2B1-4048-ABDF-B350FCA1562D}" presName="vert1" presStyleCnt="0"/>
      <dgm:spPr/>
    </dgm:pt>
    <dgm:pt modelId="{33F89228-8C56-48E3-A803-32A3484BA2AC}" type="pres">
      <dgm:prSet presAssocID="{4E89A01F-8DAB-46FD-84F6-E6C02F2E2260}" presName="thickLine" presStyleLbl="alignNode1" presStyleIdx="3" presStyleCnt="7"/>
      <dgm:spPr/>
    </dgm:pt>
    <dgm:pt modelId="{E97F9DDD-FA40-4AF4-9D85-F11B7B3EFA2F}" type="pres">
      <dgm:prSet presAssocID="{4E89A01F-8DAB-46FD-84F6-E6C02F2E2260}" presName="horz1" presStyleCnt="0"/>
      <dgm:spPr/>
    </dgm:pt>
    <dgm:pt modelId="{80FCEA66-043B-41C8-A46E-000063456455}" type="pres">
      <dgm:prSet presAssocID="{4E89A01F-8DAB-46FD-84F6-E6C02F2E2260}" presName="tx1" presStyleLbl="revTx" presStyleIdx="3" presStyleCnt="7"/>
      <dgm:spPr/>
      <dgm:t>
        <a:bodyPr/>
        <a:lstStyle/>
        <a:p>
          <a:endParaRPr lang="en-US"/>
        </a:p>
      </dgm:t>
    </dgm:pt>
    <dgm:pt modelId="{C918435C-ABEA-4954-82C1-18A3FA2D64DD}" type="pres">
      <dgm:prSet presAssocID="{4E89A01F-8DAB-46FD-84F6-E6C02F2E2260}" presName="vert1" presStyleCnt="0"/>
      <dgm:spPr/>
    </dgm:pt>
    <dgm:pt modelId="{6F512AA1-B519-48F4-9027-FE9C15DD691A}" type="pres">
      <dgm:prSet presAssocID="{1A84E8E4-0455-4BCA-9834-F3BE007F12AC}" presName="thickLine" presStyleLbl="alignNode1" presStyleIdx="4" presStyleCnt="7"/>
      <dgm:spPr/>
    </dgm:pt>
    <dgm:pt modelId="{F8462C44-75DF-4680-9CDF-D9422BF38D75}" type="pres">
      <dgm:prSet presAssocID="{1A84E8E4-0455-4BCA-9834-F3BE007F12AC}" presName="horz1" presStyleCnt="0"/>
      <dgm:spPr/>
    </dgm:pt>
    <dgm:pt modelId="{3EFAAFF4-1E27-42B2-959A-00D008BE7D61}" type="pres">
      <dgm:prSet presAssocID="{1A84E8E4-0455-4BCA-9834-F3BE007F12AC}" presName="tx1" presStyleLbl="revTx" presStyleIdx="4" presStyleCnt="7" custScaleY="158307"/>
      <dgm:spPr/>
      <dgm:t>
        <a:bodyPr/>
        <a:lstStyle/>
        <a:p>
          <a:endParaRPr lang="en-US"/>
        </a:p>
      </dgm:t>
    </dgm:pt>
    <dgm:pt modelId="{8C8F5E19-D190-4AA5-B868-9C6DCC59729E}" type="pres">
      <dgm:prSet presAssocID="{1A84E8E4-0455-4BCA-9834-F3BE007F12AC}" presName="vert1" presStyleCnt="0"/>
      <dgm:spPr/>
    </dgm:pt>
    <dgm:pt modelId="{5916145D-22DB-495E-A4C8-FFB1BD7FDAE5}" type="pres">
      <dgm:prSet presAssocID="{32ACE758-DB21-4688-9EAF-9C3B25AF8304}" presName="thickLine" presStyleLbl="alignNode1" presStyleIdx="5" presStyleCnt="7"/>
      <dgm:spPr/>
    </dgm:pt>
    <dgm:pt modelId="{9A23C7AA-355B-4856-8F36-109A2B13A71B}" type="pres">
      <dgm:prSet presAssocID="{32ACE758-DB21-4688-9EAF-9C3B25AF8304}" presName="horz1" presStyleCnt="0"/>
      <dgm:spPr/>
    </dgm:pt>
    <dgm:pt modelId="{B2221F1C-1CBD-41B9-9838-140CFD312A74}" type="pres">
      <dgm:prSet presAssocID="{32ACE758-DB21-4688-9EAF-9C3B25AF8304}" presName="tx1" presStyleLbl="revTx" presStyleIdx="5" presStyleCnt="7" custScaleY="153019"/>
      <dgm:spPr/>
      <dgm:t>
        <a:bodyPr/>
        <a:lstStyle/>
        <a:p>
          <a:endParaRPr lang="en-US"/>
        </a:p>
      </dgm:t>
    </dgm:pt>
    <dgm:pt modelId="{9ABB4C99-682E-45B8-A124-AFCA404A3B8E}" type="pres">
      <dgm:prSet presAssocID="{32ACE758-DB21-4688-9EAF-9C3B25AF8304}" presName="vert1" presStyleCnt="0"/>
      <dgm:spPr/>
    </dgm:pt>
    <dgm:pt modelId="{78189114-384E-4C7C-8A63-A4089AF4A70D}" type="pres">
      <dgm:prSet presAssocID="{9092CD15-AE8F-48A2-B13B-E21D546E7CB3}" presName="thickLine" presStyleLbl="alignNode1" presStyleIdx="6" presStyleCnt="7"/>
      <dgm:spPr/>
    </dgm:pt>
    <dgm:pt modelId="{0CC78E2F-FDF1-4D34-AEEC-5C99B4246C37}" type="pres">
      <dgm:prSet presAssocID="{9092CD15-AE8F-48A2-B13B-E21D546E7CB3}" presName="horz1" presStyleCnt="0"/>
      <dgm:spPr/>
    </dgm:pt>
    <dgm:pt modelId="{0DC60CC4-9B3F-4E2A-8AD3-902B41137542}" type="pres">
      <dgm:prSet presAssocID="{9092CD15-AE8F-48A2-B13B-E21D546E7CB3}" presName="tx1" presStyleLbl="revTx" presStyleIdx="6" presStyleCnt="7"/>
      <dgm:spPr/>
      <dgm:t>
        <a:bodyPr/>
        <a:lstStyle/>
        <a:p>
          <a:endParaRPr lang="en-US"/>
        </a:p>
      </dgm:t>
    </dgm:pt>
    <dgm:pt modelId="{B3743E44-7C38-48AE-BF5A-63C92EBDF60A}" type="pres">
      <dgm:prSet presAssocID="{9092CD15-AE8F-48A2-B13B-E21D546E7CB3}" presName="vert1" presStyleCnt="0"/>
      <dgm:spPr/>
    </dgm:pt>
  </dgm:ptLst>
  <dgm:cxnLst>
    <dgm:cxn modelId="{A8C54ABC-5458-4F46-8255-90D34CBCEEAB}" srcId="{C4B78D45-8623-42D0-8203-DFB5855D90FE}" destId="{32ACE758-DB21-4688-9EAF-9C3B25AF8304}" srcOrd="5" destOrd="0" parTransId="{5F21CD28-7D82-4E3F-B8A7-B31986EFF152}" sibTransId="{E93F3F07-6028-47C6-9208-C38826C2A054}"/>
    <dgm:cxn modelId="{F5B1B6A0-3006-45D9-843E-A3234853436F}" type="presOf" srcId="{C4B78D45-8623-42D0-8203-DFB5855D90FE}" destId="{3F6A9E21-9C33-4249-9F31-D40D30E6773E}" srcOrd="0" destOrd="0" presId="urn:microsoft.com/office/officeart/2008/layout/LinedList"/>
    <dgm:cxn modelId="{5FB3AB65-6C52-46B7-BA02-5AA55EE6E557}" type="presOf" srcId="{EE2F6A8B-C2C8-41EE-AEA2-8771A1DC8B5B}" destId="{ECF64F3F-65EA-4EDF-9CB8-C572DA0D26EF}" srcOrd="0" destOrd="0" presId="urn:microsoft.com/office/officeart/2008/layout/LinedList"/>
    <dgm:cxn modelId="{044C0304-7D5B-4892-8309-0B72A2D82417}" srcId="{C4B78D45-8623-42D0-8203-DFB5855D90FE}" destId="{4E89A01F-8DAB-46FD-84F6-E6C02F2E2260}" srcOrd="3" destOrd="0" parTransId="{26507A70-74B0-488E-9F93-B941CDD2A480}" sibTransId="{A5F388A9-FA7E-47AC-8E87-97E2B462B328}"/>
    <dgm:cxn modelId="{99F7851E-E4A6-4D40-8A99-6F63D985F2A2}" srcId="{C4B78D45-8623-42D0-8203-DFB5855D90FE}" destId="{9092CD15-AE8F-48A2-B13B-E21D546E7CB3}" srcOrd="6" destOrd="0" parTransId="{940B0A7A-AC9F-4EC8-9F3F-6B23AE92124D}" sibTransId="{BEA2CBB7-F3D5-4DE9-BEC9-14CF48FBFD72}"/>
    <dgm:cxn modelId="{7FBA7543-8DEF-407D-9E1D-61A7D994F4C5}" srcId="{C4B78D45-8623-42D0-8203-DFB5855D90FE}" destId="{C57B4A23-E2B1-4048-ABDF-B350FCA1562D}" srcOrd="2" destOrd="0" parTransId="{BC8F522E-28A6-49A7-B69E-BB2037A0C1D9}" sibTransId="{DB5CD6C9-6EFF-475A-B2BB-81CE58CDC8AC}"/>
    <dgm:cxn modelId="{D1803201-46D3-4E92-9C59-B7073C74C908}" type="presOf" srcId="{9FF27ACC-19E9-45D2-A69E-6F3C0B00766A}" destId="{EE0869A2-BC7B-40E8-B3DB-0D73DBA2AA8D}" srcOrd="0" destOrd="0" presId="urn:microsoft.com/office/officeart/2008/layout/LinedList"/>
    <dgm:cxn modelId="{EB42CAED-CB61-4AF6-B657-49B87F65AE6B}" type="presOf" srcId="{4E89A01F-8DAB-46FD-84F6-E6C02F2E2260}" destId="{80FCEA66-043B-41C8-A46E-000063456455}" srcOrd="0" destOrd="0" presId="urn:microsoft.com/office/officeart/2008/layout/LinedList"/>
    <dgm:cxn modelId="{66131EE3-3372-41A4-8120-5CFB65674A50}" type="presOf" srcId="{32ACE758-DB21-4688-9EAF-9C3B25AF8304}" destId="{B2221F1C-1CBD-41B9-9838-140CFD312A74}" srcOrd="0" destOrd="0" presId="urn:microsoft.com/office/officeart/2008/layout/LinedList"/>
    <dgm:cxn modelId="{7D7BB87E-C144-4FA9-8F53-FD5E9FB59AF1}" srcId="{C4B78D45-8623-42D0-8203-DFB5855D90FE}" destId="{9FF27ACC-19E9-45D2-A69E-6F3C0B00766A}" srcOrd="1" destOrd="0" parTransId="{85A137DB-75D9-4621-B05D-3511E4171131}" sibTransId="{3743AF86-D201-4203-BA15-8884590D6D5F}"/>
    <dgm:cxn modelId="{A0BC83B6-E871-4E6D-B092-73D47D238F3E}" srcId="{C4B78D45-8623-42D0-8203-DFB5855D90FE}" destId="{EE2F6A8B-C2C8-41EE-AEA2-8771A1DC8B5B}" srcOrd="0" destOrd="0" parTransId="{0E065257-677F-4EE2-8398-6D569BDD40BD}" sibTransId="{9902AD20-B6B1-4474-9240-8AE61236778D}"/>
    <dgm:cxn modelId="{D182A7E3-91FA-4613-A4DC-3957263E3171}" type="presOf" srcId="{9092CD15-AE8F-48A2-B13B-E21D546E7CB3}" destId="{0DC60CC4-9B3F-4E2A-8AD3-902B41137542}" srcOrd="0" destOrd="0" presId="urn:microsoft.com/office/officeart/2008/layout/LinedList"/>
    <dgm:cxn modelId="{413CD3EE-8453-4EDE-83DB-72EF60068FD4}" srcId="{C4B78D45-8623-42D0-8203-DFB5855D90FE}" destId="{1A84E8E4-0455-4BCA-9834-F3BE007F12AC}" srcOrd="4" destOrd="0" parTransId="{CD425C2A-50F2-473B-AE1D-EC76477A5FED}" sibTransId="{C67A6E2D-53CA-41AD-85E8-5801677AFB95}"/>
    <dgm:cxn modelId="{30A4F631-B88E-4F99-B678-B5A0FD2157F4}" type="presOf" srcId="{C57B4A23-E2B1-4048-ABDF-B350FCA1562D}" destId="{48CB5CAF-ACD0-4E62-AB22-EBCF67F757F7}" srcOrd="0" destOrd="0" presId="urn:microsoft.com/office/officeart/2008/layout/LinedList"/>
    <dgm:cxn modelId="{EA64EC6F-E0C2-4231-BBA5-329A750B842F}" type="presOf" srcId="{1A84E8E4-0455-4BCA-9834-F3BE007F12AC}" destId="{3EFAAFF4-1E27-42B2-959A-00D008BE7D61}" srcOrd="0" destOrd="0" presId="urn:microsoft.com/office/officeart/2008/layout/LinedList"/>
    <dgm:cxn modelId="{5412431C-5801-49A3-9636-1D5FF0A13843}" type="presParOf" srcId="{3F6A9E21-9C33-4249-9F31-D40D30E6773E}" destId="{F6A8DD67-3882-4978-B043-7E39B82E6E6F}" srcOrd="0" destOrd="0" presId="urn:microsoft.com/office/officeart/2008/layout/LinedList"/>
    <dgm:cxn modelId="{499132F1-37E2-4800-B928-1D4D8B009E98}" type="presParOf" srcId="{3F6A9E21-9C33-4249-9F31-D40D30E6773E}" destId="{7F8AAD37-4A09-4E02-B0F6-6AC220B92897}" srcOrd="1" destOrd="0" presId="urn:microsoft.com/office/officeart/2008/layout/LinedList"/>
    <dgm:cxn modelId="{D2646F7E-257E-4549-A832-23612E5D129D}" type="presParOf" srcId="{7F8AAD37-4A09-4E02-B0F6-6AC220B92897}" destId="{ECF64F3F-65EA-4EDF-9CB8-C572DA0D26EF}" srcOrd="0" destOrd="0" presId="urn:microsoft.com/office/officeart/2008/layout/LinedList"/>
    <dgm:cxn modelId="{29328B5F-0FC9-4366-9EA6-61E6CAA1AD1E}" type="presParOf" srcId="{7F8AAD37-4A09-4E02-B0F6-6AC220B92897}" destId="{B45526FC-C8CA-4510-A4CC-2DDCA6722B8B}" srcOrd="1" destOrd="0" presId="urn:microsoft.com/office/officeart/2008/layout/LinedList"/>
    <dgm:cxn modelId="{D3049BC3-17A1-478D-A128-7B39F285C594}" type="presParOf" srcId="{3F6A9E21-9C33-4249-9F31-D40D30E6773E}" destId="{8CC907DE-63D6-4419-9DA8-8112F22D516D}" srcOrd="2" destOrd="0" presId="urn:microsoft.com/office/officeart/2008/layout/LinedList"/>
    <dgm:cxn modelId="{BE751551-933A-4920-A908-D50DD6360B39}" type="presParOf" srcId="{3F6A9E21-9C33-4249-9F31-D40D30E6773E}" destId="{7DB9A88F-3827-447C-B4AD-9A5AFDDC0985}" srcOrd="3" destOrd="0" presId="urn:microsoft.com/office/officeart/2008/layout/LinedList"/>
    <dgm:cxn modelId="{01167E9E-2589-4249-9E66-295D79C071FD}" type="presParOf" srcId="{7DB9A88F-3827-447C-B4AD-9A5AFDDC0985}" destId="{EE0869A2-BC7B-40E8-B3DB-0D73DBA2AA8D}" srcOrd="0" destOrd="0" presId="urn:microsoft.com/office/officeart/2008/layout/LinedList"/>
    <dgm:cxn modelId="{E6078EB8-A851-4DE1-A059-BB3A3011564B}" type="presParOf" srcId="{7DB9A88F-3827-447C-B4AD-9A5AFDDC0985}" destId="{3461B218-1660-4560-B341-804BB226260F}" srcOrd="1" destOrd="0" presId="urn:microsoft.com/office/officeart/2008/layout/LinedList"/>
    <dgm:cxn modelId="{91EF72A7-006D-4A61-8393-7D6F9196613B}" type="presParOf" srcId="{3F6A9E21-9C33-4249-9F31-D40D30E6773E}" destId="{F76A6708-04B8-4CC8-AC04-CE3C4B8B1D57}" srcOrd="4" destOrd="0" presId="urn:microsoft.com/office/officeart/2008/layout/LinedList"/>
    <dgm:cxn modelId="{3C5A5586-6377-4608-A492-94F973CC2DC5}" type="presParOf" srcId="{3F6A9E21-9C33-4249-9F31-D40D30E6773E}" destId="{BB7AFEAB-6E3E-4FE8-80BD-BBCD6D1772EB}" srcOrd="5" destOrd="0" presId="urn:microsoft.com/office/officeart/2008/layout/LinedList"/>
    <dgm:cxn modelId="{F1527351-6620-4873-98C0-42E0A2FA3FFC}" type="presParOf" srcId="{BB7AFEAB-6E3E-4FE8-80BD-BBCD6D1772EB}" destId="{48CB5CAF-ACD0-4E62-AB22-EBCF67F757F7}" srcOrd="0" destOrd="0" presId="urn:microsoft.com/office/officeart/2008/layout/LinedList"/>
    <dgm:cxn modelId="{577B201F-37F5-4B91-87CD-16000492635B}" type="presParOf" srcId="{BB7AFEAB-6E3E-4FE8-80BD-BBCD6D1772EB}" destId="{EC31B99C-EF81-4777-A84B-DA33DB8C3E36}" srcOrd="1" destOrd="0" presId="urn:microsoft.com/office/officeart/2008/layout/LinedList"/>
    <dgm:cxn modelId="{4844C65F-D652-4993-AB7F-87E56BB9FBF4}" type="presParOf" srcId="{3F6A9E21-9C33-4249-9F31-D40D30E6773E}" destId="{33F89228-8C56-48E3-A803-32A3484BA2AC}" srcOrd="6" destOrd="0" presId="urn:microsoft.com/office/officeart/2008/layout/LinedList"/>
    <dgm:cxn modelId="{F859AAAA-AB33-4D34-8B44-033E747B0091}" type="presParOf" srcId="{3F6A9E21-9C33-4249-9F31-D40D30E6773E}" destId="{E97F9DDD-FA40-4AF4-9D85-F11B7B3EFA2F}" srcOrd="7" destOrd="0" presId="urn:microsoft.com/office/officeart/2008/layout/LinedList"/>
    <dgm:cxn modelId="{28F3760F-06CC-47CC-8475-070A357B5108}" type="presParOf" srcId="{E97F9DDD-FA40-4AF4-9D85-F11B7B3EFA2F}" destId="{80FCEA66-043B-41C8-A46E-000063456455}" srcOrd="0" destOrd="0" presId="urn:microsoft.com/office/officeart/2008/layout/LinedList"/>
    <dgm:cxn modelId="{F837B36A-D5F5-4B5D-B269-748E9679A369}" type="presParOf" srcId="{E97F9DDD-FA40-4AF4-9D85-F11B7B3EFA2F}" destId="{C918435C-ABEA-4954-82C1-18A3FA2D64DD}" srcOrd="1" destOrd="0" presId="urn:microsoft.com/office/officeart/2008/layout/LinedList"/>
    <dgm:cxn modelId="{7583168A-A7D0-4CBC-B77F-177B42A00AEC}" type="presParOf" srcId="{3F6A9E21-9C33-4249-9F31-D40D30E6773E}" destId="{6F512AA1-B519-48F4-9027-FE9C15DD691A}" srcOrd="8" destOrd="0" presId="urn:microsoft.com/office/officeart/2008/layout/LinedList"/>
    <dgm:cxn modelId="{2DB22308-6F10-4897-B6C9-865F3311FC74}" type="presParOf" srcId="{3F6A9E21-9C33-4249-9F31-D40D30E6773E}" destId="{F8462C44-75DF-4680-9CDF-D9422BF38D75}" srcOrd="9" destOrd="0" presId="urn:microsoft.com/office/officeart/2008/layout/LinedList"/>
    <dgm:cxn modelId="{5DC9BB9C-05FD-4D73-925F-AF191F5ADDEC}" type="presParOf" srcId="{F8462C44-75DF-4680-9CDF-D9422BF38D75}" destId="{3EFAAFF4-1E27-42B2-959A-00D008BE7D61}" srcOrd="0" destOrd="0" presId="urn:microsoft.com/office/officeart/2008/layout/LinedList"/>
    <dgm:cxn modelId="{93B20671-DE45-4D38-96AE-912D37179336}" type="presParOf" srcId="{F8462C44-75DF-4680-9CDF-D9422BF38D75}" destId="{8C8F5E19-D190-4AA5-B868-9C6DCC59729E}" srcOrd="1" destOrd="0" presId="urn:microsoft.com/office/officeart/2008/layout/LinedList"/>
    <dgm:cxn modelId="{72DB9BE6-1D93-448C-B45A-0EB1FAB2AB87}" type="presParOf" srcId="{3F6A9E21-9C33-4249-9F31-D40D30E6773E}" destId="{5916145D-22DB-495E-A4C8-FFB1BD7FDAE5}" srcOrd="10" destOrd="0" presId="urn:microsoft.com/office/officeart/2008/layout/LinedList"/>
    <dgm:cxn modelId="{D8118A85-3EF5-40A7-BA40-77E1154C31CE}" type="presParOf" srcId="{3F6A9E21-9C33-4249-9F31-D40D30E6773E}" destId="{9A23C7AA-355B-4856-8F36-109A2B13A71B}" srcOrd="11" destOrd="0" presId="urn:microsoft.com/office/officeart/2008/layout/LinedList"/>
    <dgm:cxn modelId="{0480E12A-EFFB-42B9-A185-A428A952E393}" type="presParOf" srcId="{9A23C7AA-355B-4856-8F36-109A2B13A71B}" destId="{B2221F1C-1CBD-41B9-9838-140CFD312A74}" srcOrd="0" destOrd="0" presId="urn:microsoft.com/office/officeart/2008/layout/LinedList"/>
    <dgm:cxn modelId="{A9986AE6-1EE8-4AFD-AA59-3B51EE425C4B}" type="presParOf" srcId="{9A23C7AA-355B-4856-8F36-109A2B13A71B}" destId="{9ABB4C99-682E-45B8-A124-AFCA404A3B8E}" srcOrd="1" destOrd="0" presId="urn:microsoft.com/office/officeart/2008/layout/LinedList"/>
    <dgm:cxn modelId="{2385E6C4-A221-429A-9778-9995A5DFA722}" type="presParOf" srcId="{3F6A9E21-9C33-4249-9F31-D40D30E6773E}" destId="{78189114-384E-4C7C-8A63-A4089AF4A70D}" srcOrd="12" destOrd="0" presId="urn:microsoft.com/office/officeart/2008/layout/LinedList"/>
    <dgm:cxn modelId="{EE152E1D-8235-4936-A012-6D3A7F88BEF5}" type="presParOf" srcId="{3F6A9E21-9C33-4249-9F31-D40D30E6773E}" destId="{0CC78E2F-FDF1-4D34-AEEC-5C99B4246C37}" srcOrd="13" destOrd="0" presId="urn:microsoft.com/office/officeart/2008/layout/LinedList"/>
    <dgm:cxn modelId="{B54D0332-DD08-4599-A519-AA30B176AA50}" type="presParOf" srcId="{0CC78E2F-FDF1-4D34-AEEC-5C99B4246C37}" destId="{0DC60CC4-9B3F-4E2A-8AD3-902B41137542}" srcOrd="0" destOrd="0" presId="urn:microsoft.com/office/officeart/2008/layout/LinedList"/>
    <dgm:cxn modelId="{B7552422-76EB-465F-A864-DE4EE61E336B}" type="presParOf" srcId="{0CC78E2F-FDF1-4D34-AEEC-5C99B4246C37}" destId="{B3743E44-7C38-48AE-BF5A-63C92EBDF60A}"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78D45-8623-42D0-8203-DFB5855D90FE}"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EE2F6A8B-C2C8-41EE-AEA2-8771A1DC8B5B}">
      <dgm:prSet custT="1"/>
      <dgm:spPr/>
      <dgm:t>
        <a:bodyPr/>
        <a:lstStyle/>
        <a:p>
          <a:pPr algn="just" rtl="0"/>
          <a:r>
            <a:rPr lang="en-US" sz="1800" u="none" dirty="0" smtClean="0">
              <a:solidFill>
                <a:schemeClr val="tx1"/>
              </a:solidFill>
              <a:uFillTx/>
            </a:rPr>
            <a:t>The cost of insurance, transit insurance, erection and commissioning charges and other incidentals (including transportation charges, in case of locally manufactured machinery) etc.; shall not be financed under the facility. </a:t>
          </a:r>
          <a:endParaRPr lang="en-US" sz="1800" dirty="0">
            <a:solidFill>
              <a:schemeClr val="tx1"/>
            </a:solidFill>
          </a:endParaRPr>
        </a:p>
      </dgm:t>
    </dgm:pt>
    <dgm:pt modelId="{0E065257-677F-4EE2-8398-6D569BDD40BD}" type="parTrans" cxnId="{A0BC83B6-E871-4E6D-B092-73D47D238F3E}">
      <dgm:prSet/>
      <dgm:spPr/>
      <dgm:t>
        <a:bodyPr/>
        <a:lstStyle/>
        <a:p>
          <a:endParaRPr lang="en-US" sz="1800"/>
        </a:p>
      </dgm:t>
    </dgm:pt>
    <dgm:pt modelId="{9902AD20-B6B1-4474-9240-8AE61236778D}" type="sibTrans" cxnId="{A0BC83B6-E871-4E6D-B092-73D47D238F3E}">
      <dgm:prSet/>
      <dgm:spPr/>
      <dgm:t>
        <a:bodyPr/>
        <a:lstStyle/>
        <a:p>
          <a:endParaRPr lang="en-US" sz="1800"/>
        </a:p>
      </dgm:t>
    </dgm:pt>
    <dgm:pt modelId="{4E89A01F-8DAB-46FD-84F6-E6C02F2E2260}">
      <dgm:prSet custT="1"/>
      <dgm:spPr/>
      <dgm:t>
        <a:bodyPr/>
        <a:lstStyle/>
        <a:p>
          <a:pPr algn="just" rtl="0"/>
          <a:r>
            <a:rPr lang="en-US" sz="1800" dirty="0" smtClean="0">
              <a:solidFill>
                <a:schemeClr val="tx1"/>
              </a:solidFill>
            </a:rPr>
            <a:t>PFIs may also consider financing requests of new projects and expansion of existing projects on the basis of projected exports as under:</a:t>
          </a:r>
        </a:p>
        <a:p>
          <a:pPr algn="just" rtl="0"/>
          <a:endParaRPr lang="en-US" sz="1800" dirty="0" smtClean="0">
            <a:solidFill>
              <a:schemeClr val="tx1"/>
            </a:solidFill>
          </a:endParaRPr>
        </a:p>
        <a:p>
          <a:pPr algn="just" rtl="0"/>
          <a:endParaRPr lang="en-US" sz="1800" dirty="0" smtClean="0">
            <a:solidFill>
              <a:schemeClr val="tx1"/>
            </a:solidFill>
          </a:endParaRPr>
        </a:p>
      </dgm:t>
    </dgm:pt>
    <dgm:pt modelId="{26507A70-74B0-488E-9F93-B941CDD2A480}" type="parTrans" cxnId="{044C0304-7D5B-4892-8309-0B72A2D82417}">
      <dgm:prSet/>
      <dgm:spPr/>
      <dgm:t>
        <a:bodyPr/>
        <a:lstStyle/>
        <a:p>
          <a:endParaRPr lang="en-US" sz="1800"/>
        </a:p>
      </dgm:t>
    </dgm:pt>
    <dgm:pt modelId="{A5F388A9-FA7E-47AC-8E87-97E2B462B328}" type="sibTrans" cxnId="{044C0304-7D5B-4892-8309-0B72A2D82417}">
      <dgm:prSet/>
      <dgm:spPr/>
      <dgm:t>
        <a:bodyPr/>
        <a:lstStyle/>
        <a:p>
          <a:endParaRPr lang="en-US" sz="1800"/>
        </a:p>
      </dgm:t>
    </dgm:pt>
    <dgm:pt modelId="{32ACE758-DB21-4688-9EAF-9C3B25AF8304}">
      <dgm:prSet custT="1"/>
      <dgm:spPr/>
      <dgm:t>
        <a:bodyPr/>
        <a:lstStyle/>
        <a:p>
          <a:pPr algn="just" rtl="0"/>
          <a:r>
            <a:rPr lang="en-US" sz="1800" dirty="0" smtClean="0">
              <a:solidFill>
                <a:schemeClr val="tx1"/>
              </a:solidFill>
            </a:rPr>
            <a:t>Export-oriented SME borrowers may purchase imported machinery from the commercial importers or authorized dealers of the foreign manufacturers in Pakistan and authorized suppliers in case of locally manufactured machinery and plant.</a:t>
          </a:r>
          <a:endParaRPr lang="en-US" sz="1800" dirty="0">
            <a:solidFill>
              <a:schemeClr val="tx1"/>
            </a:solidFill>
          </a:endParaRPr>
        </a:p>
      </dgm:t>
    </dgm:pt>
    <dgm:pt modelId="{5F21CD28-7D82-4E3F-B8A7-B31986EFF152}" type="parTrans" cxnId="{A8C54ABC-5458-4F46-8255-90D34CBCEEAB}">
      <dgm:prSet/>
      <dgm:spPr/>
      <dgm:t>
        <a:bodyPr/>
        <a:lstStyle/>
        <a:p>
          <a:endParaRPr lang="en-US" sz="1800"/>
        </a:p>
      </dgm:t>
    </dgm:pt>
    <dgm:pt modelId="{E93F3F07-6028-47C6-9208-C38826C2A054}" type="sibTrans" cxnId="{A8C54ABC-5458-4F46-8255-90D34CBCEEAB}">
      <dgm:prSet/>
      <dgm:spPr/>
      <dgm:t>
        <a:bodyPr/>
        <a:lstStyle/>
        <a:p>
          <a:endParaRPr lang="en-US" sz="1800"/>
        </a:p>
      </dgm:t>
    </dgm:pt>
    <dgm:pt modelId="{751A57AE-2F15-4FC0-ACE0-13DCD6223788}">
      <dgm:prSet custT="1"/>
      <dgm:spPr/>
      <dgm:t>
        <a:bodyPr/>
        <a:lstStyle/>
        <a:p>
          <a:pPr algn="just" rtl="0"/>
          <a:r>
            <a:rPr lang="en-US" sz="1800" dirty="0" smtClean="0">
              <a:solidFill>
                <a:schemeClr val="tx1"/>
              </a:solidFill>
            </a:rPr>
            <a:t>Financing is available against Letter of Credit only, to the extent of the C&amp;F value of imported machinery and ex-factory / showroom price of locally manufactured machinery.</a:t>
          </a:r>
          <a:endParaRPr lang="en-US" sz="1800" dirty="0">
            <a:solidFill>
              <a:schemeClr val="tx1"/>
            </a:solidFill>
          </a:endParaRPr>
        </a:p>
      </dgm:t>
    </dgm:pt>
    <dgm:pt modelId="{7CB212EF-5F8A-420D-B67D-6A7F05871A90}" type="parTrans" cxnId="{6997AB7B-4270-4360-9A2B-6B28FB2B2604}">
      <dgm:prSet/>
      <dgm:spPr/>
      <dgm:t>
        <a:bodyPr/>
        <a:lstStyle/>
        <a:p>
          <a:endParaRPr lang="en-US" sz="1800"/>
        </a:p>
      </dgm:t>
    </dgm:pt>
    <dgm:pt modelId="{E3001DEB-90DB-4999-85AA-618A6A94ACF0}" type="sibTrans" cxnId="{6997AB7B-4270-4360-9A2B-6B28FB2B2604}">
      <dgm:prSet/>
      <dgm:spPr/>
      <dgm:t>
        <a:bodyPr/>
        <a:lstStyle/>
        <a:p>
          <a:endParaRPr lang="en-US" sz="1800"/>
        </a:p>
      </dgm:t>
    </dgm:pt>
    <dgm:pt modelId="{2712006E-0500-4342-B446-9A73FE7D1868}" type="pres">
      <dgm:prSet presAssocID="{C4B78D45-8623-42D0-8203-DFB5855D90FE}" presName="vert0" presStyleCnt="0">
        <dgm:presLayoutVars>
          <dgm:dir/>
          <dgm:animOne val="branch"/>
          <dgm:animLvl val="lvl"/>
        </dgm:presLayoutVars>
      </dgm:prSet>
      <dgm:spPr/>
      <dgm:t>
        <a:bodyPr/>
        <a:lstStyle/>
        <a:p>
          <a:endParaRPr lang="en-US"/>
        </a:p>
      </dgm:t>
    </dgm:pt>
    <dgm:pt modelId="{E1B873D6-9353-47BD-BE48-C5FA4E13A49E}" type="pres">
      <dgm:prSet presAssocID="{751A57AE-2F15-4FC0-ACE0-13DCD6223788}" presName="thickLine" presStyleLbl="alignNode1" presStyleIdx="0" presStyleCnt="4"/>
      <dgm:spPr/>
    </dgm:pt>
    <dgm:pt modelId="{7D94BB09-E819-464E-A819-EE9170FB21BB}" type="pres">
      <dgm:prSet presAssocID="{751A57AE-2F15-4FC0-ACE0-13DCD6223788}" presName="horz1" presStyleCnt="0"/>
      <dgm:spPr/>
    </dgm:pt>
    <dgm:pt modelId="{AE9CC7C0-68CB-423B-936C-CA6FC04AF5A4}" type="pres">
      <dgm:prSet presAssocID="{751A57AE-2F15-4FC0-ACE0-13DCD6223788}" presName="tx1" presStyleLbl="revTx" presStyleIdx="0" presStyleCnt="4"/>
      <dgm:spPr/>
      <dgm:t>
        <a:bodyPr/>
        <a:lstStyle/>
        <a:p>
          <a:endParaRPr lang="en-US"/>
        </a:p>
      </dgm:t>
    </dgm:pt>
    <dgm:pt modelId="{C62F6A41-3AA0-427A-B60B-EB3CFDAA084D}" type="pres">
      <dgm:prSet presAssocID="{751A57AE-2F15-4FC0-ACE0-13DCD6223788}" presName="vert1" presStyleCnt="0"/>
      <dgm:spPr/>
    </dgm:pt>
    <dgm:pt modelId="{76DDA9D3-AFF4-4F80-9664-0E2382285D02}" type="pres">
      <dgm:prSet presAssocID="{EE2F6A8B-C2C8-41EE-AEA2-8771A1DC8B5B}" presName="thickLine" presStyleLbl="alignNode1" presStyleIdx="1" presStyleCnt="4"/>
      <dgm:spPr/>
    </dgm:pt>
    <dgm:pt modelId="{2FCB344D-3A3F-4C0A-89A1-7667775623A7}" type="pres">
      <dgm:prSet presAssocID="{EE2F6A8B-C2C8-41EE-AEA2-8771A1DC8B5B}" presName="horz1" presStyleCnt="0"/>
      <dgm:spPr/>
    </dgm:pt>
    <dgm:pt modelId="{8C59DEE7-7568-4B8C-BDA0-30FD84B89FC7}" type="pres">
      <dgm:prSet presAssocID="{EE2F6A8B-C2C8-41EE-AEA2-8771A1DC8B5B}" presName="tx1" presStyleLbl="revTx" presStyleIdx="1" presStyleCnt="4"/>
      <dgm:spPr/>
      <dgm:t>
        <a:bodyPr/>
        <a:lstStyle/>
        <a:p>
          <a:endParaRPr lang="en-US"/>
        </a:p>
      </dgm:t>
    </dgm:pt>
    <dgm:pt modelId="{3BF5F792-1D1C-43E8-A237-5B0E78E43860}" type="pres">
      <dgm:prSet presAssocID="{EE2F6A8B-C2C8-41EE-AEA2-8771A1DC8B5B}" presName="vert1" presStyleCnt="0"/>
      <dgm:spPr/>
    </dgm:pt>
    <dgm:pt modelId="{8A7452B2-87BE-4920-A9F2-04B93DB44DA4}" type="pres">
      <dgm:prSet presAssocID="{4E89A01F-8DAB-46FD-84F6-E6C02F2E2260}" presName="thickLine" presStyleLbl="alignNode1" presStyleIdx="2" presStyleCnt="4"/>
      <dgm:spPr/>
    </dgm:pt>
    <dgm:pt modelId="{6096D5AA-1D27-4575-9779-3B2F878003F6}" type="pres">
      <dgm:prSet presAssocID="{4E89A01F-8DAB-46FD-84F6-E6C02F2E2260}" presName="horz1" presStyleCnt="0"/>
      <dgm:spPr/>
    </dgm:pt>
    <dgm:pt modelId="{1D249829-2527-4FF3-A750-45EFF1EAAABB}" type="pres">
      <dgm:prSet presAssocID="{4E89A01F-8DAB-46FD-84F6-E6C02F2E2260}" presName="tx1" presStyleLbl="revTx" presStyleIdx="2" presStyleCnt="4" custScaleY="310113"/>
      <dgm:spPr/>
      <dgm:t>
        <a:bodyPr/>
        <a:lstStyle/>
        <a:p>
          <a:endParaRPr lang="en-US"/>
        </a:p>
      </dgm:t>
    </dgm:pt>
    <dgm:pt modelId="{3815FFC7-2A62-468A-9B5C-47D0DE90CB47}" type="pres">
      <dgm:prSet presAssocID="{4E89A01F-8DAB-46FD-84F6-E6C02F2E2260}" presName="vert1" presStyleCnt="0"/>
      <dgm:spPr/>
    </dgm:pt>
    <dgm:pt modelId="{67F0F285-8885-4EA6-92FB-F207E89CFCD4}" type="pres">
      <dgm:prSet presAssocID="{32ACE758-DB21-4688-9EAF-9C3B25AF8304}" presName="thickLine" presStyleLbl="alignNode1" presStyleIdx="3" presStyleCnt="4" custLinFactNeighborX="-667" custLinFactNeighborY="-15725"/>
      <dgm:spPr/>
    </dgm:pt>
    <dgm:pt modelId="{8F378961-3227-40FB-8A72-BC4BFBE2E20F}" type="pres">
      <dgm:prSet presAssocID="{32ACE758-DB21-4688-9EAF-9C3B25AF8304}" presName="horz1" presStyleCnt="0"/>
      <dgm:spPr/>
    </dgm:pt>
    <dgm:pt modelId="{8076B65C-4ADE-4175-A4A5-71508EDBFE13}" type="pres">
      <dgm:prSet presAssocID="{32ACE758-DB21-4688-9EAF-9C3B25AF8304}" presName="tx1" presStyleLbl="revTx" presStyleIdx="3" presStyleCnt="4"/>
      <dgm:spPr/>
      <dgm:t>
        <a:bodyPr/>
        <a:lstStyle/>
        <a:p>
          <a:endParaRPr lang="en-US"/>
        </a:p>
      </dgm:t>
    </dgm:pt>
    <dgm:pt modelId="{BBFF35E8-5E56-415D-BFA4-7E5333BDA038}" type="pres">
      <dgm:prSet presAssocID="{32ACE758-DB21-4688-9EAF-9C3B25AF8304}" presName="vert1" presStyleCnt="0"/>
      <dgm:spPr/>
    </dgm:pt>
  </dgm:ptLst>
  <dgm:cxnLst>
    <dgm:cxn modelId="{A8C54ABC-5458-4F46-8255-90D34CBCEEAB}" srcId="{C4B78D45-8623-42D0-8203-DFB5855D90FE}" destId="{32ACE758-DB21-4688-9EAF-9C3B25AF8304}" srcOrd="3" destOrd="0" parTransId="{5F21CD28-7D82-4E3F-B8A7-B31986EFF152}" sibTransId="{E93F3F07-6028-47C6-9208-C38826C2A054}"/>
    <dgm:cxn modelId="{AC466D45-10EF-4EB9-B02C-AEFC2615D73A}" type="presOf" srcId="{4E89A01F-8DAB-46FD-84F6-E6C02F2E2260}" destId="{1D249829-2527-4FF3-A750-45EFF1EAAABB}" srcOrd="0" destOrd="0" presId="urn:microsoft.com/office/officeart/2008/layout/LinedList"/>
    <dgm:cxn modelId="{69CD05F7-59BE-47C1-A86F-7719F9E4284B}" type="presOf" srcId="{C4B78D45-8623-42D0-8203-DFB5855D90FE}" destId="{2712006E-0500-4342-B446-9A73FE7D1868}" srcOrd="0" destOrd="0" presId="urn:microsoft.com/office/officeart/2008/layout/LinedList"/>
    <dgm:cxn modelId="{044C0304-7D5B-4892-8309-0B72A2D82417}" srcId="{C4B78D45-8623-42D0-8203-DFB5855D90FE}" destId="{4E89A01F-8DAB-46FD-84F6-E6C02F2E2260}" srcOrd="2" destOrd="0" parTransId="{26507A70-74B0-488E-9F93-B941CDD2A480}" sibTransId="{A5F388A9-FA7E-47AC-8E87-97E2B462B328}"/>
    <dgm:cxn modelId="{6997AB7B-4270-4360-9A2B-6B28FB2B2604}" srcId="{C4B78D45-8623-42D0-8203-DFB5855D90FE}" destId="{751A57AE-2F15-4FC0-ACE0-13DCD6223788}" srcOrd="0" destOrd="0" parTransId="{7CB212EF-5F8A-420D-B67D-6A7F05871A90}" sibTransId="{E3001DEB-90DB-4999-85AA-618A6A94ACF0}"/>
    <dgm:cxn modelId="{A6F3D370-3439-4B5A-A9D8-820CE678CF76}" type="presOf" srcId="{751A57AE-2F15-4FC0-ACE0-13DCD6223788}" destId="{AE9CC7C0-68CB-423B-936C-CA6FC04AF5A4}" srcOrd="0" destOrd="0" presId="urn:microsoft.com/office/officeart/2008/layout/LinedList"/>
    <dgm:cxn modelId="{7FC223A2-D9EE-43D1-8CC3-4065E2B378E5}" type="presOf" srcId="{EE2F6A8B-C2C8-41EE-AEA2-8771A1DC8B5B}" destId="{8C59DEE7-7568-4B8C-BDA0-30FD84B89FC7}" srcOrd="0" destOrd="0" presId="urn:microsoft.com/office/officeart/2008/layout/LinedList"/>
    <dgm:cxn modelId="{A0BC83B6-E871-4E6D-B092-73D47D238F3E}" srcId="{C4B78D45-8623-42D0-8203-DFB5855D90FE}" destId="{EE2F6A8B-C2C8-41EE-AEA2-8771A1DC8B5B}" srcOrd="1" destOrd="0" parTransId="{0E065257-677F-4EE2-8398-6D569BDD40BD}" sibTransId="{9902AD20-B6B1-4474-9240-8AE61236778D}"/>
    <dgm:cxn modelId="{C01DEFAF-0D4A-4A2A-B4F5-EB9D07AF9ADF}" type="presOf" srcId="{32ACE758-DB21-4688-9EAF-9C3B25AF8304}" destId="{8076B65C-4ADE-4175-A4A5-71508EDBFE13}" srcOrd="0" destOrd="0" presId="urn:microsoft.com/office/officeart/2008/layout/LinedList"/>
    <dgm:cxn modelId="{D1194F01-29E2-4ABC-A89D-7A48E2E15422}" type="presParOf" srcId="{2712006E-0500-4342-B446-9A73FE7D1868}" destId="{E1B873D6-9353-47BD-BE48-C5FA4E13A49E}" srcOrd="0" destOrd="0" presId="urn:microsoft.com/office/officeart/2008/layout/LinedList"/>
    <dgm:cxn modelId="{FB67A44B-3D2E-48DA-9F2A-900B8BF0DED7}" type="presParOf" srcId="{2712006E-0500-4342-B446-9A73FE7D1868}" destId="{7D94BB09-E819-464E-A819-EE9170FB21BB}" srcOrd="1" destOrd="0" presId="urn:microsoft.com/office/officeart/2008/layout/LinedList"/>
    <dgm:cxn modelId="{72ABEE4B-E3B4-4338-BEF3-C201FE99048D}" type="presParOf" srcId="{7D94BB09-E819-464E-A819-EE9170FB21BB}" destId="{AE9CC7C0-68CB-423B-936C-CA6FC04AF5A4}" srcOrd="0" destOrd="0" presId="urn:microsoft.com/office/officeart/2008/layout/LinedList"/>
    <dgm:cxn modelId="{7FFEB505-2F6C-494D-8F17-D2BAC64D0272}" type="presParOf" srcId="{7D94BB09-E819-464E-A819-EE9170FB21BB}" destId="{C62F6A41-3AA0-427A-B60B-EB3CFDAA084D}" srcOrd="1" destOrd="0" presId="urn:microsoft.com/office/officeart/2008/layout/LinedList"/>
    <dgm:cxn modelId="{3AE7A8A5-5FC1-4A90-BD25-DDDE4829F9F7}" type="presParOf" srcId="{2712006E-0500-4342-B446-9A73FE7D1868}" destId="{76DDA9D3-AFF4-4F80-9664-0E2382285D02}" srcOrd="2" destOrd="0" presId="urn:microsoft.com/office/officeart/2008/layout/LinedList"/>
    <dgm:cxn modelId="{FBD7BF1A-80C5-4C15-9F69-3157A606F46D}" type="presParOf" srcId="{2712006E-0500-4342-B446-9A73FE7D1868}" destId="{2FCB344D-3A3F-4C0A-89A1-7667775623A7}" srcOrd="3" destOrd="0" presId="urn:microsoft.com/office/officeart/2008/layout/LinedList"/>
    <dgm:cxn modelId="{96FAAC62-E813-42EC-9392-AF675BCED209}" type="presParOf" srcId="{2FCB344D-3A3F-4C0A-89A1-7667775623A7}" destId="{8C59DEE7-7568-4B8C-BDA0-30FD84B89FC7}" srcOrd="0" destOrd="0" presId="urn:microsoft.com/office/officeart/2008/layout/LinedList"/>
    <dgm:cxn modelId="{2D87946F-0EA1-48C2-ABA8-2712D10CF230}" type="presParOf" srcId="{2FCB344D-3A3F-4C0A-89A1-7667775623A7}" destId="{3BF5F792-1D1C-43E8-A237-5B0E78E43860}" srcOrd="1" destOrd="0" presId="urn:microsoft.com/office/officeart/2008/layout/LinedList"/>
    <dgm:cxn modelId="{DDD69CA6-B557-45BD-9BEF-85797BEE5662}" type="presParOf" srcId="{2712006E-0500-4342-B446-9A73FE7D1868}" destId="{8A7452B2-87BE-4920-A9F2-04B93DB44DA4}" srcOrd="4" destOrd="0" presId="urn:microsoft.com/office/officeart/2008/layout/LinedList"/>
    <dgm:cxn modelId="{A68D2FA1-84F1-45DA-B071-0DECD7D6431E}" type="presParOf" srcId="{2712006E-0500-4342-B446-9A73FE7D1868}" destId="{6096D5AA-1D27-4575-9779-3B2F878003F6}" srcOrd="5" destOrd="0" presId="urn:microsoft.com/office/officeart/2008/layout/LinedList"/>
    <dgm:cxn modelId="{FFAC098C-271C-416D-859C-9CF6EB1F2777}" type="presParOf" srcId="{6096D5AA-1D27-4575-9779-3B2F878003F6}" destId="{1D249829-2527-4FF3-A750-45EFF1EAAABB}" srcOrd="0" destOrd="0" presId="urn:microsoft.com/office/officeart/2008/layout/LinedList"/>
    <dgm:cxn modelId="{585A5731-8189-4F19-BC5D-24BC704D6F39}" type="presParOf" srcId="{6096D5AA-1D27-4575-9779-3B2F878003F6}" destId="{3815FFC7-2A62-468A-9B5C-47D0DE90CB47}" srcOrd="1" destOrd="0" presId="urn:microsoft.com/office/officeart/2008/layout/LinedList"/>
    <dgm:cxn modelId="{1A0FD62A-9283-4909-85B9-E1E59CA6E19B}" type="presParOf" srcId="{2712006E-0500-4342-B446-9A73FE7D1868}" destId="{67F0F285-8885-4EA6-92FB-F207E89CFCD4}" srcOrd="6" destOrd="0" presId="urn:microsoft.com/office/officeart/2008/layout/LinedList"/>
    <dgm:cxn modelId="{A2E1EC56-8968-4178-BBC9-4579419F0DFB}" type="presParOf" srcId="{2712006E-0500-4342-B446-9A73FE7D1868}" destId="{8F378961-3227-40FB-8A72-BC4BFBE2E20F}" srcOrd="7" destOrd="0" presId="urn:microsoft.com/office/officeart/2008/layout/LinedList"/>
    <dgm:cxn modelId="{B4A088F0-B484-49F0-AB86-B9EAA639097F}" type="presParOf" srcId="{8F378961-3227-40FB-8A72-BC4BFBE2E20F}" destId="{8076B65C-4ADE-4175-A4A5-71508EDBFE13}" srcOrd="0" destOrd="0" presId="urn:microsoft.com/office/officeart/2008/layout/LinedList"/>
    <dgm:cxn modelId="{8E60417F-B367-4B07-B172-533C8215DF8A}" type="presParOf" srcId="{8F378961-3227-40FB-8A72-BC4BFBE2E20F}" destId="{BBFF35E8-5E56-415D-BFA4-7E5333BDA038}"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B78D45-8623-42D0-8203-DFB5855D90FE}"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EE2F6A8B-C2C8-41EE-AEA2-8771A1DC8B5B}">
      <dgm:prSet custT="1"/>
      <dgm:spPr/>
      <dgm:t>
        <a:bodyPr/>
        <a:lstStyle/>
        <a:p>
          <a:pPr algn="just" rtl="0"/>
          <a:r>
            <a:rPr lang="en-US" sz="2000" b="1" dirty="0" smtClean="0">
              <a:solidFill>
                <a:schemeClr val="tx1"/>
              </a:solidFill>
              <a:latin typeface="+mn-lt"/>
            </a:rPr>
            <a:t>Target  Segment: </a:t>
          </a:r>
          <a:r>
            <a:rPr lang="en-US" sz="2000" dirty="0" smtClean="0">
              <a:solidFill>
                <a:schemeClr val="tx1"/>
              </a:solidFill>
              <a:latin typeface="+mn-lt"/>
            </a:rPr>
            <a:t>Financing is available to wide range of SME Clusters/ Sectors</a:t>
          </a:r>
          <a:endParaRPr lang="en-US" sz="2000" dirty="0">
            <a:solidFill>
              <a:schemeClr val="tx1"/>
            </a:solidFill>
            <a:latin typeface="+mn-lt"/>
          </a:endParaRPr>
        </a:p>
      </dgm:t>
    </dgm:pt>
    <dgm:pt modelId="{0E065257-677F-4EE2-8398-6D569BDD40BD}" type="parTrans" cxnId="{A0BC83B6-E871-4E6D-B092-73D47D238F3E}">
      <dgm:prSet/>
      <dgm:spPr/>
      <dgm:t>
        <a:bodyPr/>
        <a:lstStyle/>
        <a:p>
          <a:endParaRPr lang="en-US" sz="2000">
            <a:latin typeface="+mn-lt"/>
          </a:endParaRPr>
        </a:p>
      </dgm:t>
    </dgm:pt>
    <dgm:pt modelId="{9902AD20-B6B1-4474-9240-8AE61236778D}" type="sibTrans" cxnId="{A0BC83B6-E871-4E6D-B092-73D47D238F3E}">
      <dgm:prSet/>
      <dgm:spPr/>
      <dgm:t>
        <a:bodyPr/>
        <a:lstStyle/>
        <a:p>
          <a:endParaRPr lang="en-US" sz="2000">
            <a:latin typeface="+mn-lt"/>
          </a:endParaRPr>
        </a:p>
      </dgm:t>
    </dgm:pt>
    <dgm:pt modelId="{C57B4A23-E2B1-4048-ABDF-B350FCA1562D}">
      <dgm:prSet custT="1"/>
      <dgm:spPr/>
      <dgm:t>
        <a:bodyPr/>
        <a:lstStyle/>
        <a:p>
          <a:pPr algn="just" rtl="0"/>
          <a:r>
            <a:rPr lang="en-US" sz="2000" b="1" dirty="0" smtClean="0">
              <a:solidFill>
                <a:schemeClr val="tx1"/>
              </a:solidFill>
              <a:latin typeface="+mn-lt"/>
            </a:rPr>
            <a:t>Eligibility: </a:t>
          </a:r>
          <a:r>
            <a:rPr lang="en-US" sz="2000" dirty="0" smtClean="0">
              <a:solidFill>
                <a:schemeClr val="tx1"/>
              </a:solidFill>
              <a:latin typeface="+mn-lt"/>
            </a:rPr>
            <a:t>Only SME borrowers, as defined in Prudential Regulations for SMEs, are eligible to avail financing facilities under the Scheme.</a:t>
          </a:r>
          <a:endParaRPr lang="en-US" sz="2000" dirty="0">
            <a:solidFill>
              <a:schemeClr val="tx1"/>
            </a:solidFill>
            <a:latin typeface="+mn-lt"/>
          </a:endParaRPr>
        </a:p>
      </dgm:t>
    </dgm:pt>
    <dgm:pt modelId="{BC8F522E-28A6-49A7-B69E-BB2037A0C1D9}" type="parTrans" cxnId="{7FBA7543-8DEF-407D-9E1D-61A7D994F4C5}">
      <dgm:prSet/>
      <dgm:spPr/>
      <dgm:t>
        <a:bodyPr/>
        <a:lstStyle/>
        <a:p>
          <a:endParaRPr lang="en-US" sz="2000">
            <a:latin typeface="+mn-lt"/>
          </a:endParaRPr>
        </a:p>
      </dgm:t>
    </dgm:pt>
    <dgm:pt modelId="{DB5CD6C9-6EFF-475A-B2BB-81CE58CDC8AC}" type="sibTrans" cxnId="{7FBA7543-8DEF-407D-9E1D-61A7D994F4C5}">
      <dgm:prSet/>
      <dgm:spPr/>
      <dgm:t>
        <a:bodyPr/>
        <a:lstStyle/>
        <a:p>
          <a:endParaRPr lang="en-US" sz="2000">
            <a:latin typeface="+mn-lt"/>
          </a:endParaRPr>
        </a:p>
      </dgm:t>
    </dgm:pt>
    <dgm:pt modelId="{4E89A01F-8DAB-46FD-84F6-E6C02F2E2260}">
      <dgm:prSet custT="1"/>
      <dgm:spPr/>
      <dgm:t>
        <a:bodyPr/>
        <a:lstStyle/>
        <a:p>
          <a:pPr algn="just" rtl="0"/>
          <a:r>
            <a:rPr lang="en-US" sz="2000" b="1" dirty="0" smtClean="0">
              <a:solidFill>
                <a:schemeClr val="tx1"/>
              </a:solidFill>
              <a:latin typeface="+mn-lt"/>
            </a:rPr>
            <a:t>Purpose: </a:t>
          </a:r>
          <a:r>
            <a:rPr lang="en-US" sz="2000" dirty="0" smtClean="0">
              <a:solidFill>
                <a:schemeClr val="tx1"/>
              </a:solidFill>
              <a:latin typeface="+mn-lt"/>
            </a:rPr>
            <a:t>Financing is available for:</a:t>
          </a:r>
        </a:p>
        <a:p>
          <a:pPr algn="just" rtl="0"/>
          <a:r>
            <a:rPr lang="en-US" sz="2000" b="0" dirty="0" smtClean="0">
              <a:solidFill>
                <a:schemeClr val="tx1"/>
              </a:solidFill>
              <a:latin typeface="+mn-lt"/>
            </a:rPr>
            <a:t>purchase of new imported/ local plant &amp; machinery for BMR of existing units and setting up of new SME units</a:t>
          </a:r>
        </a:p>
        <a:p>
          <a:pPr algn="just" rtl="0"/>
          <a:r>
            <a:rPr lang="en-US" sz="2000" b="0" dirty="0" smtClean="0">
              <a:solidFill>
                <a:schemeClr val="tx1"/>
              </a:solidFill>
              <a:latin typeface="+mn-lt"/>
            </a:rPr>
            <a:t>import/ local purchase of new generators up‐to a maximum capacity of 500 KVA.</a:t>
          </a:r>
        </a:p>
        <a:p>
          <a:pPr algn="just" rtl="0"/>
          <a:r>
            <a:rPr lang="en-US" sz="2000" b="0" dirty="0" smtClean="0">
              <a:solidFill>
                <a:schemeClr val="tx1"/>
              </a:solidFill>
              <a:latin typeface="+mn-lt"/>
            </a:rPr>
            <a:t>carrying out civil works up-to 20% of total project cost for conversion of conventional brick kiln and up-to 50% of total project cost for establishment of a new zigzag technology based brick kiln</a:t>
          </a:r>
        </a:p>
        <a:p>
          <a:pPr algn="just" rtl="0"/>
          <a:r>
            <a:rPr lang="en-US" sz="2000" b="1" u="none" dirty="0" smtClean="0">
              <a:solidFill>
                <a:schemeClr val="tx1"/>
              </a:solidFill>
              <a:uFillTx/>
              <a:latin typeface="+mn-lt"/>
            </a:rPr>
            <a:t>Participating Financial Institutions: </a:t>
          </a:r>
          <a:r>
            <a:rPr lang="en-US" sz="2000" u="none" dirty="0" smtClean="0">
              <a:solidFill>
                <a:schemeClr val="tx1"/>
              </a:solidFill>
              <a:uFillTx/>
              <a:latin typeface="+mn-lt"/>
            </a:rPr>
            <a:t> All commercial banks and </a:t>
          </a:r>
          <a:r>
            <a:rPr lang="en-US" sz="2000" dirty="0" smtClean="0">
              <a:solidFill>
                <a:schemeClr val="tx1"/>
              </a:solidFill>
              <a:latin typeface="+mn-lt"/>
            </a:rPr>
            <a:t>Development Finance Institutions (DFIs) </a:t>
          </a:r>
          <a:endParaRPr lang="en-US" sz="2000" b="0" dirty="0">
            <a:solidFill>
              <a:schemeClr val="tx1"/>
            </a:solidFill>
            <a:latin typeface="+mn-lt"/>
          </a:endParaRPr>
        </a:p>
      </dgm:t>
    </dgm:pt>
    <dgm:pt modelId="{26507A70-74B0-488E-9F93-B941CDD2A480}" type="parTrans" cxnId="{044C0304-7D5B-4892-8309-0B72A2D82417}">
      <dgm:prSet/>
      <dgm:spPr/>
      <dgm:t>
        <a:bodyPr/>
        <a:lstStyle/>
        <a:p>
          <a:endParaRPr lang="en-US" sz="2000">
            <a:latin typeface="+mn-lt"/>
          </a:endParaRPr>
        </a:p>
      </dgm:t>
    </dgm:pt>
    <dgm:pt modelId="{A5F388A9-FA7E-47AC-8E87-97E2B462B328}" type="sibTrans" cxnId="{044C0304-7D5B-4892-8309-0B72A2D82417}">
      <dgm:prSet/>
      <dgm:spPr/>
      <dgm:t>
        <a:bodyPr/>
        <a:lstStyle/>
        <a:p>
          <a:endParaRPr lang="en-US" sz="2000">
            <a:latin typeface="+mn-lt"/>
          </a:endParaRPr>
        </a:p>
      </dgm:t>
    </dgm:pt>
    <dgm:pt modelId="{32ACE758-DB21-4688-9EAF-9C3B25AF8304}">
      <dgm:prSet custT="1"/>
      <dgm:spPr/>
      <dgm:t>
        <a:bodyPr/>
        <a:lstStyle/>
        <a:p>
          <a:pPr algn="just" rtl="0"/>
          <a:endParaRPr lang="en-US" sz="2000" dirty="0">
            <a:solidFill>
              <a:schemeClr val="tx1"/>
            </a:solidFill>
            <a:latin typeface="+mn-lt"/>
          </a:endParaRPr>
        </a:p>
      </dgm:t>
    </dgm:pt>
    <dgm:pt modelId="{5F21CD28-7D82-4E3F-B8A7-B31986EFF152}" type="parTrans" cxnId="{A8C54ABC-5458-4F46-8255-90D34CBCEEAB}">
      <dgm:prSet/>
      <dgm:spPr/>
      <dgm:t>
        <a:bodyPr/>
        <a:lstStyle/>
        <a:p>
          <a:endParaRPr lang="en-US" sz="2000">
            <a:latin typeface="+mn-lt"/>
          </a:endParaRPr>
        </a:p>
      </dgm:t>
    </dgm:pt>
    <dgm:pt modelId="{E93F3F07-6028-47C6-9208-C38826C2A054}" type="sibTrans" cxnId="{A8C54ABC-5458-4F46-8255-90D34CBCEEAB}">
      <dgm:prSet/>
      <dgm:spPr/>
      <dgm:t>
        <a:bodyPr/>
        <a:lstStyle/>
        <a:p>
          <a:endParaRPr lang="en-US" sz="2000">
            <a:latin typeface="+mn-lt"/>
          </a:endParaRPr>
        </a:p>
      </dgm:t>
    </dgm:pt>
    <dgm:pt modelId="{0CEC8EAC-A766-4E0F-8A6E-8019B15A6B30}">
      <dgm:prSet custT="1"/>
      <dgm:spPr/>
      <dgm:t>
        <a:bodyPr/>
        <a:lstStyle/>
        <a:p>
          <a:pPr algn="just" rtl="0"/>
          <a:r>
            <a:rPr lang="en-US" sz="2000" b="1" dirty="0" smtClean="0">
              <a:solidFill>
                <a:schemeClr val="tx1"/>
              </a:solidFill>
              <a:latin typeface="+mn-lt"/>
            </a:rPr>
            <a:t>Tenor: </a:t>
          </a:r>
          <a:r>
            <a:rPr lang="en-US" sz="2000" dirty="0" smtClean="0">
              <a:solidFill>
                <a:schemeClr val="tx1"/>
              </a:solidFill>
              <a:latin typeface="+mn-lt"/>
            </a:rPr>
            <a:t>Maximum period 10 years including a maximum grace period of 6 months</a:t>
          </a:r>
          <a:endParaRPr lang="en-US" sz="2000" dirty="0">
            <a:solidFill>
              <a:schemeClr val="tx1"/>
            </a:solidFill>
            <a:latin typeface="+mn-lt"/>
          </a:endParaRPr>
        </a:p>
      </dgm:t>
    </dgm:pt>
    <dgm:pt modelId="{6B5019A5-309E-4A1E-A67A-625A87C31BCA}" type="parTrans" cxnId="{96E07338-5D5E-4FFB-B3B9-980C096A447D}">
      <dgm:prSet/>
      <dgm:spPr/>
      <dgm:t>
        <a:bodyPr/>
        <a:lstStyle/>
        <a:p>
          <a:endParaRPr lang="en-US" sz="2000">
            <a:latin typeface="+mn-lt"/>
          </a:endParaRPr>
        </a:p>
      </dgm:t>
    </dgm:pt>
    <dgm:pt modelId="{0F05E14A-D062-4401-BC60-804FB37F63B5}" type="sibTrans" cxnId="{96E07338-5D5E-4FFB-B3B9-980C096A447D}">
      <dgm:prSet/>
      <dgm:spPr/>
      <dgm:t>
        <a:bodyPr/>
        <a:lstStyle/>
        <a:p>
          <a:endParaRPr lang="en-US" sz="2000">
            <a:latin typeface="+mn-lt"/>
          </a:endParaRPr>
        </a:p>
      </dgm:t>
    </dgm:pt>
    <dgm:pt modelId="{92D1E1D9-D271-4C7D-8C1C-25F7BA3D3CD6}">
      <dgm:prSet custT="1"/>
      <dgm:spPr/>
      <dgm:t>
        <a:bodyPr/>
        <a:lstStyle/>
        <a:p>
          <a:pPr algn="just"/>
          <a:r>
            <a:rPr lang="en-US" sz="2000" dirty="0" smtClean="0">
              <a:solidFill>
                <a:schemeClr val="tx1"/>
              </a:solidFill>
            </a:rPr>
            <a:t>The </a:t>
          </a:r>
          <a:r>
            <a:rPr lang="en-US" sz="2000" b="1" dirty="0" smtClean="0">
              <a:solidFill>
                <a:schemeClr val="tx1"/>
              </a:solidFill>
            </a:rPr>
            <a:t>rate of service charges is </a:t>
          </a:r>
          <a:r>
            <a:rPr lang="en-US" sz="2000" dirty="0" smtClean="0">
              <a:solidFill>
                <a:schemeClr val="tx1"/>
              </a:solidFill>
            </a:rPr>
            <a:t>6% p.a. </a:t>
          </a:r>
          <a:endParaRPr lang="en-US" sz="2000" dirty="0">
            <a:solidFill>
              <a:schemeClr val="tx1"/>
            </a:solidFill>
            <a:latin typeface="+mn-lt"/>
          </a:endParaRPr>
        </a:p>
      </dgm:t>
    </dgm:pt>
    <dgm:pt modelId="{27B9A0BB-87CD-4179-B509-831022BA80D4}" type="parTrans" cxnId="{2D527320-5B61-4F3C-A83F-32D93DD887B5}">
      <dgm:prSet/>
      <dgm:spPr/>
      <dgm:t>
        <a:bodyPr/>
        <a:lstStyle/>
        <a:p>
          <a:endParaRPr lang="en-US" sz="2000"/>
        </a:p>
      </dgm:t>
    </dgm:pt>
    <dgm:pt modelId="{CF2EFEBD-7FAA-447C-99A2-0C607BD46E7B}" type="sibTrans" cxnId="{2D527320-5B61-4F3C-A83F-32D93DD887B5}">
      <dgm:prSet/>
      <dgm:spPr/>
      <dgm:t>
        <a:bodyPr/>
        <a:lstStyle/>
        <a:p>
          <a:endParaRPr lang="en-US" sz="2000"/>
        </a:p>
      </dgm:t>
    </dgm:pt>
    <dgm:pt modelId="{856ED5A3-CC79-4C62-8BB5-A7D6DD8164B8}">
      <dgm:prSet custT="1"/>
      <dgm:spPr/>
      <dgm:t>
        <a:bodyPr/>
        <a:lstStyle/>
        <a:p>
          <a:pPr algn="just"/>
          <a:r>
            <a:rPr lang="en-US" sz="2000" dirty="0" smtClean="0">
              <a:solidFill>
                <a:schemeClr val="tx1"/>
              </a:solidFill>
              <a:latin typeface="+mn-lt"/>
            </a:rPr>
            <a:t>Shariah compliant alternate of this product is also available.</a:t>
          </a:r>
          <a:endParaRPr lang="en-US" sz="2000" dirty="0">
            <a:solidFill>
              <a:schemeClr val="tx1"/>
            </a:solidFill>
            <a:latin typeface="+mn-lt"/>
          </a:endParaRPr>
        </a:p>
      </dgm:t>
    </dgm:pt>
    <dgm:pt modelId="{309F94C4-7A88-4149-A7E4-2615FCBBF38D}" type="parTrans" cxnId="{33EC341E-985F-437F-9D9B-3A936CC4C277}">
      <dgm:prSet/>
      <dgm:spPr/>
      <dgm:t>
        <a:bodyPr/>
        <a:lstStyle/>
        <a:p>
          <a:endParaRPr lang="en-US"/>
        </a:p>
      </dgm:t>
    </dgm:pt>
    <dgm:pt modelId="{6889A59A-2B08-4226-88DB-BF7F4E049CB1}" type="sibTrans" cxnId="{33EC341E-985F-437F-9D9B-3A936CC4C277}">
      <dgm:prSet/>
      <dgm:spPr/>
      <dgm:t>
        <a:bodyPr/>
        <a:lstStyle/>
        <a:p>
          <a:endParaRPr lang="en-US"/>
        </a:p>
      </dgm:t>
    </dgm:pt>
    <dgm:pt modelId="{CFC366B1-70A6-4661-95F7-6602FCD1D550}" type="pres">
      <dgm:prSet presAssocID="{C4B78D45-8623-42D0-8203-DFB5855D90FE}" presName="vert0" presStyleCnt="0">
        <dgm:presLayoutVars>
          <dgm:dir/>
          <dgm:animOne val="branch"/>
          <dgm:animLvl val="lvl"/>
        </dgm:presLayoutVars>
      </dgm:prSet>
      <dgm:spPr/>
      <dgm:t>
        <a:bodyPr/>
        <a:lstStyle/>
        <a:p>
          <a:endParaRPr lang="en-US"/>
        </a:p>
      </dgm:t>
    </dgm:pt>
    <dgm:pt modelId="{146BED1E-7064-4FE3-8D5D-C8A29D80C8CA}" type="pres">
      <dgm:prSet presAssocID="{EE2F6A8B-C2C8-41EE-AEA2-8771A1DC8B5B}" presName="thickLine" presStyleLbl="alignNode1" presStyleIdx="0" presStyleCnt="7"/>
      <dgm:spPr/>
    </dgm:pt>
    <dgm:pt modelId="{68628590-765D-4BB2-AAE7-C2AE5A3C9EEB}" type="pres">
      <dgm:prSet presAssocID="{EE2F6A8B-C2C8-41EE-AEA2-8771A1DC8B5B}" presName="horz1" presStyleCnt="0"/>
      <dgm:spPr/>
    </dgm:pt>
    <dgm:pt modelId="{2C8B0A65-B555-4686-8363-76BB9B873EC5}" type="pres">
      <dgm:prSet presAssocID="{EE2F6A8B-C2C8-41EE-AEA2-8771A1DC8B5B}" presName="tx1" presStyleLbl="revTx" presStyleIdx="0" presStyleCnt="7"/>
      <dgm:spPr/>
      <dgm:t>
        <a:bodyPr/>
        <a:lstStyle/>
        <a:p>
          <a:endParaRPr lang="en-US"/>
        </a:p>
      </dgm:t>
    </dgm:pt>
    <dgm:pt modelId="{C8F4079E-F460-4DC9-ACF2-8735D12DDE3F}" type="pres">
      <dgm:prSet presAssocID="{EE2F6A8B-C2C8-41EE-AEA2-8771A1DC8B5B}" presName="vert1" presStyleCnt="0"/>
      <dgm:spPr/>
    </dgm:pt>
    <dgm:pt modelId="{42B3AB12-1BB3-4F12-9C9F-C7EDD5CAD037}" type="pres">
      <dgm:prSet presAssocID="{C57B4A23-E2B1-4048-ABDF-B350FCA1562D}" presName="thickLine" presStyleLbl="alignNode1" presStyleIdx="1" presStyleCnt="7"/>
      <dgm:spPr/>
    </dgm:pt>
    <dgm:pt modelId="{13911F23-8158-483F-8F44-8A1F5F2DE96D}" type="pres">
      <dgm:prSet presAssocID="{C57B4A23-E2B1-4048-ABDF-B350FCA1562D}" presName="horz1" presStyleCnt="0"/>
      <dgm:spPr/>
    </dgm:pt>
    <dgm:pt modelId="{360CC0F3-E1B3-4BC2-B25F-609B7CDE07E5}" type="pres">
      <dgm:prSet presAssocID="{C57B4A23-E2B1-4048-ABDF-B350FCA1562D}" presName="tx1" presStyleLbl="revTx" presStyleIdx="1" presStyleCnt="7" custScaleY="107408"/>
      <dgm:spPr/>
      <dgm:t>
        <a:bodyPr/>
        <a:lstStyle/>
        <a:p>
          <a:endParaRPr lang="en-US"/>
        </a:p>
      </dgm:t>
    </dgm:pt>
    <dgm:pt modelId="{C80455A6-3943-4DF3-A2B8-1B63F22F1EC1}" type="pres">
      <dgm:prSet presAssocID="{C57B4A23-E2B1-4048-ABDF-B350FCA1562D}" presName="vert1" presStyleCnt="0"/>
      <dgm:spPr/>
    </dgm:pt>
    <dgm:pt modelId="{BAA87E19-4F12-4ABA-9C81-FA84B2357BD7}" type="pres">
      <dgm:prSet presAssocID="{4E89A01F-8DAB-46FD-84F6-E6C02F2E2260}" presName="thickLine" presStyleLbl="alignNode1" presStyleIdx="2" presStyleCnt="7"/>
      <dgm:spPr/>
    </dgm:pt>
    <dgm:pt modelId="{5D9F0957-B653-426E-951D-E7AB79E9AB81}" type="pres">
      <dgm:prSet presAssocID="{4E89A01F-8DAB-46FD-84F6-E6C02F2E2260}" presName="horz1" presStyleCnt="0"/>
      <dgm:spPr/>
    </dgm:pt>
    <dgm:pt modelId="{BE5EF2B4-5A39-4D6C-BB1C-57DF33410FD9}" type="pres">
      <dgm:prSet presAssocID="{4E89A01F-8DAB-46FD-84F6-E6C02F2E2260}" presName="tx1" presStyleLbl="revTx" presStyleIdx="2" presStyleCnt="7" custScaleY="330835"/>
      <dgm:spPr/>
      <dgm:t>
        <a:bodyPr/>
        <a:lstStyle/>
        <a:p>
          <a:endParaRPr lang="en-US"/>
        </a:p>
      </dgm:t>
    </dgm:pt>
    <dgm:pt modelId="{DD1B99C8-F1C9-4298-91E1-71B534737050}" type="pres">
      <dgm:prSet presAssocID="{4E89A01F-8DAB-46FD-84F6-E6C02F2E2260}" presName="vert1" presStyleCnt="0"/>
      <dgm:spPr/>
    </dgm:pt>
    <dgm:pt modelId="{440B9D42-EC7E-481D-ACB8-5EBF6A0761CD}" type="pres">
      <dgm:prSet presAssocID="{32ACE758-DB21-4688-9EAF-9C3B25AF8304}" presName="thickLine" presStyleLbl="alignNode1" presStyleIdx="3" presStyleCnt="7"/>
      <dgm:spPr/>
    </dgm:pt>
    <dgm:pt modelId="{9C35E477-6A55-4044-90DD-27C74378052A}" type="pres">
      <dgm:prSet presAssocID="{32ACE758-DB21-4688-9EAF-9C3B25AF8304}" presName="horz1" presStyleCnt="0"/>
      <dgm:spPr/>
    </dgm:pt>
    <dgm:pt modelId="{CCB7C872-D935-445A-8E5D-0F7F25AC9D7D}" type="pres">
      <dgm:prSet presAssocID="{32ACE758-DB21-4688-9EAF-9C3B25AF8304}" presName="tx1" presStyleLbl="revTx" presStyleIdx="3" presStyleCnt="7" custScaleY="99300"/>
      <dgm:spPr/>
      <dgm:t>
        <a:bodyPr/>
        <a:lstStyle/>
        <a:p>
          <a:endParaRPr lang="en-US"/>
        </a:p>
      </dgm:t>
    </dgm:pt>
    <dgm:pt modelId="{E8AC0C1F-F202-49EC-AD48-4CC737378F09}" type="pres">
      <dgm:prSet presAssocID="{32ACE758-DB21-4688-9EAF-9C3B25AF8304}" presName="vert1" presStyleCnt="0"/>
      <dgm:spPr/>
    </dgm:pt>
    <dgm:pt modelId="{B29FC90D-4674-4474-9484-D58876A359E4}" type="pres">
      <dgm:prSet presAssocID="{0CEC8EAC-A766-4E0F-8A6E-8019B15A6B30}" presName="thickLine" presStyleLbl="alignNode1" presStyleIdx="4" presStyleCnt="7"/>
      <dgm:spPr/>
    </dgm:pt>
    <dgm:pt modelId="{3D75CA7F-1EB9-4D62-91B0-BE326E4BBF0E}" type="pres">
      <dgm:prSet presAssocID="{0CEC8EAC-A766-4E0F-8A6E-8019B15A6B30}" presName="horz1" presStyleCnt="0"/>
      <dgm:spPr/>
    </dgm:pt>
    <dgm:pt modelId="{F2172BAC-BF27-4D61-A5A3-C28CD8067E78}" type="pres">
      <dgm:prSet presAssocID="{0CEC8EAC-A766-4E0F-8A6E-8019B15A6B30}" presName="tx1" presStyleLbl="revTx" presStyleIdx="4" presStyleCnt="7"/>
      <dgm:spPr/>
      <dgm:t>
        <a:bodyPr/>
        <a:lstStyle/>
        <a:p>
          <a:endParaRPr lang="en-US"/>
        </a:p>
      </dgm:t>
    </dgm:pt>
    <dgm:pt modelId="{D8AD67C1-92BF-4659-B198-DDA4AC2D39F4}" type="pres">
      <dgm:prSet presAssocID="{0CEC8EAC-A766-4E0F-8A6E-8019B15A6B30}" presName="vert1" presStyleCnt="0"/>
      <dgm:spPr/>
    </dgm:pt>
    <dgm:pt modelId="{97B317AC-B4B2-4E08-8D73-A82764ECC275}" type="pres">
      <dgm:prSet presAssocID="{92D1E1D9-D271-4C7D-8C1C-25F7BA3D3CD6}" presName="thickLine" presStyleLbl="alignNode1" presStyleIdx="5" presStyleCnt="7"/>
      <dgm:spPr/>
    </dgm:pt>
    <dgm:pt modelId="{581EF874-83B5-4543-9C5D-E53EB5C2025C}" type="pres">
      <dgm:prSet presAssocID="{92D1E1D9-D271-4C7D-8C1C-25F7BA3D3CD6}" presName="horz1" presStyleCnt="0"/>
      <dgm:spPr/>
    </dgm:pt>
    <dgm:pt modelId="{D2414406-D10F-4B2D-9F8D-492E94F6BE08}" type="pres">
      <dgm:prSet presAssocID="{92D1E1D9-D271-4C7D-8C1C-25F7BA3D3CD6}" presName="tx1" presStyleLbl="revTx" presStyleIdx="5" presStyleCnt="7"/>
      <dgm:spPr/>
      <dgm:t>
        <a:bodyPr/>
        <a:lstStyle/>
        <a:p>
          <a:endParaRPr lang="en-US"/>
        </a:p>
      </dgm:t>
    </dgm:pt>
    <dgm:pt modelId="{78BBD437-E5A3-49D1-8464-9B6EFE5551EF}" type="pres">
      <dgm:prSet presAssocID="{92D1E1D9-D271-4C7D-8C1C-25F7BA3D3CD6}" presName="vert1" presStyleCnt="0"/>
      <dgm:spPr/>
    </dgm:pt>
    <dgm:pt modelId="{8D7362F9-2B3F-4A03-9C9F-C1044AEB7DD6}" type="pres">
      <dgm:prSet presAssocID="{856ED5A3-CC79-4C62-8BB5-A7D6DD8164B8}" presName="thickLine" presStyleLbl="alignNode1" presStyleIdx="6" presStyleCnt="7"/>
      <dgm:spPr/>
    </dgm:pt>
    <dgm:pt modelId="{49A99B81-62C8-4B00-BB39-8ABF81BACCC5}" type="pres">
      <dgm:prSet presAssocID="{856ED5A3-CC79-4C62-8BB5-A7D6DD8164B8}" presName="horz1" presStyleCnt="0"/>
      <dgm:spPr/>
    </dgm:pt>
    <dgm:pt modelId="{B2CFE91E-186A-43C6-8CD1-007E5B3A3F08}" type="pres">
      <dgm:prSet presAssocID="{856ED5A3-CC79-4C62-8BB5-A7D6DD8164B8}" presName="tx1" presStyleLbl="revTx" presStyleIdx="6" presStyleCnt="7"/>
      <dgm:spPr/>
      <dgm:t>
        <a:bodyPr/>
        <a:lstStyle/>
        <a:p>
          <a:endParaRPr lang="en-US"/>
        </a:p>
      </dgm:t>
    </dgm:pt>
    <dgm:pt modelId="{8BE68C71-FDDC-406F-95D8-77A9B21972E3}" type="pres">
      <dgm:prSet presAssocID="{856ED5A3-CC79-4C62-8BB5-A7D6DD8164B8}" presName="vert1" presStyleCnt="0"/>
      <dgm:spPr/>
    </dgm:pt>
  </dgm:ptLst>
  <dgm:cxnLst>
    <dgm:cxn modelId="{FCBF37C4-82AB-4DC6-8A95-18FDD9C3C8D2}" type="presOf" srcId="{EE2F6A8B-C2C8-41EE-AEA2-8771A1DC8B5B}" destId="{2C8B0A65-B555-4686-8363-76BB9B873EC5}" srcOrd="0" destOrd="0" presId="urn:microsoft.com/office/officeart/2008/layout/LinedList"/>
    <dgm:cxn modelId="{A8C54ABC-5458-4F46-8255-90D34CBCEEAB}" srcId="{C4B78D45-8623-42D0-8203-DFB5855D90FE}" destId="{32ACE758-DB21-4688-9EAF-9C3B25AF8304}" srcOrd="3" destOrd="0" parTransId="{5F21CD28-7D82-4E3F-B8A7-B31986EFF152}" sibTransId="{E93F3F07-6028-47C6-9208-C38826C2A054}"/>
    <dgm:cxn modelId="{1D471F2E-6FF6-453F-93AD-226E0B1D47CD}" type="presOf" srcId="{856ED5A3-CC79-4C62-8BB5-A7D6DD8164B8}" destId="{B2CFE91E-186A-43C6-8CD1-007E5B3A3F08}" srcOrd="0" destOrd="0" presId="urn:microsoft.com/office/officeart/2008/layout/LinedList"/>
    <dgm:cxn modelId="{B45E77E1-898C-4E9A-A79E-98D33C00ACC6}" type="presOf" srcId="{C4B78D45-8623-42D0-8203-DFB5855D90FE}" destId="{CFC366B1-70A6-4661-95F7-6602FCD1D550}" srcOrd="0" destOrd="0" presId="urn:microsoft.com/office/officeart/2008/layout/LinedList"/>
    <dgm:cxn modelId="{2D527320-5B61-4F3C-A83F-32D93DD887B5}" srcId="{C4B78D45-8623-42D0-8203-DFB5855D90FE}" destId="{92D1E1D9-D271-4C7D-8C1C-25F7BA3D3CD6}" srcOrd="5" destOrd="0" parTransId="{27B9A0BB-87CD-4179-B509-831022BA80D4}" sibTransId="{CF2EFEBD-7FAA-447C-99A2-0C607BD46E7B}"/>
    <dgm:cxn modelId="{4A3A013B-C321-4A7C-ADCB-F522F16D0B4E}" type="presOf" srcId="{0CEC8EAC-A766-4E0F-8A6E-8019B15A6B30}" destId="{F2172BAC-BF27-4D61-A5A3-C28CD8067E78}" srcOrd="0" destOrd="0" presId="urn:microsoft.com/office/officeart/2008/layout/LinedList"/>
    <dgm:cxn modelId="{044C0304-7D5B-4892-8309-0B72A2D82417}" srcId="{C4B78D45-8623-42D0-8203-DFB5855D90FE}" destId="{4E89A01F-8DAB-46FD-84F6-E6C02F2E2260}" srcOrd="2" destOrd="0" parTransId="{26507A70-74B0-488E-9F93-B941CDD2A480}" sibTransId="{A5F388A9-FA7E-47AC-8E87-97E2B462B328}"/>
    <dgm:cxn modelId="{7FBA7543-8DEF-407D-9E1D-61A7D994F4C5}" srcId="{C4B78D45-8623-42D0-8203-DFB5855D90FE}" destId="{C57B4A23-E2B1-4048-ABDF-B350FCA1562D}" srcOrd="1" destOrd="0" parTransId="{BC8F522E-28A6-49A7-B69E-BB2037A0C1D9}" sibTransId="{DB5CD6C9-6EFF-475A-B2BB-81CE58CDC8AC}"/>
    <dgm:cxn modelId="{96E07338-5D5E-4FFB-B3B9-980C096A447D}" srcId="{C4B78D45-8623-42D0-8203-DFB5855D90FE}" destId="{0CEC8EAC-A766-4E0F-8A6E-8019B15A6B30}" srcOrd="4" destOrd="0" parTransId="{6B5019A5-309E-4A1E-A67A-625A87C31BCA}" sibTransId="{0F05E14A-D062-4401-BC60-804FB37F63B5}"/>
    <dgm:cxn modelId="{CD15BD2D-3F64-4810-A71D-72B230CE5F04}" type="presOf" srcId="{92D1E1D9-D271-4C7D-8C1C-25F7BA3D3CD6}" destId="{D2414406-D10F-4B2D-9F8D-492E94F6BE08}" srcOrd="0" destOrd="0" presId="urn:microsoft.com/office/officeart/2008/layout/LinedList"/>
    <dgm:cxn modelId="{33EC341E-985F-437F-9D9B-3A936CC4C277}" srcId="{C4B78D45-8623-42D0-8203-DFB5855D90FE}" destId="{856ED5A3-CC79-4C62-8BB5-A7D6DD8164B8}" srcOrd="6" destOrd="0" parTransId="{309F94C4-7A88-4149-A7E4-2615FCBBF38D}" sibTransId="{6889A59A-2B08-4226-88DB-BF7F4E049CB1}"/>
    <dgm:cxn modelId="{A0BC83B6-E871-4E6D-B092-73D47D238F3E}" srcId="{C4B78D45-8623-42D0-8203-DFB5855D90FE}" destId="{EE2F6A8B-C2C8-41EE-AEA2-8771A1DC8B5B}" srcOrd="0" destOrd="0" parTransId="{0E065257-677F-4EE2-8398-6D569BDD40BD}" sibTransId="{9902AD20-B6B1-4474-9240-8AE61236778D}"/>
    <dgm:cxn modelId="{936D450F-3D3D-405B-AE3B-FA56E49215F0}" type="presOf" srcId="{32ACE758-DB21-4688-9EAF-9C3B25AF8304}" destId="{CCB7C872-D935-445A-8E5D-0F7F25AC9D7D}" srcOrd="0" destOrd="0" presId="urn:microsoft.com/office/officeart/2008/layout/LinedList"/>
    <dgm:cxn modelId="{3CAE5043-BCAE-4EAA-B75B-625B1F0DF399}" type="presOf" srcId="{C57B4A23-E2B1-4048-ABDF-B350FCA1562D}" destId="{360CC0F3-E1B3-4BC2-B25F-609B7CDE07E5}" srcOrd="0" destOrd="0" presId="urn:microsoft.com/office/officeart/2008/layout/LinedList"/>
    <dgm:cxn modelId="{50A0BADA-ABDC-42A1-9CC8-11363CF53328}" type="presOf" srcId="{4E89A01F-8DAB-46FD-84F6-E6C02F2E2260}" destId="{BE5EF2B4-5A39-4D6C-BB1C-57DF33410FD9}" srcOrd="0" destOrd="0" presId="urn:microsoft.com/office/officeart/2008/layout/LinedList"/>
    <dgm:cxn modelId="{4FDD8130-730E-441D-AB0B-22CE693FDE81}" type="presParOf" srcId="{CFC366B1-70A6-4661-95F7-6602FCD1D550}" destId="{146BED1E-7064-4FE3-8D5D-C8A29D80C8CA}" srcOrd="0" destOrd="0" presId="urn:microsoft.com/office/officeart/2008/layout/LinedList"/>
    <dgm:cxn modelId="{1B60DC1C-8068-469A-8E69-CE420DF59FA5}" type="presParOf" srcId="{CFC366B1-70A6-4661-95F7-6602FCD1D550}" destId="{68628590-765D-4BB2-AAE7-C2AE5A3C9EEB}" srcOrd="1" destOrd="0" presId="urn:microsoft.com/office/officeart/2008/layout/LinedList"/>
    <dgm:cxn modelId="{43030109-049B-4B31-84AC-4288BEFBC445}" type="presParOf" srcId="{68628590-765D-4BB2-AAE7-C2AE5A3C9EEB}" destId="{2C8B0A65-B555-4686-8363-76BB9B873EC5}" srcOrd="0" destOrd="0" presId="urn:microsoft.com/office/officeart/2008/layout/LinedList"/>
    <dgm:cxn modelId="{8A71F03C-C216-4EC2-A170-3E8EAE7C7370}" type="presParOf" srcId="{68628590-765D-4BB2-AAE7-C2AE5A3C9EEB}" destId="{C8F4079E-F460-4DC9-ACF2-8735D12DDE3F}" srcOrd="1" destOrd="0" presId="urn:microsoft.com/office/officeart/2008/layout/LinedList"/>
    <dgm:cxn modelId="{5C2A5102-80D6-4401-AD5D-5328A051008F}" type="presParOf" srcId="{CFC366B1-70A6-4661-95F7-6602FCD1D550}" destId="{42B3AB12-1BB3-4F12-9C9F-C7EDD5CAD037}" srcOrd="2" destOrd="0" presId="urn:microsoft.com/office/officeart/2008/layout/LinedList"/>
    <dgm:cxn modelId="{E73BEADE-430E-4465-A6DE-0EB25E88AACA}" type="presParOf" srcId="{CFC366B1-70A6-4661-95F7-6602FCD1D550}" destId="{13911F23-8158-483F-8F44-8A1F5F2DE96D}" srcOrd="3" destOrd="0" presId="urn:microsoft.com/office/officeart/2008/layout/LinedList"/>
    <dgm:cxn modelId="{ACA28D62-2480-4A1B-9AF8-0A99338664AC}" type="presParOf" srcId="{13911F23-8158-483F-8F44-8A1F5F2DE96D}" destId="{360CC0F3-E1B3-4BC2-B25F-609B7CDE07E5}" srcOrd="0" destOrd="0" presId="urn:microsoft.com/office/officeart/2008/layout/LinedList"/>
    <dgm:cxn modelId="{5935998E-424D-4289-9EE7-153D577AE791}" type="presParOf" srcId="{13911F23-8158-483F-8F44-8A1F5F2DE96D}" destId="{C80455A6-3943-4DF3-A2B8-1B63F22F1EC1}" srcOrd="1" destOrd="0" presId="urn:microsoft.com/office/officeart/2008/layout/LinedList"/>
    <dgm:cxn modelId="{7214946A-86BA-4C8A-A56C-DD7C95051B3D}" type="presParOf" srcId="{CFC366B1-70A6-4661-95F7-6602FCD1D550}" destId="{BAA87E19-4F12-4ABA-9C81-FA84B2357BD7}" srcOrd="4" destOrd="0" presId="urn:microsoft.com/office/officeart/2008/layout/LinedList"/>
    <dgm:cxn modelId="{6985B1BA-A04E-4CC2-BB37-A89C223BEE87}" type="presParOf" srcId="{CFC366B1-70A6-4661-95F7-6602FCD1D550}" destId="{5D9F0957-B653-426E-951D-E7AB79E9AB81}" srcOrd="5" destOrd="0" presId="urn:microsoft.com/office/officeart/2008/layout/LinedList"/>
    <dgm:cxn modelId="{D7A55DBC-8DA4-4624-A8AE-1FCB43308F3E}" type="presParOf" srcId="{5D9F0957-B653-426E-951D-E7AB79E9AB81}" destId="{BE5EF2B4-5A39-4D6C-BB1C-57DF33410FD9}" srcOrd="0" destOrd="0" presId="urn:microsoft.com/office/officeart/2008/layout/LinedList"/>
    <dgm:cxn modelId="{08285375-F495-4656-BA77-D9066352C5FD}" type="presParOf" srcId="{5D9F0957-B653-426E-951D-E7AB79E9AB81}" destId="{DD1B99C8-F1C9-4298-91E1-71B534737050}" srcOrd="1" destOrd="0" presId="urn:microsoft.com/office/officeart/2008/layout/LinedList"/>
    <dgm:cxn modelId="{12A350A8-6771-4E7B-B4A4-20119D0303E3}" type="presParOf" srcId="{CFC366B1-70A6-4661-95F7-6602FCD1D550}" destId="{440B9D42-EC7E-481D-ACB8-5EBF6A0761CD}" srcOrd="6" destOrd="0" presId="urn:microsoft.com/office/officeart/2008/layout/LinedList"/>
    <dgm:cxn modelId="{CAFED9CE-ECA0-4BF8-BE06-8B28C7424D74}" type="presParOf" srcId="{CFC366B1-70A6-4661-95F7-6602FCD1D550}" destId="{9C35E477-6A55-4044-90DD-27C74378052A}" srcOrd="7" destOrd="0" presId="urn:microsoft.com/office/officeart/2008/layout/LinedList"/>
    <dgm:cxn modelId="{88F8F65E-E5F5-4276-9E18-AA8B15E598FD}" type="presParOf" srcId="{9C35E477-6A55-4044-90DD-27C74378052A}" destId="{CCB7C872-D935-445A-8E5D-0F7F25AC9D7D}" srcOrd="0" destOrd="0" presId="urn:microsoft.com/office/officeart/2008/layout/LinedList"/>
    <dgm:cxn modelId="{F1A8639F-C0EA-4983-8457-6D3D69DDDDE2}" type="presParOf" srcId="{9C35E477-6A55-4044-90DD-27C74378052A}" destId="{E8AC0C1F-F202-49EC-AD48-4CC737378F09}" srcOrd="1" destOrd="0" presId="urn:microsoft.com/office/officeart/2008/layout/LinedList"/>
    <dgm:cxn modelId="{8E886556-109B-4931-9F0D-378FE0AC1526}" type="presParOf" srcId="{CFC366B1-70A6-4661-95F7-6602FCD1D550}" destId="{B29FC90D-4674-4474-9484-D58876A359E4}" srcOrd="8" destOrd="0" presId="urn:microsoft.com/office/officeart/2008/layout/LinedList"/>
    <dgm:cxn modelId="{FB0406AC-34AB-4A74-BBD6-99AB1DAE67CC}" type="presParOf" srcId="{CFC366B1-70A6-4661-95F7-6602FCD1D550}" destId="{3D75CA7F-1EB9-4D62-91B0-BE326E4BBF0E}" srcOrd="9" destOrd="0" presId="urn:microsoft.com/office/officeart/2008/layout/LinedList"/>
    <dgm:cxn modelId="{97E0D651-DC33-4C71-B421-83573729CF98}" type="presParOf" srcId="{3D75CA7F-1EB9-4D62-91B0-BE326E4BBF0E}" destId="{F2172BAC-BF27-4D61-A5A3-C28CD8067E78}" srcOrd="0" destOrd="0" presId="urn:microsoft.com/office/officeart/2008/layout/LinedList"/>
    <dgm:cxn modelId="{615CED53-660B-4A8D-A5E0-4FFD73BC6F54}" type="presParOf" srcId="{3D75CA7F-1EB9-4D62-91B0-BE326E4BBF0E}" destId="{D8AD67C1-92BF-4659-B198-DDA4AC2D39F4}" srcOrd="1" destOrd="0" presId="urn:microsoft.com/office/officeart/2008/layout/LinedList"/>
    <dgm:cxn modelId="{A66C5B86-6A2D-4BDC-B1E0-9F22A9EF1654}" type="presParOf" srcId="{CFC366B1-70A6-4661-95F7-6602FCD1D550}" destId="{97B317AC-B4B2-4E08-8D73-A82764ECC275}" srcOrd="10" destOrd="0" presId="urn:microsoft.com/office/officeart/2008/layout/LinedList"/>
    <dgm:cxn modelId="{3BA8EF63-F6F0-42F4-9037-F14FC9ED0D49}" type="presParOf" srcId="{CFC366B1-70A6-4661-95F7-6602FCD1D550}" destId="{581EF874-83B5-4543-9C5D-E53EB5C2025C}" srcOrd="11" destOrd="0" presId="urn:microsoft.com/office/officeart/2008/layout/LinedList"/>
    <dgm:cxn modelId="{417D6760-B640-43A7-8189-744704DB2472}" type="presParOf" srcId="{581EF874-83B5-4543-9C5D-E53EB5C2025C}" destId="{D2414406-D10F-4B2D-9F8D-492E94F6BE08}" srcOrd="0" destOrd="0" presId="urn:microsoft.com/office/officeart/2008/layout/LinedList"/>
    <dgm:cxn modelId="{FCB5BC80-A2B6-42F4-8D1B-7405AFC13562}" type="presParOf" srcId="{581EF874-83B5-4543-9C5D-E53EB5C2025C}" destId="{78BBD437-E5A3-49D1-8464-9B6EFE5551EF}" srcOrd="1" destOrd="0" presId="urn:microsoft.com/office/officeart/2008/layout/LinedList"/>
    <dgm:cxn modelId="{892F72EF-66D8-416D-8ADD-AF3A2B8083C7}" type="presParOf" srcId="{CFC366B1-70A6-4661-95F7-6602FCD1D550}" destId="{8D7362F9-2B3F-4A03-9C9F-C1044AEB7DD6}" srcOrd="12" destOrd="0" presId="urn:microsoft.com/office/officeart/2008/layout/LinedList"/>
    <dgm:cxn modelId="{70D31541-8732-4599-A5BE-D9774A6A85E6}" type="presParOf" srcId="{CFC366B1-70A6-4661-95F7-6602FCD1D550}" destId="{49A99B81-62C8-4B00-BB39-8ABF81BACCC5}" srcOrd="13" destOrd="0" presId="urn:microsoft.com/office/officeart/2008/layout/LinedList"/>
    <dgm:cxn modelId="{1F427684-D15E-4B17-B9D0-39E4C30BF594}" type="presParOf" srcId="{49A99B81-62C8-4B00-BB39-8ABF81BACCC5}" destId="{B2CFE91E-186A-43C6-8CD1-007E5B3A3F08}" srcOrd="0" destOrd="0" presId="urn:microsoft.com/office/officeart/2008/layout/LinedList"/>
    <dgm:cxn modelId="{7E510535-5ECD-4E22-BDAB-A740B3A11E93}" type="presParOf" srcId="{49A99B81-62C8-4B00-BB39-8ABF81BACCC5}" destId="{8BE68C71-FDDC-406F-95D8-77A9B21972E3}"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B78D45-8623-42D0-8203-DFB5855D90FE}"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EE2F6A8B-C2C8-41EE-AEA2-8771A1DC8B5B}">
      <dgm:prSet custT="1"/>
      <dgm:spPr/>
      <dgm:t>
        <a:bodyPr/>
        <a:lstStyle/>
        <a:p>
          <a:pPr algn="just" rtl="0"/>
          <a:r>
            <a:rPr lang="en-US" sz="1800" b="1" dirty="0" smtClean="0">
              <a:solidFill>
                <a:schemeClr val="tx1"/>
              </a:solidFill>
            </a:rPr>
            <a:t>Purpose: </a:t>
          </a:r>
          <a:r>
            <a:rPr lang="en-US" sz="1800" dirty="0" smtClean="0">
              <a:solidFill>
                <a:schemeClr val="tx1"/>
              </a:solidFill>
            </a:rPr>
            <a:t>To encourage private sector to establish Silos, Warehouses &amp; Cold Storages </a:t>
          </a:r>
          <a:endParaRPr lang="en-US" sz="1800" dirty="0">
            <a:solidFill>
              <a:schemeClr val="tx1"/>
            </a:solidFill>
          </a:endParaRPr>
        </a:p>
      </dgm:t>
    </dgm:pt>
    <dgm:pt modelId="{0E065257-677F-4EE2-8398-6D569BDD40BD}" type="parTrans" cxnId="{A0BC83B6-E871-4E6D-B092-73D47D238F3E}">
      <dgm:prSet/>
      <dgm:spPr/>
      <dgm:t>
        <a:bodyPr/>
        <a:lstStyle/>
        <a:p>
          <a:endParaRPr lang="en-US" sz="1800"/>
        </a:p>
      </dgm:t>
    </dgm:pt>
    <dgm:pt modelId="{9902AD20-B6B1-4474-9240-8AE61236778D}" type="sibTrans" cxnId="{A0BC83B6-E871-4E6D-B092-73D47D238F3E}">
      <dgm:prSet/>
      <dgm:spPr/>
      <dgm:t>
        <a:bodyPr/>
        <a:lstStyle/>
        <a:p>
          <a:endParaRPr lang="en-US" sz="1800"/>
        </a:p>
      </dgm:t>
    </dgm:pt>
    <dgm:pt modelId="{C57B4A23-E2B1-4048-ABDF-B350FCA1562D}">
      <dgm:prSet custT="1"/>
      <dgm:spPr/>
      <dgm:t>
        <a:bodyPr/>
        <a:lstStyle/>
        <a:p>
          <a:pPr rtl="0"/>
          <a:r>
            <a:rPr lang="en-US" sz="1800" b="1" u="none" dirty="0" smtClean="0">
              <a:solidFill>
                <a:schemeClr val="tx1"/>
              </a:solidFill>
              <a:uFillTx/>
            </a:rPr>
            <a:t>Target Segment:</a:t>
          </a:r>
          <a:r>
            <a:rPr lang="en-US" sz="1800" u="none" dirty="0" smtClean="0">
              <a:solidFill>
                <a:schemeClr val="tx1"/>
              </a:solidFill>
              <a:uFillTx/>
            </a:rPr>
            <a:t> Financing is available for establishment/ expansion/ BMR of Silos, Warehouses </a:t>
          </a:r>
          <a:r>
            <a:rPr lang="en-US" sz="1800" dirty="0" smtClean="0">
              <a:solidFill>
                <a:schemeClr val="tx1"/>
              </a:solidFill>
            </a:rPr>
            <a:t>&amp; Cold Storages facilities for storing agricultural produce. Financing for local purchase/ import of new machinery, equipment accessories, generators (the capacity of generator shall, however, not be in excess of in-house energy requirements) thereof used in steel/ metal/ concrete silos, warehouses and cold storages. Further, up to </a:t>
          </a:r>
          <a:r>
            <a:rPr lang="en-US" sz="1800" b="1" dirty="0" smtClean="0">
              <a:solidFill>
                <a:schemeClr val="tx1"/>
              </a:solidFill>
            </a:rPr>
            <a:t>65% cost of civil works </a:t>
          </a:r>
          <a:r>
            <a:rPr lang="en-US" sz="1800" dirty="0" smtClean="0">
              <a:solidFill>
                <a:schemeClr val="tx1"/>
              </a:solidFill>
            </a:rPr>
            <a:t>is also eligible under the Scheme.</a:t>
          </a:r>
          <a:endParaRPr lang="en-US" sz="1800" dirty="0">
            <a:solidFill>
              <a:schemeClr val="tx1"/>
            </a:solidFill>
          </a:endParaRPr>
        </a:p>
      </dgm:t>
    </dgm:pt>
    <dgm:pt modelId="{BC8F522E-28A6-49A7-B69E-BB2037A0C1D9}" type="parTrans" cxnId="{7FBA7543-8DEF-407D-9E1D-61A7D994F4C5}">
      <dgm:prSet/>
      <dgm:spPr/>
      <dgm:t>
        <a:bodyPr/>
        <a:lstStyle/>
        <a:p>
          <a:endParaRPr lang="en-US" sz="1800"/>
        </a:p>
      </dgm:t>
    </dgm:pt>
    <dgm:pt modelId="{DB5CD6C9-6EFF-475A-B2BB-81CE58CDC8AC}" type="sibTrans" cxnId="{7FBA7543-8DEF-407D-9E1D-61A7D994F4C5}">
      <dgm:prSet/>
      <dgm:spPr/>
      <dgm:t>
        <a:bodyPr/>
        <a:lstStyle/>
        <a:p>
          <a:endParaRPr lang="en-US" sz="1800"/>
        </a:p>
      </dgm:t>
    </dgm:pt>
    <dgm:pt modelId="{1A84E8E4-0455-4BCA-9834-F3BE007F12AC}">
      <dgm:prSet custT="1"/>
      <dgm:spPr/>
      <dgm:t>
        <a:bodyPr/>
        <a:lstStyle/>
        <a:p>
          <a:pPr algn="just" rtl="0"/>
          <a:r>
            <a:rPr lang="en-US" sz="1800" b="1" u="none" dirty="0" smtClean="0">
              <a:solidFill>
                <a:schemeClr val="tx1"/>
              </a:solidFill>
              <a:uFillTx/>
            </a:rPr>
            <a:t>Financing Amount:</a:t>
          </a:r>
          <a:r>
            <a:rPr lang="en-US" sz="1800" u="none" dirty="0" smtClean="0">
              <a:solidFill>
                <a:schemeClr val="tx1"/>
              </a:solidFill>
              <a:uFillTx/>
            </a:rPr>
            <a:t> Maximum financing to a single commercial project is Rs 500 million under the </a:t>
          </a:r>
          <a:r>
            <a:rPr lang="en-US" sz="1800" dirty="0" smtClean="0">
              <a:solidFill>
                <a:schemeClr val="tx1"/>
              </a:solidFill>
            </a:rPr>
            <a:t>Facility.</a:t>
          </a:r>
        </a:p>
        <a:p>
          <a:pPr algn="just" rtl="0"/>
          <a:r>
            <a:rPr lang="en-US" sz="1800" dirty="0" smtClean="0">
              <a:solidFill>
                <a:schemeClr val="tx1"/>
              </a:solidFill>
            </a:rPr>
            <a:t>		     </a:t>
          </a:r>
          <a:r>
            <a:rPr lang="en-US" sz="1800" u="none" dirty="0" smtClean="0">
              <a:solidFill>
                <a:schemeClr val="tx1"/>
              </a:solidFill>
              <a:uFillTx/>
            </a:rPr>
            <a:t>Maximum financing to a single SME project is Rs 200 million under the </a:t>
          </a:r>
          <a:r>
            <a:rPr lang="en-US" sz="1800" dirty="0" smtClean="0">
              <a:solidFill>
                <a:schemeClr val="tx1"/>
              </a:solidFill>
            </a:rPr>
            <a:t>Facility.  </a:t>
          </a:r>
          <a:endParaRPr lang="en-US" sz="1800" dirty="0">
            <a:solidFill>
              <a:schemeClr val="tx1"/>
            </a:solidFill>
          </a:endParaRPr>
        </a:p>
      </dgm:t>
    </dgm:pt>
    <dgm:pt modelId="{CD425C2A-50F2-473B-AE1D-EC76477A5FED}" type="parTrans" cxnId="{413CD3EE-8453-4EDE-83DB-72EF60068FD4}">
      <dgm:prSet/>
      <dgm:spPr/>
      <dgm:t>
        <a:bodyPr/>
        <a:lstStyle/>
        <a:p>
          <a:endParaRPr lang="en-US" sz="1800"/>
        </a:p>
      </dgm:t>
    </dgm:pt>
    <dgm:pt modelId="{C67A6E2D-53CA-41AD-85E8-5801677AFB95}" type="sibTrans" cxnId="{413CD3EE-8453-4EDE-83DB-72EF60068FD4}">
      <dgm:prSet/>
      <dgm:spPr/>
      <dgm:t>
        <a:bodyPr/>
        <a:lstStyle/>
        <a:p>
          <a:endParaRPr lang="en-US" sz="1800"/>
        </a:p>
      </dgm:t>
    </dgm:pt>
    <dgm:pt modelId="{32ACE758-DB21-4688-9EAF-9C3B25AF8304}">
      <dgm:prSet custT="1"/>
      <dgm:spPr/>
      <dgm:t>
        <a:bodyPr/>
        <a:lstStyle/>
        <a:p>
          <a:pPr algn="just" rtl="0"/>
          <a:r>
            <a:rPr lang="en-US" sz="1800" b="1" u="none" dirty="0" smtClean="0">
              <a:solidFill>
                <a:schemeClr val="tx1"/>
              </a:solidFill>
              <a:uFillTx/>
              <a:latin typeface="+mn-lt"/>
            </a:rPr>
            <a:t>Participating Financial Institutions: </a:t>
          </a:r>
          <a:r>
            <a:rPr lang="en-US" sz="1800" u="none" dirty="0" smtClean="0">
              <a:solidFill>
                <a:schemeClr val="tx1"/>
              </a:solidFill>
              <a:uFillTx/>
            </a:rPr>
            <a:t>Available through all commercial banks and D</a:t>
          </a:r>
          <a:r>
            <a:rPr lang="en-US" sz="1800" dirty="0" smtClean="0">
              <a:solidFill>
                <a:schemeClr val="tx1"/>
              </a:solidFill>
            </a:rPr>
            <a:t>FIs </a:t>
          </a:r>
          <a:endParaRPr lang="en-US" sz="1800" dirty="0">
            <a:solidFill>
              <a:schemeClr val="tx1"/>
            </a:solidFill>
          </a:endParaRPr>
        </a:p>
      </dgm:t>
    </dgm:pt>
    <dgm:pt modelId="{5F21CD28-7D82-4E3F-B8A7-B31986EFF152}" type="parTrans" cxnId="{A8C54ABC-5458-4F46-8255-90D34CBCEEAB}">
      <dgm:prSet/>
      <dgm:spPr/>
      <dgm:t>
        <a:bodyPr/>
        <a:lstStyle/>
        <a:p>
          <a:endParaRPr lang="en-US" sz="1800"/>
        </a:p>
      </dgm:t>
    </dgm:pt>
    <dgm:pt modelId="{E93F3F07-6028-47C6-9208-C38826C2A054}" type="sibTrans" cxnId="{A8C54ABC-5458-4F46-8255-90D34CBCEEAB}">
      <dgm:prSet/>
      <dgm:spPr/>
      <dgm:t>
        <a:bodyPr/>
        <a:lstStyle/>
        <a:p>
          <a:endParaRPr lang="en-US" sz="1800"/>
        </a:p>
      </dgm:t>
    </dgm:pt>
    <dgm:pt modelId="{FA5D7E59-5198-4B14-81B7-60DD94E0B3C1}">
      <dgm:prSet custT="1"/>
      <dgm:spPr/>
      <dgm:t>
        <a:bodyPr/>
        <a:lstStyle/>
        <a:p>
          <a:pPr algn="just" rtl="0"/>
          <a:r>
            <a:rPr lang="en-US" sz="1800" b="1" dirty="0" smtClean="0">
              <a:solidFill>
                <a:schemeClr val="tx1"/>
              </a:solidFill>
            </a:rPr>
            <a:t>Tenor:</a:t>
          </a:r>
          <a:r>
            <a:rPr lang="en-US" sz="1800" dirty="0" smtClean="0">
              <a:solidFill>
                <a:schemeClr val="tx1"/>
              </a:solidFill>
            </a:rPr>
            <a:t> Maximum period of 7 years including a maximum grace period of 6 months</a:t>
          </a:r>
          <a:r>
            <a:rPr lang="en-US" sz="1800" b="1" dirty="0" smtClean="0">
              <a:solidFill>
                <a:schemeClr val="tx1"/>
              </a:solidFill>
            </a:rPr>
            <a:t>. Maximum tenor of loan for SMEs is 10 years with 6 months grace period.</a:t>
          </a:r>
          <a:endParaRPr lang="en-US" sz="1800" b="1" dirty="0">
            <a:solidFill>
              <a:schemeClr val="tx1"/>
            </a:solidFill>
          </a:endParaRPr>
        </a:p>
      </dgm:t>
    </dgm:pt>
    <dgm:pt modelId="{53D1E6B0-B43C-402A-94FA-F1DF76F6C4B9}" type="parTrans" cxnId="{F33F6329-87DF-4A31-9613-95D945DB80FB}">
      <dgm:prSet/>
      <dgm:spPr/>
      <dgm:t>
        <a:bodyPr/>
        <a:lstStyle/>
        <a:p>
          <a:endParaRPr lang="en-US" sz="1800"/>
        </a:p>
      </dgm:t>
    </dgm:pt>
    <dgm:pt modelId="{3A96EBD6-359D-4847-82FC-4044CFC7060A}" type="sibTrans" cxnId="{F33F6329-87DF-4A31-9613-95D945DB80FB}">
      <dgm:prSet/>
      <dgm:spPr/>
      <dgm:t>
        <a:bodyPr/>
        <a:lstStyle/>
        <a:p>
          <a:endParaRPr lang="en-US" sz="1800"/>
        </a:p>
      </dgm:t>
    </dgm:pt>
    <dgm:pt modelId="{CE3751BC-CAD2-41DA-A221-E590C6B6D8B7}">
      <dgm:prSet custT="1"/>
      <dgm:spPr/>
      <dgm:t>
        <a:bodyPr/>
        <a:lstStyle/>
        <a:p>
          <a:pPr algn="just" rtl="0"/>
          <a:r>
            <a:rPr lang="en-US" sz="1800" b="1" dirty="0" smtClean="0">
              <a:solidFill>
                <a:schemeClr val="tx1"/>
              </a:solidFill>
            </a:rPr>
            <a:t>Other Terms: </a:t>
          </a:r>
          <a:r>
            <a:rPr lang="en-US" sz="1800" u="none" dirty="0" smtClean="0">
              <a:solidFill>
                <a:schemeClr val="tx1"/>
              </a:solidFill>
              <a:uFillTx/>
            </a:rPr>
            <a:t>Against LCs in case of financing against imported plant &amp; machinery / raw material to be used for construction of the Silos/ Cold </a:t>
          </a:r>
          <a:r>
            <a:rPr lang="en-US" sz="1800" dirty="0" smtClean="0">
              <a:solidFill>
                <a:schemeClr val="tx1"/>
              </a:solidFill>
            </a:rPr>
            <a:t>Storage</a:t>
          </a:r>
          <a:endParaRPr lang="en-US" sz="1800" dirty="0">
            <a:solidFill>
              <a:schemeClr val="tx1"/>
            </a:solidFill>
          </a:endParaRPr>
        </a:p>
      </dgm:t>
    </dgm:pt>
    <dgm:pt modelId="{2E506D93-A5F7-445F-99C3-B0D5346FD5EF}" type="parTrans" cxnId="{4A7B0EEE-5DEC-4037-B0EF-0F99F7661626}">
      <dgm:prSet/>
      <dgm:spPr/>
      <dgm:t>
        <a:bodyPr/>
        <a:lstStyle/>
        <a:p>
          <a:endParaRPr lang="en-US" sz="1800"/>
        </a:p>
      </dgm:t>
    </dgm:pt>
    <dgm:pt modelId="{BB7EC0AD-0CCA-4E18-9EBD-756605F8D519}" type="sibTrans" cxnId="{4A7B0EEE-5DEC-4037-B0EF-0F99F7661626}">
      <dgm:prSet/>
      <dgm:spPr/>
      <dgm:t>
        <a:bodyPr/>
        <a:lstStyle/>
        <a:p>
          <a:endParaRPr lang="en-US" sz="1800"/>
        </a:p>
      </dgm:t>
    </dgm:pt>
    <dgm:pt modelId="{C02EFD26-2DF5-4534-8239-8BF7019B2848}">
      <dgm:prSet custT="1"/>
      <dgm:spPr/>
      <dgm:t>
        <a:bodyPr/>
        <a:lstStyle/>
        <a:p>
          <a:pPr algn="just" rtl="0"/>
          <a:r>
            <a:rPr lang="en-US" sz="1800" dirty="0" smtClean="0">
              <a:solidFill>
                <a:schemeClr val="tx1"/>
              </a:solidFill>
            </a:rPr>
            <a:t>Shariah compliant alternate of this facility is also available.</a:t>
          </a:r>
          <a:endParaRPr lang="en-US" sz="1800" dirty="0">
            <a:solidFill>
              <a:schemeClr val="tx1"/>
            </a:solidFill>
          </a:endParaRPr>
        </a:p>
      </dgm:t>
    </dgm:pt>
    <dgm:pt modelId="{7AB1E2E7-5A60-407D-AD32-CBADFC00761C}" type="parTrans" cxnId="{BBD95D00-B5F8-494A-952F-5DAEC148BA83}">
      <dgm:prSet/>
      <dgm:spPr/>
      <dgm:t>
        <a:bodyPr/>
        <a:lstStyle/>
        <a:p>
          <a:endParaRPr lang="en-US"/>
        </a:p>
      </dgm:t>
    </dgm:pt>
    <dgm:pt modelId="{3A578744-E8D9-49C8-85AC-ACAF682F3559}" type="sibTrans" cxnId="{BBD95D00-B5F8-494A-952F-5DAEC148BA83}">
      <dgm:prSet/>
      <dgm:spPr/>
      <dgm:t>
        <a:bodyPr/>
        <a:lstStyle/>
        <a:p>
          <a:endParaRPr lang="en-US"/>
        </a:p>
      </dgm:t>
    </dgm:pt>
    <dgm:pt modelId="{3760559C-EE40-4569-A40E-1A2E4C039046}" type="pres">
      <dgm:prSet presAssocID="{C4B78D45-8623-42D0-8203-DFB5855D90FE}" presName="vert0" presStyleCnt="0">
        <dgm:presLayoutVars>
          <dgm:dir/>
          <dgm:animOne val="branch"/>
          <dgm:animLvl val="lvl"/>
        </dgm:presLayoutVars>
      </dgm:prSet>
      <dgm:spPr/>
      <dgm:t>
        <a:bodyPr/>
        <a:lstStyle/>
        <a:p>
          <a:endParaRPr lang="en-US"/>
        </a:p>
      </dgm:t>
    </dgm:pt>
    <dgm:pt modelId="{48723DDD-618C-4AF1-B483-A08898BAE0F8}" type="pres">
      <dgm:prSet presAssocID="{EE2F6A8B-C2C8-41EE-AEA2-8771A1DC8B5B}" presName="thickLine" presStyleLbl="alignNode1" presStyleIdx="0" presStyleCnt="7"/>
      <dgm:spPr/>
    </dgm:pt>
    <dgm:pt modelId="{E1C3D6FB-04F6-4E25-BFC4-5F27E56CFB87}" type="pres">
      <dgm:prSet presAssocID="{EE2F6A8B-C2C8-41EE-AEA2-8771A1DC8B5B}" presName="horz1" presStyleCnt="0"/>
      <dgm:spPr/>
    </dgm:pt>
    <dgm:pt modelId="{9FE725B6-8971-4DF7-9670-98CAE23284D2}" type="pres">
      <dgm:prSet presAssocID="{EE2F6A8B-C2C8-41EE-AEA2-8771A1DC8B5B}" presName="tx1" presStyleLbl="revTx" presStyleIdx="0" presStyleCnt="7" custScaleY="43971"/>
      <dgm:spPr/>
      <dgm:t>
        <a:bodyPr/>
        <a:lstStyle/>
        <a:p>
          <a:endParaRPr lang="en-US"/>
        </a:p>
      </dgm:t>
    </dgm:pt>
    <dgm:pt modelId="{9AB500C0-DFED-4B84-A874-AFF0350A6202}" type="pres">
      <dgm:prSet presAssocID="{EE2F6A8B-C2C8-41EE-AEA2-8771A1DC8B5B}" presName="vert1" presStyleCnt="0"/>
      <dgm:spPr/>
    </dgm:pt>
    <dgm:pt modelId="{EB8F0A2E-C730-4170-B1EC-0D42D9D9BC1B}" type="pres">
      <dgm:prSet presAssocID="{C57B4A23-E2B1-4048-ABDF-B350FCA1562D}" presName="thickLine" presStyleLbl="alignNode1" presStyleIdx="1" presStyleCnt="7"/>
      <dgm:spPr/>
    </dgm:pt>
    <dgm:pt modelId="{6DD04096-2F11-4163-8A2B-27EF48ACA555}" type="pres">
      <dgm:prSet presAssocID="{C57B4A23-E2B1-4048-ABDF-B350FCA1562D}" presName="horz1" presStyleCnt="0"/>
      <dgm:spPr/>
    </dgm:pt>
    <dgm:pt modelId="{871EFA31-94F1-4CFF-B801-3C2B040BCC59}" type="pres">
      <dgm:prSet presAssocID="{C57B4A23-E2B1-4048-ABDF-B350FCA1562D}" presName="tx1" presStyleLbl="revTx" presStyleIdx="1" presStyleCnt="7" custScaleY="109697"/>
      <dgm:spPr/>
      <dgm:t>
        <a:bodyPr/>
        <a:lstStyle/>
        <a:p>
          <a:endParaRPr lang="en-US"/>
        </a:p>
      </dgm:t>
    </dgm:pt>
    <dgm:pt modelId="{FA31CFC7-93CE-4C42-9E5D-EEF633F35A94}" type="pres">
      <dgm:prSet presAssocID="{C57B4A23-E2B1-4048-ABDF-B350FCA1562D}" presName="vert1" presStyleCnt="0"/>
      <dgm:spPr/>
    </dgm:pt>
    <dgm:pt modelId="{C98F17E8-4BF0-46C2-A9BB-FD848F55B6DF}" type="pres">
      <dgm:prSet presAssocID="{1A84E8E4-0455-4BCA-9834-F3BE007F12AC}" presName="thickLine" presStyleLbl="alignNode1" presStyleIdx="2" presStyleCnt="7"/>
      <dgm:spPr/>
    </dgm:pt>
    <dgm:pt modelId="{0463BFC8-AB50-4EF4-B74C-0725B9DD15CA}" type="pres">
      <dgm:prSet presAssocID="{1A84E8E4-0455-4BCA-9834-F3BE007F12AC}" presName="horz1" presStyleCnt="0"/>
      <dgm:spPr/>
    </dgm:pt>
    <dgm:pt modelId="{8E0F7025-65EA-4214-BB92-769A90EB81F2}" type="pres">
      <dgm:prSet presAssocID="{1A84E8E4-0455-4BCA-9834-F3BE007F12AC}" presName="tx1" presStyleLbl="revTx" presStyleIdx="2" presStyleCnt="7" custScaleY="76669"/>
      <dgm:spPr/>
      <dgm:t>
        <a:bodyPr/>
        <a:lstStyle/>
        <a:p>
          <a:endParaRPr lang="en-US"/>
        </a:p>
      </dgm:t>
    </dgm:pt>
    <dgm:pt modelId="{5FCD6062-FEF5-4F0E-8EC9-4D2EFD816806}" type="pres">
      <dgm:prSet presAssocID="{1A84E8E4-0455-4BCA-9834-F3BE007F12AC}" presName="vert1" presStyleCnt="0"/>
      <dgm:spPr/>
    </dgm:pt>
    <dgm:pt modelId="{6DA0FF7F-AC16-4A5B-BC5A-A54D74B90220}" type="pres">
      <dgm:prSet presAssocID="{32ACE758-DB21-4688-9EAF-9C3B25AF8304}" presName="thickLine" presStyleLbl="alignNode1" presStyleIdx="3" presStyleCnt="7"/>
      <dgm:spPr/>
    </dgm:pt>
    <dgm:pt modelId="{7607A665-1F00-48A0-AF8E-C25B795A4616}" type="pres">
      <dgm:prSet presAssocID="{32ACE758-DB21-4688-9EAF-9C3B25AF8304}" presName="horz1" presStyleCnt="0"/>
      <dgm:spPr/>
    </dgm:pt>
    <dgm:pt modelId="{2F3972D8-844A-49B0-8A95-257F90FF53A1}" type="pres">
      <dgm:prSet presAssocID="{32ACE758-DB21-4688-9EAF-9C3B25AF8304}" presName="tx1" presStyleLbl="revTx" presStyleIdx="3" presStyleCnt="7" custScaleY="39954"/>
      <dgm:spPr/>
      <dgm:t>
        <a:bodyPr/>
        <a:lstStyle/>
        <a:p>
          <a:endParaRPr lang="en-US"/>
        </a:p>
      </dgm:t>
    </dgm:pt>
    <dgm:pt modelId="{B4D0F906-6D7A-4F68-9DBB-7E88746277E7}" type="pres">
      <dgm:prSet presAssocID="{32ACE758-DB21-4688-9EAF-9C3B25AF8304}" presName="vert1" presStyleCnt="0"/>
      <dgm:spPr/>
    </dgm:pt>
    <dgm:pt modelId="{804A4303-A3A7-4D63-B40A-6507B9F14086}" type="pres">
      <dgm:prSet presAssocID="{FA5D7E59-5198-4B14-81B7-60DD94E0B3C1}" presName="thickLine" presStyleLbl="alignNode1" presStyleIdx="4" presStyleCnt="7"/>
      <dgm:spPr/>
    </dgm:pt>
    <dgm:pt modelId="{DF937B98-41E4-417F-AF0D-8A65F86A0A39}" type="pres">
      <dgm:prSet presAssocID="{FA5D7E59-5198-4B14-81B7-60DD94E0B3C1}" presName="horz1" presStyleCnt="0"/>
      <dgm:spPr/>
    </dgm:pt>
    <dgm:pt modelId="{4101ADCF-28F6-434A-B073-B99D5804E06B}" type="pres">
      <dgm:prSet presAssocID="{FA5D7E59-5198-4B14-81B7-60DD94E0B3C1}" presName="tx1" presStyleLbl="revTx" presStyleIdx="4" presStyleCnt="7" custScaleY="71357"/>
      <dgm:spPr/>
      <dgm:t>
        <a:bodyPr/>
        <a:lstStyle/>
        <a:p>
          <a:endParaRPr lang="en-US"/>
        </a:p>
      </dgm:t>
    </dgm:pt>
    <dgm:pt modelId="{8664EC1A-1A4E-493F-933C-15451F39CDE5}" type="pres">
      <dgm:prSet presAssocID="{FA5D7E59-5198-4B14-81B7-60DD94E0B3C1}" presName="vert1" presStyleCnt="0"/>
      <dgm:spPr/>
    </dgm:pt>
    <dgm:pt modelId="{CD09AF4F-1619-457A-BD0A-90FE1A2DC3ED}" type="pres">
      <dgm:prSet presAssocID="{CE3751BC-CAD2-41DA-A221-E590C6B6D8B7}" presName="thickLine" presStyleLbl="alignNode1" presStyleIdx="5" presStyleCnt="7"/>
      <dgm:spPr/>
    </dgm:pt>
    <dgm:pt modelId="{13F89E6A-97A6-41E5-8FA2-CDDA593F1A58}" type="pres">
      <dgm:prSet presAssocID="{CE3751BC-CAD2-41DA-A221-E590C6B6D8B7}" presName="horz1" presStyleCnt="0"/>
      <dgm:spPr/>
    </dgm:pt>
    <dgm:pt modelId="{4B468FBA-0EDA-41E0-9997-10DBEAD1D768}" type="pres">
      <dgm:prSet presAssocID="{CE3751BC-CAD2-41DA-A221-E590C6B6D8B7}" presName="tx1" presStyleLbl="revTx" presStyleIdx="5" presStyleCnt="7" custScaleY="59162" custLinFactNeighborY="-1179"/>
      <dgm:spPr/>
      <dgm:t>
        <a:bodyPr/>
        <a:lstStyle/>
        <a:p>
          <a:endParaRPr lang="en-US"/>
        </a:p>
      </dgm:t>
    </dgm:pt>
    <dgm:pt modelId="{451B7435-C7ED-48AB-A307-BEC46AC80B8B}" type="pres">
      <dgm:prSet presAssocID="{CE3751BC-CAD2-41DA-A221-E590C6B6D8B7}" presName="vert1" presStyleCnt="0"/>
      <dgm:spPr/>
    </dgm:pt>
    <dgm:pt modelId="{A1868055-C79C-4D02-8226-02951EF29096}" type="pres">
      <dgm:prSet presAssocID="{C02EFD26-2DF5-4534-8239-8BF7019B2848}" presName="thickLine" presStyleLbl="alignNode1" presStyleIdx="6" presStyleCnt="7"/>
      <dgm:spPr/>
    </dgm:pt>
    <dgm:pt modelId="{CD2AC20A-1EDF-4662-A4E4-BCE6653E8F37}" type="pres">
      <dgm:prSet presAssocID="{C02EFD26-2DF5-4534-8239-8BF7019B2848}" presName="horz1" presStyleCnt="0"/>
      <dgm:spPr/>
    </dgm:pt>
    <dgm:pt modelId="{2FC71384-2B6B-45E6-8F4D-88D1E271F57F}" type="pres">
      <dgm:prSet presAssocID="{C02EFD26-2DF5-4534-8239-8BF7019B2848}" presName="tx1" presStyleLbl="revTx" presStyleIdx="6" presStyleCnt="7" custScaleY="32376"/>
      <dgm:spPr/>
      <dgm:t>
        <a:bodyPr/>
        <a:lstStyle/>
        <a:p>
          <a:endParaRPr lang="en-US"/>
        </a:p>
      </dgm:t>
    </dgm:pt>
    <dgm:pt modelId="{69E41BE0-F005-44FD-A413-96489EBAFFFB}" type="pres">
      <dgm:prSet presAssocID="{C02EFD26-2DF5-4534-8239-8BF7019B2848}" presName="vert1" presStyleCnt="0"/>
      <dgm:spPr/>
    </dgm:pt>
  </dgm:ptLst>
  <dgm:cxnLst>
    <dgm:cxn modelId="{F33F6329-87DF-4A31-9613-95D945DB80FB}" srcId="{C4B78D45-8623-42D0-8203-DFB5855D90FE}" destId="{FA5D7E59-5198-4B14-81B7-60DD94E0B3C1}" srcOrd="4" destOrd="0" parTransId="{53D1E6B0-B43C-402A-94FA-F1DF76F6C4B9}" sibTransId="{3A96EBD6-359D-4847-82FC-4044CFC7060A}"/>
    <dgm:cxn modelId="{A8C54ABC-5458-4F46-8255-90D34CBCEEAB}" srcId="{C4B78D45-8623-42D0-8203-DFB5855D90FE}" destId="{32ACE758-DB21-4688-9EAF-9C3B25AF8304}" srcOrd="3" destOrd="0" parTransId="{5F21CD28-7D82-4E3F-B8A7-B31986EFF152}" sibTransId="{E93F3F07-6028-47C6-9208-C38826C2A054}"/>
    <dgm:cxn modelId="{BBD95D00-B5F8-494A-952F-5DAEC148BA83}" srcId="{C4B78D45-8623-42D0-8203-DFB5855D90FE}" destId="{C02EFD26-2DF5-4534-8239-8BF7019B2848}" srcOrd="6" destOrd="0" parTransId="{7AB1E2E7-5A60-407D-AD32-CBADFC00761C}" sibTransId="{3A578744-E8D9-49C8-85AC-ACAF682F3559}"/>
    <dgm:cxn modelId="{F7E68E36-BE6C-4BF3-86E1-AD893E829085}" type="presOf" srcId="{FA5D7E59-5198-4B14-81B7-60DD94E0B3C1}" destId="{4101ADCF-28F6-434A-B073-B99D5804E06B}" srcOrd="0" destOrd="0" presId="urn:microsoft.com/office/officeart/2008/layout/LinedList"/>
    <dgm:cxn modelId="{B7DD5CFF-58F4-469A-BE37-C71C67FCF15C}" type="presOf" srcId="{C57B4A23-E2B1-4048-ABDF-B350FCA1562D}" destId="{871EFA31-94F1-4CFF-B801-3C2B040BCC59}" srcOrd="0" destOrd="0" presId="urn:microsoft.com/office/officeart/2008/layout/LinedList"/>
    <dgm:cxn modelId="{413CD3EE-8453-4EDE-83DB-72EF60068FD4}" srcId="{C4B78D45-8623-42D0-8203-DFB5855D90FE}" destId="{1A84E8E4-0455-4BCA-9834-F3BE007F12AC}" srcOrd="2" destOrd="0" parTransId="{CD425C2A-50F2-473B-AE1D-EC76477A5FED}" sibTransId="{C67A6E2D-53CA-41AD-85E8-5801677AFB95}"/>
    <dgm:cxn modelId="{4A7B0EEE-5DEC-4037-B0EF-0F99F7661626}" srcId="{C4B78D45-8623-42D0-8203-DFB5855D90FE}" destId="{CE3751BC-CAD2-41DA-A221-E590C6B6D8B7}" srcOrd="5" destOrd="0" parTransId="{2E506D93-A5F7-445F-99C3-B0D5346FD5EF}" sibTransId="{BB7EC0AD-0CCA-4E18-9EBD-756605F8D519}"/>
    <dgm:cxn modelId="{7A1CAA9F-FBF1-4C9C-8B5B-C424052FA5B8}" type="presOf" srcId="{1A84E8E4-0455-4BCA-9834-F3BE007F12AC}" destId="{8E0F7025-65EA-4214-BB92-769A90EB81F2}" srcOrd="0" destOrd="0" presId="urn:microsoft.com/office/officeart/2008/layout/LinedList"/>
    <dgm:cxn modelId="{7FBA7543-8DEF-407D-9E1D-61A7D994F4C5}" srcId="{C4B78D45-8623-42D0-8203-DFB5855D90FE}" destId="{C57B4A23-E2B1-4048-ABDF-B350FCA1562D}" srcOrd="1" destOrd="0" parTransId="{BC8F522E-28A6-49A7-B69E-BB2037A0C1D9}" sibTransId="{DB5CD6C9-6EFF-475A-B2BB-81CE58CDC8AC}"/>
    <dgm:cxn modelId="{44B3944A-E140-40B2-8D70-E2F4A710FC6F}" type="presOf" srcId="{C4B78D45-8623-42D0-8203-DFB5855D90FE}" destId="{3760559C-EE40-4569-A40E-1A2E4C039046}" srcOrd="0" destOrd="0" presId="urn:microsoft.com/office/officeart/2008/layout/LinedList"/>
    <dgm:cxn modelId="{A0BC83B6-E871-4E6D-B092-73D47D238F3E}" srcId="{C4B78D45-8623-42D0-8203-DFB5855D90FE}" destId="{EE2F6A8B-C2C8-41EE-AEA2-8771A1DC8B5B}" srcOrd="0" destOrd="0" parTransId="{0E065257-677F-4EE2-8398-6D569BDD40BD}" sibTransId="{9902AD20-B6B1-4474-9240-8AE61236778D}"/>
    <dgm:cxn modelId="{E0A22912-A167-4B26-B909-60D6C2267D15}" type="presOf" srcId="{CE3751BC-CAD2-41DA-A221-E590C6B6D8B7}" destId="{4B468FBA-0EDA-41E0-9997-10DBEAD1D768}" srcOrd="0" destOrd="0" presId="urn:microsoft.com/office/officeart/2008/layout/LinedList"/>
    <dgm:cxn modelId="{353842F4-E2A8-4E28-9F81-490FBF7EC6A1}" type="presOf" srcId="{32ACE758-DB21-4688-9EAF-9C3B25AF8304}" destId="{2F3972D8-844A-49B0-8A95-257F90FF53A1}" srcOrd="0" destOrd="0" presId="urn:microsoft.com/office/officeart/2008/layout/LinedList"/>
    <dgm:cxn modelId="{75519E43-C93F-4D9F-A86B-1B315177C597}" type="presOf" srcId="{C02EFD26-2DF5-4534-8239-8BF7019B2848}" destId="{2FC71384-2B6B-45E6-8F4D-88D1E271F57F}" srcOrd="0" destOrd="0" presId="urn:microsoft.com/office/officeart/2008/layout/LinedList"/>
    <dgm:cxn modelId="{962EC348-B06D-4EBE-A367-251373528149}" type="presOf" srcId="{EE2F6A8B-C2C8-41EE-AEA2-8771A1DC8B5B}" destId="{9FE725B6-8971-4DF7-9670-98CAE23284D2}" srcOrd="0" destOrd="0" presId="urn:microsoft.com/office/officeart/2008/layout/LinedList"/>
    <dgm:cxn modelId="{F2F79994-D040-462C-A18B-9A37D55B91B6}" type="presParOf" srcId="{3760559C-EE40-4569-A40E-1A2E4C039046}" destId="{48723DDD-618C-4AF1-B483-A08898BAE0F8}" srcOrd="0" destOrd="0" presId="urn:microsoft.com/office/officeart/2008/layout/LinedList"/>
    <dgm:cxn modelId="{2A2AC906-14D2-408D-B19A-977D77B4CA74}" type="presParOf" srcId="{3760559C-EE40-4569-A40E-1A2E4C039046}" destId="{E1C3D6FB-04F6-4E25-BFC4-5F27E56CFB87}" srcOrd="1" destOrd="0" presId="urn:microsoft.com/office/officeart/2008/layout/LinedList"/>
    <dgm:cxn modelId="{B5CB6805-DBB7-40C1-B0B6-C28B0CECB8C7}" type="presParOf" srcId="{E1C3D6FB-04F6-4E25-BFC4-5F27E56CFB87}" destId="{9FE725B6-8971-4DF7-9670-98CAE23284D2}" srcOrd="0" destOrd="0" presId="urn:microsoft.com/office/officeart/2008/layout/LinedList"/>
    <dgm:cxn modelId="{55D8BACE-0971-43C0-832D-82828C997BD9}" type="presParOf" srcId="{E1C3D6FB-04F6-4E25-BFC4-5F27E56CFB87}" destId="{9AB500C0-DFED-4B84-A874-AFF0350A6202}" srcOrd="1" destOrd="0" presId="urn:microsoft.com/office/officeart/2008/layout/LinedList"/>
    <dgm:cxn modelId="{A24290F2-5313-4E75-834D-A87BEF92A630}" type="presParOf" srcId="{3760559C-EE40-4569-A40E-1A2E4C039046}" destId="{EB8F0A2E-C730-4170-B1EC-0D42D9D9BC1B}" srcOrd="2" destOrd="0" presId="urn:microsoft.com/office/officeart/2008/layout/LinedList"/>
    <dgm:cxn modelId="{B1663E3B-006D-4FC1-AB23-105F0F8F6E5E}" type="presParOf" srcId="{3760559C-EE40-4569-A40E-1A2E4C039046}" destId="{6DD04096-2F11-4163-8A2B-27EF48ACA555}" srcOrd="3" destOrd="0" presId="urn:microsoft.com/office/officeart/2008/layout/LinedList"/>
    <dgm:cxn modelId="{E31E139A-3747-48F4-8B39-BA1638804DB8}" type="presParOf" srcId="{6DD04096-2F11-4163-8A2B-27EF48ACA555}" destId="{871EFA31-94F1-4CFF-B801-3C2B040BCC59}" srcOrd="0" destOrd="0" presId="urn:microsoft.com/office/officeart/2008/layout/LinedList"/>
    <dgm:cxn modelId="{7B870A87-484D-4C26-B529-B77563808FE0}" type="presParOf" srcId="{6DD04096-2F11-4163-8A2B-27EF48ACA555}" destId="{FA31CFC7-93CE-4C42-9E5D-EEF633F35A94}" srcOrd="1" destOrd="0" presId="urn:microsoft.com/office/officeart/2008/layout/LinedList"/>
    <dgm:cxn modelId="{2EC67421-B739-49E6-9EFC-97399822E0D1}" type="presParOf" srcId="{3760559C-EE40-4569-A40E-1A2E4C039046}" destId="{C98F17E8-4BF0-46C2-A9BB-FD848F55B6DF}" srcOrd="4" destOrd="0" presId="urn:microsoft.com/office/officeart/2008/layout/LinedList"/>
    <dgm:cxn modelId="{4C8588DD-70D5-4428-A9A6-DED876646C6D}" type="presParOf" srcId="{3760559C-EE40-4569-A40E-1A2E4C039046}" destId="{0463BFC8-AB50-4EF4-B74C-0725B9DD15CA}" srcOrd="5" destOrd="0" presId="urn:microsoft.com/office/officeart/2008/layout/LinedList"/>
    <dgm:cxn modelId="{3FFD2240-0BEB-4C9F-B247-C2114A7100F8}" type="presParOf" srcId="{0463BFC8-AB50-4EF4-B74C-0725B9DD15CA}" destId="{8E0F7025-65EA-4214-BB92-769A90EB81F2}" srcOrd="0" destOrd="0" presId="urn:microsoft.com/office/officeart/2008/layout/LinedList"/>
    <dgm:cxn modelId="{B0D5C65B-F940-462E-835D-AC017CEED909}" type="presParOf" srcId="{0463BFC8-AB50-4EF4-B74C-0725B9DD15CA}" destId="{5FCD6062-FEF5-4F0E-8EC9-4D2EFD816806}" srcOrd="1" destOrd="0" presId="urn:microsoft.com/office/officeart/2008/layout/LinedList"/>
    <dgm:cxn modelId="{09E994CD-980F-482A-BCCE-B83ECFC81B82}" type="presParOf" srcId="{3760559C-EE40-4569-A40E-1A2E4C039046}" destId="{6DA0FF7F-AC16-4A5B-BC5A-A54D74B90220}" srcOrd="6" destOrd="0" presId="urn:microsoft.com/office/officeart/2008/layout/LinedList"/>
    <dgm:cxn modelId="{A5A9205A-8EAB-4A57-8FDD-3C4F83DF002E}" type="presParOf" srcId="{3760559C-EE40-4569-A40E-1A2E4C039046}" destId="{7607A665-1F00-48A0-AF8E-C25B795A4616}" srcOrd="7" destOrd="0" presId="urn:microsoft.com/office/officeart/2008/layout/LinedList"/>
    <dgm:cxn modelId="{1111864A-291B-41CB-AC3B-D77508273112}" type="presParOf" srcId="{7607A665-1F00-48A0-AF8E-C25B795A4616}" destId="{2F3972D8-844A-49B0-8A95-257F90FF53A1}" srcOrd="0" destOrd="0" presId="urn:microsoft.com/office/officeart/2008/layout/LinedList"/>
    <dgm:cxn modelId="{DB421455-89B7-47EA-BC08-579BB0F04531}" type="presParOf" srcId="{7607A665-1F00-48A0-AF8E-C25B795A4616}" destId="{B4D0F906-6D7A-4F68-9DBB-7E88746277E7}" srcOrd="1" destOrd="0" presId="urn:microsoft.com/office/officeart/2008/layout/LinedList"/>
    <dgm:cxn modelId="{C60D0C73-51F2-4F50-9E73-D068A051379A}" type="presParOf" srcId="{3760559C-EE40-4569-A40E-1A2E4C039046}" destId="{804A4303-A3A7-4D63-B40A-6507B9F14086}" srcOrd="8" destOrd="0" presId="urn:microsoft.com/office/officeart/2008/layout/LinedList"/>
    <dgm:cxn modelId="{0CA97D0A-47B1-499C-8761-A49F8F8A7F13}" type="presParOf" srcId="{3760559C-EE40-4569-A40E-1A2E4C039046}" destId="{DF937B98-41E4-417F-AF0D-8A65F86A0A39}" srcOrd="9" destOrd="0" presId="urn:microsoft.com/office/officeart/2008/layout/LinedList"/>
    <dgm:cxn modelId="{A2618DA2-2270-4D14-B8AD-BDFC5F3AC9D7}" type="presParOf" srcId="{DF937B98-41E4-417F-AF0D-8A65F86A0A39}" destId="{4101ADCF-28F6-434A-B073-B99D5804E06B}" srcOrd="0" destOrd="0" presId="urn:microsoft.com/office/officeart/2008/layout/LinedList"/>
    <dgm:cxn modelId="{B54000C6-9388-4894-AA12-A81B7D7C6E01}" type="presParOf" srcId="{DF937B98-41E4-417F-AF0D-8A65F86A0A39}" destId="{8664EC1A-1A4E-493F-933C-15451F39CDE5}" srcOrd="1" destOrd="0" presId="urn:microsoft.com/office/officeart/2008/layout/LinedList"/>
    <dgm:cxn modelId="{9D9E5865-01EF-431C-AF86-EA572B9F88F1}" type="presParOf" srcId="{3760559C-EE40-4569-A40E-1A2E4C039046}" destId="{CD09AF4F-1619-457A-BD0A-90FE1A2DC3ED}" srcOrd="10" destOrd="0" presId="urn:microsoft.com/office/officeart/2008/layout/LinedList"/>
    <dgm:cxn modelId="{6DD86247-AA94-4537-98F5-601799EB1030}" type="presParOf" srcId="{3760559C-EE40-4569-A40E-1A2E4C039046}" destId="{13F89E6A-97A6-41E5-8FA2-CDDA593F1A58}" srcOrd="11" destOrd="0" presId="urn:microsoft.com/office/officeart/2008/layout/LinedList"/>
    <dgm:cxn modelId="{AF794406-8999-475C-BC86-904BE2788584}" type="presParOf" srcId="{13F89E6A-97A6-41E5-8FA2-CDDA593F1A58}" destId="{4B468FBA-0EDA-41E0-9997-10DBEAD1D768}" srcOrd="0" destOrd="0" presId="urn:microsoft.com/office/officeart/2008/layout/LinedList"/>
    <dgm:cxn modelId="{E06515C9-3848-4886-983E-0832E8628B65}" type="presParOf" srcId="{13F89E6A-97A6-41E5-8FA2-CDDA593F1A58}" destId="{451B7435-C7ED-48AB-A307-BEC46AC80B8B}" srcOrd="1" destOrd="0" presId="urn:microsoft.com/office/officeart/2008/layout/LinedList"/>
    <dgm:cxn modelId="{71D411EB-EAB2-4306-B78C-D9E5797D83C6}" type="presParOf" srcId="{3760559C-EE40-4569-A40E-1A2E4C039046}" destId="{A1868055-C79C-4D02-8226-02951EF29096}" srcOrd="12" destOrd="0" presId="urn:microsoft.com/office/officeart/2008/layout/LinedList"/>
    <dgm:cxn modelId="{B40E7978-BD5B-43C9-89C5-30696CF0C06C}" type="presParOf" srcId="{3760559C-EE40-4569-A40E-1A2E4C039046}" destId="{CD2AC20A-1EDF-4662-A4E4-BCE6653E8F37}" srcOrd="13" destOrd="0" presId="urn:microsoft.com/office/officeart/2008/layout/LinedList"/>
    <dgm:cxn modelId="{A055E9B7-3E92-40EB-B9B9-90D16E0450DB}" type="presParOf" srcId="{CD2AC20A-1EDF-4662-A4E4-BCE6653E8F37}" destId="{2FC71384-2B6B-45E6-8F4D-88D1E271F57F}" srcOrd="0" destOrd="0" presId="urn:microsoft.com/office/officeart/2008/layout/LinedList"/>
    <dgm:cxn modelId="{3C9C30D3-214E-4EEC-BC0C-BB689338CE13}" type="presParOf" srcId="{CD2AC20A-1EDF-4662-A4E4-BCE6653E8F37}" destId="{69E41BE0-F005-44FD-A413-96489EBAFFFB}" srcOrd="1" destOrd="0" presId="urn:microsoft.com/office/officeart/2008/layout/Lin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547CF-2445-4D1B-BEE8-A36A0D9FE1ED}">
      <dsp:nvSpPr>
        <dsp:cNvPr id="0" name=""/>
        <dsp:cNvSpPr/>
      </dsp:nvSpPr>
      <dsp:spPr>
        <a:xfrm>
          <a:off x="56150" y="0"/>
          <a:ext cx="4285735" cy="4824684"/>
        </a:xfrm>
        <a:prstGeom prst="roundRect">
          <a:avLst>
            <a:gd name="adj" fmla="val 5000"/>
          </a:avLst>
        </a:prstGeom>
        <a:solidFill>
          <a:schemeClr val="bg1"/>
        </a:solidFill>
        <a:ln w="285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ts val="0"/>
            </a:spcAft>
          </a:pPr>
          <a:r>
            <a:rPr lang="en-US" sz="1800" b="1" kern="1200" dirty="0">
              <a:solidFill>
                <a:schemeClr val="tx1"/>
              </a:solidFill>
              <a:latin typeface="Times New Roman" panose="02020603050405020304" pitchFamily="18" charset="0"/>
              <a:cs typeface="Times New Roman" panose="02020603050405020304" pitchFamily="18" charset="0"/>
            </a:rPr>
            <a:t>EFS Part-I </a:t>
          </a:r>
        </a:p>
        <a:p>
          <a:pPr lvl="0" algn="ctr" defTabSz="800100">
            <a:lnSpc>
              <a:spcPct val="90000"/>
            </a:lnSpc>
            <a:spcBef>
              <a:spcPct val="0"/>
            </a:spcBef>
            <a:spcAft>
              <a:spcPts val="0"/>
            </a:spcAft>
          </a:pPr>
          <a:r>
            <a:rPr lang="en-US" sz="1800" b="1" kern="1200" dirty="0">
              <a:solidFill>
                <a:schemeClr val="tx1"/>
              </a:solidFill>
              <a:latin typeface="Times New Roman" panose="02020603050405020304" pitchFamily="18" charset="0"/>
              <a:cs typeface="Times New Roman" panose="02020603050405020304" pitchFamily="18" charset="0"/>
            </a:rPr>
            <a:t>(Transaction Based)</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6200000">
        <a:off x="-1493396" y="1549546"/>
        <a:ext cx="3956240" cy="857147"/>
      </dsp:txXfrm>
    </dsp:sp>
    <dsp:sp modelId="{B89B5339-5386-465C-ACE6-67671D0E540E}">
      <dsp:nvSpPr>
        <dsp:cNvPr id="0" name=""/>
        <dsp:cNvSpPr/>
      </dsp:nvSpPr>
      <dsp:spPr>
        <a:xfrm>
          <a:off x="1086970" y="0"/>
          <a:ext cx="3192872" cy="4824684"/>
        </a:xfrm>
        <a:prstGeom prst="rect">
          <a:avLst/>
        </a:prstGeom>
        <a:solidFill>
          <a:schemeClr val="accent1">
            <a:lumMod val="20000"/>
            <a:lumOff val="80000"/>
          </a:schemeClr>
        </a:solid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latin typeface="+mn-lt"/>
              <a:cs typeface="Times New Roman" panose="02020603050405020304" pitchFamily="18" charset="0"/>
            </a:rPr>
            <a:t>Facility </a:t>
          </a:r>
          <a:r>
            <a:rPr lang="en-US" sz="1800" kern="1200" dirty="0">
              <a:solidFill>
                <a:schemeClr val="tx1"/>
              </a:solidFill>
              <a:latin typeface="+mn-lt"/>
              <a:cs typeface="Times New Roman" panose="02020603050405020304" pitchFamily="18" charset="0"/>
            </a:rPr>
            <a:t>available to Direct Exporters (DE) (including commercial exporters &amp; trading companies) &amp; Indirect Exporters (IDE)</a:t>
          </a:r>
        </a:p>
        <a:p>
          <a:pPr lvl="0" algn="l" defTabSz="800100">
            <a:lnSpc>
              <a:spcPct val="90000"/>
            </a:lnSpc>
            <a:spcBef>
              <a:spcPct val="0"/>
            </a:spcBef>
            <a:spcAft>
              <a:spcPct val="35000"/>
            </a:spcAft>
          </a:pPr>
          <a:r>
            <a:rPr lang="en-US" sz="1800" kern="1200" dirty="0">
              <a:solidFill>
                <a:schemeClr val="tx1"/>
              </a:solidFill>
              <a:latin typeface="+mn-lt"/>
              <a:cs typeface="Times New Roman" panose="02020603050405020304" pitchFamily="18" charset="0"/>
            </a:rPr>
            <a:t>Coverage to the extent of 100% of export order/ LC/contract, in case of financing for 180 </a:t>
          </a:r>
          <a:r>
            <a:rPr lang="en-US" sz="1800" kern="1200" dirty="0" smtClean="0">
              <a:solidFill>
                <a:schemeClr val="tx1"/>
              </a:solidFill>
              <a:latin typeface="+mn-lt"/>
              <a:cs typeface="Times New Roman" panose="02020603050405020304" pitchFamily="18" charset="0"/>
            </a:rPr>
            <a:t>days.</a:t>
          </a:r>
          <a:endParaRPr lang="en-US" sz="1800" kern="1200" dirty="0">
            <a:solidFill>
              <a:schemeClr val="tx1"/>
            </a:solidFill>
            <a:latin typeface="+mn-lt"/>
            <a:cs typeface="Times New Roman" panose="02020603050405020304" pitchFamily="18" charset="0"/>
          </a:endParaRPr>
        </a:p>
        <a:p>
          <a:pPr lvl="0" algn="l" defTabSz="800100">
            <a:lnSpc>
              <a:spcPct val="90000"/>
            </a:lnSpc>
            <a:spcBef>
              <a:spcPct val="0"/>
            </a:spcBef>
            <a:spcAft>
              <a:spcPct val="35000"/>
            </a:spcAft>
          </a:pPr>
          <a:r>
            <a:rPr lang="en-US" sz="1800" kern="1200">
              <a:solidFill>
                <a:schemeClr val="tx1"/>
              </a:solidFill>
              <a:latin typeface="+mn-lt"/>
              <a:cs typeface="Times New Roman" panose="02020603050405020304" pitchFamily="18" charset="0"/>
            </a:rPr>
            <a:t>Facility available at both pre &amp; post shipment stages to DEs.</a:t>
          </a:r>
        </a:p>
        <a:p>
          <a:pPr lvl="0" algn="l" defTabSz="800100">
            <a:lnSpc>
              <a:spcPct val="90000"/>
            </a:lnSpc>
            <a:spcBef>
              <a:spcPct val="0"/>
            </a:spcBef>
            <a:spcAft>
              <a:spcPct val="35000"/>
            </a:spcAft>
          </a:pPr>
          <a:r>
            <a:rPr lang="en-US" sz="1800" kern="1200">
              <a:solidFill>
                <a:schemeClr val="tx1"/>
              </a:solidFill>
              <a:latin typeface="+mn-lt"/>
              <a:cs typeface="Times New Roman" panose="02020603050405020304" pitchFamily="18" charset="0"/>
            </a:rPr>
            <a:t>Performance required against every transaction.</a:t>
          </a:r>
        </a:p>
      </dsp:txBody>
      <dsp:txXfrm>
        <a:off x="1086970" y="0"/>
        <a:ext cx="3192872" cy="4824684"/>
      </dsp:txXfrm>
    </dsp:sp>
    <dsp:sp modelId="{3D6E4E33-AB02-49F7-88A1-7D8F17807533}">
      <dsp:nvSpPr>
        <dsp:cNvPr id="0" name=""/>
        <dsp:cNvSpPr/>
      </dsp:nvSpPr>
      <dsp:spPr>
        <a:xfrm>
          <a:off x="4527022" y="0"/>
          <a:ext cx="6681219" cy="4824684"/>
        </a:xfrm>
        <a:prstGeom prst="roundRect">
          <a:avLst>
            <a:gd name="adj" fmla="val 5000"/>
          </a:avLst>
        </a:prstGeom>
        <a:solidFill>
          <a:schemeClr val="bg1"/>
        </a:solidFill>
        <a:ln w="285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ts val="0"/>
            </a:spcAft>
          </a:pPr>
          <a:r>
            <a:rPr lang="en-US" sz="1800" b="1" kern="1200" dirty="0">
              <a:solidFill>
                <a:schemeClr val="tx1"/>
              </a:solidFill>
              <a:latin typeface="Times New Roman" panose="02020603050405020304" pitchFamily="18" charset="0"/>
              <a:cs typeface="Times New Roman" panose="02020603050405020304" pitchFamily="18" charset="0"/>
            </a:rPr>
            <a:t>EFS Part – II</a:t>
          </a:r>
        </a:p>
        <a:p>
          <a:pPr lvl="0" algn="ctr" defTabSz="800100">
            <a:lnSpc>
              <a:spcPct val="90000"/>
            </a:lnSpc>
            <a:spcBef>
              <a:spcPct val="0"/>
            </a:spcBef>
            <a:spcAft>
              <a:spcPts val="0"/>
            </a:spcAft>
          </a:pPr>
          <a:r>
            <a:rPr lang="en-US" sz="1800" b="1" kern="1200" dirty="0">
              <a:solidFill>
                <a:schemeClr val="tx1"/>
              </a:solidFill>
              <a:latin typeface="Times New Roman" panose="02020603050405020304" pitchFamily="18" charset="0"/>
              <a:cs typeface="Times New Roman" panose="02020603050405020304" pitchFamily="18" charset="0"/>
            </a:rPr>
            <a:t> (Performance Based)</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6200000">
        <a:off x="3217024" y="1309998"/>
        <a:ext cx="3956240" cy="1336243"/>
      </dsp:txXfrm>
    </dsp:sp>
    <dsp:sp modelId="{8E997CF7-E138-43D6-978A-4D23B163AD5B}">
      <dsp:nvSpPr>
        <dsp:cNvPr id="0" name=""/>
        <dsp:cNvSpPr/>
      </dsp:nvSpPr>
      <dsp:spPr>
        <a:xfrm rot="5400000">
          <a:off x="4205968" y="3268325"/>
          <a:ext cx="708921" cy="1002182"/>
        </a:xfrm>
        <a:prstGeom prst="flowChartExtract">
          <a:avLst/>
        </a:prstGeom>
        <a:solidFill>
          <a:schemeClr val="tx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49794-0578-4113-B5FE-070FE3480922}">
      <dsp:nvSpPr>
        <dsp:cNvPr id="0" name=""/>
        <dsp:cNvSpPr/>
      </dsp:nvSpPr>
      <dsp:spPr>
        <a:xfrm>
          <a:off x="5863266" y="0"/>
          <a:ext cx="4977508" cy="482468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a:solidFill>
                <a:schemeClr val="tx1"/>
              </a:solidFill>
              <a:latin typeface="+mn-lt"/>
              <a:cs typeface="Times New Roman" panose="02020603050405020304" pitchFamily="18" charset="0"/>
            </a:rPr>
            <a:t>Performance based facility – limit based on performance of the exporter</a:t>
          </a:r>
        </a:p>
        <a:p>
          <a:pPr lvl="0" algn="l" defTabSz="800100">
            <a:lnSpc>
              <a:spcPct val="90000"/>
            </a:lnSpc>
            <a:spcBef>
              <a:spcPct val="0"/>
            </a:spcBef>
            <a:spcAft>
              <a:spcPct val="35000"/>
            </a:spcAft>
          </a:pPr>
          <a:r>
            <a:rPr lang="en-US" sz="1800" kern="1200" dirty="0">
              <a:solidFill>
                <a:schemeClr val="tx1"/>
              </a:solidFill>
              <a:latin typeface="+mn-lt"/>
              <a:cs typeface="Times New Roman" panose="02020603050405020304" pitchFamily="18" charset="0"/>
            </a:rPr>
            <a:t>Exporters are entitled a revolving limit equivalent to 50% of their total value of export proceeds realized in the previous year. </a:t>
          </a:r>
        </a:p>
        <a:p>
          <a:pPr lvl="0" algn="l" defTabSz="800100">
            <a:lnSpc>
              <a:spcPct val="90000"/>
            </a:lnSpc>
            <a:spcBef>
              <a:spcPct val="0"/>
            </a:spcBef>
            <a:spcAft>
              <a:spcPct val="35000"/>
            </a:spcAft>
          </a:pPr>
          <a:r>
            <a:rPr lang="en-US" sz="1800" kern="1200" dirty="0">
              <a:solidFill>
                <a:schemeClr val="tx1"/>
              </a:solidFill>
              <a:latin typeface="+mn-lt"/>
              <a:cs typeface="Times New Roman" panose="02020603050405020304" pitchFamily="18" charset="0"/>
            </a:rPr>
            <a:t>The exporter is required to show annual export performance (realized value of export proceeds) by exporting at least twice of its borrowings on average daily product basis</a:t>
          </a:r>
          <a:r>
            <a:rPr lang="en-US" sz="1800" kern="1200" dirty="0" smtClean="0">
              <a:solidFill>
                <a:schemeClr val="tx1"/>
              </a:solidFill>
              <a:latin typeface="+mn-lt"/>
              <a:cs typeface="Times New Roman" panose="02020603050405020304" pitchFamily="18" charset="0"/>
            </a:rPr>
            <a:t>. For FY 2019-20 and FY 2020-21 the export performance requirement has been reduced from 2 time to 1.5 times due to COVID-19.</a:t>
          </a:r>
          <a:endParaRPr lang="en-US" sz="1800" kern="1200" dirty="0">
            <a:solidFill>
              <a:schemeClr val="tx1"/>
            </a:solidFill>
            <a:latin typeface="+mn-lt"/>
            <a:cs typeface="Times New Roman" panose="02020603050405020304" pitchFamily="18" charset="0"/>
          </a:endParaRPr>
        </a:p>
        <a:p>
          <a:pPr lvl="0" algn="l" defTabSz="800100">
            <a:lnSpc>
              <a:spcPct val="90000"/>
            </a:lnSpc>
            <a:spcBef>
              <a:spcPct val="0"/>
            </a:spcBef>
            <a:spcAft>
              <a:spcPct val="35000"/>
            </a:spcAft>
          </a:pPr>
          <a:r>
            <a:rPr lang="en-US" sz="1800" kern="1200" dirty="0">
              <a:solidFill>
                <a:schemeClr val="tx1"/>
              </a:solidFill>
              <a:latin typeface="+mn-lt"/>
              <a:cs typeface="Times New Roman" panose="02020603050405020304" pitchFamily="18" charset="0"/>
            </a:rPr>
            <a:t>Entitlement is determined on the basis of EE-1 Statement (that includes export proceeds from exports of eligible items in previous year under both parts of EFS).</a:t>
          </a:r>
        </a:p>
        <a:p>
          <a:pPr lvl="0" algn="l" defTabSz="800100">
            <a:lnSpc>
              <a:spcPct val="90000"/>
            </a:lnSpc>
            <a:spcBef>
              <a:spcPct val="0"/>
            </a:spcBef>
            <a:spcAft>
              <a:spcPct val="35000"/>
            </a:spcAft>
          </a:pPr>
          <a:r>
            <a:rPr lang="en-US" sz="1800" kern="1200" dirty="0">
              <a:solidFill>
                <a:schemeClr val="tx1"/>
              </a:solidFill>
              <a:latin typeface="+mn-lt"/>
              <a:cs typeface="Times New Roman" panose="02020603050405020304" pitchFamily="18" charset="0"/>
            </a:rPr>
            <a:t>0.5% </a:t>
          </a:r>
          <a:r>
            <a:rPr lang="en-US" sz="1800" kern="1200" dirty="0" smtClean="0">
              <a:solidFill>
                <a:schemeClr val="tx1"/>
              </a:solidFill>
              <a:latin typeface="+mn-lt"/>
              <a:cs typeface="Times New Roman" panose="02020603050405020304" pitchFamily="18" charset="0"/>
            </a:rPr>
            <a:t>- 2% </a:t>
          </a:r>
          <a:r>
            <a:rPr lang="en-US" sz="1800" kern="1200" dirty="0">
              <a:solidFill>
                <a:schemeClr val="tx1"/>
              </a:solidFill>
              <a:latin typeface="+mn-lt"/>
              <a:cs typeface="Times New Roman" panose="02020603050405020304" pitchFamily="18" charset="0"/>
            </a:rPr>
            <a:t>performance based markup rebate under EFS Part-II</a:t>
          </a:r>
        </a:p>
      </dsp:txBody>
      <dsp:txXfrm>
        <a:off x="5863266" y="0"/>
        <a:ext cx="4977508" cy="4824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8DD67-3882-4978-B043-7E39B82E6E6F}">
      <dsp:nvSpPr>
        <dsp:cNvPr id="0" name=""/>
        <dsp:cNvSpPr/>
      </dsp:nvSpPr>
      <dsp:spPr>
        <a:xfrm>
          <a:off x="0" y="0"/>
          <a:ext cx="10972800"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F64F3F-65EA-4EDF-9CB8-C572DA0D26EF}">
      <dsp:nvSpPr>
        <dsp:cNvPr id="0" name=""/>
        <dsp:cNvSpPr/>
      </dsp:nvSpPr>
      <dsp:spPr>
        <a:xfrm>
          <a:off x="0" y="2097"/>
          <a:ext cx="10972800" cy="592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Purpose: </a:t>
          </a:r>
          <a:r>
            <a:rPr lang="en-US" sz="2000" kern="1200" dirty="0" smtClean="0">
              <a:solidFill>
                <a:schemeClr val="tx1"/>
              </a:solidFill>
            </a:rPr>
            <a:t>Long term local currency finance for imported and locally manufactured new plant and machinery</a:t>
          </a:r>
          <a:endParaRPr lang="en-US" sz="2000" kern="1200" dirty="0">
            <a:solidFill>
              <a:schemeClr val="tx1"/>
            </a:solidFill>
          </a:endParaRPr>
        </a:p>
      </dsp:txBody>
      <dsp:txXfrm>
        <a:off x="0" y="2097"/>
        <a:ext cx="10972800" cy="592844"/>
      </dsp:txXfrm>
    </dsp:sp>
    <dsp:sp modelId="{8CC907DE-63D6-4419-9DA8-8112F22D516D}">
      <dsp:nvSpPr>
        <dsp:cNvPr id="0" name=""/>
        <dsp:cNvSpPr/>
      </dsp:nvSpPr>
      <dsp:spPr>
        <a:xfrm>
          <a:off x="0" y="594941"/>
          <a:ext cx="10972800"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869A2-BC7B-40E8-B3DB-0D73DBA2AA8D}">
      <dsp:nvSpPr>
        <dsp:cNvPr id="0" name=""/>
        <dsp:cNvSpPr/>
      </dsp:nvSpPr>
      <dsp:spPr>
        <a:xfrm>
          <a:off x="0" y="594941"/>
          <a:ext cx="10962084" cy="76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b="0" i="0" kern="1200" dirty="0" smtClean="0"/>
            <a:t>Scope of LTFF/ILTFF has been extended to all sectors, which are allowed as per Export Policy Order issued by Ministry of Commerce from time to time.</a:t>
          </a:r>
          <a:endParaRPr lang="en-US" sz="2000" kern="1200" dirty="0">
            <a:solidFill>
              <a:schemeClr val="tx1"/>
            </a:solidFill>
          </a:endParaRPr>
        </a:p>
      </dsp:txBody>
      <dsp:txXfrm>
        <a:off x="0" y="594941"/>
        <a:ext cx="10962084" cy="766968"/>
      </dsp:txXfrm>
    </dsp:sp>
    <dsp:sp modelId="{F76A6708-04B8-4CC8-AC04-CE3C4B8B1D57}">
      <dsp:nvSpPr>
        <dsp:cNvPr id="0" name=""/>
        <dsp:cNvSpPr/>
      </dsp:nvSpPr>
      <dsp:spPr>
        <a:xfrm>
          <a:off x="0" y="1361909"/>
          <a:ext cx="10972800"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B5CAF-ACD0-4E62-AB22-EBCF67F757F7}">
      <dsp:nvSpPr>
        <dsp:cNvPr id="0" name=""/>
        <dsp:cNvSpPr/>
      </dsp:nvSpPr>
      <dsp:spPr>
        <a:xfrm>
          <a:off x="0" y="1361909"/>
          <a:ext cx="10962084" cy="77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Eligibility: </a:t>
          </a:r>
          <a:r>
            <a:rPr lang="en-US" sz="2000" kern="1200" dirty="0" smtClean="0">
              <a:solidFill>
                <a:schemeClr val="tx1"/>
              </a:solidFill>
            </a:rPr>
            <a:t>Available to the export-oriented projects only if their annual export is equivalent to US $5 million or at least 50% of the sales whichever is lower</a:t>
          </a:r>
          <a:endParaRPr lang="en-US" sz="2000" kern="1200" dirty="0">
            <a:solidFill>
              <a:schemeClr val="tx1"/>
            </a:solidFill>
          </a:endParaRPr>
        </a:p>
      </dsp:txBody>
      <dsp:txXfrm>
        <a:off x="0" y="1361909"/>
        <a:ext cx="10962084" cy="776702"/>
      </dsp:txXfrm>
    </dsp:sp>
    <dsp:sp modelId="{33F89228-8C56-48E3-A803-32A3484BA2AC}">
      <dsp:nvSpPr>
        <dsp:cNvPr id="0" name=""/>
        <dsp:cNvSpPr/>
      </dsp:nvSpPr>
      <dsp:spPr>
        <a:xfrm>
          <a:off x="0" y="2138612"/>
          <a:ext cx="10972800"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FCEA66-043B-41C8-A46E-000063456455}">
      <dsp:nvSpPr>
        <dsp:cNvPr id="0" name=""/>
        <dsp:cNvSpPr/>
      </dsp:nvSpPr>
      <dsp:spPr>
        <a:xfrm>
          <a:off x="0" y="2138612"/>
          <a:ext cx="10972800" cy="592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PFIs: </a:t>
          </a:r>
          <a:r>
            <a:rPr lang="en-US" sz="2000" kern="1200" dirty="0" smtClean="0">
              <a:solidFill>
                <a:schemeClr val="tx1"/>
              </a:solidFill>
            </a:rPr>
            <a:t>Financing is available through banks/ DFIs approved as PFIs</a:t>
          </a:r>
          <a:endParaRPr lang="en-US" sz="2000" kern="1200" dirty="0">
            <a:solidFill>
              <a:schemeClr val="tx1"/>
            </a:solidFill>
          </a:endParaRPr>
        </a:p>
      </dsp:txBody>
      <dsp:txXfrm>
        <a:off x="0" y="2138612"/>
        <a:ext cx="10972800" cy="592844"/>
      </dsp:txXfrm>
    </dsp:sp>
    <dsp:sp modelId="{6F512AA1-B519-48F4-9027-FE9C15DD691A}">
      <dsp:nvSpPr>
        <dsp:cNvPr id="0" name=""/>
        <dsp:cNvSpPr/>
      </dsp:nvSpPr>
      <dsp:spPr>
        <a:xfrm>
          <a:off x="0" y="2731456"/>
          <a:ext cx="10972800"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AAFF4-1E27-42B2-959A-00D008BE7D61}">
      <dsp:nvSpPr>
        <dsp:cNvPr id="0" name=""/>
        <dsp:cNvSpPr/>
      </dsp:nvSpPr>
      <dsp:spPr>
        <a:xfrm>
          <a:off x="0" y="2731456"/>
          <a:ext cx="10962084" cy="938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rPr>
            <a:t>Financing Limit: </a:t>
          </a:r>
          <a:r>
            <a:rPr lang="en-US" sz="2000" kern="1200" dirty="0" smtClean="0">
              <a:solidFill>
                <a:schemeClr val="tx1"/>
              </a:solidFill>
            </a:rPr>
            <a:t>Maximum borrowing limit for a single export oriented unit is Rs.5 billion for </a:t>
          </a:r>
          <a:r>
            <a:rPr lang="en-US" sz="2000" b="0" i="0" kern="1200" dirty="0" smtClean="0"/>
            <a:t>New projects; and BMR/ upgradation of those projects.</a:t>
          </a:r>
          <a:endParaRPr lang="en-US" sz="2000" b="0" kern="1200" dirty="0">
            <a:solidFill>
              <a:schemeClr val="tx1"/>
            </a:solidFill>
          </a:endParaRPr>
        </a:p>
      </dsp:txBody>
      <dsp:txXfrm>
        <a:off x="0" y="2731456"/>
        <a:ext cx="10962084" cy="938513"/>
      </dsp:txXfrm>
    </dsp:sp>
    <dsp:sp modelId="{5916145D-22DB-495E-A4C8-FFB1BD7FDAE5}">
      <dsp:nvSpPr>
        <dsp:cNvPr id="0" name=""/>
        <dsp:cNvSpPr/>
      </dsp:nvSpPr>
      <dsp:spPr>
        <a:xfrm>
          <a:off x="0" y="3669969"/>
          <a:ext cx="10972800"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21F1C-1CBD-41B9-9838-140CFD312A74}">
      <dsp:nvSpPr>
        <dsp:cNvPr id="0" name=""/>
        <dsp:cNvSpPr/>
      </dsp:nvSpPr>
      <dsp:spPr>
        <a:xfrm>
          <a:off x="0" y="3669969"/>
          <a:ext cx="10962084" cy="907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solidFill>
                <a:schemeClr val="tx1"/>
              </a:solidFill>
            </a:rPr>
            <a:t>Tenor:</a:t>
          </a:r>
          <a:r>
            <a:rPr lang="en-US" sz="2000" kern="1200" dirty="0" smtClean="0">
              <a:solidFill>
                <a:schemeClr val="tx1"/>
              </a:solidFill>
            </a:rPr>
            <a:t> Financing shall be available for a maximum period of 10 years including a maximum grace period of 2 years.</a:t>
          </a:r>
          <a:endParaRPr lang="en-US" sz="2000" kern="1200" dirty="0">
            <a:solidFill>
              <a:schemeClr val="tx1"/>
            </a:solidFill>
          </a:endParaRPr>
        </a:p>
      </dsp:txBody>
      <dsp:txXfrm>
        <a:off x="0" y="3669969"/>
        <a:ext cx="10962084" cy="907164"/>
      </dsp:txXfrm>
    </dsp:sp>
    <dsp:sp modelId="{78189114-384E-4C7C-8A63-A4089AF4A70D}">
      <dsp:nvSpPr>
        <dsp:cNvPr id="0" name=""/>
        <dsp:cNvSpPr/>
      </dsp:nvSpPr>
      <dsp:spPr>
        <a:xfrm>
          <a:off x="0" y="4577133"/>
          <a:ext cx="10972800"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60CC4-9B3F-4E2A-8AD3-902B41137542}">
      <dsp:nvSpPr>
        <dsp:cNvPr id="0" name=""/>
        <dsp:cNvSpPr/>
      </dsp:nvSpPr>
      <dsp:spPr>
        <a:xfrm>
          <a:off x="0" y="4577133"/>
          <a:ext cx="10972800" cy="592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err="1" smtClean="0">
              <a:solidFill>
                <a:schemeClr val="tx1"/>
              </a:solidFill>
            </a:rPr>
            <a:t>Shariah</a:t>
          </a:r>
          <a:r>
            <a:rPr lang="en-US" sz="2000" kern="1200" dirty="0" smtClean="0">
              <a:solidFill>
                <a:schemeClr val="tx1"/>
              </a:solidFill>
            </a:rPr>
            <a:t> compliant alternate of this product is available.</a:t>
          </a:r>
          <a:endParaRPr lang="en-US" sz="2000" kern="1200" dirty="0">
            <a:solidFill>
              <a:schemeClr val="tx1"/>
            </a:solidFill>
          </a:endParaRPr>
        </a:p>
      </dsp:txBody>
      <dsp:txXfrm>
        <a:off x="0" y="4577133"/>
        <a:ext cx="10972800" cy="59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873D6-9353-47BD-BE48-C5FA4E13A49E}">
      <dsp:nvSpPr>
        <dsp:cNvPr id="0" name=""/>
        <dsp:cNvSpPr/>
      </dsp:nvSpPr>
      <dsp:spPr>
        <a:xfrm>
          <a:off x="0" y="1239"/>
          <a:ext cx="11317027"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CC7C0-68CB-423B-936C-CA6FC04AF5A4}">
      <dsp:nvSpPr>
        <dsp:cNvPr id="0" name=""/>
        <dsp:cNvSpPr/>
      </dsp:nvSpPr>
      <dsp:spPr>
        <a:xfrm>
          <a:off x="0" y="1239"/>
          <a:ext cx="11317027" cy="77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kern="1200" dirty="0" smtClean="0">
              <a:solidFill>
                <a:schemeClr val="tx1"/>
              </a:solidFill>
            </a:rPr>
            <a:t>Financing is available against Letter of Credit only, to the extent of the C&amp;F value of imported machinery and ex-factory / showroom price of locally manufactured machinery.</a:t>
          </a:r>
          <a:endParaRPr lang="en-US" sz="1800" kern="1200" dirty="0">
            <a:solidFill>
              <a:schemeClr val="tx1"/>
            </a:solidFill>
          </a:endParaRPr>
        </a:p>
      </dsp:txBody>
      <dsp:txXfrm>
        <a:off x="0" y="1239"/>
        <a:ext cx="11317027" cy="776551"/>
      </dsp:txXfrm>
    </dsp:sp>
    <dsp:sp modelId="{76DDA9D3-AFF4-4F80-9664-0E2382285D02}">
      <dsp:nvSpPr>
        <dsp:cNvPr id="0" name=""/>
        <dsp:cNvSpPr/>
      </dsp:nvSpPr>
      <dsp:spPr>
        <a:xfrm>
          <a:off x="0" y="777790"/>
          <a:ext cx="11317027"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59DEE7-7568-4B8C-BDA0-30FD84B89FC7}">
      <dsp:nvSpPr>
        <dsp:cNvPr id="0" name=""/>
        <dsp:cNvSpPr/>
      </dsp:nvSpPr>
      <dsp:spPr>
        <a:xfrm>
          <a:off x="0" y="777790"/>
          <a:ext cx="11317027" cy="77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u="none" kern="1200" dirty="0" smtClean="0">
              <a:solidFill>
                <a:schemeClr val="tx1"/>
              </a:solidFill>
              <a:uFillTx/>
            </a:rPr>
            <a:t>The cost of insurance, transit insurance, erection and commissioning charges and other incidentals (including transportation charges, in case of locally manufactured machinery) etc.; shall not be financed under the facility. </a:t>
          </a:r>
          <a:endParaRPr lang="en-US" sz="1800" kern="1200" dirty="0">
            <a:solidFill>
              <a:schemeClr val="tx1"/>
            </a:solidFill>
          </a:endParaRPr>
        </a:p>
      </dsp:txBody>
      <dsp:txXfrm>
        <a:off x="0" y="777790"/>
        <a:ext cx="11317027" cy="776551"/>
      </dsp:txXfrm>
    </dsp:sp>
    <dsp:sp modelId="{8A7452B2-87BE-4920-A9F2-04B93DB44DA4}">
      <dsp:nvSpPr>
        <dsp:cNvPr id="0" name=""/>
        <dsp:cNvSpPr/>
      </dsp:nvSpPr>
      <dsp:spPr>
        <a:xfrm>
          <a:off x="0" y="1554342"/>
          <a:ext cx="11317027"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249829-2527-4FF3-A750-45EFF1EAAABB}">
      <dsp:nvSpPr>
        <dsp:cNvPr id="0" name=""/>
        <dsp:cNvSpPr/>
      </dsp:nvSpPr>
      <dsp:spPr>
        <a:xfrm>
          <a:off x="0" y="1554342"/>
          <a:ext cx="11305975" cy="240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kern="1200" dirty="0" smtClean="0">
              <a:solidFill>
                <a:schemeClr val="tx1"/>
              </a:solidFill>
            </a:rPr>
            <a:t>PFIs may also consider financing requests of new projects and expansion of existing projects on the basis of projected exports as under:</a:t>
          </a:r>
        </a:p>
        <a:p>
          <a:pPr lvl="0" algn="just" defTabSz="800100" rtl="0">
            <a:lnSpc>
              <a:spcPct val="90000"/>
            </a:lnSpc>
            <a:spcBef>
              <a:spcPct val="0"/>
            </a:spcBef>
            <a:spcAft>
              <a:spcPct val="35000"/>
            </a:spcAft>
          </a:pPr>
          <a:endParaRPr lang="en-US" sz="1800" kern="1200" dirty="0" smtClean="0">
            <a:solidFill>
              <a:schemeClr val="tx1"/>
            </a:solidFill>
          </a:endParaRPr>
        </a:p>
        <a:p>
          <a:pPr lvl="0" algn="just" defTabSz="800100" rtl="0">
            <a:lnSpc>
              <a:spcPct val="90000"/>
            </a:lnSpc>
            <a:spcBef>
              <a:spcPct val="0"/>
            </a:spcBef>
            <a:spcAft>
              <a:spcPct val="35000"/>
            </a:spcAft>
          </a:pPr>
          <a:endParaRPr lang="en-US" sz="1800" kern="1200" dirty="0" smtClean="0">
            <a:solidFill>
              <a:schemeClr val="tx1"/>
            </a:solidFill>
          </a:endParaRPr>
        </a:p>
      </dsp:txBody>
      <dsp:txXfrm>
        <a:off x="0" y="1554342"/>
        <a:ext cx="11305975" cy="2408187"/>
      </dsp:txXfrm>
    </dsp:sp>
    <dsp:sp modelId="{67F0F285-8885-4EA6-92FB-F207E89CFCD4}">
      <dsp:nvSpPr>
        <dsp:cNvPr id="0" name=""/>
        <dsp:cNvSpPr/>
      </dsp:nvSpPr>
      <dsp:spPr>
        <a:xfrm>
          <a:off x="0" y="3840417"/>
          <a:ext cx="11317027"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76B65C-4ADE-4175-A4A5-71508EDBFE13}">
      <dsp:nvSpPr>
        <dsp:cNvPr id="0" name=""/>
        <dsp:cNvSpPr/>
      </dsp:nvSpPr>
      <dsp:spPr>
        <a:xfrm>
          <a:off x="0" y="3962530"/>
          <a:ext cx="11317027" cy="776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kern="1200" dirty="0" smtClean="0">
              <a:solidFill>
                <a:schemeClr val="tx1"/>
              </a:solidFill>
            </a:rPr>
            <a:t>Export-oriented SME borrowers may purchase imported machinery from the commercial importers or authorized dealers of the foreign manufacturers in Pakistan and authorized suppliers in case of locally manufactured machinery and plant.</a:t>
          </a:r>
          <a:endParaRPr lang="en-US" sz="1800" kern="1200" dirty="0">
            <a:solidFill>
              <a:schemeClr val="tx1"/>
            </a:solidFill>
          </a:endParaRPr>
        </a:p>
      </dsp:txBody>
      <dsp:txXfrm>
        <a:off x="0" y="3962530"/>
        <a:ext cx="11317027" cy="776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ED1E-7064-4FE3-8D5D-C8A29D80C8CA}">
      <dsp:nvSpPr>
        <dsp:cNvPr id="0" name=""/>
        <dsp:cNvSpPr/>
      </dsp:nvSpPr>
      <dsp:spPr>
        <a:xfrm>
          <a:off x="0" y="2301"/>
          <a:ext cx="1152377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B0A65-B555-4686-8363-76BB9B873EC5}">
      <dsp:nvSpPr>
        <dsp:cNvPr id="0" name=""/>
        <dsp:cNvSpPr/>
      </dsp:nvSpPr>
      <dsp:spPr>
        <a:xfrm>
          <a:off x="0" y="2301"/>
          <a:ext cx="11523772" cy="55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latin typeface="+mn-lt"/>
            </a:rPr>
            <a:t>Target  Segment: </a:t>
          </a:r>
          <a:r>
            <a:rPr lang="en-US" sz="2000" kern="1200" dirty="0" smtClean="0">
              <a:solidFill>
                <a:schemeClr val="tx1"/>
              </a:solidFill>
              <a:latin typeface="+mn-lt"/>
            </a:rPr>
            <a:t>Financing is available to wide range of SME Clusters/ Sectors</a:t>
          </a:r>
          <a:endParaRPr lang="en-US" sz="2000" kern="1200" dirty="0">
            <a:solidFill>
              <a:schemeClr val="tx1"/>
            </a:solidFill>
            <a:latin typeface="+mn-lt"/>
          </a:endParaRPr>
        </a:p>
      </dsp:txBody>
      <dsp:txXfrm>
        <a:off x="0" y="2301"/>
        <a:ext cx="11523772" cy="554219"/>
      </dsp:txXfrm>
    </dsp:sp>
    <dsp:sp modelId="{42B3AB12-1BB3-4F12-9C9F-C7EDD5CAD037}">
      <dsp:nvSpPr>
        <dsp:cNvPr id="0" name=""/>
        <dsp:cNvSpPr/>
      </dsp:nvSpPr>
      <dsp:spPr>
        <a:xfrm>
          <a:off x="0" y="556520"/>
          <a:ext cx="1152377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CC0F3-E1B3-4BC2-B25F-609B7CDE07E5}">
      <dsp:nvSpPr>
        <dsp:cNvPr id="0" name=""/>
        <dsp:cNvSpPr/>
      </dsp:nvSpPr>
      <dsp:spPr>
        <a:xfrm>
          <a:off x="0" y="556520"/>
          <a:ext cx="11512518" cy="595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latin typeface="+mn-lt"/>
            </a:rPr>
            <a:t>Eligibility: </a:t>
          </a:r>
          <a:r>
            <a:rPr lang="en-US" sz="2000" kern="1200" dirty="0" smtClean="0">
              <a:solidFill>
                <a:schemeClr val="tx1"/>
              </a:solidFill>
              <a:latin typeface="+mn-lt"/>
            </a:rPr>
            <a:t>Only SME borrowers, as defined in Prudential Regulations for SMEs, are eligible to avail financing facilities under the Scheme.</a:t>
          </a:r>
          <a:endParaRPr lang="en-US" sz="2000" kern="1200" dirty="0">
            <a:solidFill>
              <a:schemeClr val="tx1"/>
            </a:solidFill>
            <a:latin typeface="+mn-lt"/>
          </a:endParaRPr>
        </a:p>
      </dsp:txBody>
      <dsp:txXfrm>
        <a:off x="0" y="556520"/>
        <a:ext cx="11512518" cy="595276"/>
      </dsp:txXfrm>
    </dsp:sp>
    <dsp:sp modelId="{BAA87E19-4F12-4ABA-9C81-FA84B2357BD7}">
      <dsp:nvSpPr>
        <dsp:cNvPr id="0" name=""/>
        <dsp:cNvSpPr/>
      </dsp:nvSpPr>
      <dsp:spPr>
        <a:xfrm>
          <a:off x="0" y="1151797"/>
          <a:ext cx="1152377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EF2B4-5A39-4D6C-BB1C-57DF33410FD9}">
      <dsp:nvSpPr>
        <dsp:cNvPr id="0" name=""/>
        <dsp:cNvSpPr/>
      </dsp:nvSpPr>
      <dsp:spPr>
        <a:xfrm>
          <a:off x="0" y="1151797"/>
          <a:ext cx="11512518" cy="1833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latin typeface="+mn-lt"/>
            </a:rPr>
            <a:t>Purpose: </a:t>
          </a:r>
          <a:r>
            <a:rPr lang="en-US" sz="2000" kern="1200" dirty="0" smtClean="0">
              <a:solidFill>
                <a:schemeClr val="tx1"/>
              </a:solidFill>
              <a:latin typeface="+mn-lt"/>
            </a:rPr>
            <a:t>Financing is available for:</a:t>
          </a:r>
        </a:p>
        <a:p>
          <a:pPr lvl="0" algn="just" defTabSz="889000" rtl="0">
            <a:lnSpc>
              <a:spcPct val="90000"/>
            </a:lnSpc>
            <a:spcBef>
              <a:spcPct val="0"/>
            </a:spcBef>
            <a:spcAft>
              <a:spcPct val="35000"/>
            </a:spcAft>
          </a:pPr>
          <a:r>
            <a:rPr lang="en-US" sz="2000" b="0" kern="1200" dirty="0" smtClean="0">
              <a:solidFill>
                <a:schemeClr val="tx1"/>
              </a:solidFill>
              <a:latin typeface="+mn-lt"/>
            </a:rPr>
            <a:t>purchase of new imported/ local plant &amp; machinery for BMR of existing units and setting up of new SME units</a:t>
          </a:r>
        </a:p>
        <a:p>
          <a:pPr lvl="0" algn="just" defTabSz="889000" rtl="0">
            <a:lnSpc>
              <a:spcPct val="90000"/>
            </a:lnSpc>
            <a:spcBef>
              <a:spcPct val="0"/>
            </a:spcBef>
            <a:spcAft>
              <a:spcPct val="35000"/>
            </a:spcAft>
          </a:pPr>
          <a:r>
            <a:rPr lang="en-US" sz="2000" b="0" kern="1200" dirty="0" smtClean="0">
              <a:solidFill>
                <a:schemeClr val="tx1"/>
              </a:solidFill>
              <a:latin typeface="+mn-lt"/>
            </a:rPr>
            <a:t>import/ local purchase of new generators up‐to a maximum capacity of 500 KVA.</a:t>
          </a:r>
        </a:p>
        <a:p>
          <a:pPr lvl="0" algn="just" defTabSz="889000" rtl="0">
            <a:lnSpc>
              <a:spcPct val="90000"/>
            </a:lnSpc>
            <a:spcBef>
              <a:spcPct val="0"/>
            </a:spcBef>
            <a:spcAft>
              <a:spcPct val="35000"/>
            </a:spcAft>
          </a:pPr>
          <a:r>
            <a:rPr lang="en-US" sz="2000" b="0" kern="1200" dirty="0" smtClean="0">
              <a:solidFill>
                <a:schemeClr val="tx1"/>
              </a:solidFill>
              <a:latin typeface="+mn-lt"/>
            </a:rPr>
            <a:t>carrying out civil works up-to 20% of total project cost for conversion of conventional brick kiln and up-to 50% of total project cost for establishment of a new zigzag technology based brick kiln</a:t>
          </a:r>
        </a:p>
        <a:p>
          <a:pPr lvl="0" algn="just" defTabSz="889000" rtl="0">
            <a:lnSpc>
              <a:spcPct val="90000"/>
            </a:lnSpc>
            <a:spcBef>
              <a:spcPct val="0"/>
            </a:spcBef>
            <a:spcAft>
              <a:spcPct val="35000"/>
            </a:spcAft>
          </a:pPr>
          <a:r>
            <a:rPr lang="en-US" sz="2000" b="1" u="none" kern="1200" dirty="0" smtClean="0">
              <a:solidFill>
                <a:schemeClr val="tx1"/>
              </a:solidFill>
              <a:uFillTx/>
              <a:latin typeface="+mn-lt"/>
            </a:rPr>
            <a:t>Participating Financial Institutions: </a:t>
          </a:r>
          <a:r>
            <a:rPr lang="en-US" sz="2000" u="none" kern="1200" dirty="0" smtClean="0">
              <a:solidFill>
                <a:schemeClr val="tx1"/>
              </a:solidFill>
              <a:uFillTx/>
              <a:latin typeface="+mn-lt"/>
            </a:rPr>
            <a:t> All commercial banks and </a:t>
          </a:r>
          <a:r>
            <a:rPr lang="en-US" sz="2000" kern="1200" dirty="0" smtClean="0">
              <a:solidFill>
                <a:schemeClr val="tx1"/>
              </a:solidFill>
              <a:latin typeface="+mn-lt"/>
            </a:rPr>
            <a:t>Development Finance Institutions (DFIs) </a:t>
          </a:r>
          <a:endParaRPr lang="en-US" sz="2000" b="0" kern="1200" dirty="0">
            <a:solidFill>
              <a:schemeClr val="tx1"/>
            </a:solidFill>
            <a:latin typeface="+mn-lt"/>
          </a:endParaRPr>
        </a:p>
      </dsp:txBody>
      <dsp:txXfrm>
        <a:off x="0" y="1151797"/>
        <a:ext cx="11512518" cy="1833552"/>
      </dsp:txXfrm>
    </dsp:sp>
    <dsp:sp modelId="{440B9D42-EC7E-481D-ACB8-5EBF6A0761CD}">
      <dsp:nvSpPr>
        <dsp:cNvPr id="0" name=""/>
        <dsp:cNvSpPr/>
      </dsp:nvSpPr>
      <dsp:spPr>
        <a:xfrm>
          <a:off x="0" y="2985349"/>
          <a:ext cx="1152377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7C872-D935-445A-8E5D-0F7F25AC9D7D}">
      <dsp:nvSpPr>
        <dsp:cNvPr id="0" name=""/>
        <dsp:cNvSpPr/>
      </dsp:nvSpPr>
      <dsp:spPr>
        <a:xfrm>
          <a:off x="0" y="2985349"/>
          <a:ext cx="11523772" cy="55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endParaRPr lang="en-US" sz="2000" kern="1200" dirty="0">
            <a:solidFill>
              <a:schemeClr val="tx1"/>
            </a:solidFill>
            <a:latin typeface="+mn-lt"/>
          </a:endParaRPr>
        </a:p>
      </dsp:txBody>
      <dsp:txXfrm>
        <a:off x="0" y="2985349"/>
        <a:ext cx="11523772" cy="550340"/>
      </dsp:txXfrm>
    </dsp:sp>
    <dsp:sp modelId="{B29FC90D-4674-4474-9484-D58876A359E4}">
      <dsp:nvSpPr>
        <dsp:cNvPr id="0" name=""/>
        <dsp:cNvSpPr/>
      </dsp:nvSpPr>
      <dsp:spPr>
        <a:xfrm>
          <a:off x="0" y="3535689"/>
          <a:ext cx="1152377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72BAC-BF27-4D61-A5A3-C28CD8067E78}">
      <dsp:nvSpPr>
        <dsp:cNvPr id="0" name=""/>
        <dsp:cNvSpPr/>
      </dsp:nvSpPr>
      <dsp:spPr>
        <a:xfrm>
          <a:off x="0" y="3535689"/>
          <a:ext cx="11523772" cy="55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b="1" kern="1200" dirty="0" smtClean="0">
              <a:solidFill>
                <a:schemeClr val="tx1"/>
              </a:solidFill>
              <a:latin typeface="+mn-lt"/>
            </a:rPr>
            <a:t>Tenor: </a:t>
          </a:r>
          <a:r>
            <a:rPr lang="en-US" sz="2000" kern="1200" dirty="0" smtClean="0">
              <a:solidFill>
                <a:schemeClr val="tx1"/>
              </a:solidFill>
              <a:latin typeface="+mn-lt"/>
            </a:rPr>
            <a:t>Maximum period 10 years including a maximum grace period of 6 months</a:t>
          </a:r>
          <a:endParaRPr lang="en-US" sz="2000" kern="1200" dirty="0">
            <a:solidFill>
              <a:schemeClr val="tx1"/>
            </a:solidFill>
            <a:latin typeface="+mn-lt"/>
          </a:endParaRPr>
        </a:p>
      </dsp:txBody>
      <dsp:txXfrm>
        <a:off x="0" y="3535689"/>
        <a:ext cx="11523772" cy="554219"/>
      </dsp:txXfrm>
    </dsp:sp>
    <dsp:sp modelId="{97B317AC-B4B2-4E08-8D73-A82764ECC275}">
      <dsp:nvSpPr>
        <dsp:cNvPr id="0" name=""/>
        <dsp:cNvSpPr/>
      </dsp:nvSpPr>
      <dsp:spPr>
        <a:xfrm>
          <a:off x="0" y="4089909"/>
          <a:ext cx="1152377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14406-D10F-4B2D-9F8D-492E94F6BE08}">
      <dsp:nvSpPr>
        <dsp:cNvPr id="0" name=""/>
        <dsp:cNvSpPr/>
      </dsp:nvSpPr>
      <dsp:spPr>
        <a:xfrm>
          <a:off x="0" y="4089909"/>
          <a:ext cx="11523772" cy="55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kern="1200" dirty="0" smtClean="0">
              <a:solidFill>
                <a:schemeClr val="tx1"/>
              </a:solidFill>
            </a:rPr>
            <a:t>The </a:t>
          </a:r>
          <a:r>
            <a:rPr lang="en-US" sz="2000" b="1" kern="1200" dirty="0" smtClean="0">
              <a:solidFill>
                <a:schemeClr val="tx1"/>
              </a:solidFill>
            </a:rPr>
            <a:t>rate of service charges is </a:t>
          </a:r>
          <a:r>
            <a:rPr lang="en-US" sz="2000" kern="1200" dirty="0" smtClean="0">
              <a:solidFill>
                <a:schemeClr val="tx1"/>
              </a:solidFill>
            </a:rPr>
            <a:t>6% p.a. </a:t>
          </a:r>
          <a:endParaRPr lang="en-US" sz="2000" kern="1200" dirty="0">
            <a:solidFill>
              <a:schemeClr val="tx1"/>
            </a:solidFill>
            <a:latin typeface="+mn-lt"/>
          </a:endParaRPr>
        </a:p>
      </dsp:txBody>
      <dsp:txXfrm>
        <a:off x="0" y="4089909"/>
        <a:ext cx="11523772" cy="554219"/>
      </dsp:txXfrm>
    </dsp:sp>
    <dsp:sp modelId="{8D7362F9-2B3F-4A03-9C9F-C1044AEB7DD6}">
      <dsp:nvSpPr>
        <dsp:cNvPr id="0" name=""/>
        <dsp:cNvSpPr/>
      </dsp:nvSpPr>
      <dsp:spPr>
        <a:xfrm>
          <a:off x="0" y="4644129"/>
          <a:ext cx="1152377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FE91E-186A-43C6-8CD1-007E5B3A3F08}">
      <dsp:nvSpPr>
        <dsp:cNvPr id="0" name=""/>
        <dsp:cNvSpPr/>
      </dsp:nvSpPr>
      <dsp:spPr>
        <a:xfrm>
          <a:off x="0" y="4644129"/>
          <a:ext cx="11523772" cy="554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n-US" sz="2000" kern="1200" dirty="0" smtClean="0">
              <a:solidFill>
                <a:schemeClr val="tx1"/>
              </a:solidFill>
              <a:latin typeface="+mn-lt"/>
            </a:rPr>
            <a:t>Shariah compliant alternate of this product is also available.</a:t>
          </a:r>
          <a:endParaRPr lang="en-US" sz="2000" kern="1200" dirty="0">
            <a:solidFill>
              <a:schemeClr val="tx1"/>
            </a:solidFill>
            <a:latin typeface="+mn-lt"/>
          </a:endParaRPr>
        </a:p>
      </dsp:txBody>
      <dsp:txXfrm>
        <a:off x="0" y="4644129"/>
        <a:ext cx="11523772" cy="5542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23DDD-618C-4AF1-B483-A08898BAE0F8}">
      <dsp:nvSpPr>
        <dsp:cNvPr id="0" name=""/>
        <dsp:cNvSpPr/>
      </dsp:nvSpPr>
      <dsp:spPr>
        <a:xfrm>
          <a:off x="0" y="1626"/>
          <a:ext cx="11572875"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725B6-8971-4DF7-9670-98CAE23284D2}">
      <dsp:nvSpPr>
        <dsp:cNvPr id="0" name=""/>
        <dsp:cNvSpPr/>
      </dsp:nvSpPr>
      <dsp:spPr>
        <a:xfrm>
          <a:off x="0" y="1626"/>
          <a:ext cx="11572875" cy="56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Purpose: </a:t>
          </a:r>
          <a:r>
            <a:rPr lang="en-US" sz="1800" kern="1200" dirty="0" smtClean="0">
              <a:solidFill>
                <a:schemeClr val="tx1"/>
              </a:solidFill>
            </a:rPr>
            <a:t>To encourage private sector to establish Silos, Warehouses &amp; Cold Storages </a:t>
          </a:r>
          <a:endParaRPr lang="en-US" sz="1800" kern="1200" dirty="0">
            <a:solidFill>
              <a:schemeClr val="tx1"/>
            </a:solidFill>
          </a:endParaRPr>
        </a:p>
      </dsp:txBody>
      <dsp:txXfrm>
        <a:off x="0" y="1626"/>
        <a:ext cx="11572875" cy="564860"/>
      </dsp:txXfrm>
    </dsp:sp>
    <dsp:sp modelId="{EB8F0A2E-C730-4170-B1EC-0D42D9D9BC1B}">
      <dsp:nvSpPr>
        <dsp:cNvPr id="0" name=""/>
        <dsp:cNvSpPr/>
      </dsp:nvSpPr>
      <dsp:spPr>
        <a:xfrm>
          <a:off x="0" y="566486"/>
          <a:ext cx="11572875"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1EFA31-94F1-4CFF-B801-3C2B040BCC59}">
      <dsp:nvSpPr>
        <dsp:cNvPr id="0" name=""/>
        <dsp:cNvSpPr/>
      </dsp:nvSpPr>
      <dsp:spPr>
        <a:xfrm>
          <a:off x="0" y="566486"/>
          <a:ext cx="11561573" cy="140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u="none" kern="1200" dirty="0" smtClean="0">
              <a:solidFill>
                <a:schemeClr val="tx1"/>
              </a:solidFill>
              <a:uFillTx/>
            </a:rPr>
            <a:t>Target Segment:</a:t>
          </a:r>
          <a:r>
            <a:rPr lang="en-US" sz="1800" u="none" kern="1200" dirty="0" smtClean="0">
              <a:solidFill>
                <a:schemeClr val="tx1"/>
              </a:solidFill>
              <a:uFillTx/>
            </a:rPr>
            <a:t> Financing is available for establishment/ expansion/ BMR of Silos, Warehouses </a:t>
          </a:r>
          <a:r>
            <a:rPr lang="en-US" sz="1800" kern="1200" dirty="0" smtClean="0">
              <a:solidFill>
                <a:schemeClr val="tx1"/>
              </a:solidFill>
            </a:rPr>
            <a:t>&amp; Cold Storages facilities for storing agricultural produce. Financing for local purchase/ import of new machinery, equipment accessories, generators (the capacity of generator shall, however, not be in excess of in-house energy requirements) thereof used in steel/ metal/ concrete silos, warehouses and cold storages. Further, up to </a:t>
          </a:r>
          <a:r>
            <a:rPr lang="en-US" sz="1800" b="1" kern="1200" dirty="0" smtClean="0">
              <a:solidFill>
                <a:schemeClr val="tx1"/>
              </a:solidFill>
            </a:rPr>
            <a:t>65% cost of civil works </a:t>
          </a:r>
          <a:r>
            <a:rPr lang="en-US" sz="1800" kern="1200" dirty="0" smtClean="0">
              <a:solidFill>
                <a:schemeClr val="tx1"/>
              </a:solidFill>
            </a:rPr>
            <a:t>is also eligible under the Scheme.</a:t>
          </a:r>
          <a:endParaRPr lang="en-US" sz="1800" kern="1200" dirty="0">
            <a:solidFill>
              <a:schemeClr val="tx1"/>
            </a:solidFill>
          </a:endParaRPr>
        </a:p>
      </dsp:txBody>
      <dsp:txXfrm>
        <a:off x="0" y="566486"/>
        <a:ext cx="11561573" cy="1409189"/>
      </dsp:txXfrm>
    </dsp:sp>
    <dsp:sp modelId="{C98F17E8-4BF0-46C2-A9BB-FD848F55B6DF}">
      <dsp:nvSpPr>
        <dsp:cNvPr id="0" name=""/>
        <dsp:cNvSpPr/>
      </dsp:nvSpPr>
      <dsp:spPr>
        <a:xfrm>
          <a:off x="0" y="1975675"/>
          <a:ext cx="11572875"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F7025-65EA-4214-BB92-769A90EB81F2}">
      <dsp:nvSpPr>
        <dsp:cNvPr id="0" name=""/>
        <dsp:cNvSpPr/>
      </dsp:nvSpPr>
      <dsp:spPr>
        <a:xfrm>
          <a:off x="0" y="1975675"/>
          <a:ext cx="11572875" cy="984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u="none" kern="1200" dirty="0" smtClean="0">
              <a:solidFill>
                <a:schemeClr val="tx1"/>
              </a:solidFill>
              <a:uFillTx/>
            </a:rPr>
            <a:t>Financing Amount:</a:t>
          </a:r>
          <a:r>
            <a:rPr lang="en-US" sz="1800" u="none" kern="1200" dirty="0" smtClean="0">
              <a:solidFill>
                <a:schemeClr val="tx1"/>
              </a:solidFill>
              <a:uFillTx/>
            </a:rPr>
            <a:t> Maximum financing to a single commercial project is Rs 500 million under the </a:t>
          </a:r>
          <a:r>
            <a:rPr lang="en-US" sz="1800" kern="1200" dirty="0" smtClean="0">
              <a:solidFill>
                <a:schemeClr val="tx1"/>
              </a:solidFill>
            </a:rPr>
            <a:t>Facility.</a:t>
          </a:r>
        </a:p>
        <a:p>
          <a:pPr lvl="0" algn="just" defTabSz="800100" rtl="0">
            <a:lnSpc>
              <a:spcPct val="90000"/>
            </a:lnSpc>
            <a:spcBef>
              <a:spcPct val="0"/>
            </a:spcBef>
            <a:spcAft>
              <a:spcPct val="35000"/>
            </a:spcAft>
          </a:pPr>
          <a:r>
            <a:rPr lang="en-US" sz="1800" kern="1200" dirty="0" smtClean="0">
              <a:solidFill>
                <a:schemeClr val="tx1"/>
              </a:solidFill>
            </a:rPr>
            <a:t>		     </a:t>
          </a:r>
          <a:r>
            <a:rPr lang="en-US" sz="1800" u="none" kern="1200" dirty="0" smtClean="0">
              <a:solidFill>
                <a:schemeClr val="tx1"/>
              </a:solidFill>
              <a:uFillTx/>
            </a:rPr>
            <a:t>Maximum financing to a single SME project is Rs 200 million under the </a:t>
          </a:r>
          <a:r>
            <a:rPr lang="en-US" sz="1800" kern="1200" dirty="0" smtClean="0">
              <a:solidFill>
                <a:schemeClr val="tx1"/>
              </a:solidFill>
            </a:rPr>
            <a:t>Facility.  </a:t>
          </a:r>
          <a:endParaRPr lang="en-US" sz="1800" kern="1200" dirty="0">
            <a:solidFill>
              <a:schemeClr val="tx1"/>
            </a:solidFill>
          </a:endParaRPr>
        </a:p>
      </dsp:txBody>
      <dsp:txXfrm>
        <a:off x="0" y="1975675"/>
        <a:ext cx="11572875" cy="984904"/>
      </dsp:txXfrm>
    </dsp:sp>
    <dsp:sp modelId="{6DA0FF7F-AC16-4A5B-BC5A-A54D74B90220}">
      <dsp:nvSpPr>
        <dsp:cNvPr id="0" name=""/>
        <dsp:cNvSpPr/>
      </dsp:nvSpPr>
      <dsp:spPr>
        <a:xfrm>
          <a:off x="0" y="2960580"/>
          <a:ext cx="11572875"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972D8-844A-49B0-8A95-257F90FF53A1}">
      <dsp:nvSpPr>
        <dsp:cNvPr id="0" name=""/>
        <dsp:cNvSpPr/>
      </dsp:nvSpPr>
      <dsp:spPr>
        <a:xfrm>
          <a:off x="0" y="2960580"/>
          <a:ext cx="11572875" cy="51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u="none" kern="1200" dirty="0" smtClean="0">
              <a:solidFill>
                <a:schemeClr val="tx1"/>
              </a:solidFill>
              <a:uFillTx/>
              <a:latin typeface="+mn-lt"/>
            </a:rPr>
            <a:t>Participating Financial Institutions: </a:t>
          </a:r>
          <a:r>
            <a:rPr lang="en-US" sz="1800" u="none" kern="1200" dirty="0" smtClean="0">
              <a:solidFill>
                <a:schemeClr val="tx1"/>
              </a:solidFill>
              <a:uFillTx/>
            </a:rPr>
            <a:t>Available through all commercial banks and D</a:t>
          </a:r>
          <a:r>
            <a:rPr lang="en-US" sz="1800" kern="1200" dirty="0" smtClean="0">
              <a:solidFill>
                <a:schemeClr val="tx1"/>
              </a:solidFill>
            </a:rPr>
            <a:t>FIs </a:t>
          </a:r>
          <a:endParaRPr lang="en-US" sz="1800" kern="1200" dirty="0">
            <a:solidFill>
              <a:schemeClr val="tx1"/>
            </a:solidFill>
          </a:endParaRPr>
        </a:p>
      </dsp:txBody>
      <dsp:txXfrm>
        <a:off x="0" y="2960580"/>
        <a:ext cx="11572875" cy="513256"/>
      </dsp:txXfrm>
    </dsp:sp>
    <dsp:sp modelId="{804A4303-A3A7-4D63-B40A-6507B9F14086}">
      <dsp:nvSpPr>
        <dsp:cNvPr id="0" name=""/>
        <dsp:cNvSpPr/>
      </dsp:nvSpPr>
      <dsp:spPr>
        <a:xfrm>
          <a:off x="0" y="3473836"/>
          <a:ext cx="11572875"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1ADCF-28F6-434A-B073-B99D5804E06B}">
      <dsp:nvSpPr>
        <dsp:cNvPr id="0" name=""/>
        <dsp:cNvSpPr/>
      </dsp:nvSpPr>
      <dsp:spPr>
        <a:xfrm>
          <a:off x="0" y="3473836"/>
          <a:ext cx="11572875" cy="91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Tenor:</a:t>
          </a:r>
          <a:r>
            <a:rPr lang="en-US" sz="1800" kern="1200" dirty="0" smtClean="0">
              <a:solidFill>
                <a:schemeClr val="tx1"/>
              </a:solidFill>
            </a:rPr>
            <a:t> Maximum period of 7 years including a maximum grace period of 6 months</a:t>
          </a:r>
          <a:r>
            <a:rPr lang="en-US" sz="1800" b="1" kern="1200" dirty="0" smtClean="0">
              <a:solidFill>
                <a:schemeClr val="tx1"/>
              </a:solidFill>
            </a:rPr>
            <a:t>. Maximum tenor of loan for SMEs is 10 years with 6 months grace period.</a:t>
          </a:r>
          <a:endParaRPr lang="en-US" sz="1800" b="1" kern="1200" dirty="0">
            <a:solidFill>
              <a:schemeClr val="tx1"/>
            </a:solidFill>
          </a:endParaRPr>
        </a:p>
      </dsp:txBody>
      <dsp:txXfrm>
        <a:off x="0" y="3473836"/>
        <a:ext cx="11572875" cy="916665"/>
      </dsp:txXfrm>
    </dsp:sp>
    <dsp:sp modelId="{CD09AF4F-1619-457A-BD0A-90FE1A2DC3ED}">
      <dsp:nvSpPr>
        <dsp:cNvPr id="0" name=""/>
        <dsp:cNvSpPr/>
      </dsp:nvSpPr>
      <dsp:spPr>
        <a:xfrm>
          <a:off x="0" y="4390502"/>
          <a:ext cx="11572875"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68FBA-0EDA-41E0-9997-10DBEAD1D768}">
      <dsp:nvSpPr>
        <dsp:cNvPr id="0" name=""/>
        <dsp:cNvSpPr/>
      </dsp:nvSpPr>
      <dsp:spPr>
        <a:xfrm>
          <a:off x="0" y="4375357"/>
          <a:ext cx="11572875" cy="760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b="1" kern="1200" dirty="0" smtClean="0">
              <a:solidFill>
                <a:schemeClr val="tx1"/>
              </a:solidFill>
            </a:rPr>
            <a:t>Other Terms: </a:t>
          </a:r>
          <a:r>
            <a:rPr lang="en-US" sz="1800" u="none" kern="1200" dirty="0" smtClean="0">
              <a:solidFill>
                <a:schemeClr val="tx1"/>
              </a:solidFill>
              <a:uFillTx/>
            </a:rPr>
            <a:t>Against LCs in case of financing against imported plant &amp; machinery / raw material to be used for construction of the Silos/ Cold </a:t>
          </a:r>
          <a:r>
            <a:rPr lang="en-US" sz="1800" kern="1200" dirty="0" smtClean="0">
              <a:solidFill>
                <a:schemeClr val="tx1"/>
              </a:solidFill>
            </a:rPr>
            <a:t>Storage</a:t>
          </a:r>
          <a:endParaRPr lang="en-US" sz="1800" kern="1200" dirty="0">
            <a:solidFill>
              <a:schemeClr val="tx1"/>
            </a:solidFill>
          </a:endParaRPr>
        </a:p>
      </dsp:txBody>
      <dsp:txXfrm>
        <a:off x="0" y="4375357"/>
        <a:ext cx="11572875" cy="760006"/>
      </dsp:txXfrm>
    </dsp:sp>
    <dsp:sp modelId="{A1868055-C79C-4D02-8226-02951EF29096}">
      <dsp:nvSpPr>
        <dsp:cNvPr id="0" name=""/>
        <dsp:cNvSpPr/>
      </dsp:nvSpPr>
      <dsp:spPr>
        <a:xfrm>
          <a:off x="0" y="5150509"/>
          <a:ext cx="11572875"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71384-2B6B-45E6-8F4D-88D1E271F57F}">
      <dsp:nvSpPr>
        <dsp:cNvPr id="0" name=""/>
        <dsp:cNvSpPr/>
      </dsp:nvSpPr>
      <dsp:spPr>
        <a:xfrm>
          <a:off x="0" y="5150509"/>
          <a:ext cx="11572875" cy="41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en-US" sz="1800" kern="1200" dirty="0" smtClean="0">
              <a:solidFill>
                <a:schemeClr val="tx1"/>
              </a:solidFill>
            </a:rPr>
            <a:t>Shariah compliant alternate of this facility is also available.</a:t>
          </a:r>
          <a:endParaRPr lang="en-US" sz="1800" kern="1200" dirty="0">
            <a:solidFill>
              <a:schemeClr val="tx1"/>
            </a:solidFill>
          </a:endParaRPr>
        </a:p>
      </dsp:txBody>
      <dsp:txXfrm>
        <a:off x="0" y="5150509"/>
        <a:ext cx="11572875" cy="4159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BA1D12-EE56-4F24-A4F7-22D8CE3FBA1F}" type="datetimeFigureOut">
              <a:rPr lang="en-US" smtClean="0"/>
              <a:t>8/10/2021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221788-3959-43A7-A88F-3E7D155102D1}" type="slidenum">
              <a:rPr lang="en-US" smtClean="0"/>
              <a:t>‹#›</a:t>
            </a:fld>
            <a:endParaRPr lang="en-US"/>
          </a:p>
        </p:txBody>
      </p:sp>
    </p:spTree>
    <p:extLst>
      <p:ext uri="{BB962C8B-B14F-4D97-AF65-F5344CB8AC3E}">
        <p14:creationId xmlns:p14="http://schemas.microsoft.com/office/powerpoint/2010/main" val="158841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9F642B4B-E9A9-4A3D-9801-B1A635F1BFDB}" type="datetimeFigureOut">
              <a:rPr lang="en-US" smtClean="0"/>
              <a:t>8/10/2021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756D3CD2-159C-43B1-ABD5-614944302ED2}" type="slidenum">
              <a:rPr lang="en-US" smtClean="0"/>
              <a:t>‹#›</a:t>
            </a:fld>
            <a:endParaRPr lang="en-US" dirty="0"/>
          </a:p>
        </p:txBody>
      </p:sp>
    </p:spTree>
    <p:extLst>
      <p:ext uri="{BB962C8B-B14F-4D97-AF65-F5344CB8AC3E}">
        <p14:creationId xmlns:p14="http://schemas.microsoft.com/office/powerpoint/2010/main" val="2604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2438"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spcAft>
                <a:spcPts val="1213"/>
              </a:spcAft>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E37F73-00A7-4664-9A45-19D7249CABDF}"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5</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8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2A6D7B-2B16-43A1-B02F-E78474745E5E}" type="slidenum">
              <a:rPr lang="en-US" altLang="en-US" smtClean="0">
                <a:latin typeface="Arial" panose="020B0604020202020204" pitchFamily="34" charset="0"/>
                <a:ea typeface="MS PGothic" panose="020B0600070205080204" pitchFamily="34" charset="-128"/>
                <a:cs typeface="Arial" panose="020B0604020202020204" pitchFamily="34" charset="0"/>
              </a:rPr>
              <a:pPr fontAlgn="base">
                <a:spcBef>
                  <a:spcPct val="0"/>
                </a:spcBef>
                <a:spcAft>
                  <a:spcPct val="0"/>
                </a:spcAft>
              </a:pPr>
              <a:t>23</a:t>
            </a:fld>
            <a:endParaRPr lang="en-US" altLang="en-US" smtClean="0">
              <a:latin typeface="Arial" panose="020B0604020202020204" pitchFamily="34" charset="0"/>
              <a:ea typeface="MS PGothic" panose="020B0600070205080204" pitchFamily="34" charset="-128"/>
              <a:cs typeface="Arial" panose="020B0604020202020204" pitchFamily="34" charset="0"/>
            </a:endParaRPr>
          </a:p>
        </p:txBody>
      </p:sp>
      <p:sp>
        <p:nvSpPr>
          <p:cNvPr id="44035" name="Rectangle 2"/>
          <p:cNvSpPr>
            <a:spLocks noGrp="1" noRot="1" noChangeAspect="1" noChangeArrowheads="1" noTextEdit="1"/>
          </p:cNvSpPr>
          <p:nvPr>
            <p:ph type="sldImg"/>
          </p:nvPr>
        </p:nvSpPr>
        <p:spPr bwMode="auto">
          <a:xfrm>
            <a:off x="120650" y="744538"/>
            <a:ext cx="6618288"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08050" y="5126038"/>
            <a:ext cx="4992688" cy="4856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Verdana" panose="020B0604030504040204" pitchFamily="34" charset="0"/>
            </a:endParaRPr>
          </a:p>
        </p:txBody>
      </p:sp>
    </p:spTree>
    <p:extLst>
      <p:ext uri="{BB962C8B-B14F-4D97-AF65-F5344CB8AC3E}">
        <p14:creationId xmlns:p14="http://schemas.microsoft.com/office/powerpoint/2010/main" val="104906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50850" y="1241425"/>
            <a:ext cx="59563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spcAft>
                <a:spcPts val="1213"/>
              </a:spcAft>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80F0806-1E71-4D16-B5B8-FFB7053EA36E}"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24</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2683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50850" y="1241425"/>
            <a:ext cx="59563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774265-6DDF-4D46-81CB-2CFB66EF6978}"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25</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35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452438"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spcAft>
                <a:spcPts val="1213"/>
              </a:spcAft>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D3BA9EF-7C98-4E5B-ACDF-67763C92B665}"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6</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82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52438"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spcAft>
                <a:spcPts val="1213"/>
              </a:spcAft>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99825BC-91D9-4D38-B6FF-8AC7982FFBE4}"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7</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59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2438"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spcAft>
                <a:spcPts val="1213"/>
              </a:spcAft>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DD8FFC-41B6-409E-8A41-9A5179A37F9C}"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8</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28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50850" y="1241425"/>
            <a:ext cx="59563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ts val="1213"/>
              </a:spcBef>
              <a:spcAft>
                <a:spcPts val="1213"/>
              </a:spcAft>
              <a:defRPr/>
            </a:pPr>
            <a:r>
              <a:rPr lang="en-US" b="1" u="sng" dirty="0" smtClean="0"/>
              <a:t>i). Scope and Eligibility</a:t>
            </a:r>
          </a:p>
          <a:p>
            <a:pPr marL="231115" indent="-231115" algn="just" eaLnBrk="1" fontAlgn="auto" hangingPunct="1">
              <a:spcBef>
                <a:spcPts val="1213"/>
              </a:spcBef>
              <a:spcAft>
                <a:spcPts val="1213"/>
              </a:spcAft>
              <a:buFontTx/>
              <a:buAutoNum type="alphaLcParenR"/>
              <a:defRPr/>
            </a:pPr>
            <a:r>
              <a:rPr lang="en-US" dirty="0" smtClean="0"/>
              <a:t>Under this facility, Participating Financial Institutions (PFIs) can provide long term local currency finance for imported and locally manufactured new plant and machinery to be used by the export oriented projects (see list of sectors eligible for financing under this facility).</a:t>
            </a:r>
          </a:p>
          <a:p>
            <a:pPr marL="231115" indent="-231115" algn="just" eaLnBrk="1" fontAlgn="auto" hangingPunct="1">
              <a:spcBef>
                <a:spcPts val="1213"/>
              </a:spcBef>
              <a:spcAft>
                <a:spcPts val="1213"/>
              </a:spcAft>
              <a:buFontTx/>
              <a:buAutoNum type="alphaLcParenR"/>
              <a:defRPr/>
            </a:pPr>
            <a:endParaRPr lang="en-US" dirty="0" smtClean="0"/>
          </a:p>
          <a:p>
            <a:pPr marL="231115" indent="-231115" algn="just" eaLnBrk="1" fontAlgn="auto" hangingPunct="1">
              <a:spcBef>
                <a:spcPts val="1213"/>
              </a:spcBef>
              <a:spcAft>
                <a:spcPts val="1213"/>
              </a:spcAft>
              <a:buFontTx/>
              <a:buAutoNum type="alphaLcParenR"/>
              <a:defRPr/>
            </a:pPr>
            <a:r>
              <a:rPr lang="en-US" dirty="0" smtClean="0"/>
              <a:t>The facility shall be available to the export oriented projects only if their annual export is equivalent to US $5 million or at least 50% of the sales whichever is lower.</a:t>
            </a:r>
          </a:p>
          <a:p>
            <a:pPr marL="231115" indent="-231115" algn="just" eaLnBrk="1" fontAlgn="auto" hangingPunct="1">
              <a:spcBef>
                <a:spcPts val="1213"/>
              </a:spcBef>
              <a:spcAft>
                <a:spcPts val="1213"/>
              </a:spcAft>
              <a:buFontTx/>
              <a:buAutoNum type="alphaLcParenR"/>
              <a:defRPr/>
            </a:pPr>
            <a:endParaRPr lang="en-US" dirty="0" smtClean="0"/>
          </a:p>
          <a:p>
            <a:pPr marL="231115" indent="-231115" algn="just" eaLnBrk="1" fontAlgn="auto" hangingPunct="1">
              <a:spcBef>
                <a:spcPts val="1213"/>
              </a:spcBef>
              <a:spcAft>
                <a:spcPts val="1213"/>
              </a:spcAft>
              <a:buFontTx/>
              <a:buAutoNum type="alphaLcParenR"/>
              <a:defRPr/>
            </a:pPr>
            <a:r>
              <a:rPr lang="en-US" dirty="0" smtClean="0"/>
              <a:t>Financing shall be available through banks / DFIs approved as PFIs; list of which is given in Annexure‐I. Other banks/ DFIs can also lodge their requests to I.H. &amp; SME Finance Department of SBP for seeking the status of a PFI which shall be processed as per SBP’s criteria. Further, for the provision of facility through Islamic Banks SBP will issue separate instructions regarding Shariah Compliant Product of LTFF.</a:t>
            </a:r>
          </a:p>
          <a:p>
            <a:pPr marL="231115" indent="-231115" algn="just" eaLnBrk="1" fontAlgn="auto" hangingPunct="1">
              <a:spcBef>
                <a:spcPts val="1213"/>
              </a:spcBef>
              <a:spcAft>
                <a:spcPts val="1213"/>
              </a:spcAft>
              <a:buFontTx/>
              <a:buAutoNum type="alphaLcParenR"/>
              <a:defRPr/>
            </a:pPr>
            <a:endParaRPr lang="en-US" dirty="0" smtClean="0"/>
          </a:p>
          <a:p>
            <a:pPr marL="231115" indent="-231115" algn="just" eaLnBrk="1" fontAlgn="auto" hangingPunct="1">
              <a:spcBef>
                <a:spcPts val="1213"/>
              </a:spcBef>
              <a:spcAft>
                <a:spcPts val="1213"/>
              </a:spcAft>
              <a:buFontTx/>
              <a:buAutoNum type="alphaLcParenR"/>
              <a:defRPr/>
            </a:pPr>
            <a:r>
              <a:rPr lang="en-US" dirty="0" smtClean="0"/>
              <a:t>Maximum borrowing limit for a single export oriented unit is Rs 1.5 billion under LTFF.</a:t>
            </a:r>
          </a:p>
          <a:p>
            <a:pPr marL="231115" indent="-231115" algn="just" eaLnBrk="1" fontAlgn="auto" hangingPunct="1">
              <a:spcBef>
                <a:spcPts val="1213"/>
              </a:spcBef>
              <a:spcAft>
                <a:spcPts val="1213"/>
              </a:spcAft>
              <a:buFontTx/>
              <a:buAutoNum type="alphaLcParenR"/>
              <a:defRPr/>
            </a:pPr>
            <a:endParaRPr lang="en-US" dirty="0" smtClean="0"/>
          </a:p>
          <a:p>
            <a:pPr marL="231115" indent="-231115" algn="just" eaLnBrk="1" fontAlgn="auto" hangingPunct="1">
              <a:spcBef>
                <a:spcPts val="1213"/>
              </a:spcBef>
              <a:spcAft>
                <a:spcPts val="1213"/>
              </a:spcAft>
              <a:buFontTx/>
              <a:buAutoNum type="alphaLcParenR"/>
              <a:defRPr/>
            </a:pPr>
            <a:r>
              <a:rPr lang="en-US" dirty="0" smtClean="0"/>
              <a:t>Financing shall be available for a maximum period of 10 years including a maximum grace period of 2 years.</a:t>
            </a: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40453E-DE82-4E1F-85E9-688F1E43BC69}"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14</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42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50850" y="1241425"/>
            <a:ext cx="59563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u="sng" dirty="0" smtClean="0"/>
              <a:t>ii) Rates of Service Charges </a:t>
            </a:r>
          </a:p>
          <a:p>
            <a:pPr algn="just" eaLnBrk="1" hangingPunct="1">
              <a:spcBef>
                <a:spcPts val="0"/>
              </a:spcBef>
              <a:spcAft>
                <a:spcPts val="0"/>
              </a:spcAft>
              <a:defRPr/>
            </a:pPr>
            <a:r>
              <a:rPr lang="en-US" dirty="0" smtClean="0"/>
              <a:t>The rate of service charge at which SBP will provide refinance to the banks/DFIs shall be determined on the basis of/ reference to the average of weighted average yields of last two auctions of 3, 5  and 10 years PIBs subject to the following;  </a:t>
            </a:r>
          </a:p>
          <a:p>
            <a:pPr algn="just" eaLnBrk="1" hangingPunct="1">
              <a:spcBef>
                <a:spcPts val="0"/>
              </a:spcBef>
              <a:spcAft>
                <a:spcPts val="0"/>
              </a:spcAft>
              <a:defRPr/>
            </a:pPr>
            <a:endParaRPr lang="en-US" dirty="0" smtClean="0"/>
          </a:p>
          <a:p>
            <a:pPr marL="231115" indent="-231115" algn="just" eaLnBrk="1" fontAlgn="auto" hangingPunct="1">
              <a:spcBef>
                <a:spcPts val="0"/>
              </a:spcBef>
              <a:spcAft>
                <a:spcPts val="0"/>
              </a:spcAft>
              <a:buFont typeface="+mj-lt"/>
              <a:buAutoNum type="alphaLcPeriod"/>
              <a:defRPr/>
            </a:pPr>
            <a:r>
              <a:rPr lang="en-US" dirty="0" smtClean="0"/>
              <a:t>The rate of service charges once fixed shall remain locked‐in for the entire duration of the loan, provided the borrowers continue to repay all scheduled installments at the respective due dates.</a:t>
            </a:r>
          </a:p>
          <a:p>
            <a:pPr marL="231115" indent="-231115" algn="just" eaLnBrk="1" fontAlgn="auto" hangingPunct="1">
              <a:spcBef>
                <a:spcPts val="0"/>
              </a:spcBef>
              <a:spcAft>
                <a:spcPts val="0"/>
              </a:spcAft>
              <a:buFont typeface="+mj-lt"/>
              <a:buAutoNum type="alphaLcPeriod"/>
              <a:defRPr/>
            </a:pPr>
            <a:endParaRPr lang="en-US" dirty="0" smtClean="0"/>
          </a:p>
          <a:p>
            <a:pPr marL="231115" indent="-231115" algn="just" eaLnBrk="1" fontAlgn="auto" hangingPunct="1">
              <a:spcBef>
                <a:spcPts val="0"/>
              </a:spcBef>
              <a:spcAft>
                <a:spcPts val="0"/>
              </a:spcAft>
              <a:buFont typeface="+mj-lt"/>
              <a:buAutoNum type="alphaLcPeriod"/>
              <a:defRPr/>
            </a:pPr>
            <a:r>
              <a:rPr lang="en-US" dirty="0" smtClean="0"/>
              <a:t>In cases where the loan amount has not been disbursed in full during the validity of an applicable rate, the un‐disbursed amount shall attract the new rate of finance/refinance applicable on the date of its disbursement by the bank/DFI. </a:t>
            </a:r>
            <a:endParaRPr lang="en-US" sz="1400" dirty="0" smtClean="0"/>
          </a:p>
          <a:p>
            <a:pPr eaLnBrk="1" fontAlgn="auto" hangingPunct="1">
              <a:spcBef>
                <a:spcPts val="1213"/>
              </a:spcBef>
              <a:spcAft>
                <a:spcPts val="1213"/>
              </a:spcAft>
              <a:defRPr/>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BB3714-2639-4652-A467-665942BFE5C8}"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15</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297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52438"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b="1" dirty="0" smtClean="0"/>
              <a:t>iv). Terms &amp; Conditions:</a:t>
            </a:r>
          </a:p>
          <a:p>
            <a:pPr eaLnBrk="1" fontAlgn="auto" hangingPunct="1">
              <a:spcBef>
                <a:spcPts val="0"/>
              </a:spcBef>
              <a:spcAft>
                <a:spcPts val="0"/>
              </a:spcAft>
              <a:defRPr/>
            </a:pPr>
            <a:r>
              <a:rPr lang="en-US" b="1" dirty="0" smtClean="0"/>
              <a:t> </a:t>
            </a:r>
            <a:endParaRPr lang="en-US" dirty="0" smtClean="0"/>
          </a:p>
          <a:p>
            <a:pPr marL="231115" indent="-231115" algn="just" eaLnBrk="1" hangingPunct="1">
              <a:spcBef>
                <a:spcPts val="0"/>
              </a:spcBef>
              <a:spcAft>
                <a:spcPts val="0"/>
              </a:spcAft>
              <a:buFont typeface="+mj-lt"/>
              <a:buAutoNum type="arabicPeriod"/>
              <a:defRPr/>
            </a:pPr>
            <a:r>
              <a:rPr lang="en-US" dirty="0" smtClean="0"/>
              <a:t>The cost of insurance, transit insurance, erection and commissioning charges and other incidentals (including transportation charges, in case of locally manufactured machinery) etc; shall not be financed under the facility. </a:t>
            </a:r>
          </a:p>
          <a:p>
            <a:pPr marL="231115" indent="-231115" algn="just" eaLnBrk="1" hangingPunct="1">
              <a:spcBef>
                <a:spcPts val="0"/>
              </a:spcBef>
              <a:spcAft>
                <a:spcPts val="0"/>
              </a:spcAft>
              <a:buFont typeface="+mj-lt"/>
              <a:buAutoNum type="arabicPeriod"/>
              <a:defRPr/>
            </a:pPr>
            <a:endParaRPr lang="en-US" dirty="0" smtClean="0"/>
          </a:p>
          <a:p>
            <a:pPr marL="231115" indent="-231115" algn="just" eaLnBrk="1" hangingPunct="1">
              <a:spcBef>
                <a:spcPts val="0"/>
              </a:spcBef>
              <a:spcAft>
                <a:spcPts val="0"/>
              </a:spcAft>
              <a:buFont typeface="+mj-lt"/>
              <a:buAutoNum type="arabicPeriod"/>
              <a:defRPr/>
            </a:pPr>
            <a:r>
              <a:rPr lang="en-US" dirty="0" smtClean="0"/>
              <a:t>The PFIs can also consider the requests of new export oriented projects on the basis of projected exports. A criterion in this regard is given in SMEFD Circular Letter No 05 dated February 14, 2011 read with SMEFD Circular  Letter No 05 dated April 22, 2010. </a:t>
            </a:r>
          </a:p>
          <a:p>
            <a:pPr marL="231115" indent="-231115" algn="just" eaLnBrk="1" hangingPunct="1">
              <a:spcBef>
                <a:spcPts val="0"/>
              </a:spcBef>
              <a:spcAft>
                <a:spcPts val="0"/>
              </a:spcAft>
              <a:buFont typeface="+mj-lt"/>
              <a:buAutoNum type="arabicPeriod"/>
              <a:defRPr/>
            </a:pPr>
            <a:endParaRPr lang="en-US" dirty="0" smtClean="0"/>
          </a:p>
          <a:p>
            <a:pPr marL="231115" indent="-231115" algn="just" eaLnBrk="1" hangingPunct="1">
              <a:spcBef>
                <a:spcPts val="0"/>
              </a:spcBef>
              <a:spcAft>
                <a:spcPts val="0"/>
              </a:spcAft>
              <a:buFont typeface="+mj-lt"/>
              <a:buAutoNum type="arabicPeriod"/>
              <a:defRPr/>
            </a:pPr>
            <a:r>
              <a:rPr lang="en-US" dirty="0" smtClean="0"/>
              <a:t>Further, in case of new projects, sponsor will be required to contribute their equity share in an escrow account maintained with the PFI. The proceeds in the said account shall be used by the sponsors only for the purpose of setting up of the project/payment to the supplier etc; representing his equity share in the project. However, where sponsor(s) of the project have already invested their entire share of equity in the project in the form of land, construction of building etc., the same shall be treated as ‘equity’ of the sponsor and the condition of maintaining an escrow account may not be required provided overall debt/equity ratio is met. The lending PFI should place a certificate on record in this regard in the relevant credit file for subsequent inspection by our BID. </a:t>
            </a:r>
          </a:p>
          <a:p>
            <a:pPr marL="231115" indent="-231115" algn="just" eaLnBrk="1" hangingPunct="1">
              <a:spcBef>
                <a:spcPts val="0"/>
              </a:spcBef>
              <a:spcAft>
                <a:spcPts val="0"/>
              </a:spcAft>
              <a:buFont typeface="+mj-lt"/>
              <a:buAutoNum type="arabicPeriod"/>
              <a:defRPr/>
            </a:pPr>
            <a:endParaRPr lang="en-US" dirty="0" smtClean="0"/>
          </a:p>
          <a:p>
            <a:pPr marL="231115" indent="-231115" algn="just" eaLnBrk="1" hangingPunct="1">
              <a:spcBef>
                <a:spcPts val="0"/>
              </a:spcBef>
              <a:spcAft>
                <a:spcPts val="0"/>
              </a:spcAft>
              <a:buFont typeface="+mj-lt"/>
              <a:buAutoNum type="arabicPeriod"/>
              <a:defRPr/>
            </a:pPr>
            <a:r>
              <a:rPr lang="en-US" dirty="0" smtClean="0"/>
              <a:t>Export oriented SME borrowers (as defined in Prudential Regulations for SMEs), may purchase imported machinery from the commercial importers or authorized dealers of the foreign manufacturers in Pakistan and authorized suppliers in case of locally manufactured machinery and plant.  </a:t>
            </a:r>
          </a:p>
          <a:p>
            <a:pPr marL="231115" indent="-231115" eaLnBrk="1" fontAlgn="auto" hangingPunct="1">
              <a:spcBef>
                <a:spcPts val="1213"/>
              </a:spcBef>
              <a:spcAft>
                <a:spcPts val="1213"/>
              </a:spcAft>
              <a:buFont typeface="+mj-lt"/>
              <a:buAutoNum type="arabicPeriod"/>
              <a:defRPr/>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B69559-94A8-4BA1-AC98-ACE103F1D3BC}"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16</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321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50850" y="1241425"/>
            <a:ext cx="595630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1213"/>
              </a:spcBef>
              <a:spcAft>
                <a:spcPts val="1213"/>
              </a:spcAft>
              <a:defRPr/>
            </a:pPr>
            <a:r>
              <a:rPr lang="en-US" b="1" u="sng" dirty="0" smtClean="0"/>
              <a:t>i). Scope and Eligibility</a:t>
            </a:r>
          </a:p>
          <a:p>
            <a:pPr marL="231115" indent="-231115" eaLnBrk="1" hangingPunct="1">
              <a:spcBef>
                <a:spcPts val="0"/>
              </a:spcBef>
              <a:spcAft>
                <a:spcPts val="0"/>
              </a:spcAft>
              <a:buFont typeface="+mj-lt"/>
              <a:buAutoNum type="arabicPeriod"/>
              <a:defRPr/>
            </a:pPr>
            <a:r>
              <a:rPr lang="en-US" dirty="0" smtClean="0"/>
              <a:t>Financing shall be available to wide range of SME Clusters / Sectors.</a:t>
            </a:r>
          </a:p>
          <a:p>
            <a:pPr marL="231115" indent="-231115" eaLnBrk="1" hangingPunct="1">
              <a:spcBef>
                <a:spcPts val="0"/>
              </a:spcBef>
              <a:spcAft>
                <a:spcPts val="0"/>
              </a:spcAft>
              <a:buFont typeface="+mj-lt"/>
              <a:buAutoNum type="arabicPeriod"/>
              <a:defRPr/>
            </a:pPr>
            <a:r>
              <a:rPr lang="en-US" dirty="0" smtClean="0"/>
              <a:t>Only SME borrowers, as defined in Prudential Regulations for SMEs, shall be eligible to avail financing facilities under the Scheme. </a:t>
            </a:r>
          </a:p>
          <a:p>
            <a:pPr marL="231115" indent="-231115" eaLnBrk="1" hangingPunct="1">
              <a:spcBef>
                <a:spcPts val="0"/>
              </a:spcBef>
              <a:spcAft>
                <a:spcPts val="0"/>
              </a:spcAft>
              <a:buFont typeface="+mj-lt"/>
              <a:buAutoNum type="arabicPeriod"/>
              <a:defRPr/>
            </a:pPr>
            <a:r>
              <a:rPr lang="en-US" dirty="0" smtClean="0"/>
              <a:t>Financing shall be available for purchase of new imported/local plant &amp; machinery for BMR of existing units and setting up of new SME units. </a:t>
            </a:r>
          </a:p>
          <a:p>
            <a:pPr marL="231115" indent="-231115" eaLnBrk="1" hangingPunct="1">
              <a:spcBef>
                <a:spcPts val="0"/>
              </a:spcBef>
              <a:spcAft>
                <a:spcPts val="0"/>
              </a:spcAft>
              <a:buFont typeface="+mj-lt"/>
              <a:buAutoNum type="arabicPeriod"/>
              <a:defRPr/>
            </a:pPr>
            <a:r>
              <a:rPr lang="en-US" dirty="0" smtClean="0"/>
              <a:t>Financing shall also be available for import/ local purchase of new generators up‐to a maximum capacity of 500 KVA under the Scheme. The capacity of generator shall, however, not be in excess of SME Unit’s in‐house energy requirements or up‐to 500 KVA, whichever is less. </a:t>
            </a:r>
          </a:p>
          <a:p>
            <a:pPr marL="231115" indent="-231115" eaLnBrk="1" hangingPunct="1">
              <a:spcBef>
                <a:spcPts val="0"/>
              </a:spcBef>
              <a:spcAft>
                <a:spcPts val="0"/>
              </a:spcAft>
              <a:buFont typeface="+mj-lt"/>
              <a:buAutoNum type="arabicPeriod"/>
              <a:defRPr/>
            </a:pPr>
            <a:r>
              <a:rPr lang="en-US" dirty="0" smtClean="0"/>
              <a:t>Financing facilities shall be available through all commercial banks and Development Finance Institutions (DFIs). </a:t>
            </a:r>
          </a:p>
          <a:p>
            <a:pPr marL="231115" indent="-231115" eaLnBrk="1" hangingPunct="1">
              <a:spcBef>
                <a:spcPts val="0"/>
              </a:spcBef>
              <a:spcAft>
                <a:spcPts val="0"/>
              </a:spcAft>
              <a:buFont typeface="+mj-lt"/>
              <a:buAutoNum type="arabicPeriod"/>
              <a:defRPr/>
            </a:pPr>
            <a:r>
              <a:rPr lang="en-US" dirty="0" smtClean="0"/>
              <a:t>Financing shall be available for a maximum period of ten years including a maximum grace period of six months. </a:t>
            </a:r>
          </a:p>
          <a:p>
            <a:pPr marL="231115" indent="-231115" eaLnBrk="1" hangingPunct="1">
              <a:spcBef>
                <a:spcPts val="0"/>
              </a:spcBef>
              <a:spcAft>
                <a:spcPts val="0"/>
              </a:spcAft>
              <a:buFont typeface="+mj-lt"/>
              <a:buAutoNum type="arabicPeriod"/>
              <a:defRPr/>
            </a:pPr>
            <a:r>
              <a:rPr lang="en-US" dirty="0" smtClean="0"/>
              <a:t>Financing under the Facility will be available till further instructions.   </a:t>
            </a: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8B78F1-CA4F-42B2-AF8C-4F0C2270624E}" type="slidenum">
              <a:rPr lang="en-US" altLang="en-US"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18</a:t>
            </a:fld>
            <a:endParaRPr lang="en-US" altLang="en-US"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64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20650" y="744538"/>
            <a:ext cx="6618288"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E1D703-B461-4760-BF9C-BEBCB5E65984}" type="slidenum">
              <a:rPr lang="en-US" altLang="en-US" smtClean="0">
                <a:latin typeface="Arial" panose="020B0604020202020204" pitchFamily="34" charset="0"/>
                <a:cs typeface="Arial" panose="020B0604020202020204" pitchFamily="34" charset="0"/>
              </a:rPr>
              <a:pPr fontAlgn="base">
                <a:spcBef>
                  <a:spcPct val="0"/>
                </a:spcBef>
                <a:spcAft>
                  <a:spcPct val="0"/>
                </a:spcAft>
              </a:pPr>
              <a:t>19</a:t>
            </a:fld>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81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4F5CBD-C789-4ABA-A957-B5B9AB18DEB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64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183896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235543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48684" y="6516688"/>
            <a:ext cx="785283" cy="239712"/>
          </a:xfrm>
          <a:prstGeom prst="rect">
            <a:avLst/>
          </a:prstGeom>
          <a:solidFill>
            <a:schemeClr val="bg1"/>
          </a:solidFill>
          <a:ln w="9525" algn="ctr">
            <a:solidFill>
              <a:schemeClr val="bg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sz="2400" dirty="0" smtClean="0">
              <a:solidFill>
                <a:srgbClr val="808080"/>
              </a:solidFill>
            </a:endParaRPr>
          </a:p>
        </p:txBody>
      </p:sp>
      <p:sp>
        <p:nvSpPr>
          <p:cNvPr id="3" name="Rectangle 2"/>
          <p:cNvSpPr>
            <a:spLocks noChangeArrowheads="1"/>
          </p:cNvSpPr>
          <p:nvPr userDrawn="1"/>
        </p:nvSpPr>
        <p:spPr bwMode="auto">
          <a:xfrm>
            <a:off x="7586133" y="6613525"/>
            <a:ext cx="4986867" cy="217488"/>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lnSpc>
                <a:spcPct val="115000"/>
              </a:lnSpc>
              <a:spcBef>
                <a:spcPts val="0"/>
              </a:spcBef>
              <a:spcAft>
                <a:spcPts val="1000"/>
              </a:spcAft>
              <a:defRPr/>
            </a:pPr>
            <a:r>
              <a:rPr lang="en-GB" altLang="en-US" sz="700" dirty="0" smtClean="0">
                <a:solidFill>
                  <a:srgbClr val="000000"/>
                </a:solidFill>
              </a:rPr>
              <a:t>Copyright © 2017 Habib Bank Limited.  All Rights Reserved.</a:t>
            </a:r>
            <a:endParaRPr lang="en-US" altLang="en-US" sz="700" dirty="0" smtClean="0">
              <a:solidFill>
                <a:srgbClr val="000000"/>
              </a:solidFill>
            </a:endParaRPr>
          </a:p>
        </p:txBody>
      </p:sp>
      <p:sp>
        <p:nvSpPr>
          <p:cNvPr id="4" name="Slide Number Placeholder 5"/>
          <p:cNvSpPr>
            <a:spLocks noGrp="1"/>
          </p:cNvSpPr>
          <p:nvPr>
            <p:ph type="sldNum" sz="quarter" idx="10"/>
          </p:nvPr>
        </p:nvSpPr>
        <p:spPr>
          <a:xfrm>
            <a:off x="7067551" y="403226"/>
            <a:ext cx="4116916" cy="365125"/>
          </a:xfrm>
        </p:spPr>
        <p:txBody>
          <a:bodyPr/>
          <a:lstStyle>
            <a:lvl1pPr algn="ctr">
              <a:defRPr>
                <a:solidFill>
                  <a:srgbClr val="006666"/>
                </a:solidFill>
                <a:latin typeface="Arial" charset="0"/>
                <a:cs typeface="Arial" charset="0"/>
              </a:defRPr>
            </a:lvl1pPr>
          </a:lstStyle>
          <a:p>
            <a:pPr>
              <a:defRPr/>
            </a:pPr>
            <a:r>
              <a:rPr lang="en-US" dirty="0"/>
              <a:t>Learning &amp; Development</a:t>
            </a:r>
          </a:p>
        </p:txBody>
      </p:sp>
    </p:spTree>
    <p:extLst>
      <p:ext uri="{BB962C8B-B14F-4D97-AF65-F5344CB8AC3E}">
        <p14:creationId xmlns:p14="http://schemas.microsoft.com/office/powerpoint/2010/main" val="600006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197904125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4F5CBD-C789-4ABA-A957-B5B9AB18DEB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40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31883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289180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3402073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3871899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B679CC-6DAA-41DA-BA22-5748541369D7}" type="datetimeFigureOut">
              <a:rPr lang="en-US" smtClean="0"/>
              <a:t>8/10/2021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4F5CBD-C789-4ABA-A957-B5B9AB18DEBF}" type="slidenum">
              <a:rPr lang="en-US" smtClean="0"/>
              <a:t>‹#›</a:t>
            </a:fld>
            <a:endParaRPr lang="en-US" dirty="0"/>
          </a:p>
        </p:txBody>
      </p:sp>
    </p:spTree>
    <p:extLst>
      <p:ext uri="{BB962C8B-B14F-4D97-AF65-F5344CB8AC3E}">
        <p14:creationId xmlns:p14="http://schemas.microsoft.com/office/powerpoint/2010/main" val="297112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5B679CC-6DAA-41DA-BA22-5748541369D7}" type="datetimeFigureOut">
              <a:rPr lang="en-US" smtClean="0"/>
              <a:t>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4F5CBD-C789-4ABA-A957-B5B9AB18DEBF}" type="slidenum">
              <a:rPr lang="en-US" smtClean="0"/>
              <a:t>‹#›</a:t>
            </a:fld>
            <a:endParaRPr lang="en-US" dirty="0"/>
          </a:p>
        </p:txBody>
      </p:sp>
    </p:spTree>
    <p:extLst>
      <p:ext uri="{BB962C8B-B14F-4D97-AF65-F5344CB8AC3E}">
        <p14:creationId xmlns:p14="http://schemas.microsoft.com/office/powerpoint/2010/main" val="254954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B679CC-6DAA-41DA-BA22-5748541369D7}" type="datetimeFigureOut">
              <a:rPr lang="en-US" smtClean="0"/>
              <a:t>8/10/2021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4F5CBD-C789-4ABA-A957-B5B9AB18DEB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704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831975" y="2291255"/>
            <a:ext cx="8610600" cy="1905000"/>
          </a:xfrm>
        </p:spPr>
        <p:txBody>
          <a:bodyPr>
            <a:normAutofit/>
          </a:bodyPr>
          <a:lstStyle/>
          <a:p>
            <a:pPr algn="ctr" eaLnBrk="1" hangingPunct="1"/>
            <a:r>
              <a:rPr lang="en-US" altLang="en-US" sz="4400" b="1" dirty="0" smtClean="0">
                <a:solidFill>
                  <a:schemeClr val="tx1"/>
                </a:solidFill>
                <a:latin typeface="+mn-lt"/>
              </a:rPr>
              <a:t>SBP Refinance Schemes</a:t>
            </a:r>
            <a:endParaRPr lang="en-US" altLang="en-US" sz="9600" dirty="0" smtClean="0">
              <a:solidFill>
                <a:schemeClr val="tx1"/>
              </a:solidFill>
              <a:latin typeface="+mn-lt"/>
            </a:endParaRPr>
          </a:p>
        </p:txBody>
      </p:sp>
      <p:sp>
        <p:nvSpPr>
          <p:cNvPr id="5123" name="Subtitle 2"/>
          <p:cNvSpPr>
            <a:spLocks noGrp="1"/>
          </p:cNvSpPr>
          <p:nvPr>
            <p:ph type="subTitle" idx="1"/>
          </p:nvPr>
        </p:nvSpPr>
        <p:spPr>
          <a:xfrm>
            <a:off x="2237389" y="4422172"/>
            <a:ext cx="8001000" cy="1066800"/>
          </a:xfrm>
        </p:spPr>
        <p:txBody>
          <a:bodyPr>
            <a:normAutofit fontScale="85000" lnSpcReduction="20000"/>
          </a:bodyPr>
          <a:lstStyle/>
          <a:p>
            <a:pPr algn="ctr" eaLnBrk="1" hangingPunct="1"/>
            <a:endParaRPr lang="en-US" altLang="en-US" b="1" dirty="0" smtClean="0">
              <a:solidFill>
                <a:srgbClr val="800000"/>
              </a:solidFill>
              <a:latin typeface="+mn-lt"/>
            </a:endParaRPr>
          </a:p>
          <a:p>
            <a:pPr algn="ctr" eaLnBrk="1" hangingPunct="1"/>
            <a:r>
              <a:rPr lang="en-US" altLang="en-US" sz="1900" b="1" dirty="0">
                <a:solidFill>
                  <a:srgbClr val="800000"/>
                </a:solidFill>
                <a:latin typeface="+mn-lt"/>
              </a:rPr>
              <a:t>Development Finance Support Department</a:t>
            </a:r>
          </a:p>
          <a:p>
            <a:pPr algn="ctr" eaLnBrk="1" hangingPunct="1"/>
            <a:r>
              <a:rPr lang="en-US" altLang="en-US" sz="1900" b="1" dirty="0">
                <a:solidFill>
                  <a:srgbClr val="800000"/>
                </a:solidFill>
                <a:latin typeface="+mn-lt"/>
              </a:rPr>
              <a:t>SBP-Banking Services Corporation</a:t>
            </a:r>
          </a:p>
        </p:txBody>
      </p:sp>
      <p:sp>
        <p:nvSpPr>
          <p:cNvPr id="5124" name="AutoShape 5" descr="Image result for SBP logo"/>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Arial" panose="020B0604020202020204" pitchFamily="34" charset="0"/>
              <a:cs typeface="Arial" panose="020B0604020202020204" pitchFamily="34" charset="0"/>
            </a:endParaRPr>
          </a:p>
        </p:txBody>
      </p:sp>
      <p:sp>
        <p:nvSpPr>
          <p:cNvPr id="5125" name="AutoShape 7" descr="Image result for SBP logo"/>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latin typeface="Arial" panose="020B0604020202020204" pitchFamily="34" charset="0"/>
              <a:cs typeface="Arial" panose="020B0604020202020204" pitchFamily="34" charset="0"/>
            </a:endParaRPr>
          </a:p>
        </p:txBody>
      </p:sp>
      <p:pic>
        <p:nvPicPr>
          <p:cNvPr id="5126" name="Picture 14" descr="State_Bank_of_Pakistan_logo.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9558" y="61485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236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4" y="316884"/>
            <a:ext cx="11329986" cy="652107"/>
          </a:xfrm>
          <a:solidFill>
            <a:schemeClr val="accent2">
              <a:lumMod val="60000"/>
              <a:lumOff val="40000"/>
            </a:schemeClr>
          </a:solidFill>
          <a:ln>
            <a:solidFill>
              <a:schemeClr val="accent1"/>
            </a:solidFill>
          </a:ln>
        </p:spPr>
        <p:txBody>
          <a:bodyPr>
            <a:normAutofit/>
          </a:bodyPr>
          <a:lstStyle/>
          <a:p>
            <a:pPr algn="ctr"/>
            <a:r>
              <a:rPr lang="en-US" sz="3600" b="1" dirty="0">
                <a:solidFill>
                  <a:schemeClr val="tx1"/>
                </a:solidFill>
                <a:latin typeface="+mn-lt"/>
              </a:rPr>
              <a:t>Export Finance </a:t>
            </a:r>
            <a:r>
              <a:rPr lang="en-US" sz="3600" b="1" dirty="0" smtClean="0">
                <a:solidFill>
                  <a:schemeClr val="tx1"/>
                </a:solidFill>
                <a:latin typeface="+mn-lt"/>
              </a:rPr>
              <a:t>Scheme</a:t>
            </a:r>
            <a:endParaRPr lang="en-US" sz="3600" b="1" dirty="0">
              <a:solidFill>
                <a:schemeClr val="tx1"/>
              </a:solidFill>
              <a:latin typeface="+mn-lt"/>
            </a:endParaRPr>
          </a:p>
        </p:txBody>
      </p:sp>
      <p:sp useBgFill="1">
        <p:nvSpPr>
          <p:cNvPr id="3" name="Content Placeholder 2"/>
          <p:cNvSpPr>
            <a:spLocks noGrp="1"/>
          </p:cNvSpPr>
          <p:nvPr>
            <p:ph idx="1"/>
          </p:nvPr>
        </p:nvSpPr>
        <p:spPr>
          <a:xfrm>
            <a:off x="495300" y="1437322"/>
            <a:ext cx="11201400" cy="4506686"/>
          </a:xfrm>
        </p:spPr>
        <p:txBody>
          <a:bodyPr rtlCol="0">
            <a:noAutofit/>
          </a:bodyPr>
          <a:lstStyle/>
          <a:p>
            <a:pPr eaLnBrk="1" fontAlgn="auto" hangingPunct="1">
              <a:lnSpc>
                <a:spcPct val="100000"/>
              </a:lnSpc>
              <a:spcBef>
                <a:spcPts val="600"/>
              </a:spcBef>
              <a:spcAft>
                <a:spcPts val="600"/>
              </a:spcAft>
              <a:buFont typeface="Wingdings" panose="05000000000000000000" pitchFamily="2" charset="2"/>
              <a:buChar char="q"/>
              <a:defRPr/>
            </a:pPr>
            <a:r>
              <a:rPr lang="en-US" sz="2200" b="1" dirty="0" smtClean="0"/>
              <a:t> A </a:t>
            </a:r>
            <a:r>
              <a:rPr lang="en-US" sz="2200" b="1" dirty="0"/>
              <a:t>short term (180 days) financing facility for </a:t>
            </a:r>
            <a:r>
              <a:rPr lang="en-US" sz="2200" b="1" dirty="0" smtClean="0"/>
              <a:t>export of value added items</a:t>
            </a:r>
            <a:endParaRPr lang="en-US" sz="2200" b="1" dirty="0"/>
          </a:p>
          <a:p>
            <a:pPr algn="just" eaLnBrk="1" fontAlgn="auto" hangingPunct="1">
              <a:lnSpc>
                <a:spcPct val="100000"/>
              </a:lnSpc>
              <a:spcBef>
                <a:spcPts val="600"/>
              </a:spcBef>
              <a:spcAft>
                <a:spcPts val="600"/>
              </a:spcAft>
              <a:buFont typeface="Wingdings" panose="05000000000000000000" pitchFamily="2" charset="2"/>
              <a:buChar char="q"/>
              <a:defRPr/>
            </a:pPr>
            <a:r>
              <a:rPr lang="en-US" sz="2200" b="1" dirty="0" smtClean="0">
                <a:cs typeface="Times New Roman" pitchFamily="18" charset="0"/>
              </a:rPr>
              <a:t> Consists </a:t>
            </a:r>
            <a:r>
              <a:rPr lang="en-US" sz="2200" b="1" dirty="0">
                <a:cs typeface="Times New Roman" pitchFamily="18" charset="0"/>
              </a:rPr>
              <a:t>of two parts:</a:t>
            </a:r>
          </a:p>
          <a:p>
            <a:pPr marL="1368425" lvl="4" indent="-609600" algn="just" eaLnBrk="1" fontAlgn="auto" hangingPunct="1">
              <a:lnSpc>
                <a:spcPct val="100000"/>
              </a:lnSpc>
              <a:spcBef>
                <a:spcPts val="600"/>
              </a:spcBef>
              <a:spcAft>
                <a:spcPts val="600"/>
              </a:spcAft>
              <a:buSzPct val="73000"/>
              <a:buFont typeface="Wingdings" panose="05000000000000000000" pitchFamily="2" charset="2"/>
              <a:buChar char="q"/>
              <a:defRPr/>
            </a:pPr>
            <a:r>
              <a:rPr lang="en-US" sz="2200" b="1" dirty="0">
                <a:cs typeface="Times New Roman" pitchFamily="18" charset="0"/>
              </a:rPr>
              <a:t>Part-I (Transaction Based)</a:t>
            </a:r>
          </a:p>
          <a:p>
            <a:pPr marL="1368425" lvl="4" indent="-609600" algn="just" eaLnBrk="1" fontAlgn="auto" hangingPunct="1">
              <a:lnSpc>
                <a:spcPct val="100000"/>
              </a:lnSpc>
              <a:spcBef>
                <a:spcPts val="600"/>
              </a:spcBef>
              <a:spcAft>
                <a:spcPts val="600"/>
              </a:spcAft>
              <a:buSzPct val="73000"/>
              <a:buFont typeface="Wingdings" panose="05000000000000000000" pitchFamily="2" charset="2"/>
              <a:buChar char="q"/>
              <a:defRPr/>
            </a:pPr>
            <a:r>
              <a:rPr lang="en-US" sz="2200" b="1" dirty="0">
                <a:cs typeface="Times New Roman" pitchFamily="18" charset="0"/>
              </a:rPr>
              <a:t>Part-II (Performance Based)</a:t>
            </a:r>
          </a:p>
          <a:p>
            <a:pPr marL="342900" lvl="2" indent="-342900" algn="just" eaLnBrk="1" fontAlgn="auto" hangingPunct="1">
              <a:lnSpc>
                <a:spcPct val="100000"/>
              </a:lnSpc>
              <a:spcBef>
                <a:spcPts val="600"/>
              </a:spcBef>
              <a:spcAft>
                <a:spcPts val="600"/>
              </a:spcAft>
              <a:buSzPct val="100000"/>
              <a:buFont typeface="Wingdings" panose="05000000000000000000" pitchFamily="2" charset="2"/>
              <a:buChar char="q"/>
              <a:defRPr/>
            </a:pPr>
            <a:r>
              <a:rPr lang="en-US" sz="2200" b="1" dirty="0" smtClean="0"/>
              <a:t> All commodities </a:t>
            </a:r>
            <a:r>
              <a:rPr lang="en-US" sz="2200" b="1" dirty="0"/>
              <a:t>are eligible except those mentioned in the negative list</a:t>
            </a:r>
          </a:p>
          <a:p>
            <a:pPr marL="342900" lvl="2" indent="-342900" algn="just" eaLnBrk="1" fontAlgn="auto" hangingPunct="1">
              <a:lnSpc>
                <a:spcPct val="100000"/>
              </a:lnSpc>
              <a:spcBef>
                <a:spcPts val="600"/>
              </a:spcBef>
              <a:spcAft>
                <a:spcPts val="600"/>
              </a:spcAft>
              <a:buSzPct val="100000"/>
              <a:buFont typeface="Wingdings" panose="05000000000000000000" pitchFamily="2" charset="2"/>
              <a:buChar char="q"/>
              <a:defRPr/>
            </a:pPr>
            <a:r>
              <a:rPr lang="en-US" sz="2200" b="1" dirty="0" smtClean="0"/>
              <a:t> Prevailing </a:t>
            </a:r>
            <a:r>
              <a:rPr lang="en-US" sz="2200" b="1" dirty="0"/>
              <a:t>rate  for exporters is 3</a:t>
            </a:r>
            <a:r>
              <a:rPr lang="en-US" sz="2200" b="1" dirty="0" smtClean="0"/>
              <a:t>% (Bank’s spread for SME 2% &amp; Corporates 1%)</a:t>
            </a:r>
            <a:endParaRPr lang="en-US" sz="2200" b="1" dirty="0"/>
          </a:p>
          <a:p>
            <a:pPr marL="342900" lvl="2" indent="-342900" algn="just" eaLnBrk="1" fontAlgn="auto" hangingPunct="1">
              <a:lnSpc>
                <a:spcPct val="100000"/>
              </a:lnSpc>
              <a:spcBef>
                <a:spcPts val="600"/>
              </a:spcBef>
              <a:spcAft>
                <a:spcPts val="600"/>
              </a:spcAft>
              <a:buSzPct val="100000"/>
              <a:buFont typeface="Wingdings" panose="05000000000000000000" pitchFamily="2" charset="2"/>
              <a:buChar char="q"/>
              <a:defRPr/>
            </a:pPr>
            <a:r>
              <a:rPr lang="en-US" sz="2200" b="1" dirty="0" smtClean="0"/>
              <a:t> 0.5</a:t>
            </a:r>
            <a:r>
              <a:rPr lang="en-US" sz="2200" b="1" dirty="0"/>
              <a:t>% </a:t>
            </a:r>
            <a:r>
              <a:rPr lang="en-US" sz="2200" b="1" dirty="0" smtClean="0"/>
              <a:t>- 1.5% </a:t>
            </a:r>
            <a:r>
              <a:rPr lang="en-US" sz="2200" b="1" dirty="0"/>
              <a:t>performance based markup rebate under EFS Part-II</a:t>
            </a:r>
          </a:p>
          <a:p>
            <a:pPr marL="342900" lvl="2" indent="-342900" algn="just" eaLnBrk="1" fontAlgn="auto" hangingPunct="1">
              <a:lnSpc>
                <a:spcPct val="100000"/>
              </a:lnSpc>
              <a:spcBef>
                <a:spcPts val="600"/>
              </a:spcBef>
              <a:spcAft>
                <a:spcPts val="600"/>
              </a:spcAft>
              <a:buSzPct val="100000"/>
              <a:buFont typeface="Wingdings" panose="05000000000000000000" pitchFamily="2" charset="2"/>
              <a:buChar char="q"/>
              <a:defRPr/>
            </a:pPr>
            <a:r>
              <a:rPr lang="en-US" sz="2200" b="1" dirty="0" smtClean="0"/>
              <a:t>The </a:t>
            </a:r>
            <a:r>
              <a:rPr lang="en-US" sz="2200" b="1" dirty="0"/>
              <a:t>financing facility is also available under Islamic </a:t>
            </a:r>
            <a:r>
              <a:rPr lang="en-US" sz="2200" b="1" dirty="0" smtClean="0"/>
              <a:t>mode</a:t>
            </a:r>
            <a:endParaRPr lang="en-US" sz="2200" b="1" dirty="0"/>
          </a:p>
        </p:txBody>
      </p:sp>
    </p:spTree>
    <p:extLst>
      <p:ext uri="{BB962C8B-B14F-4D97-AF65-F5344CB8AC3E}">
        <p14:creationId xmlns:p14="http://schemas.microsoft.com/office/powerpoint/2010/main" val="3289662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625" y="286604"/>
            <a:ext cx="11215687" cy="682387"/>
          </a:xfrm>
          <a:solidFill>
            <a:schemeClr val="accent2">
              <a:lumMod val="60000"/>
              <a:lumOff val="40000"/>
            </a:schemeClr>
          </a:solidFill>
          <a:ln>
            <a:solidFill>
              <a:schemeClr val="accent1"/>
            </a:solidFill>
          </a:ln>
        </p:spPr>
        <p:txBody>
          <a:bodyPr>
            <a:normAutofit/>
          </a:bodyPr>
          <a:lstStyle/>
          <a:p>
            <a:pPr algn="ctr"/>
            <a:r>
              <a:rPr lang="en-US" sz="3600" b="1" dirty="0">
                <a:latin typeface="+mn-lt"/>
              </a:rPr>
              <a:t>Export Finance Scheme</a:t>
            </a:r>
          </a:p>
        </p:txBody>
      </p:sp>
      <p:graphicFrame>
        <p:nvGraphicFramePr>
          <p:cNvPr id="6" name="Diagram 5"/>
          <p:cNvGraphicFramePr/>
          <p:nvPr>
            <p:extLst>
              <p:ext uri="{D42A27DB-BD31-4B8C-83A1-F6EECF244321}">
                <p14:modId xmlns:p14="http://schemas.microsoft.com/office/powerpoint/2010/main" val="2980224206"/>
              </p:ext>
            </p:extLst>
          </p:nvPr>
        </p:nvGraphicFramePr>
        <p:xfrm>
          <a:off x="428625" y="1471613"/>
          <a:ext cx="11215687" cy="4824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793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194" y="258029"/>
            <a:ext cx="11436824" cy="1070710"/>
          </a:xfrm>
          <a:solidFill>
            <a:schemeClr val="accent2">
              <a:lumMod val="60000"/>
              <a:lumOff val="40000"/>
            </a:schemeClr>
          </a:solidFill>
          <a:ln>
            <a:solidFill>
              <a:schemeClr val="accent1"/>
            </a:solidFill>
          </a:ln>
        </p:spPr>
        <p:txBody>
          <a:bodyPr>
            <a:normAutofit/>
          </a:bodyPr>
          <a:lstStyle/>
          <a:p>
            <a:pPr algn="ctr"/>
            <a:r>
              <a:rPr lang="en-US" sz="3600" b="1" dirty="0">
                <a:solidFill>
                  <a:schemeClr val="tx1"/>
                </a:solidFill>
                <a:latin typeface="+mn-lt"/>
              </a:rPr>
              <a:t>Performance Based Lower Mark up Rates under Export Finance Scheme</a:t>
            </a:r>
          </a:p>
        </p:txBody>
      </p:sp>
      <p:graphicFrame>
        <p:nvGraphicFramePr>
          <p:cNvPr id="5" name="Group 82"/>
          <p:cNvGraphicFramePr>
            <a:graphicFrameLocks noGrp="1"/>
          </p:cNvGraphicFramePr>
          <p:nvPr>
            <p:extLst>
              <p:ext uri="{D42A27DB-BD31-4B8C-83A1-F6EECF244321}">
                <p14:modId xmlns:p14="http://schemas.microsoft.com/office/powerpoint/2010/main" val="2299761429"/>
              </p:ext>
            </p:extLst>
          </p:nvPr>
        </p:nvGraphicFramePr>
        <p:xfrm>
          <a:off x="341194" y="1580607"/>
          <a:ext cx="11114932" cy="4025094"/>
        </p:xfrm>
        <a:graphic>
          <a:graphicData uri="http://schemas.openxmlformats.org/drawingml/2006/table">
            <a:tbl>
              <a:tblPr>
                <a:tableStyleId>{B301B821-A1FF-4177-AEE7-76D212191A09}</a:tableStyleId>
              </a:tblPr>
              <a:tblGrid>
                <a:gridCol w="3559607">
                  <a:extLst>
                    <a:ext uri="{9D8B030D-6E8A-4147-A177-3AD203B41FA5}">
                      <a16:colId xmlns:a16="http://schemas.microsoft.com/office/drawing/2014/main" val="20000"/>
                    </a:ext>
                  </a:extLst>
                </a:gridCol>
                <a:gridCol w="3632407">
                  <a:extLst>
                    <a:ext uri="{9D8B030D-6E8A-4147-A177-3AD203B41FA5}">
                      <a16:colId xmlns:a16="http://schemas.microsoft.com/office/drawing/2014/main" val="20001"/>
                    </a:ext>
                  </a:extLst>
                </a:gridCol>
                <a:gridCol w="3922918">
                  <a:extLst>
                    <a:ext uri="{9D8B030D-6E8A-4147-A177-3AD203B41FA5}">
                      <a16:colId xmlns:a16="http://schemas.microsoft.com/office/drawing/2014/main" val="20002"/>
                    </a:ext>
                  </a:extLst>
                </a:gridCol>
              </a:tblGrid>
              <a:tr h="107429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u="none" strike="noStrike" cap="none" normalizeH="0" baseline="0" dirty="0" smtClean="0">
                          <a:ln>
                            <a:noFill/>
                          </a:ln>
                          <a:effectLst/>
                        </a:rPr>
                        <a:t>Performance Requirement </a:t>
                      </a:r>
                      <a:endParaRPr kumimoji="0" lang="en-US" sz="2000" b="1"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000" b="1" u="none" strike="noStrike" cap="none" normalizeH="0" baseline="0" dirty="0" smtClean="0">
                          <a:ln>
                            <a:noFill/>
                          </a:ln>
                          <a:effectLst/>
                        </a:rPr>
                        <a:t>Reimbursement Benefit in Existing Markup for </a:t>
                      </a:r>
                      <a:r>
                        <a:rPr kumimoji="0" lang="en-US" sz="2000" b="1" u="sng" strike="noStrike" cap="none" normalizeH="0" baseline="0" dirty="0" smtClean="0">
                          <a:ln>
                            <a:noFill/>
                          </a:ln>
                          <a:effectLst/>
                        </a:rPr>
                        <a:t>Corporate</a:t>
                      </a:r>
                      <a:r>
                        <a:rPr kumimoji="0" lang="en-US" sz="2000" b="1" u="none" strike="noStrike" cap="none" normalizeH="0" baseline="0" dirty="0" smtClean="0">
                          <a:ln>
                            <a:noFill/>
                          </a:ln>
                          <a:effectLst/>
                        </a:rPr>
                        <a:t> Borrowers</a:t>
                      </a:r>
                      <a:endParaRPr kumimoji="0" lang="en-US" sz="2000" b="1"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000" b="1" u="none" strike="noStrike" cap="none" normalizeH="0" baseline="0" dirty="0" smtClean="0">
                          <a:ln>
                            <a:noFill/>
                          </a:ln>
                          <a:effectLst/>
                        </a:rPr>
                        <a:t>Reimbursement Benefit in Existing Markup to </a:t>
                      </a:r>
                      <a:r>
                        <a:rPr kumimoji="0" lang="en-US" sz="2000" b="1" u="sng" strike="noStrike" cap="none" normalizeH="0" baseline="0" dirty="0" smtClean="0">
                          <a:ln>
                            <a:noFill/>
                          </a:ln>
                          <a:solidFill>
                            <a:schemeClr val="tx1"/>
                          </a:solidFill>
                          <a:effectLst/>
                        </a:rPr>
                        <a:t>SME</a:t>
                      </a:r>
                      <a:r>
                        <a:rPr kumimoji="0" lang="en-US" sz="2000" b="1" u="none" strike="noStrike" cap="none" normalizeH="0" baseline="0" dirty="0" smtClean="0">
                          <a:ln>
                            <a:noFill/>
                          </a:ln>
                          <a:effectLst/>
                        </a:rPr>
                        <a:t> Borrowers</a:t>
                      </a:r>
                      <a:endParaRPr kumimoji="0" lang="en-US" sz="2000" b="1" i="0" u="none" strike="noStrike" cap="none" normalizeH="0" baseline="0" dirty="0" smtClean="0">
                        <a:ln>
                          <a:noFill/>
                        </a:ln>
                        <a:solidFill>
                          <a:schemeClr val="tx1"/>
                        </a:solidFill>
                        <a:effectLst/>
                        <a:latin typeface="+mn-lt"/>
                      </a:endParaRPr>
                    </a:p>
                  </a:txBody>
                  <a:tcPr marT="45723" marB="45723" horzOverflow="overflow">
                    <a:solidFill>
                      <a:schemeClr val="bg1"/>
                    </a:solidFill>
                  </a:tcPr>
                </a:tc>
                <a:extLst>
                  <a:ext uri="{0D108BD9-81ED-4DB2-BD59-A6C34878D82A}">
                    <a16:rowId xmlns:a16="http://schemas.microsoft.com/office/drawing/2014/main" val="10000"/>
                  </a:ext>
                </a:extLst>
              </a:tr>
              <a:tr h="753899">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2.00 to 3.00 times</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NIL</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NIL</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extLst>
                  <a:ext uri="{0D108BD9-81ED-4DB2-BD59-A6C34878D82A}">
                    <a16:rowId xmlns:a16="http://schemas.microsoft.com/office/drawing/2014/main" val="10001"/>
                  </a:ext>
                </a:extLst>
              </a:tr>
              <a:tr h="753899">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3.01 to 4.00 times</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0.5%</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1%</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extLst>
                  <a:ext uri="{0D108BD9-81ED-4DB2-BD59-A6C34878D82A}">
                    <a16:rowId xmlns:a16="http://schemas.microsoft.com/office/drawing/2014/main" val="10002"/>
                  </a:ext>
                </a:extLst>
              </a:tr>
              <a:tr h="820911">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4.01 to 5.00 times</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1%</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1%</a:t>
                      </a:r>
                      <a:r>
                        <a:rPr kumimoji="0" lang="en-US" sz="2400" u="none" strike="noStrike" cap="none" normalizeH="0" baseline="0" dirty="0" smtClean="0">
                          <a:ln>
                            <a:noFill/>
                          </a:ln>
                          <a:solidFill>
                            <a:schemeClr val="tx1"/>
                          </a:solidFill>
                          <a:effectLst/>
                        </a:rPr>
                        <a:t>*</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extLst>
                  <a:ext uri="{0D108BD9-81ED-4DB2-BD59-A6C34878D82A}">
                    <a16:rowId xmlns:a16="http://schemas.microsoft.com/office/drawing/2014/main" val="10003"/>
                  </a:ext>
                </a:extLst>
              </a:tr>
              <a:tr h="62209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Above 5.0 times</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1.5%</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400" u="none" strike="noStrike" cap="none" normalizeH="0" baseline="0" dirty="0" smtClean="0">
                          <a:ln>
                            <a:noFill/>
                          </a:ln>
                          <a:effectLst/>
                        </a:rPr>
                        <a:t>1%</a:t>
                      </a:r>
                      <a:r>
                        <a:rPr kumimoji="0" lang="en-US" sz="2400" u="none" strike="noStrike" cap="none" normalizeH="0" baseline="0" dirty="0" smtClean="0">
                          <a:ln>
                            <a:noFill/>
                          </a:ln>
                          <a:solidFill>
                            <a:schemeClr val="tx1"/>
                          </a:solidFill>
                          <a:effectLst/>
                        </a:rPr>
                        <a:t>*</a:t>
                      </a:r>
                      <a:endParaRPr kumimoji="0" lang="en-US" sz="2400" b="0" i="0" u="none" strike="noStrike" cap="none" normalizeH="0" baseline="0" dirty="0" smtClean="0">
                        <a:ln>
                          <a:noFill/>
                        </a:ln>
                        <a:solidFill>
                          <a:schemeClr val="tx1"/>
                        </a:solidFill>
                        <a:effectLst/>
                        <a:latin typeface="+mn-lt"/>
                      </a:endParaRPr>
                    </a:p>
                  </a:txBody>
                  <a:tcPr marT="45723" marB="45723" horzOverflow="overflow"/>
                </a:tc>
                <a:extLst>
                  <a:ext uri="{0D108BD9-81ED-4DB2-BD59-A6C34878D82A}">
                    <a16:rowId xmlns:a16="http://schemas.microsoft.com/office/drawing/2014/main" val="10004"/>
                  </a:ext>
                </a:extLst>
              </a:tr>
            </a:tbl>
          </a:graphicData>
        </a:graphic>
      </p:graphicFrame>
      <p:sp>
        <p:nvSpPr>
          <p:cNvPr id="6" name="Rectangle 5"/>
          <p:cNvSpPr/>
          <p:nvPr/>
        </p:nvSpPr>
        <p:spPr>
          <a:xfrm>
            <a:off x="706172" y="5676067"/>
            <a:ext cx="8053883" cy="430887"/>
          </a:xfrm>
          <a:prstGeom prst="rect">
            <a:avLst/>
          </a:prstGeom>
          <a:solidFill>
            <a:schemeClr val="bg1"/>
          </a:solidFill>
        </p:spPr>
        <p:txBody>
          <a:bodyPr wrap="square">
            <a:spAutoFit/>
          </a:bodyPr>
          <a:lstStyle/>
          <a:p>
            <a:r>
              <a:rPr lang="en-US" sz="2200" dirty="0" smtClean="0">
                <a:latin typeface="+mn-lt"/>
              </a:rPr>
              <a:t>*In </a:t>
            </a:r>
            <a:r>
              <a:rPr lang="en-US" sz="2200" dirty="0">
                <a:latin typeface="+mn-lt"/>
              </a:rPr>
              <a:t>no case, SBP refinance rate shall fall below 0%</a:t>
            </a:r>
          </a:p>
        </p:txBody>
      </p:sp>
    </p:spTree>
    <p:extLst>
      <p:ext uri="{BB962C8B-B14F-4D97-AF65-F5344CB8AC3E}">
        <p14:creationId xmlns:p14="http://schemas.microsoft.com/office/powerpoint/2010/main" val="577832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pPr algn="ctr"/>
            <a:r>
              <a:rPr lang="en-US" sz="2800" b="1" dirty="0">
                <a:solidFill>
                  <a:schemeClr val="accent2">
                    <a:lumMod val="75000"/>
                  </a:schemeClr>
                </a:solidFill>
                <a:latin typeface="+mn-lt"/>
              </a:rPr>
              <a:t>Long Term Financing Facility (LTFF</a:t>
            </a:r>
            <a:r>
              <a:rPr lang="en-US" sz="2800" b="1" dirty="0" smtClean="0">
                <a:solidFill>
                  <a:schemeClr val="accent2">
                    <a:lumMod val="75000"/>
                  </a:schemeClr>
                </a:solidFill>
                <a:latin typeface="+mn-lt"/>
              </a:rPr>
              <a:t>)</a:t>
            </a:r>
          </a:p>
        </p:txBody>
      </p:sp>
      <p:pic>
        <p:nvPicPr>
          <p:cNvPr id="3" name="Picture 2" descr="Image result for power plant"/>
          <p:cNvPicPr>
            <a:picLocks noChangeAspect="1" noChangeArrowheads="1"/>
          </p:cNvPicPr>
          <p:nvPr/>
        </p:nvPicPr>
        <p:blipFill rotWithShape="1">
          <a:blip r:embed="rId2"/>
          <a:srcRect l="8480" t="335" r="527" b="12114"/>
          <a:stretch/>
        </p:blipFill>
        <p:spPr bwMode="auto">
          <a:xfrm>
            <a:off x="2472558" y="296918"/>
            <a:ext cx="6053138" cy="388143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13029788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93042357"/>
              </p:ext>
            </p:extLst>
          </p:nvPr>
        </p:nvGraphicFramePr>
        <p:xfrm>
          <a:off x="728664" y="1128712"/>
          <a:ext cx="10972800"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272955" y="286605"/>
            <a:ext cx="11428509" cy="600500"/>
          </a:xfrm>
          <a:solidFill>
            <a:schemeClr val="accent2">
              <a:lumMod val="60000"/>
              <a:lumOff val="40000"/>
            </a:schemeClr>
          </a:solidFill>
          <a:ln>
            <a:solidFill>
              <a:schemeClr val="accent1"/>
            </a:solidFill>
          </a:ln>
        </p:spPr>
        <p:txBody>
          <a:bodyPr>
            <a:normAutofit/>
          </a:bodyPr>
          <a:lstStyle/>
          <a:p>
            <a:pPr algn="ctr"/>
            <a:r>
              <a:rPr lang="en-US" sz="3600" b="1" dirty="0" smtClean="0">
                <a:latin typeface="+mn-lt"/>
              </a:rPr>
              <a:t>LTFF-Scope &amp; Eligibility</a:t>
            </a:r>
            <a:endParaRPr lang="en-US" sz="3600" b="1" dirty="0">
              <a:latin typeface="+mn-lt"/>
            </a:endParaRPr>
          </a:p>
        </p:txBody>
      </p:sp>
    </p:spTree>
    <p:extLst>
      <p:ext uri="{BB962C8B-B14F-4D97-AF65-F5344CB8AC3E}">
        <p14:creationId xmlns:p14="http://schemas.microsoft.com/office/powerpoint/2010/main" val="350428847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329465"/>
            <a:ext cx="11696132" cy="913547"/>
          </a:xfrm>
          <a:solidFill>
            <a:schemeClr val="accent2">
              <a:lumMod val="60000"/>
              <a:lumOff val="40000"/>
            </a:schemeClr>
          </a:solidFill>
          <a:ln>
            <a:solidFill>
              <a:schemeClr val="accent1"/>
            </a:solidFill>
          </a:ln>
        </p:spPr>
        <p:txBody>
          <a:bodyPr>
            <a:normAutofit/>
          </a:bodyPr>
          <a:lstStyle/>
          <a:p>
            <a:pPr algn="ctr"/>
            <a:r>
              <a:rPr lang="en-US" sz="3600" b="1" dirty="0" smtClean="0">
                <a:solidFill>
                  <a:schemeClr val="tx1"/>
                </a:solidFill>
                <a:latin typeface="+mn-lt"/>
              </a:rPr>
              <a:t>LTFF Rates </a:t>
            </a:r>
            <a:r>
              <a:rPr lang="en-US" sz="3600" b="1" dirty="0">
                <a:solidFill>
                  <a:schemeClr val="tx1"/>
                </a:solidFill>
                <a:latin typeface="+mn-lt"/>
              </a:rPr>
              <a:t>of Service </a:t>
            </a:r>
            <a:r>
              <a:rPr lang="en-US" sz="3600" b="1" dirty="0" smtClean="0">
                <a:solidFill>
                  <a:schemeClr val="tx1"/>
                </a:solidFill>
                <a:latin typeface="+mn-lt"/>
              </a:rPr>
              <a:t>Charges</a:t>
            </a:r>
            <a:endParaRPr lang="en-US" sz="3600" b="1" dirty="0">
              <a:solidFill>
                <a:schemeClr val="tx1"/>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58715894"/>
              </p:ext>
            </p:extLst>
          </p:nvPr>
        </p:nvGraphicFramePr>
        <p:xfrm>
          <a:off x="1188720" y="1789609"/>
          <a:ext cx="9366069" cy="3344093"/>
        </p:xfrm>
        <a:graphic>
          <a:graphicData uri="http://schemas.openxmlformats.org/drawingml/2006/table">
            <a:tbl>
              <a:tblPr/>
              <a:tblGrid>
                <a:gridCol w="3100648">
                  <a:extLst>
                    <a:ext uri="{9D8B030D-6E8A-4147-A177-3AD203B41FA5}">
                      <a16:colId xmlns:a16="http://schemas.microsoft.com/office/drawing/2014/main" val="20000"/>
                    </a:ext>
                  </a:extLst>
                </a:gridCol>
                <a:gridCol w="2273923">
                  <a:extLst>
                    <a:ext uri="{9D8B030D-6E8A-4147-A177-3AD203B41FA5}">
                      <a16:colId xmlns:a16="http://schemas.microsoft.com/office/drawing/2014/main" val="20001"/>
                    </a:ext>
                  </a:extLst>
                </a:gridCol>
                <a:gridCol w="1923823">
                  <a:extLst>
                    <a:ext uri="{9D8B030D-6E8A-4147-A177-3AD203B41FA5}">
                      <a16:colId xmlns:a16="http://schemas.microsoft.com/office/drawing/2014/main" val="20002"/>
                    </a:ext>
                  </a:extLst>
                </a:gridCol>
                <a:gridCol w="2067675">
                  <a:extLst>
                    <a:ext uri="{9D8B030D-6E8A-4147-A177-3AD203B41FA5}">
                      <a16:colId xmlns:a16="http://schemas.microsoft.com/office/drawing/2014/main" val="20003"/>
                    </a:ext>
                  </a:extLst>
                </a:gridCol>
              </a:tblGrid>
              <a:tr h="1084252">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Period of financing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Rate of Refinance</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PFI Spread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23813" marR="0" lvl="0" indent="0" algn="ctr" defTabSz="914400" rtl="0" eaLnBrk="1" fontAlgn="base" latinLnBrk="0" hangingPunct="1">
                        <a:lnSpc>
                          <a:spcPct val="107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End User’s rate </a:t>
                      </a:r>
                      <a:endParaRPr kumimoji="0" lang="en-US"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0"/>
                  </a:ext>
                </a:extLst>
              </a:tr>
              <a:tr h="754262">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Up‐to 3 years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3.50%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1.50 %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5.00%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751317">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3‐5 Years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2.50%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2.50 %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5.00%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754262">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5‐10 Years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2.00%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3.00 %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5.00% </a:t>
                      </a: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8580" marR="58420" marT="3429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9768685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01196991"/>
              </p:ext>
            </p:extLst>
          </p:nvPr>
        </p:nvGraphicFramePr>
        <p:xfrm>
          <a:off x="406400" y="1524000"/>
          <a:ext cx="11317027" cy="4740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74320" y="286603"/>
            <a:ext cx="11586754" cy="1058871"/>
          </a:xfrm>
          <a:solidFill>
            <a:schemeClr val="accent2">
              <a:lumMod val="60000"/>
              <a:lumOff val="40000"/>
            </a:schemeClr>
          </a:solidFill>
          <a:ln>
            <a:solidFill>
              <a:schemeClr val="accent1"/>
            </a:solidFill>
          </a:ln>
        </p:spPr>
        <p:txBody>
          <a:bodyPr>
            <a:normAutofit fontScale="90000"/>
          </a:bodyPr>
          <a:lstStyle/>
          <a:p>
            <a:pPr algn="ctr"/>
            <a:r>
              <a:rPr lang="en-US" sz="4400" b="1" dirty="0" smtClean="0">
                <a:solidFill>
                  <a:schemeClr val="tx1"/>
                </a:solidFill>
                <a:latin typeface="+mn-lt"/>
              </a:rPr>
              <a:t>LTFF </a:t>
            </a:r>
            <a:br>
              <a:rPr lang="en-US" sz="4400" b="1" dirty="0" smtClean="0">
                <a:solidFill>
                  <a:schemeClr val="tx1"/>
                </a:solidFill>
                <a:latin typeface="+mn-lt"/>
              </a:rPr>
            </a:br>
            <a:r>
              <a:rPr lang="en-US" sz="3600" dirty="0" smtClean="0">
                <a:solidFill>
                  <a:schemeClr val="tx1"/>
                </a:solidFill>
                <a:latin typeface="+mn-lt"/>
              </a:rPr>
              <a:t>Terms </a:t>
            </a:r>
            <a:r>
              <a:rPr lang="en-US" sz="3600" dirty="0">
                <a:solidFill>
                  <a:schemeClr val="tx1"/>
                </a:solidFill>
                <a:latin typeface="+mn-lt"/>
              </a:rPr>
              <a:t>&amp; Conditions </a:t>
            </a:r>
          </a:p>
        </p:txBody>
      </p:sp>
      <p:graphicFrame>
        <p:nvGraphicFramePr>
          <p:cNvPr id="4" name="Table 3"/>
          <p:cNvGraphicFramePr>
            <a:graphicFrameLocks noGrp="1"/>
          </p:cNvGraphicFramePr>
          <p:nvPr>
            <p:extLst>
              <p:ext uri="{D42A27DB-BD31-4B8C-83A1-F6EECF244321}">
                <p14:modId xmlns:p14="http://schemas.microsoft.com/office/powerpoint/2010/main" val="1552307370"/>
              </p:ext>
            </p:extLst>
          </p:nvPr>
        </p:nvGraphicFramePr>
        <p:xfrm>
          <a:off x="1119702" y="3894160"/>
          <a:ext cx="10155450" cy="960120"/>
        </p:xfrm>
        <a:graphic>
          <a:graphicData uri="http://schemas.openxmlformats.org/drawingml/2006/table">
            <a:tbl>
              <a:tblPr firstRow="1" bandRow="1">
                <a:tableStyleId>{5940675A-B579-460E-94D1-54222C63F5DA}</a:tableStyleId>
              </a:tblPr>
              <a:tblGrid>
                <a:gridCol w="2862894">
                  <a:extLst>
                    <a:ext uri="{9D8B030D-6E8A-4147-A177-3AD203B41FA5}">
                      <a16:colId xmlns:a16="http://schemas.microsoft.com/office/drawing/2014/main" val="4107950836"/>
                    </a:ext>
                  </a:extLst>
                </a:gridCol>
                <a:gridCol w="7292556">
                  <a:extLst>
                    <a:ext uri="{9D8B030D-6E8A-4147-A177-3AD203B41FA5}">
                      <a16:colId xmlns:a16="http://schemas.microsoft.com/office/drawing/2014/main" val="1357559206"/>
                    </a:ext>
                  </a:extLst>
                </a:gridCol>
              </a:tblGrid>
              <a:tr h="283275">
                <a:tc>
                  <a:txBody>
                    <a:bodyPr/>
                    <a:lstStyle/>
                    <a:p>
                      <a:r>
                        <a:rPr lang="en-US" sz="1500" dirty="0" smtClean="0"/>
                        <a:t>Exports in First Two Years </a:t>
                      </a:r>
                      <a:endParaRPr lang="en-US" sz="1500" dirty="0"/>
                    </a:p>
                  </a:txBody>
                  <a:tcPr/>
                </a:tc>
                <a:tc>
                  <a:txBody>
                    <a:bodyPr/>
                    <a:lstStyle/>
                    <a:p>
                      <a:r>
                        <a:rPr lang="en-US" sz="1500" dirty="0" smtClean="0"/>
                        <a:t>US$ 2 million or 20% of total sales of the project, whichever is lower. </a:t>
                      </a:r>
                      <a:endParaRPr lang="en-US" sz="1500" dirty="0"/>
                    </a:p>
                  </a:txBody>
                  <a:tcPr/>
                </a:tc>
                <a:extLst>
                  <a:ext uri="{0D108BD9-81ED-4DB2-BD59-A6C34878D82A}">
                    <a16:rowId xmlns:a16="http://schemas.microsoft.com/office/drawing/2014/main" val="1946775002"/>
                  </a:ext>
                </a:extLst>
              </a:tr>
              <a:tr h="283275">
                <a:tc>
                  <a:txBody>
                    <a:bodyPr/>
                    <a:lstStyle/>
                    <a:p>
                      <a:r>
                        <a:rPr lang="en-US" sz="1500" dirty="0" smtClean="0"/>
                        <a:t>Exports in Third Year</a:t>
                      </a:r>
                      <a:endParaRPr lang="en-US" sz="1500" dirty="0"/>
                    </a:p>
                  </a:txBody>
                  <a:tcPr/>
                </a:tc>
                <a:tc>
                  <a:txBody>
                    <a:bodyPr/>
                    <a:lstStyle/>
                    <a:p>
                      <a:r>
                        <a:rPr lang="en-US" sz="1500" dirty="0" smtClean="0"/>
                        <a:t>US$ 3 million or 30% of sales, whichever is lower. </a:t>
                      </a:r>
                      <a:endParaRPr lang="en-US" sz="1500" dirty="0"/>
                    </a:p>
                  </a:txBody>
                  <a:tcPr/>
                </a:tc>
                <a:extLst>
                  <a:ext uri="{0D108BD9-81ED-4DB2-BD59-A6C34878D82A}">
                    <a16:rowId xmlns:a16="http://schemas.microsoft.com/office/drawing/2014/main" val="1818402069"/>
                  </a:ext>
                </a:extLst>
              </a:tr>
              <a:tr h="283275">
                <a:tc>
                  <a:txBody>
                    <a:bodyPr/>
                    <a:lstStyle/>
                    <a:p>
                      <a:r>
                        <a:rPr lang="en-US" sz="1500" dirty="0" smtClean="0"/>
                        <a:t>Exports in Fourth Year </a:t>
                      </a:r>
                      <a:endParaRPr lang="en-US" sz="1500" dirty="0"/>
                    </a:p>
                  </a:txBody>
                  <a:tcPr/>
                </a:tc>
                <a:tc>
                  <a:txBody>
                    <a:bodyPr/>
                    <a:lstStyle/>
                    <a:p>
                      <a:r>
                        <a:rPr lang="en-US" sz="1500" dirty="0" smtClean="0"/>
                        <a:t>US$ 5 million or 50% of sales, whichever is lower. </a:t>
                      </a:r>
                      <a:endParaRPr lang="en-US" sz="1500" dirty="0"/>
                    </a:p>
                  </a:txBody>
                  <a:tcPr/>
                </a:tc>
                <a:extLst>
                  <a:ext uri="{0D108BD9-81ED-4DB2-BD59-A6C34878D82A}">
                    <a16:rowId xmlns:a16="http://schemas.microsoft.com/office/drawing/2014/main" val="2938881019"/>
                  </a:ext>
                </a:extLst>
              </a:tr>
            </a:tbl>
          </a:graphicData>
        </a:graphic>
      </p:graphicFrame>
    </p:spTree>
    <p:extLst>
      <p:ext uri="{BB962C8B-B14F-4D97-AF65-F5344CB8AC3E}">
        <p14:creationId xmlns:p14="http://schemas.microsoft.com/office/powerpoint/2010/main" val="412966416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algn="ctr"/>
            <a:r>
              <a:rPr lang="en-US" sz="2800" b="1" cap="none" dirty="0" smtClean="0">
                <a:solidFill>
                  <a:schemeClr val="accent2">
                    <a:lumMod val="75000"/>
                  </a:schemeClr>
                </a:solidFill>
                <a:latin typeface="+mn-lt"/>
              </a:rPr>
              <a:t>REFINANCE FACILITY FOR MODERNIZATION OF SMEs</a:t>
            </a:r>
            <a:endParaRPr lang="en-US" sz="2800" b="1" cap="none" dirty="0">
              <a:solidFill>
                <a:schemeClr val="accent2">
                  <a:lumMod val="75000"/>
                </a:schemeClr>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8076" y="210312"/>
            <a:ext cx="7315200" cy="4114800"/>
          </a:xfrm>
          <a:prstGeom prst="rect">
            <a:avLst/>
          </a:prstGeom>
        </p:spPr>
      </p:pic>
    </p:spTree>
    <p:extLst>
      <p:ext uri="{BB962C8B-B14F-4D97-AF65-F5344CB8AC3E}">
        <p14:creationId xmlns:p14="http://schemas.microsoft.com/office/powerpoint/2010/main" val="399397049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81592512"/>
              </p:ext>
            </p:extLst>
          </p:nvPr>
        </p:nvGraphicFramePr>
        <p:xfrm>
          <a:off x="334114" y="1514475"/>
          <a:ext cx="11523772" cy="520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334113" y="109182"/>
            <a:ext cx="11239187" cy="1084997"/>
          </a:xfrm>
          <a:solidFill>
            <a:schemeClr val="accent2">
              <a:lumMod val="60000"/>
              <a:lumOff val="40000"/>
            </a:schemeClr>
          </a:solidFill>
          <a:ln>
            <a:solidFill>
              <a:schemeClr val="accent1"/>
            </a:solidFill>
          </a:ln>
        </p:spPr>
        <p:txBody>
          <a:bodyPr>
            <a:noAutofit/>
          </a:bodyPr>
          <a:lstStyle/>
          <a:p>
            <a:pPr algn="ctr"/>
            <a:r>
              <a:rPr lang="en-US" sz="3600" b="1" dirty="0">
                <a:solidFill>
                  <a:schemeClr val="tx1"/>
                </a:solidFill>
                <a:latin typeface="+mn-lt"/>
              </a:rPr>
              <a:t>Refinance Facility for Modernization of SMEs </a:t>
            </a:r>
            <a:r>
              <a:rPr lang="en-US" sz="3600" b="1" dirty="0" smtClean="0">
                <a:solidFill>
                  <a:schemeClr val="tx1"/>
                </a:solidFill>
                <a:latin typeface="+mn-lt"/>
              </a:rPr>
              <a:t> </a:t>
            </a:r>
            <a:br>
              <a:rPr lang="en-US" sz="3600" b="1" dirty="0" smtClean="0">
                <a:solidFill>
                  <a:schemeClr val="tx1"/>
                </a:solidFill>
                <a:latin typeface="+mn-lt"/>
              </a:rPr>
            </a:br>
            <a:r>
              <a:rPr lang="en-US" sz="3600" b="1" dirty="0" smtClean="0">
                <a:solidFill>
                  <a:schemeClr val="tx1"/>
                </a:solidFill>
                <a:latin typeface="+mn-lt"/>
              </a:rPr>
              <a:t>Scope </a:t>
            </a:r>
            <a:r>
              <a:rPr lang="en-US" sz="3600" b="1" dirty="0">
                <a:solidFill>
                  <a:schemeClr val="tx1"/>
                </a:solidFill>
                <a:latin typeface="+mn-lt"/>
              </a:rPr>
              <a:t>and </a:t>
            </a:r>
            <a:r>
              <a:rPr lang="en-US" sz="3600" b="1" dirty="0" smtClean="0">
                <a:solidFill>
                  <a:schemeClr val="tx1"/>
                </a:solidFill>
                <a:latin typeface="+mn-lt"/>
              </a:rPr>
              <a:t>Eligibility</a:t>
            </a:r>
            <a:endParaRPr lang="en-US" sz="3600" b="1" dirty="0">
              <a:solidFill>
                <a:schemeClr val="tx1"/>
              </a:solidFill>
              <a:latin typeface="+mn-lt"/>
            </a:endParaRPr>
          </a:p>
        </p:txBody>
      </p:sp>
    </p:spTree>
    <p:extLst>
      <p:ext uri="{BB962C8B-B14F-4D97-AF65-F5344CB8AC3E}">
        <p14:creationId xmlns:p14="http://schemas.microsoft.com/office/powerpoint/2010/main" val="233612900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077" y="4413928"/>
            <a:ext cx="10058400" cy="1297555"/>
          </a:xfrm>
        </p:spPr>
        <p:txBody>
          <a:bodyPr>
            <a:normAutofit/>
          </a:bodyPr>
          <a:lstStyle/>
          <a:p>
            <a:pPr algn="ctr"/>
            <a:r>
              <a:rPr lang="en-US" sz="2800" b="1" dirty="0">
                <a:solidFill>
                  <a:schemeClr val="accent2">
                    <a:lumMod val="75000"/>
                  </a:schemeClr>
                </a:solidFill>
                <a:latin typeface="+mn-lt"/>
              </a:rPr>
              <a:t>Refinance Scheme for Working Capital Financing </a:t>
            </a:r>
            <a:br>
              <a:rPr lang="en-US" sz="2800" b="1" dirty="0">
                <a:solidFill>
                  <a:schemeClr val="accent2">
                    <a:lumMod val="75000"/>
                  </a:schemeClr>
                </a:solidFill>
                <a:latin typeface="+mn-lt"/>
              </a:rPr>
            </a:br>
            <a:r>
              <a:rPr lang="en-US" sz="2800" b="1" dirty="0">
                <a:solidFill>
                  <a:schemeClr val="accent2">
                    <a:lumMod val="75000"/>
                  </a:schemeClr>
                </a:solidFill>
                <a:latin typeface="+mn-lt"/>
              </a:rPr>
              <a:t>of Small Enterprises and Low-End Medium </a:t>
            </a:r>
            <a:r>
              <a:rPr lang="en-US" sz="2800" b="1" dirty="0" smtClean="0">
                <a:solidFill>
                  <a:schemeClr val="accent2">
                    <a:lumMod val="75000"/>
                  </a:schemeClr>
                </a:solidFill>
                <a:latin typeface="+mn-lt"/>
              </a:rPr>
              <a:t>Enterprises</a:t>
            </a:r>
            <a:endParaRPr lang="en-US" sz="2800" b="1" dirty="0">
              <a:solidFill>
                <a:schemeClr val="accent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950" y="168167"/>
            <a:ext cx="6824434" cy="3630110"/>
          </a:xfrm>
          <a:prstGeom prst="rect">
            <a:avLst/>
          </a:prstGeom>
        </p:spPr>
      </p:pic>
      <p:sp>
        <p:nvSpPr>
          <p:cNvPr id="6" name="TextBox 4"/>
          <p:cNvSpPr txBox="1">
            <a:spLocks noChangeArrowheads="1"/>
          </p:cNvSpPr>
          <p:nvPr/>
        </p:nvSpPr>
        <p:spPr bwMode="auto">
          <a:xfrm>
            <a:off x="8755117" y="5857729"/>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Arial" panose="020B0604020202020204" pitchFamily="34" charset="0"/>
                <a:cs typeface="Arial" panose="020B0604020202020204" pitchFamily="34" charset="0"/>
              </a:rPr>
              <a:t>Courtesy: </a:t>
            </a:r>
            <a:r>
              <a:rPr lang="en-US" altLang="en-US" sz="1200" dirty="0" smtClean="0">
                <a:latin typeface="Arial" panose="020B0604020202020204" pitchFamily="34" charset="0"/>
                <a:cs typeface="Arial" panose="020B0604020202020204" pitchFamily="34" charset="0"/>
              </a:rPr>
              <a:t>Arab new </a:t>
            </a:r>
            <a:r>
              <a:rPr lang="en-US" altLang="en-US" sz="1200" dirty="0" err="1" smtClean="0">
                <a:latin typeface="Arial" panose="020B0604020202020204" pitchFamily="34" charset="0"/>
                <a:cs typeface="Arial" panose="020B0604020202020204" pitchFamily="34" charset="0"/>
              </a:rPr>
              <a:t>pk</a:t>
            </a:r>
            <a:endParaRPr lang="en-US"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28720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745" y="183928"/>
            <a:ext cx="11298681" cy="723648"/>
          </a:xfrm>
          <a:solidFill>
            <a:schemeClr val="accent2">
              <a:lumMod val="60000"/>
              <a:lumOff val="40000"/>
            </a:schemeClr>
          </a:solidFill>
          <a:ln>
            <a:solidFill>
              <a:schemeClr val="accent1"/>
            </a:solidFill>
          </a:ln>
        </p:spPr>
        <p:txBody>
          <a:bodyPr vert="horz" lIns="91440" tIns="45720" rIns="91440" bIns="45720" rtlCol="0" anchor="ctr">
            <a:normAutofit/>
          </a:bodyPr>
          <a:lstStyle/>
          <a:p>
            <a:pPr algn="ctr"/>
            <a:r>
              <a:rPr lang="en-US" sz="3600" b="1" dirty="0">
                <a:solidFill>
                  <a:schemeClr val="tx1"/>
                </a:solidFill>
                <a:latin typeface="+mn-lt"/>
              </a:rPr>
              <a:t>SBP’s </a:t>
            </a:r>
            <a:r>
              <a:rPr lang="en-US" sz="3600" b="1" dirty="0" smtClean="0">
                <a:solidFill>
                  <a:schemeClr val="tx1"/>
                </a:solidFill>
                <a:latin typeface="+mn-lt"/>
              </a:rPr>
              <a:t>Refinance Schemes</a:t>
            </a:r>
            <a:endParaRPr lang="en-US" sz="3600" b="1" dirty="0">
              <a:solidFill>
                <a:schemeClr val="tx1"/>
              </a:solidFill>
              <a:latin typeface="+mn-lt"/>
            </a:endParaRPr>
          </a:p>
        </p:txBody>
      </p:sp>
      <p:sp useBgFill="1">
        <p:nvSpPr>
          <p:cNvPr id="5" name="Content Placeholder 4"/>
          <p:cNvSpPr>
            <a:spLocks noGrp="1"/>
          </p:cNvSpPr>
          <p:nvPr>
            <p:ph idx="1"/>
          </p:nvPr>
        </p:nvSpPr>
        <p:spPr>
          <a:xfrm>
            <a:off x="424746" y="1012600"/>
            <a:ext cx="11767254" cy="5570808"/>
          </a:xfrm>
          <a:ln>
            <a:noFill/>
          </a:ln>
        </p:spPr>
        <p:txBody>
          <a:bodyPr>
            <a:noAutofit/>
          </a:bodyPr>
          <a:lstStyle/>
          <a:p>
            <a:pPr marL="457200" indent="-457200">
              <a:lnSpc>
                <a:spcPct val="100000"/>
              </a:lnSpc>
              <a:spcBef>
                <a:spcPts val="600"/>
              </a:spcBef>
              <a:spcAft>
                <a:spcPts val="0"/>
              </a:spcAft>
              <a:buFont typeface="+mj-lt"/>
              <a:buAutoNum type="arabicPeriod"/>
            </a:pPr>
            <a:r>
              <a:rPr lang="en-US" sz="1800" b="1" dirty="0">
                <a:solidFill>
                  <a:schemeClr val="tx1"/>
                </a:solidFill>
              </a:rPr>
              <a:t>Financing Scheme for Renewable Energy  </a:t>
            </a:r>
            <a:endParaRPr lang="en-US" sz="1800" b="1" dirty="0" smtClean="0">
              <a:solidFill>
                <a:schemeClr val="tx1"/>
              </a:solidFill>
            </a:endParaRPr>
          </a:p>
          <a:p>
            <a:pPr marL="457200" indent="-457200">
              <a:lnSpc>
                <a:spcPct val="100000"/>
              </a:lnSpc>
              <a:spcBef>
                <a:spcPts val="600"/>
              </a:spcBef>
              <a:spcAft>
                <a:spcPts val="0"/>
              </a:spcAft>
              <a:buFont typeface="+mj-lt"/>
              <a:buAutoNum type="arabicPeriod"/>
            </a:pPr>
            <a:r>
              <a:rPr lang="en-US" sz="1800" b="1" dirty="0" smtClean="0">
                <a:solidFill>
                  <a:schemeClr val="tx1"/>
                </a:solidFill>
              </a:rPr>
              <a:t>Export Finance Scheme </a:t>
            </a:r>
          </a:p>
          <a:p>
            <a:pPr marL="457200" indent="-457200">
              <a:lnSpc>
                <a:spcPct val="100000"/>
              </a:lnSpc>
              <a:spcBef>
                <a:spcPts val="600"/>
              </a:spcBef>
              <a:spcAft>
                <a:spcPts val="0"/>
              </a:spcAft>
              <a:buFont typeface="+mj-lt"/>
              <a:buAutoNum type="arabicPeriod"/>
            </a:pPr>
            <a:r>
              <a:rPr lang="en-US" sz="1800" b="1" dirty="0" smtClean="0">
                <a:solidFill>
                  <a:schemeClr val="tx1"/>
                </a:solidFill>
              </a:rPr>
              <a:t>Long </a:t>
            </a:r>
            <a:r>
              <a:rPr lang="en-US" sz="1800" b="1" dirty="0">
                <a:solidFill>
                  <a:schemeClr val="tx1"/>
                </a:solidFill>
              </a:rPr>
              <a:t>Term Financing </a:t>
            </a:r>
            <a:r>
              <a:rPr lang="en-US" sz="1800" b="1" dirty="0" smtClean="0">
                <a:solidFill>
                  <a:schemeClr val="tx1"/>
                </a:solidFill>
              </a:rPr>
              <a:t>Facility</a:t>
            </a:r>
          </a:p>
          <a:p>
            <a:pPr marL="457200" indent="-457200">
              <a:lnSpc>
                <a:spcPct val="100000"/>
              </a:lnSpc>
              <a:spcBef>
                <a:spcPts val="600"/>
              </a:spcBef>
              <a:spcAft>
                <a:spcPts val="0"/>
              </a:spcAft>
              <a:buFont typeface="+mj-lt"/>
              <a:buAutoNum type="arabicPeriod"/>
            </a:pPr>
            <a:r>
              <a:rPr lang="en-US" sz="1800" b="1" dirty="0" smtClean="0">
                <a:solidFill>
                  <a:schemeClr val="tx1"/>
                </a:solidFill>
              </a:rPr>
              <a:t>Refinance Facility for Modernization of SMEs</a:t>
            </a:r>
          </a:p>
          <a:p>
            <a:pPr marL="457200" indent="-457200">
              <a:lnSpc>
                <a:spcPct val="100000"/>
              </a:lnSpc>
              <a:spcBef>
                <a:spcPts val="600"/>
              </a:spcBef>
              <a:spcAft>
                <a:spcPts val="0"/>
              </a:spcAft>
              <a:buFont typeface="+mj-lt"/>
              <a:buAutoNum type="arabicPeriod"/>
            </a:pPr>
            <a:r>
              <a:rPr lang="en-US" sz="1800" b="1" dirty="0" smtClean="0">
                <a:solidFill>
                  <a:schemeClr val="tx1"/>
                </a:solidFill>
              </a:rPr>
              <a:t>Refinance </a:t>
            </a:r>
            <a:r>
              <a:rPr lang="en-US" sz="1800" b="1" dirty="0">
                <a:solidFill>
                  <a:schemeClr val="tx1"/>
                </a:solidFill>
              </a:rPr>
              <a:t>Scheme for Working Capital Financing </a:t>
            </a:r>
            <a:r>
              <a:rPr lang="en-US" sz="1800" b="1" dirty="0" smtClean="0">
                <a:solidFill>
                  <a:schemeClr val="tx1"/>
                </a:solidFill>
              </a:rPr>
              <a:t>of </a:t>
            </a:r>
            <a:r>
              <a:rPr lang="en-US" sz="1800" b="1" dirty="0">
                <a:solidFill>
                  <a:schemeClr val="tx1"/>
                </a:solidFill>
              </a:rPr>
              <a:t>Small Enterprises and Low-End Medium </a:t>
            </a:r>
            <a:r>
              <a:rPr lang="en-US" sz="1800" b="1" dirty="0" smtClean="0">
                <a:solidFill>
                  <a:schemeClr val="tx1"/>
                </a:solidFill>
              </a:rPr>
              <a:t>Enterprises</a:t>
            </a:r>
          </a:p>
          <a:p>
            <a:pPr marL="457200" indent="-457200">
              <a:lnSpc>
                <a:spcPct val="100000"/>
              </a:lnSpc>
              <a:spcBef>
                <a:spcPts val="600"/>
              </a:spcBef>
              <a:spcAft>
                <a:spcPts val="0"/>
              </a:spcAft>
              <a:buFont typeface="+mj-lt"/>
              <a:buAutoNum type="arabicPeriod"/>
            </a:pPr>
            <a:r>
              <a:rPr lang="en-US" sz="1800" b="1" dirty="0" smtClean="0">
                <a:solidFill>
                  <a:schemeClr val="tx1"/>
                </a:solidFill>
              </a:rPr>
              <a:t>Small Enterprise (SE) Financing and Credit Guarantee Scheme for Special Persons</a:t>
            </a:r>
          </a:p>
          <a:p>
            <a:pPr marL="457200" indent="-457200">
              <a:lnSpc>
                <a:spcPct val="100000"/>
              </a:lnSpc>
              <a:spcBef>
                <a:spcPts val="600"/>
              </a:spcBef>
              <a:spcAft>
                <a:spcPts val="0"/>
              </a:spcAft>
              <a:buFont typeface="+mj-lt"/>
              <a:buAutoNum type="arabicPeriod"/>
            </a:pPr>
            <a:r>
              <a:rPr lang="en-US" sz="1800" b="1" dirty="0" smtClean="0">
                <a:solidFill>
                  <a:schemeClr val="tx1"/>
                </a:solidFill>
              </a:rPr>
              <a:t>Financing </a:t>
            </a:r>
            <a:r>
              <a:rPr lang="en-US" sz="1800" b="1" dirty="0">
                <a:solidFill>
                  <a:schemeClr val="tx1"/>
                </a:solidFill>
              </a:rPr>
              <a:t>Facility for Storage of Agriculture Produce </a:t>
            </a:r>
            <a:endParaRPr lang="en-US" sz="1800" b="1" dirty="0" smtClean="0">
              <a:solidFill>
                <a:schemeClr val="tx1"/>
              </a:solidFill>
            </a:endParaRPr>
          </a:p>
          <a:p>
            <a:pPr marL="0" indent="0">
              <a:lnSpc>
                <a:spcPct val="100000"/>
              </a:lnSpc>
              <a:spcBef>
                <a:spcPts val="600"/>
              </a:spcBef>
              <a:spcAft>
                <a:spcPts val="0"/>
              </a:spcAft>
              <a:buNone/>
            </a:pPr>
            <a:endParaRPr lang="en-US" sz="1800" b="1" dirty="0" smtClean="0">
              <a:solidFill>
                <a:schemeClr val="tx1"/>
              </a:solidFill>
            </a:endParaRPr>
          </a:p>
          <a:p>
            <a:pPr marL="457200" indent="-457200">
              <a:lnSpc>
                <a:spcPct val="100000"/>
              </a:lnSpc>
              <a:spcBef>
                <a:spcPts val="600"/>
              </a:spcBef>
              <a:spcAft>
                <a:spcPts val="0"/>
              </a:spcAft>
              <a:buFont typeface="+mj-lt"/>
              <a:buAutoNum type="arabicPeriod"/>
            </a:pPr>
            <a:endParaRPr lang="en-US" sz="1800" b="1" dirty="0" smtClean="0">
              <a:solidFill>
                <a:schemeClr val="tx1"/>
              </a:solidFill>
            </a:endParaRPr>
          </a:p>
          <a:p>
            <a:pPr marL="0" indent="0">
              <a:spcBef>
                <a:spcPts val="600"/>
              </a:spcBef>
              <a:spcAft>
                <a:spcPts val="0"/>
              </a:spcAft>
              <a:buNone/>
            </a:pPr>
            <a:endParaRPr lang="en-US" sz="1800" dirty="0">
              <a:solidFill>
                <a:schemeClr val="tx1"/>
              </a:solidFill>
            </a:endParaRPr>
          </a:p>
          <a:p>
            <a:pPr marL="457200" indent="-457200">
              <a:spcBef>
                <a:spcPts val="600"/>
              </a:spcBef>
              <a:spcAft>
                <a:spcPts val="0"/>
              </a:spcAft>
              <a:buFont typeface="+mj-lt"/>
              <a:buAutoNum type="arabicPeriod"/>
            </a:pPr>
            <a:endParaRPr lang="en-US" sz="1800" dirty="0">
              <a:solidFill>
                <a:schemeClr val="tx1"/>
              </a:solidFill>
            </a:endParaRPr>
          </a:p>
          <a:p>
            <a:pPr>
              <a:spcBef>
                <a:spcPts val="600"/>
              </a:spcBef>
              <a:spcAft>
                <a:spcPts val="0"/>
              </a:spcAft>
            </a:pPr>
            <a:endParaRPr lang="en-US" sz="1800" b="1" dirty="0">
              <a:solidFill>
                <a:schemeClr val="tx1"/>
              </a:solidFill>
            </a:endParaRPr>
          </a:p>
        </p:txBody>
      </p:sp>
      <p:sp>
        <p:nvSpPr>
          <p:cNvPr id="6" name="Slide Number Placeholder 5"/>
          <p:cNvSpPr>
            <a:spLocks noGrp="1"/>
          </p:cNvSpPr>
          <p:nvPr>
            <p:ph type="sldNum" sz="quarter" idx="12"/>
          </p:nvPr>
        </p:nvSpPr>
        <p:spPr/>
        <p:txBody>
          <a:bodyPr/>
          <a:lstStyle/>
          <a:p>
            <a:fld id="{E8D9DA44-4BBD-4049-8D26-F256E9875147}" type="slidenum">
              <a:rPr lang="en-US" smtClean="0"/>
              <a:pPr/>
              <a:t>2</a:t>
            </a:fld>
            <a:endParaRPr lang="en-US" dirty="0"/>
          </a:p>
        </p:txBody>
      </p:sp>
    </p:spTree>
    <p:extLst>
      <p:ext uri="{BB962C8B-B14F-4D97-AF65-F5344CB8AC3E}">
        <p14:creationId xmlns:p14="http://schemas.microsoft.com/office/powerpoint/2010/main" val="193847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9" y="325821"/>
            <a:ext cx="11907884" cy="984363"/>
          </a:xfrm>
          <a:solidFill>
            <a:schemeClr val="accent2">
              <a:lumMod val="60000"/>
              <a:lumOff val="40000"/>
            </a:schemeClr>
          </a:solidFill>
          <a:ln>
            <a:solidFill>
              <a:schemeClr val="accent1"/>
            </a:solidFill>
          </a:ln>
        </p:spPr>
        <p:txBody>
          <a:bodyPr>
            <a:noAutofit/>
          </a:bodyPr>
          <a:lstStyle/>
          <a:p>
            <a:pPr algn="ctr"/>
            <a:r>
              <a:rPr lang="en-US" sz="3600" b="1" dirty="0">
                <a:solidFill>
                  <a:schemeClr val="tx1"/>
                </a:solidFill>
                <a:latin typeface="+mn-lt"/>
              </a:rPr>
              <a:t>Refinance Scheme for Working Capital Financing </a:t>
            </a:r>
            <a:br>
              <a:rPr lang="en-US" sz="3600" b="1" dirty="0">
                <a:solidFill>
                  <a:schemeClr val="tx1"/>
                </a:solidFill>
                <a:latin typeface="+mn-lt"/>
              </a:rPr>
            </a:br>
            <a:r>
              <a:rPr lang="en-US" sz="3600" b="1" dirty="0">
                <a:solidFill>
                  <a:schemeClr val="tx1"/>
                </a:solidFill>
                <a:latin typeface="+mn-lt"/>
              </a:rPr>
              <a:t>of Small Enterprises and Low-End Medium </a:t>
            </a:r>
            <a:r>
              <a:rPr lang="en-US" sz="3600" b="1" dirty="0" smtClean="0">
                <a:solidFill>
                  <a:schemeClr val="tx1"/>
                </a:solidFill>
                <a:latin typeface="+mn-lt"/>
              </a:rPr>
              <a:t>Enterprises</a:t>
            </a:r>
            <a:endParaRPr lang="en-US" sz="3600" b="1" dirty="0">
              <a:solidFill>
                <a:schemeClr val="tx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9992971"/>
              </p:ext>
            </p:extLst>
          </p:nvPr>
        </p:nvGraphicFramePr>
        <p:xfrm>
          <a:off x="271464" y="1555579"/>
          <a:ext cx="11544300" cy="4968929"/>
        </p:xfrm>
        <a:graphic>
          <a:graphicData uri="http://schemas.openxmlformats.org/drawingml/2006/table">
            <a:tbl>
              <a:tblPr firstRow="1" bandRow="1">
                <a:tableStyleId>{616DA210-FB5B-4158-B5E0-FEB733F419BA}</a:tableStyleId>
              </a:tblPr>
              <a:tblGrid>
                <a:gridCol w="3195297">
                  <a:extLst>
                    <a:ext uri="{9D8B030D-6E8A-4147-A177-3AD203B41FA5}">
                      <a16:colId xmlns:a16="http://schemas.microsoft.com/office/drawing/2014/main" val="20000"/>
                    </a:ext>
                  </a:extLst>
                </a:gridCol>
                <a:gridCol w="8349003">
                  <a:extLst>
                    <a:ext uri="{9D8B030D-6E8A-4147-A177-3AD203B41FA5}">
                      <a16:colId xmlns:a16="http://schemas.microsoft.com/office/drawing/2014/main" val="20001"/>
                    </a:ext>
                  </a:extLst>
                </a:gridCol>
              </a:tblGrid>
              <a:tr h="2311620">
                <a:tc>
                  <a:txBody>
                    <a:bodyPr/>
                    <a:lstStyle/>
                    <a:p>
                      <a:r>
                        <a:rPr lang="en-US" sz="2000" b="1" dirty="0" smtClean="0">
                          <a:latin typeface="+mn-lt"/>
                        </a:rPr>
                        <a:t>Brief Description</a:t>
                      </a:r>
                      <a:endParaRPr lang="en-US" sz="2000" b="1"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kern="1200" dirty="0" smtClean="0">
                          <a:solidFill>
                            <a:schemeClr val="tx1"/>
                          </a:solidFill>
                          <a:latin typeface="+mn-lt"/>
                          <a:ea typeface="+mn-ea"/>
                          <a:cs typeface="+mn-cs"/>
                        </a:rPr>
                        <a:t>Financing is initially available to meet working capital requirements of  below</a:t>
                      </a:r>
                      <a:r>
                        <a:rPr lang="en-US" sz="2000" b="0" kern="1200" baseline="0" dirty="0" smtClean="0">
                          <a:solidFill>
                            <a:schemeClr val="tx1"/>
                          </a:solidFill>
                          <a:latin typeface="+mn-lt"/>
                          <a:ea typeface="+mn-ea"/>
                          <a:cs typeface="+mn-cs"/>
                        </a:rPr>
                        <a:t> mentioned sectors:</a:t>
                      </a:r>
                    </a:p>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kern="1200" baseline="0" dirty="0" smtClean="0">
                          <a:solidFill>
                            <a:schemeClr val="tx1"/>
                          </a:solidFill>
                          <a:latin typeface="+mn-lt"/>
                          <a:ea typeface="+mn-ea"/>
                          <a:cs typeface="+mn-cs"/>
                        </a:rPr>
                        <a:t>1- Information Technology             2- Gems &amp; Jewelry</a:t>
                      </a:r>
                    </a:p>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kern="1200" baseline="0" dirty="0" smtClean="0">
                          <a:solidFill>
                            <a:schemeClr val="tx1"/>
                          </a:solidFill>
                          <a:latin typeface="+mn-lt"/>
                          <a:ea typeface="+mn-ea"/>
                          <a:cs typeface="+mn-cs"/>
                        </a:rPr>
                        <a:t>3- Furniture                                        4- Leather Industry</a:t>
                      </a:r>
                    </a:p>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kern="1200" baseline="0" dirty="0" smtClean="0">
                          <a:solidFill>
                            <a:schemeClr val="tx1"/>
                          </a:solidFill>
                          <a:latin typeface="+mn-lt"/>
                          <a:ea typeface="+mn-ea"/>
                          <a:cs typeface="+mn-cs"/>
                        </a:rPr>
                        <a:t>5- Surgical Goods                              6-  </a:t>
                      </a:r>
                      <a:r>
                        <a:rPr lang="en-US" sz="2000" b="0" dirty="0" smtClean="0">
                          <a:latin typeface="+mn-lt"/>
                          <a:ea typeface="Calibri"/>
                          <a:cs typeface="Arial"/>
                        </a:rPr>
                        <a:t>Fruits, vegetables,</a:t>
                      </a:r>
                      <a:r>
                        <a:rPr lang="en-US" sz="2000" b="0" baseline="0" dirty="0" smtClean="0">
                          <a:latin typeface="+mn-lt"/>
                          <a:ea typeface="Calibri"/>
                          <a:cs typeface="Arial"/>
                        </a:rPr>
                        <a:t> </a:t>
                      </a:r>
                      <a:r>
                        <a:rPr lang="en-US" sz="2000" b="0" dirty="0" smtClean="0">
                          <a:latin typeface="+mn-lt"/>
                          <a:ea typeface="Calibri"/>
                          <a:cs typeface="Arial"/>
                        </a:rPr>
                        <a:t>food    </a:t>
                      </a:r>
                    </a:p>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dirty="0" smtClean="0">
                          <a:latin typeface="+mn-lt"/>
                          <a:ea typeface="Calibri"/>
                          <a:cs typeface="Arial"/>
                        </a:rPr>
                        <a:t>                                                              processing &amp;</a:t>
                      </a:r>
                      <a:r>
                        <a:rPr lang="en-US" sz="2000" b="0" baseline="0" dirty="0" smtClean="0">
                          <a:latin typeface="+mn-lt"/>
                          <a:ea typeface="Calibri"/>
                          <a:cs typeface="Arial"/>
                        </a:rPr>
                        <a:t> packaging</a:t>
                      </a:r>
                      <a:endParaRPr lang="en-US" sz="2000" b="0" dirty="0" smtClean="0">
                        <a:latin typeface="+mn-lt"/>
                        <a:ea typeface="Calibri"/>
                        <a:cs typeface="Arial"/>
                      </a:endParaRPr>
                    </a:p>
                    <a:p>
                      <a:pPr marL="0" marR="0" lvl="0" indent="0" algn="just" defTabSz="914400" rtl="0" eaLnBrk="1" fontAlgn="auto" latinLnBrk="0" hangingPunct="1">
                        <a:lnSpc>
                          <a:spcPct val="100000"/>
                        </a:lnSpc>
                        <a:spcBef>
                          <a:spcPct val="0"/>
                        </a:spcBef>
                        <a:spcAft>
                          <a:spcPts val="0"/>
                        </a:spcAft>
                        <a:buClrTx/>
                        <a:buSzTx/>
                        <a:buFont typeface="+mj-lt"/>
                        <a:buNone/>
                        <a:tabLst>
                          <a:tab pos="165100" algn="l"/>
                        </a:tabLst>
                        <a:defRPr/>
                      </a:pPr>
                      <a:r>
                        <a:rPr lang="en-US" sz="2000" b="0" dirty="0" smtClean="0">
                          <a:latin typeface="+mn-lt"/>
                          <a:ea typeface="Calibri"/>
                          <a:cs typeface="Arial"/>
                        </a:rPr>
                        <a:t>7- Date Processing                            8-</a:t>
                      </a:r>
                      <a:r>
                        <a:rPr lang="en-US" sz="2000" b="0" baseline="0" dirty="0" smtClean="0">
                          <a:latin typeface="+mn-lt"/>
                          <a:ea typeface="Calibri"/>
                          <a:cs typeface="Arial"/>
                        </a:rPr>
                        <a:t> Printing &amp; Packaging </a:t>
                      </a:r>
                      <a:endParaRPr lang="en-US" sz="2000" b="0" dirty="0" smtClean="0">
                        <a:latin typeface="+mn-lt"/>
                        <a:ea typeface="Calibri"/>
                        <a:cs typeface="Arial"/>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310">
                <a:tc>
                  <a:txBody>
                    <a:bodyPr/>
                    <a:lstStyle/>
                    <a:p>
                      <a:r>
                        <a:rPr lang="en-US" sz="2000" b="1" dirty="0" smtClean="0">
                          <a:latin typeface="+mn-lt"/>
                        </a:rPr>
                        <a:t>Rate of Mark up</a:t>
                      </a:r>
                      <a:endParaRPr lang="en-US" sz="2000" b="1"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just"/>
                      <a:r>
                        <a:rPr lang="en-US" sz="2000" b="0" dirty="0" smtClean="0">
                          <a:latin typeface="+mn-lt"/>
                        </a:rPr>
                        <a:t>End user rate 6% with banks’ spread of 4% SBP rate is 2%</a:t>
                      </a:r>
                      <a:endParaRPr lang="en-US" sz="2000" b="0"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08134">
                <a:tc>
                  <a:txBody>
                    <a:bodyPr/>
                    <a:lstStyle/>
                    <a:p>
                      <a:r>
                        <a:rPr lang="en-US" sz="2000" b="1" dirty="0" smtClean="0">
                          <a:latin typeface="+mn-lt"/>
                        </a:rPr>
                        <a:t>Eligible Enterprises</a:t>
                      </a:r>
                      <a:endParaRPr lang="en-US" sz="2000" b="1"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smtClean="0">
                          <a:latin typeface="+mn-lt"/>
                        </a:rPr>
                        <a:t>All small enterprises</a:t>
                      </a:r>
                      <a:r>
                        <a:rPr lang="en-US" sz="2000" baseline="0" dirty="0" smtClean="0">
                          <a:latin typeface="+mn-lt"/>
                        </a:rPr>
                        <a:t> (SEs)as per SBP’s PRs</a:t>
                      </a:r>
                    </a:p>
                    <a:p>
                      <a:pPr algn="just"/>
                      <a:r>
                        <a:rPr lang="en-US" sz="2000" baseline="0" dirty="0" smtClean="0">
                          <a:latin typeface="+mn-lt"/>
                        </a:rPr>
                        <a:t>Medium enterprises (MEs) with annual sales of Rs 300 million</a:t>
                      </a:r>
                      <a:endParaRPr lang="en-US" sz="2000" dirty="0" smtClean="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3373">
                <a:tc>
                  <a:txBody>
                    <a:bodyPr/>
                    <a:lstStyle/>
                    <a:p>
                      <a:r>
                        <a:rPr lang="en-US" sz="2000" b="1" dirty="0" smtClean="0">
                          <a:latin typeface="+mn-lt"/>
                        </a:rPr>
                        <a:t>Financing</a:t>
                      </a:r>
                      <a:r>
                        <a:rPr lang="en-US" sz="2000" b="1" baseline="0" dirty="0" smtClean="0">
                          <a:latin typeface="+mn-lt"/>
                        </a:rPr>
                        <a:t> Amount</a:t>
                      </a:r>
                      <a:endParaRPr lang="en-US" sz="2000" b="1"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smtClean="0">
                          <a:latin typeface="+mn-lt"/>
                        </a:rPr>
                        <a:t>Upto Rs 25 million for SEs and </a:t>
                      </a:r>
                      <a:r>
                        <a:rPr lang="en-US" sz="2000" dirty="0" err="1" smtClean="0">
                          <a:latin typeface="+mn-lt"/>
                        </a:rPr>
                        <a:t>Upto</a:t>
                      </a:r>
                      <a:r>
                        <a:rPr lang="en-US" sz="2000" dirty="0" smtClean="0">
                          <a:latin typeface="+mn-lt"/>
                        </a:rPr>
                        <a:t> Rs 50 million for MEs</a:t>
                      </a:r>
                      <a:endParaRPr lang="en-US" sz="2000"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3746">
                <a:tc>
                  <a:txBody>
                    <a:bodyPr/>
                    <a:lstStyle/>
                    <a:p>
                      <a:r>
                        <a:rPr lang="en-US" sz="2000" b="1" dirty="0" smtClean="0">
                          <a:latin typeface="+mn-lt"/>
                        </a:rPr>
                        <a:t>Financing Tenor</a:t>
                      </a:r>
                      <a:endParaRPr lang="en-US" sz="2000" b="1"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000" dirty="0" smtClean="0">
                          <a:latin typeface="+mn-lt"/>
                        </a:rPr>
                        <a:t>Maximum financing tenor is 1 year</a:t>
                      </a:r>
                      <a:endParaRPr lang="en-US" sz="2000"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23746">
                <a:tc gridSpan="2">
                  <a:txBody>
                    <a:bodyPr/>
                    <a:lstStyle/>
                    <a:p>
                      <a:pPr algn="just"/>
                      <a:r>
                        <a:rPr lang="en-US" sz="2000" dirty="0" err="1" smtClean="0">
                          <a:latin typeface="+mn-lt"/>
                        </a:rPr>
                        <a:t>Shariah</a:t>
                      </a:r>
                      <a:r>
                        <a:rPr lang="en-US" sz="2000" dirty="0" smtClean="0">
                          <a:latin typeface="+mn-lt"/>
                        </a:rPr>
                        <a:t> compliant alternate of this product is available.</a:t>
                      </a:r>
                      <a:endParaRPr lang="en-US" sz="2000"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endParaRPr lang="en-US" sz="2000" dirty="0">
                        <a:latin typeface="+mn-lt"/>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4593750"/>
                  </a:ext>
                </a:extLst>
              </a:tr>
            </a:tbl>
          </a:graphicData>
        </a:graphic>
      </p:graphicFrame>
    </p:spTree>
    <p:extLst>
      <p:ext uri="{BB962C8B-B14F-4D97-AF65-F5344CB8AC3E}">
        <p14:creationId xmlns:p14="http://schemas.microsoft.com/office/powerpoint/2010/main" val="286755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2800" b="1" dirty="0">
                <a:solidFill>
                  <a:schemeClr val="accent2">
                    <a:lumMod val="75000"/>
                  </a:schemeClr>
                </a:solidFill>
                <a:latin typeface="+mn-lt"/>
              </a:rPr>
              <a:t>Small Enterprise (SE) Financing and Credit Guarantee Scheme for Special Persons</a:t>
            </a:r>
          </a:p>
        </p:txBody>
      </p:sp>
      <p:pic>
        <p:nvPicPr>
          <p:cNvPr id="6" name="Picture 4" descr="C:\Users\Raheel110401\Desktop\Chambers awareness Plan\pics for ppt\w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696" y="238690"/>
            <a:ext cx="648929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183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9" y="286603"/>
            <a:ext cx="11712550" cy="846161"/>
          </a:xfrm>
          <a:solidFill>
            <a:schemeClr val="accent2">
              <a:lumMod val="60000"/>
              <a:lumOff val="40000"/>
            </a:schemeClr>
          </a:solidFill>
          <a:ln>
            <a:solidFill>
              <a:schemeClr val="accent1"/>
            </a:solidFill>
          </a:ln>
        </p:spPr>
        <p:txBody>
          <a:bodyPr>
            <a:normAutofit fontScale="90000"/>
          </a:bodyPr>
          <a:lstStyle/>
          <a:p>
            <a:pPr algn="ctr"/>
            <a:r>
              <a:rPr lang="en-US" sz="3600" b="1" dirty="0">
                <a:solidFill>
                  <a:schemeClr val="tx1"/>
                </a:solidFill>
                <a:latin typeface="+mn-lt"/>
              </a:rPr>
              <a:t>Small Enterprise (SE) Financing and Credit Guarantee Scheme for Special </a:t>
            </a:r>
            <a:r>
              <a:rPr lang="en-US" sz="3600" b="1" dirty="0" smtClean="0">
                <a:solidFill>
                  <a:schemeClr val="tx1"/>
                </a:solidFill>
                <a:latin typeface="+mn-lt"/>
              </a:rPr>
              <a:t>Persons</a:t>
            </a:r>
            <a:endParaRPr lang="en-US" sz="3600" b="1" dirty="0">
              <a:solidFill>
                <a:schemeClr val="tx1"/>
              </a:solidFill>
              <a:latin typeface="+mn-lt"/>
            </a:endParaRPr>
          </a:p>
        </p:txBody>
      </p:sp>
      <p:sp>
        <p:nvSpPr>
          <p:cNvPr id="4" name="Slide Number Placeholder 3"/>
          <p:cNvSpPr>
            <a:spLocks noGrp="1"/>
          </p:cNvSpPr>
          <p:nvPr>
            <p:ph type="sldNum" sz="quarter" idx="12"/>
          </p:nvPr>
        </p:nvSpPr>
        <p:spPr/>
        <p:txBody>
          <a:bodyPr/>
          <a:lstStyle/>
          <a:p>
            <a:pPr>
              <a:defRPr/>
            </a:pPr>
            <a:fld id="{AD9A0547-C6F1-4BB7-AC36-63B8D5B49AF1}" type="slidenum">
              <a:rPr lang="en-US" smtClean="0"/>
              <a:pPr>
                <a:defRPr/>
              </a:pPr>
              <a:t>22</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030870449"/>
              </p:ext>
            </p:extLst>
          </p:nvPr>
        </p:nvGraphicFramePr>
        <p:xfrm>
          <a:off x="242889" y="1314450"/>
          <a:ext cx="11387136" cy="4743450"/>
        </p:xfrm>
        <a:graphic>
          <a:graphicData uri="http://schemas.openxmlformats.org/drawingml/2006/table">
            <a:tbl>
              <a:tblPr firstRow="1" bandRow="1">
                <a:tableStyleId>{3B4B98B0-60AC-42C2-AFA5-B58CD77FA1E5}</a:tableStyleId>
              </a:tblPr>
              <a:tblGrid>
                <a:gridCol w="1682715">
                  <a:extLst>
                    <a:ext uri="{9D8B030D-6E8A-4147-A177-3AD203B41FA5}">
                      <a16:colId xmlns:a16="http://schemas.microsoft.com/office/drawing/2014/main" val="3334564149"/>
                    </a:ext>
                  </a:extLst>
                </a:gridCol>
                <a:gridCol w="9704421">
                  <a:extLst>
                    <a:ext uri="{9D8B030D-6E8A-4147-A177-3AD203B41FA5}">
                      <a16:colId xmlns:a16="http://schemas.microsoft.com/office/drawing/2014/main" val="223867091"/>
                    </a:ext>
                  </a:extLst>
                </a:gridCol>
              </a:tblGrid>
              <a:tr h="1041144">
                <a:tc>
                  <a:txBody>
                    <a:bodyPr/>
                    <a:lstStyle/>
                    <a:p>
                      <a:r>
                        <a:rPr lang="en-US" sz="2000" b="1" dirty="0" smtClean="0">
                          <a:latin typeface="+mn-lt"/>
                        </a:rPr>
                        <a:t>Scope</a:t>
                      </a:r>
                      <a:endParaRPr lang="en-US" sz="2000" b="1" dirty="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latin typeface="+mn-lt"/>
                        </a:rPr>
                        <a:t>Special persons holding CNIC with disability logo/ symbol will be provided finance for setting up of new business enterprises or for expansion of existing ones</a:t>
                      </a: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236750"/>
                  </a:ext>
                </a:extLst>
              </a:tr>
              <a:tr h="730098">
                <a:tc>
                  <a:txBody>
                    <a:bodyPr/>
                    <a:lstStyle/>
                    <a:p>
                      <a:r>
                        <a:rPr lang="en-US" sz="2000" b="1" dirty="0" smtClean="0">
                          <a:latin typeface="+mn-lt"/>
                        </a:rPr>
                        <a:t>Financing Limit</a:t>
                      </a:r>
                      <a:endParaRPr lang="en-US" sz="2000" b="1" dirty="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lvl="0" algn="just"/>
                      <a:r>
                        <a:rPr lang="en-US" sz="2000" dirty="0" smtClean="0">
                          <a:solidFill>
                            <a:schemeClr val="tx1"/>
                          </a:solidFill>
                          <a:latin typeface="+mn-lt"/>
                        </a:rPr>
                        <a:t>Up to Rs 1.5 million</a:t>
                      </a: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04161347"/>
                  </a:ext>
                </a:extLst>
              </a:tr>
              <a:tr h="718306">
                <a:tc>
                  <a:txBody>
                    <a:bodyPr/>
                    <a:lstStyle/>
                    <a:p>
                      <a:r>
                        <a:rPr lang="en-US" sz="2000" b="1" dirty="0" smtClean="0">
                          <a:latin typeface="+mn-lt"/>
                        </a:rPr>
                        <a:t>Refinance</a:t>
                      </a:r>
                      <a:endParaRPr lang="en-US" sz="2000" b="1" dirty="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kern="1200" dirty="0" smtClean="0">
                          <a:solidFill>
                            <a:schemeClr val="dk1"/>
                          </a:solidFill>
                          <a:effectLst/>
                          <a:latin typeface="+mn-lt"/>
                          <a:ea typeface="+mn-ea"/>
                          <a:cs typeface="+mn-cs"/>
                        </a:rPr>
                        <a:t>Up to 100% by SBP. SBP will provide refinance to Participating Financial Institutions at 0%.</a:t>
                      </a: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317670"/>
                  </a:ext>
                </a:extLst>
              </a:tr>
              <a:tr h="718306">
                <a:tc>
                  <a:txBody>
                    <a:bodyPr/>
                    <a:lstStyle/>
                    <a:p>
                      <a:r>
                        <a:rPr lang="en-US" sz="2000" b="1" dirty="0" smtClean="0">
                          <a:latin typeface="+mn-lt"/>
                        </a:rPr>
                        <a:t>Risk Coverage</a:t>
                      </a:r>
                      <a:endParaRPr lang="en-US" sz="2000" b="1" dirty="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mn-lt"/>
                        </a:rPr>
                        <a:t>60% of outstanding loan (principal portion only)</a:t>
                      </a:r>
                      <a:endParaRPr lang="en-US" sz="2000" dirty="0" smtClean="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857845453"/>
                  </a:ext>
                </a:extLst>
              </a:tr>
              <a:tr h="415329">
                <a:tc>
                  <a:txBody>
                    <a:bodyPr/>
                    <a:lstStyle/>
                    <a:p>
                      <a:r>
                        <a:rPr lang="en-US" sz="2000" b="1" dirty="0" smtClean="0">
                          <a:latin typeface="+mn-lt"/>
                        </a:rPr>
                        <a:t>Tenor</a:t>
                      </a:r>
                      <a:endParaRPr lang="en-US" sz="2000" b="1" dirty="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latin typeface="+mn-lt"/>
                        </a:rPr>
                        <a:t>Up to 5 years with grace period of up to 6 months</a:t>
                      </a: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790940"/>
                  </a:ext>
                </a:extLst>
              </a:tr>
              <a:tr h="718306">
                <a:tc>
                  <a:txBody>
                    <a:bodyPr/>
                    <a:lstStyle/>
                    <a:p>
                      <a:r>
                        <a:rPr lang="en-US" sz="2000" b="1" dirty="0" smtClean="0">
                          <a:latin typeface="+mn-lt"/>
                        </a:rPr>
                        <a:t>Mark up Rate</a:t>
                      </a:r>
                      <a:endParaRPr lang="en-US" sz="2000" b="1" dirty="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mn-lt"/>
                        </a:rPr>
                        <a:t>End user rate will be up to 5% per annum (p.a.)</a:t>
                      </a:r>
                      <a:endParaRPr lang="en-US" sz="2000" dirty="0" smtClean="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60739725"/>
                  </a:ext>
                </a:extLst>
              </a:tr>
              <a:tr h="401961">
                <a:tc>
                  <a:txBody>
                    <a:bodyPr/>
                    <a:lstStyle/>
                    <a:p>
                      <a:r>
                        <a:rPr lang="en-US" sz="2000" b="1" dirty="0" smtClean="0">
                          <a:latin typeface="+mn-lt"/>
                        </a:rPr>
                        <a:t>PFIs</a:t>
                      </a:r>
                      <a:endParaRPr lang="en-US" sz="2000" b="1" dirty="0">
                        <a:latin typeface="+mn-lt"/>
                      </a:endParaRP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n-lt"/>
                        </a:rPr>
                        <a:t>All Banks/ DFIs</a:t>
                      </a:r>
                    </a:p>
                  </a:txBody>
                  <a:tcPr marL="68571" marR="68571" marT="34287" marB="342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653731"/>
                  </a:ext>
                </a:extLst>
              </a:tr>
            </a:tbl>
          </a:graphicData>
        </a:graphic>
      </p:graphicFrame>
    </p:spTree>
    <p:extLst>
      <p:ext uri="{BB962C8B-B14F-4D97-AF65-F5344CB8AC3E}">
        <p14:creationId xmlns:p14="http://schemas.microsoft.com/office/powerpoint/2010/main" val="608996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3"/>
          <a:srcRect/>
          <a:stretch>
            <a:fillRect/>
          </a:stretch>
        </p:blipFill>
        <p:spPr bwMode="auto">
          <a:xfrm>
            <a:off x="2630216" y="157655"/>
            <a:ext cx="6169920" cy="4114800"/>
          </a:xfrm>
          <a:prstGeom prst="rect">
            <a:avLst/>
          </a:prstGeom>
          <a:ln>
            <a:noFill/>
          </a:ln>
          <a:effectLst>
            <a:outerShdw blurRad="292100" dist="139700" dir="2700000" algn="tl" rotWithShape="0">
              <a:srgbClr val="333333">
                <a:alpha val="65000"/>
              </a:srgbClr>
            </a:outerShdw>
          </a:effectLst>
          <a:extLst/>
        </p:spPr>
      </p:pic>
      <p:sp>
        <p:nvSpPr>
          <p:cNvPr id="3" name="Text Placeholder 2"/>
          <p:cNvSpPr>
            <a:spLocks noGrp="1"/>
          </p:cNvSpPr>
          <p:nvPr>
            <p:ph type="body" idx="1"/>
          </p:nvPr>
        </p:nvSpPr>
        <p:spPr/>
        <p:txBody>
          <a:bodyPr>
            <a:normAutofit/>
          </a:bodyPr>
          <a:lstStyle/>
          <a:p>
            <a:pPr algn="ctr"/>
            <a:r>
              <a:rPr lang="en-US" altLang="en-US" sz="2800" b="1" dirty="0">
                <a:solidFill>
                  <a:schemeClr val="accent2">
                    <a:lumMod val="75000"/>
                  </a:schemeClr>
                </a:solidFill>
                <a:latin typeface="+mn-lt"/>
              </a:rPr>
              <a:t>FINANCING FACILITY FOR STORAGE OF AGRICULTURAL PRODUCE (FFSAP</a:t>
            </a:r>
            <a:r>
              <a:rPr lang="en-US" altLang="en-US" sz="2800" b="1" dirty="0" smtClean="0">
                <a:solidFill>
                  <a:schemeClr val="accent2">
                    <a:lumMod val="75000"/>
                  </a:schemeClr>
                </a:solidFill>
                <a:latin typeface="+mn-lt"/>
              </a:rPr>
              <a:t>)</a:t>
            </a:r>
            <a:endParaRPr lang="en-US" b="1" dirty="0">
              <a:solidFill>
                <a:schemeClr val="tx1"/>
              </a:solidFill>
            </a:endParaRPr>
          </a:p>
        </p:txBody>
      </p:sp>
    </p:spTree>
    <p:extLst>
      <p:ext uri="{BB962C8B-B14F-4D97-AF65-F5344CB8AC3E}">
        <p14:creationId xmlns:p14="http://schemas.microsoft.com/office/powerpoint/2010/main" val="823203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22128872"/>
              </p:ext>
            </p:extLst>
          </p:nvPr>
        </p:nvGraphicFramePr>
        <p:xfrm>
          <a:off x="314325" y="1028700"/>
          <a:ext cx="11572875" cy="5568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14325" y="163773"/>
            <a:ext cx="11572875" cy="864927"/>
          </a:xfrm>
          <a:solidFill>
            <a:schemeClr val="accent2">
              <a:lumMod val="60000"/>
              <a:lumOff val="40000"/>
            </a:schemeClr>
          </a:solidFill>
          <a:ln>
            <a:solidFill>
              <a:schemeClr val="accent1"/>
            </a:solidFill>
          </a:ln>
        </p:spPr>
        <p:txBody>
          <a:bodyPr>
            <a:normAutofit/>
          </a:bodyPr>
          <a:lstStyle/>
          <a:p>
            <a:pPr algn="ctr"/>
            <a:r>
              <a:rPr lang="en-US" sz="3600" b="1" dirty="0">
                <a:solidFill>
                  <a:schemeClr val="tx1"/>
                </a:solidFill>
                <a:latin typeface="+mn-lt"/>
              </a:rPr>
              <a:t>FFSAP </a:t>
            </a:r>
            <a:r>
              <a:rPr lang="en-US" sz="3600" b="1" dirty="0" smtClean="0">
                <a:solidFill>
                  <a:schemeClr val="tx1"/>
                </a:solidFill>
                <a:latin typeface="+mn-lt"/>
              </a:rPr>
              <a:t>- </a:t>
            </a:r>
            <a:r>
              <a:rPr lang="en-US" sz="3600" b="1" dirty="0">
                <a:solidFill>
                  <a:schemeClr val="tx1"/>
                </a:solidFill>
                <a:latin typeface="+mn-lt"/>
              </a:rPr>
              <a:t>Scope and </a:t>
            </a:r>
            <a:r>
              <a:rPr lang="en-US" sz="3600" b="1" dirty="0" smtClean="0">
                <a:solidFill>
                  <a:schemeClr val="tx1"/>
                </a:solidFill>
                <a:latin typeface="+mn-lt"/>
              </a:rPr>
              <a:t>Eligibility</a:t>
            </a:r>
            <a:endParaRPr lang="en-US" sz="3600" b="1" dirty="0">
              <a:solidFill>
                <a:schemeClr val="tx1"/>
              </a:solidFill>
              <a:latin typeface="+mn-lt"/>
            </a:endParaRPr>
          </a:p>
        </p:txBody>
      </p:sp>
    </p:spTree>
    <p:extLst>
      <p:ext uri="{BB962C8B-B14F-4D97-AF65-F5344CB8AC3E}">
        <p14:creationId xmlns:p14="http://schemas.microsoft.com/office/powerpoint/2010/main" val="184699769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51837327"/>
              </p:ext>
            </p:extLst>
          </p:nvPr>
        </p:nvGraphicFramePr>
        <p:xfrm>
          <a:off x="1204912" y="1484689"/>
          <a:ext cx="9950769" cy="1477711"/>
        </p:xfrm>
        <a:graphic>
          <a:graphicData uri="http://schemas.openxmlformats.org/drawingml/2006/table">
            <a:tbl>
              <a:tblPr firstRow="1" firstCol="1" bandRow="1">
                <a:tableStyleId>{B301B821-A1FF-4177-AEE7-76D212191A09}</a:tableStyleId>
              </a:tblPr>
              <a:tblGrid>
                <a:gridCol w="2710850">
                  <a:extLst>
                    <a:ext uri="{9D8B030D-6E8A-4147-A177-3AD203B41FA5}">
                      <a16:colId xmlns:a16="http://schemas.microsoft.com/office/drawing/2014/main" val="20000"/>
                    </a:ext>
                  </a:extLst>
                </a:gridCol>
                <a:gridCol w="2461494">
                  <a:extLst>
                    <a:ext uri="{9D8B030D-6E8A-4147-A177-3AD203B41FA5}">
                      <a16:colId xmlns:a16="http://schemas.microsoft.com/office/drawing/2014/main" val="20001"/>
                    </a:ext>
                  </a:extLst>
                </a:gridCol>
                <a:gridCol w="2661617">
                  <a:extLst>
                    <a:ext uri="{9D8B030D-6E8A-4147-A177-3AD203B41FA5}">
                      <a16:colId xmlns:a16="http://schemas.microsoft.com/office/drawing/2014/main" val="20002"/>
                    </a:ext>
                  </a:extLst>
                </a:gridCol>
                <a:gridCol w="2116808">
                  <a:extLst>
                    <a:ext uri="{9D8B030D-6E8A-4147-A177-3AD203B41FA5}">
                      <a16:colId xmlns:a16="http://schemas.microsoft.com/office/drawing/2014/main" val="20003"/>
                    </a:ext>
                  </a:extLst>
                </a:gridCol>
              </a:tblGrid>
              <a:tr h="552925">
                <a:tc gridSpan="4">
                  <a:txBody>
                    <a:bodyPr/>
                    <a:lstStyle/>
                    <a:p>
                      <a:pPr marL="1270" marR="0" indent="0" algn="ctr">
                        <a:lnSpc>
                          <a:spcPct val="100000"/>
                        </a:lnSpc>
                        <a:spcBef>
                          <a:spcPts val="0"/>
                        </a:spcBef>
                        <a:spcAft>
                          <a:spcPts val="0"/>
                        </a:spcAft>
                      </a:pPr>
                      <a:r>
                        <a:rPr lang="en-US"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SMEs</a:t>
                      </a:r>
                    </a:p>
                  </a:txBody>
                  <a:tcPr marL="68581" marR="70486" marT="33656" marB="0" anchor="ctr"/>
                </a:tc>
                <a:tc hMerge="1">
                  <a:txBody>
                    <a:bodyPr/>
                    <a:lstStyle/>
                    <a:p>
                      <a:pPr marL="1270" marR="0" indent="0" algn="ctr">
                        <a:lnSpc>
                          <a:spcPct val="100000"/>
                        </a:lnSpc>
                        <a:spcBef>
                          <a:spcPts val="0"/>
                        </a:spcBef>
                        <a:spcAft>
                          <a:spcPts val="0"/>
                        </a:spcAft>
                      </a:pP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tc>
                <a:tc hMerge="1">
                  <a:txBody>
                    <a:bodyPr/>
                    <a:lstStyle/>
                    <a:p>
                      <a:pPr marL="0" marR="0" indent="0" algn="ctr">
                        <a:lnSpc>
                          <a:spcPct val="100000"/>
                        </a:lnSpc>
                        <a:spcBef>
                          <a:spcPts val="0"/>
                        </a:spcBef>
                        <a:spcAft>
                          <a:spcPts val="0"/>
                        </a:spcAft>
                      </a:pPr>
                      <a:endParaRPr lang="en-US" sz="1600" b="0" kern="1200" dirty="0">
                        <a:solidFill>
                          <a:schemeClr val="lt1"/>
                        </a:solidFill>
                        <a:effectLst/>
                        <a:latin typeface="+mn-lt"/>
                        <a:ea typeface="+mn-ea"/>
                        <a:cs typeface="+mn-cs"/>
                      </a:endParaRPr>
                    </a:p>
                  </a:txBody>
                  <a:tcPr marL="68581" marR="70486" marT="33656" marB="0" anchor="ctr"/>
                </a:tc>
                <a:tc hMerge="1">
                  <a:txBody>
                    <a:bodyPr/>
                    <a:lstStyle/>
                    <a:p>
                      <a:pPr marL="8255" marR="0" indent="0" algn="ctr">
                        <a:lnSpc>
                          <a:spcPct val="100000"/>
                        </a:lnSpc>
                        <a:spcBef>
                          <a:spcPts val="0"/>
                        </a:spcBef>
                        <a:spcAft>
                          <a:spcPts val="0"/>
                        </a:spcAft>
                      </a:pP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tc>
                <a:extLst>
                  <a:ext uri="{0D108BD9-81ED-4DB2-BD59-A6C34878D82A}">
                    <a16:rowId xmlns:a16="http://schemas.microsoft.com/office/drawing/2014/main" val="2971772516"/>
                  </a:ext>
                </a:extLst>
              </a:tr>
              <a:tr h="552925">
                <a:tc>
                  <a:txBody>
                    <a:bodyPr/>
                    <a:lstStyle/>
                    <a:p>
                      <a:pPr marL="1270" marR="0" indent="0" algn="ctr">
                        <a:lnSpc>
                          <a:spcPct val="100000"/>
                        </a:lnSpc>
                        <a:spcBef>
                          <a:spcPts val="0"/>
                        </a:spcBef>
                        <a:spcAft>
                          <a:spcPts val="0"/>
                        </a:spcAft>
                      </a:pPr>
                      <a:r>
                        <a:rPr lang="en-US" sz="1600" dirty="0">
                          <a:effectLst/>
                        </a:rPr>
                        <a:t>Tenor </a:t>
                      </a: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tc>
                <a:tc>
                  <a:txBody>
                    <a:bodyPr/>
                    <a:lstStyle/>
                    <a:p>
                      <a:pPr marL="1270" marR="0" indent="0" algn="ctr">
                        <a:lnSpc>
                          <a:spcPct val="100000"/>
                        </a:lnSpc>
                        <a:spcBef>
                          <a:spcPts val="0"/>
                        </a:spcBef>
                        <a:spcAft>
                          <a:spcPts val="0"/>
                        </a:spcAft>
                      </a:pPr>
                      <a:r>
                        <a:rPr lang="en-US" sz="1600" dirty="0">
                          <a:effectLst/>
                        </a:rPr>
                        <a:t>Rate of Refinance</a:t>
                      </a: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tc>
                <a:tc>
                  <a:txBody>
                    <a:bodyPr/>
                    <a:lstStyle/>
                    <a:p>
                      <a:pPr marL="0" marR="0" indent="0" algn="ctr">
                        <a:lnSpc>
                          <a:spcPct val="100000"/>
                        </a:lnSpc>
                        <a:spcBef>
                          <a:spcPts val="0"/>
                        </a:spcBef>
                        <a:spcAft>
                          <a:spcPts val="0"/>
                        </a:spcAft>
                      </a:pPr>
                      <a:r>
                        <a:rPr lang="en-US" sz="1600" kern="1200" dirty="0" smtClean="0">
                          <a:effectLst/>
                        </a:rPr>
                        <a:t>Banks</a:t>
                      </a:r>
                      <a:r>
                        <a:rPr lang="en-US" sz="1600" kern="1200" dirty="0">
                          <a:effectLst/>
                        </a:rPr>
                        <a:t>’/DFIs’ Spread </a:t>
                      </a:r>
                      <a:endParaRPr lang="en-US" sz="1600" b="0" kern="1200" dirty="0">
                        <a:solidFill>
                          <a:schemeClr val="lt1"/>
                        </a:solidFill>
                        <a:effectLst/>
                        <a:latin typeface="+mn-lt"/>
                        <a:ea typeface="+mn-ea"/>
                        <a:cs typeface="+mn-cs"/>
                      </a:endParaRPr>
                    </a:p>
                  </a:txBody>
                  <a:tcPr marL="68581" marR="70486" marT="33656" marB="0" anchor="ctr"/>
                </a:tc>
                <a:tc>
                  <a:txBody>
                    <a:bodyPr/>
                    <a:lstStyle/>
                    <a:p>
                      <a:pPr marL="8255" marR="0" indent="0" algn="ctr">
                        <a:lnSpc>
                          <a:spcPct val="100000"/>
                        </a:lnSpc>
                        <a:spcBef>
                          <a:spcPts val="0"/>
                        </a:spcBef>
                        <a:spcAft>
                          <a:spcPts val="0"/>
                        </a:spcAft>
                      </a:pPr>
                      <a:r>
                        <a:rPr lang="en-US" sz="1600" dirty="0">
                          <a:effectLst/>
                        </a:rPr>
                        <a:t>End Users’ Rate</a:t>
                      </a: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nchor="ctr"/>
                </a:tc>
                <a:extLst>
                  <a:ext uri="{0D108BD9-81ED-4DB2-BD59-A6C34878D82A}">
                    <a16:rowId xmlns:a16="http://schemas.microsoft.com/office/drawing/2014/main" val="10000"/>
                  </a:ext>
                </a:extLst>
              </a:tr>
              <a:tr h="371861">
                <a:tc>
                  <a:txBody>
                    <a:bodyPr/>
                    <a:lstStyle/>
                    <a:p>
                      <a:pPr marL="0" marR="0" indent="0" algn="ctr">
                        <a:lnSpc>
                          <a:spcPct val="107000"/>
                        </a:lnSpc>
                        <a:spcBef>
                          <a:spcPts val="0"/>
                        </a:spcBef>
                        <a:spcAft>
                          <a:spcPts val="0"/>
                        </a:spcAft>
                      </a:pPr>
                      <a:r>
                        <a:rPr lang="en-US" sz="1600" dirty="0">
                          <a:effectLst/>
                        </a:rPr>
                        <a:t>Up‐to </a:t>
                      </a:r>
                      <a:r>
                        <a:rPr lang="en-US" sz="1600" dirty="0" smtClean="0">
                          <a:effectLst/>
                        </a:rPr>
                        <a:t>10 </a:t>
                      </a:r>
                      <a:r>
                        <a:rPr lang="en-US" sz="1600" dirty="0">
                          <a:effectLst/>
                        </a:rPr>
                        <a:t>years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tc>
                <a:tc>
                  <a:txBody>
                    <a:bodyPr/>
                    <a:lstStyle/>
                    <a:p>
                      <a:pPr marL="1270" marR="0" indent="0" algn="ctr">
                        <a:lnSpc>
                          <a:spcPct val="107000"/>
                        </a:lnSpc>
                        <a:spcBef>
                          <a:spcPts val="0"/>
                        </a:spcBef>
                        <a:spcAft>
                          <a:spcPts val="0"/>
                        </a:spcAft>
                      </a:pPr>
                      <a:r>
                        <a:rPr lang="en-US" sz="1600" dirty="0" smtClean="0">
                          <a:effectLst/>
                        </a:rPr>
                        <a:t>2.0% </a:t>
                      </a: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tc>
                <a:tc>
                  <a:txBody>
                    <a:bodyPr/>
                    <a:lstStyle/>
                    <a:p>
                      <a:pPr marL="635" marR="0" indent="0" algn="ctr">
                        <a:lnSpc>
                          <a:spcPct val="107000"/>
                        </a:lnSpc>
                        <a:spcBef>
                          <a:spcPts val="0"/>
                        </a:spcBef>
                        <a:spcAft>
                          <a:spcPts val="0"/>
                        </a:spcAft>
                      </a:pPr>
                      <a:r>
                        <a:rPr lang="en-US" sz="1600" dirty="0" smtClean="0">
                          <a:effectLst/>
                        </a:rPr>
                        <a:t>4.0% </a:t>
                      </a: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tc>
                <a:tc>
                  <a:txBody>
                    <a:bodyPr/>
                    <a:lstStyle/>
                    <a:p>
                      <a:pPr marL="1270" marR="0" indent="0" algn="ctr">
                        <a:lnSpc>
                          <a:spcPct val="107000"/>
                        </a:lnSpc>
                        <a:spcBef>
                          <a:spcPts val="0"/>
                        </a:spcBef>
                        <a:spcAft>
                          <a:spcPts val="0"/>
                        </a:spcAft>
                      </a:pPr>
                      <a:r>
                        <a:rPr lang="en-US" sz="1600" dirty="0" smtClean="0">
                          <a:effectLst/>
                        </a:rPr>
                        <a:t>6.0</a:t>
                      </a:r>
                      <a:r>
                        <a:rPr lang="en-US" sz="1600" dirty="0">
                          <a:effectLst/>
                        </a:rPr>
                        <a:t>% </a:t>
                      </a:r>
                      <a:endParaRPr lang="en-US"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6" marB="0"/>
                </a:tc>
                <a:extLst>
                  <a:ext uri="{0D108BD9-81ED-4DB2-BD59-A6C34878D82A}">
                    <a16:rowId xmlns:a16="http://schemas.microsoft.com/office/drawing/2014/main" val="10001"/>
                  </a:ext>
                </a:extLst>
              </a:tr>
            </a:tbl>
          </a:graphicData>
        </a:graphic>
      </p:graphicFrame>
      <p:sp>
        <p:nvSpPr>
          <p:cNvPr id="47121" name="Rectangle 6"/>
          <p:cNvSpPr>
            <a:spLocks noGrp="1" noChangeArrowheads="1"/>
          </p:cNvSpPr>
          <p:nvPr/>
        </p:nvSpPr>
        <p:spPr bwMode="auto">
          <a:xfrm>
            <a:off x="1747838" y="1540920"/>
            <a:ext cx="12985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AU" altLang="en-US" sz="1600" b="1" u="sng"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546148348"/>
              </p:ext>
            </p:extLst>
          </p:nvPr>
        </p:nvGraphicFramePr>
        <p:xfrm>
          <a:off x="1204911" y="3432676"/>
          <a:ext cx="9950770" cy="2069682"/>
        </p:xfrm>
        <a:graphic>
          <a:graphicData uri="http://schemas.openxmlformats.org/drawingml/2006/table">
            <a:tbl>
              <a:tblPr firstRow="1" firstCol="1" bandRow="1">
                <a:tableStyleId>{B301B821-A1FF-4177-AEE7-76D212191A09}</a:tableStyleId>
              </a:tblPr>
              <a:tblGrid>
                <a:gridCol w="2710850">
                  <a:extLst>
                    <a:ext uri="{9D8B030D-6E8A-4147-A177-3AD203B41FA5}">
                      <a16:colId xmlns:a16="http://schemas.microsoft.com/office/drawing/2014/main" val="20000"/>
                    </a:ext>
                  </a:extLst>
                </a:gridCol>
                <a:gridCol w="2421471">
                  <a:extLst>
                    <a:ext uri="{9D8B030D-6E8A-4147-A177-3AD203B41FA5}">
                      <a16:colId xmlns:a16="http://schemas.microsoft.com/office/drawing/2014/main" val="20001"/>
                    </a:ext>
                  </a:extLst>
                </a:gridCol>
                <a:gridCol w="2607166">
                  <a:extLst>
                    <a:ext uri="{9D8B030D-6E8A-4147-A177-3AD203B41FA5}">
                      <a16:colId xmlns:a16="http://schemas.microsoft.com/office/drawing/2014/main" val="20002"/>
                    </a:ext>
                  </a:extLst>
                </a:gridCol>
                <a:gridCol w="2211283">
                  <a:extLst>
                    <a:ext uri="{9D8B030D-6E8A-4147-A177-3AD203B41FA5}">
                      <a16:colId xmlns:a16="http://schemas.microsoft.com/office/drawing/2014/main" val="20003"/>
                    </a:ext>
                  </a:extLst>
                </a:gridCol>
              </a:tblGrid>
              <a:tr h="523026">
                <a:tc gridSpan="4">
                  <a:txBody>
                    <a:bodyPr/>
                    <a:lstStyle/>
                    <a:p>
                      <a:pPr marL="1270" marR="0" indent="0" algn="ctr">
                        <a:lnSpc>
                          <a:spcPct val="100000"/>
                        </a:lnSpc>
                        <a:spcBef>
                          <a:spcPts val="0"/>
                        </a:spcBef>
                        <a:spcAft>
                          <a:spcPts val="0"/>
                        </a:spcAft>
                      </a:pPr>
                      <a:r>
                        <a:rPr lang="en-US" sz="20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Non SMEs</a:t>
                      </a:r>
                      <a:endParaRPr lang="en-US" sz="20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70486" marT="33654" marB="0" anchor="ctr"/>
                </a:tc>
                <a:tc hMerge="1">
                  <a:txBody>
                    <a:bodyPr/>
                    <a:lstStyle/>
                    <a:p>
                      <a:pPr marL="1270" marR="0" indent="0" algn="ctr">
                        <a:lnSpc>
                          <a:spcPct val="100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nchor="ctr"/>
                </a:tc>
                <a:tc hMerge="1">
                  <a:txBody>
                    <a:bodyPr/>
                    <a:lstStyle/>
                    <a:p>
                      <a:pPr marL="0" marR="0" indent="0" algn="ctr">
                        <a:lnSpc>
                          <a:spcPct val="100000"/>
                        </a:lnSpc>
                        <a:spcBef>
                          <a:spcPts val="0"/>
                        </a:spcBef>
                        <a:spcAft>
                          <a:spcPts val="0"/>
                        </a:spcAft>
                      </a:pPr>
                      <a:endParaRPr lang="en-US" sz="1600" b="0" kern="1200" dirty="0">
                        <a:solidFill>
                          <a:schemeClr val="lt1"/>
                        </a:solidFill>
                        <a:effectLst/>
                        <a:latin typeface="+mn-lt"/>
                        <a:ea typeface="+mn-ea"/>
                        <a:cs typeface="+mn-cs"/>
                      </a:endParaRPr>
                    </a:p>
                  </a:txBody>
                  <a:tcPr marL="68581" marR="70486" marT="33654" marB="0" anchor="ctr"/>
                </a:tc>
                <a:tc hMerge="1">
                  <a:txBody>
                    <a:bodyPr/>
                    <a:lstStyle/>
                    <a:p>
                      <a:pPr marL="8255" marR="0" indent="0" algn="ctr">
                        <a:lnSpc>
                          <a:spcPct val="100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nchor="ctr"/>
                </a:tc>
                <a:extLst>
                  <a:ext uri="{0D108BD9-81ED-4DB2-BD59-A6C34878D82A}">
                    <a16:rowId xmlns:a16="http://schemas.microsoft.com/office/drawing/2014/main" val="652937220"/>
                  </a:ext>
                </a:extLst>
              </a:tr>
              <a:tr h="640135">
                <a:tc>
                  <a:txBody>
                    <a:bodyPr/>
                    <a:lstStyle/>
                    <a:p>
                      <a:pPr marL="1270" marR="0" indent="0" algn="ctr">
                        <a:lnSpc>
                          <a:spcPct val="100000"/>
                        </a:lnSpc>
                        <a:spcBef>
                          <a:spcPts val="0"/>
                        </a:spcBef>
                        <a:spcAft>
                          <a:spcPts val="0"/>
                        </a:spcAft>
                      </a:pPr>
                      <a:r>
                        <a:rPr lang="en-US" sz="1600" dirty="0">
                          <a:effectLst/>
                        </a:rPr>
                        <a:t>Tenor </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nchor="ctr"/>
                </a:tc>
                <a:tc>
                  <a:txBody>
                    <a:bodyPr/>
                    <a:lstStyle/>
                    <a:p>
                      <a:pPr marL="1270" marR="0" indent="0" algn="ctr">
                        <a:lnSpc>
                          <a:spcPct val="100000"/>
                        </a:lnSpc>
                        <a:spcBef>
                          <a:spcPts val="0"/>
                        </a:spcBef>
                        <a:spcAft>
                          <a:spcPts val="0"/>
                        </a:spcAft>
                      </a:pPr>
                      <a:r>
                        <a:rPr lang="en-US" sz="1600" dirty="0">
                          <a:effectLst/>
                        </a:rPr>
                        <a:t>Rate of Refinance</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nchor="ctr"/>
                </a:tc>
                <a:tc>
                  <a:txBody>
                    <a:bodyPr/>
                    <a:lstStyle/>
                    <a:p>
                      <a:pPr marL="0" marR="0" indent="0" algn="ctr">
                        <a:lnSpc>
                          <a:spcPct val="100000"/>
                        </a:lnSpc>
                        <a:spcBef>
                          <a:spcPts val="0"/>
                        </a:spcBef>
                        <a:spcAft>
                          <a:spcPts val="0"/>
                        </a:spcAft>
                      </a:pPr>
                      <a:r>
                        <a:rPr lang="en-US" sz="1600" kern="1200" dirty="0" smtClean="0">
                          <a:effectLst/>
                        </a:rPr>
                        <a:t>Banks</a:t>
                      </a:r>
                      <a:r>
                        <a:rPr lang="en-US" sz="1600" kern="1200" dirty="0">
                          <a:effectLst/>
                        </a:rPr>
                        <a:t>’/DFIs’ Spread </a:t>
                      </a:r>
                      <a:endParaRPr lang="en-US" sz="1600" b="0" kern="1200" dirty="0">
                        <a:solidFill>
                          <a:schemeClr val="lt1"/>
                        </a:solidFill>
                        <a:effectLst/>
                        <a:latin typeface="+mn-lt"/>
                        <a:ea typeface="+mn-ea"/>
                        <a:cs typeface="+mn-cs"/>
                      </a:endParaRPr>
                    </a:p>
                  </a:txBody>
                  <a:tcPr marL="68581" marR="70486" marT="33654" marB="0" anchor="ctr"/>
                </a:tc>
                <a:tc>
                  <a:txBody>
                    <a:bodyPr/>
                    <a:lstStyle/>
                    <a:p>
                      <a:pPr marL="8255" marR="0" indent="0" algn="ctr">
                        <a:lnSpc>
                          <a:spcPct val="100000"/>
                        </a:lnSpc>
                        <a:spcBef>
                          <a:spcPts val="0"/>
                        </a:spcBef>
                        <a:spcAft>
                          <a:spcPts val="0"/>
                        </a:spcAft>
                      </a:pPr>
                      <a:r>
                        <a:rPr lang="en-US" sz="1600" dirty="0">
                          <a:effectLst/>
                        </a:rPr>
                        <a:t>End Users’ Rate</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nchor="ctr"/>
                </a:tc>
                <a:extLst>
                  <a:ext uri="{0D108BD9-81ED-4DB2-BD59-A6C34878D82A}">
                    <a16:rowId xmlns:a16="http://schemas.microsoft.com/office/drawing/2014/main" val="10000"/>
                  </a:ext>
                </a:extLst>
              </a:tr>
              <a:tr h="301151">
                <a:tc>
                  <a:txBody>
                    <a:bodyPr/>
                    <a:lstStyle/>
                    <a:p>
                      <a:pPr marL="0" marR="0" indent="0" algn="ctr">
                        <a:lnSpc>
                          <a:spcPct val="107000"/>
                        </a:lnSpc>
                        <a:spcBef>
                          <a:spcPts val="0"/>
                        </a:spcBef>
                        <a:spcAft>
                          <a:spcPts val="0"/>
                        </a:spcAft>
                      </a:pPr>
                      <a:r>
                        <a:rPr lang="en-US" sz="1600" dirty="0">
                          <a:effectLst/>
                        </a:rPr>
                        <a:t>Up‐to </a:t>
                      </a:r>
                      <a:r>
                        <a:rPr lang="en-US" sz="1600" dirty="0" smtClean="0">
                          <a:effectLst/>
                        </a:rPr>
                        <a:t>3 </a:t>
                      </a:r>
                      <a:r>
                        <a:rPr lang="en-US" sz="1600" dirty="0">
                          <a:effectLst/>
                        </a:rPr>
                        <a:t>years </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1" marR="70486" marT="33654" marB="0"/>
                </a:tc>
                <a:tc>
                  <a:txBody>
                    <a:bodyPr/>
                    <a:lstStyle/>
                    <a:p>
                      <a:pPr marL="1270" marR="0" indent="0" algn="ctr">
                        <a:lnSpc>
                          <a:spcPct val="107000"/>
                        </a:lnSpc>
                        <a:spcBef>
                          <a:spcPts val="0"/>
                        </a:spcBef>
                        <a:spcAft>
                          <a:spcPts val="0"/>
                        </a:spcAft>
                      </a:pPr>
                      <a:r>
                        <a:rPr lang="en-US" sz="1600" dirty="0" smtClean="0">
                          <a:effectLst/>
                        </a:rPr>
                        <a:t>3.50% </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tc>
                <a:tc>
                  <a:txBody>
                    <a:bodyPr/>
                    <a:lstStyle/>
                    <a:p>
                      <a:pPr marL="635" marR="0" indent="0" algn="ctr">
                        <a:lnSpc>
                          <a:spcPct val="107000"/>
                        </a:lnSpc>
                        <a:spcBef>
                          <a:spcPts val="0"/>
                        </a:spcBef>
                        <a:spcAft>
                          <a:spcPts val="0"/>
                        </a:spcAft>
                      </a:pPr>
                      <a:r>
                        <a:rPr lang="en-US" sz="1600" dirty="0" smtClean="0">
                          <a:effectLst/>
                        </a:rPr>
                        <a:t>2.50% </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tc>
                <a:tc rowSpan="3">
                  <a:txBody>
                    <a:bodyPr/>
                    <a:lstStyle/>
                    <a:p>
                      <a:pPr marL="1270" marR="0" indent="0" algn="ctr">
                        <a:lnSpc>
                          <a:spcPct val="107000"/>
                        </a:lnSpc>
                        <a:spcBef>
                          <a:spcPts val="0"/>
                        </a:spcBef>
                        <a:spcAft>
                          <a:spcPts val="0"/>
                        </a:spcAft>
                      </a:pPr>
                      <a:endParaRPr lang="en-US" sz="1600" dirty="0" smtClean="0">
                        <a:effectLst/>
                      </a:endParaRPr>
                    </a:p>
                    <a:p>
                      <a:pPr marL="1270" marR="0" indent="0" algn="ctr">
                        <a:lnSpc>
                          <a:spcPct val="107000"/>
                        </a:lnSpc>
                        <a:spcBef>
                          <a:spcPts val="0"/>
                        </a:spcBef>
                        <a:spcAft>
                          <a:spcPts val="0"/>
                        </a:spcAft>
                      </a:pPr>
                      <a:r>
                        <a:rPr lang="en-US" sz="1600" dirty="0" smtClean="0">
                          <a:effectLst/>
                        </a:rPr>
                        <a:t>6.0% </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tc>
                <a:extLst>
                  <a:ext uri="{0D108BD9-81ED-4DB2-BD59-A6C34878D82A}">
                    <a16:rowId xmlns:a16="http://schemas.microsoft.com/office/drawing/2014/main" val="10001"/>
                  </a:ext>
                </a:extLst>
              </a:tr>
              <a:tr h="302685">
                <a:tc>
                  <a:txBody>
                    <a:bodyPr/>
                    <a:lstStyle/>
                    <a:p>
                      <a:pPr marL="0" marR="0" indent="0" algn="ctr">
                        <a:lnSpc>
                          <a:spcPct val="107000"/>
                        </a:lnSpc>
                        <a:spcBef>
                          <a:spcPts val="0"/>
                        </a:spcBef>
                        <a:spcAft>
                          <a:spcPts val="0"/>
                        </a:spcAft>
                      </a:pPr>
                      <a:r>
                        <a:rPr lang="en-US" sz="1600" kern="1200" dirty="0" smtClean="0">
                          <a:effectLst/>
                        </a:rPr>
                        <a:t>3 to 5 years</a:t>
                      </a:r>
                      <a:endParaRPr lang="en-US" sz="1600" b="0" kern="1200" dirty="0">
                        <a:solidFill>
                          <a:schemeClr val="tx1"/>
                        </a:solidFill>
                        <a:effectLst/>
                        <a:latin typeface="+mn-lt"/>
                        <a:ea typeface="+mn-ea"/>
                        <a:cs typeface="+mn-cs"/>
                      </a:endParaRPr>
                    </a:p>
                  </a:txBody>
                  <a:tcPr marL="68581" marR="70486" marT="33654" marB="0"/>
                </a:tc>
                <a:tc>
                  <a:txBody>
                    <a:bodyPr/>
                    <a:lstStyle/>
                    <a:p>
                      <a:pPr marL="1270" marR="0" indent="0" algn="ctr">
                        <a:lnSpc>
                          <a:spcPct val="107000"/>
                        </a:lnSpc>
                        <a:spcBef>
                          <a:spcPts val="0"/>
                        </a:spcBef>
                        <a:spcAft>
                          <a:spcPts val="0"/>
                        </a:spcAft>
                      </a:pPr>
                      <a:r>
                        <a:rPr lang="en-US" sz="1600" kern="1200" dirty="0" smtClean="0">
                          <a:effectLst/>
                        </a:rPr>
                        <a:t>3.25%</a:t>
                      </a:r>
                      <a:endParaRPr lang="en-US" sz="1600" b="0" kern="120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tc>
                <a:tc>
                  <a:txBody>
                    <a:bodyPr/>
                    <a:lstStyle/>
                    <a:p>
                      <a:pPr marL="635" marR="0" indent="0" algn="ctr">
                        <a:lnSpc>
                          <a:spcPct val="107000"/>
                        </a:lnSpc>
                        <a:spcBef>
                          <a:spcPts val="0"/>
                        </a:spcBef>
                        <a:spcAft>
                          <a:spcPts val="0"/>
                        </a:spcAft>
                      </a:pPr>
                      <a:r>
                        <a:rPr lang="en-US" sz="1600" dirty="0" smtClean="0">
                          <a:effectLst/>
                        </a:rPr>
                        <a:t>2.75%</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tc>
                <a:tc vMerge="1">
                  <a:txBody>
                    <a:bodyPr/>
                    <a:lstStyle/>
                    <a:p>
                      <a:pPr marL="1270" marR="0" indent="0" algn="ctr">
                        <a:lnSpc>
                          <a:spcPct val="107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0" marR="70485" marT="33655" marB="0"/>
                </a:tc>
                <a:extLst>
                  <a:ext uri="{0D108BD9-81ED-4DB2-BD59-A6C34878D82A}">
                    <a16:rowId xmlns:a16="http://schemas.microsoft.com/office/drawing/2014/main" val="10002"/>
                  </a:ext>
                </a:extLst>
              </a:tr>
              <a:tr h="302685">
                <a:tc>
                  <a:txBody>
                    <a:bodyPr/>
                    <a:lstStyle/>
                    <a:p>
                      <a:pPr marL="0" marR="0" indent="0" algn="ctr">
                        <a:lnSpc>
                          <a:spcPct val="107000"/>
                        </a:lnSpc>
                        <a:spcBef>
                          <a:spcPts val="0"/>
                        </a:spcBef>
                        <a:spcAft>
                          <a:spcPts val="0"/>
                        </a:spcAft>
                      </a:pPr>
                      <a:r>
                        <a:rPr lang="en-US" sz="1600" kern="1200" dirty="0" smtClean="0">
                          <a:effectLst/>
                        </a:rPr>
                        <a:t>5 to 7 years</a:t>
                      </a:r>
                      <a:endParaRPr lang="en-US" sz="1600" b="0" kern="1200" dirty="0">
                        <a:solidFill>
                          <a:schemeClr val="tx1"/>
                        </a:solidFill>
                        <a:effectLst/>
                        <a:latin typeface="+mn-lt"/>
                        <a:ea typeface="+mn-ea"/>
                        <a:cs typeface="+mn-cs"/>
                      </a:endParaRPr>
                    </a:p>
                  </a:txBody>
                  <a:tcPr marL="68581" marR="70486" marT="33654" marB="0"/>
                </a:tc>
                <a:tc>
                  <a:txBody>
                    <a:bodyPr/>
                    <a:lstStyle/>
                    <a:p>
                      <a:pPr marL="1270" marR="0" indent="0" algn="ctr">
                        <a:lnSpc>
                          <a:spcPct val="107000"/>
                        </a:lnSpc>
                        <a:spcBef>
                          <a:spcPts val="0"/>
                        </a:spcBef>
                        <a:spcAft>
                          <a:spcPts val="0"/>
                        </a:spcAft>
                      </a:pPr>
                      <a:r>
                        <a:rPr lang="en-US" sz="1600" kern="1200" dirty="0" smtClean="0">
                          <a:effectLst/>
                        </a:rPr>
                        <a:t>2.50%</a:t>
                      </a:r>
                      <a:endParaRPr lang="en-US" sz="1600" b="0" kern="120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tc>
                <a:tc>
                  <a:txBody>
                    <a:bodyPr/>
                    <a:lstStyle/>
                    <a:p>
                      <a:pPr marL="635" marR="0" indent="0" algn="ctr">
                        <a:lnSpc>
                          <a:spcPct val="107000"/>
                        </a:lnSpc>
                        <a:spcBef>
                          <a:spcPts val="0"/>
                        </a:spcBef>
                        <a:spcAft>
                          <a:spcPts val="0"/>
                        </a:spcAft>
                      </a:pPr>
                      <a:r>
                        <a:rPr lang="en-US" sz="1600" dirty="0" smtClean="0">
                          <a:effectLst/>
                        </a:rPr>
                        <a:t>3.50%</a:t>
                      </a: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1" marR="70486" marT="33654" marB="0"/>
                </a:tc>
                <a:tc vMerge="1">
                  <a:txBody>
                    <a:bodyPr/>
                    <a:lstStyle/>
                    <a:p>
                      <a:pPr marL="1270" marR="0" indent="0" algn="ctr">
                        <a:lnSpc>
                          <a:spcPct val="107000"/>
                        </a:lnSpc>
                        <a:spcBef>
                          <a:spcPts val="0"/>
                        </a:spcBef>
                        <a:spcAft>
                          <a:spcPts val="0"/>
                        </a:spcAft>
                      </a:pPr>
                      <a:endParaRPr lang="en-US" sz="1600" b="0" dirty="0">
                        <a:solidFill>
                          <a:srgbClr val="000000"/>
                        </a:solidFill>
                        <a:effectLst/>
                        <a:latin typeface="+mn-lt"/>
                        <a:ea typeface="Calibri" panose="020F0502020204030204" pitchFamily="34" charset="0"/>
                        <a:cs typeface="Times New Roman" panose="02020603050405020304" pitchFamily="18" charset="0"/>
                      </a:endParaRPr>
                    </a:p>
                  </a:txBody>
                  <a:tcPr marL="68580" marR="70485" marT="33655" marB="0"/>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a:xfrm>
            <a:off x="204716" y="286604"/>
            <a:ext cx="11477768" cy="727810"/>
          </a:xfrm>
          <a:solidFill>
            <a:schemeClr val="accent2">
              <a:lumMod val="60000"/>
              <a:lumOff val="40000"/>
            </a:schemeClr>
          </a:solidFill>
          <a:ln>
            <a:solidFill>
              <a:schemeClr val="accent1"/>
            </a:solidFill>
          </a:ln>
        </p:spPr>
        <p:txBody>
          <a:bodyPr>
            <a:normAutofit/>
          </a:bodyPr>
          <a:lstStyle/>
          <a:p>
            <a:pPr algn="ctr"/>
            <a:r>
              <a:rPr lang="en-US" sz="3600" b="1" dirty="0">
                <a:solidFill>
                  <a:schemeClr val="tx1"/>
                </a:solidFill>
                <a:latin typeface="+mn-lt"/>
              </a:rPr>
              <a:t>FFSAP </a:t>
            </a:r>
            <a:r>
              <a:rPr lang="en-US" sz="3600" b="1" dirty="0" smtClean="0">
                <a:solidFill>
                  <a:schemeClr val="tx1"/>
                </a:solidFill>
                <a:latin typeface="+mn-lt"/>
              </a:rPr>
              <a:t>Rates </a:t>
            </a:r>
            <a:r>
              <a:rPr lang="en-US" sz="3600" b="1" dirty="0">
                <a:solidFill>
                  <a:schemeClr val="tx1"/>
                </a:solidFill>
                <a:latin typeface="+mn-lt"/>
              </a:rPr>
              <a:t>of Service </a:t>
            </a:r>
            <a:r>
              <a:rPr lang="en-US" sz="3600" b="1" dirty="0" smtClean="0">
                <a:solidFill>
                  <a:schemeClr val="tx1"/>
                </a:solidFill>
                <a:latin typeface="+mn-lt"/>
              </a:rPr>
              <a:t>Charges</a:t>
            </a:r>
            <a:endParaRPr lang="en-US" sz="3600" b="1" dirty="0">
              <a:solidFill>
                <a:schemeClr val="tx1"/>
              </a:solidFill>
              <a:latin typeface="+mn-lt"/>
            </a:endParaRPr>
          </a:p>
        </p:txBody>
      </p:sp>
    </p:spTree>
    <p:extLst>
      <p:ext uri="{BB962C8B-B14F-4D97-AF65-F5344CB8AC3E}">
        <p14:creationId xmlns:p14="http://schemas.microsoft.com/office/powerpoint/2010/main" val="170535846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0600" y="2967039"/>
            <a:ext cx="2743200" cy="479425"/>
          </a:xfrm>
          <a:prstGeom prst="rect">
            <a:avLst/>
          </a:prstGeom>
          <a:noFill/>
          <a:ln w="25400" cap="flat" cmpd="sng" algn="ctr">
            <a:noFill/>
            <a:prstDash val="solid"/>
            <a:miter lim="8000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anchor="ctr"/>
          <a:lstStyle/>
          <a:p>
            <a:pPr algn="ctr" defTabSz="685800" eaLnBrk="1" fontAlgn="auto" hangingPunct="1">
              <a:lnSpc>
                <a:spcPct val="90000"/>
              </a:lnSpc>
              <a:spcBef>
                <a:spcPts val="0"/>
              </a:spcBef>
              <a:spcAft>
                <a:spcPts val="0"/>
              </a:spcAft>
              <a:defRPr/>
            </a:pPr>
            <a:r>
              <a:rPr lang="en-US" sz="4000" b="1" dirty="0">
                <a:solidFill>
                  <a:srgbClr val="800000"/>
                </a:solidFill>
              </a:rPr>
              <a:t>Thank You</a:t>
            </a:r>
          </a:p>
        </p:txBody>
      </p:sp>
    </p:spTree>
    <p:extLst>
      <p:ext uri="{BB962C8B-B14F-4D97-AF65-F5344CB8AC3E}">
        <p14:creationId xmlns:p14="http://schemas.microsoft.com/office/powerpoint/2010/main" val="1465271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946366" y="2070101"/>
            <a:ext cx="7351621" cy="3432175"/>
          </a:xfrm>
        </p:spPr>
        <p:txBody>
          <a:bodyPr>
            <a:normAutofit/>
          </a:bodyPr>
          <a:lstStyle/>
          <a:p>
            <a:pPr marL="0" indent="0">
              <a:buNone/>
              <a:defRPr/>
            </a:pPr>
            <a:r>
              <a:rPr lang="en-US" sz="2800" b="1" dirty="0">
                <a:solidFill>
                  <a:schemeClr val="tx1"/>
                </a:solidFill>
              </a:rPr>
              <a:t>Small Enterprise (SE</a:t>
            </a:r>
            <a:r>
              <a:rPr lang="en-US" sz="2800" b="1" dirty="0" smtClean="0">
                <a:solidFill>
                  <a:schemeClr val="tx1"/>
                </a:solidFill>
              </a:rPr>
              <a:t>):</a:t>
            </a:r>
          </a:p>
          <a:p>
            <a:pPr marL="0" indent="0">
              <a:buNone/>
              <a:defRPr/>
            </a:pPr>
            <a:endParaRPr lang="en-US" sz="2800" b="1" dirty="0">
              <a:solidFill>
                <a:schemeClr val="tx1"/>
              </a:solidFill>
            </a:endParaRPr>
          </a:p>
          <a:p>
            <a:pPr marL="0" indent="0">
              <a:buNone/>
              <a:defRPr/>
            </a:pPr>
            <a:endParaRPr lang="en-US" sz="1527" dirty="0"/>
          </a:p>
          <a:p>
            <a:pPr marL="0" indent="0">
              <a:buNone/>
              <a:defRPr/>
            </a:pPr>
            <a:r>
              <a:rPr lang="en-US" sz="2800" b="1" dirty="0" smtClean="0">
                <a:solidFill>
                  <a:schemeClr val="tx1"/>
                </a:solidFill>
              </a:rPr>
              <a:t>Medium </a:t>
            </a:r>
            <a:r>
              <a:rPr lang="en-US" sz="2800" b="1" dirty="0">
                <a:solidFill>
                  <a:schemeClr val="tx1"/>
                </a:solidFill>
              </a:rPr>
              <a:t>Enterprise (ME</a:t>
            </a:r>
            <a:r>
              <a:rPr lang="en-US" sz="2800" b="1" dirty="0" smtClean="0">
                <a:solidFill>
                  <a:schemeClr val="tx1"/>
                </a:solidFill>
              </a:rPr>
              <a:t>):</a:t>
            </a:r>
            <a:endParaRPr lang="en-US" sz="2800" b="1" dirty="0">
              <a:solidFill>
                <a:schemeClr val="tx1"/>
              </a:solidFill>
            </a:endParaRPr>
          </a:p>
          <a:p>
            <a:pPr>
              <a:defRPr/>
            </a:pPr>
            <a:endParaRPr lang="en-US" sz="1527" b="1" dirty="0"/>
          </a:p>
          <a:p>
            <a:pPr marL="0" indent="0">
              <a:buNone/>
              <a:defRPr/>
            </a:pPr>
            <a:endParaRPr lang="en-US" sz="1527" b="1" dirty="0"/>
          </a:p>
          <a:p>
            <a:pPr marL="0" indent="0">
              <a:buNone/>
              <a:defRPr/>
            </a:pPr>
            <a:endParaRPr lang="en-US" sz="1527" b="1" dirty="0"/>
          </a:p>
        </p:txBody>
      </p:sp>
      <p:sp>
        <p:nvSpPr>
          <p:cNvPr id="18435" name="TextBox 7"/>
          <p:cNvSpPr txBox="1">
            <a:spLocks noChangeArrowheads="1"/>
          </p:cNvSpPr>
          <p:nvPr/>
        </p:nvSpPr>
        <p:spPr bwMode="auto">
          <a:xfrm>
            <a:off x="1946365" y="5238464"/>
            <a:ext cx="72230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dirty="0"/>
              <a:t>An entity has to fulfill both the criteria of number of employees and sales turnover for categorization as small or medium enterprise</a:t>
            </a:r>
          </a:p>
        </p:txBody>
      </p:sp>
      <p:graphicFrame>
        <p:nvGraphicFramePr>
          <p:cNvPr id="12" name="Table 11"/>
          <p:cNvGraphicFramePr>
            <a:graphicFrameLocks noGrp="1"/>
          </p:cNvGraphicFramePr>
          <p:nvPr>
            <p:extLst>
              <p:ext uri="{D42A27DB-BD31-4B8C-83A1-F6EECF244321}">
                <p14:modId xmlns:p14="http://schemas.microsoft.com/office/powerpoint/2010/main" val="738746851"/>
              </p:ext>
            </p:extLst>
          </p:nvPr>
        </p:nvGraphicFramePr>
        <p:xfrm>
          <a:off x="1946366" y="2835140"/>
          <a:ext cx="7223034" cy="469900"/>
        </p:xfrm>
        <a:graphic>
          <a:graphicData uri="http://schemas.openxmlformats.org/drawingml/2006/table">
            <a:tbl>
              <a:tblPr firstRow="1" firstCol="1" bandRow="1">
                <a:tableStyleId>{D27102A9-8310-4765-A935-A1911B00CA55}</a:tableStyleId>
              </a:tblPr>
              <a:tblGrid>
                <a:gridCol w="3611517">
                  <a:extLst>
                    <a:ext uri="{9D8B030D-6E8A-4147-A177-3AD203B41FA5}">
                      <a16:colId xmlns:a16="http://schemas.microsoft.com/office/drawing/2014/main" val="3958248819"/>
                    </a:ext>
                  </a:extLst>
                </a:gridCol>
                <a:gridCol w="3611517">
                  <a:extLst>
                    <a:ext uri="{9D8B030D-6E8A-4147-A177-3AD203B41FA5}">
                      <a16:colId xmlns:a16="http://schemas.microsoft.com/office/drawing/2014/main" val="1606688210"/>
                    </a:ext>
                  </a:extLst>
                </a:gridCol>
              </a:tblGrid>
              <a:tr h="234950">
                <a:tc>
                  <a:txBody>
                    <a:bodyPr/>
                    <a:lstStyle/>
                    <a:p>
                      <a:pPr marL="0" marR="0" algn="ctr">
                        <a:lnSpc>
                          <a:spcPct val="107000"/>
                        </a:lnSpc>
                        <a:spcBef>
                          <a:spcPts val="0"/>
                        </a:spcBef>
                        <a:spcAft>
                          <a:spcPts val="0"/>
                        </a:spcAft>
                      </a:pPr>
                      <a:r>
                        <a:rPr lang="en-US" sz="1400" b="1" dirty="0">
                          <a:effectLst/>
                        </a:rPr>
                        <a:t>Number of Employees*</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52348" marR="52348" marT="0" marB="0"/>
                </a:tc>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Up to 50</a:t>
                      </a:r>
                    </a:p>
                  </a:txBody>
                  <a:tcPr marL="52348" marR="52348" marT="0" marB="0"/>
                </a:tc>
                <a:extLst>
                  <a:ext uri="{0D108BD9-81ED-4DB2-BD59-A6C34878D82A}">
                    <a16:rowId xmlns:a16="http://schemas.microsoft.com/office/drawing/2014/main" val="1183095057"/>
                  </a:ext>
                </a:extLst>
              </a:tr>
              <a:tr h="234950">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Annual Sales Turnover</a:t>
                      </a:r>
                    </a:p>
                  </a:txBody>
                  <a:tcPr marL="52348" marR="52348" marT="0" marB="0"/>
                </a:tc>
                <a:tc>
                  <a:txBody>
                    <a:bodyPr/>
                    <a:lstStyle/>
                    <a:p>
                      <a:pPr marL="0" marR="0" algn="ctr">
                        <a:lnSpc>
                          <a:spcPct val="107000"/>
                        </a:lnSpc>
                        <a:spcBef>
                          <a:spcPts val="0"/>
                        </a:spcBef>
                        <a:spcAft>
                          <a:spcPts val="0"/>
                        </a:spcAft>
                      </a:pPr>
                      <a:r>
                        <a:rPr lang="en-US" sz="1400" b="0" kern="1200" dirty="0">
                          <a:solidFill>
                            <a:schemeClr val="tx1"/>
                          </a:solidFill>
                          <a:effectLst/>
                          <a:latin typeface="+mn-lt"/>
                          <a:ea typeface="+mn-ea"/>
                          <a:cs typeface="+mn-cs"/>
                        </a:rPr>
                        <a:t>Up to </a:t>
                      </a:r>
                      <a:r>
                        <a:rPr lang="en-US" sz="1400" b="0" kern="1200" dirty="0" err="1">
                          <a:solidFill>
                            <a:schemeClr val="tx1"/>
                          </a:solidFill>
                          <a:effectLst/>
                          <a:latin typeface="+mn-lt"/>
                          <a:ea typeface="+mn-ea"/>
                          <a:cs typeface="+mn-cs"/>
                        </a:rPr>
                        <a:t>Rs</a:t>
                      </a:r>
                      <a:r>
                        <a:rPr lang="en-US" sz="1400" b="0" kern="1200" dirty="0">
                          <a:solidFill>
                            <a:schemeClr val="tx1"/>
                          </a:solidFill>
                          <a:effectLst/>
                          <a:latin typeface="+mn-lt"/>
                          <a:ea typeface="+mn-ea"/>
                          <a:cs typeface="+mn-cs"/>
                        </a:rPr>
                        <a:t>. 150 million</a:t>
                      </a:r>
                    </a:p>
                  </a:txBody>
                  <a:tcPr marL="52348" marR="52348" marT="0" marB="0"/>
                </a:tc>
                <a:extLst>
                  <a:ext uri="{0D108BD9-81ED-4DB2-BD59-A6C34878D82A}">
                    <a16:rowId xmlns:a16="http://schemas.microsoft.com/office/drawing/2014/main" val="14938846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72109126"/>
              </p:ext>
            </p:extLst>
          </p:nvPr>
        </p:nvGraphicFramePr>
        <p:xfrm>
          <a:off x="1946366" y="4147838"/>
          <a:ext cx="7223034" cy="913620"/>
        </p:xfrm>
        <a:graphic>
          <a:graphicData uri="http://schemas.openxmlformats.org/drawingml/2006/table">
            <a:tbl>
              <a:tblPr firstRow="1" firstCol="1" bandRow="1">
                <a:tableStyleId>{3B4B98B0-60AC-42C2-AFA5-B58CD77FA1E5}</a:tableStyleId>
              </a:tblPr>
              <a:tblGrid>
                <a:gridCol w="3611517">
                  <a:extLst>
                    <a:ext uri="{9D8B030D-6E8A-4147-A177-3AD203B41FA5}">
                      <a16:colId xmlns:a16="http://schemas.microsoft.com/office/drawing/2014/main" val="901233439"/>
                    </a:ext>
                  </a:extLst>
                </a:gridCol>
                <a:gridCol w="3611517">
                  <a:extLst>
                    <a:ext uri="{9D8B030D-6E8A-4147-A177-3AD203B41FA5}">
                      <a16:colId xmlns:a16="http://schemas.microsoft.com/office/drawing/2014/main" val="3256747211"/>
                    </a:ext>
                  </a:extLst>
                </a:gridCol>
              </a:tblGrid>
              <a:tr h="456810">
                <a:tc>
                  <a:txBody>
                    <a:bodyPr/>
                    <a:lstStyle/>
                    <a:p>
                      <a:pPr marL="0" marR="0" algn="ctr" defTabSz="685800" rtl="0" eaLnBrk="1" latinLnBrk="0" hangingPunct="1">
                        <a:lnSpc>
                          <a:spcPct val="107000"/>
                        </a:lnSpc>
                        <a:spcBef>
                          <a:spcPts val="0"/>
                        </a:spcBef>
                        <a:spcAft>
                          <a:spcPts val="0"/>
                        </a:spcAft>
                      </a:pPr>
                      <a:r>
                        <a:rPr lang="en-US" sz="1400" kern="1200" dirty="0">
                          <a:effectLst/>
                        </a:rPr>
                        <a:t>Number of </a:t>
                      </a:r>
                      <a:r>
                        <a:rPr lang="en-US" sz="1400" kern="1200" dirty="0" smtClean="0">
                          <a:effectLst/>
                        </a:rPr>
                        <a:t>Employees</a:t>
                      </a:r>
                      <a:endParaRPr lang="en-US" sz="1400" b="1" kern="1200" dirty="0">
                        <a:solidFill>
                          <a:schemeClr val="tx1"/>
                        </a:solidFill>
                        <a:effectLst/>
                        <a:latin typeface="+mn-lt"/>
                        <a:ea typeface="+mn-ea"/>
                        <a:cs typeface="+mn-cs"/>
                      </a:endParaRPr>
                    </a:p>
                  </a:txBody>
                  <a:tcPr marL="52342" marR="52342" marT="0" marB="0"/>
                </a:tc>
                <a:tc>
                  <a:txBody>
                    <a:bodyPr/>
                    <a:lstStyle/>
                    <a:p>
                      <a:pPr marL="0" marR="0" algn="ctr" defTabSz="685800" rtl="0" eaLnBrk="1" latinLnBrk="0" hangingPunct="1">
                        <a:lnSpc>
                          <a:spcPct val="107000"/>
                        </a:lnSpc>
                        <a:spcBef>
                          <a:spcPts val="0"/>
                        </a:spcBef>
                        <a:spcAft>
                          <a:spcPts val="0"/>
                        </a:spcAft>
                      </a:pPr>
                      <a:r>
                        <a:rPr lang="en-US" sz="1400" b="0" kern="1200" dirty="0">
                          <a:effectLst/>
                        </a:rPr>
                        <a:t>51-250 (Manufacturing &amp; Service)</a:t>
                      </a:r>
                    </a:p>
                    <a:p>
                      <a:pPr marL="0" marR="0" algn="ctr" defTabSz="685800" rtl="0" eaLnBrk="1" latinLnBrk="0" hangingPunct="1">
                        <a:lnSpc>
                          <a:spcPct val="107000"/>
                        </a:lnSpc>
                        <a:spcBef>
                          <a:spcPts val="0"/>
                        </a:spcBef>
                        <a:spcAft>
                          <a:spcPts val="0"/>
                        </a:spcAft>
                      </a:pPr>
                      <a:r>
                        <a:rPr lang="en-US" sz="1400" b="0" kern="1200" dirty="0">
                          <a:effectLst/>
                        </a:rPr>
                        <a:t> 51-100 (Trading)</a:t>
                      </a:r>
                      <a:endParaRPr lang="en-US" sz="1400" b="0" kern="1200" dirty="0">
                        <a:solidFill>
                          <a:schemeClr val="tx1"/>
                        </a:solidFill>
                        <a:effectLst/>
                        <a:latin typeface="+mn-lt"/>
                        <a:ea typeface="+mn-ea"/>
                        <a:cs typeface="+mn-cs"/>
                      </a:endParaRPr>
                    </a:p>
                  </a:txBody>
                  <a:tcPr marL="52342" marR="52342" marT="0" marB="0"/>
                </a:tc>
                <a:extLst>
                  <a:ext uri="{0D108BD9-81ED-4DB2-BD59-A6C34878D82A}">
                    <a16:rowId xmlns:a16="http://schemas.microsoft.com/office/drawing/2014/main" val="3576800642"/>
                  </a:ext>
                </a:extLst>
              </a:tr>
              <a:tr h="456810">
                <a:tc>
                  <a:txBody>
                    <a:bodyPr/>
                    <a:lstStyle/>
                    <a:p>
                      <a:pPr marL="0" marR="0" lvl="0" indent="0" algn="ctr" defTabSz="685800" rtl="0" eaLnBrk="1" fontAlgn="auto" latinLnBrk="0" hangingPunct="1">
                        <a:lnSpc>
                          <a:spcPct val="107000"/>
                        </a:lnSpc>
                        <a:spcBef>
                          <a:spcPts val="0"/>
                        </a:spcBef>
                        <a:spcAft>
                          <a:spcPts val="0"/>
                        </a:spcAft>
                        <a:buClrTx/>
                        <a:buSzTx/>
                        <a:buFontTx/>
                        <a:buNone/>
                        <a:tabLst/>
                        <a:defRPr/>
                      </a:pPr>
                      <a:r>
                        <a:rPr lang="en-US" sz="1400" kern="1200" dirty="0">
                          <a:effectLst/>
                        </a:rPr>
                        <a:t>Annual Sales Turnover</a:t>
                      </a:r>
                      <a:endParaRPr lang="en-US" sz="1400" b="1" kern="1200" dirty="0">
                        <a:solidFill>
                          <a:schemeClr val="tx1"/>
                        </a:solidFill>
                        <a:effectLst/>
                        <a:latin typeface="+mn-lt"/>
                        <a:ea typeface="+mn-ea"/>
                        <a:cs typeface="+mn-cs"/>
                      </a:endParaRPr>
                    </a:p>
                  </a:txBody>
                  <a:tcPr marL="52342" marR="52342" marT="0" marB="0"/>
                </a:tc>
                <a:tc>
                  <a:txBody>
                    <a:bodyPr/>
                    <a:lstStyle/>
                    <a:p>
                      <a:pPr marL="0" marR="0" algn="ctr" defTabSz="685800" rtl="0" eaLnBrk="1" latinLnBrk="0" hangingPunct="1">
                        <a:lnSpc>
                          <a:spcPct val="107000"/>
                        </a:lnSpc>
                        <a:spcBef>
                          <a:spcPts val="0"/>
                        </a:spcBef>
                        <a:spcAft>
                          <a:spcPts val="0"/>
                        </a:spcAft>
                      </a:pPr>
                      <a:r>
                        <a:rPr lang="en-US" sz="1400" kern="1200" dirty="0">
                          <a:effectLst/>
                        </a:rPr>
                        <a:t>Above </a:t>
                      </a:r>
                      <a:r>
                        <a:rPr lang="en-US" sz="1400" kern="1200" dirty="0" err="1">
                          <a:effectLst/>
                        </a:rPr>
                        <a:t>Rs</a:t>
                      </a:r>
                      <a:r>
                        <a:rPr lang="en-US" sz="1400" kern="1200" dirty="0">
                          <a:effectLst/>
                        </a:rPr>
                        <a:t>. 150 million and up to </a:t>
                      </a:r>
                      <a:r>
                        <a:rPr lang="en-US" sz="1400" kern="1200" dirty="0" err="1">
                          <a:effectLst/>
                        </a:rPr>
                        <a:t>Rs</a:t>
                      </a:r>
                      <a:r>
                        <a:rPr lang="en-US" sz="1400" kern="1200" dirty="0">
                          <a:effectLst/>
                        </a:rPr>
                        <a:t>. 800 million (All types of MEs)</a:t>
                      </a:r>
                      <a:endParaRPr lang="en-US" sz="1400" b="0" kern="1200" dirty="0">
                        <a:solidFill>
                          <a:schemeClr val="tx1"/>
                        </a:solidFill>
                        <a:effectLst/>
                        <a:latin typeface="+mn-lt"/>
                        <a:ea typeface="+mn-ea"/>
                        <a:cs typeface="+mn-cs"/>
                      </a:endParaRPr>
                    </a:p>
                  </a:txBody>
                  <a:tcPr marL="52342" marR="52342" marT="0" marB="0"/>
                </a:tc>
                <a:extLst>
                  <a:ext uri="{0D108BD9-81ED-4DB2-BD59-A6C34878D82A}">
                    <a16:rowId xmlns:a16="http://schemas.microsoft.com/office/drawing/2014/main" val="487282012"/>
                  </a:ext>
                </a:extLst>
              </a:tr>
            </a:tbl>
          </a:graphicData>
        </a:graphic>
      </p:graphicFrame>
      <p:sp>
        <p:nvSpPr>
          <p:cNvPr id="10" name="Title 6">
            <a:extLst>
              <a:ext uri="{FF2B5EF4-FFF2-40B4-BE49-F238E27FC236}">
                <a16:creationId xmlns:a16="http://schemas.microsoft.com/office/drawing/2014/main" id="{C54B1D52-1CB9-4596-8571-3BAE08A6B6A0}"/>
              </a:ext>
            </a:extLst>
          </p:cNvPr>
          <p:cNvSpPr txBox="1">
            <a:spLocks/>
          </p:cNvSpPr>
          <p:nvPr/>
        </p:nvSpPr>
        <p:spPr>
          <a:xfrm>
            <a:off x="1830840" y="930344"/>
            <a:ext cx="7351622" cy="757238"/>
          </a:xfrm>
          <a:prstGeom prst="rect">
            <a:avLst/>
          </a:prstGeom>
        </p:spPr>
        <p:txBody>
          <a:bodyPr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en-US" sz="3600" b="1" dirty="0">
                <a:solidFill>
                  <a:schemeClr val="tx1"/>
                </a:solidFill>
              </a:rPr>
              <a:t>Definition of SEs and MEs</a:t>
            </a:r>
          </a:p>
        </p:txBody>
      </p:sp>
    </p:spTree>
    <p:extLst>
      <p:ext uri="{BB962C8B-B14F-4D97-AF65-F5344CB8AC3E}">
        <p14:creationId xmlns:p14="http://schemas.microsoft.com/office/powerpoint/2010/main" val="722638802"/>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OWER PLANT"/>
          <p:cNvPicPr>
            <a:picLocks noChangeAspect="1" noChangeArrowheads="1"/>
          </p:cNvPicPr>
          <p:nvPr/>
        </p:nvPicPr>
        <p:blipFill>
          <a:blip r:embed="rId2"/>
          <a:srcRect/>
          <a:stretch>
            <a:fillRect/>
          </a:stretch>
        </p:blipFill>
        <p:spPr bwMode="auto">
          <a:xfrm>
            <a:off x="2816719" y="168165"/>
            <a:ext cx="6035797" cy="4023360"/>
          </a:xfrm>
          <a:prstGeom prst="rect">
            <a:avLst/>
          </a:prstGeom>
          <a:ln>
            <a:noFill/>
          </a:ln>
          <a:effectLst>
            <a:outerShdw blurRad="292100" dist="139700" dir="2700000" algn="tl" rotWithShape="0">
              <a:srgbClr val="333333">
                <a:alpha val="65000"/>
              </a:srgbClr>
            </a:outerShdw>
          </a:effectLst>
          <a:extLst/>
        </p:spPr>
      </p:pic>
      <p:sp>
        <p:nvSpPr>
          <p:cNvPr id="2" name="Text Placeholder 1"/>
          <p:cNvSpPr>
            <a:spLocks noGrp="1"/>
          </p:cNvSpPr>
          <p:nvPr>
            <p:ph type="body" idx="1"/>
          </p:nvPr>
        </p:nvSpPr>
        <p:spPr>
          <a:xfrm>
            <a:off x="1191873" y="4505680"/>
            <a:ext cx="10058400" cy="1143000"/>
          </a:xfrm>
        </p:spPr>
        <p:txBody>
          <a:bodyPr>
            <a:normAutofit/>
          </a:bodyPr>
          <a:lstStyle/>
          <a:p>
            <a:pPr algn="ctr"/>
            <a:r>
              <a:rPr lang="en-US" sz="2800" b="1" dirty="0" smtClean="0">
                <a:solidFill>
                  <a:schemeClr val="accent2">
                    <a:lumMod val="75000"/>
                  </a:schemeClr>
                </a:solidFill>
                <a:latin typeface="+mn-lt"/>
              </a:rPr>
              <a:t>FINANCING scheme for RENEWABLE ENERGY</a:t>
            </a:r>
            <a:endParaRPr lang="en-US" sz="2800" b="1" dirty="0">
              <a:solidFill>
                <a:schemeClr val="accent2">
                  <a:lumMod val="75000"/>
                </a:schemeClr>
              </a:solidFill>
              <a:latin typeface="+mn-lt"/>
            </a:endParaRPr>
          </a:p>
        </p:txBody>
      </p:sp>
    </p:spTree>
    <p:extLst>
      <p:ext uri="{BB962C8B-B14F-4D97-AF65-F5344CB8AC3E}">
        <p14:creationId xmlns:p14="http://schemas.microsoft.com/office/powerpoint/2010/main" val="332219275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79761" y="1737361"/>
          <a:ext cx="10607402" cy="4795834"/>
        </p:xfrm>
        <a:graphic>
          <a:graphicData uri="http://schemas.openxmlformats.org/drawingml/2006/table">
            <a:tbl>
              <a:tblPr firstRow="1" bandRow="1">
                <a:tableStyleId>{9D7B26C5-4107-4FEC-AEDC-1716B250A1EF}</a:tableStyleId>
              </a:tblPr>
              <a:tblGrid>
                <a:gridCol w="2444213">
                  <a:extLst>
                    <a:ext uri="{9D8B030D-6E8A-4147-A177-3AD203B41FA5}">
                      <a16:colId xmlns:a16="http://schemas.microsoft.com/office/drawing/2014/main" val="3993224025"/>
                    </a:ext>
                  </a:extLst>
                </a:gridCol>
                <a:gridCol w="8163189">
                  <a:extLst>
                    <a:ext uri="{9D8B030D-6E8A-4147-A177-3AD203B41FA5}">
                      <a16:colId xmlns:a16="http://schemas.microsoft.com/office/drawing/2014/main" val="2093124011"/>
                    </a:ext>
                  </a:extLst>
                </a:gridCol>
              </a:tblGrid>
              <a:tr h="1188005">
                <a:tc>
                  <a:txBody>
                    <a:bodyPr/>
                    <a:lstStyle/>
                    <a:p>
                      <a:r>
                        <a:rPr lang="en-US" sz="2000" b="0" dirty="0" smtClean="0"/>
                        <a:t>Category I</a:t>
                      </a:r>
                      <a:endParaRPr lang="en-US" sz="2000" b="0" dirty="0"/>
                    </a:p>
                  </a:txBody>
                  <a:tcPr marT="45723" marB="45723">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2000" b="0" dirty="0" smtClean="0"/>
                        <a:t>Prospective sponsors, desirous of setting up renewable energy power projects with a capacity ranging from more than 1 MW and up-to 50 MW for their own use, selling of electricity to the national grid (including distribution companies) or combination of both.</a:t>
                      </a:r>
                      <a:endParaRPr lang="en-US" sz="2000" b="0" dirty="0"/>
                    </a:p>
                  </a:txBody>
                  <a:tcPr marT="45723" marB="45723">
                    <a:lnL>
                      <a:noFill/>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870032"/>
                  </a:ext>
                </a:extLst>
              </a:tr>
              <a:tr h="635447">
                <a:tc>
                  <a:txBody>
                    <a:bodyPr/>
                    <a:lstStyle/>
                    <a:p>
                      <a:r>
                        <a:rPr lang="en-US" sz="2000" b="0" dirty="0" smtClean="0"/>
                        <a:t>Category II</a:t>
                      </a:r>
                      <a:endParaRPr lang="en-US" sz="2000" b="0" dirty="0"/>
                    </a:p>
                  </a:txBody>
                  <a:tcPr marT="45723" marB="45723">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r>
                        <a:rPr lang="en-US" sz="2000" b="0" dirty="0" smtClean="0"/>
                        <a:t>Prospective sponsors, desirous of installing renewable energy source based projects/ solutions for generation of electricity up-to 1 MW.</a:t>
                      </a:r>
                    </a:p>
                  </a:txBody>
                  <a:tcPr marT="45723" marB="45723">
                    <a:lnL>
                      <a:noFill/>
                    </a:lnL>
                    <a:lnR>
                      <a:noFill/>
                    </a:lnR>
                    <a:lnT w="127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9174832"/>
                  </a:ext>
                </a:extLst>
              </a:tr>
              <a:tr h="1740563">
                <a:tc>
                  <a:txBody>
                    <a:bodyPr/>
                    <a:lstStyle/>
                    <a:p>
                      <a:pPr algn="just"/>
                      <a:r>
                        <a:rPr lang="en-US" sz="2000" b="0" kern="1200" dirty="0" smtClean="0"/>
                        <a:t>Category III</a:t>
                      </a:r>
                      <a:endParaRPr lang="en-US" sz="2000" b="0" kern="1200" dirty="0">
                        <a:solidFill>
                          <a:schemeClr val="tx1"/>
                        </a:solidFill>
                        <a:latin typeface="+mn-lt"/>
                        <a:ea typeface="+mn-ea"/>
                        <a:cs typeface="+mn-cs"/>
                      </a:endParaRPr>
                    </a:p>
                  </a:txBody>
                  <a:tcPr marT="45723" marB="45723">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just"/>
                      <a:r>
                        <a:rPr lang="en-US" sz="2000" b="0" kern="1200" dirty="0" smtClean="0"/>
                        <a:t>Vendors/ suppliers/ energy sale company desirous of installing wind and/or solar projects/ solutions of up-to 5 MW on lease, sale (including deferred payment sale), rent basis or selling of electricity to ultimate owners/ users. Vendors/ suppliers are required to be certified under AEDB Certification Regulations. In case of energy sale, vendors/suppliers/EPC contractors of an energy sale company are required to be AEDB certified. </a:t>
                      </a:r>
                      <a:endParaRPr lang="en-US" sz="2000" b="0" kern="1200" dirty="0">
                        <a:solidFill>
                          <a:schemeClr val="tx1"/>
                        </a:solidFill>
                        <a:latin typeface="+mn-lt"/>
                        <a:ea typeface="+mn-ea"/>
                        <a:cs typeface="+mn-cs"/>
                      </a:endParaRPr>
                    </a:p>
                  </a:txBody>
                  <a:tcPr marT="45723" marB="45723">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8735486"/>
                  </a:ext>
                </a:extLst>
              </a:tr>
              <a:tr h="863896">
                <a:tc gridSpan="2">
                  <a:txBody>
                    <a:bodyPr/>
                    <a:lstStyle/>
                    <a:p>
                      <a:pPr algn="just"/>
                      <a:r>
                        <a:rPr lang="en-US" sz="2000" b="0" kern="1200" dirty="0" smtClean="0">
                          <a:solidFill>
                            <a:schemeClr val="tx1"/>
                          </a:solidFill>
                          <a:latin typeface="+mn-lt"/>
                          <a:ea typeface="+mn-ea"/>
                          <a:cs typeface="+mn-cs"/>
                        </a:rPr>
                        <a:t>Shariah compliant alternate of this scheme is also available.</a:t>
                      </a:r>
                      <a:endParaRPr lang="en-US" sz="2000" b="0" kern="1200" dirty="0">
                        <a:solidFill>
                          <a:schemeClr val="tx1"/>
                        </a:solidFill>
                        <a:latin typeface="+mn-lt"/>
                        <a:ea typeface="+mn-ea"/>
                        <a:cs typeface="+mn-cs"/>
                      </a:endParaRPr>
                    </a:p>
                  </a:txBody>
                  <a:tcPr marT="45723" marB="45723">
                    <a:lnL>
                      <a:noFill/>
                    </a:lnL>
                    <a:lnR>
                      <a:noFill/>
                    </a:lnR>
                    <a:lnT>
                      <a:noFill/>
                    </a:lnT>
                    <a:lnB w="12700" cmpd="sng">
                      <a:noFill/>
                    </a:lnB>
                    <a:lnTlToBr w="12700" cmpd="sng">
                      <a:noFill/>
                      <a:prstDash val="solid"/>
                    </a:lnTlToBr>
                    <a:lnBlToTr w="12700" cmpd="sng">
                      <a:noFill/>
                      <a:prstDash val="solid"/>
                    </a:lnBlToTr>
                    <a:solidFill>
                      <a:schemeClr val="bg1"/>
                    </a:solidFill>
                  </a:tcPr>
                </a:tc>
                <a:tc hMerge="1">
                  <a:txBody>
                    <a:bodyPr/>
                    <a:lstStyle/>
                    <a:p>
                      <a:pPr algn="just"/>
                      <a:endParaRPr lang="en-US" sz="2000" b="0" kern="1200" dirty="0">
                        <a:solidFill>
                          <a:schemeClr val="tx1"/>
                        </a:solidFill>
                        <a:latin typeface="+mn-lt"/>
                        <a:ea typeface="+mn-ea"/>
                        <a:cs typeface="+mn-cs"/>
                      </a:endParaRPr>
                    </a:p>
                  </a:txBody>
                  <a:tcPr marT="45723" marB="45723"/>
                </a:tc>
                <a:extLst>
                  <a:ext uri="{0D108BD9-81ED-4DB2-BD59-A6C34878D82A}">
                    <a16:rowId xmlns:a16="http://schemas.microsoft.com/office/drawing/2014/main" val="2413370636"/>
                  </a:ext>
                </a:extLst>
              </a:tr>
            </a:tbl>
          </a:graphicData>
        </a:graphic>
      </p:graphicFrame>
      <p:sp>
        <p:nvSpPr>
          <p:cNvPr id="3" name="Title 2"/>
          <p:cNvSpPr>
            <a:spLocks noGrp="1"/>
          </p:cNvSpPr>
          <p:nvPr>
            <p:ph type="title"/>
          </p:nvPr>
        </p:nvSpPr>
        <p:spPr>
          <a:xfrm>
            <a:off x="204716" y="464024"/>
            <a:ext cx="11778018" cy="986733"/>
          </a:xfrm>
          <a:solidFill>
            <a:schemeClr val="accent2">
              <a:lumMod val="60000"/>
              <a:lumOff val="40000"/>
            </a:schemeClr>
          </a:solidFill>
          <a:ln>
            <a:solidFill>
              <a:schemeClr val="accent1"/>
            </a:solidFill>
          </a:ln>
        </p:spPr>
        <p:txBody>
          <a:bodyPr>
            <a:noAutofit/>
          </a:bodyPr>
          <a:lstStyle/>
          <a:p>
            <a:pPr algn="ctr"/>
            <a:r>
              <a:rPr lang="en-US" sz="3600" b="1" dirty="0">
                <a:solidFill>
                  <a:schemeClr val="tx1"/>
                </a:solidFill>
                <a:latin typeface="+mn-lt"/>
              </a:rPr>
              <a:t>SBP Financing Scheme for Renewable Energy </a:t>
            </a:r>
            <a:r>
              <a:rPr lang="en-US" sz="3600" b="1" dirty="0" smtClean="0">
                <a:solidFill>
                  <a:schemeClr val="tx1"/>
                </a:solidFill>
                <a:latin typeface="+mn-lt"/>
              </a:rPr>
              <a:t/>
            </a:r>
            <a:br>
              <a:rPr lang="en-US" sz="3600" b="1" dirty="0" smtClean="0">
                <a:solidFill>
                  <a:schemeClr val="tx1"/>
                </a:solidFill>
                <a:latin typeface="+mn-lt"/>
              </a:rPr>
            </a:br>
            <a:r>
              <a:rPr lang="en-US" sz="3600" b="1" dirty="0" smtClean="0">
                <a:solidFill>
                  <a:schemeClr val="tx1"/>
                </a:solidFill>
                <a:latin typeface="+mn-lt"/>
              </a:rPr>
              <a:t>Eligibility Criteria</a:t>
            </a:r>
            <a:endParaRPr lang="en-US" sz="3600" b="1" dirty="0">
              <a:solidFill>
                <a:schemeClr val="tx1"/>
              </a:solidFill>
              <a:latin typeface="+mn-lt"/>
            </a:endParaRPr>
          </a:p>
        </p:txBody>
      </p:sp>
    </p:spTree>
    <p:extLst>
      <p:ext uri="{BB962C8B-B14F-4D97-AF65-F5344CB8AC3E}">
        <p14:creationId xmlns:p14="http://schemas.microsoft.com/office/powerpoint/2010/main" val="99513045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56440" y="1628774"/>
          <a:ext cx="10702159" cy="4646667"/>
        </p:xfrm>
        <a:graphic>
          <a:graphicData uri="http://schemas.openxmlformats.org/drawingml/2006/table">
            <a:tbl>
              <a:tblPr firstRow="1" bandRow="1">
                <a:tableStyleId>{3B4B98B0-60AC-42C2-AFA5-B58CD77FA1E5}</a:tableStyleId>
              </a:tblPr>
              <a:tblGrid>
                <a:gridCol w="2839348">
                  <a:extLst>
                    <a:ext uri="{9D8B030D-6E8A-4147-A177-3AD203B41FA5}">
                      <a16:colId xmlns:a16="http://schemas.microsoft.com/office/drawing/2014/main" val="3993224025"/>
                    </a:ext>
                  </a:extLst>
                </a:gridCol>
                <a:gridCol w="7862811">
                  <a:extLst>
                    <a:ext uri="{9D8B030D-6E8A-4147-A177-3AD203B41FA5}">
                      <a16:colId xmlns:a16="http://schemas.microsoft.com/office/drawing/2014/main" val="2093124011"/>
                    </a:ext>
                  </a:extLst>
                </a:gridCol>
              </a:tblGrid>
              <a:tr h="283749">
                <a:tc gridSpan="2">
                  <a:txBody>
                    <a:bodyPr/>
                    <a:lstStyle/>
                    <a:p>
                      <a:pPr algn="ctr"/>
                      <a:r>
                        <a:rPr lang="en-US" sz="2000" dirty="0" smtClean="0"/>
                        <a:t>Financing Limit</a:t>
                      </a:r>
                      <a:endParaRPr lang="en-US" sz="2000" b="1" dirty="0"/>
                    </a:p>
                  </a:txBody>
                  <a:tcPr marT="45713" marB="45713">
                    <a:solidFill>
                      <a:schemeClr val="bg1"/>
                    </a:solidFill>
                  </a:tcPr>
                </a:tc>
                <a:tc hMerge="1">
                  <a:txBody>
                    <a:bodyPr/>
                    <a:lstStyle/>
                    <a:p>
                      <a:endParaRPr lang="en-US" sz="2000" b="0" dirty="0"/>
                    </a:p>
                  </a:txBody>
                  <a:tcPr/>
                </a:tc>
                <a:extLst>
                  <a:ext uri="{0D108BD9-81ED-4DB2-BD59-A6C34878D82A}">
                    <a16:rowId xmlns:a16="http://schemas.microsoft.com/office/drawing/2014/main" val="3953906560"/>
                  </a:ext>
                </a:extLst>
              </a:tr>
              <a:tr h="412334">
                <a:tc>
                  <a:txBody>
                    <a:bodyPr/>
                    <a:lstStyle/>
                    <a:p>
                      <a:r>
                        <a:rPr lang="en-US" sz="2000" b="1" dirty="0" smtClean="0"/>
                        <a:t>Category I</a:t>
                      </a:r>
                      <a:endParaRPr lang="en-US" sz="2000" b="1" dirty="0"/>
                    </a:p>
                  </a:txBody>
                  <a:tcPr marT="45713" marB="45713">
                    <a:noFill/>
                  </a:tcPr>
                </a:tc>
                <a:tc>
                  <a:txBody>
                    <a:bodyPr/>
                    <a:lstStyle/>
                    <a:p>
                      <a:r>
                        <a:rPr lang="en-US" sz="2000" dirty="0" smtClean="0"/>
                        <a:t>Rs 06 billion for a single project</a:t>
                      </a:r>
                      <a:endParaRPr lang="en-US" sz="2000" b="0" dirty="0"/>
                    </a:p>
                  </a:txBody>
                  <a:tcPr marT="45713" marB="45713">
                    <a:solidFill>
                      <a:schemeClr val="bg1"/>
                    </a:solidFill>
                  </a:tcPr>
                </a:tc>
                <a:extLst>
                  <a:ext uri="{0D108BD9-81ED-4DB2-BD59-A6C34878D82A}">
                    <a16:rowId xmlns:a16="http://schemas.microsoft.com/office/drawing/2014/main" val="2095870032"/>
                  </a:ext>
                </a:extLst>
              </a:tr>
              <a:tr h="412334">
                <a:tc>
                  <a:txBody>
                    <a:bodyPr/>
                    <a:lstStyle/>
                    <a:p>
                      <a:r>
                        <a:rPr lang="en-US" sz="2000" b="1" dirty="0" smtClean="0"/>
                        <a:t>Category II</a:t>
                      </a:r>
                      <a:endParaRPr lang="en-US" sz="2000" b="1" dirty="0"/>
                    </a:p>
                  </a:txBody>
                  <a:tcPr marT="45713" marB="45713">
                    <a:noFill/>
                  </a:tcPr>
                </a:tc>
                <a:tc>
                  <a:txBody>
                    <a:bodyPr/>
                    <a:lstStyle/>
                    <a:p>
                      <a:r>
                        <a:rPr lang="en-US" sz="2000" dirty="0" smtClean="0"/>
                        <a:t>Rs 400 million for a single borrower</a:t>
                      </a:r>
                      <a:endParaRPr lang="en-US" sz="2000" b="0" dirty="0" smtClean="0"/>
                    </a:p>
                  </a:txBody>
                  <a:tcPr marT="45713" marB="45713">
                    <a:solidFill>
                      <a:schemeClr val="bg1"/>
                    </a:solidFill>
                  </a:tcPr>
                </a:tc>
                <a:extLst>
                  <a:ext uri="{0D108BD9-81ED-4DB2-BD59-A6C34878D82A}">
                    <a16:rowId xmlns:a16="http://schemas.microsoft.com/office/drawing/2014/main" val="2989174832"/>
                  </a:ext>
                </a:extLst>
              </a:tr>
              <a:tr h="414455">
                <a:tc>
                  <a:txBody>
                    <a:bodyPr/>
                    <a:lstStyle/>
                    <a:p>
                      <a:r>
                        <a:rPr lang="en-US" sz="2000" b="1" dirty="0" smtClean="0">
                          <a:solidFill>
                            <a:schemeClr val="tx1"/>
                          </a:solidFill>
                        </a:rPr>
                        <a:t>Category</a:t>
                      </a:r>
                      <a:r>
                        <a:rPr lang="en-US" sz="2000" b="1" baseline="0" dirty="0" smtClean="0">
                          <a:solidFill>
                            <a:schemeClr val="tx1"/>
                          </a:solidFill>
                        </a:rPr>
                        <a:t> III</a:t>
                      </a:r>
                      <a:endParaRPr lang="en-US" sz="2000" b="1" dirty="0">
                        <a:solidFill>
                          <a:schemeClr val="tx1"/>
                        </a:solidFill>
                      </a:endParaRPr>
                    </a:p>
                  </a:txBody>
                  <a:tcPr marT="45713" marB="45713">
                    <a:noFill/>
                  </a:tcPr>
                </a:tc>
                <a:tc>
                  <a:txBody>
                    <a:bodyPr/>
                    <a:lstStyle/>
                    <a:p>
                      <a:r>
                        <a:rPr lang="en-US" sz="2000" b="0" dirty="0" smtClean="0">
                          <a:solidFill>
                            <a:schemeClr val="tx1"/>
                          </a:solidFill>
                        </a:rPr>
                        <a:t>Rs 02 billion for a single vendor/ supplier/ energy sale company</a:t>
                      </a:r>
                      <a:endParaRPr lang="en-US" sz="2000" b="0" dirty="0">
                        <a:solidFill>
                          <a:schemeClr val="tx1"/>
                        </a:solidFill>
                      </a:endParaRPr>
                    </a:p>
                  </a:txBody>
                  <a:tcPr marT="45713" marB="45713">
                    <a:solidFill>
                      <a:schemeClr val="bg1"/>
                    </a:solidFill>
                  </a:tcPr>
                </a:tc>
                <a:extLst>
                  <a:ext uri="{0D108BD9-81ED-4DB2-BD59-A6C34878D82A}">
                    <a16:rowId xmlns:a16="http://schemas.microsoft.com/office/drawing/2014/main" val="3108735486"/>
                  </a:ext>
                </a:extLst>
              </a:tr>
              <a:tr h="414455">
                <a:tc gridSpan="2">
                  <a:txBody>
                    <a:bodyPr/>
                    <a:lstStyle/>
                    <a:p>
                      <a:pPr algn="ctr"/>
                      <a:r>
                        <a:rPr lang="en-US" sz="2000" b="1" kern="1200" dirty="0" smtClean="0"/>
                        <a:t>SBP Refinance</a:t>
                      </a:r>
                      <a:endParaRPr lang="en-US" sz="2000" b="1" kern="1200" dirty="0">
                        <a:solidFill>
                          <a:schemeClr val="tx1"/>
                        </a:solidFill>
                        <a:latin typeface="+mn-lt"/>
                        <a:ea typeface="+mn-ea"/>
                        <a:cs typeface="+mn-cs"/>
                      </a:endParaRPr>
                    </a:p>
                  </a:txBody>
                  <a:tcPr marT="45713" marB="45713">
                    <a:solidFill>
                      <a:schemeClr val="bg1"/>
                    </a:solidFill>
                  </a:tcPr>
                </a:tc>
                <a:tc hMerge="1">
                  <a:txBody>
                    <a:bodyPr/>
                    <a:lstStyle/>
                    <a:p>
                      <a:endParaRPr lang="en-US" sz="2000" b="0" dirty="0"/>
                    </a:p>
                  </a:txBody>
                  <a:tcPr/>
                </a:tc>
                <a:extLst>
                  <a:ext uri="{0D108BD9-81ED-4DB2-BD59-A6C34878D82A}">
                    <a16:rowId xmlns:a16="http://schemas.microsoft.com/office/drawing/2014/main" val="25645770"/>
                  </a:ext>
                </a:extLst>
              </a:tr>
              <a:tr h="1137811">
                <a:tc>
                  <a:txBody>
                    <a:bodyPr/>
                    <a:lstStyle/>
                    <a:p>
                      <a:r>
                        <a:rPr lang="en-US" sz="2000" b="1" dirty="0" smtClean="0"/>
                        <a:t>Category I</a:t>
                      </a:r>
                      <a:endParaRPr lang="en-US" sz="2000" b="1" dirty="0"/>
                    </a:p>
                  </a:txBody>
                  <a:tcPr marT="45713" marB="45713">
                    <a:noFill/>
                  </a:tcPr>
                </a:tc>
                <a:tc>
                  <a:txBody>
                    <a:bodyPr/>
                    <a:lstStyle/>
                    <a:p>
                      <a:r>
                        <a:rPr lang="en-US" sz="2000" dirty="0" smtClean="0"/>
                        <a:t>SBP Refinance shall be up-to 100% of total financing (debt) of an eligible RE project of </a:t>
                      </a:r>
                      <a:r>
                        <a:rPr lang="en-US" sz="2000" dirty="0" err="1" smtClean="0"/>
                        <a:t>upto</a:t>
                      </a:r>
                      <a:r>
                        <a:rPr lang="en-US" sz="2000" dirty="0" smtClean="0"/>
                        <a:t> 20 MW and up-to 50% of financing (debt) of an eligible RE Project of more than 20 MW.</a:t>
                      </a:r>
                      <a:endParaRPr lang="en-US" sz="2000" b="0" dirty="0"/>
                    </a:p>
                  </a:txBody>
                  <a:tcPr marT="45713" marB="45713">
                    <a:solidFill>
                      <a:schemeClr val="bg1"/>
                    </a:solidFill>
                  </a:tcPr>
                </a:tc>
                <a:extLst>
                  <a:ext uri="{0D108BD9-81ED-4DB2-BD59-A6C34878D82A}">
                    <a16:rowId xmlns:a16="http://schemas.microsoft.com/office/drawing/2014/main" val="1586971727"/>
                  </a:ext>
                </a:extLst>
              </a:tr>
              <a:tr h="729526">
                <a:tc>
                  <a:txBody>
                    <a:bodyPr/>
                    <a:lstStyle/>
                    <a:p>
                      <a:r>
                        <a:rPr lang="en-US" sz="2000" b="1" dirty="0" smtClean="0"/>
                        <a:t>Category II</a:t>
                      </a:r>
                      <a:endParaRPr lang="en-US" sz="2000" b="1" dirty="0"/>
                    </a:p>
                  </a:txBody>
                  <a:tcPr marT="45713" marB="45713">
                    <a:noFill/>
                  </a:tcPr>
                </a:tc>
                <a:tc>
                  <a:txBody>
                    <a:bodyPr/>
                    <a:lstStyle/>
                    <a:p>
                      <a:r>
                        <a:rPr lang="en-US" sz="2000" dirty="0" smtClean="0"/>
                        <a:t>SBP Refinance shall be up-to 100% of financing to the eligible borrowers.</a:t>
                      </a:r>
                      <a:endParaRPr lang="en-US" sz="2000" b="0" dirty="0"/>
                    </a:p>
                  </a:txBody>
                  <a:tcPr marT="45713" marB="45713">
                    <a:solidFill>
                      <a:schemeClr val="bg1"/>
                    </a:solidFill>
                  </a:tcPr>
                </a:tc>
                <a:extLst>
                  <a:ext uri="{0D108BD9-81ED-4DB2-BD59-A6C34878D82A}">
                    <a16:rowId xmlns:a16="http://schemas.microsoft.com/office/drawing/2014/main" val="3875061687"/>
                  </a:ext>
                </a:extLst>
              </a:tr>
              <a:tr h="729526">
                <a:tc>
                  <a:txBody>
                    <a:bodyPr/>
                    <a:lstStyle/>
                    <a:p>
                      <a:r>
                        <a:rPr lang="en-US" sz="2000" b="1" dirty="0" smtClean="0"/>
                        <a:t>Category</a:t>
                      </a:r>
                      <a:r>
                        <a:rPr lang="en-US" sz="2000" b="1" baseline="0" dirty="0" smtClean="0"/>
                        <a:t> III</a:t>
                      </a:r>
                      <a:endParaRPr lang="en-US" sz="2000" b="1" dirty="0"/>
                    </a:p>
                  </a:txBody>
                  <a:tcPr marT="45713" marB="45713">
                    <a:noFill/>
                  </a:tcPr>
                </a:tc>
                <a:tc>
                  <a:txBody>
                    <a:bodyPr/>
                    <a:lstStyle/>
                    <a:p>
                      <a:r>
                        <a:rPr lang="en-US" sz="2000" dirty="0" smtClean="0"/>
                        <a:t>SBP Refinance shall be up-to 100% of financing to the eligible borrowers.</a:t>
                      </a:r>
                      <a:endParaRPr lang="en-US" sz="2000" b="0" dirty="0"/>
                    </a:p>
                  </a:txBody>
                  <a:tcPr marT="45713" marB="45713">
                    <a:solidFill>
                      <a:schemeClr val="bg1"/>
                    </a:solidFill>
                  </a:tcPr>
                </a:tc>
                <a:extLst>
                  <a:ext uri="{0D108BD9-81ED-4DB2-BD59-A6C34878D82A}">
                    <a16:rowId xmlns:a16="http://schemas.microsoft.com/office/drawing/2014/main" val="2193453683"/>
                  </a:ext>
                </a:extLst>
              </a:tr>
            </a:tbl>
          </a:graphicData>
        </a:graphic>
      </p:graphicFrame>
      <p:sp>
        <p:nvSpPr>
          <p:cNvPr id="2" name="Title 1"/>
          <p:cNvSpPr>
            <a:spLocks noGrp="1"/>
          </p:cNvSpPr>
          <p:nvPr>
            <p:ph type="title"/>
          </p:nvPr>
        </p:nvSpPr>
        <p:spPr>
          <a:xfrm>
            <a:off x="136478" y="313899"/>
            <a:ext cx="11750722" cy="1132764"/>
          </a:xfrm>
          <a:solidFill>
            <a:schemeClr val="accent2">
              <a:lumMod val="60000"/>
              <a:lumOff val="40000"/>
            </a:schemeClr>
          </a:solidFill>
          <a:ln>
            <a:solidFill>
              <a:schemeClr val="accent1"/>
            </a:solidFill>
          </a:ln>
        </p:spPr>
        <p:txBody>
          <a:bodyPr>
            <a:noAutofit/>
          </a:bodyPr>
          <a:lstStyle/>
          <a:p>
            <a:pPr algn="ctr"/>
            <a:r>
              <a:rPr lang="en-US" sz="3600" b="1" dirty="0">
                <a:solidFill>
                  <a:schemeClr val="tx1"/>
                </a:solidFill>
                <a:latin typeface="+mn-lt"/>
              </a:rPr>
              <a:t>SBP Financing Scheme for Renewable Energy </a:t>
            </a:r>
            <a:r>
              <a:rPr lang="en-US" sz="3600" b="1" dirty="0" smtClean="0">
                <a:solidFill>
                  <a:schemeClr val="tx1"/>
                </a:solidFill>
                <a:latin typeface="+mn-lt"/>
              </a:rPr>
              <a:t/>
            </a:r>
            <a:br>
              <a:rPr lang="en-US" sz="3600" b="1" dirty="0" smtClean="0">
                <a:solidFill>
                  <a:schemeClr val="tx1"/>
                </a:solidFill>
                <a:latin typeface="+mn-lt"/>
              </a:rPr>
            </a:br>
            <a:r>
              <a:rPr lang="en-US" sz="3600" b="1" dirty="0" smtClean="0">
                <a:solidFill>
                  <a:schemeClr val="tx1"/>
                </a:solidFill>
                <a:latin typeface="+mn-lt"/>
              </a:rPr>
              <a:t>Financing </a:t>
            </a:r>
            <a:r>
              <a:rPr lang="en-US" sz="3600" b="1" dirty="0">
                <a:solidFill>
                  <a:schemeClr val="tx1"/>
                </a:solidFill>
                <a:latin typeface="+mn-lt"/>
              </a:rPr>
              <a:t>Limit and SBP </a:t>
            </a:r>
            <a:r>
              <a:rPr lang="en-US" sz="3600" b="1" dirty="0" smtClean="0">
                <a:solidFill>
                  <a:schemeClr val="tx1"/>
                </a:solidFill>
                <a:latin typeface="+mn-lt"/>
              </a:rPr>
              <a:t>Refinance</a:t>
            </a:r>
            <a:endParaRPr lang="en-US" sz="3600" b="1" dirty="0">
              <a:solidFill>
                <a:schemeClr val="tx1"/>
              </a:solidFill>
              <a:latin typeface="+mn-lt"/>
            </a:endParaRPr>
          </a:p>
        </p:txBody>
      </p:sp>
    </p:spTree>
    <p:extLst>
      <p:ext uri="{BB962C8B-B14F-4D97-AF65-F5344CB8AC3E}">
        <p14:creationId xmlns:p14="http://schemas.microsoft.com/office/powerpoint/2010/main" val="428289173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571501" y="1657351"/>
          <a:ext cx="10584180" cy="3128961"/>
        </p:xfrm>
        <a:graphic>
          <a:graphicData uri="http://schemas.openxmlformats.org/drawingml/2006/table">
            <a:tbl>
              <a:tblPr firstRow="1" bandRow="1">
                <a:tableStyleId>{3B4B98B0-60AC-42C2-AFA5-B58CD77FA1E5}</a:tableStyleId>
              </a:tblPr>
              <a:tblGrid>
                <a:gridCol w="1731057">
                  <a:extLst>
                    <a:ext uri="{9D8B030D-6E8A-4147-A177-3AD203B41FA5}">
                      <a16:colId xmlns:a16="http://schemas.microsoft.com/office/drawing/2014/main" val="3993224025"/>
                    </a:ext>
                  </a:extLst>
                </a:gridCol>
                <a:gridCol w="2720234">
                  <a:extLst>
                    <a:ext uri="{9D8B030D-6E8A-4147-A177-3AD203B41FA5}">
                      <a16:colId xmlns:a16="http://schemas.microsoft.com/office/drawing/2014/main" val="2093124011"/>
                    </a:ext>
                  </a:extLst>
                </a:gridCol>
                <a:gridCol w="3561032">
                  <a:extLst>
                    <a:ext uri="{9D8B030D-6E8A-4147-A177-3AD203B41FA5}">
                      <a16:colId xmlns:a16="http://schemas.microsoft.com/office/drawing/2014/main" val="3349766143"/>
                    </a:ext>
                  </a:extLst>
                </a:gridCol>
                <a:gridCol w="2571857">
                  <a:extLst>
                    <a:ext uri="{9D8B030D-6E8A-4147-A177-3AD203B41FA5}">
                      <a16:colId xmlns:a16="http://schemas.microsoft.com/office/drawing/2014/main" val="3388992733"/>
                    </a:ext>
                  </a:extLst>
                </a:gridCol>
              </a:tblGrid>
              <a:tr h="1240579">
                <a:tc>
                  <a:txBody>
                    <a:bodyPr/>
                    <a:lstStyle/>
                    <a:p>
                      <a:pPr algn="ctr"/>
                      <a:endParaRPr lang="en-US" sz="2000" b="1" dirty="0"/>
                    </a:p>
                  </a:txBody>
                  <a:tcPr marT="45727" marB="45727">
                    <a:solidFill>
                      <a:schemeClr val="bg1"/>
                    </a:solidFill>
                  </a:tcPr>
                </a:tc>
                <a:tc>
                  <a:txBody>
                    <a:bodyPr/>
                    <a:lstStyle/>
                    <a:p>
                      <a:pPr algn="ctr"/>
                      <a:r>
                        <a:rPr lang="en-US" sz="2000" dirty="0" smtClean="0"/>
                        <a:t>SBP Service Charges/ Refinance Rate</a:t>
                      </a:r>
                      <a:endParaRPr lang="en-US" sz="2000" b="1" dirty="0" smtClean="0"/>
                    </a:p>
                  </a:txBody>
                  <a:tcPr marT="45727" marB="45727">
                    <a:solidFill>
                      <a:schemeClr val="bg1"/>
                    </a:solidFill>
                  </a:tcPr>
                </a:tc>
                <a:tc>
                  <a:txBody>
                    <a:bodyPr/>
                    <a:lstStyle/>
                    <a:p>
                      <a:pPr algn="ctr"/>
                      <a:r>
                        <a:rPr lang="en-US" sz="2000" dirty="0" smtClean="0"/>
                        <a:t>Maximum bank/ DFI’s Spread</a:t>
                      </a:r>
                      <a:endParaRPr lang="en-US" sz="2000" b="1" dirty="0" smtClean="0"/>
                    </a:p>
                  </a:txBody>
                  <a:tcPr marT="45727" marB="45727">
                    <a:solidFill>
                      <a:schemeClr val="bg1"/>
                    </a:solidFill>
                  </a:tcPr>
                </a:tc>
                <a:tc>
                  <a:txBody>
                    <a:bodyPr/>
                    <a:lstStyle/>
                    <a:p>
                      <a:pPr algn="ctr"/>
                      <a:r>
                        <a:rPr lang="en-US" sz="2000" dirty="0" smtClean="0"/>
                        <a:t>Maximum End User Rate</a:t>
                      </a:r>
                      <a:endParaRPr lang="en-US" sz="2000" b="1" dirty="0"/>
                    </a:p>
                  </a:txBody>
                  <a:tcPr marT="45727" marB="45727">
                    <a:solidFill>
                      <a:schemeClr val="bg1"/>
                    </a:solidFill>
                  </a:tcPr>
                </a:tc>
                <a:extLst>
                  <a:ext uri="{0D108BD9-81ED-4DB2-BD59-A6C34878D82A}">
                    <a16:rowId xmlns:a16="http://schemas.microsoft.com/office/drawing/2014/main" val="3953906560"/>
                  </a:ext>
                </a:extLst>
              </a:tr>
              <a:tr h="620288">
                <a:tc>
                  <a:txBody>
                    <a:bodyPr/>
                    <a:lstStyle/>
                    <a:p>
                      <a:r>
                        <a:rPr lang="en-US" sz="2000" b="1" dirty="0" smtClean="0"/>
                        <a:t>Category I</a:t>
                      </a:r>
                      <a:endParaRPr lang="en-US" sz="2000" b="1" dirty="0"/>
                    </a:p>
                  </a:txBody>
                  <a:tcPr marT="45727" marB="45727">
                    <a:solidFill>
                      <a:schemeClr val="bg1">
                        <a:alpha val="20000"/>
                      </a:schemeClr>
                    </a:solidFill>
                  </a:tcPr>
                </a:tc>
                <a:tc>
                  <a:txBody>
                    <a:bodyPr/>
                    <a:lstStyle/>
                    <a:p>
                      <a:pPr algn="ctr"/>
                      <a:r>
                        <a:rPr lang="en-US" sz="2000" dirty="0" smtClean="0"/>
                        <a:t>3%</a:t>
                      </a:r>
                      <a:endParaRPr lang="en-US" sz="2000" b="0" dirty="0"/>
                    </a:p>
                  </a:txBody>
                  <a:tcPr marT="45727" marB="45727">
                    <a:solidFill>
                      <a:schemeClr val="bg1">
                        <a:alpha val="20000"/>
                      </a:schemeClr>
                    </a:solidFill>
                  </a:tcPr>
                </a:tc>
                <a:tc>
                  <a:txBody>
                    <a:bodyPr/>
                    <a:lstStyle/>
                    <a:p>
                      <a:pPr algn="ctr"/>
                      <a:r>
                        <a:rPr lang="en-US" sz="2000" dirty="0" smtClean="0"/>
                        <a:t>3%</a:t>
                      </a:r>
                      <a:endParaRPr lang="en-US" sz="2000" b="0" dirty="0"/>
                    </a:p>
                  </a:txBody>
                  <a:tcPr marT="45727" marB="45727">
                    <a:solidFill>
                      <a:schemeClr val="bg1">
                        <a:alpha val="20000"/>
                      </a:schemeClr>
                    </a:solidFill>
                  </a:tcPr>
                </a:tc>
                <a:tc>
                  <a:txBody>
                    <a:bodyPr/>
                    <a:lstStyle/>
                    <a:p>
                      <a:pPr algn="ctr"/>
                      <a:r>
                        <a:rPr lang="en-US" sz="2000" dirty="0" smtClean="0"/>
                        <a:t>6%</a:t>
                      </a:r>
                      <a:endParaRPr lang="en-US" sz="2000" b="0" dirty="0"/>
                    </a:p>
                  </a:txBody>
                  <a:tcPr marT="45727" marB="45727">
                    <a:solidFill>
                      <a:schemeClr val="bg1">
                        <a:alpha val="20000"/>
                      </a:schemeClr>
                    </a:solidFill>
                  </a:tcPr>
                </a:tc>
                <a:extLst>
                  <a:ext uri="{0D108BD9-81ED-4DB2-BD59-A6C34878D82A}">
                    <a16:rowId xmlns:a16="http://schemas.microsoft.com/office/drawing/2014/main" val="2095870032"/>
                  </a:ext>
                </a:extLst>
              </a:tr>
              <a:tr h="620288">
                <a:tc>
                  <a:txBody>
                    <a:bodyPr/>
                    <a:lstStyle/>
                    <a:p>
                      <a:r>
                        <a:rPr lang="en-US" sz="2000" b="1" dirty="0" smtClean="0"/>
                        <a:t>Category II</a:t>
                      </a:r>
                      <a:endParaRPr lang="en-US" sz="2000" b="1" dirty="0"/>
                    </a:p>
                  </a:txBody>
                  <a:tcPr marT="45727" marB="45727">
                    <a:solidFill>
                      <a:schemeClr val="bg1"/>
                    </a:solidFill>
                  </a:tcPr>
                </a:tc>
                <a:tc>
                  <a:txBody>
                    <a:bodyPr/>
                    <a:lstStyle/>
                    <a:p>
                      <a:pPr algn="ctr"/>
                      <a:r>
                        <a:rPr lang="en-US" sz="2000" dirty="0" smtClean="0"/>
                        <a:t>2%</a:t>
                      </a:r>
                      <a:endParaRPr lang="en-US" sz="2000" b="0" dirty="0" smtClean="0"/>
                    </a:p>
                  </a:txBody>
                  <a:tcPr marT="45727" marB="45727">
                    <a:solidFill>
                      <a:schemeClr val="bg1"/>
                    </a:solidFill>
                  </a:tcPr>
                </a:tc>
                <a:tc>
                  <a:txBody>
                    <a:bodyPr/>
                    <a:lstStyle/>
                    <a:p>
                      <a:pPr algn="ctr"/>
                      <a:r>
                        <a:rPr lang="en-US" sz="2000" dirty="0" smtClean="0"/>
                        <a:t>4%</a:t>
                      </a:r>
                      <a:endParaRPr lang="en-US" sz="2000" b="0" dirty="0" smtClean="0"/>
                    </a:p>
                  </a:txBody>
                  <a:tcPr marT="45727" marB="45727">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smtClean="0">
                          <a:ln>
                            <a:noFill/>
                          </a:ln>
                          <a:effectLst/>
                          <a:uLnTx/>
                          <a:uFillTx/>
                        </a:rPr>
                        <a:t>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T="45727" marB="45727">
                    <a:solidFill>
                      <a:schemeClr val="bg1"/>
                    </a:solidFill>
                  </a:tcPr>
                </a:tc>
                <a:extLst>
                  <a:ext uri="{0D108BD9-81ED-4DB2-BD59-A6C34878D82A}">
                    <a16:rowId xmlns:a16="http://schemas.microsoft.com/office/drawing/2014/main" val="2989174832"/>
                  </a:ext>
                </a:extLst>
              </a:tr>
              <a:tr h="647806">
                <a:tc>
                  <a:txBody>
                    <a:bodyPr/>
                    <a:lstStyle/>
                    <a:p>
                      <a:r>
                        <a:rPr lang="en-US" sz="2000" b="1" dirty="0" smtClean="0"/>
                        <a:t>Category</a:t>
                      </a:r>
                      <a:r>
                        <a:rPr lang="en-US" sz="2000" b="1" baseline="0" dirty="0" smtClean="0"/>
                        <a:t> III</a:t>
                      </a:r>
                      <a:endParaRPr lang="en-US" sz="2000" b="1" dirty="0"/>
                    </a:p>
                  </a:txBody>
                  <a:tcPr marT="45727" marB="45727">
                    <a:solidFill>
                      <a:schemeClr val="bg1">
                        <a:alpha val="20000"/>
                      </a:schemeClr>
                    </a:solidFill>
                  </a:tcPr>
                </a:tc>
                <a:tc>
                  <a:txBody>
                    <a:bodyPr/>
                    <a:lstStyle/>
                    <a:p>
                      <a:pPr algn="ctr"/>
                      <a:r>
                        <a:rPr lang="en-US" sz="2000" dirty="0" smtClean="0"/>
                        <a:t>3%</a:t>
                      </a:r>
                      <a:endParaRPr lang="en-US" sz="2000" b="0" dirty="0"/>
                    </a:p>
                  </a:txBody>
                  <a:tcPr marT="45727" marB="45727">
                    <a:solidFill>
                      <a:schemeClr val="bg1">
                        <a:alpha val="20000"/>
                      </a:schemeClr>
                    </a:solidFill>
                  </a:tcPr>
                </a:tc>
                <a:tc>
                  <a:txBody>
                    <a:bodyPr/>
                    <a:lstStyle/>
                    <a:p>
                      <a:pPr algn="ctr"/>
                      <a:r>
                        <a:rPr lang="en-US" sz="2000" dirty="0" smtClean="0"/>
                        <a:t>3%</a:t>
                      </a:r>
                      <a:endParaRPr lang="en-US" sz="2000" b="0" dirty="0"/>
                    </a:p>
                  </a:txBody>
                  <a:tcPr marT="45727" marB="45727">
                    <a:solidFill>
                      <a:schemeClr val="bg1">
                        <a:alpha val="2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T="45727" marB="45727">
                    <a:solidFill>
                      <a:schemeClr val="bg1">
                        <a:alpha val="20000"/>
                      </a:schemeClr>
                    </a:solidFill>
                  </a:tcPr>
                </a:tc>
                <a:extLst>
                  <a:ext uri="{0D108BD9-81ED-4DB2-BD59-A6C34878D82A}">
                    <a16:rowId xmlns:a16="http://schemas.microsoft.com/office/drawing/2014/main" val="3108735486"/>
                  </a:ext>
                </a:extLst>
              </a:tr>
            </a:tbl>
          </a:graphicData>
        </a:graphic>
      </p:graphicFrame>
      <p:sp>
        <p:nvSpPr>
          <p:cNvPr id="2" name="Title 1"/>
          <p:cNvSpPr>
            <a:spLocks noGrp="1"/>
          </p:cNvSpPr>
          <p:nvPr>
            <p:ph type="title"/>
          </p:nvPr>
        </p:nvSpPr>
        <p:spPr>
          <a:xfrm>
            <a:off x="150125" y="395785"/>
            <a:ext cx="11586950" cy="1054972"/>
          </a:xfrm>
          <a:solidFill>
            <a:schemeClr val="accent2">
              <a:lumMod val="60000"/>
              <a:lumOff val="40000"/>
            </a:schemeClr>
          </a:solidFill>
          <a:ln>
            <a:solidFill>
              <a:schemeClr val="accent1"/>
            </a:solidFill>
          </a:ln>
        </p:spPr>
        <p:txBody>
          <a:bodyPr>
            <a:noAutofit/>
          </a:bodyPr>
          <a:lstStyle/>
          <a:p>
            <a:pPr algn="ctr"/>
            <a:r>
              <a:rPr lang="en-US" sz="3600" b="1" dirty="0">
                <a:solidFill>
                  <a:schemeClr val="tx1"/>
                </a:solidFill>
                <a:latin typeface="+mn-lt"/>
              </a:rPr>
              <a:t>SBP Financing Scheme for Renewable </a:t>
            </a:r>
            <a:r>
              <a:rPr lang="en-US" sz="3600" b="1" dirty="0" smtClean="0">
                <a:solidFill>
                  <a:schemeClr val="tx1"/>
                </a:solidFill>
                <a:latin typeface="+mn-lt"/>
              </a:rPr>
              <a:t>Energy</a:t>
            </a:r>
            <a:br>
              <a:rPr lang="en-US" sz="3600" b="1" dirty="0" smtClean="0">
                <a:solidFill>
                  <a:schemeClr val="tx1"/>
                </a:solidFill>
                <a:latin typeface="+mn-lt"/>
              </a:rPr>
            </a:br>
            <a:r>
              <a:rPr lang="en-US" sz="3600" b="1" dirty="0" smtClean="0">
                <a:solidFill>
                  <a:schemeClr val="tx1"/>
                </a:solidFill>
                <a:latin typeface="+mn-lt"/>
              </a:rPr>
              <a:t> Service </a:t>
            </a:r>
            <a:r>
              <a:rPr lang="en-US" sz="3600" b="1" dirty="0">
                <a:solidFill>
                  <a:schemeClr val="tx1"/>
                </a:solidFill>
                <a:latin typeface="+mn-lt"/>
              </a:rPr>
              <a:t>Charges and Rates for End </a:t>
            </a:r>
            <a:r>
              <a:rPr lang="en-US" sz="3600" b="1" dirty="0" smtClean="0">
                <a:solidFill>
                  <a:schemeClr val="tx1"/>
                </a:solidFill>
                <a:latin typeface="+mn-lt"/>
              </a:rPr>
              <a:t>Users</a:t>
            </a:r>
            <a:endParaRPr lang="en-US" sz="3600" b="1" dirty="0">
              <a:solidFill>
                <a:schemeClr val="tx1"/>
              </a:solidFill>
              <a:latin typeface="+mn-lt"/>
            </a:endParaRPr>
          </a:p>
        </p:txBody>
      </p:sp>
    </p:spTree>
    <p:extLst>
      <p:ext uri="{BB962C8B-B14F-4D97-AF65-F5344CB8AC3E}">
        <p14:creationId xmlns:p14="http://schemas.microsoft.com/office/powerpoint/2010/main" val="395189226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61697" y="1725010"/>
          <a:ext cx="10711191" cy="4477408"/>
        </p:xfrm>
        <a:graphic>
          <a:graphicData uri="http://schemas.openxmlformats.org/drawingml/2006/table">
            <a:tbl>
              <a:tblPr firstRow="1" bandRow="1">
                <a:tableStyleId>{3B4B98B0-60AC-42C2-AFA5-B58CD77FA1E5}</a:tableStyleId>
              </a:tblPr>
              <a:tblGrid>
                <a:gridCol w="2040226">
                  <a:extLst>
                    <a:ext uri="{9D8B030D-6E8A-4147-A177-3AD203B41FA5}">
                      <a16:colId xmlns:a16="http://schemas.microsoft.com/office/drawing/2014/main" val="3993224025"/>
                    </a:ext>
                  </a:extLst>
                </a:gridCol>
                <a:gridCol w="3621403">
                  <a:extLst>
                    <a:ext uri="{9D8B030D-6E8A-4147-A177-3AD203B41FA5}">
                      <a16:colId xmlns:a16="http://schemas.microsoft.com/office/drawing/2014/main" val="2093124011"/>
                    </a:ext>
                  </a:extLst>
                </a:gridCol>
                <a:gridCol w="5049562">
                  <a:extLst>
                    <a:ext uri="{9D8B030D-6E8A-4147-A177-3AD203B41FA5}">
                      <a16:colId xmlns:a16="http://schemas.microsoft.com/office/drawing/2014/main" val="3388992733"/>
                    </a:ext>
                  </a:extLst>
                </a:gridCol>
              </a:tblGrid>
              <a:tr h="470598">
                <a:tc>
                  <a:txBody>
                    <a:bodyPr/>
                    <a:lstStyle/>
                    <a:p>
                      <a:pPr algn="ctr"/>
                      <a:endParaRPr lang="en-US" sz="2000" b="1" dirty="0"/>
                    </a:p>
                  </a:txBody>
                  <a:tcPr marT="45723" marB="45723">
                    <a:solidFill>
                      <a:schemeClr val="bg1"/>
                    </a:solidFill>
                  </a:tcPr>
                </a:tc>
                <a:tc>
                  <a:txBody>
                    <a:bodyPr/>
                    <a:lstStyle/>
                    <a:p>
                      <a:pPr algn="ctr"/>
                      <a:r>
                        <a:rPr lang="en-US" sz="2000" dirty="0" smtClean="0"/>
                        <a:t>Period of Financing</a:t>
                      </a:r>
                      <a:endParaRPr lang="en-US" sz="2000" b="1" dirty="0" smtClean="0"/>
                    </a:p>
                  </a:txBody>
                  <a:tcPr marT="45723" marB="45723">
                    <a:solidFill>
                      <a:schemeClr val="bg1"/>
                    </a:solidFill>
                  </a:tcPr>
                </a:tc>
                <a:tc>
                  <a:txBody>
                    <a:bodyPr/>
                    <a:lstStyle/>
                    <a:p>
                      <a:pPr algn="ctr"/>
                      <a:r>
                        <a:rPr lang="en-US" sz="2000" dirty="0" smtClean="0"/>
                        <a:t>Repayment</a:t>
                      </a:r>
                      <a:endParaRPr lang="en-US" sz="2000" b="1" dirty="0"/>
                    </a:p>
                  </a:txBody>
                  <a:tcPr marT="45723" marB="45723">
                    <a:solidFill>
                      <a:schemeClr val="bg1"/>
                    </a:solidFill>
                  </a:tcPr>
                </a:tc>
                <a:extLst>
                  <a:ext uri="{0D108BD9-81ED-4DB2-BD59-A6C34878D82A}">
                    <a16:rowId xmlns:a16="http://schemas.microsoft.com/office/drawing/2014/main" val="3953906560"/>
                  </a:ext>
                </a:extLst>
              </a:tr>
              <a:tr h="1156328">
                <a:tc>
                  <a:txBody>
                    <a:bodyPr/>
                    <a:lstStyle/>
                    <a:p>
                      <a:r>
                        <a:rPr lang="en-US" sz="2000" b="1" dirty="0" smtClean="0"/>
                        <a:t>Category I</a:t>
                      </a:r>
                      <a:endParaRPr lang="en-US" sz="2000" b="1" dirty="0"/>
                    </a:p>
                  </a:txBody>
                  <a:tcPr marT="45723" marB="45723">
                    <a:solidFill>
                      <a:schemeClr val="bg1"/>
                    </a:solidFill>
                  </a:tcPr>
                </a:tc>
                <a:tc>
                  <a:txBody>
                    <a:bodyPr/>
                    <a:lstStyle/>
                    <a:p>
                      <a:pPr algn="l"/>
                      <a:r>
                        <a:rPr lang="en-US" sz="2000" kern="1200" dirty="0" smtClean="0">
                          <a:solidFill>
                            <a:schemeClr val="tx1"/>
                          </a:solidFill>
                          <a:latin typeface="+mn-lt"/>
                          <a:ea typeface="+mn-ea"/>
                          <a:cs typeface="+mn-cs"/>
                        </a:rPr>
                        <a:t>Maximum twelve (12) years, including maximum grace period of two (02) years</a:t>
                      </a:r>
                      <a:endParaRPr lang="en-US" sz="2000" kern="1200" dirty="0">
                        <a:solidFill>
                          <a:schemeClr val="tx1"/>
                        </a:solidFill>
                        <a:latin typeface="+mn-lt"/>
                        <a:ea typeface="+mn-ea"/>
                        <a:cs typeface="+mn-cs"/>
                      </a:endParaRPr>
                    </a:p>
                  </a:txBody>
                  <a:tcPr marT="45723" marB="45723">
                    <a:solidFill>
                      <a:schemeClr val="bg1"/>
                    </a:solidFill>
                  </a:tcPr>
                </a:tc>
                <a:tc>
                  <a:txBody>
                    <a:bodyPr/>
                    <a:lstStyle/>
                    <a:p>
                      <a:pPr marL="342900" indent="-342900" algn="l">
                        <a:buFont typeface="Arial" panose="020B0604020202020204" pitchFamily="34" charset="0"/>
                        <a:buChar char="•"/>
                      </a:pPr>
                      <a:r>
                        <a:rPr lang="en-US" sz="2000" dirty="0" smtClean="0"/>
                        <a:t>Principal repayable in quarterly or half yearly installments</a:t>
                      </a:r>
                    </a:p>
                    <a:p>
                      <a:pPr marL="342900" indent="-342900" algn="l">
                        <a:buFont typeface="Arial" panose="020B0604020202020204" pitchFamily="34" charset="0"/>
                        <a:buChar char="•"/>
                      </a:pPr>
                      <a:r>
                        <a:rPr lang="en-US" sz="2000" dirty="0" smtClean="0"/>
                        <a:t>Mark-up repayable on quarterly basis. </a:t>
                      </a:r>
                      <a:endParaRPr lang="en-US" sz="2000" b="0" dirty="0"/>
                    </a:p>
                  </a:txBody>
                  <a:tcPr marT="45723" marB="45723">
                    <a:solidFill>
                      <a:schemeClr val="bg1"/>
                    </a:solidFill>
                  </a:tcPr>
                </a:tc>
                <a:extLst>
                  <a:ext uri="{0D108BD9-81ED-4DB2-BD59-A6C34878D82A}">
                    <a16:rowId xmlns:a16="http://schemas.microsoft.com/office/drawing/2014/main" val="2095870032"/>
                  </a:ext>
                </a:extLst>
              </a:tr>
              <a:tr h="1425241">
                <a:tc>
                  <a:txBody>
                    <a:bodyPr/>
                    <a:lstStyle/>
                    <a:p>
                      <a:r>
                        <a:rPr lang="en-US" sz="2000" b="1" dirty="0" smtClean="0"/>
                        <a:t>Category II</a:t>
                      </a:r>
                      <a:endParaRPr lang="en-US" sz="2000" b="1" dirty="0"/>
                    </a:p>
                  </a:txBody>
                  <a:tcPr marT="45723" marB="45723">
                    <a:solidFill>
                      <a:schemeClr val="bg1"/>
                    </a:solidFill>
                  </a:tcPr>
                </a:tc>
                <a:tc>
                  <a:txBody>
                    <a:bodyPr/>
                    <a:lstStyle/>
                    <a:p>
                      <a:pPr algn="l"/>
                      <a:r>
                        <a:rPr lang="en-US" sz="2000" dirty="0" smtClean="0"/>
                        <a:t>Maximum ten (10) years, including maximum grace period of three (03) months.</a:t>
                      </a:r>
                      <a:endParaRPr lang="en-US" sz="2000" b="0" dirty="0" smtClean="0"/>
                    </a:p>
                  </a:txBody>
                  <a:tcPr marT="45723" marB="45723">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smtClean="0">
                          <a:ln>
                            <a:noFill/>
                          </a:ln>
                          <a:effectLst/>
                          <a:uLnTx/>
                          <a:uFillTx/>
                        </a:rPr>
                        <a:t>Principal repayable in monthly, quarterly or half yearly installments.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smtClean="0">
                          <a:ln>
                            <a:noFill/>
                          </a:ln>
                          <a:effectLst/>
                          <a:uLnTx/>
                          <a:uFillTx/>
                        </a:rPr>
                        <a:t>Mark-up repayable on monthly or quarterly basis.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T="45723" marB="45723">
                    <a:solidFill>
                      <a:schemeClr val="bg1"/>
                    </a:solidFill>
                  </a:tcPr>
                </a:tc>
                <a:extLst>
                  <a:ext uri="{0D108BD9-81ED-4DB2-BD59-A6C34878D82A}">
                    <a16:rowId xmlns:a16="http://schemas.microsoft.com/office/drawing/2014/main" val="2989174832"/>
                  </a:ext>
                </a:extLst>
              </a:tr>
              <a:tr h="1425241">
                <a:tc>
                  <a:txBody>
                    <a:bodyPr/>
                    <a:lstStyle/>
                    <a:p>
                      <a:r>
                        <a:rPr lang="en-US" sz="2000" b="1" dirty="0" smtClean="0"/>
                        <a:t>Category</a:t>
                      </a:r>
                      <a:r>
                        <a:rPr lang="en-US" sz="2000" b="1" baseline="0" dirty="0" smtClean="0"/>
                        <a:t> III</a:t>
                      </a:r>
                      <a:endParaRPr lang="en-US" sz="2000" b="1" dirty="0"/>
                    </a:p>
                  </a:txBody>
                  <a:tcPr marT="45723" marB="45723">
                    <a:solidFill>
                      <a:schemeClr val="bg1"/>
                    </a:solidFill>
                  </a:tcPr>
                </a:tc>
                <a:tc>
                  <a:txBody>
                    <a:bodyPr/>
                    <a:lstStyle/>
                    <a:p>
                      <a:pPr algn="l"/>
                      <a:r>
                        <a:rPr lang="en-US" sz="2000" kern="1200" dirty="0" smtClean="0">
                          <a:solidFill>
                            <a:schemeClr val="tx1"/>
                          </a:solidFill>
                          <a:latin typeface="+mn-lt"/>
                          <a:ea typeface="+mn-ea"/>
                          <a:cs typeface="+mn-cs"/>
                        </a:rPr>
                        <a:t>Maximum ten (10) years including maximum grace period of six (06) months </a:t>
                      </a:r>
                      <a:endParaRPr lang="en-US" sz="2000" kern="1200" dirty="0">
                        <a:solidFill>
                          <a:schemeClr val="tx1"/>
                        </a:solidFill>
                        <a:latin typeface="+mn-lt"/>
                        <a:ea typeface="+mn-ea"/>
                        <a:cs typeface="+mn-cs"/>
                      </a:endParaRPr>
                    </a:p>
                  </a:txBody>
                  <a:tcPr marT="45723" marB="45723">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smtClean="0">
                          <a:ln>
                            <a:noFill/>
                          </a:ln>
                          <a:effectLst/>
                          <a:uLnTx/>
                          <a:uFillTx/>
                        </a:rPr>
                        <a:t>Principal repayable in monthly, quarterly or half yearly installments. </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1200" cap="none" spc="0" normalizeH="0" baseline="0" noProof="0" dirty="0" smtClean="0">
                          <a:ln>
                            <a:noFill/>
                          </a:ln>
                          <a:effectLst/>
                          <a:uLnTx/>
                          <a:uFillTx/>
                        </a:rPr>
                        <a:t>Mark-up repayable on monthly or quarterly basis.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T="45723" marB="45723">
                    <a:solidFill>
                      <a:schemeClr val="bg1"/>
                    </a:solidFill>
                  </a:tcPr>
                </a:tc>
                <a:extLst>
                  <a:ext uri="{0D108BD9-81ED-4DB2-BD59-A6C34878D82A}">
                    <a16:rowId xmlns:a16="http://schemas.microsoft.com/office/drawing/2014/main" val="3108735486"/>
                  </a:ext>
                </a:extLst>
              </a:tr>
            </a:tbl>
          </a:graphicData>
        </a:graphic>
      </p:graphicFrame>
      <p:sp>
        <p:nvSpPr>
          <p:cNvPr id="2" name="Title 1"/>
          <p:cNvSpPr>
            <a:spLocks noGrp="1"/>
          </p:cNvSpPr>
          <p:nvPr>
            <p:ph type="title"/>
          </p:nvPr>
        </p:nvSpPr>
        <p:spPr>
          <a:xfrm>
            <a:off x="232012" y="354842"/>
            <a:ext cx="11546006" cy="1095915"/>
          </a:xfrm>
          <a:solidFill>
            <a:schemeClr val="accent2">
              <a:lumMod val="60000"/>
              <a:lumOff val="40000"/>
            </a:schemeClr>
          </a:solidFill>
          <a:ln>
            <a:solidFill>
              <a:schemeClr val="accent1"/>
            </a:solidFill>
          </a:ln>
        </p:spPr>
        <p:txBody>
          <a:bodyPr>
            <a:noAutofit/>
          </a:bodyPr>
          <a:lstStyle/>
          <a:p>
            <a:pPr algn="ctr"/>
            <a:r>
              <a:rPr lang="en-US" sz="3600" b="1" dirty="0">
                <a:solidFill>
                  <a:schemeClr val="tx1"/>
                </a:solidFill>
                <a:latin typeface="+mn-lt"/>
              </a:rPr>
              <a:t>SBP Financing Scheme for </a:t>
            </a:r>
            <a:r>
              <a:rPr lang="en-US" sz="3600" b="1" dirty="0" smtClean="0">
                <a:solidFill>
                  <a:schemeClr val="tx1"/>
                </a:solidFill>
                <a:latin typeface="+mn-lt"/>
              </a:rPr>
              <a:t>Renewable Energy </a:t>
            </a:r>
            <a:br>
              <a:rPr lang="en-US" sz="3600" b="1" dirty="0" smtClean="0">
                <a:solidFill>
                  <a:schemeClr val="tx1"/>
                </a:solidFill>
                <a:latin typeface="+mn-lt"/>
              </a:rPr>
            </a:br>
            <a:r>
              <a:rPr lang="en-US" sz="3600" b="1" dirty="0" smtClean="0">
                <a:solidFill>
                  <a:schemeClr val="tx1"/>
                </a:solidFill>
                <a:latin typeface="+mn-lt"/>
              </a:rPr>
              <a:t>Period </a:t>
            </a:r>
            <a:r>
              <a:rPr lang="en-US" sz="3600" b="1" dirty="0">
                <a:solidFill>
                  <a:schemeClr val="tx1"/>
                </a:solidFill>
                <a:latin typeface="+mn-lt"/>
              </a:rPr>
              <a:t>and Repayment of </a:t>
            </a:r>
            <a:r>
              <a:rPr lang="en-US" sz="3600" b="1" dirty="0" smtClean="0">
                <a:solidFill>
                  <a:schemeClr val="tx1"/>
                </a:solidFill>
                <a:latin typeface="+mn-lt"/>
              </a:rPr>
              <a:t>Financing</a:t>
            </a:r>
            <a:endParaRPr lang="en-US" sz="3600" b="1" dirty="0">
              <a:solidFill>
                <a:schemeClr val="tx1"/>
              </a:solidFill>
              <a:latin typeface="+mn-lt"/>
            </a:endParaRPr>
          </a:p>
        </p:txBody>
      </p:sp>
    </p:spTree>
    <p:extLst>
      <p:ext uri="{BB962C8B-B14F-4D97-AF65-F5344CB8AC3E}">
        <p14:creationId xmlns:p14="http://schemas.microsoft.com/office/powerpoint/2010/main" val="208203264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algn="ctr"/>
            <a:r>
              <a:rPr lang="en-US" sz="2800" b="1" dirty="0">
                <a:solidFill>
                  <a:schemeClr val="accent2">
                    <a:lumMod val="75000"/>
                  </a:schemeClr>
                </a:solidFill>
                <a:latin typeface="+mn-lt"/>
              </a:rPr>
              <a:t>Export Finance </a:t>
            </a:r>
            <a:r>
              <a:rPr lang="en-US" sz="2800" b="1" dirty="0" smtClean="0">
                <a:solidFill>
                  <a:schemeClr val="accent2">
                    <a:lumMod val="75000"/>
                  </a:schemeClr>
                </a:solidFill>
                <a:latin typeface="+mn-lt"/>
              </a:rPr>
              <a:t>Scheme (</a:t>
            </a:r>
            <a:r>
              <a:rPr lang="en-US" sz="2800" b="1" dirty="0" err="1" smtClean="0">
                <a:solidFill>
                  <a:schemeClr val="accent2">
                    <a:lumMod val="75000"/>
                  </a:schemeClr>
                </a:solidFill>
                <a:latin typeface="+mn-lt"/>
              </a:rPr>
              <a:t>efs</a:t>
            </a:r>
            <a:r>
              <a:rPr lang="en-US" sz="2800" b="1" dirty="0" smtClean="0">
                <a:solidFill>
                  <a:schemeClr val="accent2">
                    <a:lumMod val="75000"/>
                  </a:schemeClr>
                </a:solidFill>
                <a:latin typeface="+mn-lt"/>
              </a:rPr>
              <a:t>)</a:t>
            </a:r>
            <a:endParaRPr lang="en-US" sz="2800" b="1" dirty="0">
              <a:solidFill>
                <a:schemeClr val="accent2">
                  <a:lumMod val="75000"/>
                </a:schemeClr>
              </a:solidFill>
              <a:latin typeface="+mn-lt"/>
            </a:endParaRPr>
          </a:p>
        </p:txBody>
      </p:sp>
      <p:pic>
        <p:nvPicPr>
          <p:cNvPr id="7475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438400" y="176049"/>
            <a:ext cx="6743700" cy="4046538"/>
          </a:xfrm>
          <a:noFill/>
        </p:spPr>
      </p:pic>
      <p:sp>
        <p:nvSpPr>
          <p:cNvPr id="74756" name="TextBox 4"/>
          <p:cNvSpPr txBox="1">
            <a:spLocks noChangeArrowheads="1"/>
          </p:cNvSpPr>
          <p:nvPr/>
        </p:nvSpPr>
        <p:spPr bwMode="auto">
          <a:xfrm>
            <a:off x="10310812" y="6102893"/>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latin typeface="Arial" panose="020B0604020202020204" pitchFamily="34" charset="0"/>
                <a:cs typeface="Arial" panose="020B0604020202020204" pitchFamily="34" charset="0"/>
              </a:rPr>
              <a:t>Courtesy: Dawn, Pakistan</a:t>
            </a:r>
          </a:p>
        </p:txBody>
      </p:sp>
    </p:spTree>
    <p:extLst>
      <p:ext uri="{BB962C8B-B14F-4D97-AF65-F5344CB8AC3E}">
        <p14:creationId xmlns:p14="http://schemas.microsoft.com/office/powerpoint/2010/main" val="1732191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3664</TotalTime>
  <Words>2935</Words>
  <Application>Microsoft Office PowerPoint</Application>
  <PresentationFormat>Widescreen</PresentationFormat>
  <Paragraphs>297</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Arial</vt:lpstr>
      <vt:lpstr>Calibri</vt:lpstr>
      <vt:lpstr>Calibri Light</vt:lpstr>
      <vt:lpstr>Times New Roman</vt:lpstr>
      <vt:lpstr>Verdana</vt:lpstr>
      <vt:lpstr>Wingdings</vt:lpstr>
      <vt:lpstr>Retrospect</vt:lpstr>
      <vt:lpstr>SBP Refinance Schemes</vt:lpstr>
      <vt:lpstr>SBP’s Refinance Schemes</vt:lpstr>
      <vt:lpstr>PowerPoint Presentation</vt:lpstr>
      <vt:lpstr>PowerPoint Presentation</vt:lpstr>
      <vt:lpstr>SBP Financing Scheme for Renewable Energy  Eligibility Criteria</vt:lpstr>
      <vt:lpstr>SBP Financing Scheme for Renewable Energy  Financing Limit and SBP Refinance</vt:lpstr>
      <vt:lpstr>SBP Financing Scheme for Renewable Energy  Service Charges and Rates for End Users</vt:lpstr>
      <vt:lpstr>SBP Financing Scheme for Renewable Energy  Period and Repayment of Financing</vt:lpstr>
      <vt:lpstr>PowerPoint Presentation</vt:lpstr>
      <vt:lpstr>Export Finance Scheme</vt:lpstr>
      <vt:lpstr>Export Finance Scheme</vt:lpstr>
      <vt:lpstr>Performance Based Lower Mark up Rates under Export Finance Scheme</vt:lpstr>
      <vt:lpstr>PowerPoint Presentation</vt:lpstr>
      <vt:lpstr>LTFF-Scope &amp; Eligibility</vt:lpstr>
      <vt:lpstr>LTFF Rates of Service Charges</vt:lpstr>
      <vt:lpstr>LTFF  Terms &amp; Conditions </vt:lpstr>
      <vt:lpstr>PowerPoint Presentation</vt:lpstr>
      <vt:lpstr>Refinance Facility for Modernization of SMEs   Scope and Eligibility</vt:lpstr>
      <vt:lpstr>PowerPoint Presentation</vt:lpstr>
      <vt:lpstr>Refinance Scheme for Working Capital Financing  of Small Enterprises and Low-End Medium Enterprises</vt:lpstr>
      <vt:lpstr>PowerPoint Presentation</vt:lpstr>
      <vt:lpstr>Small Enterprise (SE) Financing and Credit Guarantee Scheme for Special Persons</vt:lpstr>
      <vt:lpstr>PowerPoint Presentation</vt:lpstr>
      <vt:lpstr>FFSAP - Scope and Eligibility</vt:lpstr>
      <vt:lpstr>FFSAP Rates of Service Charges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SBP’s Policies &amp; Schemes for Promotion of SME Financing in Pakistan</dc:title>
  <dc:creator>Zareen Baloch - DFSD (HOK)</dc:creator>
  <cp:lastModifiedBy>Muhammad Usman Sana Ullah - AFU (GUJ)</cp:lastModifiedBy>
  <cp:revision>186</cp:revision>
  <cp:lastPrinted>2020-11-12T10:00:01Z</cp:lastPrinted>
  <dcterms:created xsi:type="dcterms:W3CDTF">2019-08-26T11:19:30Z</dcterms:created>
  <dcterms:modified xsi:type="dcterms:W3CDTF">2021-08-10T08:16:50Z</dcterms:modified>
</cp:coreProperties>
</file>