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3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0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4.xml" ContentType="application/vnd.openxmlformats-officedocument.themeOverride+xml"/>
  <Override PartName="/ppt/drawings/drawing11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2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13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5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14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15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16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6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drawings/drawing17.xml" ContentType="application/vnd.openxmlformats-officedocument.drawingml.chartshapes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drawings/drawing18.xml" ContentType="application/vnd.openxmlformats-officedocument.drawingml.chartshape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  <p:sldMasterId id="2147483833" r:id="rId2"/>
    <p:sldMasterId id="2147483821" r:id="rId3"/>
    <p:sldMasterId id="2147483785" r:id="rId4"/>
    <p:sldMasterId id="2147483797" r:id="rId5"/>
    <p:sldMasterId id="2147483809" r:id="rId6"/>
    <p:sldMasterId id="2147483761" r:id="rId7"/>
    <p:sldMasterId id="2147483773" r:id="rId8"/>
    <p:sldMasterId id="2147483749" r:id="rId9"/>
  </p:sldMasterIdLst>
  <p:notesMasterIdLst>
    <p:notesMasterId r:id="rId72"/>
  </p:notesMasterIdLst>
  <p:handoutMasterIdLst>
    <p:handoutMasterId r:id="rId73"/>
  </p:handoutMasterIdLst>
  <p:sldIdLst>
    <p:sldId id="256" r:id="rId10"/>
    <p:sldId id="257" r:id="rId11"/>
    <p:sldId id="265" r:id="rId12"/>
    <p:sldId id="266" r:id="rId13"/>
    <p:sldId id="268" r:id="rId14"/>
    <p:sldId id="289" r:id="rId15"/>
    <p:sldId id="281" r:id="rId16"/>
    <p:sldId id="270" r:id="rId17"/>
    <p:sldId id="273" r:id="rId18"/>
    <p:sldId id="284" r:id="rId19"/>
    <p:sldId id="269" r:id="rId20"/>
    <p:sldId id="274" r:id="rId21"/>
    <p:sldId id="285" r:id="rId22"/>
    <p:sldId id="278" r:id="rId23"/>
    <p:sldId id="286" r:id="rId24"/>
    <p:sldId id="276" r:id="rId25"/>
    <p:sldId id="288" r:id="rId26"/>
    <p:sldId id="263" r:id="rId27"/>
    <p:sldId id="292" r:id="rId28"/>
    <p:sldId id="295" r:id="rId29"/>
    <p:sldId id="293" r:id="rId30"/>
    <p:sldId id="294" r:id="rId31"/>
    <p:sldId id="297" r:id="rId32"/>
    <p:sldId id="296" r:id="rId33"/>
    <p:sldId id="298" r:id="rId34"/>
    <p:sldId id="299" r:id="rId35"/>
    <p:sldId id="300" r:id="rId36"/>
    <p:sldId id="301" r:id="rId37"/>
    <p:sldId id="302" r:id="rId38"/>
    <p:sldId id="303" r:id="rId39"/>
    <p:sldId id="327" r:id="rId40"/>
    <p:sldId id="305" r:id="rId41"/>
    <p:sldId id="307" r:id="rId42"/>
    <p:sldId id="308" r:id="rId43"/>
    <p:sldId id="306" r:id="rId44"/>
    <p:sldId id="312" r:id="rId45"/>
    <p:sldId id="310" r:id="rId46"/>
    <p:sldId id="309" r:id="rId47"/>
    <p:sldId id="321" r:id="rId48"/>
    <p:sldId id="311" r:id="rId49"/>
    <p:sldId id="314" r:id="rId50"/>
    <p:sldId id="316" r:id="rId51"/>
    <p:sldId id="318" r:id="rId52"/>
    <p:sldId id="317" r:id="rId53"/>
    <p:sldId id="319" r:id="rId54"/>
    <p:sldId id="320" r:id="rId55"/>
    <p:sldId id="322" r:id="rId56"/>
    <p:sldId id="313" r:id="rId57"/>
    <p:sldId id="326" r:id="rId58"/>
    <p:sldId id="328" r:id="rId59"/>
    <p:sldId id="329" r:id="rId60"/>
    <p:sldId id="330" r:id="rId61"/>
    <p:sldId id="331" r:id="rId62"/>
    <p:sldId id="332" r:id="rId63"/>
    <p:sldId id="333" r:id="rId64"/>
    <p:sldId id="339" r:id="rId65"/>
    <p:sldId id="335" r:id="rId66"/>
    <p:sldId id="336" r:id="rId67"/>
    <p:sldId id="337" r:id="rId68"/>
    <p:sldId id="323" r:id="rId69"/>
    <p:sldId id="325" r:id="rId70"/>
    <p:sldId id="340" r:id="rId71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524"/>
    <a:srgbClr val="660033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 /><Relationship Id="rId18" Type="http://schemas.openxmlformats.org/officeDocument/2006/relationships/slide" Target="slides/slide9.xml" /><Relationship Id="rId26" Type="http://schemas.openxmlformats.org/officeDocument/2006/relationships/slide" Target="slides/slide17.xml" /><Relationship Id="rId39" Type="http://schemas.openxmlformats.org/officeDocument/2006/relationships/slide" Target="slides/slide30.xml" /><Relationship Id="rId21" Type="http://schemas.openxmlformats.org/officeDocument/2006/relationships/slide" Target="slides/slide12.xml" /><Relationship Id="rId34" Type="http://schemas.openxmlformats.org/officeDocument/2006/relationships/slide" Target="slides/slide25.xml" /><Relationship Id="rId42" Type="http://schemas.openxmlformats.org/officeDocument/2006/relationships/slide" Target="slides/slide33.xml" /><Relationship Id="rId47" Type="http://schemas.openxmlformats.org/officeDocument/2006/relationships/slide" Target="slides/slide38.xml" /><Relationship Id="rId50" Type="http://schemas.openxmlformats.org/officeDocument/2006/relationships/slide" Target="slides/slide41.xml" /><Relationship Id="rId55" Type="http://schemas.openxmlformats.org/officeDocument/2006/relationships/slide" Target="slides/slide46.xml" /><Relationship Id="rId63" Type="http://schemas.openxmlformats.org/officeDocument/2006/relationships/slide" Target="slides/slide54.xml" /><Relationship Id="rId68" Type="http://schemas.openxmlformats.org/officeDocument/2006/relationships/slide" Target="slides/slide59.xml" /><Relationship Id="rId76" Type="http://schemas.openxmlformats.org/officeDocument/2006/relationships/theme" Target="theme/theme1.xml" /><Relationship Id="rId7" Type="http://schemas.openxmlformats.org/officeDocument/2006/relationships/slideMaster" Target="slideMasters/slideMaster7.xml" /><Relationship Id="rId71" Type="http://schemas.openxmlformats.org/officeDocument/2006/relationships/slide" Target="slides/slide62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7.xml" /><Relationship Id="rId29" Type="http://schemas.openxmlformats.org/officeDocument/2006/relationships/slide" Target="slides/slide20.xml" /><Relationship Id="rId11" Type="http://schemas.openxmlformats.org/officeDocument/2006/relationships/slide" Target="slides/slide2.xml" /><Relationship Id="rId24" Type="http://schemas.openxmlformats.org/officeDocument/2006/relationships/slide" Target="slides/slide15.xml" /><Relationship Id="rId32" Type="http://schemas.openxmlformats.org/officeDocument/2006/relationships/slide" Target="slides/slide23.xml" /><Relationship Id="rId37" Type="http://schemas.openxmlformats.org/officeDocument/2006/relationships/slide" Target="slides/slide28.xml" /><Relationship Id="rId40" Type="http://schemas.openxmlformats.org/officeDocument/2006/relationships/slide" Target="slides/slide31.xml" /><Relationship Id="rId45" Type="http://schemas.openxmlformats.org/officeDocument/2006/relationships/slide" Target="slides/slide36.xml" /><Relationship Id="rId53" Type="http://schemas.openxmlformats.org/officeDocument/2006/relationships/slide" Target="slides/slide44.xml" /><Relationship Id="rId58" Type="http://schemas.openxmlformats.org/officeDocument/2006/relationships/slide" Target="slides/slide49.xml" /><Relationship Id="rId66" Type="http://schemas.openxmlformats.org/officeDocument/2006/relationships/slide" Target="slides/slide57.xml" /><Relationship Id="rId74" Type="http://schemas.openxmlformats.org/officeDocument/2006/relationships/presProps" Target="presProps.xml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6.xml" /><Relationship Id="rId23" Type="http://schemas.openxmlformats.org/officeDocument/2006/relationships/slide" Target="slides/slide14.xml" /><Relationship Id="rId28" Type="http://schemas.openxmlformats.org/officeDocument/2006/relationships/slide" Target="slides/slide19.xml" /><Relationship Id="rId36" Type="http://schemas.openxmlformats.org/officeDocument/2006/relationships/slide" Target="slides/slide27.xml" /><Relationship Id="rId49" Type="http://schemas.openxmlformats.org/officeDocument/2006/relationships/slide" Target="slides/slide40.xml" /><Relationship Id="rId57" Type="http://schemas.openxmlformats.org/officeDocument/2006/relationships/slide" Target="slides/slide48.xml" /><Relationship Id="rId61" Type="http://schemas.openxmlformats.org/officeDocument/2006/relationships/slide" Target="slides/slide52.xml" /><Relationship Id="rId10" Type="http://schemas.openxmlformats.org/officeDocument/2006/relationships/slide" Target="slides/slide1.xml" /><Relationship Id="rId19" Type="http://schemas.openxmlformats.org/officeDocument/2006/relationships/slide" Target="slides/slide10.xml" /><Relationship Id="rId31" Type="http://schemas.openxmlformats.org/officeDocument/2006/relationships/slide" Target="slides/slide22.xml" /><Relationship Id="rId44" Type="http://schemas.openxmlformats.org/officeDocument/2006/relationships/slide" Target="slides/slide35.xml" /><Relationship Id="rId52" Type="http://schemas.openxmlformats.org/officeDocument/2006/relationships/slide" Target="slides/slide43.xml" /><Relationship Id="rId60" Type="http://schemas.openxmlformats.org/officeDocument/2006/relationships/slide" Target="slides/slide51.xml" /><Relationship Id="rId65" Type="http://schemas.openxmlformats.org/officeDocument/2006/relationships/slide" Target="slides/slide56.xml" /><Relationship Id="rId73" Type="http://schemas.openxmlformats.org/officeDocument/2006/relationships/handoutMaster" Target="handoutMasters/handoutMaster1.xml" /><Relationship Id="rId4" Type="http://schemas.openxmlformats.org/officeDocument/2006/relationships/slideMaster" Target="slideMasters/slideMaster4.xml" /><Relationship Id="rId9" Type="http://schemas.openxmlformats.org/officeDocument/2006/relationships/slideMaster" Target="slideMasters/slideMaster9.xml" /><Relationship Id="rId14" Type="http://schemas.openxmlformats.org/officeDocument/2006/relationships/slide" Target="slides/slide5.xml" /><Relationship Id="rId22" Type="http://schemas.openxmlformats.org/officeDocument/2006/relationships/slide" Target="slides/slide13.xml" /><Relationship Id="rId27" Type="http://schemas.openxmlformats.org/officeDocument/2006/relationships/slide" Target="slides/slide18.xml" /><Relationship Id="rId30" Type="http://schemas.openxmlformats.org/officeDocument/2006/relationships/slide" Target="slides/slide21.xml" /><Relationship Id="rId35" Type="http://schemas.openxmlformats.org/officeDocument/2006/relationships/slide" Target="slides/slide26.xml" /><Relationship Id="rId43" Type="http://schemas.openxmlformats.org/officeDocument/2006/relationships/slide" Target="slides/slide34.xml" /><Relationship Id="rId48" Type="http://schemas.openxmlformats.org/officeDocument/2006/relationships/slide" Target="slides/slide39.xml" /><Relationship Id="rId56" Type="http://schemas.openxmlformats.org/officeDocument/2006/relationships/slide" Target="slides/slide47.xml" /><Relationship Id="rId64" Type="http://schemas.openxmlformats.org/officeDocument/2006/relationships/slide" Target="slides/slide55.xml" /><Relationship Id="rId69" Type="http://schemas.openxmlformats.org/officeDocument/2006/relationships/slide" Target="slides/slide60.xml" /><Relationship Id="rId77" Type="http://schemas.openxmlformats.org/officeDocument/2006/relationships/tableStyles" Target="tableStyles.xml" /><Relationship Id="rId8" Type="http://schemas.openxmlformats.org/officeDocument/2006/relationships/slideMaster" Target="slideMasters/slideMaster8.xml" /><Relationship Id="rId51" Type="http://schemas.openxmlformats.org/officeDocument/2006/relationships/slide" Target="slides/slide42.xml" /><Relationship Id="rId72" Type="http://schemas.openxmlformats.org/officeDocument/2006/relationships/notesMaster" Target="notesMasters/notesMaster1.xml" /><Relationship Id="rId3" Type="http://schemas.openxmlformats.org/officeDocument/2006/relationships/slideMaster" Target="slideMasters/slideMaster3.xml" /><Relationship Id="rId12" Type="http://schemas.openxmlformats.org/officeDocument/2006/relationships/slide" Target="slides/slide3.xml" /><Relationship Id="rId17" Type="http://schemas.openxmlformats.org/officeDocument/2006/relationships/slide" Target="slides/slide8.xml" /><Relationship Id="rId25" Type="http://schemas.openxmlformats.org/officeDocument/2006/relationships/slide" Target="slides/slide16.xml" /><Relationship Id="rId33" Type="http://schemas.openxmlformats.org/officeDocument/2006/relationships/slide" Target="slides/slide24.xml" /><Relationship Id="rId38" Type="http://schemas.openxmlformats.org/officeDocument/2006/relationships/slide" Target="slides/slide29.xml" /><Relationship Id="rId46" Type="http://schemas.openxmlformats.org/officeDocument/2006/relationships/slide" Target="slides/slide37.xml" /><Relationship Id="rId59" Type="http://schemas.openxmlformats.org/officeDocument/2006/relationships/slide" Target="slides/slide50.xml" /><Relationship Id="rId67" Type="http://schemas.openxmlformats.org/officeDocument/2006/relationships/slide" Target="slides/slide58.xml" /><Relationship Id="rId20" Type="http://schemas.openxmlformats.org/officeDocument/2006/relationships/slide" Target="slides/slide11.xml" /><Relationship Id="rId41" Type="http://schemas.openxmlformats.org/officeDocument/2006/relationships/slide" Target="slides/slide32.xml" /><Relationship Id="rId54" Type="http://schemas.openxmlformats.org/officeDocument/2006/relationships/slide" Target="slides/slide45.xml" /><Relationship Id="rId62" Type="http://schemas.openxmlformats.org/officeDocument/2006/relationships/slide" Target="slides/slide53.xml" /><Relationship Id="rId70" Type="http://schemas.openxmlformats.org/officeDocument/2006/relationships/slide" Target="slides/slide61.xml" /><Relationship Id="rId75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Master" Target="slideMasters/slideMaster6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 /><Relationship Id="rId2" Type="http://schemas.microsoft.com/office/2011/relationships/chartColorStyle" Target="colors1.xml" /><Relationship Id="rId1" Type="http://schemas.microsoft.com/office/2011/relationships/chartStyle" Target="style1.xml" /><Relationship Id="rId4" Type="http://schemas.openxmlformats.org/officeDocument/2006/relationships/chartUserShapes" Target="../drawings/drawing1.xml" 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 /><Relationship Id="rId2" Type="http://schemas.microsoft.com/office/2011/relationships/chartColorStyle" Target="colors10.xml" /><Relationship Id="rId1" Type="http://schemas.microsoft.com/office/2011/relationships/chartStyle" Target="style10.xml" /><Relationship Id="rId4" Type="http://schemas.openxmlformats.org/officeDocument/2006/relationships/package" Target="../embeddings/Microsoft_Excel_Worksheet1.xlsx" 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 /><Relationship Id="rId2" Type="http://schemas.microsoft.com/office/2011/relationships/chartColorStyle" Target="colors11.xml" /><Relationship Id="rId1" Type="http://schemas.microsoft.com/office/2011/relationships/chartStyle" Target="style11.xml" /><Relationship Id="rId4" Type="http://schemas.openxmlformats.org/officeDocument/2006/relationships/package" Target="../embeddings/Microsoft_Excel_Worksheet2.xlsx" 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chi\Downloads\TDAS%20%20Country%20Wise%20(29).xlsx" TargetMode="External" /><Relationship Id="rId2" Type="http://schemas.microsoft.com/office/2011/relationships/chartColorStyle" Target="colors12.xml" /><Relationship Id="rId1" Type="http://schemas.microsoft.com/office/2011/relationships/chartStyle" Target="style12.xml" /><Relationship Id="rId4" Type="http://schemas.openxmlformats.org/officeDocument/2006/relationships/chartUserShapes" Target="../drawings/drawing10.xml" 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 /><Relationship Id="rId2" Type="http://schemas.microsoft.com/office/2011/relationships/chartColorStyle" Target="colors13.xml" /><Relationship Id="rId1" Type="http://schemas.microsoft.com/office/2011/relationships/chartStyle" Target="style13.xml" /><Relationship Id="rId5" Type="http://schemas.openxmlformats.org/officeDocument/2006/relationships/chartUserShapes" Target="../drawings/drawing11.xml" /><Relationship Id="rId4" Type="http://schemas.openxmlformats.org/officeDocument/2006/relationships/package" Target="../embeddings/Microsoft_Excel_Worksheet3.xlsx" 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 /><Relationship Id="rId2" Type="http://schemas.microsoft.com/office/2011/relationships/chartColorStyle" Target="colors14.xml" /><Relationship Id="rId1" Type="http://schemas.microsoft.com/office/2011/relationships/chartStyle" Target="style14.xml" /><Relationship Id="rId4" Type="http://schemas.openxmlformats.org/officeDocument/2006/relationships/chartUserShapes" Target="../drawings/drawing12.xml" 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 /><Relationship Id="rId2" Type="http://schemas.microsoft.com/office/2011/relationships/chartColorStyle" Target="colors15.xml" /><Relationship Id="rId1" Type="http://schemas.microsoft.com/office/2011/relationships/chartStyle" Target="style15.xml" 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 /><Relationship Id="rId2" Type="http://schemas.microsoft.com/office/2011/relationships/chartColorStyle" Target="colors16.xml" /><Relationship Id="rId1" Type="http://schemas.microsoft.com/office/2011/relationships/chartStyle" Target="style16.xml" /><Relationship Id="rId4" Type="http://schemas.openxmlformats.org/officeDocument/2006/relationships/chartUserShapes" Target="../drawings/drawing13.xml" 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 /><Relationship Id="rId2" Type="http://schemas.microsoft.com/office/2011/relationships/chartColorStyle" Target="colors17.xml" /><Relationship Id="rId1" Type="http://schemas.microsoft.com/office/2011/relationships/chartStyle" Target="style17.xml" /><Relationship Id="rId4" Type="http://schemas.openxmlformats.org/officeDocument/2006/relationships/oleObject" Target="../embeddings/oleObject2.bin" 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chi\Downloads\TDAS%20%20Country%20Wise%20(33).xlsx" TargetMode="External" /><Relationship Id="rId2" Type="http://schemas.microsoft.com/office/2011/relationships/chartColorStyle" Target="colors18.xml" /><Relationship Id="rId1" Type="http://schemas.microsoft.com/office/2011/relationships/chartStyle" Target="style18.xml" 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chi\Desktop\Imports%20from%20Paraguay.xlsx" TargetMode="External" /><Relationship Id="rId2" Type="http://schemas.microsoft.com/office/2011/relationships/chartColorStyle" Target="colors19.xml" /><Relationship Id="rId1" Type="http://schemas.microsoft.com/office/2011/relationships/chartStyle" Target="style19.xm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chi\Downloads\TDAS%20%20Country%20Wise%20(26).xlsx" TargetMode="External" /><Relationship Id="rId2" Type="http://schemas.microsoft.com/office/2011/relationships/chartColorStyle" Target="colors2.xml" /><Relationship Id="rId1" Type="http://schemas.microsoft.com/office/2011/relationships/chartStyle" Target="style2.xml" /><Relationship Id="rId4" Type="http://schemas.openxmlformats.org/officeDocument/2006/relationships/chartUserShapes" Target="../drawings/drawing2.xml" 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chi\Desktop\Paraguay%20Exports.xlsx" TargetMode="External" /><Relationship Id="rId2" Type="http://schemas.microsoft.com/office/2011/relationships/chartColorStyle" Target="colors20.xml" /><Relationship Id="rId1" Type="http://schemas.microsoft.com/office/2011/relationships/chartStyle" Target="style20.xml" /><Relationship Id="rId4" Type="http://schemas.openxmlformats.org/officeDocument/2006/relationships/chartUserShapes" Target="../drawings/drawing14.xml" 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chi\Downloads\TDAS%20%20Country%20Wise%20(35).xlsx" TargetMode="External" /><Relationship Id="rId2" Type="http://schemas.microsoft.com/office/2011/relationships/chartColorStyle" Target="colors21.xml" /><Relationship Id="rId1" Type="http://schemas.microsoft.com/office/2011/relationships/chartStyle" Target="style21.xml" /><Relationship Id="rId4" Type="http://schemas.openxmlformats.org/officeDocument/2006/relationships/chartUserShapes" Target="../drawings/drawing15.xml" 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chi\Downloads\TDAS%20%20Country%20Wise%20(37).xlsx" TargetMode="External" /><Relationship Id="rId2" Type="http://schemas.microsoft.com/office/2011/relationships/chartColorStyle" Target="colors22.xml" /><Relationship Id="rId1" Type="http://schemas.microsoft.com/office/2011/relationships/chartStyle" Target="style22.xml" /><Relationship Id="rId4" Type="http://schemas.openxmlformats.org/officeDocument/2006/relationships/chartUserShapes" Target="../drawings/drawing16.xml" 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 /><Relationship Id="rId2" Type="http://schemas.microsoft.com/office/2011/relationships/chartColorStyle" Target="colors23.xml" /><Relationship Id="rId1" Type="http://schemas.microsoft.com/office/2011/relationships/chartStyle" Target="style23.xml" /><Relationship Id="rId4" Type="http://schemas.openxmlformats.org/officeDocument/2006/relationships/package" Target="../embeddings/Microsoft_Excel_Worksheet6.xlsx" 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chi\Desktop\Uruguay\Pak%20Uruguay%20Exports.xlsx" TargetMode="External" /><Relationship Id="rId2" Type="http://schemas.microsoft.com/office/2011/relationships/chartColorStyle" Target="colors24.xml" /><Relationship Id="rId1" Type="http://schemas.microsoft.com/office/2011/relationships/chartStyle" Target="style24.xml" 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chi\Downloads\TDAS%20%20Country%20Wise%20(39).xlsx" TargetMode="External" /><Relationship Id="rId2" Type="http://schemas.microsoft.com/office/2011/relationships/chartColorStyle" Target="colors25.xml" /><Relationship Id="rId1" Type="http://schemas.microsoft.com/office/2011/relationships/chartStyle" Target="style25.xml" 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chi\Downloads\TDAS%20%20Country%20Wise%20(40).xlsx" TargetMode="External" /><Relationship Id="rId2" Type="http://schemas.microsoft.com/office/2011/relationships/chartColorStyle" Target="colors26.xml" /><Relationship Id="rId1" Type="http://schemas.microsoft.com/office/2011/relationships/chartStyle" Target="style26.xml" /><Relationship Id="rId4" Type="http://schemas.openxmlformats.org/officeDocument/2006/relationships/chartUserShapes" Target="../drawings/drawing17.xml" 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chi\Downloads\TDAS%20%20Country%20Wise%20(40).xlsx" TargetMode="External" /><Relationship Id="rId2" Type="http://schemas.microsoft.com/office/2011/relationships/chartColorStyle" Target="colors27.xml" /><Relationship Id="rId1" Type="http://schemas.microsoft.com/office/2011/relationships/chartStyle" Target="style27.xml" /><Relationship Id="rId4" Type="http://schemas.openxmlformats.org/officeDocument/2006/relationships/chartUserShapes" Target="../drawings/drawing18.xml" 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chi\Desktop\Argentina%20Imports%20from%20Pakistan%20Jan%20to%20Nov%202020.xlsx" TargetMode="External" /><Relationship Id="rId2" Type="http://schemas.microsoft.com/office/2011/relationships/chartColorStyle" Target="colors3.xml" /><Relationship Id="rId1" Type="http://schemas.microsoft.com/office/2011/relationships/chartStyle" Target="style3.xml" /><Relationship Id="rId4" Type="http://schemas.openxmlformats.org/officeDocument/2006/relationships/chartUserShapes" Target="../drawings/drawing3.xml" 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chi\Documents\Yearly%20Export%20Figures%20Argentina.xlsx" TargetMode="External" /><Relationship Id="rId2" Type="http://schemas.microsoft.com/office/2011/relationships/chartColorStyle" Target="colors4.xml" /><Relationship Id="rId1" Type="http://schemas.microsoft.com/office/2011/relationships/chartStyle" Target="style4.xml" /><Relationship Id="rId4" Type="http://schemas.openxmlformats.org/officeDocument/2006/relationships/chartUserShapes" Target="../drawings/drawing4.xml" 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chi\Downloads\TDAS%20%20Country%20Wise%20(26).xlsx" TargetMode="External" /><Relationship Id="rId2" Type="http://schemas.microsoft.com/office/2011/relationships/chartColorStyle" Target="colors5.xml" /><Relationship Id="rId1" Type="http://schemas.microsoft.com/office/2011/relationships/chartStyle" Target="style5.xml" /><Relationship Id="rId4" Type="http://schemas.openxmlformats.org/officeDocument/2006/relationships/chartUserShapes" Target="../drawings/drawing5.xml" 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chi\Downloads\Countries.csv" TargetMode="External" /><Relationship Id="rId2" Type="http://schemas.microsoft.com/office/2011/relationships/chartColorStyle" Target="colors6.xml" /><Relationship Id="rId1" Type="http://schemas.microsoft.com/office/2011/relationships/chartStyle" Target="style6.xml" /><Relationship Id="rId4" Type="http://schemas.openxmlformats.org/officeDocument/2006/relationships/chartUserShapes" Target="../drawings/drawing6.xml" 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 /><Relationship Id="rId2" Type="http://schemas.microsoft.com/office/2011/relationships/chartColorStyle" Target="colors7.xml" /><Relationship Id="rId1" Type="http://schemas.microsoft.com/office/2011/relationships/chartStyle" Target="style7.xml" /><Relationship Id="rId5" Type="http://schemas.openxmlformats.org/officeDocument/2006/relationships/chartUserShapes" Target="../drawings/drawing7.xml" /><Relationship Id="rId4" Type="http://schemas.openxmlformats.org/officeDocument/2006/relationships/oleObject" Target="../embeddings/oleObject1.bin" 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 /><Relationship Id="rId2" Type="http://schemas.microsoft.com/office/2011/relationships/chartColorStyle" Target="colors8.xml" /><Relationship Id="rId1" Type="http://schemas.microsoft.com/office/2011/relationships/chartStyle" Target="style8.xml" /><Relationship Id="rId4" Type="http://schemas.openxmlformats.org/officeDocument/2006/relationships/chartUserShapes" Target="../drawings/drawing8.xml" 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 /><Relationship Id="rId2" Type="http://schemas.microsoft.com/office/2011/relationships/chartColorStyle" Target="colors9.xml" /><Relationship Id="rId1" Type="http://schemas.microsoft.com/office/2011/relationships/chartStyle" Target="style9.xml" /><Relationship Id="rId4" Type="http://schemas.openxmlformats.org/officeDocument/2006/relationships/chartUserShapes" Target="../drawings/drawing9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 sz="2800"/>
              <a:t>IMPORT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198889431042127E-2"/>
          <c:y val="7.3336199538384092E-2"/>
          <c:w val="0.73915799169948959"/>
          <c:h val="0.8999342380056111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ED20-48A9-BAD6-05A9E8D1C48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ED20-48A9-BAD6-05A9E8D1C48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ED20-48A9-BAD6-05A9E8D1C48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ED20-48A9-BAD6-05A9E8D1C48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ED20-48A9-BAD6-05A9E8D1C485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ED20-48A9-BAD6-05A9E8D1C485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ED20-48A9-BAD6-05A9E8D1C485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ED20-48A9-BAD6-05A9E8D1C485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ED20-48A9-BAD6-05A9E8D1C485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ED20-48A9-BAD6-05A9E8D1C4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Sheet1!$H$7:$H$16</c:f>
              <c:strCache>
                <c:ptCount val="10"/>
                <c:pt idx="0">
                  <c:v>Brazil</c:v>
                </c:pt>
                <c:pt idx="1">
                  <c:v>China</c:v>
                </c:pt>
                <c:pt idx="2">
                  <c:v>United States</c:v>
                </c:pt>
                <c:pt idx="3">
                  <c:v>Germany</c:v>
                </c:pt>
                <c:pt idx="4">
                  <c:v>Paraguay</c:v>
                </c:pt>
                <c:pt idx="5">
                  <c:v>Bolivia</c:v>
                </c:pt>
                <c:pt idx="6">
                  <c:v>Thailand</c:v>
                </c:pt>
                <c:pt idx="7">
                  <c:v>Italy</c:v>
                </c:pt>
                <c:pt idx="8">
                  <c:v>Mexico</c:v>
                </c:pt>
                <c:pt idx="9">
                  <c:v>Spain</c:v>
                </c:pt>
              </c:strCache>
            </c:strRef>
          </c:cat>
          <c:val>
            <c:numRef>
              <c:f>Sheet1!$I$7:$I$16</c:f>
              <c:numCache>
                <c:formatCode>General</c:formatCode>
                <c:ptCount val="10"/>
                <c:pt idx="0">
                  <c:v>10093</c:v>
                </c:pt>
                <c:pt idx="1">
                  <c:v>9258</c:v>
                </c:pt>
                <c:pt idx="2">
                  <c:v>6217</c:v>
                </c:pt>
                <c:pt idx="3">
                  <c:v>2765</c:v>
                </c:pt>
                <c:pt idx="4">
                  <c:v>1646</c:v>
                </c:pt>
                <c:pt idx="5">
                  <c:v>1368</c:v>
                </c:pt>
                <c:pt idx="6">
                  <c:v>1184</c:v>
                </c:pt>
                <c:pt idx="7">
                  <c:v>1125</c:v>
                </c:pt>
                <c:pt idx="8">
                  <c:v>1125</c:v>
                </c:pt>
                <c:pt idx="9">
                  <c:v>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D20-48A9-BAD6-05A9E8D1C4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76847014006686E-3"/>
          <c:y val="0.11824900926253215"/>
          <c:w val="0.96980375558030452"/>
          <c:h val="0.5978434296369579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116-4F91-818C-1D775AF4CA1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116-4F91-818C-1D775AF4CA1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1116-4F91-818C-1D775AF4CA1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1116-4F91-818C-1D775AF4CA1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1116-4F91-818C-1D775AF4CA1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1116-4F91-818C-1D775AF4CA19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1116-4F91-818C-1D775AF4CA19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1116-4F91-818C-1D775AF4CA19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1116-4F91-818C-1D775AF4CA19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1116-4F91-818C-1D775AF4CA19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5-1116-4F91-818C-1D775AF4CA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Sheet3!$B$2:$B$12</c:f>
              <c:strCache>
                <c:ptCount val="11"/>
                <c:pt idx="0">
                  <c:v>Country</c:v>
                </c:pt>
                <c:pt idx="1">
                  <c:v>China</c:v>
                </c:pt>
                <c:pt idx="2">
                  <c:v>United States</c:v>
                </c:pt>
                <c:pt idx="3">
                  <c:v>Brazil</c:v>
                </c:pt>
                <c:pt idx="4">
                  <c:v>Argentina</c:v>
                </c:pt>
                <c:pt idx="5">
                  <c:v>Germany</c:v>
                </c:pt>
                <c:pt idx="6">
                  <c:v>Japan</c:v>
                </c:pt>
                <c:pt idx="7">
                  <c:v>Mexico</c:v>
                </c:pt>
                <c:pt idx="8">
                  <c:v>South Korea</c:v>
                </c:pt>
                <c:pt idx="9">
                  <c:v>Spain</c:v>
                </c:pt>
                <c:pt idx="10">
                  <c:v>France</c:v>
                </c:pt>
              </c:strCache>
            </c:strRef>
          </c:cat>
          <c:val>
            <c:numRef>
              <c:f>Sheet3!$C$2:$C$12</c:f>
              <c:numCache>
                <c:formatCode>#,##0</c:formatCode>
                <c:ptCount val="11"/>
                <c:pt idx="0" formatCode="General">
                  <c:v>2016</c:v>
                </c:pt>
                <c:pt idx="1">
                  <c:v>12502.42</c:v>
                </c:pt>
                <c:pt idx="2">
                  <c:v>9588.42</c:v>
                </c:pt>
                <c:pt idx="3">
                  <c:v>4755.38</c:v>
                </c:pt>
                <c:pt idx="4">
                  <c:v>2523.1</c:v>
                </c:pt>
                <c:pt idx="5">
                  <c:v>2247.0100000000002</c:v>
                </c:pt>
                <c:pt idx="6">
                  <c:v>1587.4</c:v>
                </c:pt>
                <c:pt idx="7">
                  <c:v>1891.85</c:v>
                </c:pt>
                <c:pt idx="8">
                  <c:v>1638.71</c:v>
                </c:pt>
                <c:pt idx="9">
                  <c:v>1488.92</c:v>
                </c:pt>
                <c:pt idx="10">
                  <c:v>1140.5999999999999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116-4F91-818C-1D775AF4CA19}"/>
            </c:ext>
          </c:extLst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8-1116-4F91-818C-1D775AF4CA1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A-1116-4F91-818C-1D775AF4CA1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C-1116-4F91-818C-1D775AF4CA1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E-1116-4F91-818C-1D775AF4CA1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0-1116-4F91-818C-1D775AF4CA1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2-1116-4F91-818C-1D775AF4CA19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4-1116-4F91-818C-1D775AF4CA19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6-1116-4F91-818C-1D775AF4CA19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8-1116-4F91-818C-1D775AF4CA19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A-1116-4F91-818C-1D775AF4CA19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C-1116-4F91-818C-1D775AF4CA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Sheet3!$B$2:$B$12</c:f>
              <c:strCache>
                <c:ptCount val="11"/>
                <c:pt idx="0">
                  <c:v>Country</c:v>
                </c:pt>
                <c:pt idx="1">
                  <c:v>China</c:v>
                </c:pt>
                <c:pt idx="2">
                  <c:v>United States</c:v>
                </c:pt>
                <c:pt idx="3">
                  <c:v>Brazil</c:v>
                </c:pt>
                <c:pt idx="4">
                  <c:v>Argentina</c:v>
                </c:pt>
                <c:pt idx="5">
                  <c:v>Germany</c:v>
                </c:pt>
                <c:pt idx="6">
                  <c:v>Japan</c:v>
                </c:pt>
                <c:pt idx="7">
                  <c:v>Mexico</c:v>
                </c:pt>
                <c:pt idx="8">
                  <c:v>South Korea</c:v>
                </c:pt>
                <c:pt idx="9">
                  <c:v>Spain</c:v>
                </c:pt>
                <c:pt idx="10">
                  <c:v>France</c:v>
                </c:pt>
              </c:strCache>
            </c:strRef>
          </c:cat>
          <c:val>
            <c:numRef>
              <c:f>Sheet3!$D$2:$D$12</c:f>
              <c:numCache>
                <c:formatCode>#,##0</c:formatCode>
                <c:ptCount val="11"/>
                <c:pt idx="0" formatCode="General">
                  <c:v>2017</c:v>
                </c:pt>
                <c:pt idx="1">
                  <c:v>13392.8</c:v>
                </c:pt>
                <c:pt idx="2">
                  <c:v>11007.79</c:v>
                </c:pt>
                <c:pt idx="3">
                  <c:v>5677.48</c:v>
                </c:pt>
                <c:pt idx="4">
                  <c:v>2903.48</c:v>
                </c:pt>
                <c:pt idx="5">
                  <c:v>2560.35</c:v>
                </c:pt>
                <c:pt idx="6">
                  <c:v>1664.39</c:v>
                </c:pt>
                <c:pt idx="7">
                  <c:v>2030.71</c:v>
                </c:pt>
                <c:pt idx="8">
                  <c:v>1789.85</c:v>
                </c:pt>
                <c:pt idx="9">
                  <c:v>1385.1</c:v>
                </c:pt>
                <c:pt idx="10">
                  <c:v>1234.83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1116-4F91-818C-1D775AF4CA19}"/>
            </c:ext>
          </c:extLst>
        </c:ser>
        <c:ser>
          <c:idx val="2"/>
          <c:order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1116-4F91-818C-1D775AF4CA1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1-1116-4F91-818C-1D775AF4CA1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1116-4F91-818C-1D775AF4CA1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5-1116-4F91-818C-1D775AF4CA1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7-1116-4F91-818C-1D775AF4CA1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9-1116-4F91-818C-1D775AF4CA19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B-1116-4F91-818C-1D775AF4CA19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D-1116-4F91-818C-1D775AF4CA19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F-1116-4F91-818C-1D775AF4CA19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41-1116-4F91-818C-1D775AF4CA19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43-1116-4F91-818C-1D775AF4CA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Sheet3!$B$2:$B$12</c:f>
              <c:strCache>
                <c:ptCount val="11"/>
                <c:pt idx="0">
                  <c:v>Country</c:v>
                </c:pt>
                <c:pt idx="1">
                  <c:v>China</c:v>
                </c:pt>
                <c:pt idx="2">
                  <c:v>United States</c:v>
                </c:pt>
                <c:pt idx="3">
                  <c:v>Brazil</c:v>
                </c:pt>
                <c:pt idx="4">
                  <c:v>Argentina</c:v>
                </c:pt>
                <c:pt idx="5">
                  <c:v>Germany</c:v>
                </c:pt>
                <c:pt idx="6">
                  <c:v>Japan</c:v>
                </c:pt>
                <c:pt idx="7">
                  <c:v>Mexico</c:v>
                </c:pt>
                <c:pt idx="8">
                  <c:v>South Korea</c:v>
                </c:pt>
                <c:pt idx="9">
                  <c:v>Spain</c:v>
                </c:pt>
                <c:pt idx="10">
                  <c:v>France</c:v>
                </c:pt>
              </c:strCache>
            </c:strRef>
          </c:cat>
          <c:val>
            <c:numRef>
              <c:f>Sheet3!$E$2:$E$12</c:f>
              <c:numCache>
                <c:formatCode>#,##0</c:formatCode>
                <c:ptCount val="11"/>
                <c:pt idx="0" formatCode="General">
                  <c:v>2018</c:v>
                </c:pt>
                <c:pt idx="1">
                  <c:v>15437.96</c:v>
                </c:pt>
                <c:pt idx="2">
                  <c:v>13306.19</c:v>
                </c:pt>
                <c:pt idx="3">
                  <c:v>6768.97</c:v>
                </c:pt>
                <c:pt idx="4">
                  <c:v>3332.02</c:v>
                </c:pt>
                <c:pt idx="5">
                  <c:v>2911.37</c:v>
                </c:pt>
                <c:pt idx="6">
                  <c:v>2030.5</c:v>
                </c:pt>
                <c:pt idx="7">
                  <c:v>2311.0100000000002</c:v>
                </c:pt>
                <c:pt idx="8">
                  <c:v>1713.07</c:v>
                </c:pt>
                <c:pt idx="9">
                  <c:v>1626.51</c:v>
                </c:pt>
                <c:pt idx="10">
                  <c:v>1358.3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4-1116-4F91-818C-1D775AF4CA19}"/>
            </c:ext>
          </c:extLst>
        </c:ser>
        <c:ser>
          <c:idx val="3"/>
          <c:order val="3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46-1116-4F91-818C-1D775AF4CA1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48-1116-4F91-818C-1D775AF4CA1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4A-1116-4F91-818C-1D775AF4CA1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4C-1116-4F91-818C-1D775AF4CA1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4E-1116-4F91-818C-1D775AF4CA1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50-1116-4F91-818C-1D775AF4CA19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52-1116-4F91-818C-1D775AF4CA19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54-1116-4F91-818C-1D775AF4CA19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56-1116-4F91-818C-1D775AF4CA19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58-1116-4F91-818C-1D775AF4CA19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5A-1116-4F91-818C-1D775AF4CA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Sheet3!$B$2:$B$12</c:f>
              <c:strCache>
                <c:ptCount val="11"/>
                <c:pt idx="0">
                  <c:v>Country</c:v>
                </c:pt>
                <c:pt idx="1">
                  <c:v>China</c:v>
                </c:pt>
                <c:pt idx="2">
                  <c:v>United States</c:v>
                </c:pt>
                <c:pt idx="3">
                  <c:v>Brazil</c:v>
                </c:pt>
                <c:pt idx="4">
                  <c:v>Argentina</c:v>
                </c:pt>
                <c:pt idx="5">
                  <c:v>Germany</c:v>
                </c:pt>
                <c:pt idx="6">
                  <c:v>Japan</c:v>
                </c:pt>
                <c:pt idx="7">
                  <c:v>Mexico</c:v>
                </c:pt>
                <c:pt idx="8">
                  <c:v>South Korea</c:v>
                </c:pt>
                <c:pt idx="9">
                  <c:v>Spain</c:v>
                </c:pt>
                <c:pt idx="10">
                  <c:v>France</c:v>
                </c:pt>
              </c:strCache>
            </c:strRef>
          </c:cat>
          <c:val>
            <c:numRef>
              <c:f>Sheet3!$F$2:$F$12</c:f>
              <c:numCache>
                <c:formatCode>#,##0</c:formatCode>
                <c:ptCount val="11"/>
                <c:pt idx="0" formatCode="General">
                  <c:v>2019</c:v>
                </c:pt>
                <c:pt idx="1">
                  <c:v>14709.08</c:v>
                </c:pt>
                <c:pt idx="2">
                  <c:v>12789.28</c:v>
                </c:pt>
                <c:pt idx="3">
                  <c:v>5618.53</c:v>
                </c:pt>
                <c:pt idx="4">
                  <c:v>3511.72</c:v>
                </c:pt>
                <c:pt idx="5">
                  <c:v>2720.69</c:v>
                </c:pt>
                <c:pt idx="6">
                  <c:v>2023.02</c:v>
                </c:pt>
                <c:pt idx="7">
                  <c:v>1946.94</c:v>
                </c:pt>
                <c:pt idx="8">
                  <c:v>1302.83</c:v>
                </c:pt>
                <c:pt idx="9">
                  <c:v>1723.88</c:v>
                </c:pt>
                <c:pt idx="10">
                  <c:v>1290.77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B-1116-4F91-818C-1D775AF4CA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62514340374217"/>
          <c:y val="0.73757695520835054"/>
          <c:w val="0.84737310536809318"/>
          <c:h val="0.2479122665397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Sheet6!$A$10</c:f>
              <c:strCache>
                <c:ptCount val="1"/>
                <c:pt idx="0">
                  <c:v>Exports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Sheet6!$B$9:$F$9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Sheet6!$B$10:$F$10</c:f>
              <c:numCache>
                <c:formatCode>General</c:formatCode>
                <c:ptCount val="5"/>
                <c:pt idx="0">
                  <c:v>65.510000000000005</c:v>
                </c:pt>
                <c:pt idx="1">
                  <c:v>67.680000000000007</c:v>
                </c:pt>
                <c:pt idx="2">
                  <c:v>68.67</c:v>
                </c:pt>
                <c:pt idx="3">
                  <c:v>62.35</c:v>
                </c:pt>
                <c:pt idx="4">
                  <c:v>49.74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B0-4C05-9147-664877FA5CAD}"/>
            </c:ext>
          </c:extLst>
        </c:ser>
        <c:ser>
          <c:idx val="1"/>
          <c:order val="1"/>
          <c:tx>
            <c:strRef>
              <c:f>Sheet6!$A$11</c:f>
              <c:strCache>
                <c:ptCount val="1"/>
                <c:pt idx="0">
                  <c:v>Imports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Sheet6!$B$9:$F$9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Sheet6!$B$11:$F$11</c:f>
              <c:numCache>
                <c:formatCode>General</c:formatCode>
                <c:ptCount val="5"/>
                <c:pt idx="0">
                  <c:v>19.431999999999999</c:v>
                </c:pt>
                <c:pt idx="1">
                  <c:v>25.518000000000001</c:v>
                </c:pt>
                <c:pt idx="2">
                  <c:v>31.93</c:v>
                </c:pt>
                <c:pt idx="3">
                  <c:v>35.520000000000003</c:v>
                </c:pt>
                <c:pt idx="4">
                  <c:v>26.13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B0-4C05-9147-664877FA5CA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65010192"/>
        <c:axId val="1865010608"/>
      </c:lineChart>
      <c:catAx>
        <c:axId val="186501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5010608"/>
        <c:crosses val="autoZero"/>
        <c:auto val="1"/>
        <c:lblAlgn val="ctr"/>
        <c:lblOffset val="100"/>
        <c:noMultiLvlLbl val="0"/>
      </c:catAx>
      <c:valAx>
        <c:axId val="1865010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501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'[TDAS  Country Wise (29).xlsx]Sheet1'!$F$4:$F$16</c:f>
              <c:strCache>
                <c:ptCount val="13"/>
                <c:pt idx="0">
                  <c:v>Fabric</c:v>
                </c:pt>
                <c:pt idx="1">
                  <c:v>Ready made garments</c:v>
                </c:pt>
                <c:pt idx="2">
                  <c:v>Home textile</c:v>
                </c:pt>
                <c:pt idx="3">
                  <c:v>Rice</c:v>
                </c:pt>
                <c:pt idx="4">
                  <c:v>Medical equipment</c:v>
                </c:pt>
                <c:pt idx="5">
                  <c:v>Salt lamps</c:v>
                </c:pt>
                <c:pt idx="6">
                  <c:v>Sports goods</c:v>
                </c:pt>
                <c:pt idx="7">
                  <c:v>Leather goods</c:v>
                </c:pt>
                <c:pt idx="8">
                  <c:v>Footwear</c:v>
                </c:pt>
                <c:pt idx="9">
                  <c:v>Worn clothing</c:v>
                </c:pt>
                <c:pt idx="10">
                  <c:v>Floatglass</c:v>
                </c:pt>
                <c:pt idx="11">
                  <c:v>Machinery-pumps</c:v>
                </c:pt>
                <c:pt idx="12">
                  <c:v>Carpets</c:v>
                </c:pt>
              </c:strCache>
            </c:strRef>
          </c:cat>
          <c:val>
            <c:numRef>
              <c:f>'[TDAS  Country Wise (29).xlsx]Sheet1'!$G$4:$G$16</c:f>
            </c:numRef>
          </c:val>
          <c:extLst>
            <c:ext xmlns:c16="http://schemas.microsoft.com/office/drawing/2014/chart" uri="{C3380CC4-5D6E-409C-BE32-E72D297353CC}">
              <c16:uniqueId val="{00000000-F19C-4905-AFF1-43DEBA59AFF9}"/>
            </c:ext>
          </c:extLst>
        </c:ser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'[TDAS  Country Wise (29).xlsx]Sheet1'!$F$4:$F$16</c:f>
              <c:strCache>
                <c:ptCount val="13"/>
                <c:pt idx="0">
                  <c:v>Fabric</c:v>
                </c:pt>
                <c:pt idx="1">
                  <c:v>Ready made garments</c:v>
                </c:pt>
                <c:pt idx="2">
                  <c:v>Home textile</c:v>
                </c:pt>
                <c:pt idx="3">
                  <c:v>Rice</c:v>
                </c:pt>
                <c:pt idx="4">
                  <c:v>Medical equipment</c:v>
                </c:pt>
                <c:pt idx="5">
                  <c:v>Salt lamps</c:v>
                </c:pt>
                <c:pt idx="6">
                  <c:v>Sports goods</c:v>
                </c:pt>
                <c:pt idx="7">
                  <c:v>Leather goods</c:v>
                </c:pt>
                <c:pt idx="8">
                  <c:v>Footwear</c:v>
                </c:pt>
                <c:pt idx="9">
                  <c:v>Worn clothing</c:v>
                </c:pt>
                <c:pt idx="10">
                  <c:v>Floatglass</c:v>
                </c:pt>
                <c:pt idx="11">
                  <c:v>Machinery-pumps</c:v>
                </c:pt>
                <c:pt idx="12">
                  <c:v>Carpets</c:v>
                </c:pt>
              </c:strCache>
            </c:strRef>
          </c:cat>
          <c:val>
            <c:numRef>
              <c:f>'[TDAS  Country Wise (29).xlsx]Sheet1'!$H$4:$H$16</c:f>
              <c:numCache>
                <c:formatCode>0.00</c:formatCode>
                <c:ptCount val="13"/>
                <c:pt idx="0">
                  <c:v>9.0288220500000005</c:v>
                </c:pt>
                <c:pt idx="1">
                  <c:v>11.837470969999996</c:v>
                </c:pt>
                <c:pt idx="2">
                  <c:v>17.524616739999999</c:v>
                </c:pt>
                <c:pt idx="3">
                  <c:v>0.89928079999999999</c:v>
                </c:pt>
                <c:pt idx="4">
                  <c:v>1.4120992800000001</c:v>
                </c:pt>
                <c:pt idx="5">
                  <c:v>0.27787546999999996</c:v>
                </c:pt>
                <c:pt idx="6">
                  <c:v>3.3980386899999999</c:v>
                </c:pt>
                <c:pt idx="7">
                  <c:v>0.23905541</c:v>
                </c:pt>
                <c:pt idx="8">
                  <c:v>0.25079897000000001</c:v>
                </c:pt>
                <c:pt idx="9">
                  <c:v>1.0851017000000001</c:v>
                </c:pt>
                <c:pt idx="10">
                  <c:v>0.23240348000000002</c:v>
                </c:pt>
                <c:pt idx="11">
                  <c:v>0.22112598999999999</c:v>
                </c:pt>
                <c:pt idx="12">
                  <c:v>0.52150808999999998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9C-4905-AFF1-43DEBA59AFF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909156704"/>
        <c:axId val="1909159200"/>
      </c:barChart>
      <c:catAx>
        <c:axId val="1909156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159200"/>
        <c:crosses val="autoZero"/>
        <c:auto val="1"/>
        <c:lblAlgn val="ctr"/>
        <c:lblOffset val="100"/>
        <c:noMultiLvlLbl val="0"/>
      </c:catAx>
      <c:valAx>
        <c:axId val="1909159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15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 dirty="0"/>
              <a:t>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950872387950039E-4"/>
          <c:y val="0.13596745179197836"/>
          <c:w val="0.99924049127612047"/>
          <c:h val="0.5840582217767154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Sheet4!$H$3:$H$18</c:f>
              <c:strCache>
                <c:ptCount val="16"/>
                <c:pt idx="0">
                  <c:v>China</c:v>
                </c:pt>
                <c:pt idx="1">
                  <c:v>USA</c:v>
                </c:pt>
                <c:pt idx="2">
                  <c:v>Canadá</c:v>
                </c:pt>
                <c:pt idx="3">
                  <c:v>Korea</c:v>
                </c:pt>
                <c:pt idx="4">
                  <c:v>Switzerland</c:v>
                </c:pt>
                <c:pt idx="5">
                  <c:v>Japan</c:v>
                </c:pt>
                <c:pt idx="6">
                  <c:v>India</c:v>
                </c:pt>
                <c:pt idx="7">
                  <c:v>Brasil</c:v>
                </c:pt>
                <c:pt idx="8">
                  <c:v>Holand</c:v>
                </c:pt>
                <c:pt idx="9">
                  <c:v>Chile</c:v>
                </c:pt>
                <c:pt idx="10">
                  <c:v>Spain</c:v>
                </c:pt>
                <c:pt idx="11">
                  <c:v>Germany </c:v>
                </c:pt>
                <c:pt idx="12">
                  <c:v>UAE</c:v>
                </c:pt>
                <c:pt idx="13">
                  <c:v>Ecuador</c:v>
                </c:pt>
                <c:pt idx="14">
                  <c:v>Colombia</c:v>
                </c:pt>
                <c:pt idx="15">
                  <c:v>Bolivia</c:v>
                </c:pt>
              </c:strCache>
            </c:strRef>
          </c:cat>
          <c:val>
            <c:numRef>
              <c:f>Sheet4!$I$3:$I$18</c:f>
            </c:numRef>
          </c:val>
          <c:extLst>
            <c:ext xmlns:c16="http://schemas.microsoft.com/office/drawing/2014/chart" uri="{C3380CC4-5D6E-409C-BE32-E72D297353CC}">
              <c16:uniqueId val="{00000000-00FA-4FA3-803A-2F059141CB7A}"/>
            </c:ext>
          </c:extLst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00FA-4FA3-803A-2F059141CB7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00FA-4FA3-803A-2F059141CB7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6-00FA-4FA3-803A-2F059141CB7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8-00FA-4FA3-803A-2F059141CB7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A-00FA-4FA3-803A-2F059141CB7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00FA-4FA3-803A-2F059141CB7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00FA-4FA3-803A-2F059141CB7A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00FA-4FA3-803A-2F059141CB7A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2-00FA-4FA3-803A-2F059141CB7A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4-00FA-4FA3-803A-2F059141CB7A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6-00FA-4FA3-803A-2F059141CB7A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8-00FA-4FA3-803A-2F059141CB7A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A-00FA-4FA3-803A-2F059141CB7A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C-00FA-4FA3-803A-2F059141CB7A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E-00FA-4FA3-803A-2F059141CB7A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0-00FA-4FA3-803A-2F059141CB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Sheet4!$H$3:$H$18</c:f>
              <c:strCache>
                <c:ptCount val="16"/>
                <c:pt idx="0">
                  <c:v>China</c:v>
                </c:pt>
                <c:pt idx="1">
                  <c:v>USA</c:v>
                </c:pt>
                <c:pt idx="2">
                  <c:v>Canadá</c:v>
                </c:pt>
                <c:pt idx="3">
                  <c:v>Korea</c:v>
                </c:pt>
                <c:pt idx="4">
                  <c:v>Switzerland</c:v>
                </c:pt>
                <c:pt idx="5">
                  <c:v>Japan</c:v>
                </c:pt>
                <c:pt idx="6">
                  <c:v>India</c:v>
                </c:pt>
                <c:pt idx="7">
                  <c:v>Brasil</c:v>
                </c:pt>
                <c:pt idx="8">
                  <c:v>Holand</c:v>
                </c:pt>
                <c:pt idx="9">
                  <c:v>Chile</c:v>
                </c:pt>
                <c:pt idx="10">
                  <c:v>Spain</c:v>
                </c:pt>
                <c:pt idx="11">
                  <c:v>Germany </c:v>
                </c:pt>
                <c:pt idx="12">
                  <c:v>UAE</c:v>
                </c:pt>
                <c:pt idx="13">
                  <c:v>Ecuador</c:v>
                </c:pt>
                <c:pt idx="14">
                  <c:v>Colombia</c:v>
                </c:pt>
                <c:pt idx="15">
                  <c:v>Bolivia</c:v>
                </c:pt>
              </c:strCache>
            </c:strRef>
          </c:cat>
          <c:val>
            <c:numRef>
              <c:f>Sheet4!$J$3:$J$18</c:f>
              <c:numCache>
                <c:formatCode>#,##0</c:formatCode>
                <c:ptCount val="16"/>
                <c:pt idx="0">
                  <c:v>13584.530508440001</c:v>
                </c:pt>
                <c:pt idx="1">
                  <c:v>5890.3969896199997</c:v>
                </c:pt>
                <c:pt idx="2">
                  <c:v>2444.8304946599997</c:v>
                </c:pt>
                <c:pt idx="3">
                  <c:v>2279.9222908200004</c:v>
                </c:pt>
                <c:pt idx="4">
                  <c:v>2266.3237744600001</c:v>
                </c:pt>
                <c:pt idx="5">
                  <c:v>1975.9639249200002</c:v>
                </c:pt>
                <c:pt idx="6">
                  <c:v>1786.9323005399999</c:v>
                </c:pt>
                <c:pt idx="7">
                  <c:v>1442.2867989599999</c:v>
                </c:pt>
                <c:pt idx="8">
                  <c:v>1434.97190606</c:v>
                </c:pt>
                <c:pt idx="9">
                  <c:v>1310.9597746300001</c:v>
                </c:pt>
                <c:pt idx="10">
                  <c:v>1208.94472606</c:v>
                </c:pt>
                <c:pt idx="11">
                  <c:v>1039.02548978</c:v>
                </c:pt>
                <c:pt idx="12">
                  <c:v>975.22406953999996</c:v>
                </c:pt>
                <c:pt idx="13">
                  <c:v>796.75561975999995</c:v>
                </c:pt>
                <c:pt idx="14">
                  <c:v>791.74353330999998</c:v>
                </c:pt>
                <c:pt idx="15">
                  <c:v>707.27597445000004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00FA-4FA3-803A-2F059141CB7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 dirty="0"/>
              <a:t>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98272665520251E-4"/>
          <c:y val="0.13225216381735036"/>
          <c:w val="0.99947017273344796"/>
          <c:h val="0.6692532740854502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A29-41B2-9075-EBDA009F661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A29-41B2-9075-EBDA009F661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CA29-41B2-9075-EBDA009F661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CA29-41B2-9075-EBDA009F661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CA29-41B2-9075-EBDA009F661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CA29-41B2-9075-EBDA009F6619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CA29-41B2-9075-EBDA009F6619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CA29-41B2-9075-EBDA009F6619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CA29-41B2-9075-EBDA009F6619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CA29-41B2-9075-EBDA009F6619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5-CA29-41B2-9075-EBDA009F6619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CA29-41B2-9075-EBDA009F6619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A29-41B2-9075-EBDA009F6619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A29-41B2-9075-EBDA009F6619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A29-41B2-9075-EBDA009F66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Sheet3!$O$1:$O$15</c:f>
              <c:strCache>
                <c:ptCount val="15"/>
                <c:pt idx="0">
                  <c:v>CHINA</c:v>
                </c:pt>
                <c:pt idx="1">
                  <c:v>USA</c:v>
                </c:pt>
                <c:pt idx="2">
                  <c:v>BRASIL</c:v>
                </c:pt>
                <c:pt idx="3">
                  <c:v>MEXICO</c:v>
                </c:pt>
                <c:pt idx="4">
                  <c:v>ARGENTINA</c:v>
                </c:pt>
                <c:pt idx="5">
                  <c:v>CHILE</c:v>
                </c:pt>
                <c:pt idx="6">
                  <c:v>COLOMBIA</c:v>
                </c:pt>
                <c:pt idx="7">
                  <c:v>ECUADOR</c:v>
                </c:pt>
                <c:pt idx="8">
                  <c:v>GERMANY</c:v>
                </c:pt>
                <c:pt idx="9">
                  <c:v>JAPAN</c:v>
                </c:pt>
                <c:pt idx="10">
                  <c:v>SOUTH KOREA</c:v>
                </c:pt>
                <c:pt idx="11">
                  <c:v>SPAIN</c:v>
                </c:pt>
                <c:pt idx="12">
                  <c:v>INDIA</c:v>
                </c:pt>
                <c:pt idx="13">
                  <c:v>ITALIA</c:v>
                </c:pt>
                <c:pt idx="14">
                  <c:v>CANADA</c:v>
                </c:pt>
              </c:strCache>
            </c:strRef>
          </c:cat>
          <c:val>
            <c:numRef>
              <c:f>Sheet3!$P$1:$P$15</c:f>
              <c:numCache>
                <c:formatCode>0</c:formatCode>
                <c:ptCount val="15"/>
                <c:pt idx="0">
                  <c:v>10265.208544040997</c:v>
                </c:pt>
                <c:pt idx="1">
                  <c:v>8789.093066337</c:v>
                </c:pt>
                <c:pt idx="2">
                  <c:v>2430.003694215</c:v>
                </c:pt>
                <c:pt idx="3">
                  <c:v>1851.4457527850004</c:v>
                </c:pt>
                <c:pt idx="4">
                  <c:v>1770.20060205</c:v>
                </c:pt>
                <c:pt idx="5">
                  <c:v>1338.7605986780006</c:v>
                </c:pt>
                <c:pt idx="6">
                  <c:v>1333.4589192480003</c:v>
                </c:pt>
                <c:pt idx="7">
                  <c:v>1280.5798487319998</c:v>
                </c:pt>
                <c:pt idx="8">
                  <c:v>1132.5031482249997</c:v>
                </c:pt>
                <c:pt idx="9">
                  <c:v>1068.9162100090002</c:v>
                </c:pt>
                <c:pt idx="10">
                  <c:v>961.94919481700003</c:v>
                </c:pt>
                <c:pt idx="11">
                  <c:v>890.44860158600011</c:v>
                </c:pt>
                <c:pt idx="12">
                  <c:v>880.0750012850001</c:v>
                </c:pt>
                <c:pt idx="13">
                  <c:v>737.58570145100009</c:v>
                </c:pt>
                <c:pt idx="14">
                  <c:v>677.6776433309999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CA29-41B2-9075-EBDA009F661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733737798029255"/>
          <c:y val="0.74518096686341795"/>
          <c:w val="0.7253252440394149"/>
          <c:h val="0.241109354121188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Exports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Sheet1!$A$5:$A$9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Sheet1!$B$5:$B$9</c:f>
              <c:numCache>
                <c:formatCode>General</c:formatCode>
                <c:ptCount val="5"/>
                <c:pt idx="0">
                  <c:v>25.53</c:v>
                </c:pt>
                <c:pt idx="1">
                  <c:v>27.4</c:v>
                </c:pt>
                <c:pt idx="2">
                  <c:v>33.29</c:v>
                </c:pt>
                <c:pt idx="3">
                  <c:v>32.700000000000003</c:v>
                </c:pt>
                <c:pt idx="4">
                  <c:v>23.52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18-4007-8A93-8C987B45E3F2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Imports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Sheet1!$A$5:$A$9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Sheet1!$C$5:$C$9</c:f>
              <c:numCache>
                <c:formatCode>General</c:formatCode>
                <c:ptCount val="5"/>
                <c:pt idx="0">
                  <c:v>2.5099999999999998</c:v>
                </c:pt>
                <c:pt idx="1">
                  <c:v>2.68</c:v>
                </c:pt>
                <c:pt idx="2">
                  <c:v>3.07</c:v>
                </c:pt>
                <c:pt idx="3">
                  <c:v>3.54</c:v>
                </c:pt>
                <c:pt idx="4">
                  <c:v>5.07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18-4007-8A93-8C987B45E3F2}"/>
            </c:ext>
          </c:extLst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Total Bilateral Trade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Sheet1!$A$5:$A$9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Sheet1!$D$5:$D$9</c:f>
              <c:numCache>
                <c:formatCode>General</c:formatCode>
                <c:ptCount val="5"/>
                <c:pt idx="0">
                  <c:v>28.04</c:v>
                </c:pt>
                <c:pt idx="1">
                  <c:v>30.08</c:v>
                </c:pt>
                <c:pt idx="2">
                  <c:v>36.36</c:v>
                </c:pt>
                <c:pt idx="3">
                  <c:v>36.24</c:v>
                </c:pt>
                <c:pt idx="4">
                  <c:v>28.59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18-4007-8A93-8C987B45E3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339254815"/>
        <c:axId val="339239007"/>
      </c:barChart>
      <c:catAx>
        <c:axId val="3392548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239007"/>
        <c:crosses val="autoZero"/>
        <c:auto val="1"/>
        <c:lblAlgn val="ctr"/>
        <c:lblOffset val="100"/>
        <c:noMultiLvlLbl val="0"/>
      </c:catAx>
      <c:valAx>
        <c:axId val="3392390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254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Exports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25.53</c:v>
                </c:pt>
                <c:pt idx="1">
                  <c:v>27.4</c:v>
                </c:pt>
                <c:pt idx="2">
                  <c:v>33.29</c:v>
                </c:pt>
                <c:pt idx="3">
                  <c:v>32.700000000000003</c:v>
                </c:pt>
                <c:pt idx="4">
                  <c:v>23.52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DC-4B10-8933-F1C0D56B2B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Imports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2.5099999999999998</c:v>
                </c:pt>
                <c:pt idx="1">
                  <c:v>2.68</c:v>
                </c:pt>
                <c:pt idx="2">
                  <c:v>3.07</c:v>
                </c:pt>
                <c:pt idx="3">
                  <c:v>3.54</c:v>
                </c:pt>
                <c:pt idx="4">
                  <c:v>5.07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DC-4B10-8933-F1C0D56B2B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 Bilateral Trade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28.04</c:v>
                </c:pt>
                <c:pt idx="1">
                  <c:v>30.08</c:v>
                </c:pt>
                <c:pt idx="2">
                  <c:v>36.36</c:v>
                </c:pt>
                <c:pt idx="3">
                  <c:v>36.24</c:v>
                </c:pt>
                <c:pt idx="4">
                  <c:v>28.59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DC-4B10-8933-F1C0D56B2B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05197471"/>
        <c:axId val="605188735"/>
      </c:barChart>
      <c:catAx>
        <c:axId val="605197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188735"/>
        <c:crosses val="autoZero"/>
        <c:auto val="1"/>
        <c:lblAlgn val="ctr"/>
        <c:lblOffset val="100"/>
        <c:noMultiLvlLbl val="0"/>
      </c:catAx>
      <c:valAx>
        <c:axId val="605188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197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FFFF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'[TDAS  Country Wise (30).xlsx]Sheet1'!$I$4:$I$13</c:f>
              <c:strCache>
                <c:ptCount val="10"/>
                <c:pt idx="0">
                  <c:v>Fabric</c:v>
                </c:pt>
                <c:pt idx="1">
                  <c:v>Home Textile</c:v>
                </c:pt>
                <c:pt idx="2">
                  <c:v>Ready Made Garment</c:v>
                </c:pt>
                <c:pt idx="3">
                  <c:v>Sports Goods</c:v>
                </c:pt>
                <c:pt idx="4">
                  <c:v>Float Glass</c:v>
                </c:pt>
                <c:pt idx="5">
                  <c:v>Medicaments</c:v>
                </c:pt>
                <c:pt idx="6">
                  <c:v>Leather Goods</c:v>
                </c:pt>
                <c:pt idx="7">
                  <c:v>Footwear</c:v>
                </c:pt>
                <c:pt idx="8">
                  <c:v>Machinery</c:v>
                </c:pt>
                <c:pt idx="9">
                  <c:v>Medical Instruments</c:v>
                </c:pt>
              </c:strCache>
            </c:strRef>
          </c:cat>
          <c:val>
            <c:numRef>
              <c:f>'[TDAS  Country Wise (30).xlsx]Sheet1'!$J$4:$J$13</c:f>
            </c:numRef>
          </c:val>
          <c:extLst>
            <c:ext xmlns:c16="http://schemas.microsoft.com/office/drawing/2014/chart" uri="{C3380CC4-5D6E-409C-BE32-E72D297353CC}">
              <c16:uniqueId val="{00000000-9033-419F-B9B9-76AD1532CECF}"/>
            </c:ext>
          </c:extLst>
        </c:ser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'[TDAS  Country Wise (30).xlsx]Sheet1'!$I$4:$I$13</c:f>
              <c:strCache>
                <c:ptCount val="10"/>
                <c:pt idx="0">
                  <c:v>Fabric</c:v>
                </c:pt>
                <c:pt idx="1">
                  <c:v>Home Textile</c:v>
                </c:pt>
                <c:pt idx="2">
                  <c:v>Ready Made Garment</c:v>
                </c:pt>
                <c:pt idx="3">
                  <c:v>Sports Goods</c:v>
                </c:pt>
                <c:pt idx="4">
                  <c:v>Float Glass</c:v>
                </c:pt>
                <c:pt idx="5">
                  <c:v>Medicaments</c:v>
                </c:pt>
                <c:pt idx="6">
                  <c:v>Leather Goods</c:v>
                </c:pt>
                <c:pt idx="7">
                  <c:v>Footwear</c:v>
                </c:pt>
                <c:pt idx="8">
                  <c:v>Machinery</c:v>
                </c:pt>
                <c:pt idx="9">
                  <c:v>Medical Instruments</c:v>
                </c:pt>
              </c:strCache>
            </c:strRef>
          </c:cat>
          <c:val>
            <c:numRef>
              <c:f>'[TDAS  Country Wise (30).xlsx]Sheet1'!$K$4:$K$13</c:f>
              <c:numCache>
                <c:formatCode>0.00</c:formatCode>
                <c:ptCount val="10"/>
                <c:pt idx="0">
                  <c:v>12.018275789999999</c:v>
                </c:pt>
                <c:pt idx="1">
                  <c:v>2.5793849999999998</c:v>
                </c:pt>
                <c:pt idx="2">
                  <c:v>2.4811073400000003</c:v>
                </c:pt>
                <c:pt idx="3">
                  <c:v>0.54377544</c:v>
                </c:pt>
                <c:pt idx="4">
                  <c:v>0.56246039999999997</c:v>
                </c:pt>
                <c:pt idx="5">
                  <c:v>0.44686685999999998</c:v>
                </c:pt>
                <c:pt idx="6">
                  <c:v>0.42514627999999999</c:v>
                </c:pt>
                <c:pt idx="7">
                  <c:v>0.17720406</c:v>
                </c:pt>
                <c:pt idx="8">
                  <c:v>0.45324799999999998</c:v>
                </c:pt>
                <c:pt idx="9">
                  <c:v>0.72676099999999999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33-419F-B9B9-76AD1532CE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5161695"/>
        <c:axId val="605159199"/>
      </c:barChart>
      <c:catAx>
        <c:axId val="6051616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159199"/>
        <c:crosses val="autoZero"/>
        <c:auto val="1"/>
        <c:lblAlgn val="ctr"/>
        <c:lblOffset val="100"/>
        <c:noMultiLvlLbl val="0"/>
      </c:catAx>
      <c:valAx>
        <c:axId val="605159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161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'[TDAS  Country Wise (33).xlsx]Sheet1'!$F$4:$F$8</c:f>
              <c:strCache>
                <c:ptCount val="5"/>
                <c:pt idx="0">
                  <c:v>Zinc &amp; articles thereof</c:v>
                </c:pt>
                <c:pt idx="1">
                  <c:v>Vegetable seed for sowing</c:v>
                </c:pt>
                <c:pt idx="2">
                  <c:v>Tanning extracts</c:v>
                </c:pt>
                <c:pt idx="3">
                  <c:v>Inorganic chemicals</c:v>
                </c:pt>
                <c:pt idx="4">
                  <c:v>Medicaments</c:v>
                </c:pt>
              </c:strCache>
            </c:strRef>
          </c:cat>
          <c:val>
            <c:numRef>
              <c:f>'[TDAS  Country Wise (33).xlsx]Sheet1'!$G$4:$G$8</c:f>
            </c:numRef>
          </c:val>
          <c:extLst>
            <c:ext xmlns:c16="http://schemas.microsoft.com/office/drawing/2014/chart" uri="{C3380CC4-5D6E-409C-BE32-E72D297353CC}">
              <c16:uniqueId val="{00000000-7EE3-413F-8CA8-8C12FA5C5C5F}"/>
            </c:ext>
          </c:extLst>
        </c:ser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'[TDAS  Country Wise (33).xlsx]Sheet1'!$F$4:$F$8</c:f>
              <c:strCache>
                <c:ptCount val="5"/>
                <c:pt idx="0">
                  <c:v>Zinc &amp; articles thereof</c:v>
                </c:pt>
                <c:pt idx="1">
                  <c:v>Vegetable seed for sowing</c:v>
                </c:pt>
                <c:pt idx="2">
                  <c:v>Tanning extracts</c:v>
                </c:pt>
                <c:pt idx="3">
                  <c:v>Inorganic chemicals</c:v>
                </c:pt>
                <c:pt idx="4">
                  <c:v>Medicaments</c:v>
                </c:pt>
              </c:strCache>
            </c:strRef>
          </c:cat>
          <c:val>
            <c:numRef>
              <c:f>'[TDAS  Country Wise (33).xlsx]Sheet1'!$H$4:$H$8</c:f>
              <c:numCache>
                <c:formatCode>0.00</c:formatCode>
                <c:ptCount val="5"/>
                <c:pt idx="0">
                  <c:v>2.3621216299999999</c:v>
                </c:pt>
                <c:pt idx="1">
                  <c:v>0.88135662999999997</c:v>
                </c:pt>
                <c:pt idx="2">
                  <c:v>0.60671843000000003</c:v>
                </c:pt>
                <c:pt idx="3">
                  <c:v>0.60443400999999997</c:v>
                </c:pt>
                <c:pt idx="4">
                  <c:v>0.14607300000000001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E3-413F-8CA8-8C12FA5C5C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605201631"/>
        <c:axId val="605204127"/>
      </c:barChart>
      <c:catAx>
        <c:axId val="605201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204127"/>
        <c:crosses val="autoZero"/>
        <c:auto val="1"/>
        <c:lblAlgn val="ctr"/>
        <c:lblOffset val="100"/>
        <c:noMultiLvlLbl val="0"/>
      </c:catAx>
      <c:valAx>
        <c:axId val="6052041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201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5FC-404D-8F6E-A27B2C0A1EE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5FC-404D-8F6E-A27B2C0A1EE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5FC-404D-8F6E-A27B2C0A1EE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5FC-404D-8F6E-A27B2C0A1EE5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2800" b="0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5FC-404D-8F6E-A27B2C0A1E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Sheet2!$C$29:$C$32</c:f>
              <c:strCache>
                <c:ptCount val="4"/>
                <c:pt idx="0">
                  <c:v>China</c:v>
                </c:pt>
                <c:pt idx="1">
                  <c:v>Brazil</c:v>
                </c:pt>
                <c:pt idx="2">
                  <c:v>Argentina </c:v>
                </c:pt>
                <c:pt idx="3">
                  <c:v>US </c:v>
                </c:pt>
              </c:strCache>
            </c:strRef>
          </c:cat>
          <c:val>
            <c:numRef>
              <c:f>Sheet2!$D$29:$D$32</c:f>
              <c:numCache>
                <c:formatCode>0%</c:formatCode>
                <c:ptCount val="4"/>
                <c:pt idx="0">
                  <c:v>0.313</c:v>
                </c:pt>
                <c:pt idx="1">
                  <c:v>0.23400000000000001</c:v>
                </c:pt>
                <c:pt idx="2">
                  <c:v>0.129</c:v>
                </c:pt>
                <c:pt idx="3">
                  <c:v>7.3999999999999996E-2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5FC-404D-8F6E-A27B2C0A1EE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'[TDAS  Country Wise (26).xlsx]Sheet2'!$B$5</c:f>
              <c:strCache>
                <c:ptCount val="1"/>
                <c:pt idx="0">
                  <c:v>Exports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'[TDAS  Country Wise (26).xlsx]Sheet2'!$A$6:$A$10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'[TDAS  Country Wise (26).xlsx]Sheet2'!$B$6:$B$10</c:f>
              <c:numCache>
                <c:formatCode>General</c:formatCode>
                <c:ptCount val="5"/>
                <c:pt idx="0">
                  <c:v>55.36</c:v>
                </c:pt>
                <c:pt idx="1">
                  <c:v>40.81</c:v>
                </c:pt>
                <c:pt idx="2">
                  <c:v>55.72</c:v>
                </c:pt>
                <c:pt idx="3">
                  <c:v>27.6</c:v>
                </c:pt>
                <c:pt idx="4">
                  <c:v>32.43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67-41BF-A95C-A8D139C81EC0}"/>
            </c:ext>
          </c:extLst>
        </c:ser>
        <c:ser>
          <c:idx val="1"/>
          <c:order val="1"/>
          <c:tx>
            <c:strRef>
              <c:f>'[TDAS  Country Wise (26).xlsx]Sheet2'!$C$5</c:f>
              <c:strCache>
                <c:ptCount val="1"/>
                <c:pt idx="0">
                  <c:v>Imports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'[TDAS  Country Wise (26).xlsx]Sheet2'!$A$6:$A$10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'[TDAS  Country Wise (26).xlsx]Sheet2'!$C$6:$C$10</c:f>
              <c:numCache>
                <c:formatCode>General</c:formatCode>
                <c:ptCount val="5"/>
                <c:pt idx="0">
                  <c:v>510</c:v>
                </c:pt>
                <c:pt idx="1">
                  <c:v>248</c:v>
                </c:pt>
                <c:pt idx="2">
                  <c:v>148</c:v>
                </c:pt>
                <c:pt idx="3">
                  <c:v>119</c:v>
                </c:pt>
                <c:pt idx="4">
                  <c:v>83.42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67-41BF-A95C-A8D139C81EC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07608079"/>
        <c:axId val="1007610575"/>
      </c:lineChart>
      <c:catAx>
        <c:axId val="1007608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7610575"/>
        <c:crosses val="autoZero"/>
        <c:auto val="1"/>
        <c:lblAlgn val="ctr"/>
        <c:lblOffset val="100"/>
        <c:noMultiLvlLbl val="0"/>
      </c:catAx>
      <c:valAx>
        <c:axId val="1007610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7608079"/>
        <c:crosses val="autoZero"/>
        <c:crossBetween val="between"/>
      </c:valAx>
      <c:spPr>
        <a:gradFill rotWithShape="1">
          <a:gsLst>
            <a:gs pos="0">
              <a:schemeClr val="dk1">
                <a:satMod val="103000"/>
                <a:lumMod val="102000"/>
                <a:tint val="94000"/>
              </a:schemeClr>
            </a:gs>
            <a:gs pos="50000">
              <a:schemeClr val="dk1">
                <a:satMod val="110000"/>
                <a:lumMod val="100000"/>
                <a:shade val="100000"/>
              </a:schemeClr>
            </a:gs>
            <a:gs pos="100000">
              <a:schemeClr val="dk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Sheet1!$J$7</c:f>
              <c:strCache>
                <c:ptCount val="1"/>
                <c:pt idx="0">
                  <c:v>Imports 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Sheet1!$I$8:$I$12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Sheet1!$J$8:$J$12</c:f>
              <c:numCache>
                <c:formatCode>#,##0.00</c:formatCode>
                <c:ptCount val="5"/>
                <c:pt idx="0">
                  <c:v>7.0893827599999995</c:v>
                </c:pt>
                <c:pt idx="1">
                  <c:v>8.8832587200000006</c:v>
                </c:pt>
                <c:pt idx="2">
                  <c:v>10.88422911</c:v>
                </c:pt>
                <c:pt idx="3">
                  <c:v>6.3344870000000002</c:v>
                </c:pt>
                <c:pt idx="4">
                  <c:v>5.4747719999999997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D3-41E7-89DB-C4DB3A8BA74C}"/>
            </c:ext>
          </c:extLst>
        </c:ser>
        <c:ser>
          <c:idx val="1"/>
          <c:order val="1"/>
          <c:tx>
            <c:strRef>
              <c:f>Sheet1!$K$7</c:f>
              <c:strCache>
                <c:ptCount val="1"/>
                <c:pt idx="0">
                  <c:v>Exports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Sheet1!$I$8:$I$12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Sheet1!$K$8:$K$12</c:f>
              <c:numCache>
                <c:formatCode>#,##0.00</c:formatCode>
                <c:ptCount val="5"/>
                <c:pt idx="0">
                  <c:v>9.788231810000001</c:v>
                </c:pt>
                <c:pt idx="1">
                  <c:v>6.69104353</c:v>
                </c:pt>
                <c:pt idx="2">
                  <c:v>19.378089510000002</c:v>
                </c:pt>
                <c:pt idx="3">
                  <c:v>3.5558038500000002</c:v>
                </c:pt>
                <c:pt idx="4">
                  <c:v>3.5788492999999999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D3-41E7-89DB-C4DB3A8BA74C}"/>
            </c:ext>
          </c:extLst>
        </c:ser>
        <c:ser>
          <c:idx val="2"/>
          <c:order val="2"/>
          <c:tx>
            <c:strRef>
              <c:f>Sheet1!$L$7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Sheet1!$I$8:$I$12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Sheet1!$L$8:$L$12</c:f>
              <c:numCache>
                <c:formatCode>#,##0.00</c:formatCode>
                <c:ptCount val="5"/>
                <c:pt idx="0">
                  <c:v>16.877614569999999</c:v>
                </c:pt>
                <c:pt idx="1">
                  <c:v>15.574302250000001</c:v>
                </c:pt>
                <c:pt idx="2">
                  <c:v>30.262318620000002</c:v>
                </c:pt>
                <c:pt idx="3">
                  <c:v>9.8902908499999995</c:v>
                </c:pt>
                <c:pt idx="4">
                  <c:v>9.0536212999999996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D3-41E7-89DB-C4DB3A8BA7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05216191"/>
        <c:axId val="605218271"/>
      </c:barChart>
      <c:catAx>
        <c:axId val="605216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218271"/>
        <c:crosses val="autoZero"/>
        <c:auto val="1"/>
        <c:lblAlgn val="ctr"/>
        <c:lblOffset val="100"/>
        <c:noMultiLvlLbl val="0"/>
      </c:catAx>
      <c:valAx>
        <c:axId val="605218271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605216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'[TDAS  Country Wise (35).xlsx]Sheet1'!$G$6</c:f>
              <c:strCache>
                <c:ptCount val="1"/>
                <c:pt idx="0">
                  <c:v>Fabric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'[TDAS  Country Wise (35).xlsx]Sheet1'!$H$6:$I$6</c:f>
              <c:numCache>
                <c:formatCode>#,##0.00</c:formatCode>
                <c:ptCount val="1"/>
                <c:pt idx="0">
                  <c:v>3.75189868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AD-4A45-9158-EDBBA031C0B4}"/>
            </c:ext>
          </c:extLst>
        </c:ser>
        <c:ser>
          <c:idx val="2"/>
          <c:order val="2"/>
          <c:tx>
            <c:strRef>
              <c:f>'[TDAS  Country Wise (35).xlsx]Sheet1'!$G$8</c:f>
              <c:strCache>
                <c:ptCount val="1"/>
                <c:pt idx="0">
                  <c:v>Medical instruments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'[TDAS  Country Wise (35).xlsx]Sheet1'!$H$8:$I$8</c:f>
              <c:numCache>
                <c:formatCode>#,##0.00</c:formatCode>
                <c:ptCount val="1"/>
                <c:pt idx="0">
                  <c:v>0.27702242999999999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AD-4A45-9158-EDBBA031C0B4}"/>
            </c:ext>
          </c:extLst>
        </c:ser>
        <c:ser>
          <c:idx val="3"/>
          <c:order val="3"/>
          <c:tx>
            <c:strRef>
              <c:f>'[TDAS  Country Wise (35).xlsx]Sheet1'!$G$9</c:f>
              <c:strCache>
                <c:ptCount val="1"/>
                <c:pt idx="0">
                  <c:v>Garments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'[TDAS  Country Wise (35).xlsx]Sheet1'!$H$9:$I$9</c:f>
              <c:numCache>
                <c:formatCode>#,##0.00</c:formatCode>
                <c:ptCount val="1"/>
                <c:pt idx="0">
                  <c:v>0.15470055999999999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AD-4A45-9158-EDBBA031C0B4}"/>
            </c:ext>
          </c:extLst>
        </c:ser>
        <c:ser>
          <c:idx val="4"/>
          <c:order val="4"/>
          <c:tx>
            <c:strRef>
              <c:f>'[TDAS  Country Wise (35).xlsx]Sheet1'!$G$10</c:f>
              <c:strCache>
                <c:ptCount val="1"/>
                <c:pt idx="0">
                  <c:v>Sports goods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'[TDAS  Country Wise (35).xlsx]Sheet1'!$H$10:$I$10</c:f>
              <c:numCache>
                <c:formatCode>#,##0.00</c:formatCode>
                <c:ptCount val="1"/>
                <c:pt idx="0">
                  <c:v>0.14093060999999998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AD-4A45-9158-EDBBA031C0B4}"/>
            </c:ext>
          </c:extLst>
        </c:ser>
        <c:ser>
          <c:idx val="5"/>
          <c:order val="5"/>
          <c:tx>
            <c:strRef>
              <c:f>'[TDAS  Country Wise (35).xlsx]Sheet1'!$G$11</c:f>
              <c:strCache>
                <c:ptCount val="1"/>
                <c:pt idx="0">
                  <c:v>Carpets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'[TDAS  Country Wise (35).xlsx]Sheet1'!$H$11:$I$11</c:f>
              <c:numCache>
                <c:formatCode>#,##0.00</c:formatCode>
                <c:ptCount val="1"/>
                <c:pt idx="0">
                  <c:v>9.029421E-2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AD-4A45-9158-EDBBA031C0B4}"/>
            </c:ext>
          </c:extLst>
        </c:ser>
        <c:ser>
          <c:idx val="1"/>
          <c:order val="1"/>
          <c:tx>
            <c:strRef>
              <c:f>'[TDAS  Country Wise (35).xlsx]Sheet1'!$G$7</c:f>
              <c:strCache>
                <c:ptCount val="1"/>
                <c:pt idx="0">
                  <c:v>Unmanufactured Tobacco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'[TDAS  Country Wise (35).xlsx]Sheet1'!$H$7:$I$7</c:f>
              <c:numCache>
                <c:formatCode>#,##0.00</c:formatCode>
                <c:ptCount val="1"/>
                <c:pt idx="0">
                  <c:v>0.441936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9AD-4A45-9158-EDBBA031C0B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48568879"/>
        <c:axId val="548588015"/>
      </c:barChart>
      <c:catAx>
        <c:axId val="548568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588015"/>
        <c:crosses val="autoZero"/>
        <c:auto val="1"/>
        <c:lblAlgn val="ctr"/>
        <c:lblOffset val="100"/>
        <c:noMultiLvlLbl val="0"/>
      </c:catAx>
      <c:valAx>
        <c:axId val="548588015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548568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'[TDAS  Country Wise (37).xlsx]Sheet1'!$F$3:$F$5</c:f>
              <c:strCache>
                <c:ptCount val="3"/>
                <c:pt idx="0">
                  <c:v>Pet food</c:v>
                </c:pt>
                <c:pt idx="1">
                  <c:v>Iron Scrap</c:v>
                </c:pt>
                <c:pt idx="2">
                  <c:v>Plastic pipes</c:v>
                </c:pt>
              </c:strCache>
            </c:strRef>
          </c:cat>
          <c:val>
            <c:numRef>
              <c:f>'[TDAS  Country Wise (37).xlsx]Sheet1'!$G$3:$G$5</c:f>
            </c:numRef>
          </c:val>
          <c:extLst>
            <c:ext xmlns:c16="http://schemas.microsoft.com/office/drawing/2014/chart" uri="{C3380CC4-5D6E-409C-BE32-E72D297353CC}">
              <c16:uniqueId val="{00000000-CEF3-443A-9274-1A90A0B6529D}"/>
            </c:ext>
          </c:extLst>
        </c:ser>
        <c:ser>
          <c:idx val="1"/>
          <c:order val="1"/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'[TDAS  Country Wise (37).xlsx]Sheet1'!$F$3:$F$5</c:f>
              <c:strCache>
                <c:ptCount val="3"/>
                <c:pt idx="0">
                  <c:v>Pet food</c:v>
                </c:pt>
                <c:pt idx="1">
                  <c:v>Iron Scrap</c:v>
                </c:pt>
                <c:pt idx="2">
                  <c:v>Plastic pipes</c:v>
                </c:pt>
              </c:strCache>
            </c:strRef>
          </c:cat>
          <c:val>
            <c:numRef>
              <c:f>'[TDAS  Country Wise (37).xlsx]Sheet1'!$H$3:$H$5</c:f>
              <c:numCache>
                <c:formatCode>0.00</c:formatCode>
                <c:ptCount val="3"/>
                <c:pt idx="0">
                  <c:v>2.6628245600000002</c:v>
                </c:pt>
                <c:pt idx="1">
                  <c:v>0.85103190000000006</c:v>
                </c:pt>
                <c:pt idx="2">
                  <c:v>6.2440300000000004E-2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F3-443A-9274-1A90A0B6529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48568047"/>
        <c:axId val="548589679"/>
      </c:barChart>
      <c:catAx>
        <c:axId val="548568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589679"/>
        <c:crosses val="autoZero"/>
        <c:auto val="1"/>
        <c:lblAlgn val="ctr"/>
        <c:lblOffset val="100"/>
        <c:noMultiLvlLbl val="0"/>
      </c:catAx>
      <c:valAx>
        <c:axId val="548589679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548568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'201516'!$K$12</c:f>
              <c:strCache>
                <c:ptCount val="1"/>
                <c:pt idx="0">
                  <c:v>Export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'201516'!$L$11:$P$11</c:f>
              <c:strCache>
                <c:ptCount val="5"/>
                <c:pt idx="0">
                  <c:v>2019-20</c:v>
                </c:pt>
                <c:pt idx="1">
                  <c:v>2018-19</c:v>
                </c:pt>
                <c:pt idx="2">
                  <c:v>2017-18</c:v>
                </c:pt>
                <c:pt idx="3">
                  <c:v>2016-17</c:v>
                </c:pt>
                <c:pt idx="4">
                  <c:v>2015-16</c:v>
                </c:pt>
              </c:strCache>
            </c:strRef>
          </c:cat>
          <c:val>
            <c:numRef>
              <c:f>'201516'!$L$12:$P$12</c:f>
              <c:numCache>
                <c:formatCode>General</c:formatCode>
                <c:ptCount val="5"/>
                <c:pt idx="0">
                  <c:v>4.93</c:v>
                </c:pt>
                <c:pt idx="1">
                  <c:v>7.7</c:v>
                </c:pt>
                <c:pt idx="2">
                  <c:v>9.2100000000000009</c:v>
                </c:pt>
                <c:pt idx="3">
                  <c:v>8.14</c:v>
                </c:pt>
                <c:pt idx="4">
                  <c:v>5.75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BC-4EE1-9026-724A86F06CB5}"/>
            </c:ext>
          </c:extLst>
        </c:ser>
        <c:ser>
          <c:idx val="1"/>
          <c:order val="1"/>
          <c:tx>
            <c:strRef>
              <c:f>'201516'!$K$13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'201516'!$L$11:$P$11</c:f>
              <c:strCache>
                <c:ptCount val="5"/>
                <c:pt idx="0">
                  <c:v>2019-20</c:v>
                </c:pt>
                <c:pt idx="1">
                  <c:v>2018-19</c:v>
                </c:pt>
                <c:pt idx="2">
                  <c:v>2017-18</c:v>
                </c:pt>
                <c:pt idx="3">
                  <c:v>2016-17</c:v>
                </c:pt>
                <c:pt idx="4">
                  <c:v>2015-16</c:v>
                </c:pt>
              </c:strCache>
            </c:strRef>
          </c:cat>
          <c:val>
            <c:numRef>
              <c:f>'201516'!$L$13:$P$13</c:f>
              <c:numCache>
                <c:formatCode>General</c:formatCode>
                <c:ptCount val="5"/>
                <c:pt idx="0">
                  <c:v>3.62</c:v>
                </c:pt>
                <c:pt idx="1">
                  <c:v>2.0099999999999998</c:v>
                </c:pt>
                <c:pt idx="2">
                  <c:v>1.1499999999999999</c:v>
                </c:pt>
                <c:pt idx="3">
                  <c:v>1.19</c:v>
                </c:pt>
                <c:pt idx="4">
                  <c:v>2.2599999999999998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BC-4EE1-9026-724A86F06CB5}"/>
            </c:ext>
          </c:extLst>
        </c:ser>
        <c:ser>
          <c:idx val="2"/>
          <c:order val="2"/>
          <c:tx>
            <c:strRef>
              <c:f>'201516'!$K$14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'201516'!$L$11:$P$11</c:f>
              <c:strCache>
                <c:ptCount val="5"/>
                <c:pt idx="0">
                  <c:v>2019-20</c:v>
                </c:pt>
                <c:pt idx="1">
                  <c:v>2018-19</c:v>
                </c:pt>
                <c:pt idx="2">
                  <c:v>2017-18</c:v>
                </c:pt>
                <c:pt idx="3">
                  <c:v>2016-17</c:v>
                </c:pt>
                <c:pt idx="4">
                  <c:v>2015-16</c:v>
                </c:pt>
              </c:strCache>
            </c:strRef>
          </c:cat>
          <c:val>
            <c:numRef>
              <c:f>'201516'!$L$14:$P$14</c:f>
              <c:numCache>
                <c:formatCode>General</c:formatCode>
                <c:ptCount val="5"/>
                <c:pt idx="0">
                  <c:v>8.5500000000000007</c:v>
                </c:pt>
                <c:pt idx="1">
                  <c:v>9.7100000000000009</c:v>
                </c:pt>
                <c:pt idx="2">
                  <c:v>10.360000000000001</c:v>
                </c:pt>
                <c:pt idx="3">
                  <c:v>9.33</c:v>
                </c:pt>
                <c:pt idx="4">
                  <c:v>8.01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BC-4EE1-9026-724A86F06CB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6683055"/>
        <c:axId val="246683471"/>
      </c:barChart>
      <c:catAx>
        <c:axId val="246683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83471"/>
        <c:crosses val="autoZero"/>
        <c:auto val="1"/>
        <c:lblAlgn val="ctr"/>
        <c:lblOffset val="100"/>
        <c:noMultiLvlLbl val="0"/>
      </c:catAx>
      <c:valAx>
        <c:axId val="24668347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66830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Sheet1!$F$3:$F$8</c:f>
              <c:strCache>
                <c:ptCount val="6"/>
                <c:pt idx="0">
                  <c:v>Fabric</c:v>
                </c:pt>
                <c:pt idx="1">
                  <c:v>Home Textile</c:v>
                </c:pt>
                <c:pt idx="2">
                  <c:v>Medical Instruments</c:v>
                </c:pt>
                <c:pt idx="3">
                  <c:v>Sports Goods</c:v>
                </c:pt>
                <c:pt idx="4">
                  <c:v>Garments</c:v>
                </c:pt>
                <c:pt idx="5">
                  <c:v>Cutlery</c:v>
                </c:pt>
              </c:strCache>
            </c:strRef>
          </c:cat>
          <c:val>
            <c:numRef>
              <c:f>Sheet1!$G$3:$G$8</c:f>
            </c:numRef>
          </c:val>
          <c:extLst>
            <c:ext xmlns:c16="http://schemas.microsoft.com/office/drawing/2014/chart" uri="{C3380CC4-5D6E-409C-BE32-E72D297353CC}">
              <c16:uniqueId val="{00000000-17A6-4A26-9F1A-49B777022108}"/>
            </c:ext>
          </c:extLst>
        </c:ser>
        <c:ser>
          <c:idx val="1"/>
          <c:order val="1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Sheet1!$F$3:$F$8</c:f>
              <c:strCache>
                <c:ptCount val="6"/>
                <c:pt idx="0">
                  <c:v>Fabric</c:v>
                </c:pt>
                <c:pt idx="1">
                  <c:v>Home Textile</c:v>
                </c:pt>
                <c:pt idx="2">
                  <c:v>Medical Instruments</c:v>
                </c:pt>
                <c:pt idx="3">
                  <c:v>Sports Goods</c:v>
                </c:pt>
                <c:pt idx="4">
                  <c:v>Garments</c:v>
                </c:pt>
                <c:pt idx="5">
                  <c:v>Cutlery</c:v>
                </c:pt>
              </c:strCache>
            </c:strRef>
          </c:cat>
          <c:val>
            <c:numRef>
              <c:f>Sheet1!$H$3:$H$8</c:f>
              <c:numCache>
                <c:formatCode>_(* #,##0.00_);_(* \(#,##0.00\);_(* "-"??_);_(@_)</c:formatCode>
                <c:ptCount val="6"/>
                <c:pt idx="0">
                  <c:v>1.02306038</c:v>
                </c:pt>
                <c:pt idx="1">
                  <c:v>0.86325987000000015</c:v>
                </c:pt>
                <c:pt idx="2">
                  <c:v>0.66135270000000002</c:v>
                </c:pt>
                <c:pt idx="3">
                  <c:v>0.58705117000000007</c:v>
                </c:pt>
                <c:pt idx="4">
                  <c:v>0.55426224000000002</c:v>
                </c:pt>
                <c:pt idx="5">
                  <c:v>0.36704099000000001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A6-4A26-9F1A-49B77702210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282981664"/>
        <c:axId val="1282982080"/>
      </c:barChart>
      <c:catAx>
        <c:axId val="1282981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2982080"/>
        <c:crosses val="autoZero"/>
        <c:auto val="1"/>
        <c:lblAlgn val="ctr"/>
        <c:lblOffset val="100"/>
        <c:noMultiLvlLbl val="0"/>
      </c:catAx>
      <c:valAx>
        <c:axId val="128298208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2981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'[TDAS  Country Wise (39).xlsx]Sheet1'!$F$4:$F$9</c:f>
              <c:strCache>
                <c:ptCount val="6"/>
                <c:pt idx="0">
                  <c:v>Mixture of Odoriferous Substances</c:v>
                </c:pt>
                <c:pt idx="1">
                  <c:v>Essential oils</c:v>
                </c:pt>
                <c:pt idx="2">
                  <c:v>Finishing agent</c:v>
                </c:pt>
                <c:pt idx="3">
                  <c:v>Whey</c:v>
                </c:pt>
                <c:pt idx="4">
                  <c:v>Malt extract</c:v>
                </c:pt>
                <c:pt idx="5">
                  <c:v>Milk amd cream</c:v>
                </c:pt>
              </c:strCache>
            </c:strRef>
          </c:cat>
          <c:val>
            <c:numRef>
              <c:f>'[TDAS  Country Wise (39).xlsx]Sheet1'!$G$4:$G$9</c:f>
            </c:numRef>
          </c:val>
          <c:extLst>
            <c:ext xmlns:c16="http://schemas.microsoft.com/office/drawing/2014/chart" uri="{C3380CC4-5D6E-409C-BE32-E72D297353CC}">
              <c16:uniqueId val="{00000000-643A-46DF-8E7C-D909A4E7DF7A}"/>
            </c:ext>
          </c:extLst>
        </c:ser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'[TDAS  Country Wise (39).xlsx]Sheet1'!$F$4:$F$9</c:f>
              <c:strCache>
                <c:ptCount val="6"/>
                <c:pt idx="0">
                  <c:v>Mixture of Odoriferous Substances</c:v>
                </c:pt>
                <c:pt idx="1">
                  <c:v>Essential oils</c:v>
                </c:pt>
                <c:pt idx="2">
                  <c:v>Finishing agent</c:v>
                </c:pt>
                <c:pt idx="3">
                  <c:v>Whey</c:v>
                </c:pt>
                <c:pt idx="4">
                  <c:v>Malt extract</c:v>
                </c:pt>
                <c:pt idx="5">
                  <c:v>Milk amd cream</c:v>
                </c:pt>
              </c:strCache>
            </c:strRef>
          </c:cat>
          <c:val>
            <c:numRef>
              <c:f>'[TDAS  Country Wise (39).xlsx]Sheet1'!$H$4:$H$9</c:f>
              <c:numCache>
                <c:formatCode>#,##0.00</c:formatCode>
                <c:ptCount val="6"/>
                <c:pt idx="0">
                  <c:v>1.96736022</c:v>
                </c:pt>
                <c:pt idx="1">
                  <c:v>0.75198642000000004</c:v>
                </c:pt>
                <c:pt idx="2">
                  <c:v>0.25926861000000001</c:v>
                </c:pt>
                <c:pt idx="3">
                  <c:v>0.19413917</c:v>
                </c:pt>
                <c:pt idx="4">
                  <c:v>0.14407549</c:v>
                </c:pt>
                <c:pt idx="5">
                  <c:v>0.10565408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3A-46DF-8E7C-D909A4E7DF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856160464"/>
        <c:axId val="1856156304"/>
      </c:barChart>
      <c:catAx>
        <c:axId val="1856160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6156304"/>
        <c:crosses val="autoZero"/>
        <c:auto val="1"/>
        <c:lblAlgn val="ctr"/>
        <c:lblOffset val="100"/>
        <c:noMultiLvlLbl val="0"/>
      </c:catAx>
      <c:valAx>
        <c:axId val="18561563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185616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7713365539452495E-2"/>
          <c:y val="1.1966434232413115E-2"/>
          <c:w val="0.96457326892109496"/>
          <c:h val="0.780658960531220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'[TDAS  Country Wise (40).xlsx]Sheet1'!$F$12</c:f>
              <c:strCache>
                <c:ptCount val="1"/>
                <c:pt idx="0">
                  <c:v>Exports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'[TDAS  Country Wise (40).xlsx]Sheet1'!$G$11:$K$11</c:f>
              <c:strCache>
                <c:ptCount val="5"/>
                <c:pt idx="0">
                  <c:v>2019-20</c:v>
                </c:pt>
                <c:pt idx="1">
                  <c:v>2018-19</c:v>
                </c:pt>
                <c:pt idx="2">
                  <c:v>2017-18</c:v>
                </c:pt>
                <c:pt idx="3">
                  <c:v>2016-17</c:v>
                </c:pt>
                <c:pt idx="4">
                  <c:v>2015-16</c:v>
                </c:pt>
              </c:strCache>
            </c:strRef>
          </c:cat>
          <c:val>
            <c:numRef>
              <c:f>'[TDAS  Country Wise (40).xlsx]Sheet1'!$G$12:$K$12</c:f>
              <c:numCache>
                <c:formatCode>#,##0.0</c:formatCode>
                <c:ptCount val="5"/>
                <c:pt idx="0">
                  <c:v>6.0648576399999996</c:v>
                </c:pt>
                <c:pt idx="1">
                  <c:v>9.6711606099999994</c:v>
                </c:pt>
                <c:pt idx="2">
                  <c:v>11.887305810000001</c:v>
                </c:pt>
                <c:pt idx="3">
                  <c:v>7.8545363300000002</c:v>
                </c:pt>
                <c:pt idx="4">
                  <c:v>5.8105502099999997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7C-4CE3-A2D7-06C36DA30FDE}"/>
            </c:ext>
          </c:extLst>
        </c:ser>
        <c:ser>
          <c:idx val="1"/>
          <c:order val="1"/>
          <c:tx>
            <c:strRef>
              <c:f>'[TDAS  Country Wise (40).xlsx]Sheet1'!$F$13</c:f>
              <c:strCache>
                <c:ptCount val="1"/>
                <c:pt idx="0">
                  <c:v>Imports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'[TDAS  Country Wise (40).xlsx]Sheet1'!$G$11:$K$11</c:f>
              <c:strCache>
                <c:ptCount val="5"/>
                <c:pt idx="0">
                  <c:v>2019-20</c:v>
                </c:pt>
                <c:pt idx="1">
                  <c:v>2018-19</c:v>
                </c:pt>
                <c:pt idx="2">
                  <c:v>2017-18</c:v>
                </c:pt>
                <c:pt idx="3">
                  <c:v>2016-17</c:v>
                </c:pt>
                <c:pt idx="4">
                  <c:v>2015-16</c:v>
                </c:pt>
              </c:strCache>
            </c:strRef>
          </c:cat>
          <c:val>
            <c:numRef>
              <c:f>'[TDAS  Country Wise (40).xlsx]Sheet1'!$G$13:$K$13</c:f>
              <c:numCache>
                <c:formatCode>#,##0.0</c:formatCode>
                <c:ptCount val="5"/>
                <c:pt idx="0">
                  <c:v>0.28653835</c:v>
                </c:pt>
                <c:pt idx="1">
                  <c:v>0.24079951999999999</c:v>
                </c:pt>
                <c:pt idx="2">
                  <c:v>0.80484009000000001</c:v>
                </c:pt>
                <c:pt idx="3">
                  <c:v>0.36923553999999997</c:v>
                </c:pt>
                <c:pt idx="4">
                  <c:v>0.19773652999999999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7C-4CE3-A2D7-06C36DA30FDE}"/>
            </c:ext>
          </c:extLst>
        </c:ser>
        <c:ser>
          <c:idx val="2"/>
          <c:order val="2"/>
          <c:tx>
            <c:strRef>
              <c:f>'[TDAS  Country Wise (40).xlsx]Sheet1'!$F$14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'[TDAS  Country Wise (40).xlsx]Sheet1'!$G$11:$K$11</c:f>
              <c:strCache>
                <c:ptCount val="5"/>
                <c:pt idx="0">
                  <c:v>2019-20</c:v>
                </c:pt>
                <c:pt idx="1">
                  <c:v>2018-19</c:v>
                </c:pt>
                <c:pt idx="2">
                  <c:v>2017-18</c:v>
                </c:pt>
                <c:pt idx="3">
                  <c:v>2016-17</c:v>
                </c:pt>
                <c:pt idx="4">
                  <c:v>2015-16</c:v>
                </c:pt>
              </c:strCache>
            </c:strRef>
          </c:cat>
          <c:val>
            <c:numRef>
              <c:f>'[TDAS  Country Wise (40).xlsx]Sheet1'!$G$14:$K$14</c:f>
              <c:numCache>
                <c:formatCode>#,##0.0</c:formatCode>
                <c:ptCount val="5"/>
                <c:pt idx="0">
                  <c:v>6.3513959899999994</c:v>
                </c:pt>
                <c:pt idx="1">
                  <c:v>9.9119601299999989</c:v>
                </c:pt>
                <c:pt idx="2">
                  <c:v>12.6921459</c:v>
                </c:pt>
                <c:pt idx="3">
                  <c:v>8.2237718700000002</c:v>
                </c:pt>
                <c:pt idx="4">
                  <c:v>6.00828674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7C-4CE3-A2D7-06C36DA30FD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5815663"/>
        <c:axId val="255816495"/>
      </c:barChart>
      <c:catAx>
        <c:axId val="255815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816495"/>
        <c:crosses val="autoZero"/>
        <c:auto val="1"/>
        <c:lblAlgn val="ctr"/>
        <c:lblOffset val="100"/>
        <c:noMultiLvlLbl val="0"/>
      </c:catAx>
      <c:valAx>
        <c:axId val="255816495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55815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'[TDAS  Country Wise (40).xlsx]Sheet1'!$F$27:$F$32</c:f>
              <c:strCache>
                <c:ptCount val="6"/>
                <c:pt idx="0">
                  <c:v>Fabric</c:v>
                </c:pt>
                <c:pt idx="1">
                  <c:v>Medical Instruments</c:v>
                </c:pt>
                <c:pt idx="2">
                  <c:v>Cotton yarn</c:v>
                </c:pt>
                <c:pt idx="3">
                  <c:v>Garments</c:v>
                </c:pt>
                <c:pt idx="4">
                  <c:v>Home Textile</c:v>
                </c:pt>
                <c:pt idx="5">
                  <c:v>Others</c:v>
                </c:pt>
              </c:strCache>
            </c:strRef>
          </c:cat>
          <c:val>
            <c:numRef>
              <c:f>'[TDAS  Country Wise (40).xlsx]Sheet1'!$G$27:$G$32</c:f>
            </c:numRef>
          </c:val>
          <c:extLst>
            <c:ext xmlns:c16="http://schemas.microsoft.com/office/drawing/2014/chart" uri="{C3380CC4-5D6E-409C-BE32-E72D297353CC}">
              <c16:uniqueId val="{00000000-D629-4267-A6FD-52228859E20C}"/>
            </c:ext>
          </c:extLst>
        </c:ser>
        <c:ser>
          <c:idx val="1"/>
          <c:order val="1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'[TDAS  Country Wise (40).xlsx]Sheet1'!$F$27:$F$32</c:f>
              <c:strCache>
                <c:ptCount val="6"/>
                <c:pt idx="0">
                  <c:v>Fabric</c:v>
                </c:pt>
                <c:pt idx="1">
                  <c:v>Medical Instruments</c:v>
                </c:pt>
                <c:pt idx="2">
                  <c:v>Cotton yarn</c:v>
                </c:pt>
                <c:pt idx="3">
                  <c:v>Garments</c:v>
                </c:pt>
                <c:pt idx="4">
                  <c:v>Home Textile</c:v>
                </c:pt>
                <c:pt idx="5">
                  <c:v>Others</c:v>
                </c:pt>
              </c:strCache>
            </c:strRef>
          </c:cat>
          <c:val>
            <c:numRef>
              <c:f>'[TDAS  Country Wise (40).xlsx]Sheet1'!$H$27:$H$32</c:f>
              <c:numCache>
                <c:formatCode>#,##0.00</c:formatCode>
                <c:ptCount val="6"/>
                <c:pt idx="0">
                  <c:v>3.3432858199999997</c:v>
                </c:pt>
                <c:pt idx="1">
                  <c:v>0.57682522000000003</c:v>
                </c:pt>
                <c:pt idx="2">
                  <c:v>0.56838204000000003</c:v>
                </c:pt>
                <c:pt idx="3">
                  <c:v>0.38186525999999993</c:v>
                </c:pt>
                <c:pt idx="4">
                  <c:v>0.17011163999999998</c:v>
                </c:pt>
                <c:pt idx="5">
                  <c:v>1.0243869999999999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29-4267-A6FD-52228859E20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54513007"/>
        <c:axId val="354510511"/>
      </c:barChart>
      <c:catAx>
        <c:axId val="3545130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4510511"/>
        <c:crosses val="autoZero"/>
        <c:auto val="1"/>
        <c:lblAlgn val="ctr"/>
        <c:lblOffset val="100"/>
        <c:noMultiLvlLbl val="0"/>
      </c:catAx>
      <c:valAx>
        <c:axId val="354510511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4513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[Argentina Imports from Pakistan Jan to Nov 2020.xlsx]Sheet6!PivotTable6</c:name>
    <c:fmtId val="12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</c:pivotFmt>
      <c:pivotFmt>
        <c:idx val="2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5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6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7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8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9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10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11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12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13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14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16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17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18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19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20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21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22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23"/>
        <c:spPr>
          <a:solidFill>
            <a:schemeClr val="accent1"/>
          </a:solidFill>
          <a:ln>
            <a:noFill/>
          </a:ln>
          <a:effectLst/>
          <a:sp3d/>
        </c:spPr>
      </c:pivotFmt>
      <c:pivotFmt>
        <c:idx val="24"/>
        <c:spPr>
          <a:solidFill>
            <a:schemeClr val="accent1"/>
          </a:solidFill>
          <a:ln>
            <a:noFill/>
          </a:ln>
          <a:effectLst/>
          <a:sp3d/>
        </c:spPr>
      </c:pivotFmt>
    </c:pivotFmts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Sheet6!$B$1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9F2-4D43-AF99-7EBC5DC9DA2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9F2-4D43-AF99-7EBC5DC9DA2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9F2-4D43-AF99-7EBC5DC9DA2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79F2-4D43-AF99-7EBC5DC9DA2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79F2-4D43-AF99-7EBC5DC9DA2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79F2-4D43-AF99-7EBC5DC9DA2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79F2-4D43-AF99-7EBC5DC9DA2D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79F2-4D43-AF99-7EBC5DC9DA2D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79F2-4D43-AF99-7EBC5DC9DA2D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79F2-4D43-AF99-7EBC5DC9DA2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Sheet6!$A$2:$A$12</c:f>
              <c:strCache>
                <c:ptCount val="10"/>
                <c:pt idx="0">
                  <c:v>Articles and equip.f/other sports and swimming pools</c:v>
                </c:pt>
                <c:pt idx="1">
                  <c:v>Ensembles, jackets, etc.cotton, use masculine</c:v>
                </c:pt>
                <c:pt idx="2">
                  <c:v>Fabric of cotton&gt;-85%, dyed, point taff.100&lt;w&lt;-200g/m2</c:v>
                </c:pt>
                <c:pt idx="3">
                  <c:v>Fabric polyest&lt;85% with cot.w&lt;-170g/m2, taf.raw/blec.</c:v>
                </c:pt>
                <c:pt idx="4">
                  <c:v>Fabric polyest&lt;85% with cot.w&lt;-170g/m2, taffeta, printed</c:v>
                </c:pt>
                <c:pt idx="5">
                  <c:v>Inflatable balls</c:v>
                </c:pt>
                <c:pt idx="6">
                  <c:v>Polyester fabric&lt;85% with cot.w&lt;-170g/m2, taf.dyed</c:v>
                </c:pt>
                <c:pt idx="7">
                  <c:v>Polyethylene terephthalate, the viscosity index of 78 ml/g or more</c:v>
                </c:pt>
                <c:pt idx="8">
                  <c:v>Sweaters, pullovers, etc.</c:v>
                </c:pt>
                <c:pt idx="9">
                  <c:v>T-shirts, etc.</c:v>
                </c:pt>
              </c:strCache>
            </c:strRef>
          </c:cat>
          <c:val>
            <c:numRef>
              <c:f>Sheet6!$B$2:$B$12</c:f>
              <c:numCache>
                <c:formatCode>General</c:formatCode>
                <c:ptCount val="10"/>
                <c:pt idx="0">
                  <c:v>1.1399999999999999</c:v>
                </c:pt>
                <c:pt idx="1">
                  <c:v>0.99</c:v>
                </c:pt>
                <c:pt idx="2">
                  <c:v>0.91</c:v>
                </c:pt>
                <c:pt idx="3">
                  <c:v>1.92</c:v>
                </c:pt>
                <c:pt idx="4">
                  <c:v>8.23</c:v>
                </c:pt>
                <c:pt idx="5">
                  <c:v>2.83</c:v>
                </c:pt>
                <c:pt idx="6">
                  <c:v>2.63</c:v>
                </c:pt>
                <c:pt idx="7">
                  <c:v>1.3</c:v>
                </c:pt>
                <c:pt idx="8">
                  <c:v>1.1299999999999999</c:v>
                </c:pt>
                <c:pt idx="9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9F2-4D43-AF99-7EBC5DC9DA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pivotSource>
    <c:name>[Yearly Export Figures Argentina.xlsx]Sheet4!PivotTable3</c:name>
    <c:fmtId val="3"/>
  </c:pivotSource>
  <c:chart>
    <c:autoTitleDeleted val="1"/>
    <c:pivotFmts>
      <c:pivotFmt>
        <c:idx val="0"/>
      </c:pivotFmt>
      <c:pivotFmt>
        <c:idx val="1"/>
        <c:spPr>
          <a:gradFill rotWithShape="1"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circle"/>
          <c:size val="6"/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</c:pivotFmt>
      <c:pivotFmt>
        <c:idx val="3"/>
        <c:spPr>
          <a:gradFill rotWithShape="1"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gradFill rotWithShape="1"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</c:pivotFmt>
      <c:pivotFmt>
        <c:idx val="5"/>
        <c:spPr>
          <a:gradFill rotWithShape="1"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gradFill rotWithShape="1"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F20-4A32-876B-C61A89580A1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Sheet4!$A$2:$A$12</c:f>
              <c:strCache>
                <c:ptCount val="10"/>
                <c:pt idx="0">
                  <c:v>Crude soya-bean oil, whether or not degummed</c:v>
                </c:pt>
                <c:pt idx="1">
                  <c:v>Ginned, not carded or combed</c:v>
                </c:pt>
                <c:pt idx="2">
                  <c:v>Oth.medicaments c/products pos.2930 to 2932, etc.doses</c:v>
                </c:pt>
                <c:pt idx="3">
                  <c:v>Other dried chickpeas</c:v>
                </c:pt>
                <c:pt idx="4">
                  <c:v>Other dried kidney beans, in grain</c:v>
                </c:pt>
                <c:pt idx="5">
                  <c:v>Other immunological products, in measured doses or put up for retail comes out</c:v>
                </c:pt>
                <c:pt idx="6">
                  <c:v>Other products of Chapter 07 confidential</c:v>
                </c:pt>
                <c:pt idx="7">
                  <c:v>Other products of Chapter 30 confidential</c:v>
                </c:pt>
                <c:pt idx="8">
                  <c:v>Other products of Chapter 52 confidential</c:v>
                </c:pt>
                <c:pt idx="9">
                  <c:v>Other products of Chapter 73 confidential</c:v>
                </c:pt>
              </c:strCache>
            </c:strRef>
          </c:cat>
          <c:val>
            <c:numRef>
              <c:f>Sheet4!$B$2:$B$12</c:f>
              <c:numCache>
                <c:formatCode>General</c:formatCode>
                <c:ptCount val="10"/>
                <c:pt idx="0">
                  <c:v>61.52</c:v>
                </c:pt>
                <c:pt idx="1">
                  <c:v>59.16</c:v>
                </c:pt>
                <c:pt idx="2">
                  <c:v>0.89</c:v>
                </c:pt>
                <c:pt idx="3">
                  <c:v>25.4</c:v>
                </c:pt>
                <c:pt idx="4">
                  <c:v>7.36</c:v>
                </c:pt>
                <c:pt idx="5">
                  <c:v>0.69</c:v>
                </c:pt>
                <c:pt idx="6">
                  <c:v>1.36</c:v>
                </c:pt>
                <c:pt idx="7">
                  <c:v>5.21</c:v>
                </c:pt>
                <c:pt idx="8">
                  <c:v>2.15</c:v>
                </c:pt>
                <c:pt idx="9">
                  <c:v>2.27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20-4A32-876B-C61A89580A1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</c:dLbls>
        <c:gapWidth val="100"/>
        <c:overlap val="-24"/>
        <c:axId val="655796159"/>
        <c:axId val="655792415"/>
      </c:barChart>
      <c:catAx>
        <c:axId val="655796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792415"/>
        <c:crosses val="autoZero"/>
        <c:auto val="1"/>
        <c:lblAlgn val="ctr"/>
        <c:lblOffset val="100"/>
        <c:noMultiLvlLbl val="0"/>
      </c:catAx>
      <c:valAx>
        <c:axId val="655792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796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'[TDAS  Country Wise (26).xlsx]Sheet1'!$F$6:$F$18</c:f>
              <c:strCache>
                <c:ptCount val="13"/>
                <c:pt idx="0">
                  <c:v>Fabric</c:v>
                </c:pt>
                <c:pt idx="1">
                  <c:v>Home textile</c:v>
                </c:pt>
                <c:pt idx="2">
                  <c:v>Plastic</c:v>
                </c:pt>
                <c:pt idx="3">
                  <c:v>Medical equipment</c:v>
                </c:pt>
                <c:pt idx="4">
                  <c:v>Sports goods</c:v>
                </c:pt>
                <c:pt idx="5">
                  <c:v>Salt lamps</c:v>
                </c:pt>
                <c:pt idx="6">
                  <c:v>Footwear</c:v>
                </c:pt>
                <c:pt idx="7">
                  <c:v>Beauty equipment</c:v>
                </c:pt>
                <c:pt idx="8">
                  <c:v>Carpets</c:v>
                </c:pt>
                <c:pt idx="9">
                  <c:v>Leather goods</c:v>
                </c:pt>
                <c:pt idx="10">
                  <c:v>Glassware</c:v>
                </c:pt>
                <c:pt idx="11">
                  <c:v>Rice</c:v>
                </c:pt>
                <c:pt idx="12">
                  <c:v>Readymade garments</c:v>
                </c:pt>
              </c:strCache>
            </c:strRef>
          </c:cat>
          <c:val>
            <c:numRef>
              <c:f>'[TDAS  Country Wise (26).xlsx]Sheet1'!$G$6:$G$18</c:f>
            </c:numRef>
          </c:val>
          <c:extLst>
            <c:ext xmlns:c16="http://schemas.microsoft.com/office/drawing/2014/chart" uri="{C3380CC4-5D6E-409C-BE32-E72D297353CC}">
              <c16:uniqueId val="{00000000-3068-487F-B0F2-C15843958A3A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rgbClr val="660033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3068-487F-B0F2-C15843958A3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3068-487F-B0F2-C15843958A3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6-3068-487F-B0F2-C15843958A3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8-3068-487F-B0F2-C15843958A3A}"/>
              </c:ext>
            </c:extLst>
          </c:dPt>
          <c:dPt>
            <c:idx val="4"/>
            <c:bubble3D val="0"/>
            <c:spPr>
              <a:solidFill>
                <a:schemeClr val="tx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A-3068-487F-B0F2-C15843958A3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3068-487F-B0F2-C15843958A3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3068-487F-B0F2-C15843958A3A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3068-487F-B0F2-C15843958A3A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2-3068-487F-B0F2-C15843958A3A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4-3068-487F-B0F2-C15843958A3A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6-3068-487F-B0F2-C15843958A3A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8-3068-487F-B0F2-C15843958A3A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A-3068-487F-B0F2-C15843958A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'[TDAS  Country Wise (26).xlsx]Sheet1'!$F$6:$F$18</c:f>
              <c:strCache>
                <c:ptCount val="13"/>
                <c:pt idx="0">
                  <c:v>Fabric</c:v>
                </c:pt>
                <c:pt idx="1">
                  <c:v>Home textile</c:v>
                </c:pt>
                <c:pt idx="2">
                  <c:v>Plastic</c:v>
                </c:pt>
                <c:pt idx="3">
                  <c:v>Medical equipment</c:v>
                </c:pt>
                <c:pt idx="4">
                  <c:v>Sports goods</c:v>
                </c:pt>
                <c:pt idx="5">
                  <c:v>Salt lamps</c:v>
                </c:pt>
                <c:pt idx="6">
                  <c:v>Footwear</c:v>
                </c:pt>
                <c:pt idx="7">
                  <c:v>Beauty equipment</c:v>
                </c:pt>
                <c:pt idx="8">
                  <c:v>Carpets</c:v>
                </c:pt>
                <c:pt idx="9">
                  <c:v>Leather goods</c:v>
                </c:pt>
                <c:pt idx="10">
                  <c:v>Glassware</c:v>
                </c:pt>
                <c:pt idx="11">
                  <c:v>Rice</c:v>
                </c:pt>
                <c:pt idx="12">
                  <c:v>Readymade garments</c:v>
                </c:pt>
              </c:strCache>
            </c:strRef>
          </c:cat>
          <c:val>
            <c:numRef>
              <c:f>'[TDAS  Country Wise (26).xlsx]Sheet1'!$H$6:$H$18</c:f>
              <c:numCache>
                <c:formatCode>0.00</c:formatCode>
                <c:ptCount val="13"/>
                <c:pt idx="0">
                  <c:v>15.467673740000002</c:v>
                </c:pt>
                <c:pt idx="1">
                  <c:v>1.3620184900000001</c:v>
                </c:pt>
                <c:pt idx="2">
                  <c:v>2.78369</c:v>
                </c:pt>
                <c:pt idx="3">
                  <c:v>0.80223806999999991</c:v>
                </c:pt>
                <c:pt idx="4">
                  <c:v>3.7163819999999999</c:v>
                </c:pt>
                <c:pt idx="5">
                  <c:v>0.33541500000000002</c:v>
                </c:pt>
                <c:pt idx="6">
                  <c:v>7.1584999999999996E-2</c:v>
                </c:pt>
                <c:pt idx="7">
                  <c:v>0.60586101999999997</c:v>
                </c:pt>
                <c:pt idx="8">
                  <c:v>4.7432000000000002E-2</c:v>
                </c:pt>
                <c:pt idx="9">
                  <c:v>0.48325600000000002</c:v>
                </c:pt>
                <c:pt idx="10">
                  <c:v>0.11922000000000001</c:v>
                </c:pt>
                <c:pt idx="11">
                  <c:v>1.8374999999999999E-2</c:v>
                </c:pt>
                <c:pt idx="12">
                  <c:v>5.8322820199999983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3068-487F-B0F2-C15843958A3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3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 sz="3200" dirty="0"/>
              <a:t>Argentina Imports:</a:t>
            </a:r>
            <a:r>
              <a:rPr lang="en-GB" sz="3200" baseline="0" dirty="0"/>
              <a:t> In </a:t>
            </a:r>
            <a:r>
              <a:rPr lang="en-GB" sz="3200" dirty="0"/>
              <a:t>Top</a:t>
            </a:r>
            <a:r>
              <a:rPr lang="en-GB" sz="3200" baseline="0" dirty="0"/>
              <a:t> Ten HS Chapters-2019</a:t>
            </a:r>
            <a:endParaRPr lang="en-GB" sz="3200" dirty="0"/>
          </a:p>
        </c:rich>
      </c:tx>
      <c:layout>
        <c:manualLayout>
          <c:xMode val="edge"/>
          <c:yMode val="edge"/>
          <c:x val="0.17188541666666668"/>
          <c:y val="1.58191892680081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3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Sheet2!$E$5:$E$24</c:f>
              <c:strCache>
                <c:ptCount val="20"/>
                <c:pt idx="0">
                  <c:v>84-Nuclear reactors, boilers, machinery and mechanical appliances; others</c:v>
                </c:pt>
                <c:pt idx="1">
                  <c:v>85-Electrical machinery and equipment and parts thereof; others</c:v>
                </c:pt>
                <c:pt idx="2">
                  <c:v>87-Vehicles other than railway or tramway rolling-stock, and parts and accessories thereof</c:v>
                </c:pt>
                <c:pt idx="3">
                  <c:v>27-Mineral fuels, mineral oils, bituminous substances; mineral waxes</c:v>
                </c:pt>
                <c:pt idx="4">
                  <c:v>29-Organic chemicals</c:v>
                </c:pt>
                <c:pt idx="5">
                  <c:v>12-Oil seeds and oleaginous fruits; Grains, Seeds, others</c:v>
                </c:pt>
                <c:pt idx="6">
                  <c:v>30-Pharmaceutical products</c:v>
                </c:pt>
                <c:pt idx="7">
                  <c:v>39-Plastics and articles thereof</c:v>
                </c:pt>
                <c:pt idx="8">
                  <c:v>38-Miscellaneous chemical products</c:v>
                </c:pt>
                <c:pt idx="9">
                  <c:v>31-Fertilisers</c:v>
                </c:pt>
                <c:pt idx="10">
                  <c:v>90-Optical, photographic, cinematographic instruments; others</c:v>
                </c:pt>
                <c:pt idx="11">
                  <c:v>40-Rubber and articles thereof</c:v>
                </c:pt>
                <c:pt idx="12">
                  <c:v>48-Paper and paperboard; articles of paper pulp, of paper or of paperboard</c:v>
                </c:pt>
                <c:pt idx="13">
                  <c:v>73-Articles of iron or steel</c:v>
                </c:pt>
                <c:pt idx="14">
                  <c:v>28-Inorganic chemicals; organic or inorganic compounds of precious metals, others</c:v>
                </c:pt>
                <c:pt idx="15">
                  <c:v>72-Iron and steel</c:v>
                </c:pt>
                <c:pt idx="16">
                  <c:v>99-Without description</c:v>
                </c:pt>
                <c:pt idx="17">
                  <c:v>33-Essential oils and resinoids; perfumery, cosmetic or toilet preparations</c:v>
                </c:pt>
                <c:pt idx="18">
                  <c:v>32-Tanning or dyeing extracts; tannins and their derivatives; others</c:v>
                </c:pt>
                <c:pt idx="19">
                  <c:v>08-Edible fruit and nuts; peel of citrus fruits or melons</c:v>
                </c:pt>
              </c:strCache>
            </c:strRef>
          </c:cat>
          <c:val>
            <c:numRef>
              <c:f>Sheet2!$F$5:$F$24</c:f>
              <c:numCache>
                <c:formatCode>#,##0.00</c:formatCode>
                <c:ptCount val="20"/>
                <c:pt idx="0">
                  <c:v>4887.4118989500002</c:v>
                </c:pt>
                <c:pt idx="1">
                  <c:v>3813.3903378200002</c:v>
                </c:pt>
                <c:pt idx="2">
                  <c:v>3621.9930439200002</c:v>
                </c:pt>
                <c:pt idx="3">
                  <c:v>2285.5775966700003</c:v>
                </c:pt>
                <c:pt idx="4">
                  <c:v>2170.7640870500004</c:v>
                </c:pt>
                <c:pt idx="5">
                  <c:v>1892.3612176500001</c:v>
                </c:pt>
                <c:pt idx="6">
                  <c:v>1799.5963543599999</c:v>
                </c:pt>
                <c:pt idx="7">
                  <c:v>1677.33365381</c:v>
                </c:pt>
                <c:pt idx="8">
                  <c:v>1069.3394921199999</c:v>
                </c:pt>
                <c:pt idx="9">
                  <c:v>941.34932524999999</c:v>
                </c:pt>
                <c:pt idx="10">
                  <c:v>936.02878999000006</c:v>
                </c:pt>
                <c:pt idx="11">
                  <c:v>592.50534052</c:v>
                </c:pt>
                <c:pt idx="12">
                  <c:v>559.44028659000003</c:v>
                </c:pt>
                <c:pt idx="13">
                  <c:v>495.76137850999999</c:v>
                </c:pt>
                <c:pt idx="14">
                  <c:v>476.82688223000002</c:v>
                </c:pt>
                <c:pt idx="15">
                  <c:v>466.81224634</c:v>
                </c:pt>
                <c:pt idx="16">
                  <c:v>399.99952483999999</c:v>
                </c:pt>
                <c:pt idx="17">
                  <c:v>321.76790376999998</c:v>
                </c:pt>
                <c:pt idx="18">
                  <c:v>306.12409511999999</c:v>
                </c:pt>
                <c:pt idx="19">
                  <c:v>294.10441554000005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C4-42E4-86E4-7BF9F552C8E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512013791"/>
        <c:axId val="512000063"/>
      </c:barChart>
      <c:catAx>
        <c:axId val="51201379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Harmonized</a:t>
                </a:r>
                <a:r>
                  <a:rPr lang="en-US" sz="1600" baseline="0" dirty="0"/>
                  <a:t> System Description</a:t>
                </a:r>
                <a:endParaRPr lang="en-GB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000063"/>
        <c:crosses val="autoZero"/>
        <c:auto val="1"/>
        <c:lblAlgn val="ctr"/>
        <c:lblOffset val="100"/>
        <c:noMultiLvlLbl val="0"/>
      </c:catAx>
      <c:valAx>
        <c:axId val="512000063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512013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863852024598541"/>
          <c:w val="0.92169906297944648"/>
          <c:h val="0.45497780139319355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'[TDAS  Country Wise (27).xlsx]Sheet1'!$F$5:$F$11</c:f>
              <c:strCache>
                <c:ptCount val="7"/>
                <c:pt idx="0">
                  <c:v>Chickpeas</c:v>
                </c:pt>
                <c:pt idx="1">
                  <c:v>Soya bean oil</c:v>
                </c:pt>
                <c:pt idx="2">
                  <c:v>Raw Cotton</c:v>
                </c:pt>
                <c:pt idx="3">
                  <c:v>Pharmaceutical goods</c:v>
                </c:pt>
                <c:pt idx="4">
                  <c:v>Fertilisers</c:v>
                </c:pt>
                <c:pt idx="5">
                  <c:v>Steel Flat rolled products</c:v>
                </c:pt>
                <c:pt idx="6">
                  <c:v>Steel pipes</c:v>
                </c:pt>
              </c:strCache>
            </c:strRef>
          </c:cat>
          <c:val>
            <c:numRef>
              <c:f>'[TDAS  Country Wise (27).xlsx]Sheet1'!$G$5:$G$11</c:f>
            </c:numRef>
          </c:val>
          <c:extLst>
            <c:ext xmlns:c16="http://schemas.microsoft.com/office/drawing/2014/chart" uri="{C3380CC4-5D6E-409C-BE32-E72D297353CC}">
              <c16:uniqueId val="{00000000-A4F9-48B9-B8C6-7059DBC8F78C}"/>
            </c:ext>
          </c:extLst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A4F9-48B9-B8C6-7059DBC8F78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A4F9-48B9-B8C6-7059DBC8F78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6-A4F9-48B9-B8C6-7059DBC8F78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8-A4F9-48B9-B8C6-7059DBC8F78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A-A4F9-48B9-B8C6-7059DBC8F78C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A4F9-48B9-B8C6-7059DBC8F78C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A4F9-48B9-B8C6-7059DBC8F7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'[TDAS  Country Wise (27).xlsx]Sheet1'!$F$5:$F$11</c:f>
              <c:strCache>
                <c:ptCount val="7"/>
                <c:pt idx="0">
                  <c:v>Chickpeas</c:v>
                </c:pt>
                <c:pt idx="1">
                  <c:v>Soya bean oil</c:v>
                </c:pt>
                <c:pt idx="2">
                  <c:v>Raw Cotton</c:v>
                </c:pt>
                <c:pt idx="3">
                  <c:v>Pharmaceutical goods</c:v>
                </c:pt>
                <c:pt idx="4">
                  <c:v>Fertilisers</c:v>
                </c:pt>
                <c:pt idx="5">
                  <c:v>Steel Flat rolled products</c:v>
                </c:pt>
                <c:pt idx="6">
                  <c:v>Steel pipes</c:v>
                </c:pt>
              </c:strCache>
            </c:strRef>
          </c:cat>
          <c:val>
            <c:numRef>
              <c:f>'[TDAS  Country Wise (27).xlsx]Sheet1'!$H$5:$H$11</c:f>
              <c:numCache>
                <c:formatCode>0.00</c:formatCode>
                <c:ptCount val="7"/>
                <c:pt idx="0">
                  <c:v>30.175818339999999</c:v>
                </c:pt>
                <c:pt idx="1">
                  <c:v>27.3465533</c:v>
                </c:pt>
                <c:pt idx="2">
                  <c:v>15.610443960000001</c:v>
                </c:pt>
                <c:pt idx="3">
                  <c:v>2.1306008199999993</c:v>
                </c:pt>
                <c:pt idx="4">
                  <c:v>0.72091061999999995</c:v>
                </c:pt>
                <c:pt idx="5">
                  <c:v>1.1106318500000001</c:v>
                </c:pt>
                <c:pt idx="6">
                  <c:v>1.6035598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4F9-48B9-B8C6-7059DBC8F78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Sheet1!$A$2:$A$7</c:f>
              <c:strCache>
                <c:ptCount val="6"/>
                <c:pt idx="0">
                  <c:v>Mineral fuels and lubricants</c:v>
                </c:pt>
                <c:pt idx="1">
                  <c:v>Means of transport and their parts</c:v>
                </c:pt>
                <c:pt idx="2">
                  <c:v>Foods</c:v>
                </c:pt>
                <c:pt idx="3">
                  <c:v>Clothing and accessories, and footwear</c:v>
                </c:pt>
                <c:pt idx="4">
                  <c:v>Technology</c:v>
                </c:pt>
                <c:pt idx="5">
                  <c:v>Other relevant products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7385.66</c:v>
                </c:pt>
                <c:pt idx="1">
                  <c:v>6969.22</c:v>
                </c:pt>
                <c:pt idx="2">
                  <c:v>3203.68</c:v>
                </c:pt>
                <c:pt idx="3">
                  <c:v>3081.85</c:v>
                </c:pt>
                <c:pt idx="4">
                  <c:v>2937.79</c:v>
                </c:pt>
                <c:pt idx="5">
                  <c:v>1821.68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2A-44BA-B794-268E98D9C5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Sheet1!$A$2:$A$7</c:f>
              <c:strCache>
                <c:ptCount val="6"/>
                <c:pt idx="0">
                  <c:v>Mineral fuels and lubricants</c:v>
                </c:pt>
                <c:pt idx="1">
                  <c:v>Means of transport and their parts</c:v>
                </c:pt>
                <c:pt idx="2">
                  <c:v>Foods</c:v>
                </c:pt>
                <c:pt idx="3">
                  <c:v>Clothing and accessories, and footwear</c:v>
                </c:pt>
                <c:pt idx="4">
                  <c:v>Technology</c:v>
                </c:pt>
                <c:pt idx="5">
                  <c:v>Other relevant products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9460.68</c:v>
                </c:pt>
                <c:pt idx="1">
                  <c:v>8498.24</c:v>
                </c:pt>
                <c:pt idx="2">
                  <c:v>3852.17</c:v>
                </c:pt>
                <c:pt idx="3">
                  <c:v>3473.23</c:v>
                </c:pt>
                <c:pt idx="4">
                  <c:v>3058.17</c:v>
                </c:pt>
                <c:pt idx="5">
                  <c:v>1957.2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2A-44BA-B794-268E98D9C52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Sheet1!$A$2:$A$7</c:f>
              <c:strCache>
                <c:ptCount val="6"/>
                <c:pt idx="0">
                  <c:v>Mineral fuels and lubricants</c:v>
                </c:pt>
                <c:pt idx="1">
                  <c:v>Means of transport and their parts</c:v>
                </c:pt>
                <c:pt idx="2">
                  <c:v>Foods</c:v>
                </c:pt>
                <c:pt idx="3">
                  <c:v>Clothing and accessories, and footwear</c:v>
                </c:pt>
                <c:pt idx="4">
                  <c:v>Technology</c:v>
                </c:pt>
                <c:pt idx="5">
                  <c:v>Other relevant products</c:v>
                </c:pt>
              </c:strCache>
            </c:strRef>
          </c:cat>
          <c:val>
            <c:numRef>
              <c:f>Sheet1!$D$2:$D$7</c:f>
              <c:numCache>
                <c:formatCode>#,##0</c:formatCode>
                <c:ptCount val="6"/>
                <c:pt idx="0">
                  <c:v>11961.9</c:v>
                </c:pt>
                <c:pt idx="1">
                  <c:v>9984.59</c:v>
                </c:pt>
                <c:pt idx="2">
                  <c:v>4241.8900000000003</c:v>
                </c:pt>
                <c:pt idx="3">
                  <c:v>3688.27</c:v>
                </c:pt>
                <c:pt idx="4">
                  <c:v>3218.32</c:v>
                </c:pt>
                <c:pt idx="5">
                  <c:v>2274.4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2A-44BA-B794-268E98D9C52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Sheet1!$A$2:$A$7</c:f>
              <c:strCache>
                <c:ptCount val="6"/>
                <c:pt idx="0">
                  <c:v>Mineral fuels and lubricants</c:v>
                </c:pt>
                <c:pt idx="1">
                  <c:v>Means of transport and their parts</c:v>
                </c:pt>
                <c:pt idx="2">
                  <c:v>Foods</c:v>
                </c:pt>
                <c:pt idx="3">
                  <c:v>Clothing and accessories, and footwear</c:v>
                </c:pt>
                <c:pt idx="4">
                  <c:v>Technology</c:v>
                </c:pt>
                <c:pt idx="5">
                  <c:v>Other relevant products</c:v>
                </c:pt>
              </c:strCache>
            </c:strRef>
          </c:cat>
          <c:val>
            <c:numRef>
              <c:f>Sheet1!$E$2:$E$7</c:f>
              <c:numCache>
                <c:formatCode>#,##0</c:formatCode>
                <c:ptCount val="6"/>
                <c:pt idx="0">
                  <c:v>10823.71</c:v>
                </c:pt>
                <c:pt idx="1">
                  <c:v>8246.31</c:v>
                </c:pt>
                <c:pt idx="2">
                  <c:v>4240.2299999999996</c:v>
                </c:pt>
                <c:pt idx="3">
                  <c:v>3350.89</c:v>
                </c:pt>
                <c:pt idx="4">
                  <c:v>2830.57</c:v>
                </c:pt>
                <c:pt idx="5">
                  <c:v>2217.13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2A-44BA-B794-268E98D9C5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876593824"/>
        <c:axId val="1876597984"/>
      </c:barChart>
      <c:catAx>
        <c:axId val="187659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6597984"/>
        <c:crosses val="autoZero"/>
        <c:auto val="1"/>
        <c:lblAlgn val="ctr"/>
        <c:lblOffset val="100"/>
        <c:noMultiLvlLbl val="0"/>
      </c:catAx>
      <c:valAx>
        <c:axId val="187659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659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752496468284209E-2"/>
          <c:y val="0.1388766478764018"/>
          <c:w val="0.91734741499645744"/>
          <c:h val="0.6364616887377714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4C07-4C38-94AC-BBDF9573F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C07-4C38-94AC-BBDF9573F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4C07-4C38-94AC-BBDF9573F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C07-4C38-94AC-BBDF9573F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4C07-4C38-94AC-BBDF9573F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C07-4C38-94AC-BBDF9573F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4C07-4C38-94AC-BBDF9573F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4C07-4C38-94AC-BBDF9573F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4C07-4C38-94AC-BBDF9573F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4C07-4C38-94AC-BBDF9573FB9E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5-4C07-4C38-94AC-BBDF9573FB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Sheet4!$B$5:$B$15</c:f>
              <c:strCache>
                <c:ptCount val="11"/>
                <c:pt idx="0">
                  <c:v>Country</c:v>
                </c:pt>
                <c:pt idx="1">
                  <c:v>China</c:v>
                </c:pt>
                <c:pt idx="2">
                  <c:v>United States</c:v>
                </c:pt>
                <c:pt idx="3">
                  <c:v>Japan</c:v>
                </c:pt>
                <c:pt idx="4">
                  <c:v>South Korea</c:v>
                </c:pt>
                <c:pt idx="5">
                  <c:v>Brazil</c:v>
                </c:pt>
                <c:pt idx="6">
                  <c:v>Peru</c:v>
                </c:pt>
                <c:pt idx="7">
                  <c:v>Spain</c:v>
                </c:pt>
                <c:pt idx="8">
                  <c:v>Netherlands</c:v>
                </c:pt>
                <c:pt idx="9">
                  <c:v>Taiwan</c:v>
                </c:pt>
                <c:pt idx="10">
                  <c:v>Mexico</c:v>
                </c:pt>
              </c:strCache>
            </c:strRef>
          </c:cat>
          <c:val>
            <c:numRef>
              <c:f>Sheet4!$C$5:$C$15</c:f>
              <c:numCache>
                <c:formatCode>#,##0</c:formatCode>
                <c:ptCount val="11"/>
                <c:pt idx="0" formatCode="General">
                  <c:v>2016</c:v>
                </c:pt>
                <c:pt idx="1">
                  <c:v>17404.599999999999</c:v>
                </c:pt>
                <c:pt idx="2">
                  <c:v>8691</c:v>
                </c:pt>
                <c:pt idx="3">
                  <c:v>5259.2</c:v>
                </c:pt>
                <c:pt idx="4">
                  <c:v>4164.2</c:v>
                </c:pt>
                <c:pt idx="5">
                  <c:v>2953.8</c:v>
                </c:pt>
                <c:pt idx="6">
                  <c:v>1553.9</c:v>
                </c:pt>
                <c:pt idx="7">
                  <c:v>1363.9</c:v>
                </c:pt>
                <c:pt idx="8">
                  <c:v>1694.3</c:v>
                </c:pt>
                <c:pt idx="9">
                  <c:v>1159.7</c:v>
                </c:pt>
                <c:pt idx="10">
                  <c:v>1226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4C07-4C38-94AC-BBDF9573FB9E}"/>
            </c:ext>
          </c:extLst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8-4C07-4C38-94AC-BBDF9573F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A-4C07-4C38-94AC-BBDF9573F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C-4C07-4C38-94AC-BBDF9573F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E-4C07-4C38-94AC-BBDF9573F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0-4C07-4C38-94AC-BBDF9573F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2-4C07-4C38-94AC-BBDF9573F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4-4C07-4C38-94AC-BBDF9573F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6-4C07-4C38-94AC-BBDF9573F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8-4C07-4C38-94AC-BBDF9573F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A-4C07-4C38-94AC-BBDF9573FB9E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C-4C07-4C38-94AC-BBDF9573FB9E}"/>
              </c:ext>
            </c:extLst>
          </c:dPt>
          <c:cat>
            <c:strRef>
              <c:f>Sheet4!$B$5:$B$15</c:f>
              <c:strCache>
                <c:ptCount val="11"/>
                <c:pt idx="0">
                  <c:v>Country</c:v>
                </c:pt>
                <c:pt idx="1">
                  <c:v>China</c:v>
                </c:pt>
                <c:pt idx="2">
                  <c:v>United States</c:v>
                </c:pt>
                <c:pt idx="3">
                  <c:v>Japan</c:v>
                </c:pt>
                <c:pt idx="4">
                  <c:v>South Korea</c:v>
                </c:pt>
                <c:pt idx="5">
                  <c:v>Brazil</c:v>
                </c:pt>
                <c:pt idx="6">
                  <c:v>Peru</c:v>
                </c:pt>
                <c:pt idx="7">
                  <c:v>Spain</c:v>
                </c:pt>
                <c:pt idx="8">
                  <c:v>Netherlands</c:v>
                </c:pt>
                <c:pt idx="9">
                  <c:v>Taiwan</c:v>
                </c:pt>
                <c:pt idx="10">
                  <c:v>Mexico</c:v>
                </c:pt>
              </c:strCache>
            </c:strRef>
          </c:cat>
          <c:val>
            <c:numRef>
              <c:f>Sheet4!$D$5:$D$15</c:f>
              <c:numCache>
                <c:formatCode>#,##0</c:formatCode>
                <c:ptCount val="11"/>
                <c:pt idx="0" formatCode="General">
                  <c:v>2017</c:v>
                </c:pt>
                <c:pt idx="1">
                  <c:v>18819.7</c:v>
                </c:pt>
                <c:pt idx="2">
                  <c:v>10172.200000000001</c:v>
                </c:pt>
                <c:pt idx="3">
                  <c:v>5977.1</c:v>
                </c:pt>
                <c:pt idx="4">
                  <c:v>4233.3</c:v>
                </c:pt>
                <c:pt idx="5">
                  <c:v>3449.2</c:v>
                </c:pt>
                <c:pt idx="6">
                  <c:v>1717.6</c:v>
                </c:pt>
                <c:pt idx="7">
                  <c:v>1701.7</c:v>
                </c:pt>
                <c:pt idx="8">
                  <c:v>1748.7</c:v>
                </c:pt>
                <c:pt idx="9">
                  <c:v>1338.2</c:v>
                </c:pt>
                <c:pt idx="10">
                  <c:v>1200.3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4C07-4C38-94AC-BBDF9573FB9E}"/>
            </c:ext>
          </c:extLst>
        </c:ser>
        <c:ser>
          <c:idx val="2"/>
          <c:order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4C07-4C38-94AC-BBDF9573F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1-4C07-4C38-94AC-BBDF9573F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C07-4C38-94AC-BBDF9573F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5-4C07-4C38-94AC-BBDF9573F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7-4C07-4C38-94AC-BBDF9573F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9-4C07-4C38-94AC-BBDF9573F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B-4C07-4C38-94AC-BBDF9573F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D-4C07-4C38-94AC-BBDF9573F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F-4C07-4C38-94AC-BBDF9573F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41-4C07-4C38-94AC-BBDF9573FB9E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43-4C07-4C38-94AC-BBDF9573FB9E}"/>
              </c:ext>
            </c:extLst>
          </c:dPt>
          <c:cat>
            <c:strRef>
              <c:f>Sheet4!$B$5:$B$15</c:f>
              <c:strCache>
                <c:ptCount val="11"/>
                <c:pt idx="0">
                  <c:v>Country</c:v>
                </c:pt>
                <c:pt idx="1">
                  <c:v>China</c:v>
                </c:pt>
                <c:pt idx="2">
                  <c:v>United States</c:v>
                </c:pt>
                <c:pt idx="3">
                  <c:v>Japan</c:v>
                </c:pt>
                <c:pt idx="4">
                  <c:v>South Korea</c:v>
                </c:pt>
                <c:pt idx="5">
                  <c:v>Brazil</c:v>
                </c:pt>
                <c:pt idx="6">
                  <c:v>Peru</c:v>
                </c:pt>
                <c:pt idx="7">
                  <c:v>Spain</c:v>
                </c:pt>
                <c:pt idx="8">
                  <c:v>Netherlands</c:v>
                </c:pt>
                <c:pt idx="9">
                  <c:v>Taiwan</c:v>
                </c:pt>
                <c:pt idx="10">
                  <c:v>Mexico</c:v>
                </c:pt>
              </c:strCache>
            </c:strRef>
          </c:cat>
          <c:val>
            <c:numRef>
              <c:f>Sheet4!$E$5:$E$15</c:f>
              <c:numCache>
                <c:formatCode>#,##0</c:formatCode>
                <c:ptCount val="11"/>
                <c:pt idx="0" formatCode="General">
                  <c:v>2018</c:v>
                </c:pt>
                <c:pt idx="1">
                  <c:v>24700.2</c:v>
                </c:pt>
                <c:pt idx="2">
                  <c:v>10848.5</c:v>
                </c:pt>
                <c:pt idx="3">
                  <c:v>6652.5</c:v>
                </c:pt>
                <c:pt idx="4">
                  <c:v>4248</c:v>
                </c:pt>
                <c:pt idx="5">
                  <c:v>3440.3</c:v>
                </c:pt>
                <c:pt idx="6">
                  <c:v>1858</c:v>
                </c:pt>
                <c:pt idx="7">
                  <c:v>1697.2</c:v>
                </c:pt>
                <c:pt idx="8">
                  <c:v>1632.6</c:v>
                </c:pt>
                <c:pt idx="9">
                  <c:v>1327.5</c:v>
                </c:pt>
                <c:pt idx="10">
                  <c:v>1349.9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4-4C07-4C38-94AC-BBDF9573FB9E}"/>
            </c:ext>
          </c:extLst>
        </c:ser>
        <c:ser>
          <c:idx val="3"/>
          <c:order val="3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46-4C07-4C38-94AC-BBDF9573F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48-4C07-4C38-94AC-BBDF9573F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4A-4C07-4C38-94AC-BBDF9573F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4C-4C07-4C38-94AC-BBDF9573F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4E-4C07-4C38-94AC-BBDF9573F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50-4C07-4C38-94AC-BBDF9573F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52-4C07-4C38-94AC-BBDF9573F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54-4C07-4C38-94AC-BBDF9573F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56-4C07-4C38-94AC-BBDF9573F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58-4C07-4C38-94AC-BBDF9573FB9E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5A-4C07-4C38-94AC-BBDF9573FB9E}"/>
              </c:ext>
            </c:extLst>
          </c:dPt>
          <c:cat>
            <c:strRef>
              <c:f>Sheet4!$B$5:$B$15</c:f>
              <c:strCache>
                <c:ptCount val="11"/>
                <c:pt idx="0">
                  <c:v>Country</c:v>
                </c:pt>
                <c:pt idx="1">
                  <c:v>China</c:v>
                </c:pt>
                <c:pt idx="2">
                  <c:v>United States</c:v>
                </c:pt>
                <c:pt idx="3">
                  <c:v>Japan</c:v>
                </c:pt>
                <c:pt idx="4">
                  <c:v>South Korea</c:v>
                </c:pt>
                <c:pt idx="5">
                  <c:v>Brazil</c:v>
                </c:pt>
                <c:pt idx="6">
                  <c:v>Peru</c:v>
                </c:pt>
                <c:pt idx="7">
                  <c:v>Spain</c:v>
                </c:pt>
                <c:pt idx="8">
                  <c:v>Netherlands</c:v>
                </c:pt>
                <c:pt idx="9">
                  <c:v>Taiwan</c:v>
                </c:pt>
                <c:pt idx="10">
                  <c:v>Mexico</c:v>
                </c:pt>
              </c:strCache>
            </c:strRef>
          </c:cat>
          <c:val>
            <c:numRef>
              <c:f>Sheet4!$F$5:$F$15</c:f>
              <c:numCache>
                <c:formatCode>#,##0</c:formatCode>
                <c:ptCount val="11"/>
                <c:pt idx="0" formatCode="General">
                  <c:v>2019</c:v>
                </c:pt>
                <c:pt idx="1">
                  <c:v>22264.6</c:v>
                </c:pt>
                <c:pt idx="2">
                  <c:v>10625.4</c:v>
                </c:pt>
                <c:pt idx="3">
                  <c:v>6227.9</c:v>
                </c:pt>
                <c:pt idx="4">
                  <c:v>4539.3</c:v>
                </c:pt>
                <c:pt idx="5">
                  <c:v>3168</c:v>
                </c:pt>
                <c:pt idx="6">
                  <c:v>1950.8</c:v>
                </c:pt>
                <c:pt idx="7">
                  <c:v>1695.2</c:v>
                </c:pt>
                <c:pt idx="8">
                  <c:v>1582.1</c:v>
                </c:pt>
                <c:pt idx="9">
                  <c:v>1519.4</c:v>
                </c:pt>
                <c:pt idx="10">
                  <c:v>1342.7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B-4C07-4C38-94AC-BBDF9573FB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ED540C-2324-4990-950D-9DB36199C20D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C05A670-5047-4A26-95CA-52B10C42DCCD}">
      <dgm:prSet custT="1"/>
      <dgm:spPr/>
      <dgm:t>
        <a:bodyPr/>
        <a:lstStyle/>
        <a:p>
          <a:pPr algn="just"/>
          <a:r>
            <a:rPr lang="en-GB" sz="2000" b="0" dirty="0"/>
            <a:t>The overall tariff on imports into Chile since 2003 is 6% </a:t>
          </a:r>
        </a:p>
      </dgm:t>
    </dgm:pt>
    <dgm:pt modelId="{46E7FBB9-8F20-41C8-BD8B-503E73836DE1}" type="parTrans" cxnId="{46D4AF06-258E-4B13-82EB-1A126A8D77E5}">
      <dgm:prSet/>
      <dgm:spPr/>
      <dgm:t>
        <a:bodyPr/>
        <a:lstStyle/>
        <a:p>
          <a:pPr algn="just"/>
          <a:endParaRPr lang="en-US" sz="2800" b="0"/>
        </a:p>
      </dgm:t>
    </dgm:pt>
    <dgm:pt modelId="{9B252A47-D47F-47EA-94D5-C97DBA668438}" type="sibTrans" cxnId="{46D4AF06-258E-4B13-82EB-1A126A8D77E5}">
      <dgm:prSet/>
      <dgm:spPr/>
      <dgm:t>
        <a:bodyPr/>
        <a:lstStyle/>
        <a:p>
          <a:pPr algn="just"/>
          <a:endParaRPr lang="en-US" sz="2800" b="0"/>
        </a:p>
      </dgm:t>
    </dgm:pt>
    <dgm:pt modelId="{0697FD0B-55DF-462C-A172-70680B2534B7}">
      <dgm:prSet custT="1"/>
      <dgm:spPr/>
      <dgm:t>
        <a:bodyPr/>
        <a:lstStyle/>
        <a:p>
          <a:pPr algn="just"/>
          <a:r>
            <a:rPr lang="en-GB" sz="2000" b="0" dirty="0"/>
            <a:t>Chile's twenty-nine trade agreements to date have established a substantial tariff reduction framework. </a:t>
          </a:r>
        </a:p>
      </dgm:t>
    </dgm:pt>
    <dgm:pt modelId="{7A46AA6B-45D8-43E5-9269-369BA7205876}" type="parTrans" cxnId="{C978D510-D333-410E-B9A7-F2EF028EC4A7}">
      <dgm:prSet/>
      <dgm:spPr/>
      <dgm:t>
        <a:bodyPr/>
        <a:lstStyle/>
        <a:p>
          <a:pPr algn="just"/>
          <a:endParaRPr lang="en-US" sz="2800" b="0"/>
        </a:p>
      </dgm:t>
    </dgm:pt>
    <dgm:pt modelId="{0604F3EC-A9CA-40D3-922A-CCB8EE90C919}" type="sibTrans" cxnId="{C978D510-D333-410E-B9A7-F2EF028EC4A7}">
      <dgm:prSet/>
      <dgm:spPr/>
      <dgm:t>
        <a:bodyPr/>
        <a:lstStyle/>
        <a:p>
          <a:pPr algn="just"/>
          <a:endParaRPr lang="en-US" sz="2800" b="0"/>
        </a:p>
      </dgm:t>
    </dgm:pt>
    <dgm:pt modelId="{8347D534-E198-4589-911A-88EA7B8333D4}">
      <dgm:prSet custT="1"/>
      <dgm:spPr/>
      <dgm:t>
        <a:bodyPr/>
        <a:lstStyle/>
        <a:p>
          <a:pPr algn="just"/>
          <a:r>
            <a:rPr lang="en-GB" sz="2000" b="0" dirty="0"/>
            <a:t>Of Chile’s total imports of US $ 64 </a:t>
          </a:r>
          <a:r>
            <a:rPr lang="en-GB" sz="2000" b="0" dirty="0" err="1"/>
            <a:t>Bn</a:t>
          </a:r>
          <a:r>
            <a:rPr lang="en-GB" sz="2000" b="0" dirty="0"/>
            <a:t>, $50 </a:t>
          </a:r>
          <a:r>
            <a:rPr lang="en-GB" sz="2000" b="0" dirty="0" err="1"/>
            <a:t>Bn</a:t>
          </a:r>
          <a:r>
            <a:rPr lang="en-GB" sz="2000" b="0" dirty="0"/>
            <a:t> (78%) enjoyed preferential treatment at effective rate of duty of 0.79% against the MFN rate of 6% in 2019</a:t>
          </a:r>
        </a:p>
      </dgm:t>
    </dgm:pt>
    <dgm:pt modelId="{03976318-0453-43D0-8749-04F6B03F6EF2}" type="parTrans" cxnId="{113B3248-9701-4ACD-98C1-6878ACD01C40}">
      <dgm:prSet/>
      <dgm:spPr/>
      <dgm:t>
        <a:bodyPr/>
        <a:lstStyle/>
        <a:p>
          <a:pPr algn="just"/>
          <a:endParaRPr lang="en-US" sz="2800" b="0"/>
        </a:p>
      </dgm:t>
    </dgm:pt>
    <dgm:pt modelId="{4633CFA7-AA62-4C1C-8A9D-783FEA6CD4F6}" type="sibTrans" cxnId="{113B3248-9701-4ACD-98C1-6878ACD01C40}">
      <dgm:prSet/>
      <dgm:spPr/>
      <dgm:t>
        <a:bodyPr/>
        <a:lstStyle/>
        <a:p>
          <a:pPr algn="just"/>
          <a:endParaRPr lang="en-US" sz="2800" b="0"/>
        </a:p>
      </dgm:t>
    </dgm:pt>
    <dgm:pt modelId="{E2FF1AA7-43E6-4760-9AC5-D3DFA236DE81}">
      <dgm:prSet custT="1"/>
      <dgm:spPr/>
      <dgm:t>
        <a:bodyPr/>
        <a:lstStyle/>
        <a:p>
          <a:r>
            <a:rPr lang="en-GB" sz="2400" b="0" dirty="0"/>
            <a:t>By the end of 2019, the average effective </a:t>
          </a:r>
          <a:r>
            <a:rPr lang="en-GB" sz="2400" b="0" dirty="0" err="1"/>
            <a:t>Advalorem</a:t>
          </a:r>
          <a:r>
            <a:rPr lang="en-GB" sz="2400" b="0" dirty="0"/>
            <a:t> tariff reached 0.79%.</a:t>
          </a:r>
        </a:p>
      </dgm:t>
    </dgm:pt>
    <dgm:pt modelId="{CAE537B9-DC03-4F07-B1C3-960A66179D4C}" type="parTrans" cxnId="{36EC3CF9-9B5A-4DA8-9F6C-B468DA6EC726}">
      <dgm:prSet/>
      <dgm:spPr/>
      <dgm:t>
        <a:bodyPr/>
        <a:lstStyle/>
        <a:p>
          <a:endParaRPr lang="en-US"/>
        </a:p>
      </dgm:t>
    </dgm:pt>
    <dgm:pt modelId="{3DCEFCBF-AC60-4D1D-9C63-5C1D1149D0C8}" type="sibTrans" cxnId="{36EC3CF9-9B5A-4DA8-9F6C-B468DA6EC726}">
      <dgm:prSet/>
      <dgm:spPr/>
      <dgm:t>
        <a:bodyPr/>
        <a:lstStyle/>
        <a:p>
          <a:endParaRPr lang="en-US"/>
        </a:p>
      </dgm:t>
    </dgm:pt>
    <dgm:pt modelId="{E99DE61B-1707-4ECD-A1AC-C62115314423}" type="pres">
      <dgm:prSet presAssocID="{83ED540C-2324-4990-950D-9DB36199C20D}" presName="Name0" presStyleCnt="0">
        <dgm:presLayoutVars>
          <dgm:chMax val="7"/>
          <dgm:chPref val="7"/>
          <dgm:dir/>
        </dgm:presLayoutVars>
      </dgm:prSet>
      <dgm:spPr/>
    </dgm:pt>
    <dgm:pt modelId="{466EEFD0-CCF5-42CD-8C38-8EE1A40FA5CE}" type="pres">
      <dgm:prSet presAssocID="{83ED540C-2324-4990-950D-9DB36199C20D}" presName="Name1" presStyleCnt="0"/>
      <dgm:spPr/>
    </dgm:pt>
    <dgm:pt modelId="{270FC71E-CA22-41EB-994D-3B2641622922}" type="pres">
      <dgm:prSet presAssocID="{83ED540C-2324-4990-950D-9DB36199C20D}" presName="cycle" presStyleCnt="0"/>
      <dgm:spPr/>
    </dgm:pt>
    <dgm:pt modelId="{3DD007EB-2D36-467E-9B17-3BD305980B23}" type="pres">
      <dgm:prSet presAssocID="{83ED540C-2324-4990-950D-9DB36199C20D}" presName="srcNode" presStyleLbl="node1" presStyleIdx="0" presStyleCnt="4"/>
      <dgm:spPr/>
    </dgm:pt>
    <dgm:pt modelId="{44ADDC61-761D-4A6F-A828-3E7CFCF2F248}" type="pres">
      <dgm:prSet presAssocID="{83ED540C-2324-4990-950D-9DB36199C20D}" presName="conn" presStyleLbl="parChTrans1D2" presStyleIdx="0" presStyleCnt="1"/>
      <dgm:spPr/>
    </dgm:pt>
    <dgm:pt modelId="{6AC73F1A-64A8-47E8-AC86-BDCAC3EAC270}" type="pres">
      <dgm:prSet presAssocID="{83ED540C-2324-4990-950D-9DB36199C20D}" presName="extraNode" presStyleLbl="node1" presStyleIdx="0" presStyleCnt="4"/>
      <dgm:spPr/>
    </dgm:pt>
    <dgm:pt modelId="{32359E6A-1B62-4C73-BA7E-74B3365915C4}" type="pres">
      <dgm:prSet presAssocID="{83ED540C-2324-4990-950D-9DB36199C20D}" presName="dstNode" presStyleLbl="node1" presStyleIdx="0" presStyleCnt="4"/>
      <dgm:spPr/>
    </dgm:pt>
    <dgm:pt modelId="{CC56687C-C855-4257-97CB-84726F836DA2}" type="pres">
      <dgm:prSet presAssocID="{CC05A670-5047-4A26-95CA-52B10C42DCCD}" presName="text_1" presStyleLbl="node1" presStyleIdx="0" presStyleCnt="4" custScaleX="96034" custScaleY="145233">
        <dgm:presLayoutVars>
          <dgm:bulletEnabled val="1"/>
        </dgm:presLayoutVars>
      </dgm:prSet>
      <dgm:spPr/>
    </dgm:pt>
    <dgm:pt modelId="{F4CD7EDC-1D0C-4248-A0BB-D9C8A5E86E06}" type="pres">
      <dgm:prSet presAssocID="{CC05A670-5047-4A26-95CA-52B10C42DCCD}" presName="accent_1" presStyleCnt="0"/>
      <dgm:spPr/>
    </dgm:pt>
    <dgm:pt modelId="{CE51BF11-342E-447F-9468-C52FC076BEE6}" type="pres">
      <dgm:prSet presAssocID="{CC05A670-5047-4A26-95CA-52B10C42DCCD}" presName="accentRepeatNode" presStyleLbl="solidFgAcc1" presStyleIdx="0" presStyleCnt="4"/>
      <dgm:spPr/>
    </dgm:pt>
    <dgm:pt modelId="{E7C56121-EE4B-49F6-9907-84EAF5F790A7}" type="pres">
      <dgm:prSet presAssocID="{0697FD0B-55DF-462C-A172-70680B2534B7}" presName="text_2" presStyleLbl="node1" presStyleIdx="1" presStyleCnt="4" custScaleX="96281" custScaleY="109006">
        <dgm:presLayoutVars>
          <dgm:bulletEnabled val="1"/>
        </dgm:presLayoutVars>
      </dgm:prSet>
      <dgm:spPr/>
    </dgm:pt>
    <dgm:pt modelId="{269B13C8-C9DA-4ADC-9577-29D38C2F2320}" type="pres">
      <dgm:prSet presAssocID="{0697FD0B-55DF-462C-A172-70680B2534B7}" presName="accent_2" presStyleCnt="0"/>
      <dgm:spPr/>
    </dgm:pt>
    <dgm:pt modelId="{EF9CDD2E-893E-407E-AA53-6D97B502B5BD}" type="pres">
      <dgm:prSet presAssocID="{0697FD0B-55DF-462C-A172-70680B2534B7}" presName="accentRepeatNode" presStyleLbl="solidFgAcc1" presStyleIdx="1" presStyleCnt="4"/>
      <dgm:spPr/>
    </dgm:pt>
    <dgm:pt modelId="{C7D1EE75-7F51-4CF9-8850-56B44B13F20E}" type="pres">
      <dgm:prSet presAssocID="{E2FF1AA7-43E6-4760-9AC5-D3DFA236DE81}" presName="text_3" presStyleLbl="node1" presStyleIdx="2" presStyleCnt="4" custScaleX="96028" custScaleY="143252">
        <dgm:presLayoutVars>
          <dgm:bulletEnabled val="1"/>
        </dgm:presLayoutVars>
      </dgm:prSet>
      <dgm:spPr/>
    </dgm:pt>
    <dgm:pt modelId="{5E0FB902-ED2E-4FB4-AEC6-2B94026CD824}" type="pres">
      <dgm:prSet presAssocID="{E2FF1AA7-43E6-4760-9AC5-D3DFA236DE81}" presName="accent_3" presStyleCnt="0"/>
      <dgm:spPr/>
    </dgm:pt>
    <dgm:pt modelId="{DFCC27C5-4A6F-4D30-A0B1-5D61C04720B9}" type="pres">
      <dgm:prSet presAssocID="{E2FF1AA7-43E6-4760-9AC5-D3DFA236DE81}" presName="accentRepeatNode" presStyleLbl="solidFgAcc1" presStyleIdx="2" presStyleCnt="4"/>
      <dgm:spPr/>
    </dgm:pt>
    <dgm:pt modelId="{AAE9A669-2196-4D58-9ECF-4FF72833055A}" type="pres">
      <dgm:prSet presAssocID="{8347D534-E198-4589-911A-88EA7B8333D4}" presName="text_4" presStyleLbl="node1" presStyleIdx="3" presStyleCnt="4" custScaleX="95793" custScaleY="131670">
        <dgm:presLayoutVars>
          <dgm:bulletEnabled val="1"/>
        </dgm:presLayoutVars>
      </dgm:prSet>
      <dgm:spPr/>
    </dgm:pt>
    <dgm:pt modelId="{0B408C2F-9CFD-458C-888C-2CE51761A9C8}" type="pres">
      <dgm:prSet presAssocID="{8347D534-E198-4589-911A-88EA7B8333D4}" presName="accent_4" presStyleCnt="0"/>
      <dgm:spPr/>
    </dgm:pt>
    <dgm:pt modelId="{784A110D-7437-4C56-AC06-539295DD8D68}" type="pres">
      <dgm:prSet presAssocID="{8347D534-E198-4589-911A-88EA7B8333D4}" presName="accentRepeatNode" presStyleLbl="solidFgAcc1" presStyleIdx="3" presStyleCnt="4"/>
      <dgm:spPr/>
    </dgm:pt>
  </dgm:ptLst>
  <dgm:cxnLst>
    <dgm:cxn modelId="{46D4AF06-258E-4B13-82EB-1A126A8D77E5}" srcId="{83ED540C-2324-4990-950D-9DB36199C20D}" destId="{CC05A670-5047-4A26-95CA-52B10C42DCCD}" srcOrd="0" destOrd="0" parTransId="{46E7FBB9-8F20-41C8-BD8B-503E73836DE1}" sibTransId="{9B252A47-D47F-47EA-94D5-C97DBA668438}"/>
    <dgm:cxn modelId="{C978D510-D333-410E-B9A7-F2EF028EC4A7}" srcId="{83ED540C-2324-4990-950D-9DB36199C20D}" destId="{0697FD0B-55DF-462C-A172-70680B2534B7}" srcOrd="1" destOrd="0" parTransId="{7A46AA6B-45D8-43E5-9269-369BA7205876}" sibTransId="{0604F3EC-A9CA-40D3-922A-CCB8EE90C919}"/>
    <dgm:cxn modelId="{AA7FDD3A-2A79-4A8E-84D8-9FD5D015A435}" type="presOf" srcId="{9B252A47-D47F-47EA-94D5-C97DBA668438}" destId="{44ADDC61-761D-4A6F-A828-3E7CFCF2F248}" srcOrd="0" destOrd="0" presId="urn:microsoft.com/office/officeart/2008/layout/VerticalCurvedList"/>
    <dgm:cxn modelId="{C5447644-9276-4E0D-8914-625CF2044C1C}" type="presOf" srcId="{83ED540C-2324-4990-950D-9DB36199C20D}" destId="{E99DE61B-1707-4ECD-A1AC-C62115314423}" srcOrd="0" destOrd="0" presId="urn:microsoft.com/office/officeart/2008/layout/VerticalCurvedList"/>
    <dgm:cxn modelId="{113B3248-9701-4ACD-98C1-6878ACD01C40}" srcId="{83ED540C-2324-4990-950D-9DB36199C20D}" destId="{8347D534-E198-4589-911A-88EA7B8333D4}" srcOrd="3" destOrd="0" parTransId="{03976318-0453-43D0-8749-04F6B03F6EF2}" sibTransId="{4633CFA7-AA62-4C1C-8A9D-783FEA6CD4F6}"/>
    <dgm:cxn modelId="{67B03C51-C7BF-4F30-A2F3-1D96B88DA7D1}" type="presOf" srcId="{8347D534-E198-4589-911A-88EA7B8333D4}" destId="{AAE9A669-2196-4D58-9ECF-4FF72833055A}" srcOrd="0" destOrd="0" presId="urn:microsoft.com/office/officeart/2008/layout/VerticalCurvedList"/>
    <dgm:cxn modelId="{4D92A775-1F92-4586-8353-42E67302527C}" type="presOf" srcId="{E2FF1AA7-43E6-4760-9AC5-D3DFA236DE81}" destId="{C7D1EE75-7F51-4CF9-8850-56B44B13F20E}" srcOrd="0" destOrd="0" presId="urn:microsoft.com/office/officeart/2008/layout/VerticalCurvedList"/>
    <dgm:cxn modelId="{B515A978-6F2E-49AC-A664-ABF6EFAC8589}" type="presOf" srcId="{CC05A670-5047-4A26-95CA-52B10C42DCCD}" destId="{CC56687C-C855-4257-97CB-84726F836DA2}" srcOrd="0" destOrd="0" presId="urn:microsoft.com/office/officeart/2008/layout/VerticalCurvedList"/>
    <dgm:cxn modelId="{4B6B38B1-E933-4203-A4C8-58E85C2C60A1}" type="presOf" srcId="{0697FD0B-55DF-462C-A172-70680B2534B7}" destId="{E7C56121-EE4B-49F6-9907-84EAF5F790A7}" srcOrd="0" destOrd="0" presId="urn:microsoft.com/office/officeart/2008/layout/VerticalCurvedList"/>
    <dgm:cxn modelId="{36EC3CF9-9B5A-4DA8-9F6C-B468DA6EC726}" srcId="{83ED540C-2324-4990-950D-9DB36199C20D}" destId="{E2FF1AA7-43E6-4760-9AC5-D3DFA236DE81}" srcOrd="2" destOrd="0" parTransId="{CAE537B9-DC03-4F07-B1C3-960A66179D4C}" sibTransId="{3DCEFCBF-AC60-4D1D-9C63-5C1D1149D0C8}"/>
    <dgm:cxn modelId="{723D1FFA-5C79-4DDF-8508-3AACFF9D52D0}" type="presParOf" srcId="{E99DE61B-1707-4ECD-A1AC-C62115314423}" destId="{466EEFD0-CCF5-42CD-8C38-8EE1A40FA5CE}" srcOrd="0" destOrd="0" presId="urn:microsoft.com/office/officeart/2008/layout/VerticalCurvedList"/>
    <dgm:cxn modelId="{6D1C4416-69FE-4F7C-8F30-4F7B1BF02DE7}" type="presParOf" srcId="{466EEFD0-CCF5-42CD-8C38-8EE1A40FA5CE}" destId="{270FC71E-CA22-41EB-994D-3B2641622922}" srcOrd="0" destOrd="0" presId="urn:microsoft.com/office/officeart/2008/layout/VerticalCurvedList"/>
    <dgm:cxn modelId="{60B7289B-2815-41CD-AA33-288164B98CB4}" type="presParOf" srcId="{270FC71E-CA22-41EB-994D-3B2641622922}" destId="{3DD007EB-2D36-467E-9B17-3BD305980B23}" srcOrd="0" destOrd="0" presId="urn:microsoft.com/office/officeart/2008/layout/VerticalCurvedList"/>
    <dgm:cxn modelId="{7DA8086A-4FE2-41A0-BF46-4B67DB0BB306}" type="presParOf" srcId="{270FC71E-CA22-41EB-994D-3B2641622922}" destId="{44ADDC61-761D-4A6F-A828-3E7CFCF2F248}" srcOrd="1" destOrd="0" presId="urn:microsoft.com/office/officeart/2008/layout/VerticalCurvedList"/>
    <dgm:cxn modelId="{BF3B33B4-C266-404F-8A53-41A0E03AA9A5}" type="presParOf" srcId="{270FC71E-CA22-41EB-994D-3B2641622922}" destId="{6AC73F1A-64A8-47E8-AC86-BDCAC3EAC270}" srcOrd="2" destOrd="0" presId="urn:microsoft.com/office/officeart/2008/layout/VerticalCurvedList"/>
    <dgm:cxn modelId="{75877985-ED1A-4A51-A7D5-DD319BEF2102}" type="presParOf" srcId="{270FC71E-CA22-41EB-994D-3B2641622922}" destId="{32359E6A-1B62-4C73-BA7E-74B3365915C4}" srcOrd="3" destOrd="0" presId="urn:microsoft.com/office/officeart/2008/layout/VerticalCurvedList"/>
    <dgm:cxn modelId="{D2D2B5C3-4D19-40F3-949B-98502C8EC29F}" type="presParOf" srcId="{466EEFD0-CCF5-42CD-8C38-8EE1A40FA5CE}" destId="{CC56687C-C855-4257-97CB-84726F836DA2}" srcOrd="1" destOrd="0" presId="urn:microsoft.com/office/officeart/2008/layout/VerticalCurvedList"/>
    <dgm:cxn modelId="{11130B6E-4DBD-49C7-AB64-D493515075B2}" type="presParOf" srcId="{466EEFD0-CCF5-42CD-8C38-8EE1A40FA5CE}" destId="{F4CD7EDC-1D0C-4248-A0BB-D9C8A5E86E06}" srcOrd="2" destOrd="0" presId="urn:microsoft.com/office/officeart/2008/layout/VerticalCurvedList"/>
    <dgm:cxn modelId="{2906F174-3C08-4E53-9F32-5D7D81657C5C}" type="presParOf" srcId="{F4CD7EDC-1D0C-4248-A0BB-D9C8A5E86E06}" destId="{CE51BF11-342E-447F-9468-C52FC076BEE6}" srcOrd="0" destOrd="0" presId="urn:microsoft.com/office/officeart/2008/layout/VerticalCurvedList"/>
    <dgm:cxn modelId="{71CAE603-58DD-46A8-9009-CE93A7E375DF}" type="presParOf" srcId="{466EEFD0-CCF5-42CD-8C38-8EE1A40FA5CE}" destId="{E7C56121-EE4B-49F6-9907-84EAF5F790A7}" srcOrd="3" destOrd="0" presId="urn:microsoft.com/office/officeart/2008/layout/VerticalCurvedList"/>
    <dgm:cxn modelId="{71411CCF-804E-4B6A-BA30-0D9EFBA08862}" type="presParOf" srcId="{466EEFD0-CCF5-42CD-8C38-8EE1A40FA5CE}" destId="{269B13C8-C9DA-4ADC-9577-29D38C2F2320}" srcOrd="4" destOrd="0" presId="urn:microsoft.com/office/officeart/2008/layout/VerticalCurvedList"/>
    <dgm:cxn modelId="{2A011EE7-2C6B-4266-BEC1-5EE89FD534A8}" type="presParOf" srcId="{269B13C8-C9DA-4ADC-9577-29D38C2F2320}" destId="{EF9CDD2E-893E-407E-AA53-6D97B502B5BD}" srcOrd="0" destOrd="0" presId="urn:microsoft.com/office/officeart/2008/layout/VerticalCurvedList"/>
    <dgm:cxn modelId="{1533DC63-98B4-4D74-93FB-08D3E45457AE}" type="presParOf" srcId="{466EEFD0-CCF5-42CD-8C38-8EE1A40FA5CE}" destId="{C7D1EE75-7F51-4CF9-8850-56B44B13F20E}" srcOrd="5" destOrd="0" presId="urn:microsoft.com/office/officeart/2008/layout/VerticalCurvedList"/>
    <dgm:cxn modelId="{3555C4E5-01A9-470D-A0EE-32ABDACF2AE8}" type="presParOf" srcId="{466EEFD0-CCF5-42CD-8C38-8EE1A40FA5CE}" destId="{5E0FB902-ED2E-4FB4-AEC6-2B94026CD824}" srcOrd="6" destOrd="0" presId="urn:microsoft.com/office/officeart/2008/layout/VerticalCurvedList"/>
    <dgm:cxn modelId="{19E3F802-0E78-49DA-8D7F-6C3BDCA4F6A5}" type="presParOf" srcId="{5E0FB902-ED2E-4FB4-AEC6-2B94026CD824}" destId="{DFCC27C5-4A6F-4D30-A0B1-5D61C04720B9}" srcOrd="0" destOrd="0" presId="urn:microsoft.com/office/officeart/2008/layout/VerticalCurvedList"/>
    <dgm:cxn modelId="{27C4FD3F-5A6A-4BE8-B4A2-6F56A7350552}" type="presParOf" srcId="{466EEFD0-CCF5-42CD-8C38-8EE1A40FA5CE}" destId="{AAE9A669-2196-4D58-9ECF-4FF72833055A}" srcOrd="7" destOrd="0" presId="urn:microsoft.com/office/officeart/2008/layout/VerticalCurvedList"/>
    <dgm:cxn modelId="{CB814122-AFB5-43AB-B198-D3396B3435D1}" type="presParOf" srcId="{466EEFD0-CCF5-42CD-8C38-8EE1A40FA5CE}" destId="{0B408C2F-9CFD-458C-888C-2CE51761A9C8}" srcOrd="8" destOrd="0" presId="urn:microsoft.com/office/officeart/2008/layout/VerticalCurvedList"/>
    <dgm:cxn modelId="{E2CED644-EB94-4C4D-9F2C-B73F5BCC7EB5}" type="presParOf" srcId="{0B408C2F-9CFD-458C-888C-2CE51761A9C8}" destId="{784A110D-7437-4C56-AC06-539295DD8D6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FEB8F9-517C-4D22-9201-2B2E9C044B94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5C940134-79F5-4484-88D3-740EAF44E3A4}">
      <dgm:prSet phldrT="[Text]"/>
      <dgm:spPr/>
      <dgm:t>
        <a:bodyPr/>
        <a:lstStyle/>
        <a:p>
          <a:r>
            <a:rPr lang="en-US" dirty="0"/>
            <a:t>Re-starting the process of FTA negotiation stalled since 2010</a:t>
          </a:r>
        </a:p>
      </dgm:t>
    </dgm:pt>
    <dgm:pt modelId="{ECC466C2-29A0-44A1-BD79-3704158C27FD}" type="parTrans" cxnId="{843F4CB2-8BDE-4425-85B0-A7A39DBBFAFC}">
      <dgm:prSet/>
      <dgm:spPr/>
      <dgm:t>
        <a:bodyPr/>
        <a:lstStyle/>
        <a:p>
          <a:endParaRPr lang="en-US"/>
        </a:p>
      </dgm:t>
    </dgm:pt>
    <dgm:pt modelId="{3B605779-A546-4A8E-9508-C372F97A2FC4}" type="sibTrans" cxnId="{843F4CB2-8BDE-4425-85B0-A7A39DBBFAFC}">
      <dgm:prSet/>
      <dgm:spPr/>
      <dgm:t>
        <a:bodyPr/>
        <a:lstStyle/>
        <a:p>
          <a:endParaRPr lang="en-US"/>
        </a:p>
      </dgm:t>
    </dgm:pt>
    <dgm:pt modelId="{B969C37E-C1BA-4AAB-A204-D710E19B1659}">
      <dgm:prSet phldrT="[Text]"/>
      <dgm:spPr/>
      <dgm:t>
        <a:bodyPr/>
        <a:lstStyle/>
        <a:p>
          <a:r>
            <a:rPr lang="en-US" dirty="0"/>
            <a:t>Expression of interest to join Pacific Alliance</a:t>
          </a:r>
        </a:p>
      </dgm:t>
    </dgm:pt>
    <dgm:pt modelId="{8E5D1A6C-A912-4F62-9290-06C02E9AFF64}" type="parTrans" cxnId="{0D3DC204-B28B-4FBF-A63B-B7F7290727A3}">
      <dgm:prSet/>
      <dgm:spPr/>
      <dgm:t>
        <a:bodyPr/>
        <a:lstStyle/>
        <a:p>
          <a:endParaRPr lang="en-US"/>
        </a:p>
      </dgm:t>
    </dgm:pt>
    <dgm:pt modelId="{EC1E6268-07D8-40DD-9D79-BB4ECC3C1615}" type="sibTrans" cxnId="{0D3DC204-B28B-4FBF-A63B-B7F7290727A3}">
      <dgm:prSet/>
      <dgm:spPr/>
      <dgm:t>
        <a:bodyPr/>
        <a:lstStyle/>
        <a:p>
          <a:endParaRPr lang="en-US"/>
        </a:p>
      </dgm:t>
    </dgm:pt>
    <dgm:pt modelId="{386DA25F-192F-4DCB-A519-633D5AFD9AC5}">
      <dgm:prSet phldrT="[Text]"/>
      <dgm:spPr/>
      <dgm:t>
        <a:bodyPr/>
        <a:lstStyle/>
        <a:p>
          <a:r>
            <a:rPr lang="en-US" dirty="0"/>
            <a:t>Proposal to open a trade mission in Santiago</a:t>
          </a:r>
        </a:p>
      </dgm:t>
    </dgm:pt>
    <dgm:pt modelId="{6220F497-863D-447B-A328-D1B32FB3551A}" type="parTrans" cxnId="{768AB6F5-EF8E-4A03-B3FD-3AEF6155211F}">
      <dgm:prSet/>
      <dgm:spPr/>
      <dgm:t>
        <a:bodyPr/>
        <a:lstStyle/>
        <a:p>
          <a:endParaRPr lang="en-US"/>
        </a:p>
      </dgm:t>
    </dgm:pt>
    <dgm:pt modelId="{7F8C8EBC-EED8-4A54-98CE-AC61C21AD86E}" type="sibTrans" cxnId="{768AB6F5-EF8E-4A03-B3FD-3AEF6155211F}">
      <dgm:prSet/>
      <dgm:spPr/>
      <dgm:t>
        <a:bodyPr/>
        <a:lstStyle/>
        <a:p>
          <a:endParaRPr lang="en-US"/>
        </a:p>
      </dgm:t>
    </dgm:pt>
    <dgm:pt modelId="{AB62AF3E-35B4-4F63-A240-1C9CA92B9650}">
      <dgm:prSet/>
      <dgm:spPr/>
      <dgm:t>
        <a:bodyPr/>
        <a:lstStyle/>
        <a:p>
          <a:r>
            <a:rPr lang="en-US"/>
            <a:t>High level consultations with Chilean authorities to promote trade </a:t>
          </a:r>
          <a:endParaRPr lang="en-GB" dirty="0"/>
        </a:p>
      </dgm:t>
    </dgm:pt>
    <dgm:pt modelId="{F95B095E-B2CB-466F-AAB0-AE8C5294EC05}" type="parTrans" cxnId="{8A4F1476-D137-46B0-9332-CCF65D1DF9C8}">
      <dgm:prSet/>
      <dgm:spPr/>
      <dgm:t>
        <a:bodyPr/>
        <a:lstStyle/>
        <a:p>
          <a:endParaRPr lang="en-US"/>
        </a:p>
      </dgm:t>
    </dgm:pt>
    <dgm:pt modelId="{09E65F59-DFD9-4821-9E87-ED831B7AF596}" type="sibTrans" cxnId="{8A4F1476-D137-46B0-9332-CCF65D1DF9C8}">
      <dgm:prSet/>
      <dgm:spPr/>
      <dgm:t>
        <a:bodyPr/>
        <a:lstStyle/>
        <a:p>
          <a:endParaRPr lang="en-US"/>
        </a:p>
      </dgm:t>
    </dgm:pt>
    <dgm:pt modelId="{88559BBF-0828-4FBD-97A3-33D6293ECBAB}" type="pres">
      <dgm:prSet presAssocID="{38FEB8F9-517C-4D22-9201-2B2E9C044B94}" presName="linear" presStyleCnt="0">
        <dgm:presLayoutVars>
          <dgm:dir/>
          <dgm:animLvl val="lvl"/>
          <dgm:resizeHandles val="exact"/>
        </dgm:presLayoutVars>
      </dgm:prSet>
      <dgm:spPr/>
    </dgm:pt>
    <dgm:pt modelId="{9C400D56-89DE-4645-BB7F-B86FFD784C35}" type="pres">
      <dgm:prSet presAssocID="{5C940134-79F5-4484-88D3-740EAF44E3A4}" presName="parentLin" presStyleCnt="0"/>
      <dgm:spPr/>
    </dgm:pt>
    <dgm:pt modelId="{A2404329-A0D8-4489-A6D7-511DF05864DA}" type="pres">
      <dgm:prSet presAssocID="{5C940134-79F5-4484-88D3-740EAF44E3A4}" presName="parentLeftMargin" presStyleLbl="node1" presStyleIdx="0" presStyleCnt="4"/>
      <dgm:spPr/>
    </dgm:pt>
    <dgm:pt modelId="{8DD278C6-B2CE-40B4-A911-1189C529A80B}" type="pres">
      <dgm:prSet presAssocID="{5C940134-79F5-4484-88D3-740EAF44E3A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4741429-6D86-422A-8559-0A913B059C6D}" type="pres">
      <dgm:prSet presAssocID="{5C940134-79F5-4484-88D3-740EAF44E3A4}" presName="negativeSpace" presStyleCnt="0"/>
      <dgm:spPr/>
    </dgm:pt>
    <dgm:pt modelId="{C0F8055B-06BD-41EE-8E09-DE2A6679B9DF}" type="pres">
      <dgm:prSet presAssocID="{5C940134-79F5-4484-88D3-740EAF44E3A4}" presName="childText" presStyleLbl="conFgAcc1" presStyleIdx="0" presStyleCnt="4">
        <dgm:presLayoutVars>
          <dgm:bulletEnabled val="1"/>
        </dgm:presLayoutVars>
      </dgm:prSet>
      <dgm:spPr/>
    </dgm:pt>
    <dgm:pt modelId="{5E27A4E4-87D2-4659-B1C7-7DCF76ADABB4}" type="pres">
      <dgm:prSet presAssocID="{3B605779-A546-4A8E-9508-C372F97A2FC4}" presName="spaceBetweenRectangles" presStyleCnt="0"/>
      <dgm:spPr/>
    </dgm:pt>
    <dgm:pt modelId="{192B9121-CE0F-4575-89AD-E7A8FE7FD972}" type="pres">
      <dgm:prSet presAssocID="{B969C37E-C1BA-4AAB-A204-D710E19B1659}" presName="parentLin" presStyleCnt="0"/>
      <dgm:spPr/>
    </dgm:pt>
    <dgm:pt modelId="{E4E1AD28-3B6A-4EE1-BA48-0CAA91740A61}" type="pres">
      <dgm:prSet presAssocID="{B969C37E-C1BA-4AAB-A204-D710E19B1659}" presName="parentLeftMargin" presStyleLbl="node1" presStyleIdx="0" presStyleCnt="4"/>
      <dgm:spPr/>
    </dgm:pt>
    <dgm:pt modelId="{38EFED4F-78C9-4D43-8F30-81F30481B5AE}" type="pres">
      <dgm:prSet presAssocID="{B969C37E-C1BA-4AAB-A204-D710E19B165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EC5D351-7FBB-4554-963F-8713230E47D8}" type="pres">
      <dgm:prSet presAssocID="{B969C37E-C1BA-4AAB-A204-D710E19B1659}" presName="negativeSpace" presStyleCnt="0"/>
      <dgm:spPr/>
    </dgm:pt>
    <dgm:pt modelId="{B4FBE15B-9989-4A97-B80F-5CC06AE66555}" type="pres">
      <dgm:prSet presAssocID="{B969C37E-C1BA-4AAB-A204-D710E19B1659}" presName="childText" presStyleLbl="conFgAcc1" presStyleIdx="1" presStyleCnt="4">
        <dgm:presLayoutVars>
          <dgm:bulletEnabled val="1"/>
        </dgm:presLayoutVars>
      </dgm:prSet>
      <dgm:spPr/>
    </dgm:pt>
    <dgm:pt modelId="{52D749D5-4E21-42F8-8B28-369559D5A01A}" type="pres">
      <dgm:prSet presAssocID="{EC1E6268-07D8-40DD-9D79-BB4ECC3C1615}" presName="spaceBetweenRectangles" presStyleCnt="0"/>
      <dgm:spPr/>
    </dgm:pt>
    <dgm:pt modelId="{D9B7FC04-67E3-4BA2-9BFF-3D834701E0E9}" type="pres">
      <dgm:prSet presAssocID="{386DA25F-192F-4DCB-A519-633D5AFD9AC5}" presName="parentLin" presStyleCnt="0"/>
      <dgm:spPr/>
    </dgm:pt>
    <dgm:pt modelId="{55FA9DFC-B9A8-4F20-A5FE-85B7776B2589}" type="pres">
      <dgm:prSet presAssocID="{386DA25F-192F-4DCB-A519-633D5AFD9AC5}" presName="parentLeftMargin" presStyleLbl="node1" presStyleIdx="1" presStyleCnt="4"/>
      <dgm:spPr/>
    </dgm:pt>
    <dgm:pt modelId="{AB8E8FA3-3F6E-4E2E-91DE-4ECD7E009941}" type="pres">
      <dgm:prSet presAssocID="{386DA25F-192F-4DCB-A519-633D5AFD9AC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8977956-F923-455F-85D7-A0C432FA8FA8}" type="pres">
      <dgm:prSet presAssocID="{386DA25F-192F-4DCB-A519-633D5AFD9AC5}" presName="negativeSpace" presStyleCnt="0"/>
      <dgm:spPr/>
    </dgm:pt>
    <dgm:pt modelId="{046B4212-AE67-4EB1-B8E4-1F218B88FC5C}" type="pres">
      <dgm:prSet presAssocID="{386DA25F-192F-4DCB-A519-633D5AFD9AC5}" presName="childText" presStyleLbl="conFgAcc1" presStyleIdx="2" presStyleCnt="4">
        <dgm:presLayoutVars>
          <dgm:bulletEnabled val="1"/>
        </dgm:presLayoutVars>
      </dgm:prSet>
      <dgm:spPr/>
    </dgm:pt>
    <dgm:pt modelId="{E2EEAF92-9525-43D9-A7AE-BC26AC95F223}" type="pres">
      <dgm:prSet presAssocID="{7F8C8EBC-EED8-4A54-98CE-AC61C21AD86E}" presName="spaceBetweenRectangles" presStyleCnt="0"/>
      <dgm:spPr/>
    </dgm:pt>
    <dgm:pt modelId="{3B39BFA2-D555-42A8-8638-B97E08B67A80}" type="pres">
      <dgm:prSet presAssocID="{AB62AF3E-35B4-4F63-A240-1C9CA92B9650}" presName="parentLin" presStyleCnt="0"/>
      <dgm:spPr/>
    </dgm:pt>
    <dgm:pt modelId="{FCAC22A7-54D2-41D6-9D0B-493D8835AAE4}" type="pres">
      <dgm:prSet presAssocID="{AB62AF3E-35B4-4F63-A240-1C9CA92B9650}" presName="parentLeftMargin" presStyleLbl="node1" presStyleIdx="2" presStyleCnt="4"/>
      <dgm:spPr/>
    </dgm:pt>
    <dgm:pt modelId="{C9BDA624-74CC-41DC-AD21-776B491A36F1}" type="pres">
      <dgm:prSet presAssocID="{AB62AF3E-35B4-4F63-A240-1C9CA92B965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C97F067-D4A9-4E7A-BD10-BC088F094046}" type="pres">
      <dgm:prSet presAssocID="{AB62AF3E-35B4-4F63-A240-1C9CA92B9650}" presName="negativeSpace" presStyleCnt="0"/>
      <dgm:spPr/>
    </dgm:pt>
    <dgm:pt modelId="{D00EB99B-0043-4525-A7F4-5204FD104C70}" type="pres">
      <dgm:prSet presAssocID="{AB62AF3E-35B4-4F63-A240-1C9CA92B965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D3DC204-B28B-4FBF-A63B-B7F7290727A3}" srcId="{38FEB8F9-517C-4D22-9201-2B2E9C044B94}" destId="{B969C37E-C1BA-4AAB-A204-D710E19B1659}" srcOrd="1" destOrd="0" parTransId="{8E5D1A6C-A912-4F62-9290-06C02E9AFF64}" sibTransId="{EC1E6268-07D8-40DD-9D79-BB4ECC3C1615}"/>
    <dgm:cxn modelId="{EA15BE0F-D66C-4BDE-BF16-AFA653B6F9AB}" type="presOf" srcId="{5C940134-79F5-4484-88D3-740EAF44E3A4}" destId="{A2404329-A0D8-4489-A6D7-511DF05864DA}" srcOrd="0" destOrd="0" presId="urn:microsoft.com/office/officeart/2005/8/layout/list1"/>
    <dgm:cxn modelId="{EC5D0529-903E-400E-9F56-4CAFEB0188DB}" type="presOf" srcId="{AB62AF3E-35B4-4F63-A240-1C9CA92B9650}" destId="{FCAC22A7-54D2-41D6-9D0B-493D8835AAE4}" srcOrd="0" destOrd="0" presId="urn:microsoft.com/office/officeart/2005/8/layout/list1"/>
    <dgm:cxn modelId="{BCB1012A-5A94-4676-ABDC-DEF246CBAEAF}" type="presOf" srcId="{38FEB8F9-517C-4D22-9201-2B2E9C044B94}" destId="{88559BBF-0828-4FBD-97A3-33D6293ECBAB}" srcOrd="0" destOrd="0" presId="urn:microsoft.com/office/officeart/2005/8/layout/list1"/>
    <dgm:cxn modelId="{ADF9012F-C2ED-4F25-887F-46E840A0C609}" type="presOf" srcId="{AB62AF3E-35B4-4F63-A240-1C9CA92B9650}" destId="{C9BDA624-74CC-41DC-AD21-776B491A36F1}" srcOrd="1" destOrd="0" presId="urn:microsoft.com/office/officeart/2005/8/layout/list1"/>
    <dgm:cxn modelId="{74323046-A6FA-4423-A47B-8512312EEBDC}" type="presOf" srcId="{B969C37E-C1BA-4AAB-A204-D710E19B1659}" destId="{E4E1AD28-3B6A-4EE1-BA48-0CAA91740A61}" srcOrd="0" destOrd="0" presId="urn:microsoft.com/office/officeart/2005/8/layout/list1"/>
    <dgm:cxn modelId="{8A4F1476-D137-46B0-9332-CCF65D1DF9C8}" srcId="{38FEB8F9-517C-4D22-9201-2B2E9C044B94}" destId="{AB62AF3E-35B4-4F63-A240-1C9CA92B9650}" srcOrd="3" destOrd="0" parTransId="{F95B095E-B2CB-466F-AAB0-AE8C5294EC05}" sibTransId="{09E65F59-DFD9-4821-9E87-ED831B7AF596}"/>
    <dgm:cxn modelId="{0432407F-03EF-4BD6-AACD-C6373E5B30F1}" type="presOf" srcId="{386DA25F-192F-4DCB-A519-633D5AFD9AC5}" destId="{55FA9DFC-B9A8-4F20-A5FE-85B7776B2589}" srcOrd="0" destOrd="0" presId="urn:microsoft.com/office/officeart/2005/8/layout/list1"/>
    <dgm:cxn modelId="{A8C49F8F-EA61-464F-82C1-AC89D6FAE1EB}" type="presOf" srcId="{386DA25F-192F-4DCB-A519-633D5AFD9AC5}" destId="{AB8E8FA3-3F6E-4E2E-91DE-4ECD7E009941}" srcOrd="1" destOrd="0" presId="urn:microsoft.com/office/officeart/2005/8/layout/list1"/>
    <dgm:cxn modelId="{CF8A189F-EACB-4916-A790-E6F6A64CF3D3}" type="presOf" srcId="{5C940134-79F5-4484-88D3-740EAF44E3A4}" destId="{8DD278C6-B2CE-40B4-A911-1189C529A80B}" srcOrd="1" destOrd="0" presId="urn:microsoft.com/office/officeart/2005/8/layout/list1"/>
    <dgm:cxn modelId="{843F4CB2-8BDE-4425-85B0-A7A39DBBFAFC}" srcId="{38FEB8F9-517C-4D22-9201-2B2E9C044B94}" destId="{5C940134-79F5-4484-88D3-740EAF44E3A4}" srcOrd="0" destOrd="0" parTransId="{ECC466C2-29A0-44A1-BD79-3704158C27FD}" sibTransId="{3B605779-A546-4A8E-9508-C372F97A2FC4}"/>
    <dgm:cxn modelId="{848E67EA-152F-409E-8735-66A55601FDA5}" type="presOf" srcId="{B969C37E-C1BA-4AAB-A204-D710E19B1659}" destId="{38EFED4F-78C9-4D43-8F30-81F30481B5AE}" srcOrd="1" destOrd="0" presId="urn:microsoft.com/office/officeart/2005/8/layout/list1"/>
    <dgm:cxn modelId="{768AB6F5-EF8E-4A03-B3FD-3AEF6155211F}" srcId="{38FEB8F9-517C-4D22-9201-2B2E9C044B94}" destId="{386DA25F-192F-4DCB-A519-633D5AFD9AC5}" srcOrd="2" destOrd="0" parTransId="{6220F497-863D-447B-A328-D1B32FB3551A}" sibTransId="{7F8C8EBC-EED8-4A54-98CE-AC61C21AD86E}"/>
    <dgm:cxn modelId="{50B162E3-EAA6-4294-805A-DC169C3C3B0C}" type="presParOf" srcId="{88559BBF-0828-4FBD-97A3-33D6293ECBAB}" destId="{9C400D56-89DE-4645-BB7F-B86FFD784C35}" srcOrd="0" destOrd="0" presId="urn:microsoft.com/office/officeart/2005/8/layout/list1"/>
    <dgm:cxn modelId="{9D03BFCA-3092-4650-9D1A-D5E7EC247110}" type="presParOf" srcId="{9C400D56-89DE-4645-BB7F-B86FFD784C35}" destId="{A2404329-A0D8-4489-A6D7-511DF05864DA}" srcOrd="0" destOrd="0" presId="urn:microsoft.com/office/officeart/2005/8/layout/list1"/>
    <dgm:cxn modelId="{EE3ED64D-7FC9-46D9-956C-CD40F391D364}" type="presParOf" srcId="{9C400D56-89DE-4645-BB7F-B86FFD784C35}" destId="{8DD278C6-B2CE-40B4-A911-1189C529A80B}" srcOrd="1" destOrd="0" presId="urn:microsoft.com/office/officeart/2005/8/layout/list1"/>
    <dgm:cxn modelId="{07651274-E90E-4965-A30D-4C16AB28374D}" type="presParOf" srcId="{88559BBF-0828-4FBD-97A3-33D6293ECBAB}" destId="{44741429-6D86-422A-8559-0A913B059C6D}" srcOrd="1" destOrd="0" presId="urn:microsoft.com/office/officeart/2005/8/layout/list1"/>
    <dgm:cxn modelId="{A2B0F67D-A70A-4A06-BCD1-7DC0FE725C5D}" type="presParOf" srcId="{88559BBF-0828-4FBD-97A3-33D6293ECBAB}" destId="{C0F8055B-06BD-41EE-8E09-DE2A6679B9DF}" srcOrd="2" destOrd="0" presId="urn:microsoft.com/office/officeart/2005/8/layout/list1"/>
    <dgm:cxn modelId="{3BAE96C1-4EC5-48D2-9BFE-A8ECF25ABD26}" type="presParOf" srcId="{88559BBF-0828-4FBD-97A3-33D6293ECBAB}" destId="{5E27A4E4-87D2-4659-B1C7-7DCF76ADABB4}" srcOrd="3" destOrd="0" presId="urn:microsoft.com/office/officeart/2005/8/layout/list1"/>
    <dgm:cxn modelId="{827BDABA-F2EA-4470-8AC1-67CC9CD41832}" type="presParOf" srcId="{88559BBF-0828-4FBD-97A3-33D6293ECBAB}" destId="{192B9121-CE0F-4575-89AD-E7A8FE7FD972}" srcOrd="4" destOrd="0" presId="urn:microsoft.com/office/officeart/2005/8/layout/list1"/>
    <dgm:cxn modelId="{ACE261F2-DAB0-411F-AA32-17FF8AE05F74}" type="presParOf" srcId="{192B9121-CE0F-4575-89AD-E7A8FE7FD972}" destId="{E4E1AD28-3B6A-4EE1-BA48-0CAA91740A61}" srcOrd="0" destOrd="0" presId="urn:microsoft.com/office/officeart/2005/8/layout/list1"/>
    <dgm:cxn modelId="{DF0705E6-E1A4-47BD-92BA-68AEA69E60F5}" type="presParOf" srcId="{192B9121-CE0F-4575-89AD-E7A8FE7FD972}" destId="{38EFED4F-78C9-4D43-8F30-81F30481B5AE}" srcOrd="1" destOrd="0" presId="urn:microsoft.com/office/officeart/2005/8/layout/list1"/>
    <dgm:cxn modelId="{AE5C5F2D-CD4B-4098-8B64-5C34C077C7BA}" type="presParOf" srcId="{88559BBF-0828-4FBD-97A3-33D6293ECBAB}" destId="{0EC5D351-7FBB-4554-963F-8713230E47D8}" srcOrd="5" destOrd="0" presId="urn:microsoft.com/office/officeart/2005/8/layout/list1"/>
    <dgm:cxn modelId="{7325A282-D7D7-4F46-8613-F1ED2F080767}" type="presParOf" srcId="{88559BBF-0828-4FBD-97A3-33D6293ECBAB}" destId="{B4FBE15B-9989-4A97-B80F-5CC06AE66555}" srcOrd="6" destOrd="0" presId="urn:microsoft.com/office/officeart/2005/8/layout/list1"/>
    <dgm:cxn modelId="{97C01666-D95C-4C1F-A26D-180E6B047A62}" type="presParOf" srcId="{88559BBF-0828-4FBD-97A3-33D6293ECBAB}" destId="{52D749D5-4E21-42F8-8B28-369559D5A01A}" srcOrd="7" destOrd="0" presId="urn:microsoft.com/office/officeart/2005/8/layout/list1"/>
    <dgm:cxn modelId="{FA7BC376-A0D6-4EC6-92DF-92709CD82889}" type="presParOf" srcId="{88559BBF-0828-4FBD-97A3-33D6293ECBAB}" destId="{D9B7FC04-67E3-4BA2-9BFF-3D834701E0E9}" srcOrd="8" destOrd="0" presId="urn:microsoft.com/office/officeart/2005/8/layout/list1"/>
    <dgm:cxn modelId="{E8C4DB31-6479-440B-8A15-05BEDF541F01}" type="presParOf" srcId="{D9B7FC04-67E3-4BA2-9BFF-3D834701E0E9}" destId="{55FA9DFC-B9A8-4F20-A5FE-85B7776B2589}" srcOrd="0" destOrd="0" presId="urn:microsoft.com/office/officeart/2005/8/layout/list1"/>
    <dgm:cxn modelId="{D9FBBBE8-A6A3-4208-A88E-1E2D76AFECB6}" type="presParOf" srcId="{D9B7FC04-67E3-4BA2-9BFF-3D834701E0E9}" destId="{AB8E8FA3-3F6E-4E2E-91DE-4ECD7E009941}" srcOrd="1" destOrd="0" presId="urn:microsoft.com/office/officeart/2005/8/layout/list1"/>
    <dgm:cxn modelId="{66B6251C-1320-4E9D-A690-366EA123D24E}" type="presParOf" srcId="{88559BBF-0828-4FBD-97A3-33D6293ECBAB}" destId="{E8977956-F923-455F-85D7-A0C432FA8FA8}" srcOrd="9" destOrd="0" presId="urn:microsoft.com/office/officeart/2005/8/layout/list1"/>
    <dgm:cxn modelId="{CDAC29D6-8061-4E5C-90AE-271D7C5D0B5F}" type="presParOf" srcId="{88559BBF-0828-4FBD-97A3-33D6293ECBAB}" destId="{046B4212-AE67-4EB1-B8E4-1F218B88FC5C}" srcOrd="10" destOrd="0" presId="urn:microsoft.com/office/officeart/2005/8/layout/list1"/>
    <dgm:cxn modelId="{940FCE32-4EAD-457D-873D-B36CFC15D6E1}" type="presParOf" srcId="{88559BBF-0828-4FBD-97A3-33D6293ECBAB}" destId="{E2EEAF92-9525-43D9-A7AE-BC26AC95F223}" srcOrd="11" destOrd="0" presId="urn:microsoft.com/office/officeart/2005/8/layout/list1"/>
    <dgm:cxn modelId="{21945CFF-974A-4A24-9316-4BE8C08CCDA1}" type="presParOf" srcId="{88559BBF-0828-4FBD-97A3-33D6293ECBAB}" destId="{3B39BFA2-D555-42A8-8638-B97E08B67A80}" srcOrd="12" destOrd="0" presId="urn:microsoft.com/office/officeart/2005/8/layout/list1"/>
    <dgm:cxn modelId="{2BD06D68-2E59-45EF-91F5-ABF6870FFFB0}" type="presParOf" srcId="{3B39BFA2-D555-42A8-8638-B97E08B67A80}" destId="{FCAC22A7-54D2-41D6-9D0B-493D8835AAE4}" srcOrd="0" destOrd="0" presId="urn:microsoft.com/office/officeart/2005/8/layout/list1"/>
    <dgm:cxn modelId="{1F675FAA-173C-4555-8012-E4F64E959490}" type="presParOf" srcId="{3B39BFA2-D555-42A8-8638-B97E08B67A80}" destId="{C9BDA624-74CC-41DC-AD21-776B491A36F1}" srcOrd="1" destOrd="0" presId="urn:microsoft.com/office/officeart/2005/8/layout/list1"/>
    <dgm:cxn modelId="{C24030F0-DD39-42FD-9359-F201C62AF79D}" type="presParOf" srcId="{88559BBF-0828-4FBD-97A3-33D6293ECBAB}" destId="{CC97F067-D4A9-4E7A-BD10-BC088F094046}" srcOrd="13" destOrd="0" presId="urn:microsoft.com/office/officeart/2005/8/layout/list1"/>
    <dgm:cxn modelId="{C53D2575-602D-4D23-AEBD-90556F71EE6A}" type="presParOf" srcId="{88559BBF-0828-4FBD-97A3-33D6293ECBAB}" destId="{D00EB99B-0043-4525-A7F4-5204FD104C7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D19984-4752-49C6-9B82-0B35AB44C38D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41C053E-E955-4E0A-8170-EC979C6917B1}">
      <dgm:prSet phldrT="[Text]"/>
      <dgm:spPr/>
      <dgm:t>
        <a:bodyPr/>
        <a:lstStyle/>
        <a:p>
          <a:r>
            <a:rPr lang="en-GB" b="0" i="0" dirty="0"/>
            <a:t>Soybeans</a:t>
          </a:r>
          <a:endParaRPr lang="en-US" dirty="0"/>
        </a:p>
      </dgm:t>
    </dgm:pt>
    <dgm:pt modelId="{B0518453-1C36-42E7-BF3A-8BC14C2BAB23}" type="parTrans" cxnId="{D96E6B64-EC57-46EB-90FC-E26FA8AB86F0}">
      <dgm:prSet/>
      <dgm:spPr/>
      <dgm:t>
        <a:bodyPr/>
        <a:lstStyle/>
        <a:p>
          <a:endParaRPr lang="en-US"/>
        </a:p>
      </dgm:t>
    </dgm:pt>
    <dgm:pt modelId="{FB52A3C1-7C7F-41CB-9CBE-BFF015D7BCCA}" type="sibTrans" cxnId="{D96E6B64-EC57-46EB-90FC-E26FA8AB86F0}">
      <dgm:prSet/>
      <dgm:spPr/>
      <dgm:t>
        <a:bodyPr/>
        <a:lstStyle/>
        <a:p>
          <a:endParaRPr lang="en-US"/>
        </a:p>
      </dgm:t>
    </dgm:pt>
    <dgm:pt modelId="{381DDD85-0298-4E6D-8F6C-F11F4B2F2F61}">
      <dgm:prSet phldrT="[Text]"/>
      <dgm:spPr/>
      <dgm:t>
        <a:bodyPr/>
        <a:lstStyle/>
        <a:p>
          <a:r>
            <a:rPr lang="en-GB" b="0" i="0" dirty="0"/>
            <a:t>Livestock feed</a:t>
          </a:r>
          <a:endParaRPr lang="en-US" dirty="0"/>
        </a:p>
      </dgm:t>
    </dgm:pt>
    <dgm:pt modelId="{50364BB3-EEB7-4F57-9DC4-F846D9E67F6B}" type="parTrans" cxnId="{E02A0A85-FB34-4D49-BD87-273E5C3826A8}">
      <dgm:prSet/>
      <dgm:spPr/>
      <dgm:t>
        <a:bodyPr/>
        <a:lstStyle/>
        <a:p>
          <a:endParaRPr lang="en-US"/>
        </a:p>
      </dgm:t>
    </dgm:pt>
    <dgm:pt modelId="{7C620D1E-F934-488E-9179-2BC324CE1AB4}" type="sibTrans" cxnId="{E02A0A85-FB34-4D49-BD87-273E5C3826A8}">
      <dgm:prSet/>
      <dgm:spPr/>
      <dgm:t>
        <a:bodyPr/>
        <a:lstStyle/>
        <a:p>
          <a:endParaRPr lang="en-US"/>
        </a:p>
      </dgm:t>
    </dgm:pt>
    <dgm:pt modelId="{1CED46B0-74DF-447A-8921-9A8788B63EFD}">
      <dgm:prSet phldrT="[Text]"/>
      <dgm:spPr/>
      <dgm:t>
        <a:bodyPr/>
        <a:lstStyle/>
        <a:p>
          <a:r>
            <a:rPr lang="en-GB" b="0" i="0" dirty="0"/>
            <a:t>Cotton </a:t>
          </a:r>
          <a:endParaRPr lang="en-US" dirty="0"/>
        </a:p>
      </dgm:t>
    </dgm:pt>
    <dgm:pt modelId="{17891D46-DA58-4F96-8E58-16A6585ADE42}" type="parTrans" cxnId="{6EEFB168-91A6-4953-9DBE-B2FB2EEF23A3}">
      <dgm:prSet/>
      <dgm:spPr/>
      <dgm:t>
        <a:bodyPr/>
        <a:lstStyle/>
        <a:p>
          <a:endParaRPr lang="en-US"/>
        </a:p>
      </dgm:t>
    </dgm:pt>
    <dgm:pt modelId="{207C7DFB-5741-4A92-83D5-17FED7DD4CD3}" type="sibTrans" cxnId="{6EEFB168-91A6-4953-9DBE-B2FB2EEF23A3}">
      <dgm:prSet/>
      <dgm:spPr/>
      <dgm:t>
        <a:bodyPr/>
        <a:lstStyle/>
        <a:p>
          <a:endParaRPr lang="en-US"/>
        </a:p>
      </dgm:t>
    </dgm:pt>
    <dgm:pt modelId="{378C427F-4047-4043-9190-5E9588A45C1B}">
      <dgm:prSet phldrT="[Text]"/>
      <dgm:spPr/>
      <dgm:t>
        <a:bodyPr/>
        <a:lstStyle/>
        <a:p>
          <a:r>
            <a:rPr lang="en-GB" b="0" i="0" dirty="0"/>
            <a:t>Meat</a:t>
          </a:r>
          <a:endParaRPr lang="en-US" dirty="0"/>
        </a:p>
      </dgm:t>
    </dgm:pt>
    <dgm:pt modelId="{26968C53-F7D3-483B-9631-60A7951B2A6F}" type="parTrans" cxnId="{CCD65B34-5BBA-46AA-A25F-7F5F6E6408DA}">
      <dgm:prSet/>
      <dgm:spPr/>
      <dgm:t>
        <a:bodyPr/>
        <a:lstStyle/>
        <a:p>
          <a:endParaRPr lang="en-US"/>
        </a:p>
      </dgm:t>
    </dgm:pt>
    <dgm:pt modelId="{EFE0415C-993F-441B-9FFC-74ADB125A4E0}" type="sibTrans" cxnId="{CCD65B34-5BBA-46AA-A25F-7F5F6E6408DA}">
      <dgm:prSet/>
      <dgm:spPr/>
      <dgm:t>
        <a:bodyPr/>
        <a:lstStyle/>
        <a:p>
          <a:endParaRPr lang="en-US"/>
        </a:p>
      </dgm:t>
    </dgm:pt>
    <dgm:pt modelId="{65AFC7F1-747D-4576-BE24-8FFC026CF688}">
      <dgm:prSet phldrT="[Text]"/>
      <dgm:spPr/>
      <dgm:t>
        <a:bodyPr/>
        <a:lstStyle/>
        <a:p>
          <a:r>
            <a:rPr lang="en-GB" b="0" i="0" dirty="0"/>
            <a:t>Edible oils</a:t>
          </a:r>
          <a:endParaRPr lang="en-US" dirty="0"/>
        </a:p>
      </dgm:t>
    </dgm:pt>
    <dgm:pt modelId="{4F5E626D-0C45-46AD-A722-A12C1A566AF3}" type="parTrans" cxnId="{41AE6AC4-246B-49F6-A2E5-F367A82FFFA9}">
      <dgm:prSet/>
      <dgm:spPr/>
      <dgm:t>
        <a:bodyPr/>
        <a:lstStyle/>
        <a:p>
          <a:endParaRPr lang="en-US"/>
        </a:p>
      </dgm:t>
    </dgm:pt>
    <dgm:pt modelId="{3E362A51-317C-4F64-8C90-E0207B6F0A3E}" type="sibTrans" cxnId="{41AE6AC4-246B-49F6-A2E5-F367A82FFFA9}">
      <dgm:prSet/>
      <dgm:spPr/>
      <dgm:t>
        <a:bodyPr/>
        <a:lstStyle/>
        <a:p>
          <a:endParaRPr lang="en-US"/>
        </a:p>
      </dgm:t>
    </dgm:pt>
    <dgm:pt modelId="{7D510589-941F-4DFD-AA6F-E3A4DD98B969}">
      <dgm:prSet/>
      <dgm:spPr/>
      <dgm:t>
        <a:bodyPr/>
        <a:lstStyle/>
        <a:p>
          <a:endParaRPr lang="en-US"/>
        </a:p>
      </dgm:t>
    </dgm:pt>
    <dgm:pt modelId="{D141318E-4843-431C-A210-FB04C49AC8EF}" type="parTrans" cxnId="{9EDED96D-C38A-4254-B552-29F265DD5AFE}">
      <dgm:prSet/>
      <dgm:spPr/>
      <dgm:t>
        <a:bodyPr/>
        <a:lstStyle/>
        <a:p>
          <a:endParaRPr lang="en-US"/>
        </a:p>
      </dgm:t>
    </dgm:pt>
    <dgm:pt modelId="{E56AF06A-8D73-46FD-AD45-B3B270D7DA0C}" type="sibTrans" cxnId="{9EDED96D-C38A-4254-B552-29F265DD5AFE}">
      <dgm:prSet/>
      <dgm:spPr/>
      <dgm:t>
        <a:bodyPr/>
        <a:lstStyle/>
        <a:p>
          <a:endParaRPr lang="en-US"/>
        </a:p>
      </dgm:t>
    </dgm:pt>
    <dgm:pt modelId="{634FF0B8-BC3F-4158-809A-D770EDC7FA94}">
      <dgm:prSet/>
      <dgm:spPr/>
      <dgm:t>
        <a:bodyPr/>
        <a:lstStyle/>
        <a:p>
          <a:r>
            <a:rPr lang="en-GB" b="0" i="0" dirty="0"/>
            <a:t>Leather</a:t>
          </a:r>
          <a:endParaRPr lang="en-US" dirty="0"/>
        </a:p>
      </dgm:t>
    </dgm:pt>
    <dgm:pt modelId="{97520EA9-7551-4701-AD56-8D4DE52F8A87}" type="parTrans" cxnId="{3AAF59E3-9B4F-41EF-9C89-46D5DED5DF6E}">
      <dgm:prSet/>
      <dgm:spPr/>
      <dgm:t>
        <a:bodyPr/>
        <a:lstStyle/>
        <a:p>
          <a:endParaRPr lang="en-US"/>
        </a:p>
      </dgm:t>
    </dgm:pt>
    <dgm:pt modelId="{6F7FFFC5-1800-4064-923D-DCCE43DB3EA7}" type="sibTrans" cxnId="{3AAF59E3-9B4F-41EF-9C89-46D5DED5DF6E}">
      <dgm:prSet/>
      <dgm:spPr/>
      <dgm:t>
        <a:bodyPr/>
        <a:lstStyle/>
        <a:p>
          <a:endParaRPr lang="en-US"/>
        </a:p>
      </dgm:t>
    </dgm:pt>
    <dgm:pt modelId="{961E78AB-6FBF-445E-BC48-CD246AFEA8BF}">
      <dgm:prSet/>
      <dgm:spPr/>
      <dgm:t>
        <a:bodyPr/>
        <a:lstStyle/>
        <a:p>
          <a:r>
            <a:rPr lang="en-GB" b="0" i="0" dirty="0"/>
            <a:t>Wood</a:t>
          </a:r>
          <a:endParaRPr lang="en-US" dirty="0"/>
        </a:p>
      </dgm:t>
    </dgm:pt>
    <dgm:pt modelId="{4946A07D-7CDE-40CE-AA82-B6E7EAA2079F}" type="parTrans" cxnId="{02DE3102-0C8D-4E7F-B0B3-60E650ACEF29}">
      <dgm:prSet/>
      <dgm:spPr/>
      <dgm:t>
        <a:bodyPr/>
        <a:lstStyle/>
        <a:p>
          <a:endParaRPr lang="en-US"/>
        </a:p>
      </dgm:t>
    </dgm:pt>
    <dgm:pt modelId="{38D04A5B-6C86-4501-8532-E669DBDEEA8A}" type="sibTrans" cxnId="{02DE3102-0C8D-4E7F-B0B3-60E650ACEF29}">
      <dgm:prSet/>
      <dgm:spPr/>
      <dgm:t>
        <a:bodyPr/>
        <a:lstStyle/>
        <a:p>
          <a:endParaRPr lang="en-US"/>
        </a:p>
      </dgm:t>
    </dgm:pt>
    <dgm:pt modelId="{A8B8F3CF-FF30-418C-AA46-85E5A13EBEE6}" type="pres">
      <dgm:prSet presAssocID="{59D19984-4752-49C6-9B82-0B35AB44C38D}" presName="Name0" presStyleCnt="0">
        <dgm:presLayoutVars>
          <dgm:chMax val="7"/>
          <dgm:chPref val="7"/>
          <dgm:dir/>
        </dgm:presLayoutVars>
      </dgm:prSet>
      <dgm:spPr/>
    </dgm:pt>
    <dgm:pt modelId="{C110609D-92D4-4F92-AF23-B43AE943434D}" type="pres">
      <dgm:prSet presAssocID="{59D19984-4752-49C6-9B82-0B35AB44C38D}" presName="Name1" presStyleCnt="0"/>
      <dgm:spPr/>
    </dgm:pt>
    <dgm:pt modelId="{DBFBAA11-2DAA-4839-A441-14A5AC5DFFCB}" type="pres">
      <dgm:prSet presAssocID="{59D19984-4752-49C6-9B82-0B35AB44C38D}" presName="cycle" presStyleCnt="0"/>
      <dgm:spPr/>
    </dgm:pt>
    <dgm:pt modelId="{11101F69-D908-4C80-848C-D39A6CBF34D6}" type="pres">
      <dgm:prSet presAssocID="{59D19984-4752-49C6-9B82-0B35AB44C38D}" presName="srcNode" presStyleLbl="node1" presStyleIdx="0" presStyleCnt="7"/>
      <dgm:spPr/>
    </dgm:pt>
    <dgm:pt modelId="{67A7F425-C35D-49BF-9943-75BBC8B0CCC4}" type="pres">
      <dgm:prSet presAssocID="{59D19984-4752-49C6-9B82-0B35AB44C38D}" presName="conn" presStyleLbl="parChTrans1D2" presStyleIdx="0" presStyleCnt="1"/>
      <dgm:spPr/>
    </dgm:pt>
    <dgm:pt modelId="{0AAC0694-A5ED-428B-AF83-555184BD2BAB}" type="pres">
      <dgm:prSet presAssocID="{59D19984-4752-49C6-9B82-0B35AB44C38D}" presName="extraNode" presStyleLbl="node1" presStyleIdx="0" presStyleCnt="7"/>
      <dgm:spPr/>
    </dgm:pt>
    <dgm:pt modelId="{2216CDE2-B2E4-4174-BA84-56E614F787AB}" type="pres">
      <dgm:prSet presAssocID="{59D19984-4752-49C6-9B82-0B35AB44C38D}" presName="dstNode" presStyleLbl="node1" presStyleIdx="0" presStyleCnt="7"/>
      <dgm:spPr/>
    </dgm:pt>
    <dgm:pt modelId="{BCE73A42-8030-4022-AFE9-688FB9531FAE}" type="pres">
      <dgm:prSet presAssocID="{241C053E-E955-4E0A-8170-EC979C6917B1}" presName="text_1" presStyleLbl="node1" presStyleIdx="0" presStyleCnt="7">
        <dgm:presLayoutVars>
          <dgm:bulletEnabled val="1"/>
        </dgm:presLayoutVars>
      </dgm:prSet>
      <dgm:spPr/>
    </dgm:pt>
    <dgm:pt modelId="{3D5229A6-8A4F-45B8-8A3C-49C36390F44E}" type="pres">
      <dgm:prSet presAssocID="{241C053E-E955-4E0A-8170-EC979C6917B1}" presName="accent_1" presStyleCnt="0"/>
      <dgm:spPr/>
    </dgm:pt>
    <dgm:pt modelId="{C291F532-F1A9-49A9-9BA6-1F0A21692631}" type="pres">
      <dgm:prSet presAssocID="{241C053E-E955-4E0A-8170-EC979C6917B1}" presName="accentRepeatNode" presStyleLbl="solidFgAcc1" presStyleIdx="0" presStyleCnt="7"/>
      <dgm:spPr/>
    </dgm:pt>
    <dgm:pt modelId="{8E6F39C0-FBD4-4CA5-B95D-2B0F46C7DC45}" type="pres">
      <dgm:prSet presAssocID="{381DDD85-0298-4E6D-8F6C-F11F4B2F2F61}" presName="text_2" presStyleLbl="node1" presStyleIdx="1" presStyleCnt="7">
        <dgm:presLayoutVars>
          <dgm:bulletEnabled val="1"/>
        </dgm:presLayoutVars>
      </dgm:prSet>
      <dgm:spPr/>
    </dgm:pt>
    <dgm:pt modelId="{369EC68E-141A-4672-8902-17D48E3E08E1}" type="pres">
      <dgm:prSet presAssocID="{381DDD85-0298-4E6D-8F6C-F11F4B2F2F61}" presName="accent_2" presStyleCnt="0"/>
      <dgm:spPr/>
    </dgm:pt>
    <dgm:pt modelId="{D33CA3E3-7FC0-4E42-BF7F-27F0B1D95E2D}" type="pres">
      <dgm:prSet presAssocID="{381DDD85-0298-4E6D-8F6C-F11F4B2F2F61}" presName="accentRepeatNode" presStyleLbl="solidFgAcc1" presStyleIdx="1" presStyleCnt="7"/>
      <dgm:spPr/>
    </dgm:pt>
    <dgm:pt modelId="{8DCD8DA0-241A-44FC-A7FA-D647E28A3FA7}" type="pres">
      <dgm:prSet presAssocID="{1CED46B0-74DF-447A-8921-9A8788B63EFD}" presName="text_3" presStyleLbl="node1" presStyleIdx="2" presStyleCnt="7">
        <dgm:presLayoutVars>
          <dgm:bulletEnabled val="1"/>
        </dgm:presLayoutVars>
      </dgm:prSet>
      <dgm:spPr/>
    </dgm:pt>
    <dgm:pt modelId="{5E9BB781-95D1-40B3-9742-14029D8F1DEC}" type="pres">
      <dgm:prSet presAssocID="{1CED46B0-74DF-447A-8921-9A8788B63EFD}" presName="accent_3" presStyleCnt="0"/>
      <dgm:spPr/>
    </dgm:pt>
    <dgm:pt modelId="{BBB21168-C5D6-4EF7-A767-5C332444EAA3}" type="pres">
      <dgm:prSet presAssocID="{1CED46B0-74DF-447A-8921-9A8788B63EFD}" presName="accentRepeatNode" presStyleLbl="solidFgAcc1" presStyleIdx="2" presStyleCnt="7"/>
      <dgm:spPr/>
    </dgm:pt>
    <dgm:pt modelId="{04F448D3-EE0A-4B0D-871F-F8070B8FBD92}" type="pres">
      <dgm:prSet presAssocID="{378C427F-4047-4043-9190-5E9588A45C1B}" presName="text_4" presStyleLbl="node1" presStyleIdx="3" presStyleCnt="7">
        <dgm:presLayoutVars>
          <dgm:bulletEnabled val="1"/>
        </dgm:presLayoutVars>
      </dgm:prSet>
      <dgm:spPr/>
    </dgm:pt>
    <dgm:pt modelId="{96E11253-4D27-4493-955A-82514D01A661}" type="pres">
      <dgm:prSet presAssocID="{378C427F-4047-4043-9190-5E9588A45C1B}" presName="accent_4" presStyleCnt="0"/>
      <dgm:spPr/>
    </dgm:pt>
    <dgm:pt modelId="{2A9FFD59-03C6-4351-9DB1-06900A8BEB69}" type="pres">
      <dgm:prSet presAssocID="{378C427F-4047-4043-9190-5E9588A45C1B}" presName="accentRepeatNode" presStyleLbl="solidFgAcc1" presStyleIdx="3" presStyleCnt="7"/>
      <dgm:spPr/>
    </dgm:pt>
    <dgm:pt modelId="{D33A6D4B-EB4C-4FDD-8A87-4E4BC88ED544}" type="pres">
      <dgm:prSet presAssocID="{65AFC7F1-747D-4576-BE24-8FFC026CF688}" presName="text_5" presStyleLbl="node1" presStyleIdx="4" presStyleCnt="7">
        <dgm:presLayoutVars>
          <dgm:bulletEnabled val="1"/>
        </dgm:presLayoutVars>
      </dgm:prSet>
      <dgm:spPr/>
    </dgm:pt>
    <dgm:pt modelId="{6E93305C-8640-4170-8C09-EC8A9C3D904C}" type="pres">
      <dgm:prSet presAssocID="{65AFC7F1-747D-4576-BE24-8FFC026CF688}" presName="accent_5" presStyleCnt="0"/>
      <dgm:spPr/>
    </dgm:pt>
    <dgm:pt modelId="{6E496573-990C-4DF2-B8D5-885CA59C3BA9}" type="pres">
      <dgm:prSet presAssocID="{65AFC7F1-747D-4576-BE24-8FFC026CF688}" presName="accentRepeatNode" presStyleLbl="solidFgAcc1" presStyleIdx="4" presStyleCnt="7"/>
      <dgm:spPr/>
    </dgm:pt>
    <dgm:pt modelId="{F4193C7B-E07C-4A26-81E8-732200E576F3}" type="pres">
      <dgm:prSet presAssocID="{961E78AB-6FBF-445E-BC48-CD246AFEA8BF}" presName="text_6" presStyleLbl="node1" presStyleIdx="5" presStyleCnt="7">
        <dgm:presLayoutVars>
          <dgm:bulletEnabled val="1"/>
        </dgm:presLayoutVars>
      </dgm:prSet>
      <dgm:spPr/>
    </dgm:pt>
    <dgm:pt modelId="{ABE04533-35B0-4AA8-9F42-6141AE8D6F83}" type="pres">
      <dgm:prSet presAssocID="{961E78AB-6FBF-445E-BC48-CD246AFEA8BF}" presName="accent_6" presStyleCnt="0"/>
      <dgm:spPr/>
    </dgm:pt>
    <dgm:pt modelId="{4B859766-2336-447A-9116-AD874FE57EC4}" type="pres">
      <dgm:prSet presAssocID="{961E78AB-6FBF-445E-BC48-CD246AFEA8BF}" presName="accentRepeatNode" presStyleLbl="solidFgAcc1" presStyleIdx="5" presStyleCnt="7"/>
      <dgm:spPr/>
    </dgm:pt>
    <dgm:pt modelId="{7043AAD1-19ED-4EB4-AABF-82880FBE1BAC}" type="pres">
      <dgm:prSet presAssocID="{634FF0B8-BC3F-4158-809A-D770EDC7FA94}" presName="text_7" presStyleLbl="node1" presStyleIdx="6" presStyleCnt="7">
        <dgm:presLayoutVars>
          <dgm:bulletEnabled val="1"/>
        </dgm:presLayoutVars>
      </dgm:prSet>
      <dgm:spPr/>
    </dgm:pt>
    <dgm:pt modelId="{4038CE83-E4C4-40AA-9618-66F082B3A122}" type="pres">
      <dgm:prSet presAssocID="{634FF0B8-BC3F-4158-809A-D770EDC7FA94}" presName="accent_7" presStyleCnt="0"/>
      <dgm:spPr/>
    </dgm:pt>
    <dgm:pt modelId="{B59DF96E-A06D-4BEC-9DA2-EC1B21949AC2}" type="pres">
      <dgm:prSet presAssocID="{634FF0B8-BC3F-4158-809A-D770EDC7FA94}" presName="accentRepeatNode" presStyleLbl="solidFgAcc1" presStyleIdx="6" presStyleCnt="7"/>
      <dgm:spPr/>
    </dgm:pt>
  </dgm:ptLst>
  <dgm:cxnLst>
    <dgm:cxn modelId="{02DE3102-0C8D-4E7F-B0B3-60E650ACEF29}" srcId="{59D19984-4752-49C6-9B82-0B35AB44C38D}" destId="{961E78AB-6FBF-445E-BC48-CD246AFEA8BF}" srcOrd="5" destOrd="0" parTransId="{4946A07D-7CDE-40CE-AA82-B6E7EAA2079F}" sibTransId="{38D04A5B-6C86-4501-8532-E669DBDEEA8A}"/>
    <dgm:cxn modelId="{F5C8B40F-89AB-49ED-A036-9C19B80B5DF7}" type="presOf" srcId="{378C427F-4047-4043-9190-5E9588A45C1B}" destId="{04F448D3-EE0A-4B0D-871F-F8070B8FBD92}" srcOrd="0" destOrd="0" presId="urn:microsoft.com/office/officeart/2008/layout/VerticalCurvedList"/>
    <dgm:cxn modelId="{38FC5817-1C43-437A-8A53-95D7FF0B668E}" type="presOf" srcId="{FB52A3C1-7C7F-41CB-9CBE-BFF015D7BCCA}" destId="{67A7F425-C35D-49BF-9943-75BBC8B0CCC4}" srcOrd="0" destOrd="0" presId="urn:microsoft.com/office/officeart/2008/layout/VerticalCurvedList"/>
    <dgm:cxn modelId="{BA0AF022-BAA2-4670-9947-EC58F7160680}" type="presOf" srcId="{1CED46B0-74DF-447A-8921-9A8788B63EFD}" destId="{8DCD8DA0-241A-44FC-A7FA-D647E28A3FA7}" srcOrd="0" destOrd="0" presId="urn:microsoft.com/office/officeart/2008/layout/VerticalCurvedList"/>
    <dgm:cxn modelId="{CCD65B34-5BBA-46AA-A25F-7F5F6E6408DA}" srcId="{59D19984-4752-49C6-9B82-0B35AB44C38D}" destId="{378C427F-4047-4043-9190-5E9588A45C1B}" srcOrd="3" destOrd="0" parTransId="{26968C53-F7D3-483B-9631-60A7951B2A6F}" sibTransId="{EFE0415C-993F-441B-9FFC-74ADB125A4E0}"/>
    <dgm:cxn modelId="{3B238C3F-3CBA-4AA9-9065-023E54AF9EF3}" type="presOf" srcId="{634FF0B8-BC3F-4158-809A-D770EDC7FA94}" destId="{7043AAD1-19ED-4EB4-AABF-82880FBE1BAC}" srcOrd="0" destOrd="0" presId="urn:microsoft.com/office/officeart/2008/layout/VerticalCurvedList"/>
    <dgm:cxn modelId="{D96E6B64-EC57-46EB-90FC-E26FA8AB86F0}" srcId="{59D19984-4752-49C6-9B82-0B35AB44C38D}" destId="{241C053E-E955-4E0A-8170-EC979C6917B1}" srcOrd="0" destOrd="0" parTransId="{B0518453-1C36-42E7-BF3A-8BC14C2BAB23}" sibTransId="{FB52A3C1-7C7F-41CB-9CBE-BFF015D7BCCA}"/>
    <dgm:cxn modelId="{6EEFB168-91A6-4953-9DBE-B2FB2EEF23A3}" srcId="{59D19984-4752-49C6-9B82-0B35AB44C38D}" destId="{1CED46B0-74DF-447A-8921-9A8788B63EFD}" srcOrd="2" destOrd="0" parTransId="{17891D46-DA58-4F96-8E58-16A6585ADE42}" sibTransId="{207C7DFB-5741-4A92-83D5-17FED7DD4CD3}"/>
    <dgm:cxn modelId="{9EDED96D-C38A-4254-B552-29F265DD5AFE}" srcId="{59D19984-4752-49C6-9B82-0B35AB44C38D}" destId="{7D510589-941F-4DFD-AA6F-E3A4DD98B969}" srcOrd="7" destOrd="0" parTransId="{D141318E-4843-431C-A210-FB04C49AC8EF}" sibTransId="{E56AF06A-8D73-46FD-AD45-B3B270D7DA0C}"/>
    <dgm:cxn modelId="{E02A0A85-FB34-4D49-BD87-273E5C3826A8}" srcId="{59D19984-4752-49C6-9B82-0B35AB44C38D}" destId="{381DDD85-0298-4E6D-8F6C-F11F4B2F2F61}" srcOrd="1" destOrd="0" parTransId="{50364BB3-EEB7-4F57-9DC4-F846D9E67F6B}" sibTransId="{7C620D1E-F934-488E-9179-2BC324CE1AB4}"/>
    <dgm:cxn modelId="{60022094-3961-4E3F-A6E1-2F3C090F4532}" type="presOf" srcId="{961E78AB-6FBF-445E-BC48-CD246AFEA8BF}" destId="{F4193C7B-E07C-4A26-81E8-732200E576F3}" srcOrd="0" destOrd="0" presId="urn:microsoft.com/office/officeart/2008/layout/VerticalCurvedList"/>
    <dgm:cxn modelId="{25BDE59A-325A-4FF4-B762-B6062493D244}" type="presOf" srcId="{59D19984-4752-49C6-9B82-0B35AB44C38D}" destId="{A8B8F3CF-FF30-418C-AA46-85E5A13EBEE6}" srcOrd="0" destOrd="0" presId="urn:microsoft.com/office/officeart/2008/layout/VerticalCurvedList"/>
    <dgm:cxn modelId="{7390E3B1-B7D2-45CD-A136-3E066C5E602D}" type="presOf" srcId="{381DDD85-0298-4E6D-8F6C-F11F4B2F2F61}" destId="{8E6F39C0-FBD4-4CA5-B95D-2B0F46C7DC45}" srcOrd="0" destOrd="0" presId="urn:microsoft.com/office/officeart/2008/layout/VerticalCurvedList"/>
    <dgm:cxn modelId="{00EF56BE-E009-4060-BABD-E1ABCA4315E7}" type="presOf" srcId="{65AFC7F1-747D-4576-BE24-8FFC026CF688}" destId="{D33A6D4B-EB4C-4FDD-8A87-4E4BC88ED544}" srcOrd="0" destOrd="0" presId="urn:microsoft.com/office/officeart/2008/layout/VerticalCurvedList"/>
    <dgm:cxn modelId="{41AE6AC4-246B-49F6-A2E5-F367A82FFFA9}" srcId="{59D19984-4752-49C6-9B82-0B35AB44C38D}" destId="{65AFC7F1-747D-4576-BE24-8FFC026CF688}" srcOrd="4" destOrd="0" parTransId="{4F5E626D-0C45-46AD-A722-A12C1A566AF3}" sibTransId="{3E362A51-317C-4F64-8C90-E0207B6F0A3E}"/>
    <dgm:cxn modelId="{4D36E8D4-5BB3-477E-BE0C-871DAF4B643A}" type="presOf" srcId="{241C053E-E955-4E0A-8170-EC979C6917B1}" destId="{BCE73A42-8030-4022-AFE9-688FB9531FAE}" srcOrd="0" destOrd="0" presId="urn:microsoft.com/office/officeart/2008/layout/VerticalCurvedList"/>
    <dgm:cxn modelId="{3AAF59E3-9B4F-41EF-9C89-46D5DED5DF6E}" srcId="{59D19984-4752-49C6-9B82-0B35AB44C38D}" destId="{634FF0B8-BC3F-4158-809A-D770EDC7FA94}" srcOrd="6" destOrd="0" parTransId="{97520EA9-7551-4701-AD56-8D4DE52F8A87}" sibTransId="{6F7FFFC5-1800-4064-923D-DCCE43DB3EA7}"/>
    <dgm:cxn modelId="{9736D5BE-BF2B-4CEB-A7DF-47AAF172F826}" type="presParOf" srcId="{A8B8F3CF-FF30-418C-AA46-85E5A13EBEE6}" destId="{C110609D-92D4-4F92-AF23-B43AE943434D}" srcOrd="0" destOrd="0" presId="urn:microsoft.com/office/officeart/2008/layout/VerticalCurvedList"/>
    <dgm:cxn modelId="{182569FA-9DF4-4A01-B690-3B0A5C9D0EC2}" type="presParOf" srcId="{C110609D-92D4-4F92-AF23-B43AE943434D}" destId="{DBFBAA11-2DAA-4839-A441-14A5AC5DFFCB}" srcOrd="0" destOrd="0" presId="urn:microsoft.com/office/officeart/2008/layout/VerticalCurvedList"/>
    <dgm:cxn modelId="{1AF76755-A1FE-4855-8A83-A00E96665BFD}" type="presParOf" srcId="{DBFBAA11-2DAA-4839-A441-14A5AC5DFFCB}" destId="{11101F69-D908-4C80-848C-D39A6CBF34D6}" srcOrd="0" destOrd="0" presId="urn:microsoft.com/office/officeart/2008/layout/VerticalCurvedList"/>
    <dgm:cxn modelId="{62A60A18-CAF1-40C9-8FA2-157F6791382C}" type="presParOf" srcId="{DBFBAA11-2DAA-4839-A441-14A5AC5DFFCB}" destId="{67A7F425-C35D-49BF-9943-75BBC8B0CCC4}" srcOrd="1" destOrd="0" presId="urn:microsoft.com/office/officeart/2008/layout/VerticalCurvedList"/>
    <dgm:cxn modelId="{D63AD22A-50D8-4847-8EE2-196C1F722788}" type="presParOf" srcId="{DBFBAA11-2DAA-4839-A441-14A5AC5DFFCB}" destId="{0AAC0694-A5ED-428B-AF83-555184BD2BAB}" srcOrd="2" destOrd="0" presId="urn:microsoft.com/office/officeart/2008/layout/VerticalCurvedList"/>
    <dgm:cxn modelId="{5937E6AB-9937-4A62-8BD6-3A64E2C7A3B2}" type="presParOf" srcId="{DBFBAA11-2DAA-4839-A441-14A5AC5DFFCB}" destId="{2216CDE2-B2E4-4174-BA84-56E614F787AB}" srcOrd="3" destOrd="0" presId="urn:microsoft.com/office/officeart/2008/layout/VerticalCurvedList"/>
    <dgm:cxn modelId="{4B1DC845-4283-4E75-B5B1-6D7F008A8C83}" type="presParOf" srcId="{C110609D-92D4-4F92-AF23-B43AE943434D}" destId="{BCE73A42-8030-4022-AFE9-688FB9531FAE}" srcOrd="1" destOrd="0" presId="urn:microsoft.com/office/officeart/2008/layout/VerticalCurvedList"/>
    <dgm:cxn modelId="{F93F9328-F0D3-48D0-935C-1EA57D0C126D}" type="presParOf" srcId="{C110609D-92D4-4F92-AF23-B43AE943434D}" destId="{3D5229A6-8A4F-45B8-8A3C-49C36390F44E}" srcOrd="2" destOrd="0" presId="urn:microsoft.com/office/officeart/2008/layout/VerticalCurvedList"/>
    <dgm:cxn modelId="{114BB675-E248-4A60-88B7-8BBCC752BE37}" type="presParOf" srcId="{3D5229A6-8A4F-45B8-8A3C-49C36390F44E}" destId="{C291F532-F1A9-49A9-9BA6-1F0A21692631}" srcOrd="0" destOrd="0" presId="urn:microsoft.com/office/officeart/2008/layout/VerticalCurvedList"/>
    <dgm:cxn modelId="{25EA8EAD-466F-4B5E-BA8F-2830AA67F7DF}" type="presParOf" srcId="{C110609D-92D4-4F92-AF23-B43AE943434D}" destId="{8E6F39C0-FBD4-4CA5-B95D-2B0F46C7DC45}" srcOrd="3" destOrd="0" presId="urn:microsoft.com/office/officeart/2008/layout/VerticalCurvedList"/>
    <dgm:cxn modelId="{C208E1A8-3B9B-478E-911C-E7771DE1403F}" type="presParOf" srcId="{C110609D-92D4-4F92-AF23-B43AE943434D}" destId="{369EC68E-141A-4672-8902-17D48E3E08E1}" srcOrd="4" destOrd="0" presId="urn:microsoft.com/office/officeart/2008/layout/VerticalCurvedList"/>
    <dgm:cxn modelId="{B4D750CF-0339-4892-96E9-80987D76AF7A}" type="presParOf" srcId="{369EC68E-141A-4672-8902-17D48E3E08E1}" destId="{D33CA3E3-7FC0-4E42-BF7F-27F0B1D95E2D}" srcOrd="0" destOrd="0" presId="urn:microsoft.com/office/officeart/2008/layout/VerticalCurvedList"/>
    <dgm:cxn modelId="{31FF925A-AE04-4D19-84EB-B5D7714675C2}" type="presParOf" srcId="{C110609D-92D4-4F92-AF23-B43AE943434D}" destId="{8DCD8DA0-241A-44FC-A7FA-D647E28A3FA7}" srcOrd="5" destOrd="0" presId="urn:microsoft.com/office/officeart/2008/layout/VerticalCurvedList"/>
    <dgm:cxn modelId="{EC84BB7C-76F9-43F6-9432-4C5EB5C9009A}" type="presParOf" srcId="{C110609D-92D4-4F92-AF23-B43AE943434D}" destId="{5E9BB781-95D1-40B3-9742-14029D8F1DEC}" srcOrd="6" destOrd="0" presId="urn:microsoft.com/office/officeart/2008/layout/VerticalCurvedList"/>
    <dgm:cxn modelId="{D0E7C571-B358-489A-BDA9-80A51E27E312}" type="presParOf" srcId="{5E9BB781-95D1-40B3-9742-14029D8F1DEC}" destId="{BBB21168-C5D6-4EF7-A767-5C332444EAA3}" srcOrd="0" destOrd="0" presId="urn:microsoft.com/office/officeart/2008/layout/VerticalCurvedList"/>
    <dgm:cxn modelId="{D040FC9A-7657-4A6D-B91D-16F711E449D9}" type="presParOf" srcId="{C110609D-92D4-4F92-AF23-B43AE943434D}" destId="{04F448D3-EE0A-4B0D-871F-F8070B8FBD92}" srcOrd="7" destOrd="0" presId="urn:microsoft.com/office/officeart/2008/layout/VerticalCurvedList"/>
    <dgm:cxn modelId="{F0903F5D-E843-4A62-B2EE-9E886DD97EAB}" type="presParOf" srcId="{C110609D-92D4-4F92-AF23-B43AE943434D}" destId="{96E11253-4D27-4493-955A-82514D01A661}" srcOrd="8" destOrd="0" presId="urn:microsoft.com/office/officeart/2008/layout/VerticalCurvedList"/>
    <dgm:cxn modelId="{7874F37A-A31A-4226-8F11-F310A2BAE486}" type="presParOf" srcId="{96E11253-4D27-4493-955A-82514D01A661}" destId="{2A9FFD59-03C6-4351-9DB1-06900A8BEB69}" srcOrd="0" destOrd="0" presId="urn:microsoft.com/office/officeart/2008/layout/VerticalCurvedList"/>
    <dgm:cxn modelId="{7BBCA5A1-D767-4115-A90D-7403CF480244}" type="presParOf" srcId="{C110609D-92D4-4F92-AF23-B43AE943434D}" destId="{D33A6D4B-EB4C-4FDD-8A87-4E4BC88ED544}" srcOrd="9" destOrd="0" presId="urn:microsoft.com/office/officeart/2008/layout/VerticalCurvedList"/>
    <dgm:cxn modelId="{0A6212C2-8D04-4786-8B66-E62F45BE7F1E}" type="presParOf" srcId="{C110609D-92D4-4F92-AF23-B43AE943434D}" destId="{6E93305C-8640-4170-8C09-EC8A9C3D904C}" srcOrd="10" destOrd="0" presId="urn:microsoft.com/office/officeart/2008/layout/VerticalCurvedList"/>
    <dgm:cxn modelId="{4C98ACF4-CA47-4BEA-97EE-F00AF0088C7B}" type="presParOf" srcId="{6E93305C-8640-4170-8C09-EC8A9C3D904C}" destId="{6E496573-990C-4DF2-B8D5-885CA59C3BA9}" srcOrd="0" destOrd="0" presId="urn:microsoft.com/office/officeart/2008/layout/VerticalCurvedList"/>
    <dgm:cxn modelId="{882A6F7B-0B5F-4654-820F-4500F550BDAE}" type="presParOf" srcId="{C110609D-92D4-4F92-AF23-B43AE943434D}" destId="{F4193C7B-E07C-4A26-81E8-732200E576F3}" srcOrd="11" destOrd="0" presId="urn:microsoft.com/office/officeart/2008/layout/VerticalCurvedList"/>
    <dgm:cxn modelId="{6E633EF7-7EB5-48FF-95C7-29C131AA8E8E}" type="presParOf" srcId="{C110609D-92D4-4F92-AF23-B43AE943434D}" destId="{ABE04533-35B0-4AA8-9F42-6141AE8D6F83}" srcOrd="12" destOrd="0" presId="urn:microsoft.com/office/officeart/2008/layout/VerticalCurvedList"/>
    <dgm:cxn modelId="{2D06EDD9-EC78-47F1-8D3E-34C505580D56}" type="presParOf" srcId="{ABE04533-35B0-4AA8-9F42-6141AE8D6F83}" destId="{4B859766-2336-447A-9116-AD874FE57EC4}" srcOrd="0" destOrd="0" presId="urn:microsoft.com/office/officeart/2008/layout/VerticalCurvedList"/>
    <dgm:cxn modelId="{F99BC0B7-5348-48C8-AE27-8352A2ECBB65}" type="presParOf" srcId="{C110609D-92D4-4F92-AF23-B43AE943434D}" destId="{7043AAD1-19ED-4EB4-AABF-82880FBE1BAC}" srcOrd="13" destOrd="0" presId="urn:microsoft.com/office/officeart/2008/layout/VerticalCurvedList"/>
    <dgm:cxn modelId="{CAB23BEA-293E-490D-9F20-C6D756AD82C0}" type="presParOf" srcId="{C110609D-92D4-4F92-AF23-B43AE943434D}" destId="{4038CE83-E4C4-40AA-9618-66F082B3A122}" srcOrd="14" destOrd="0" presId="urn:microsoft.com/office/officeart/2008/layout/VerticalCurvedList"/>
    <dgm:cxn modelId="{287831AB-91AA-4849-B0F6-6588DE2141DD}" type="presParOf" srcId="{4038CE83-E4C4-40AA-9618-66F082B3A122}" destId="{B59DF96E-A06D-4BEC-9DA2-EC1B21949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D19984-4752-49C6-9B82-0B35AB44C38D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41C053E-E955-4E0A-8170-EC979C6917B1}">
      <dgm:prSet phldrT="[Text]"/>
      <dgm:spPr/>
      <dgm:t>
        <a:bodyPr/>
        <a:lstStyle/>
        <a:p>
          <a:r>
            <a:rPr lang="en-GB" dirty="0"/>
            <a:t>Vehicle parts</a:t>
          </a:r>
          <a:endParaRPr lang="en-US" dirty="0"/>
        </a:p>
      </dgm:t>
    </dgm:pt>
    <dgm:pt modelId="{B0518453-1C36-42E7-BF3A-8BC14C2BAB23}" type="parTrans" cxnId="{D96E6B64-EC57-46EB-90FC-E26FA8AB86F0}">
      <dgm:prSet/>
      <dgm:spPr/>
      <dgm:t>
        <a:bodyPr/>
        <a:lstStyle/>
        <a:p>
          <a:endParaRPr lang="en-US"/>
        </a:p>
      </dgm:t>
    </dgm:pt>
    <dgm:pt modelId="{FB52A3C1-7C7F-41CB-9CBE-BFF015D7BCCA}" type="sibTrans" cxnId="{D96E6B64-EC57-46EB-90FC-E26FA8AB86F0}">
      <dgm:prSet/>
      <dgm:spPr/>
      <dgm:t>
        <a:bodyPr/>
        <a:lstStyle/>
        <a:p>
          <a:endParaRPr lang="en-US"/>
        </a:p>
      </dgm:t>
    </dgm:pt>
    <dgm:pt modelId="{381DDD85-0298-4E6D-8F6C-F11F4B2F2F61}">
      <dgm:prSet phldrT="[Text]"/>
      <dgm:spPr/>
      <dgm:t>
        <a:bodyPr/>
        <a:lstStyle/>
        <a:p>
          <a:r>
            <a:rPr lang="en-GB" dirty="0"/>
            <a:t>Consumer goods</a:t>
          </a:r>
          <a:endParaRPr lang="en-US" dirty="0"/>
        </a:p>
      </dgm:t>
    </dgm:pt>
    <dgm:pt modelId="{50364BB3-EEB7-4F57-9DC4-F846D9E67F6B}" type="parTrans" cxnId="{E02A0A85-FB34-4D49-BD87-273E5C3826A8}">
      <dgm:prSet/>
      <dgm:spPr/>
      <dgm:t>
        <a:bodyPr/>
        <a:lstStyle/>
        <a:p>
          <a:endParaRPr lang="en-US"/>
        </a:p>
      </dgm:t>
    </dgm:pt>
    <dgm:pt modelId="{7C620D1E-F934-488E-9179-2BC324CE1AB4}" type="sibTrans" cxnId="{E02A0A85-FB34-4D49-BD87-273E5C3826A8}">
      <dgm:prSet/>
      <dgm:spPr/>
      <dgm:t>
        <a:bodyPr/>
        <a:lstStyle/>
        <a:p>
          <a:endParaRPr lang="en-US"/>
        </a:p>
      </dgm:t>
    </dgm:pt>
    <dgm:pt modelId="{1CED46B0-74DF-447A-8921-9A8788B63EFD}">
      <dgm:prSet phldrT="[Text]"/>
      <dgm:spPr/>
      <dgm:t>
        <a:bodyPr/>
        <a:lstStyle/>
        <a:p>
          <a:r>
            <a:rPr lang="en-GB" dirty="0"/>
            <a:t>Tobacco</a:t>
          </a:r>
          <a:endParaRPr lang="en-US" dirty="0"/>
        </a:p>
      </dgm:t>
    </dgm:pt>
    <dgm:pt modelId="{17891D46-DA58-4F96-8E58-16A6585ADE42}" type="parTrans" cxnId="{6EEFB168-91A6-4953-9DBE-B2FB2EEF23A3}">
      <dgm:prSet/>
      <dgm:spPr/>
      <dgm:t>
        <a:bodyPr/>
        <a:lstStyle/>
        <a:p>
          <a:endParaRPr lang="en-US"/>
        </a:p>
      </dgm:t>
    </dgm:pt>
    <dgm:pt modelId="{207C7DFB-5741-4A92-83D5-17FED7DD4CD3}" type="sibTrans" cxnId="{6EEFB168-91A6-4953-9DBE-B2FB2EEF23A3}">
      <dgm:prSet/>
      <dgm:spPr/>
      <dgm:t>
        <a:bodyPr/>
        <a:lstStyle/>
        <a:p>
          <a:endParaRPr lang="en-US"/>
        </a:p>
      </dgm:t>
    </dgm:pt>
    <dgm:pt modelId="{378C427F-4047-4043-9190-5E9588A45C1B}">
      <dgm:prSet phldrT="[Text]"/>
      <dgm:spPr/>
      <dgm:t>
        <a:bodyPr/>
        <a:lstStyle/>
        <a:p>
          <a:r>
            <a:rPr lang="en-GB" dirty="0"/>
            <a:t>Road vehicles </a:t>
          </a:r>
          <a:endParaRPr lang="en-US" dirty="0"/>
        </a:p>
      </dgm:t>
    </dgm:pt>
    <dgm:pt modelId="{26968C53-F7D3-483B-9631-60A7951B2A6F}" type="parTrans" cxnId="{CCD65B34-5BBA-46AA-A25F-7F5F6E6408DA}">
      <dgm:prSet/>
      <dgm:spPr/>
      <dgm:t>
        <a:bodyPr/>
        <a:lstStyle/>
        <a:p>
          <a:endParaRPr lang="en-US"/>
        </a:p>
      </dgm:t>
    </dgm:pt>
    <dgm:pt modelId="{EFE0415C-993F-441B-9FFC-74ADB125A4E0}" type="sibTrans" cxnId="{CCD65B34-5BBA-46AA-A25F-7F5F6E6408DA}">
      <dgm:prSet/>
      <dgm:spPr/>
      <dgm:t>
        <a:bodyPr/>
        <a:lstStyle/>
        <a:p>
          <a:endParaRPr lang="en-US"/>
        </a:p>
      </dgm:t>
    </dgm:pt>
    <dgm:pt modelId="{65AFC7F1-747D-4576-BE24-8FFC026CF688}">
      <dgm:prSet phldrT="[Text]"/>
      <dgm:spPr/>
      <dgm:t>
        <a:bodyPr/>
        <a:lstStyle/>
        <a:p>
          <a:r>
            <a:rPr lang="en-GB" dirty="0"/>
            <a:t>Petroleum products</a:t>
          </a:r>
          <a:endParaRPr lang="en-US" dirty="0"/>
        </a:p>
      </dgm:t>
    </dgm:pt>
    <dgm:pt modelId="{4F5E626D-0C45-46AD-A722-A12C1A566AF3}" type="parTrans" cxnId="{41AE6AC4-246B-49F6-A2E5-F367A82FFFA9}">
      <dgm:prSet/>
      <dgm:spPr/>
      <dgm:t>
        <a:bodyPr/>
        <a:lstStyle/>
        <a:p>
          <a:endParaRPr lang="en-US"/>
        </a:p>
      </dgm:t>
    </dgm:pt>
    <dgm:pt modelId="{3E362A51-317C-4F64-8C90-E0207B6F0A3E}" type="sibTrans" cxnId="{41AE6AC4-246B-49F6-A2E5-F367A82FFFA9}">
      <dgm:prSet/>
      <dgm:spPr/>
      <dgm:t>
        <a:bodyPr/>
        <a:lstStyle/>
        <a:p>
          <a:endParaRPr lang="en-US"/>
        </a:p>
      </dgm:t>
    </dgm:pt>
    <dgm:pt modelId="{7D510589-941F-4DFD-AA6F-E3A4DD98B969}">
      <dgm:prSet/>
      <dgm:spPr/>
      <dgm:t>
        <a:bodyPr/>
        <a:lstStyle/>
        <a:p>
          <a:endParaRPr lang="en-US"/>
        </a:p>
      </dgm:t>
    </dgm:pt>
    <dgm:pt modelId="{D141318E-4843-431C-A210-FB04C49AC8EF}" type="parTrans" cxnId="{9EDED96D-C38A-4254-B552-29F265DD5AFE}">
      <dgm:prSet/>
      <dgm:spPr/>
      <dgm:t>
        <a:bodyPr/>
        <a:lstStyle/>
        <a:p>
          <a:endParaRPr lang="en-US"/>
        </a:p>
      </dgm:t>
    </dgm:pt>
    <dgm:pt modelId="{E56AF06A-8D73-46FD-AD45-B3B270D7DA0C}" type="sibTrans" cxnId="{9EDED96D-C38A-4254-B552-29F265DD5AFE}">
      <dgm:prSet/>
      <dgm:spPr/>
      <dgm:t>
        <a:bodyPr/>
        <a:lstStyle/>
        <a:p>
          <a:endParaRPr lang="en-US"/>
        </a:p>
      </dgm:t>
    </dgm:pt>
    <dgm:pt modelId="{634FF0B8-BC3F-4158-809A-D770EDC7FA94}">
      <dgm:prSet/>
      <dgm:spPr/>
      <dgm:t>
        <a:bodyPr/>
        <a:lstStyle/>
        <a:p>
          <a:r>
            <a:rPr lang="en-GB"/>
            <a:t>Tractors</a:t>
          </a:r>
          <a:endParaRPr lang="en-US"/>
        </a:p>
      </dgm:t>
    </dgm:pt>
    <dgm:pt modelId="{97520EA9-7551-4701-AD56-8D4DE52F8A87}" type="parTrans" cxnId="{3AAF59E3-9B4F-41EF-9C89-46D5DED5DF6E}">
      <dgm:prSet/>
      <dgm:spPr/>
      <dgm:t>
        <a:bodyPr/>
        <a:lstStyle/>
        <a:p>
          <a:endParaRPr lang="en-US"/>
        </a:p>
      </dgm:t>
    </dgm:pt>
    <dgm:pt modelId="{6F7FFFC5-1800-4064-923D-DCCE43DB3EA7}" type="sibTrans" cxnId="{3AAF59E3-9B4F-41EF-9C89-46D5DED5DF6E}">
      <dgm:prSet/>
      <dgm:spPr/>
      <dgm:t>
        <a:bodyPr/>
        <a:lstStyle/>
        <a:p>
          <a:endParaRPr lang="en-US"/>
        </a:p>
      </dgm:t>
    </dgm:pt>
    <dgm:pt modelId="{961E78AB-6FBF-445E-BC48-CD246AFEA8BF}">
      <dgm:prSet/>
      <dgm:spPr/>
      <dgm:t>
        <a:bodyPr/>
        <a:lstStyle/>
        <a:p>
          <a:r>
            <a:rPr lang="en-GB" dirty="0"/>
            <a:t>Chemicals,</a:t>
          </a:r>
          <a:endParaRPr lang="en-US" dirty="0"/>
        </a:p>
      </dgm:t>
    </dgm:pt>
    <dgm:pt modelId="{4946A07D-7CDE-40CE-AA82-B6E7EAA2079F}" type="parTrans" cxnId="{02DE3102-0C8D-4E7F-B0B3-60E650ACEF29}">
      <dgm:prSet/>
      <dgm:spPr/>
      <dgm:t>
        <a:bodyPr/>
        <a:lstStyle/>
        <a:p>
          <a:endParaRPr lang="en-US"/>
        </a:p>
      </dgm:t>
    </dgm:pt>
    <dgm:pt modelId="{38D04A5B-6C86-4501-8532-E669DBDEEA8A}" type="sibTrans" cxnId="{02DE3102-0C8D-4E7F-B0B3-60E650ACEF29}">
      <dgm:prSet/>
      <dgm:spPr/>
      <dgm:t>
        <a:bodyPr/>
        <a:lstStyle/>
        <a:p>
          <a:endParaRPr lang="en-US"/>
        </a:p>
      </dgm:t>
    </dgm:pt>
    <dgm:pt modelId="{A8B8F3CF-FF30-418C-AA46-85E5A13EBEE6}" type="pres">
      <dgm:prSet presAssocID="{59D19984-4752-49C6-9B82-0B35AB44C38D}" presName="Name0" presStyleCnt="0">
        <dgm:presLayoutVars>
          <dgm:chMax val="7"/>
          <dgm:chPref val="7"/>
          <dgm:dir/>
        </dgm:presLayoutVars>
      </dgm:prSet>
      <dgm:spPr/>
    </dgm:pt>
    <dgm:pt modelId="{C110609D-92D4-4F92-AF23-B43AE943434D}" type="pres">
      <dgm:prSet presAssocID="{59D19984-4752-49C6-9B82-0B35AB44C38D}" presName="Name1" presStyleCnt="0"/>
      <dgm:spPr/>
    </dgm:pt>
    <dgm:pt modelId="{DBFBAA11-2DAA-4839-A441-14A5AC5DFFCB}" type="pres">
      <dgm:prSet presAssocID="{59D19984-4752-49C6-9B82-0B35AB44C38D}" presName="cycle" presStyleCnt="0"/>
      <dgm:spPr/>
    </dgm:pt>
    <dgm:pt modelId="{11101F69-D908-4C80-848C-D39A6CBF34D6}" type="pres">
      <dgm:prSet presAssocID="{59D19984-4752-49C6-9B82-0B35AB44C38D}" presName="srcNode" presStyleLbl="node1" presStyleIdx="0" presStyleCnt="7"/>
      <dgm:spPr/>
    </dgm:pt>
    <dgm:pt modelId="{67A7F425-C35D-49BF-9943-75BBC8B0CCC4}" type="pres">
      <dgm:prSet presAssocID="{59D19984-4752-49C6-9B82-0B35AB44C38D}" presName="conn" presStyleLbl="parChTrans1D2" presStyleIdx="0" presStyleCnt="1"/>
      <dgm:spPr/>
    </dgm:pt>
    <dgm:pt modelId="{0AAC0694-A5ED-428B-AF83-555184BD2BAB}" type="pres">
      <dgm:prSet presAssocID="{59D19984-4752-49C6-9B82-0B35AB44C38D}" presName="extraNode" presStyleLbl="node1" presStyleIdx="0" presStyleCnt="7"/>
      <dgm:spPr/>
    </dgm:pt>
    <dgm:pt modelId="{2216CDE2-B2E4-4174-BA84-56E614F787AB}" type="pres">
      <dgm:prSet presAssocID="{59D19984-4752-49C6-9B82-0B35AB44C38D}" presName="dstNode" presStyleLbl="node1" presStyleIdx="0" presStyleCnt="7"/>
      <dgm:spPr/>
    </dgm:pt>
    <dgm:pt modelId="{BCE73A42-8030-4022-AFE9-688FB9531FAE}" type="pres">
      <dgm:prSet presAssocID="{241C053E-E955-4E0A-8170-EC979C6917B1}" presName="text_1" presStyleLbl="node1" presStyleIdx="0" presStyleCnt="7">
        <dgm:presLayoutVars>
          <dgm:bulletEnabled val="1"/>
        </dgm:presLayoutVars>
      </dgm:prSet>
      <dgm:spPr/>
    </dgm:pt>
    <dgm:pt modelId="{3D5229A6-8A4F-45B8-8A3C-49C36390F44E}" type="pres">
      <dgm:prSet presAssocID="{241C053E-E955-4E0A-8170-EC979C6917B1}" presName="accent_1" presStyleCnt="0"/>
      <dgm:spPr/>
    </dgm:pt>
    <dgm:pt modelId="{C291F532-F1A9-49A9-9BA6-1F0A21692631}" type="pres">
      <dgm:prSet presAssocID="{241C053E-E955-4E0A-8170-EC979C6917B1}" presName="accentRepeatNode" presStyleLbl="solidFgAcc1" presStyleIdx="0" presStyleCnt="7"/>
      <dgm:spPr/>
    </dgm:pt>
    <dgm:pt modelId="{8E6F39C0-FBD4-4CA5-B95D-2B0F46C7DC45}" type="pres">
      <dgm:prSet presAssocID="{381DDD85-0298-4E6D-8F6C-F11F4B2F2F61}" presName="text_2" presStyleLbl="node1" presStyleIdx="1" presStyleCnt="7">
        <dgm:presLayoutVars>
          <dgm:bulletEnabled val="1"/>
        </dgm:presLayoutVars>
      </dgm:prSet>
      <dgm:spPr/>
    </dgm:pt>
    <dgm:pt modelId="{369EC68E-141A-4672-8902-17D48E3E08E1}" type="pres">
      <dgm:prSet presAssocID="{381DDD85-0298-4E6D-8F6C-F11F4B2F2F61}" presName="accent_2" presStyleCnt="0"/>
      <dgm:spPr/>
    </dgm:pt>
    <dgm:pt modelId="{D33CA3E3-7FC0-4E42-BF7F-27F0B1D95E2D}" type="pres">
      <dgm:prSet presAssocID="{381DDD85-0298-4E6D-8F6C-F11F4B2F2F61}" presName="accentRepeatNode" presStyleLbl="solidFgAcc1" presStyleIdx="1" presStyleCnt="7"/>
      <dgm:spPr/>
    </dgm:pt>
    <dgm:pt modelId="{8DCD8DA0-241A-44FC-A7FA-D647E28A3FA7}" type="pres">
      <dgm:prSet presAssocID="{1CED46B0-74DF-447A-8921-9A8788B63EFD}" presName="text_3" presStyleLbl="node1" presStyleIdx="2" presStyleCnt="7">
        <dgm:presLayoutVars>
          <dgm:bulletEnabled val="1"/>
        </dgm:presLayoutVars>
      </dgm:prSet>
      <dgm:spPr/>
    </dgm:pt>
    <dgm:pt modelId="{5E9BB781-95D1-40B3-9742-14029D8F1DEC}" type="pres">
      <dgm:prSet presAssocID="{1CED46B0-74DF-447A-8921-9A8788B63EFD}" presName="accent_3" presStyleCnt="0"/>
      <dgm:spPr/>
    </dgm:pt>
    <dgm:pt modelId="{BBB21168-C5D6-4EF7-A767-5C332444EAA3}" type="pres">
      <dgm:prSet presAssocID="{1CED46B0-74DF-447A-8921-9A8788B63EFD}" presName="accentRepeatNode" presStyleLbl="solidFgAcc1" presStyleIdx="2" presStyleCnt="7"/>
      <dgm:spPr/>
    </dgm:pt>
    <dgm:pt modelId="{04F448D3-EE0A-4B0D-871F-F8070B8FBD92}" type="pres">
      <dgm:prSet presAssocID="{378C427F-4047-4043-9190-5E9588A45C1B}" presName="text_4" presStyleLbl="node1" presStyleIdx="3" presStyleCnt="7">
        <dgm:presLayoutVars>
          <dgm:bulletEnabled val="1"/>
        </dgm:presLayoutVars>
      </dgm:prSet>
      <dgm:spPr/>
    </dgm:pt>
    <dgm:pt modelId="{96E11253-4D27-4493-955A-82514D01A661}" type="pres">
      <dgm:prSet presAssocID="{378C427F-4047-4043-9190-5E9588A45C1B}" presName="accent_4" presStyleCnt="0"/>
      <dgm:spPr/>
    </dgm:pt>
    <dgm:pt modelId="{2A9FFD59-03C6-4351-9DB1-06900A8BEB69}" type="pres">
      <dgm:prSet presAssocID="{378C427F-4047-4043-9190-5E9588A45C1B}" presName="accentRepeatNode" presStyleLbl="solidFgAcc1" presStyleIdx="3" presStyleCnt="7"/>
      <dgm:spPr/>
    </dgm:pt>
    <dgm:pt modelId="{D33A6D4B-EB4C-4FDD-8A87-4E4BC88ED544}" type="pres">
      <dgm:prSet presAssocID="{65AFC7F1-747D-4576-BE24-8FFC026CF688}" presName="text_5" presStyleLbl="node1" presStyleIdx="4" presStyleCnt="7">
        <dgm:presLayoutVars>
          <dgm:bulletEnabled val="1"/>
        </dgm:presLayoutVars>
      </dgm:prSet>
      <dgm:spPr/>
    </dgm:pt>
    <dgm:pt modelId="{6E93305C-8640-4170-8C09-EC8A9C3D904C}" type="pres">
      <dgm:prSet presAssocID="{65AFC7F1-747D-4576-BE24-8FFC026CF688}" presName="accent_5" presStyleCnt="0"/>
      <dgm:spPr/>
    </dgm:pt>
    <dgm:pt modelId="{6E496573-990C-4DF2-B8D5-885CA59C3BA9}" type="pres">
      <dgm:prSet presAssocID="{65AFC7F1-747D-4576-BE24-8FFC026CF688}" presName="accentRepeatNode" presStyleLbl="solidFgAcc1" presStyleIdx="4" presStyleCnt="7"/>
      <dgm:spPr/>
    </dgm:pt>
    <dgm:pt modelId="{F4193C7B-E07C-4A26-81E8-732200E576F3}" type="pres">
      <dgm:prSet presAssocID="{961E78AB-6FBF-445E-BC48-CD246AFEA8BF}" presName="text_6" presStyleLbl="node1" presStyleIdx="5" presStyleCnt="7">
        <dgm:presLayoutVars>
          <dgm:bulletEnabled val="1"/>
        </dgm:presLayoutVars>
      </dgm:prSet>
      <dgm:spPr/>
    </dgm:pt>
    <dgm:pt modelId="{ABE04533-35B0-4AA8-9F42-6141AE8D6F83}" type="pres">
      <dgm:prSet presAssocID="{961E78AB-6FBF-445E-BC48-CD246AFEA8BF}" presName="accent_6" presStyleCnt="0"/>
      <dgm:spPr/>
    </dgm:pt>
    <dgm:pt modelId="{4B859766-2336-447A-9116-AD874FE57EC4}" type="pres">
      <dgm:prSet presAssocID="{961E78AB-6FBF-445E-BC48-CD246AFEA8BF}" presName="accentRepeatNode" presStyleLbl="solidFgAcc1" presStyleIdx="5" presStyleCnt="7"/>
      <dgm:spPr/>
    </dgm:pt>
    <dgm:pt modelId="{7043AAD1-19ED-4EB4-AABF-82880FBE1BAC}" type="pres">
      <dgm:prSet presAssocID="{634FF0B8-BC3F-4158-809A-D770EDC7FA94}" presName="text_7" presStyleLbl="node1" presStyleIdx="6" presStyleCnt="7">
        <dgm:presLayoutVars>
          <dgm:bulletEnabled val="1"/>
        </dgm:presLayoutVars>
      </dgm:prSet>
      <dgm:spPr/>
    </dgm:pt>
    <dgm:pt modelId="{4038CE83-E4C4-40AA-9618-66F082B3A122}" type="pres">
      <dgm:prSet presAssocID="{634FF0B8-BC3F-4158-809A-D770EDC7FA94}" presName="accent_7" presStyleCnt="0"/>
      <dgm:spPr/>
    </dgm:pt>
    <dgm:pt modelId="{B59DF96E-A06D-4BEC-9DA2-EC1B21949AC2}" type="pres">
      <dgm:prSet presAssocID="{634FF0B8-BC3F-4158-809A-D770EDC7FA94}" presName="accentRepeatNode" presStyleLbl="solidFgAcc1" presStyleIdx="6" presStyleCnt="7"/>
      <dgm:spPr/>
    </dgm:pt>
  </dgm:ptLst>
  <dgm:cxnLst>
    <dgm:cxn modelId="{02DE3102-0C8D-4E7F-B0B3-60E650ACEF29}" srcId="{59D19984-4752-49C6-9B82-0B35AB44C38D}" destId="{961E78AB-6FBF-445E-BC48-CD246AFEA8BF}" srcOrd="5" destOrd="0" parTransId="{4946A07D-7CDE-40CE-AA82-B6E7EAA2079F}" sibTransId="{38D04A5B-6C86-4501-8532-E669DBDEEA8A}"/>
    <dgm:cxn modelId="{F5C8B40F-89AB-49ED-A036-9C19B80B5DF7}" type="presOf" srcId="{378C427F-4047-4043-9190-5E9588A45C1B}" destId="{04F448D3-EE0A-4B0D-871F-F8070B8FBD92}" srcOrd="0" destOrd="0" presId="urn:microsoft.com/office/officeart/2008/layout/VerticalCurvedList"/>
    <dgm:cxn modelId="{38FC5817-1C43-437A-8A53-95D7FF0B668E}" type="presOf" srcId="{FB52A3C1-7C7F-41CB-9CBE-BFF015D7BCCA}" destId="{67A7F425-C35D-49BF-9943-75BBC8B0CCC4}" srcOrd="0" destOrd="0" presId="urn:microsoft.com/office/officeart/2008/layout/VerticalCurvedList"/>
    <dgm:cxn modelId="{BA0AF022-BAA2-4670-9947-EC58F7160680}" type="presOf" srcId="{1CED46B0-74DF-447A-8921-9A8788B63EFD}" destId="{8DCD8DA0-241A-44FC-A7FA-D647E28A3FA7}" srcOrd="0" destOrd="0" presId="urn:microsoft.com/office/officeart/2008/layout/VerticalCurvedList"/>
    <dgm:cxn modelId="{CCD65B34-5BBA-46AA-A25F-7F5F6E6408DA}" srcId="{59D19984-4752-49C6-9B82-0B35AB44C38D}" destId="{378C427F-4047-4043-9190-5E9588A45C1B}" srcOrd="3" destOrd="0" parTransId="{26968C53-F7D3-483B-9631-60A7951B2A6F}" sibTransId="{EFE0415C-993F-441B-9FFC-74ADB125A4E0}"/>
    <dgm:cxn modelId="{3B238C3F-3CBA-4AA9-9065-023E54AF9EF3}" type="presOf" srcId="{634FF0B8-BC3F-4158-809A-D770EDC7FA94}" destId="{7043AAD1-19ED-4EB4-AABF-82880FBE1BAC}" srcOrd="0" destOrd="0" presId="urn:microsoft.com/office/officeart/2008/layout/VerticalCurvedList"/>
    <dgm:cxn modelId="{D96E6B64-EC57-46EB-90FC-E26FA8AB86F0}" srcId="{59D19984-4752-49C6-9B82-0B35AB44C38D}" destId="{241C053E-E955-4E0A-8170-EC979C6917B1}" srcOrd="0" destOrd="0" parTransId="{B0518453-1C36-42E7-BF3A-8BC14C2BAB23}" sibTransId="{FB52A3C1-7C7F-41CB-9CBE-BFF015D7BCCA}"/>
    <dgm:cxn modelId="{6EEFB168-91A6-4953-9DBE-B2FB2EEF23A3}" srcId="{59D19984-4752-49C6-9B82-0B35AB44C38D}" destId="{1CED46B0-74DF-447A-8921-9A8788B63EFD}" srcOrd="2" destOrd="0" parTransId="{17891D46-DA58-4F96-8E58-16A6585ADE42}" sibTransId="{207C7DFB-5741-4A92-83D5-17FED7DD4CD3}"/>
    <dgm:cxn modelId="{9EDED96D-C38A-4254-B552-29F265DD5AFE}" srcId="{59D19984-4752-49C6-9B82-0B35AB44C38D}" destId="{7D510589-941F-4DFD-AA6F-E3A4DD98B969}" srcOrd="7" destOrd="0" parTransId="{D141318E-4843-431C-A210-FB04C49AC8EF}" sibTransId="{E56AF06A-8D73-46FD-AD45-B3B270D7DA0C}"/>
    <dgm:cxn modelId="{E02A0A85-FB34-4D49-BD87-273E5C3826A8}" srcId="{59D19984-4752-49C6-9B82-0B35AB44C38D}" destId="{381DDD85-0298-4E6D-8F6C-F11F4B2F2F61}" srcOrd="1" destOrd="0" parTransId="{50364BB3-EEB7-4F57-9DC4-F846D9E67F6B}" sibTransId="{7C620D1E-F934-488E-9179-2BC324CE1AB4}"/>
    <dgm:cxn modelId="{60022094-3961-4E3F-A6E1-2F3C090F4532}" type="presOf" srcId="{961E78AB-6FBF-445E-BC48-CD246AFEA8BF}" destId="{F4193C7B-E07C-4A26-81E8-732200E576F3}" srcOrd="0" destOrd="0" presId="urn:microsoft.com/office/officeart/2008/layout/VerticalCurvedList"/>
    <dgm:cxn modelId="{25BDE59A-325A-4FF4-B762-B6062493D244}" type="presOf" srcId="{59D19984-4752-49C6-9B82-0B35AB44C38D}" destId="{A8B8F3CF-FF30-418C-AA46-85E5A13EBEE6}" srcOrd="0" destOrd="0" presId="urn:microsoft.com/office/officeart/2008/layout/VerticalCurvedList"/>
    <dgm:cxn modelId="{7390E3B1-B7D2-45CD-A136-3E066C5E602D}" type="presOf" srcId="{381DDD85-0298-4E6D-8F6C-F11F4B2F2F61}" destId="{8E6F39C0-FBD4-4CA5-B95D-2B0F46C7DC45}" srcOrd="0" destOrd="0" presId="urn:microsoft.com/office/officeart/2008/layout/VerticalCurvedList"/>
    <dgm:cxn modelId="{00EF56BE-E009-4060-BABD-E1ABCA4315E7}" type="presOf" srcId="{65AFC7F1-747D-4576-BE24-8FFC026CF688}" destId="{D33A6D4B-EB4C-4FDD-8A87-4E4BC88ED544}" srcOrd="0" destOrd="0" presId="urn:microsoft.com/office/officeart/2008/layout/VerticalCurvedList"/>
    <dgm:cxn modelId="{41AE6AC4-246B-49F6-A2E5-F367A82FFFA9}" srcId="{59D19984-4752-49C6-9B82-0B35AB44C38D}" destId="{65AFC7F1-747D-4576-BE24-8FFC026CF688}" srcOrd="4" destOrd="0" parTransId="{4F5E626D-0C45-46AD-A722-A12C1A566AF3}" sibTransId="{3E362A51-317C-4F64-8C90-E0207B6F0A3E}"/>
    <dgm:cxn modelId="{4D36E8D4-5BB3-477E-BE0C-871DAF4B643A}" type="presOf" srcId="{241C053E-E955-4E0A-8170-EC979C6917B1}" destId="{BCE73A42-8030-4022-AFE9-688FB9531FAE}" srcOrd="0" destOrd="0" presId="urn:microsoft.com/office/officeart/2008/layout/VerticalCurvedList"/>
    <dgm:cxn modelId="{3AAF59E3-9B4F-41EF-9C89-46D5DED5DF6E}" srcId="{59D19984-4752-49C6-9B82-0B35AB44C38D}" destId="{634FF0B8-BC3F-4158-809A-D770EDC7FA94}" srcOrd="6" destOrd="0" parTransId="{97520EA9-7551-4701-AD56-8D4DE52F8A87}" sibTransId="{6F7FFFC5-1800-4064-923D-DCCE43DB3EA7}"/>
    <dgm:cxn modelId="{9736D5BE-BF2B-4CEB-A7DF-47AAF172F826}" type="presParOf" srcId="{A8B8F3CF-FF30-418C-AA46-85E5A13EBEE6}" destId="{C110609D-92D4-4F92-AF23-B43AE943434D}" srcOrd="0" destOrd="0" presId="urn:microsoft.com/office/officeart/2008/layout/VerticalCurvedList"/>
    <dgm:cxn modelId="{182569FA-9DF4-4A01-B690-3B0A5C9D0EC2}" type="presParOf" srcId="{C110609D-92D4-4F92-AF23-B43AE943434D}" destId="{DBFBAA11-2DAA-4839-A441-14A5AC5DFFCB}" srcOrd="0" destOrd="0" presId="urn:microsoft.com/office/officeart/2008/layout/VerticalCurvedList"/>
    <dgm:cxn modelId="{1AF76755-A1FE-4855-8A83-A00E96665BFD}" type="presParOf" srcId="{DBFBAA11-2DAA-4839-A441-14A5AC5DFFCB}" destId="{11101F69-D908-4C80-848C-D39A6CBF34D6}" srcOrd="0" destOrd="0" presId="urn:microsoft.com/office/officeart/2008/layout/VerticalCurvedList"/>
    <dgm:cxn modelId="{62A60A18-CAF1-40C9-8FA2-157F6791382C}" type="presParOf" srcId="{DBFBAA11-2DAA-4839-A441-14A5AC5DFFCB}" destId="{67A7F425-C35D-49BF-9943-75BBC8B0CCC4}" srcOrd="1" destOrd="0" presId="urn:microsoft.com/office/officeart/2008/layout/VerticalCurvedList"/>
    <dgm:cxn modelId="{D63AD22A-50D8-4847-8EE2-196C1F722788}" type="presParOf" srcId="{DBFBAA11-2DAA-4839-A441-14A5AC5DFFCB}" destId="{0AAC0694-A5ED-428B-AF83-555184BD2BAB}" srcOrd="2" destOrd="0" presId="urn:microsoft.com/office/officeart/2008/layout/VerticalCurvedList"/>
    <dgm:cxn modelId="{5937E6AB-9937-4A62-8BD6-3A64E2C7A3B2}" type="presParOf" srcId="{DBFBAA11-2DAA-4839-A441-14A5AC5DFFCB}" destId="{2216CDE2-B2E4-4174-BA84-56E614F787AB}" srcOrd="3" destOrd="0" presId="urn:microsoft.com/office/officeart/2008/layout/VerticalCurvedList"/>
    <dgm:cxn modelId="{4B1DC845-4283-4E75-B5B1-6D7F008A8C83}" type="presParOf" srcId="{C110609D-92D4-4F92-AF23-B43AE943434D}" destId="{BCE73A42-8030-4022-AFE9-688FB9531FAE}" srcOrd="1" destOrd="0" presId="urn:microsoft.com/office/officeart/2008/layout/VerticalCurvedList"/>
    <dgm:cxn modelId="{F93F9328-F0D3-48D0-935C-1EA57D0C126D}" type="presParOf" srcId="{C110609D-92D4-4F92-AF23-B43AE943434D}" destId="{3D5229A6-8A4F-45B8-8A3C-49C36390F44E}" srcOrd="2" destOrd="0" presId="urn:microsoft.com/office/officeart/2008/layout/VerticalCurvedList"/>
    <dgm:cxn modelId="{114BB675-E248-4A60-88B7-8BBCC752BE37}" type="presParOf" srcId="{3D5229A6-8A4F-45B8-8A3C-49C36390F44E}" destId="{C291F532-F1A9-49A9-9BA6-1F0A21692631}" srcOrd="0" destOrd="0" presId="urn:microsoft.com/office/officeart/2008/layout/VerticalCurvedList"/>
    <dgm:cxn modelId="{25EA8EAD-466F-4B5E-BA8F-2830AA67F7DF}" type="presParOf" srcId="{C110609D-92D4-4F92-AF23-B43AE943434D}" destId="{8E6F39C0-FBD4-4CA5-B95D-2B0F46C7DC45}" srcOrd="3" destOrd="0" presId="urn:microsoft.com/office/officeart/2008/layout/VerticalCurvedList"/>
    <dgm:cxn modelId="{C208E1A8-3B9B-478E-911C-E7771DE1403F}" type="presParOf" srcId="{C110609D-92D4-4F92-AF23-B43AE943434D}" destId="{369EC68E-141A-4672-8902-17D48E3E08E1}" srcOrd="4" destOrd="0" presId="urn:microsoft.com/office/officeart/2008/layout/VerticalCurvedList"/>
    <dgm:cxn modelId="{B4D750CF-0339-4892-96E9-80987D76AF7A}" type="presParOf" srcId="{369EC68E-141A-4672-8902-17D48E3E08E1}" destId="{D33CA3E3-7FC0-4E42-BF7F-27F0B1D95E2D}" srcOrd="0" destOrd="0" presId="urn:microsoft.com/office/officeart/2008/layout/VerticalCurvedList"/>
    <dgm:cxn modelId="{31FF925A-AE04-4D19-84EB-B5D7714675C2}" type="presParOf" srcId="{C110609D-92D4-4F92-AF23-B43AE943434D}" destId="{8DCD8DA0-241A-44FC-A7FA-D647E28A3FA7}" srcOrd="5" destOrd="0" presId="urn:microsoft.com/office/officeart/2008/layout/VerticalCurvedList"/>
    <dgm:cxn modelId="{EC84BB7C-76F9-43F6-9432-4C5EB5C9009A}" type="presParOf" srcId="{C110609D-92D4-4F92-AF23-B43AE943434D}" destId="{5E9BB781-95D1-40B3-9742-14029D8F1DEC}" srcOrd="6" destOrd="0" presId="urn:microsoft.com/office/officeart/2008/layout/VerticalCurvedList"/>
    <dgm:cxn modelId="{D0E7C571-B358-489A-BDA9-80A51E27E312}" type="presParOf" srcId="{5E9BB781-95D1-40B3-9742-14029D8F1DEC}" destId="{BBB21168-C5D6-4EF7-A767-5C332444EAA3}" srcOrd="0" destOrd="0" presId="urn:microsoft.com/office/officeart/2008/layout/VerticalCurvedList"/>
    <dgm:cxn modelId="{D040FC9A-7657-4A6D-B91D-16F711E449D9}" type="presParOf" srcId="{C110609D-92D4-4F92-AF23-B43AE943434D}" destId="{04F448D3-EE0A-4B0D-871F-F8070B8FBD92}" srcOrd="7" destOrd="0" presId="urn:microsoft.com/office/officeart/2008/layout/VerticalCurvedList"/>
    <dgm:cxn modelId="{F0903F5D-E843-4A62-B2EE-9E886DD97EAB}" type="presParOf" srcId="{C110609D-92D4-4F92-AF23-B43AE943434D}" destId="{96E11253-4D27-4493-955A-82514D01A661}" srcOrd="8" destOrd="0" presId="urn:microsoft.com/office/officeart/2008/layout/VerticalCurvedList"/>
    <dgm:cxn modelId="{7874F37A-A31A-4226-8F11-F310A2BAE486}" type="presParOf" srcId="{96E11253-4D27-4493-955A-82514D01A661}" destId="{2A9FFD59-03C6-4351-9DB1-06900A8BEB69}" srcOrd="0" destOrd="0" presId="urn:microsoft.com/office/officeart/2008/layout/VerticalCurvedList"/>
    <dgm:cxn modelId="{7BBCA5A1-D767-4115-A90D-7403CF480244}" type="presParOf" srcId="{C110609D-92D4-4F92-AF23-B43AE943434D}" destId="{D33A6D4B-EB4C-4FDD-8A87-4E4BC88ED544}" srcOrd="9" destOrd="0" presId="urn:microsoft.com/office/officeart/2008/layout/VerticalCurvedList"/>
    <dgm:cxn modelId="{0A6212C2-8D04-4786-8B66-E62F45BE7F1E}" type="presParOf" srcId="{C110609D-92D4-4F92-AF23-B43AE943434D}" destId="{6E93305C-8640-4170-8C09-EC8A9C3D904C}" srcOrd="10" destOrd="0" presId="urn:microsoft.com/office/officeart/2008/layout/VerticalCurvedList"/>
    <dgm:cxn modelId="{4C98ACF4-CA47-4BEA-97EE-F00AF0088C7B}" type="presParOf" srcId="{6E93305C-8640-4170-8C09-EC8A9C3D904C}" destId="{6E496573-990C-4DF2-B8D5-885CA59C3BA9}" srcOrd="0" destOrd="0" presId="urn:microsoft.com/office/officeart/2008/layout/VerticalCurvedList"/>
    <dgm:cxn modelId="{882A6F7B-0B5F-4654-820F-4500F550BDAE}" type="presParOf" srcId="{C110609D-92D4-4F92-AF23-B43AE943434D}" destId="{F4193C7B-E07C-4A26-81E8-732200E576F3}" srcOrd="11" destOrd="0" presId="urn:microsoft.com/office/officeart/2008/layout/VerticalCurvedList"/>
    <dgm:cxn modelId="{6E633EF7-7EB5-48FF-95C7-29C131AA8E8E}" type="presParOf" srcId="{C110609D-92D4-4F92-AF23-B43AE943434D}" destId="{ABE04533-35B0-4AA8-9F42-6141AE8D6F83}" srcOrd="12" destOrd="0" presId="urn:microsoft.com/office/officeart/2008/layout/VerticalCurvedList"/>
    <dgm:cxn modelId="{2D06EDD9-EC78-47F1-8D3E-34C505580D56}" type="presParOf" srcId="{ABE04533-35B0-4AA8-9F42-6141AE8D6F83}" destId="{4B859766-2336-447A-9116-AD874FE57EC4}" srcOrd="0" destOrd="0" presId="urn:microsoft.com/office/officeart/2008/layout/VerticalCurvedList"/>
    <dgm:cxn modelId="{F99BC0B7-5348-48C8-AE27-8352A2ECBB65}" type="presParOf" srcId="{C110609D-92D4-4F92-AF23-B43AE943434D}" destId="{7043AAD1-19ED-4EB4-AABF-82880FBE1BAC}" srcOrd="13" destOrd="0" presId="urn:microsoft.com/office/officeart/2008/layout/VerticalCurvedList"/>
    <dgm:cxn modelId="{CAB23BEA-293E-490D-9F20-C6D756AD82C0}" type="presParOf" srcId="{C110609D-92D4-4F92-AF23-B43AE943434D}" destId="{4038CE83-E4C4-40AA-9618-66F082B3A122}" srcOrd="14" destOrd="0" presId="urn:microsoft.com/office/officeart/2008/layout/VerticalCurvedList"/>
    <dgm:cxn modelId="{287831AB-91AA-4849-B0F6-6588DE2141DD}" type="presParOf" srcId="{4038CE83-E4C4-40AA-9618-66F082B3A122}" destId="{B59DF96E-A06D-4BEC-9DA2-EC1B21949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B02826-8386-4C79-BC6D-25458207AD47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C41922-C93D-43DF-9077-24345A723879}">
      <dgm:prSet phldrT="[Text]" phldr="1"/>
      <dgm:spPr/>
      <dgm:t>
        <a:bodyPr/>
        <a:lstStyle/>
        <a:p>
          <a:endParaRPr lang="en-US" sz="2200" dirty="0"/>
        </a:p>
      </dgm:t>
    </dgm:pt>
    <dgm:pt modelId="{11A1BD18-C382-42EC-A07E-7193B34D439B}" type="parTrans" cxnId="{288A17D0-CD16-4D03-9030-9C1ADE067AD7}">
      <dgm:prSet/>
      <dgm:spPr/>
      <dgm:t>
        <a:bodyPr/>
        <a:lstStyle/>
        <a:p>
          <a:endParaRPr lang="en-US"/>
        </a:p>
      </dgm:t>
    </dgm:pt>
    <dgm:pt modelId="{19676989-640F-4024-893A-B1D2A2BA047F}" type="sibTrans" cxnId="{288A17D0-CD16-4D03-9030-9C1ADE067AD7}">
      <dgm:prSet/>
      <dgm:spPr/>
      <dgm:t>
        <a:bodyPr/>
        <a:lstStyle/>
        <a:p>
          <a:endParaRPr lang="en-US"/>
        </a:p>
      </dgm:t>
    </dgm:pt>
    <dgm:pt modelId="{015FF6F3-6E65-4AAE-BC0D-252EA3A3C447}">
      <dgm:prSet phldrT="[Text]" phldr="1"/>
      <dgm:spPr/>
      <dgm:t>
        <a:bodyPr/>
        <a:lstStyle/>
        <a:p>
          <a:endParaRPr lang="en-US" sz="1700" dirty="0"/>
        </a:p>
      </dgm:t>
    </dgm:pt>
    <dgm:pt modelId="{F3B43967-72E3-4F55-8C86-B4C73B683801}" type="parTrans" cxnId="{222753C2-2296-4AD5-ACD8-52AF8C6D6DF1}">
      <dgm:prSet/>
      <dgm:spPr/>
      <dgm:t>
        <a:bodyPr/>
        <a:lstStyle/>
        <a:p>
          <a:endParaRPr lang="en-US"/>
        </a:p>
      </dgm:t>
    </dgm:pt>
    <dgm:pt modelId="{AA4C4B2D-CE5E-4679-8660-39634A915F45}" type="sibTrans" cxnId="{222753C2-2296-4AD5-ACD8-52AF8C6D6DF1}">
      <dgm:prSet/>
      <dgm:spPr/>
      <dgm:t>
        <a:bodyPr/>
        <a:lstStyle/>
        <a:p>
          <a:endParaRPr lang="en-US"/>
        </a:p>
      </dgm:t>
    </dgm:pt>
    <dgm:pt modelId="{D83F0A7E-8253-472A-B62D-984004224050}">
      <dgm:prSet phldrT="[Text]" phldr="1"/>
      <dgm:spPr/>
      <dgm:t>
        <a:bodyPr/>
        <a:lstStyle/>
        <a:p>
          <a:endParaRPr lang="en-US" sz="2300" dirty="0"/>
        </a:p>
      </dgm:t>
    </dgm:pt>
    <dgm:pt modelId="{2C9CCAEE-F0AF-41AC-BC0C-30B953173753}" type="parTrans" cxnId="{F8900A97-E070-43B0-93FB-6AE3AA19EC0A}">
      <dgm:prSet/>
      <dgm:spPr/>
      <dgm:t>
        <a:bodyPr/>
        <a:lstStyle/>
        <a:p>
          <a:endParaRPr lang="en-US"/>
        </a:p>
      </dgm:t>
    </dgm:pt>
    <dgm:pt modelId="{ED920AD6-A565-4021-A578-F255D57B72AF}" type="sibTrans" cxnId="{F8900A97-E070-43B0-93FB-6AE3AA19EC0A}">
      <dgm:prSet/>
      <dgm:spPr/>
      <dgm:t>
        <a:bodyPr/>
        <a:lstStyle/>
        <a:p>
          <a:endParaRPr lang="en-US"/>
        </a:p>
      </dgm:t>
    </dgm:pt>
    <dgm:pt modelId="{81E57553-E577-49C8-A4F6-A16B0A3D5AC6}">
      <dgm:prSet phldrT="[Text]" custT="1"/>
      <dgm:spPr/>
      <dgm:t>
        <a:bodyPr/>
        <a:lstStyle/>
        <a:p>
          <a:r>
            <a:rPr lang="en-US" sz="2000" dirty="0"/>
            <a:t>Focus on preferential trading arrangements</a:t>
          </a:r>
        </a:p>
      </dgm:t>
    </dgm:pt>
    <dgm:pt modelId="{EB40B593-02A8-412F-8A4D-B63D335ACD36}" type="parTrans" cxnId="{7766099F-0526-4AE9-9332-7786740FAA30}">
      <dgm:prSet/>
      <dgm:spPr/>
      <dgm:t>
        <a:bodyPr/>
        <a:lstStyle/>
        <a:p>
          <a:endParaRPr lang="en-US"/>
        </a:p>
      </dgm:t>
    </dgm:pt>
    <dgm:pt modelId="{3AE13BE2-3FD6-4A9D-9AB5-903746D49A5C}" type="sibTrans" cxnId="{7766099F-0526-4AE9-9332-7786740FAA30}">
      <dgm:prSet/>
      <dgm:spPr/>
      <dgm:t>
        <a:bodyPr/>
        <a:lstStyle/>
        <a:p>
          <a:endParaRPr lang="en-US"/>
        </a:p>
      </dgm:t>
    </dgm:pt>
    <dgm:pt modelId="{CDE54229-D453-41F5-8091-F7440E5542A8}">
      <dgm:prSet phldrT="[Text]" custT="1"/>
      <dgm:spPr/>
      <dgm:t>
        <a:bodyPr/>
        <a:lstStyle/>
        <a:p>
          <a:r>
            <a:rPr lang="en-US" sz="2000" dirty="0"/>
            <a:t>Visits of High level delegations</a:t>
          </a:r>
        </a:p>
      </dgm:t>
    </dgm:pt>
    <dgm:pt modelId="{F0DDDCD6-0056-4C02-99A1-B75C46EE3A01}" type="parTrans" cxnId="{330C6A44-292A-437B-A548-B084406B331A}">
      <dgm:prSet/>
      <dgm:spPr/>
      <dgm:t>
        <a:bodyPr/>
        <a:lstStyle/>
        <a:p>
          <a:endParaRPr lang="en-US"/>
        </a:p>
      </dgm:t>
    </dgm:pt>
    <dgm:pt modelId="{838B40CB-FEE8-4203-9636-08F56F4BE41F}" type="sibTrans" cxnId="{330C6A44-292A-437B-A548-B084406B331A}">
      <dgm:prSet/>
      <dgm:spPr/>
      <dgm:t>
        <a:bodyPr/>
        <a:lstStyle/>
        <a:p>
          <a:endParaRPr lang="en-US"/>
        </a:p>
      </dgm:t>
    </dgm:pt>
    <dgm:pt modelId="{D90FF441-E1C6-4BAC-80AE-5881359B1892}">
      <dgm:prSet phldrT="[Text]" phldr="1"/>
      <dgm:spPr/>
      <dgm:t>
        <a:bodyPr/>
        <a:lstStyle/>
        <a:p>
          <a:endParaRPr lang="en-US" dirty="0"/>
        </a:p>
      </dgm:t>
    </dgm:pt>
    <dgm:pt modelId="{A91688B6-6512-4A4E-AE95-3882EF463D13}" type="parTrans" cxnId="{D47FA7EE-01E4-4BC0-82DB-69A2285A6C10}">
      <dgm:prSet/>
      <dgm:spPr/>
      <dgm:t>
        <a:bodyPr/>
        <a:lstStyle/>
        <a:p>
          <a:endParaRPr lang="en-US"/>
        </a:p>
      </dgm:t>
    </dgm:pt>
    <dgm:pt modelId="{2039E562-8746-4FF2-A210-62AFD01FD31C}" type="sibTrans" cxnId="{D47FA7EE-01E4-4BC0-82DB-69A2285A6C10}">
      <dgm:prSet/>
      <dgm:spPr/>
      <dgm:t>
        <a:bodyPr/>
        <a:lstStyle/>
        <a:p>
          <a:endParaRPr lang="en-US"/>
        </a:p>
      </dgm:t>
    </dgm:pt>
    <dgm:pt modelId="{CF47BEB8-B1F3-4E1F-B1FE-4A238FCDEF81}">
      <dgm:prSet phldrT="[Text]"/>
      <dgm:spPr/>
      <dgm:t>
        <a:bodyPr/>
        <a:lstStyle/>
        <a:p>
          <a:r>
            <a:rPr lang="en-US" dirty="0"/>
            <a:t>Pro-active diplomacy </a:t>
          </a:r>
        </a:p>
      </dgm:t>
    </dgm:pt>
    <dgm:pt modelId="{0E1D3707-1CCE-497A-8196-896544CC7218}" type="parTrans" cxnId="{7026D36D-9B19-4FD8-8844-1E3270B994BF}">
      <dgm:prSet/>
      <dgm:spPr/>
      <dgm:t>
        <a:bodyPr/>
        <a:lstStyle/>
        <a:p>
          <a:endParaRPr lang="en-US"/>
        </a:p>
      </dgm:t>
    </dgm:pt>
    <dgm:pt modelId="{5273D93F-933B-40E9-A33D-B2357CD29C64}" type="sibTrans" cxnId="{7026D36D-9B19-4FD8-8844-1E3270B994BF}">
      <dgm:prSet/>
      <dgm:spPr/>
      <dgm:t>
        <a:bodyPr/>
        <a:lstStyle/>
        <a:p>
          <a:endParaRPr lang="en-US"/>
        </a:p>
      </dgm:t>
    </dgm:pt>
    <dgm:pt modelId="{1032F23D-3BE0-4720-BCEB-4A2E5D09B525}">
      <dgm:prSet custT="1"/>
      <dgm:spPr/>
      <dgm:t>
        <a:bodyPr/>
        <a:lstStyle/>
        <a:p>
          <a:r>
            <a:rPr lang="en-US" sz="2000" dirty="0"/>
            <a:t>Re-invigorating Pak-Chile FTA negotiations</a:t>
          </a:r>
        </a:p>
      </dgm:t>
    </dgm:pt>
    <dgm:pt modelId="{9F6920E0-71EA-464B-8FDC-0A9E45FBFF4D}" type="parTrans" cxnId="{9CFF8D36-F738-42F8-9A92-94E614439E11}">
      <dgm:prSet/>
      <dgm:spPr/>
      <dgm:t>
        <a:bodyPr/>
        <a:lstStyle/>
        <a:p>
          <a:endParaRPr lang="en-US"/>
        </a:p>
      </dgm:t>
    </dgm:pt>
    <dgm:pt modelId="{172E7166-CCAC-4B0E-9795-C7CF959CA0C4}" type="sibTrans" cxnId="{9CFF8D36-F738-42F8-9A92-94E614439E11}">
      <dgm:prSet/>
      <dgm:spPr/>
      <dgm:t>
        <a:bodyPr/>
        <a:lstStyle/>
        <a:p>
          <a:endParaRPr lang="en-US"/>
        </a:p>
      </dgm:t>
    </dgm:pt>
    <dgm:pt modelId="{C717635A-5E97-4D7D-89D6-657CDBE2C92D}">
      <dgm:prSet custT="1"/>
      <dgm:spPr/>
      <dgm:t>
        <a:bodyPr/>
        <a:lstStyle/>
        <a:p>
          <a:r>
            <a:rPr lang="en-US" sz="2000" dirty="0"/>
            <a:t>Re-engaging with Mercosur</a:t>
          </a:r>
        </a:p>
      </dgm:t>
    </dgm:pt>
    <dgm:pt modelId="{BED669F5-BEC9-400E-B068-8C3AF1306CC0}" type="parTrans" cxnId="{E952DE7E-3EA2-453B-9449-FE125D6E7114}">
      <dgm:prSet/>
      <dgm:spPr/>
      <dgm:t>
        <a:bodyPr/>
        <a:lstStyle/>
        <a:p>
          <a:endParaRPr lang="en-US"/>
        </a:p>
      </dgm:t>
    </dgm:pt>
    <dgm:pt modelId="{C1DF94CA-372A-48A2-93F2-862406F1EC3E}" type="sibTrans" cxnId="{E952DE7E-3EA2-453B-9449-FE125D6E7114}">
      <dgm:prSet/>
      <dgm:spPr/>
      <dgm:t>
        <a:bodyPr/>
        <a:lstStyle/>
        <a:p>
          <a:endParaRPr lang="en-US"/>
        </a:p>
      </dgm:t>
    </dgm:pt>
    <dgm:pt modelId="{6F22B893-B55C-4143-B01A-3785E107159E}">
      <dgm:prSet custT="1"/>
      <dgm:spPr/>
      <dgm:t>
        <a:bodyPr/>
        <a:lstStyle/>
        <a:p>
          <a:r>
            <a:rPr lang="en-US" sz="2000" dirty="0"/>
            <a:t>Pacific Alliance</a:t>
          </a:r>
        </a:p>
      </dgm:t>
    </dgm:pt>
    <dgm:pt modelId="{714B91BF-6B43-4A8B-8645-7159DB24D4F2}" type="parTrans" cxnId="{900AF676-CA2C-46CD-9F1E-1D9E6056E37C}">
      <dgm:prSet/>
      <dgm:spPr/>
      <dgm:t>
        <a:bodyPr/>
        <a:lstStyle/>
        <a:p>
          <a:endParaRPr lang="en-US"/>
        </a:p>
      </dgm:t>
    </dgm:pt>
    <dgm:pt modelId="{4B04CB68-9B75-476E-94C2-D1A3C5FEE083}" type="sibTrans" cxnId="{900AF676-CA2C-46CD-9F1E-1D9E6056E37C}">
      <dgm:prSet/>
      <dgm:spPr/>
      <dgm:t>
        <a:bodyPr/>
        <a:lstStyle/>
        <a:p>
          <a:endParaRPr lang="en-US"/>
        </a:p>
      </dgm:t>
    </dgm:pt>
    <dgm:pt modelId="{5EE3ADF1-C02B-4E2C-A62A-300370A4CDF4}">
      <dgm:prSet custT="1"/>
      <dgm:spPr/>
      <dgm:t>
        <a:bodyPr/>
        <a:lstStyle/>
        <a:p>
          <a:r>
            <a:rPr lang="en-US" sz="2000" dirty="0"/>
            <a:t>Product focused studies</a:t>
          </a:r>
        </a:p>
      </dgm:t>
    </dgm:pt>
    <dgm:pt modelId="{3D3AE0F3-683C-4974-AD78-4DF6F3ADD06D}" type="parTrans" cxnId="{B423CE2D-0B1F-4646-AB2E-B59ACC7B137D}">
      <dgm:prSet/>
      <dgm:spPr/>
      <dgm:t>
        <a:bodyPr/>
        <a:lstStyle/>
        <a:p>
          <a:endParaRPr lang="en-US"/>
        </a:p>
      </dgm:t>
    </dgm:pt>
    <dgm:pt modelId="{CB8C67B2-5646-4ED6-876F-C9074FC28AC7}" type="sibTrans" cxnId="{B423CE2D-0B1F-4646-AB2E-B59ACC7B137D}">
      <dgm:prSet/>
      <dgm:spPr/>
      <dgm:t>
        <a:bodyPr/>
        <a:lstStyle/>
        <a:p>
          <a:endParaRPr lang="en-US"/>
        </a:p>
      </dgm:t>
    </dgm:pt>
    <dgm:pt modelId="{60446B5C-4656-477D-9EE7-38545AE14282}">
      <dgm:prSet custT="1"/>
      <dgm:spPr/>
      <dgm:t>
        <a:bodyPr/>
        <a:lstStyle/>
        <a:p>
          <a:r>
            <a:rPr lang="en-US" sz="2000" dirty="0"/>
            <a:t>Exploring the IT and Services Sectors </a:t>
          </a:r>
        </a:p>
      </dgm:t>
    </dgm:pt>
    <dgm:pt modelId="{08319D8C-2A51-4B3F-9E69-FFD4CE6C09A8}" type="parTrans" cxnId="{374066AD-1F5F-494D-AE09-D96D1478377F}">
      <dgm:prSet/>
      <dgm:spPr/>
      <dgm:t>
        <a:bodyPr/>
        <a:lstStyle/>
        <a:p>
          <a:endParaRPr lang="en-US"/>
        </a:p>
      </dgm:t>
    </dgm:pt>
    <dgm:pt modelId="{145941A7-FED6-419B-BF50-F4905BAF950A}" type="sibTrans" cxnId="{374066AD-1F5F-494D-AE09-D96D1478377F}">
      <dgm:prSet/>
      <dgm:spPr/>
      <dgm:t>
        <a:bodyPr/>
        <a:lstStyle/>
        <a:p>
          <a:endParaRPr lang="en-US"/>
        </a:p>
      </dgm:t>
    </dgm:pt>
    <dgm:pt modelId="{69ED0E4C-FA9A-479C-9F55-BABAB018FED2}">
      <dgm:prSet custT="1"/>
      <dgm:spPr/>
      <dgm:t>
        <a:bodyPr/>
        <a:lstStyle/>
        <a:p>
          <a:r>
            <a:rPr lang="en-US" sz="2000" dirty="0"/>
            <a:t>Removal of non-tariff barriers</a:t>
          </a:r>
        </a:p>
      </dgm:t>
    </dgm:pt>
    <dgm:pt modelId="{D40F0260-E78C-4153-9764-439375D16700}" type="parTrans" cxnId="{63ED9EB9-25FE-4E10-AB6F-99F91D92FAAA}">
      <dgm:prSet/>
      <dgm:spPr/>
      <dgm:t>
        <a:bodyPr/>
        <a:lstStyle/>
        <a:p>
          <a:endParaRPr lang="en-US"/>
        </a:p>
      </dgm:t>
    </dgm:pt>
    <dgm:pt modelId="{3A710566-D3F4-4445-8A4A-3FCBFCF36550}" type="sibTrans" cxnId="{63ED9EB9-25FE-4E10-AB6F-99F91D92FAAA}">
      <dgm:prSet/>
      <dgm:spPr/>
      <dgm:t>
        <a:bodyPr/>
        <a:lstStyle/>
        <a:p>
          <a:endParaRPr lang="en-US"/>
        </a:p>
      </dgm:t>
    </dgm:pt>
    <dgm:pt modelId="{C8196F83-9FDB-417A-9B93-F375A065345E}">
      <dgm:prSet/>
      <dgm:spPr/>
      <dgm:t>
        <a:bodyPr/>
        <a:lstStyle/>
        <a:p>
          <a:r>
            <a:rPr lang="en-US"/>
            <a:t>Efforts to resolve visa issues</a:t>
          </a:r>
          <a:endParaRPr lang="en-US" dirty="0"/>
        </a:p>
      </dgm:t>
    </dgm:pt>
    <dgm:pt modelId="{8E7BE0E2-BE9F-49AB-8D70-5B1ED35AC6B1}" type="parTrans" cxnId="{FF54A121-2E38-4264-A9A6-03BE9350817A}">
      <dgm:prSet/>
      <dgm:spPr/>
      <dgm:t>
        <a:bodyPr/>
        <a:lstStyle/>
        <a:p>
          <a:endParaRPr lang="en-US"/>
        </a:p>
      </dgm:t>
    </dgm:pt>
    <dgm:pt modelId="{2219FE59-A731-4A23-8F75-57A70ED4848A}" type="sibTrans" cxnId="{FF54A121-2E38-4264-A9A6-03BE9350817A}">
      <dgm:prSet/>
      <dgm:spPr/>
      <dgm:t>
        <a:bodyPr/>
        <a:lstStyle/>
        <a:p>
          <a:endParaRPr lang="en-US"/>
        </a:p>
      </dgm:t>
    </dgm:pt>
    <dgm:pt modelId="{D8D86222-40B6-4EED-B08B-B55389EBEA63}">
      <dgm:prSet/>
      <dgm:spPr/>
      <dgm:t>
        <a:bodyPr/>
        <a:lstStyle/>
        <a:p>
          <a:r>
            <a:rPr lang="en-US"/>
            <a:t>Frequent Visits/virtual meetings with trade bodies and importers/exporters in Latin America</a:t>
          </a:r>
          <a:endParaRPr lang="en-GB" dirty="0"/>
        </a:p>
      </dgm:t>
    </dgm:pt>
    <dgm:pt modelId="{053D0FD0-DE41-4861-AA57-4057ECCE2D7E}" type="parTrans" cxnId="{CB4660F6-7018-4227-B8AB-BFF6FD045289}">
      <dgm:prSet/>
      <dgm:spPr/>
      <dgm:t>
        <a:bodyPr/>
        <a:lstStyle/>
        <a:p>
          <a:endParaRPr lang="en-US"/>
        </a:p>
      </dgm:t>
    </dgm:pt>
    <dgm:pt modelId="{85702721-D23C-4CD3-91A4-2A3EDE6E59BA}" type="sibTrans" cxnId="{CB4660F6-7018-4227-B8AB-BFF6FD045289}">
      <dgm:prSet/>
      <dgm:spPr/>
      <dgm:t>
        <a:bodyPr/>
        <a:lstStyle/>
        <a:p>
          <a:endParaRPr lang="en-US"/>
        </a:p>
      </dgm:t>
    </dgm:pt>
    <dgm:pt modelId="{9025F0B1-3ECD-48DF-B11C-FDCA90E05AA3}">
      <dgm:prSet phldrT="[Text]" custT="1"/>
      <dgm:spPr/>
      <dgm:t>
        <a:bodyPr/>
        <a:lstStyle/>
        <a:p>
          <a:r>
            <a:rPr lang="en-US" sz="2000" dirty="0"/>
            <a:t>Continuous engagements with Governments, Regulatory Bodies and Chambers</a:t>
          </a:r>
        </a:p>
      </dgm:t>
    </dgm:pt>
    <dgm:pt modelId="{C3ABB9C4-D564-493B-803C-64AD4B98937B}" type="sibTrans" cxnId="{F0549E46-B2A1-4271-B02E-C7ADEC436ED4}">
      <dgm:prSet/>
      <dgm:spPr/>
      <dgm:t>
        <a:bodyPr/>
        <a:lstStyle/>
        <a:p>
          <a:endParaRPr lang="en-US"/>
        </a:p>
      </dgm:t>
    </dgm:pt>
    <dgm:pt modelId="{28CF5CA6-3C3C-46B6-97E5-BF6D59D10BE4}" type="parTrans" cxnId="{F0549E46-B2A1-4271-B02E-C7ADEC436ED4}">
      <dgm:prSet/>
      <dgm:spPr/>
      <dgm:t>
        <a:bodyPr/>
        <a:lstStyle/>
        <a:p>
          <a:endParaRPr lang="en-US"/>
        </a:p>
      </dgm:t>
    </dgm:pt>
    <dgm:pt modelId="{230EF6A9-02BE-445A-9570-A2EC8C2D9AE4}" type="pres">
      <dgm:prSet presAssocID="{D6B02826-8386-4C79-BC6D-25458207AD47}" presName="Name0" presStyleCnt="0">
        <dgm:presLayoutVars>
          <dgm:dir/>
          <dgm:resizeHandles val="exact"/>
        </dgm:presLayoutVars>
      </dgm:prSet>
      <dgm:spPr/>
    </dgm:pt>
    <dgm:pt modelId="{4158D4F8-ED48-4746-A7B5-72B24D190105}" type="pres">
      <dgm:prSet presAssocID="{FFC41922-C93D-43DF-9077-24345A723879}" presName="node" presStyleLbl="node1" presStyleIdx="0" presStyleCnt="3" custScaleX="102369">
        <dgm:presLayoutVars>
          <dgm:bulletEnabled val="1"/>
        </dgm:presLayoutVars>
      </dgm:prSet>
      <dgm:spPr/>
    </dgm:pt>
    <dgm:pt modelId="{10091540-AB71-4A96-A595-DB133556B6BB}" type="pres">
      <dgm:prSet presAssocID="{19676989-640F-4024-893A-B1D2A2BA047F}" presName="sibTrans" presStyleCnt="0"/>
      <dgm:spPr/>
    </dgm:pt>
    <dgm:pt modelId="{6F6E1161-628F-4437-BDB1-A7F1A66260C6}" type="pres">
      <dgm:prSet presAssocID="{D83F0A7E-8253-472A-B62D-984004224050}" presName="node" presStyleLbl="node1" presStyleIdx="1" presStyleCnt="3">
        <dgm:presLayoutVars>
          <dgm:bulletEnabled val="1"/>
        </dgm:presLayoutVars>
      </dgm:prSet>
      <dgm:spPr/>
    </dgm:pt>
    <dgm:pt modelId="{3F77F5EE-4A5B-4BB4-9475-D31274458CAA}" type="pres">
      <dgm:prSet presAssocID="{ED920AD6-A565-4021-A578-F255D57B72AF}" presName="sibTrans" presStyleCnt="0"/>
      <dgm:spPr/>
    </dgm:pt>
    <dgm:pt modelId="{EE4C72EA-608A-488A-996E-4B55D4D6F6A9}" type="pres">
      <dgm:prSet presAssocID="{D90FF441-E1C6-4BAC-80AE-5881359B1892}" presName="node" presStyleLbl="node1" presStyleIdx="2" presStyleCnt="3">
        <dgm:presLayoutVars>
          <dgm:bulletEnabled val="1"/>
        </dgm:presLayoutVars>
      </dgm:prSet>
      <dgm:spPr/>
    </dgm:pt>
  </dgm:ptLst>
  <dgm:cxnLst>
    <dgm:cxn modelId="{C7CB0F11-AC3A-4EC5-B817-49BC712F3BEF}" type="presOf" srcId="{D83F0A7E-8253-472A-B62D-984004224050}" destId="{6F6E1161-628F-4437-BDB1-A7F1A66260C6}" srcOrd="0" destOrd="0" presId="urn:microsoft.com/office/officeart/2005/8/layout/hList6"/>
    <dgm:cxn modelId="{C5C6FD1B-85DE-48E0-BEE0-435353E9483B}" type="presOf" srcId="{C8196F83-9FDB-417A-9B93-F375A065345E}" destId="{EE4C72EA-608A-488A-996E-4B55D4D6F6A9}" srcOrd="0" destOrd="1" presId="urn:microsoft.com/office/officeart/2005/8/layout/hList6"/>
    <dgm:cxn modelId="{FF54A121-2E38-4264-A9A6-03BE9350817A}" srcId="{D90FF441-E1C6-4BAC-80AE-5881359B1892}" destId="{C8196F83-9FDB-417A-9B93-F375A065345E}" srcOrd="0" destOrd="0" parTransId="{8E7BE0E2-BE9F-49AB-8D70-5B1ED35AC6B1}" sibTransId="{2219FE59-A731-4A23-8F75-57A70ED4848A}"/>
    <dgm:cxn modelId="{2166332A-565A-4E53-B856-4A46DF909E76}" type="presOf" srcId="{C717635A-5E97-4D7D-89D6-657CDBE2C92D}" destId="{4158D4F8-ED48-4746-A7B5-72B24D190105}" srcOrd="0" destOrd="3" presId="urn:microsoft.com/office/officeart/2005/8/layout/hList6"/>
    <dgm:cxn modelId="{B423CE2D-0B1F-4646-AB2E-B59ACC7B137D}" srcId="{D83F0A7E-8253-472A-B62D-984004224050}" destId="{5EE3ADF1-C02B-4E2C-A62A-300370A4CDF4}" srcOrd="1" destOrd="0" parTransId="{3D3AE0F3-683C-4974-AD78-4DF6F3ADD06D}" sibTransId="{CB8C67B2-5646-4ED6-876F-C9074FC28AC7}"/>
    <dgm:cxn modelId="{35F81536-E8E1-4C05-8B75-5C593394EC08}" type="presOf" srcId="{6F22B893-B55C-4143-B01A-3785E107159E}" destId="{4158D4F8-ED48-4746-A7B5-72B24D190105}" srcOrd="0" destOrd="4" presId="urn:microsoft.com/office/officeart/2005/8/layout/hList6"/>
    <dgm:cxn modelId="{9CFF8D36-F738-42F8-9A92-94E614439E11}" srcId="{FFC41922-C93D-43DF-9077-24345A723879}" destId="{1032F23D-3BE0-4720-BCEB-4A2E5D09B525}" srcOrd="1" destOrd="0" parTransId="{9F6920E0-71EA-464B-8FDC-0A9E45FBFF4D}" sibTransId="{172E7166-CCAC-4B0E-9795-C7CF959CA0C4}"/>
    <dgm:cxn modelId="{F27CE43E-DFA8-40C2-B89F-8D34B6BB81C4}" type="presOf" srcId="{D90FF441-E1C6-4BAC-80AE-5881359B1892}" destId="{EE4C72EA-608A-488A-996E-4B55D4D6F6A9}" srcOrd="0" destOrd="0" presId="urn:microsoft.com/office/officeart/2005/8/layout/hList6"/>
    <dgm:cxn modelId="{B15A385B-1C72-492B-9D65-2AC25E494B2F}" type="presOf" srcId="{FFC41922-C93D-43DF-9077-24345A723879}" destId="{4158D4F8-ED48-4746-A7B5-72B24D190105}" srcOrd="0" destOrd="0" presId="urn:microsoft.com/office/officeart/2005/8/layout/hList6"/>
    <dgm:cxn modelId="{330C6A44-292A-437B-A548-B084406B331A}" srcId="{D83F0A7E-8253-472A-B62D-984004224050}" destId="{CDE54229-D453-41F5-8091-F7440E5542A8}" srcOrd="4" destOrd="0" parTransId="{F0DDDCD6-0056-4C02-99A1-B75C46EE3A01}" sibTransId="{838B40CB-FEE8-4203-9636-08F56F4BE41F}"/>
    <dgm:cxn modelId="{F0549E46-B2A1-4271-B02E-C7ADEC436ED4}" srcId="{FFC41922-C93D-43DF-9077-24345A723879}" destId="{9025F0B1-3ECD-48DF-B11C-FDCA90E05AA3}" srcOrd="0" destOrd="0" parTransId="{28CF5CA6-3C3C-46B6-97E5-BF6D59D10BE4}" sibTransId="{C3ABB9C4-D564-493B-803C-64AD4B98937B}"/>
    <dgm:cxn modelId="{E4107248-9721-4BC8-A0CE-6BFCA08A9720}" type="presOf" srcId="{015FF6F3-6E65-4AAE-BC0D-252EA3A3C447}" destId="{4158D4F8-ED48-4746-A7B5-72B24D190105}" srcOrd="0" destOrd="5" presId="urn:microsoft.com/office/officeart/2005/8/layout/hList6"/>
    <dgm:cxn modelId="{59E31D69-78DE-434A-877C-314A85F98785}" type="presOf" srcId="{81E57553-E577-49C8-A4F6-A16B0A3D5AC6}" destId="{6F6E1161-628F-4437-BDB1-A7F1A66260C6}" srcOrd="0" destOrd="1" presId="urn:microsoft.com/office/officeart/2005/8/layout/hList6"/>
    <dgm:cxn modelId="{7026D36D-9B19-4FD8-8844-1E3270B994BF}" srcId="{D90FF441-E1C6-4BAC-80AE-5881359B1892}" destId="{CF47BEB8-B1F3-4E1F-B1FE-4A238FCDEF81}" srcOrd="2" destOrd="0" parTransId="{0E1D3707-1CCE-497A-8196-896544CC7218}" sibTransId="{5273D93F-933B-40E9-A33D-B2357CD29C64}"/>
    <dgm:cxn modelId="{900AF676-CA2C-46CD-9F1E-1D9E6056E37C}" srcId="{FFC41922-C93D-43DF-9077-24345A723879}" destId="{6F22B893-B55C-4143-B01A-3785E107159E}" srcOrd="3" destOrd="0" parTransId="{714B91BF-6B43-4A8B-8645-7159DB24D4F2}" sibTransId="{4B04CB68-9B75-476E-94C2-D1A3C5FEE083}"/>
    <dgm:cxn modelId="{5007AC78-DC98-4B48-8290-D663BFFE3B54}" type="presOf" srcId="{D8D86222-40B6-4EED-B08B-B55389EBEA63}" destId="{EE4C72EA-608A-488A-996E-4B55D4D6F6A9}" srcOrd="0" destOrd="2" presId="urn:microsoft.com/office/officeart/2005/8/layout/hList6"/>
    <dgm:cxn modelId="{E952DE7E-3EA2-453B-9449-FE125D6E7114}" srcId="{FFC41922-C93D-43DF-9077-24345A723879}" destId="{C717635A-5E97-4D7D-89D6-657CDBE2C92D}" srcOrd="2" destOrd="0" parTransId="{BED669F5-BEC9-400E-B068-8C3AF1306CC0}" sibTransId="{C1DF94CA-372A-48A2-93F2-862406F1EC3E}"/>
    <dgm:cxn modelId="{9518E881-E73E-47A7-AC3B-B1B32F8EE1A8}" type="presOf" srcId="{69ED0E4C-FA9A-479C-9F55-BABAB018FED2}" destId="{6F6E1161-628F-4437-BDB1-A7F1A66260C6}" srcOrd="0" destOrd="4" presId="urn:microsoft.com/office/officeart/2005/8/layout/hList6"/>
    <dgm:cxn modelId="{38F2FF90-0B4C-4583-A0BC-AA7B8B10AF58}" type="presOf" srcId="{60446B5C-4656-477D-9EE7-38545AE14282}" destId="{6F6E1161-628F-4437-BDB1-A7F1A66260C6}" srcOrd="0" destOrd="3" presId="urn:microsoft.com/office/officeart/2005/8/layout/hList6"/>
    <dgm:cxn modelId="{F8900A97-E070-43B0-93FB-6AE3AA19EC0A}" srcId="{D6B02826-8386-4C79-BC6D-25458207AD47}" destId="{D83F0A7E-8253-472A-B62D-984004224050}" srcOrd="1" destOrd="0" parTransId="{2C9CCAEE-F0AF-41AC-BC0C-30B953173753}" sibTransId="{ED920AD6-A565-4021-A578-F255D57B72AF}"/>
    <dgm:cxn modelId="{7766099F-0526-4AE9-9332-7786740FAA30}" srcId="{D83F0A7E-8253-472A-B62D-984004224050}" destId="{81E57553-E577-49C8-A4F6-A16B0A3D5AC6}" srcOrd="0" destOrd="0" parTransId="{EB40B593-02A8-412F-8A4D-B63D335ACD36}" sibTransId="{3AE13BE2-3FD6-4A9D-9AB5-903746D49A5C}"/>
    <dgm:cxn modelId="{374066AD-1F5F-494D-AE09-D96D1478377F}" srcId="{D83F0A7E-8253-472A-B62D-984004224050}" destId="{60446B5C-4656-477D-9EE7-38545AE14282}" srcOrd="2" destOrd="0" parTransId="{08319D8C-2A51-4B3F-9E69-FFD4CE6C09A8}" sibTransId="{145941A7-FED6-419B-BF50-F4905BAF950A}"/>
    <dgm:cxn modelId="{0E1F68B9-94B3-49D0-B3AF-03A510E148AB}" type="presOf" srcId="{D6B02826-8386-4C79-BC6D-25458207AD47}" destId="{230EF6A9-02BE-445A-9570-A2EC8C2D9AE4}" srcOrd="0" destOrd="0" presId="urn:microsoft.com/office/officeart/2005/8/layout/hList6"/>
    <dgm:cxn modelId="{63ED9EB9-25FE-4E10-AB6F-99F91D92FAAA}" srcId="{D83F0A7E-8253-472A-B62D-984004224050}" destId="{69ED0E4C-FA9A-479C-9F55-BABAB018FED2}" srcOrd="3" destOrd="0" parTransId="{D40F0260-E78C-4153-9764-439375D16700}" sibTransId="{3A710566-D3F4-4445-8A4A-3FCBFCF36550}"/>
    <dgm:cxn modelId="{6D2526C2-22CB-43FA-803D-87F03E80B221}" type="presOf" srcId="{5EE3ADF1-C02B-4E2C-A62A-300370A4CDF4}" destId="{6F6E1161-628F-4437-BDB1-A7F1A66260C6}" srcOrd="0" destOrd="2" presId="urn:microsoft.com/office/officeart/2005/8/layout/hList6"/>
    <dgm:cxn modelId="{222753C2-2296-4AD5-ACD8-52AF8C6D6DF1}" srcId="{FFC41922-C93D-43DF-9077-24345A723879}" destId="{015FF6F3-6E65-4AAE-BC0D-252EA3A3C447}" srcOrd="4" destOrd="0" parTransId="{F3B43967-72E3-4F55-8C86-B4C73B683801}" sibTransId="{AA4C4B2D-CE5E-4679-8660-39634A915F45}"/>
    <dgm:cxn modelId="{3448B6C2-950F-4085-A25D-05278700C31B}" type="presOf" srcId="{CF47BEB8-B1F3-4E1F-B1FE-4A238FCDEF81}" destId="{EE4C72EA-608A-488A-996E-4B55D4D6F6A9}" srcOrd="0" destOrd="3" presId="urn:microsoft.com/office/officeart/2005/8/layout/hList6"/>
    <dgm:cxn modelId="{15B00FCF-17AB-43E8-82BD-0F77CD47F39D}" type="presOf" srcId="{CDE54229-D453-41F5-8091-F7440E5542A8}" destId="{6F6E1161-628F-4437-BDB1-A7F1A66260C6}" srcOrd="0" destOrd="5" presId="urn:microsoft.com/office/officeart/2005/8/layout/hList6"/>
    <dgm:cxn modelId="{288A17D0-CD16-4D03-9030-9C1ADE067AD7}" srcId="{D6B02826-8386-4C79-BC6D-25458207AD47}" destId="{FFC41922-C93D-43DF-9077-24345A723879}" srcOrd="0" destOrd="0" parTransId="{11A1BD18-C382-42EC-A07E-7193B34D439B}" sibTransId="{19676989-640F-4024-893A-B1D2A2BA047F}"/>
    <dgm:cxn modelId="{D07B00E6-5160-4E18-8925-2C1E945A3A4E}" type="presOf" srcId="{1032F23D-3BE0-4720-BCEB-4A2E5D09B525}" destId="{4158D4F8-ED48-4746-A7B5-72B24D190105}" srcOrd="0" destOrd="2" presId="urn:microsoft.com/office/officeart/2005/8/layout/hList6"/>
    <dgm:cxn modelId="{D47FA7EE-01E4-4BC0-82DB-69A2285A6C10}" srcId="{D6B02826-8386-4C79-BC6D-25458207AD47}" destId="{D90FF441-E1C6-4BAC-80AE-5881359B1892}" srcOrd="2" destOrd="0" parTransId="{A91688B6-6512-4A4E-AE95-3882EF463D13}" sibTransId="{2039E562-8746-4FF2-A210-62AFD01FD31C}"/>
    <dgm:cxn modelId="{CB4660F6-7018-4227-B8AB-BFF6FD045289}" srcId="{D90FF441-E1C6-4BAC-80AE-5881359B1892}" destId="{D8D86222-40B6-4EED-B08B-B55389EBEA63}" srcOrd="1" destOrd="0" parTransId="{053D0FD0-DE41-4861-AA57-4057ECCE2D7E}" sibTransId="{85702721-D23C-4CD3-91A4-2A3EDE6E59BA}"/>
    <dgm:cxn modelId="{9B8B9CFB-BBE5-4E03-A5D4-97C24B4AA57A}" type="presOf" srcId="{9025F0B1-3ECD-48DF-B11C-FDCA90E05AA3}" destId="{4158D4F8-ED48-4746-A7B5-72B24D190105}" srcOrd="0" destOrd="1" presId="urn:microsoft.com/office/officeart/2005/8/layout/hList6"/>
    <dgm:cxn modelId="{60D4E8A1-BC32-432E-8367-2B599949D177}" type="presParOf" srcId="{230EF6A9-02BE-445A-9570-A2EC8C2D9AE4}" destId="{4158D4F8-ED48-4746-A7B5-72B24D190105}" srcOrd="0" destOrd="0" presId="urn:microsoft.com/office/officeart/2005/8/layout/hList6"/>
    <dgm:cxn modelId="{5ECF5E90-BCA5-4089-A228-D52BCD83D2A3}" type="presParOf" srcId="{230EF6A9-02BE-445A-9570-A2EC8C2D9AE4}" destId="{10091540-AB71-4A96-A595-DB133556B6BB}" srcOrd="1" destOrd="0" presId="urn:microsoft.com/office/officeart/2005/8/layout/hList6"/>
    <dgm:cxn modelId="{DFF7D472-7D3E-4AFB-A8EC-271D1C77B305}" type="presParOf" srcId="{230EF6A9-02BE-445A-9570-A2EC8C2D9AE4}" destId="{6F6E1161-628F-4437-BDB1-A7F1A66260C6}" srcOrd="2" destOrd="0" presId="urn:microsoft.com/office/officeart/2005/8/layout/hList6"/>
    <dgm:cxn modelId="{F5697229-9A61-4803-B344-2934C1085BA4}" type="presParOf" srcId="{230EF6A9-02BE-445A-9570-A2EC8C2D9AE4}" destId="{3F77F5EE-4A5B-4BB4-9475-D31274458CAA}" srcOrd="3" destOrd="0" presId="urn:microsoft.com/office/officeart/2005/8/layout/hList6"/>
    <dgm:cxn modelId="{02819F71-13DF-43EC-B0C5-D762ADD5528F}" type="presParOf" srcId="{230EF6A9-02BE-445A-9570-A2EC8C2D9AE4}" destId="{EE4C72EA-608A-488A-996E-4B55D4D6F6A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DDC61-761D-4A6F-A828-3E7CFCF2F248}">
      <dsp:nvSpPr>
        <dsp:cNvPr id="0" name=""/>
        <dsp:cNvSpPr/>
      </dsp:nvSpPr>
      <dsp:spPr>
        <a:xfrm>
          <a:off x="-6111644" y="-944567"/>
          <a:ext cx="7349409" cy="7349409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56687C-C855-4257-97CB-84726F836DA2}">
      <dsp:nvSpPr>
        <dsp:cNvPr id="0" name=""/>
        <dsp:cNvSpPr/>
      </dsp:nvSpPr>
      <dsp:spPr>
        <a:xfrm>
          <a:off x="820199" y="229805"/>
          <a:ext cx="6909009" cy="121996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7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dirty="0"/>
            <a:t>The overall tariff on imports into Chile since 2003 is 6% </a:t>
          </a:r>
        </a:p>
      </dsp:txBody>
      <dsp:txXfrm>
        <a:off x="820199" y="229805"/>
        <a:ext cx="6909009" cy="1219969"/>
      </dsp:txXfrm>
    </dsp:sp>
    <dsp:sp modelId="{CE51BF11-342E-447F-9468-C52FC076BEE6}">
      <dsp:nvSpPr>
        <dsp:cNvPr id="0" name=""/>
        <dsp:cNvSpPr/>
      </dsp:nvSpPr>
      <dsp:spPr>
        <a:xfrm>
          <a:off x="152529" y="314784"/>
          <a:ext cx="1050010" cy="105001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C56121-EE4B-49F6-9907-84EAF5F790A7}">
      <dsp:nvSpPr>
        <dsp:cNvPr id="0" name=""/>
        <dsp:cNvSpPr/>
      </dsp:nvSpPr>
      <dsp:spPr>
        <a:xfrm>
          <a:off x="1283954" y="1642191"/>
          <a:ext cx="6463094" cy="91565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7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dirty="0"/>
            <a:t>Chile's twenty-nine trade agreements to date have established a substantial tariff reduction framework. </a:t>
          </a:r>
        </a:p>
      </dsp:txBody>
      <dsp:txXfrm>
        <a:off x="1283954" y="1642191"/>
        <a:ext cx="6463094" cy="915659"/>
      </dsp:txXfrm>
    </dsp:sp>
    <dsp:sp modelId="{EF9CDD2E-893E-407E-AA53-6D97B502B5BD}">
      <dsp:nvSpPr>
        <dsp:cNvPr id="0" name=""/>
        <dsp:cNvSpPr/>
      </dsp:nvSpPr>
      <dsp:spPr>
        <a:xfrm>
          <a:off x="634126" y="1575016"/>
          <a:ext cx="1050010" cy="105001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1EE75-7F51-4CF9-8850-56B44B13F20E}">
      <dsp:nvSpPr>
        <dsp:cNvPr id="0" name=""/>
        <dsp:cNvSpPr/>
      </dsp:nvSpPr>
      <dsp:spPr>
        <a:xfrm>
          <a:off x="1292446" y="2758588"/>
          <a:ext cx="6446110" cy="120332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/>
            <a:t>By the end of 2019, the average effective </a:t>
          </a:r>
          <a:r>
            <a:rPr lang="en-GB" sz="2400" b="0" kern="1200" dirty="0" err="1"/>
            <a:t>Advalorem</a:t>
          </a:r>
          <a:r>
            <a:rPr lang="en-GB" sz="2400" b="0" kern="1200" dirty="0"/>
            <a:t> tariff reached 0.79%.</a:t>
          </a:r>
        </a:p>
      </dsp:txBody>
      <dsp:txXfrm>
        <a:off x="1292446" y="2758588"/>
        <a:ext cx="6446110" cy="1203329"/>
      </dsp:txXfrm>
    </dsp:sp>
    <dsp:sp modelId="{DFCC27C5-4A6F-4D30-A0B1-5D61C04720B9}">
      <dsp:nvSpPr>
        <dsp:cNvPr id="0" name=""/>
        <dsp:cNvSpPr/>
      </dsp:nvSpPr>
      <dsp:spPr>
        <a:xfrm>
          <a:off x="634126" y="2835247"/>
          <a:ext cx="1050010" cy="105001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E9A669-2196-4D58-9ECF-4FF72833055A}">
      <dsp:nvSpPr>
        <dsp:cNvPr id="0" name=""/>
        <dsp:cNvSpPr/>
      </dsp:nvSpPr>
      <dsp:spPr>
        <a:xfrm>
          <a:off x="828868" y="4067464"/>
          <a:ext cx="6891671" cy="110603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7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dirty="0"/>
            <a:t>Of Chile’s total imports of US $ 64 </a:t>
          </a:r>
          <a:r>
            <a:rPr lang="en-GB" sz="2000" b="0" kern="1200" dirty="0" err="1"/>
            <a:t>Bn</a:t>
          </a:r>
          <a:r>
            <a:rPr lang="en-GB" sz="2000" b="0" kern="1200" dirty="0"/>
            <a:t>, $50 </a:t>
          </a:r>
          <a:r>
            <a:rPr lang="en-GB" sz="2000" b="0" kern="1200" dirty="0" err="1"/>
            <a:t>Bn</a:t>
          </a:r>
          <a:r>
            <a:rPr lang="en-GB" sz="2000" b="0" kern="1200" dirty="0"/>
            <a:t> (78%) enjoyed preferential treatment at effective rate of duty of 0.79% against the MFN rate of 6% in 2019</a:t>
          </a:r>
        </a:p>
      </dsp:txBody>
      <dsp:txXfrm>
        <a:off x="828868" y="4067464"/>
        <a:ext cx="6891671" cy="1106039"/>
      </dsp:txXfrm>
    </dsp:sp>
    <dsp:sp modelId="{784A110D-7437-4C56-AC06-539295DD8D68}">
      <dsp:nvSpPr>
        <dsp:cNvPr id="0" name=""/>
        <dsp:cNvSpPr/>
      </dsp:nvSpPr>
      <dsp:spPr>
        <a:xfrm>
          <a:off x="152529" y="4095479"/>
          <a:ext cx="1050010" cy="105001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8055B-06BD-41EE-8E09-DE2A6679B9DF}">
      <dsp:nvSpPr>
        <dsp:cNvPr id="0" name=""/>
        <dsp:cNvSpPr/>
      </dsp:nvSpPr>
      <dsp:spPr>
        <a:xfrm>
          <a:off x="0" y="474735"/>
          <a:ext cx="78867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278C6-B2CE-40B4-A911-1189C529A80B}">
      <dsp:nvSpPr>
        <dsp:cNvPr id="0" name=""/>
        <dsp:cNvSpPr/>
      </dsp:nvSpPr>
      <dsp:spPr>
        <a:xfrm>
          <a:off x="394335" y="76215"/>
          <a:ext cx="5520690" cy="7970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Re-starting the process of FTA negotiation stalled since 2010</a:t>
          </a:r>
        </a:p>
      </dsp:txBody>
      <dsp:txXfrm>
        <a:off x="433243" y="115123"/>
        <a:ext cx="5442874" cy="719224"/>
      </dsp:txXfrm>
    </dsp:sp>
    <dsp:sp modelId="{B4FBE15B-9989-4A97-B80F-5CC06AE66555}">
      <dsp:nvSpPr>
        <dsp:cNvPr id="0" name=""/>
        <dsp:cNvSpPr/>
      </dsp:nvSpPr>
      <dsp:spPr>
        <a:xfrm>
          <a:off x="0" y="1699455"/>
          <a:ext cx="78867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FED4F-78C9-4D43-8F30-81F30481B5AE}">
      <dsp:nvSpPr>
        <dsp:cNvPr id="0" name=""/>
        <dsp:cNvSpPr/>
      </dsp:nvSpPr>
      <dsp:spPr>
        <a:xfrm>
          <a:off x="394335" y="1300935"/>
          <a:ext cx="5520690" cy="7970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Expression of interest to join Pacific Alliance</a:t>
          </a:r>
        </a:p>
      </dsp:txBody>
      <dsp:txXfrm>
        <a:off x="433243" y="1339843"/>
        <a:ext cx="5442874" cy="719224"/>
      </dsp:txXfrm>
    </dsp:sp>
    <dsp:sp modelId="{046B4212-AE67-4EB1-B8E4-1F218B88FC5C}">
      <dsp:nvSpPr>
        <dsp:cNvPr id="0" name=""/>
        <dsp:cNvSpPr/>
      </dsp:nvSpPr>
      <dsp:spPr>
        <a:xfrm>
          <a:off x="0" y="2924176"/>
          <a:ext cx="78867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8E8FA3-3F6E-4E2E-91DE-4ECD7E009941}">
      <dsp:nvSpPr>
        <dsp:cNvPr id="0" name=""/>
        <dsp:cNvSpPr/>
      </dsp:nvSpPr>
      <dsp:spPr>
        <a:xfrm>
          <a:off x="394335" y="2525656"/>
          <a:ext cx="5520690" cy="7970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Proposal to open a trade mission in Santiago</a:t>
          </a:r>
        </a:p>
      </dsp:txBody>
      <dsp:txXfrm>
        <a:off x="433243" y="2564564"/>
        <a:ext cx="5442874" cy="719224"/>
      </dsp:txXfrm>
    </dsp:sp>
    <dsp:sp modelId="{D00EB99B-0043-4525-A7F4-5204FD104C70}">
      <dsp:nvSpPr>
        <dsp:cNvPr id="0" name=""/>
        <dsp:cNvSpPr/>
      </dsp:nvSpPr>
      <dsp:spPr>
        <a:xfrm>
          <a:off x="0" y="4148896"/>
          <a:ext cx="78867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DA624-74CC-41DC-AD21-776B491A36F1}">
      <dsp:nvSpPr>
        <dsp:cNvPr id="0" name=""/>
        <dsp:cNvSpPr/>
      </dsp:nvSpPr>
      <dsp:spPr>
        <a:xfrm>
          <a:off x="394335" y="3750376"/>
          <a:ext cx="5520690" cy="7970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High level consultations with Chilean authorities to promote trade </a:t>
          </a:r>
          <a:endParaRPr lang="en-GB" sz="2700" kern="1200" dirty="0"/>
        </a:p>
      </dsp:txBody>
      <dsp:txXfrm>
        <a:off x="433243" y="3789284"/>
        <a:ext cx="5442874" cy="7192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7F425-C35D-49BF-9943-75BBC8B0CCC4}">
      <dsp:nvSpPr>
        <dsp:cNvPr id="0" name=""/>
        <dsp:cNvSpPr/>
      </dsp:nvSpPr>
      <dsp:spPr>
        <a:xfrm>
          <a:off x="-5875345" y="-899718"/>
          <a:ext cx="6998966" cy="6998966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E73A42-8030-4022-AFE9-688FB9531FAE}">
      <dsp:nvSpPr>
        <dsp:cNvPr id="0" name=""/>
        <dsp:cNvSpPr/>
      </dsp:nvSpPr>
      <dsp:spPr>
        <a:xfrm>
          <a:off x="364746" y="236370"/>
          <a:ext cx="7452539" cy="4725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0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 dirty="0"/>
            <a:t>Soybeans</a:t>
          </a:r>
          <a:endParaRPr lang="en-US" sz="2500" kern="1200" dirty="0"/>
        </a:p>
      </dsp:txBody>
      <dsp:txXfrm>
        <a:off x="364746" y="236370"/>
        <a:ext cx="7452539" cy="472533"/>
      </dsp:txXfrm>
    </dsp:sp>
    <dsp:sp modelId="{C291F532-F1A9-49A9-9BA6-1F0A21692631}">
      <dsp:nvSpPr>
        <dsp:cNvPr id="0" name=""/>
        <dsp:cNvSpPr/>
      </dsp:nvSpPr>
      <dsp:spPr>
        <a:xfrm>
          <a:off x="69413" y="177303"/>
          <a:ext cx="590666" cy="59066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6F39C0-FBD4-4CA5-B95D-2B0F46C7DC45}">
      <dsp:nvSpPr>
        <dsp:cNvPr id="0" name=""/>
        <dsp:cNvSpPr/>
      </dsp:nvSpPr>
      <dsp:spPr>
        <a:xfrm>
          <a:off x="792668" y="945586"/>
          <a:ext cx="7024618" cy="4725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0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 dirty="0"/>
            <a:t>Livestock feed</a:t>
          </a:r>
          <a:endParaRPr lang="en-US" sz="2500" kern="1200" dirty="0"/>
        </a:p>
      </dsp:txBody>
      <dsp:txXfrm>
        <a:off x="792668" y="945586"/>
        <a:ext cx="7024618" cy="472533"/>
      </dsp:txXfrm>
    </dsp:sp>
    <dsp:sp modelId="{D33CA3E3-7FC0-4E42-BF7F-27F0B1D95E2D}">
      <dsp:nvSpPr>
        <dsp:cNvPr id="0" name=""/>
        <dsp:cNvSpPr/>
      </dsp:nvSpPr>
      <dsp:spPr>
        <a:xfrm>
          <a:off x="497334" y="886519"/>
          <a:ext cx="590666" cy="59066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D8DA0-241A-44FC-A7FA-D647E28A3FA7}">
      <dsp:nvSpPr>
        <dsp:cNvPr id="0" name=""/>
        <dsp:cNvSpPr/>
      </dsp:nvSpPr>
      <dsp:spPr>
        <a:xfrm>
          <a:off x="1027166" y="1654282"/>
          <a:ext cx="6790119" cy="4725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0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 dirty="0"/>
            <a:t>Cotton </a:t>
          </a:r>
          <a:endParaRPr lang="en-US" sz="2500" kern="1200" dirty="0"/>
        </a:p>
      </dsp:txBody>
      <dsp:txXfrm>
        <a:off x="1027166" y="1654282"/>
        <a:ext cx="6790119" cy="472533"/>
      </dsp:txXfrm>
    </dsp:sp>
    <dsp:sp modelId="{BBB21168-C5D6-4EF7-A767-5C332444EAA3}">
      <dsp:nvSpPr>
        <dsp:cNvPr id="0" name=""/>
        <dsp:cNvSpPr/>
      </dsp:nvSpPr>
      <dsp:spPr>
        <a:xfrm>
          <a:off x="731833" y="1595215"/>
          <a:ext cx="590666" cy="59066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F448D3-EE0A-4B0D-871F-F8070B8FBD92}">
      <dsp:nvSpPr>
        <dsp:cNvPr id="0" name=""/>
        <dsp:cNvSpPr/>
      </dsp:nvSpPr>
      <dsp:spPr>
        <a:xfrm>
          <a:off x="1102040" y="2363497"/>
          <a:ext cx="6715246" cy="4725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0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 dirty="0"/>
            <a:t>Meat</a:t>
          </a:r>
          <a:endParaRPr lang="en-US" sz="2500" kern="1200" dirty="0"/>
        </a:p>
      </dsp:txBody>
      <dsp:txXfrm>
        <a:off x="1102040" y="2363497"/>
        <a:ext cx="6715246" cy="472533"/>
      </dsp:txXfrm>
    </dsp:sp>
    <dsp:sp modelId="{2A9FFD59-03C6-4351-9DB1-06900A8BEB69}">
      <dsp:nvSpPr>
        <dsp:cNvPr id="0" name=""/>
        <dsp:cNvSpPr/>
      </dsp:nvSpPr>
      <dsp:spPr>
        <a:xfrm>
          <a:off x="806706" y="2304431"/>
          <a:ext cx="590666" cy="59066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3A6D4B-EB4C-4FDD-8A87-4E4BC88ED544}">
      <dsp:nvSpPr>
        <dsp:cNvPr id="0" name=""/>
        <dsp:cNvSpPr/>
      </dsp:nvSpPr>
      <dsp:spPr>
        <a:xfrm>
          <a:off x="1027166" y="3072713"/>
          <a:ext cx="6790119" cy="4725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0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 dirty="0"/>
            <a:t>Edible oils</a:t>
          </a:r>
          <a:endParaRPr lang="en-US" sz="2500" kern="1200" dirty="0"/>
        </a:p>
      </dsp:txBody>
      <dsp:txXfrm>
        <a:off x="1027166" y="3072713"/>
        <a:ext cx="6790119" cy="472533"/>
      </dsp:txXfrm>
    </dsp:sp>
    <dsp:sp modelId="{6E496573-990C-4DF2-B8D5-885CA59C3BA9}">
      <dsp:nvSpPr>
        <dsp:cNvPr id="0" name=""/>
        <dsp:cNvSpPr/>
      </dsp:nvSpPr>
      <dsp:spPr>
        <a:xfrm>
          <a:off x="731833" y="3013647"/>
          <a:ext cx="590666" cy="59066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93C7B-E07C-4A26-81E8-732200E576F3}">
      <dsp:nvSpPr>
        <dsp:cNvPr id="0" name=""/>
        <dsp:cNvSpPr/>
      </dsp:nvSpPr>
      <dsp:spPr>
        <a:xfrm>
          <a:off x="792668" y="3781409"/>
          <a:ext cx="7024618" cy="4725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0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 dirty="0"/>
            <a:t>Wood</a:t>
          </a:r>
          <a:endParaRPr lang="en-US" sz="2500" kern="1200" dirty="0"/>
        </a:p>
      </dsp:txBody>
      <dsp:txXfrm>
        <a:off x="792668" y="3781409"/>
        <a:ext cx="7024618" cy="472533"/>
      </dsp:txXfrm>
    </dsp:sp>
    <dsp:sp modelId="{4B859766-2336-447A-9116-AD874FE57EC4}">
      <dsp:nvSpPr>
        <dsp:cNvPr id="0" name=""/>
        <dsp:cNvSpPr/>
      </dsp:nvSpPr>
      <dsp:spPr>
        <a:xfrm>
          <a:off x="497334" y="3722342"/>
          <a:ext cx="590666" cy="59066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3AAD1-19ED-4EB4-AABF-82880FBE1BAC}">
      <dsp:nvSpPr>
        <dsp:cNvPr id="0" name=""/>
        <dsp:cNvSpPr/>
      </dsp:nvSpPr>
      <dsp:spPr>
        <a:xfrm>
          <a:off x="364746" y="4490625"/>
          <a:ext cx="7452539" cy="4725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0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 dirty="0"/>
            <a:t>Leather</a:t>
          </a:r>
          <a:endParaRPr lang="en-US" sz="2500" kern="1200" dirty="0"/>
        </a:p>
      </dsp:txBody>
      <dsp:txXfrm>
        <a:off x="364746" y="4490625"/>
        <a:ext cx="7452539" cy="472533"/>
      </dsp:txXfrm>
    </dsp:sp>
    <dsp:sp modelId="{B59DF96E-A06D-4BEC-9DA2-EC1B21949AC2}">
      <dsp:nvSpPr>
        <dsp:cNvPr id="0" name=""/>
        <dsp:cNvSpPr/>
      </dsp:nvSpPr>
      <dsp:spPr>
        <a:xfrm>
          <a:off x="69413" y="4431558"/>
          <a:ext cx="590666" cy="59066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7F425-C35D-49BF-9943-75BBC8B0CCC4}">
      <dsp:nvSpPr>
        <dsp:cNvPr id="0" name=""/>
        <dsp:cNvSpPr/>
      </dsp:nvSpPr>
      <dsp:spPr>
        <a:xfrm>
          <a:off x="-5875345" y="-899718"/>
          <a:ext cx="6998966" cy="6998966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E73A42-8030-4022-AFE9-688FB9531FAE}">
      <dsp:nvSpPr>
        <dsp:cNvPr id="0" name=""/>
        <dsp:cNvSpPr/>
      </dsp:nvSpPr>
      <dsp:spPr>
        <a:xfrm>
          <a:off x="364746" y="236370"/>
          <a:ext cx="7452539" cy="4725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0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Vehicle parts</a:t>
          </a:r>
          <a:endParaRPr lang="en-US" sz="2500" kern="1200" dirty="0"/>
        </a:p>
      </dsp:txBody>
      <dsp:txXfrm>
        <a:off x="364746" y="236370"/>
        <a:ext cx="7452539" cy="472533"/>
      </dsp:txXfrm>
    </dsp:sp>
    <dsp:sp modelId="{C291F532-F1A9-49A9-9BA6-1F0A21692631}">
      <dsp:nvSpPr>
        <dsp:cNvPr id="0" name=""/>
        <dsp:cNvSpPr/>
      </dsp:nvSpPr>
      <dsp:spPr>
        <a:xfrm>
          <a:off x="69413" y="177303"/>
          <a:ext cx="590666" cy="59066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6F39C0-FBD4-4CA5-B95D-2B0F46C7DC45}">
      <dsp:nvSpPr>
        <dsp:cNvPr id="0" name=""/>
        <dsp:cNvSpPr/>
      </dsp:nvSpPr>
      <dsp:spPr>
        <a:xfrm>
          <a:off x="792668" y="945586"/>
          <a:ext cx="7024618" cy="4725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0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Consumer goods</a:t>
          </a:r>
          <a:endParaRPr lang="en-US" sz="2500" kern="1200" dirty="0"/>
        </a:p>
      </dsp:txBody>
      <dsp:txXfrm>
        <a:off x="792668" y="945586"/>
        <a:ext cx="7024618" cy="472533"/>
      </dsp:txXfrm>
    </dsp:sp>
    <dsp:sp modelId="{D33CA3E3-7FC0-4E42-BF7F-27F0B1D95E2D}">
      <dsp:nvSpPr>
        <dsp:cNvPr id="0" name=""/>
        <dsp:cNvSpPr/>
      </dsp:nvSpPr>
      <dsp:spPr>
        <a:xfrm>
          <a:off x="497334" y="886519"/>
          <a:ext cx="590666" cy="59066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D8DA0-241A-44FC-A7FA-D647E28A3FA7}">
      <dsp:nvSpPr>
        <dsp:cNvPr id="0" name=""/>
        <dsp:cNvSpPr/>
      </dsp:nvSpPr>
      <dsp:spPr>
        <a:xfrm>
          <a:off x="1027166" y="1654282"/>
          <a:ext cx="6790119" cy="4725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0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Tobacco</a:t>
          </a:r>
          <a:endParaRPr lang="en-US" sz="2500" kern="1200" dirty="0"/>
        </a:p>
      </dsp:txBody>
      <dsp:txXfrm>
        <a:off x="1027166" y="1654282"/>
        <a:ext cx="6790119" cy="472533"/>
      </dsp:txXfrm>
    </dsp:sp>
    <dsp:sp modelId="{BBB21168-C5D6-4EF7-A767-5C332444EAA3}">
      <dsp:nvSpPr>
        <dsp:cNvPr id="0" name=""/>
        <dsp:cNvSpPr/>
      </dsp:nvSpPr>
      <dsp:spPr>
        <a:xfrm>
          <a:off x="731833" y="1595215"/>
          <a:ext cx="590666" cy="59066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F448D3-EE0A-4B0D-871F-F8070B8FBD92}">
      <dsp:nvSpPr>
        <dsp:cNvPr id="0" name=""/>
        <dsp:cNvSpPr/>
      </dsp:nvSpPr>
      <dsp:spPr>
        <a:xfrm>
          <a:off x="1102040" y="2363497"/>
          <a:ext cx="6715246" cy="4725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0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Road vehicles </a:t>
          </a:r>
          <a:endParaRPr lang="en-US" sz="2500" kern="1200" dirty="0"/>
        </a:p>
      </dsp:txBody>
      <dsp:txXfrm>
        <a:off x="1102040" y="2363497"/>
        <a:ext cx="6715246" cy="472533"/>
      </dsp:txXfrm>
    </dsp:sp>
    <dsp:sp modelId="{2A9FFD59-03C6-4351-9DB1-06900A8BEB69}">
      <dsp:nvSpPr>
        <dsp:cNvPr id="0" name=""/>
        <dsp:cNvSpPr/>
      </dsp:nvSpPr>
      <dsp:spPr>
        <a:xfrm>
          <a:off x="806706" y="2304431"/>
          <a:ext cx="590666" cy="59066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3A6D4B-EB4C-4FDD-8A87-4E4BC88ED544}">
      <dsp:nvSpPr>
        <dsp:cNvPr id="0" name=""/>
        <dsp:cNvSpPr/>
      </dsp:nvSpPr>
      <dsp:spPr>
        <a:xfrm>
          <a:off x="1027166" y="3072713"/>
          <a:ext cx="6790119" cy="4725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0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Petroleum products</a:t>
          </a:r>
          <a:endParaRPr lang="en-US" sz="2500" kern="1200" dirty="0"/>
        </a:p>
      </dsp:txBody>
      <dsp:txXfrm>
        <a:off x="1027166" y="3072713"/>
        <a:ext cx="6790119" cy="472533"/>
      </dsp:txXfrm>
    </dsp:sp>
    <dsp:sp modelId="{6E496573-990C-4DF2-B8D5-885CA59C3BA9}">
      <dsp:nvSpPr>
        <dsp:cNvPr id="0" name=""/>
        <dsp:cNvSpPr/>
      </dsp:nvSpPr>
      <dsp:spPr>
        <a:xfrm>
          <a:off x="731833" y="3013647"/>
          <a:ext cx="590666" cy="59066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93C7B-E07C-4A26-81E8-732200E576F3}">
      <dsp:nvSpPr>
        <dsp:cNvPr id="0" name=""/>
        <dsp:cNvSpPr/>
      </dsp:nvSpPr>
      <dsp:spPr>
        <a:xfrm>
          <a:off x="792668" y="3781409"/>
          <a:ext cx="7024618" cy="4725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0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Chemicals,</a:t>
          </a:r>
          <a:endParaRPr lang="en-US" sz="2500" kern="1200" dirty="0"/>
        </a:p>
      </dsp:txBody>
      <dsp:txXfrm>
        <a:off x="792668" y="3781409"/>
        <a:ext cx="7024618" cy="472533"/>
      </dsp:txXfrm>
    </dsp:sp>
    <dsp:sp modelId="{4B859766-2336-447A-9116-AD874FE57EC4}">
      <dsp:nvSpPr>
        <dsp:cNvPr id="0" name=""/>
        <dsp:cNvSpPr/>
      </dsp:nvSpPr>
      <dsp:spPr>
        <a:xfrm>
          <a:off x="497334" y="3722342"/>
          <a:ext cx="590666" cy="59066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3AAD1-19ED-4EB4-AABF-82880FBE1BAC}">
      <dsp:nvSpPr>
        <dsp:cNvPr id="0" name=""/>
        <dsp:cNvSpPr/>
      </dsp:nvSpPr>
      <dsp:spPr>
        <a:xfrm>
          <a:off x="364746" y="4490625"/>
          <a:ext cx="7452539" cy="4725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0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Tractors</a:t>
          </a:r>
          <a:endParaRPr lang="en-US" sz="2500" kern="1200"/>
        </a:p>
      </dsp:txBody>
      <dsp:txXfrm>
        <a:off x="364746" y="4490625"/>
        <a:ext cx="7452539" cy="472533"/>
      </dsp:txXfrm>
    </dsp:sp>
    <dsp:sp modelId="{B59DF96E-A06D-4BEC-9DA2-EC1B21949AC2}">
      <dsp:nvSpPr>
        <dsp:cNvPr id="0" name=""/>
        <dsp:cNvSpPr/>
      </dsp:nvSpPr>
      <dsp:spPr>
        <a:xfrm>
          <a:off x="69413" y="4431558"/>
          <a:ext cx="590666" cy="59066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8D4F8-ED48-4746-A7B5-72B24D190105}">
      <dsp:nvSpPr>
        <dsp:cNvPr id="0" name=""/>
        <dsp:cNvSpPr/>
      </dsp:nvSpPr>
      <dsp:spPr>
        <a:xfrm rot="16200000">
          <a:off x="-1530947" y="1532814"/>
          <a:ext cx="5608320" cy="254269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Continuous engagements with Governments, Regulatory Bodies and Chambers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Re-invigorating Pak-Chile FTA negotiations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Re-engaging with Mercosur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Pacific Alliance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</dsp:txBody>
      <dsp:txXfrm rot="5400000">
        <a:off x="1868" y="1121663"/>
        <a:ext cx="2542690" cy="3364992"/>
      </dsp:txXfrm>
    </dsp:sp>
    <dsp:sp modelId="{6F6E1161-628F-4437-BDB1-A7F1A66260C6}">
      <dsp:nvSpPr>
        <dsp:cNvPr id="0" name=""/>
        <dsp:cNvSpPr/>
      </dsp:nvSpPr>
      <dsp:spPr>
        <a:xfrm rot="16200000">
          <a:off x="1168611" y="1562235"/>
          <a:ext cx="5608320" cy="248384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Focus on preferential trading arrangements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Product focused studies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Exploring the IT and Services Sectors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Removal of non-tariff barriers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Visits of High level delegations</a:t>
          </a:r>
        </a:p>
      </dsp:txBody>
      <dsp:txXfrm rot="5400000">
        <a:off x="2730847" y="1121663"/>
        <a:ext cx="2483848" cy="3364992"/>
      </dsp:txXfrm>
    </dsp:sp>
    <dsp:sp modelId="{EE4C72EA-608A-488A-996E-4B55D4D6F6A9}">
      <dsp:nvSpPr>
        <dsp:cNvPr id="0" name=""/>
        <dsp:cNvSpPr/>
      </dsp:nvSpPr>
      <dsp:spPr>
        <a:xfrm rot="16200000">
          <a:off x="3838748" y="1562235"/>
          <a:ext cx="5608320" cy="248384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4533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Efforts to resolve visa issues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Frequent Visits/virtual meetings with trade bodies and importers/exporters in Latin America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Pro-active diplomacy </a:t>
          </a:r>
        </a:p>
      </dsp:txBody>
      <dsp:txXfrm rot="5400000">
        <a:off x="5400984" y="1121663"/>
        <a:ext cx="2483848" cy="3364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0.67152</cdr:x>
      <cdr:y>0.89901</cdr:y>
    </cdr:from>
    <cdr:to>
      <cdr:x>0.91788</cdr:x>
      <cdr:y>0.9702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91200" y="4867835"/>
          <a:ext cx="2124635" cy="3854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  <cdr:relSizeAnchor xmlns:cdr="http://schemas.openxmlformats.org/drawingml/2006/chartDrawing">
    <cdr:from>
      <cdr:x>0.7368</cdr:x>
      <cdr:y>0.92716</cdr:y>
    </cdr:from>
    <cdr:to>
      <cdr:x>0.9819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690235" y="5020277"/>
          <a:ext cx="1892851" cy="394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>
              <a:solidFill>
                <a:srgbClr val="FFFF00"/>
              </a:solidFill>
            </a:rPr>
            <a:t>US $ in Million million</a:t>
          </a:r>
          <a:endParaRPr lang="en-GB" sz="1800" b="1" dirty="0">
            <a:solidFill>
              <a:srgbClr val="FFFF00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0.70317</cdr:x>
      <cdr:y>0.15083</cdr:y>
    </cdr:from>
    <cdr:to>
      <cdr:x>0.95383</cdr:x>
      <cdr:y>0.22888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45727" y="656318"/>
          <a:ext cx="1976846" cy="339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rgbClr val="FFFF00"/>
              </a:solidFill>
            </a:rPr>
            <a:t>US $ in Million</a:t>
          </a:r>
          <a:endParaRPr lang="en-GB" sz="1400" b="1" dirty="0">
            <a:solidFill>
              <a:srgbClr val="FFFF00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0.75751</cdr:x>
      <cdr:y>0.07452</cdr:y>
    </cdr:from>
    <cdr:to>
      <cdr:x>0.95865</cdr:x>
      <cdr:y>0.11785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76951" y="385484"/>
          <a:ext cx="1613647" cy="224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>
              <a:solidFill>
                <a:srgbClr val="FFFF00"/>
              </a:solidFill>
            </a:rPr>
            <a:t>US $ in millions</a:t>
          </a:r>
          <a:endParaRPr lang="en-GB" sz="1600" dirty="0">
            <a:solidFill>
              <a:srgbClr val="FFFF00"/>
            </a:solidFill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0.81689</cdr:x>
      <cdr:y>0.86452</cdr:y>
    </cdr:from>
    <cdr:to>
      <cdr:x>0.98067</cdr:x>
      <cdr:y>0.91936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98659" y="4805083"/>
          <a:ext cx="1443318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>
              <a:solidFill>
                <a:srgbClr val="FFFF00"/>
              </a:solidFill>
            </a:rPr>
            <a:t>US $ in Million</a:t>
          </a:r>
          <a:endParaRPr lang="en-GB" sz="1600" dirty="0">
            <a:solidFill>
              <a:srgbClr val="FFFF00"/>
            </a:solidFill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0.72052</cdr:x>
      <cdr:y>0.05224</cdr:y>
    </cdr:from>
    <cdr:to>
      <cdr:x>0.96377</cdr:x>
      <cdr:y>0.12434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82503" y="227293"/>
          <a:ext cx="1918447" cy="3137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>
              <a:solidFill>
                <a:srgbClr val="FFFF00"/>
              </a:solidFill>
            </a:rPr>
            <a:t>US $ in Million</a:t>
          </a:r>
          <a:endParaRPr lang="en-GB" sz="1400" dirty="0">
            <a:solidFill>
              <a:srgbClr val="FFFF00"/>
            </a:solidFill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0.68882</cdr:x>
      <cdr:y>0.12081</cdr:y>
    </cdr:from>
    <cdr:to>
      <cdr:x>0.93948</cdr:x>
      <cdr:y>0.18768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32516" y="525689"/>
          <a:ext cx="1976845" cy="2909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/>
            <a:t>US $ in Millions</a:t>
          </a:r>
          <a:endParaRPr lang="en-GB" sz="16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0.73167</cdr:x>
      <cdr:y>0.13949</cdr:y>
    </cdr:from>
    <cdr:to>
      <cdr:x>1</cdr:x>
      <cdr:y>0.18752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70462" y="704930"/>
          <a:ext cx="2116238" cy="2427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US $ in Million</a:t>
          </a:r>
          <a:endParaRPr lang="en-GB" sz="1400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0.71201</cdr:x>
      <cdr:y>0.14683</cdr:y>
    </cdr:from>
    <cdr:to>
      <cdr:x>0.96377</cdr:x>
      <cdr:y>0.22688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15396" y="638901"/>
          <a:ext cx="1985554" cy="348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>
              <a:solidFill>
                <a:srgbClr val="660033"/>
              </a:solidFill>
            </a:rPr>
            <a:t>US $ in million</a:t>
          </a:r>
          <a:endParaRPr lang="en-GB" sz="1800" dirty="0">
            <a:solidFill>
              <a:srgbClr val="660033"/>
            </a:solidFill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0.75618</cdr:x>
      <cdr:y>0.17885</cdr:y>
    </cdr:from>
    <cdr:to>
      <cdr:x>0.97039</cdr:x>
      <cdr:y>0.22488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63739" y="778238"/>
          <a:ext cx="1689462" cy="200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  <cdr:relSizeAnchor xmlns:cdr="http://schemas.openxmlformats.org/drawingml/2006/chartDrawing">
    <cdr:from>
      <cdr:x>0.7617</cdr:x>
      <cdr:y>0.05677</cdr:y>
    </cdr:from>
    <cdr:to>
      <cdr:x>1</cdr:x>
      <cdr:y>0.11881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007281" y="247014"/>
          <a:ext cx="1879419" cy="269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/>
            <a:t>US $ in Million</a:t>
          </a:r>
          <a:endParaRPr lang="en-GB" sz="1200" b="1" dirty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0.71311</cdr:x>
      <cdr:y>0.15492</cdr:y>
    </cdr:from>
    <cdr:to>
      <cdr:x>0.91187</cdr:x>
      <cdr:y>0.20971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24104" y="714103"/>
          <a:ext cx="1567543" cy="252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chemeClr val="tx1"/>
              </a:solidFill>
            </a:rPr>
            <a:t>US $ in Million</a:t>
          </a:r>
          <a:endParaRPr lang="en-GB" sz="1600" b="1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0.63451</cdr:x>
      <cdr:y>0.03808</cdr:y>
    </cdr:from>
    <cdr:to>
      <cdr:x>0.84431</cdr:x>
      <cdr:y>0.09412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04163" y="213913"/>
          <a:ext cx="1654628" cy="3147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rgbClr val="FFFF00"/>
              </a:solidFill>
            </a:rPr>
            <a:t>US $ in million</a:t>
          </a:r>
          <a:endParaRPr lang="en-GB" sz="1600" b="1" dirty="0">
            <a:solidFill>
              <a:srgbClr val="FFFF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0.30946</cdr:x>
      <cdr:y>0.92909</cdr:y>
    </cdr:from>
    <cdr:to>
      <cdr:x>0.55811</cdr:x>
      <cdr:y>0.97951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55233" y="5455068"/>
          <a:ext cx="2213810" cy="296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>
              <a:solidFill>
                <a:srgbClr val="FFFF00"/>
              </a:solidFill>
            </a:rPr>
            <a:t>US $ in Millions</a:t>
          </a:r>
          <a:endParaRPr lang="en-GB" sz="1800" b="1" dirty="0">
            <a:solidFill>
              <a:srgbClr val="FFFF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0.67286</cdr:x>
      <cdr:y>0.92208</cdr:y>
    </cdr:from>
    <cdr:to>
      <cdr:x>0.86813</cdr:x>
      <cdr:y>0.97485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260432" y="4835220"/>
          <a:ext cx="1816768" cy="2767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0.78534</cdr:x>
      <cdr:y>0.88589</cdr:y>
    </cdr:from>
    <cdr:to>
      <cdr:x>1</cdr:x>
      <cdr:y>0.95931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574854" y="5990144"/>
          <a:ext cx="2617146" cy="4964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>
              <a:solidFill>
                <a:srgbClr val="FFFF00"/>
              </a:solidFill>
            </a:rPr>
            <a:t>US $ in Million</a:t>
          </a:r>
          <a:endParaRPr lang="en-GB" sz="1800" dirty="0">
            <a:solidFill>
              <a:srgbClr val="FFFF0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0.8167</cdr:x>
      <cdr:y>0.92233</cdr:y>
    </cdr:from>
    <cdr:to>
      <cdr:x>1</cdr:x>
      <cdr:y>0.97019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41077" y="4580709"/>
          <a:ext cx="1445623" cy="2377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rgbClr val="FFFF00"/>
              </a:solidFill>
            </a:rPr>
            <a:t>US $ Million</a:t>
          </a:r>
          <a:endParaRPr lang="en-GB" sz="1600" b="1" dirty="0">
            <a:solidFill>
              <a:srgbClr val="FFFF00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0.73224</cdr:x>
      <cdr:y>0.14988</cdr:y>
    </cdr:from>
    <cdr:to>
      <cdr:x>0.97599</cdr:x>
      <cdr:y>0.21754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927432" y="1027906"/>
          <a:ext cx="2971800" cy="4640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>
              <a:solidFill>
                <a:srgbClr val="FFFF00"/>
              </a:solidFill>
            </a:rPr>
            <a:t>US $ in Millions 2019</a:t>
          </a:r>
          <a:endParaRPr lang="en-GB" sz="1800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0.6819</cdr:x>
      <cdr:y>0.54476</cdr:y>
    </cdr:from>
    <cdr:to>
      <cdr:x>0.81238</cdr:x>
      <cdr:y>0.58667</cdr:y>
    </cdr:to>
    <cdr:sp macro="" textlink="">
      <cdr:nvSpPr>
        <cdr:cNvPr id="3" name="Left Arrow 2"/>
        <cdr:cNvSpPr/>
      </cdr:nvSpPr>
      <cdr:spPr>
        <a:xfrm xmlns:a="http://schemas.openxmlformats.org/drawingml/2006/main">
          <a:off x="6235337" y="3735977"/>
          <a:ext cx="1193074" cy="287383"/>
        </a:xfrm>
        <a:prstGeom xmlns:a="http://schemas.openxmlformats.org/drawingml/2006/main" prst="leftArrow">
          <a:avLst/>
        </a:prstGeom>
        <a:solidFill xmlns:a="http://schemas.openxmlformats.org/drawingml/2006/main">
          <a:srgbClr val="FFFF00"/>
        </a:solidFill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0.68571</cdr:x>
      <cdr:y>0.39873</cdr:y>
    </cdr:from>
    <cdr:to>
      <cdr:x>0.87429</cdr:x>
      <cdr:y>0.54127</cdr:y>
    </cdr:to>
    <cdr:sp macro="" textlink="">
      <cdr:nvSpPr>
        <cdr:cNvPr id="4" name="Oval Callout 3"/>
        <cdr:cNvSpPr/>
      </cdr:nvSpPr>
      <cdr:spPr>
        <a:xfrm xmlns:a="http://schemas.openxmlformats.org/drawingml/2006/main">
          <a:off x="6270171" y="2734491"/>
          <a:ext cx="1724298" cy="977537"/>
        </a:xfrm>
        <a:prstGeom xmlns:a="http://schemas.openxmlformats.org/drawingml/2006/main" prst="wedgeEllipseCallout">
          <a:avLst/>
        </a:prstGeom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600" dirty="0"/>
            <a:t>Pakistan’s interest</a:t>
          </a:r>
        </a:p>
      </cdr:txBody>
    </cdr:sp>
  </cdr:relSizeAnchor>
  <cdr:relSizeAnchor xmlns:cdr="http://schemas.openxmlformats.org/drawingml/2006/chartDrawing">
    <cdr:from>
      <cdr:x>0.75984</cdr:x>
      <cdr:y>0.69947</cdr:y>
    </cdr:from>
    <cdr:to>
      <cdr:x>0.89032</cdr:x>
      <cdr:y>0.74138</cdr:y>
    </cdr:to>
    <cdr:sp macro="" textlink="">
      <cdr:nvSpPr>
        <cdr:cNvPr id="5" name="Left Arrow 4"/>
        <cdr:cNvSpPr/>
      </cdr:nvSpPr>
      <cdr:spPr>
        <a:xfrm xmlns:a="http://schemas.openxmlformats.org/drawingml/2006/main">
          <a:off x="6947988" y="4796971"/>
          <a:ext cx="1193074" cy="287383"/>
        </a:xfrm>
        <a:prstGeom xmlns:a="http://schemas.openxmlformats.org/drawingml/2006/main" prst="leftArrow">
          <a:avLst/>
        </a:prstGeom>
        <a:solidFill xmlns:a="http://schemas.openxmlformats.org/drawingml/2006/main">
          <a:srgbClr val="FFFF00"/>
        </a:solidFill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0.81143</cdr:x>
      <cdr:y>0.55199</cdr:y>
    </cdr:from>
    <cdr:to>
      <cdr:x>1</cdr:x>
      <cdr:y>0.69453</cdr:y>
    </cdr:to>
    <cdr:sp macro="" textlink="">
      <cdr:nvSpPr>
        <cdr:cNvPr id="6" name="Oval Callout 5"/>
        <cdr:cNvSpPr/>
      </cdr:nvSpPr>
      <cdr:spPr>
        <a:xfrm xmlns:a="http://schemas.openxmlformats.org/drawingml/2006/main">
          <a:off x="7419702" y="3785576"/>
          <a:ext cx="1724298" cy="977537"/>
        </a:xfrm>
        <a:prstGeom xmlns:a="http://schemas.openxmlformats.org/drawingml/2006/main" prst="wedgeEllipseCallout">
          <a:avLst/>
        </a:prstGeom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Pakistan’s interest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0.7098</cdr:x>
      <cdr:y>0.93636</cdr:y>
    </cdr:from>
    <cdr:to>
      <cdr:x>0.93727</cdr:x>
      <cdr:y>0.98599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979" y="4484916"/>
          <a:ext cx="1793965" cy="2377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>
              <a:solidFill>
                <a:srgbClr val="FFFF00"/>
              </a:solidFill>
            </a:rPr>
            <a:t>US $ in Millions</a:t>
          </a:r>
          <a:endParaRPr lang="en-GB" sz="1600" dirty="0">
            <a:solidFill>
              <a:srgbClr val="FFFF00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0.70172</cdr:x>
      <cdr:y>0.08926</cdr:y>
    </cdr:from>
    <cdr:to>
      <cdr:x>0.96781</cdr:x>
      <cdr:y>0.16859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95405" y="470261"/>
          <a:ext cx="2159726" cy="4180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>
              <a:solidFill>
                <a:srgbClr val="FFFF00"/>
              </a:solidFill>
            </a:rPr>
            <a:t>US $ in Million</a:t>
          </a:r>
          <a:endParaRPr lang="en-GB" sz="1800" dirty="0">
            <a:solidFill>
              <a:srgbClr val="FFFF00"/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0.73113</cdr:x>
      <cdr:y>0.05357</cdr:y>
    </cdr:from>
    <cdr:to>
      <cdr:x>0.98172</cdr:x>
      <cdr:y>0.125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20196" y="287382"/>
          <a:ext cx="2029097" cy="3831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solidFill>
                <a:srgbClr val="FFFF00"/>
              </a:solidFill>
            </a:rPr>
            <a:t>US $  in billion</a:t>
          </a:r>
          <a:endParaRPr lang="en-GB" sz="2000" b="1" dirty="0">
            <a:solidFill>
              <a:srgbClr val="FFFF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B53C5-75A6-47DD-BCA8-B83F99FF642C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C57A7-B760-41F5-8DF0-8D5F7556D8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3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4CD42-37DF-4A55-AD0F-8405FD6C6E01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D726F-D878-4DC6-A18B-9A0355F771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242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B349-3AD6-411F-B993-44059A8169F2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B7E9-1C99-4F51-8926-AF743DB57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702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B349-3AD6-411F-B993-44059A8169F2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B7E9-1C99-4F51-8926-AF743DB57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52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B349-3AD6-411F-B993-44059A8169F2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B7E9-1C99-4F51-8926-AF743DB57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309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8893-6173-4AB5-9415-C52FEE85C36B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108A5-1F17-4E4E-A354-F490E017C1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51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8893-6173-4AB5-9415-C52FEE85C36B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108A5-1F17-4E4E-A354-F490E017C1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891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8893-6173-4AB5-9415-C52FEE85C36B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108A5-1F17-4E4E-A354-F490E017C1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03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8893-6173-4AB5-9415-C52FEE85C36B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108A5-1F17-4E4E-A354-F490E017C1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384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8893-6173-4AB5-9415-C52FEE85C36B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108A5-1F17-4E4E-A354-F490E017C1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601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8893-6173-4AB5-9415-C52FEE85C36B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108A5-1F17-4E4E-A354-F490E017C1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690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8893-6173-4AB5-9415-C52FEE85C36B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108A5-1F17-4E4E-A354-F490E017C1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358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8893-6173-4AB5-9415-C52FEE85C36B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108A5-1F17-4E4E-A354-F490E017C1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010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none"/>
        </p:style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B349-3AD6-411F-B993-44059A8169F2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B7E9-1C99-4F51-8926-AF743DB57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585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8893-6173-4AB5-9415-C52FEE85C36B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108A5-1F17-4E4E-A354-F490E017C1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166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8893-6173-4AB5-9415-C52FEE85C36B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108A5-1F17-4E4E-A354-F490E017C1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444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8893-6173-4AB5-9415-C52FEE85C36B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108A5-1F17-4E4E-A354-F490E017C1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1931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5136-ED63-46F4-8492-CE2A6D90333D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50DC-E94C-45A3-8247-9B75251DD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727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5136-ED63-46F4-8492-CE2A6D90333D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50DC-E94C-45A3-8247-9B75251DD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3319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5136-ED63-46F4-8492-CE2A6D90333D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50DC-E94C-45A3-8247-9B75251DD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829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5136-ED63-46F4-8492-CE2A6D90333D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50DC-E94C-45A3-8247-9B75251DD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384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5136-ED63-46F4-8492-CE2A6D90333D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50DC-E94C-45A3-8247-9B75251DD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36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5136-ED63-46F4-8492-CE2A6D90333D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50DC-E94C-45A3-8247-9B75251DD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278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5136-ED63-46F4-8492-CE2A6D90333D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50DC-E94C-45A3-8247-9B75251DD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5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B349-3AD6-411F-B993-44059A8169F2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B7E9-1C99-4F51-8926-AF743DB57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008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5136-ED63-46F4-8492-CE2A6D90333D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50DC-E94C-45A3-8247-9B75251DD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90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5136-ED63-46F4-8492-CE2A6D90333D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50DC-E94C-45A3-8247-9B75251DD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783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5136-ED63-46F4-8492-CE2A6D90333D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50DC-E94C-45A3-8247-9B75251DD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98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5136-ED63-46F4-8492-CE2A6D90333D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50DC-E94C-45A3-8247-9B75251DD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752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A19BF-D715-4B64-B5A5-123FFD570973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0D8B-B805-491C-9413-33A8DD3A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385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A19BF-D715-4B64-B5A5-123FFD570973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0D8B-B805-491C-9413-33A8DD3A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7002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A19BF-D715-4B64-B5A5-123FFD570973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0D8B-B805-491C-9413-33A8DD3A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481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A19BF-D715-4B64-B5A5-123FFD570973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0D8B-B805-491C-9413-33A8DD3A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3746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A19BF-D715-4B64-B5A5-123FFD570973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0D8B-B805-491C-9413-33A8DD3A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933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A19BF-D715-4B64-B5A5-123FFD570973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0D8B-B805-491C-9413-33A8DD3A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725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B349-3AD6-411F-B993-44059A8169F2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B7E9-1C99-4F51-8926-AF743DB57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8441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A19BF-D715-4B64-B5A5-123FFD570973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0D8B-B805-491C-9413-33A8DD3A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6904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A19BF-D715-4B64-B5A5-123FFD570973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0D8B-B805-491C-9413-33A8DD3A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5331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A19BF-D715-4B64-B5A5-123FFD570973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0D8B-B805-491C-9413-33A8DD3A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4795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A19BF-D715-4B64-B5A5-123FFD570973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0D8B-B805-491C-9413-33A8DD3A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927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A19BF-D715-4B64-B5A5-123FFD570973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0D8B-B805-491C-9413-33A8DD3A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6272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EBFD-B271-4FFE-AB2F-22C02047A4E7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DA88-38D5-4673-AA52-A89DCE144F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409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EBFD-B271-4FFE-AB2F-22C02047A4E7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DA88-38D5-4673-AA52-A89DCE144F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3331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EBFD-B271-4FFE-AB2F-22C02047A4E7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DA88-38D5-4673-AA52-A89DCE144F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6438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EBFD-B271-4FFE-AB2F-22C02047A4E7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DA88-38D5-4673-AA52-A89DCE144F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933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EBFD-B271-4FFE-AB2F-22C02047A4E7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DA88-38D5-4673-AA52-A89DCE144F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76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B349-3AD6-411F-B993-44059A8169F2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B7E9-1C99-4F51-8926-AF743DB57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3109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EBFD-B271-4FFE-AB2F-22C02047A4E7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DA88-38D5-4673-AA52-A89DCE144F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2934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EBFD-B271-4FFE-AB2F-22C02047A4E7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DA88-38D5-4673-AA52-A89DCE144F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6215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EBFD-B271-4FFE-AB2F-22C02047A4E7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DA88-38D5-4673-AA52-A89DCE144F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636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EBFD-B271-4FFE-AB2F-22C02047A4E7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DA88-38D5-4673-AA52-A89DCE144F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6615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EBFD-B271-4FFE-AB2F-22C02047A4E7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DA88-38D5-4673-AA52-A89DCE144F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166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EBFD-B271-4FFE-AB2F-22C02047A4E7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DA88-38D5-4673-AA52-A89DCE144F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116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820D6-0819-460A-89DA-4F6B972E0489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1811-F69F-499C-AC04-2A03122A7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746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820D6-0819-460A-89DA-4F6B972E0489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1811-F69F-499C-AC04-2A03122A7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6356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820D6-0819-460A-89DA-4F6B972E0489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1811-F69F-499C-AC04-2A03122A7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6784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820D6-0819-460A-89DA-4F6B972E0489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1811-F69F-499C-AC04-2A03122A7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144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B349-3AD6-411F-B993-44059A8169F2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B7E9-1C99-4F51-8926-AF743DB57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0164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820D6-0819-460A-89DA-4F6B972E0489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1811-F69F-499C-AC04-2A03122A7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6900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820D6-0819-460A-89DA-4F6B972E0489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1811-F69F-499C-AC04-2A03122A7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8689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820D6-0819-460A-89DA-4F6B972E0489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1811-F69F-499C-AC04-2A03122A7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9041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820D6-0819-460A-89DA-4F6B972E0489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1811-F69F-499C-AC04-2A03122A7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3252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820D6-0819-460A-89DA-4F6B972E0489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1811-F69F-499C-AC04-2A03122A7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0956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820D6-0819-460A-89DA-4F6B972E0489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1811-F69F-499C-AC04-2A03122A7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3443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820D6-0819-460A-89DA-4F6B972E0489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91811-F69F-499C-AC04-2A03122A7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1045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2B3E-E591-43BF-A01A-E115E972144A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FCF3-80F6-4209-A003-9B01A14D6F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9121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2B3E-E591-43BF-A01A-E115E972144A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FCF3-80F6-4209-A003-9B01A14D6F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8088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2B3E-E591-43BF-A01A-E115E972144A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FCF3-80F6-4209-A003-9B01A14D6F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29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B349-3AD6-411F-B993-44059A8169F2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B7E9-1C99-4F51-8926-AF743DB57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3262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2B3E-E591-43BF-A01A-E115E972144A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FCF3-80F6-4209-A003-9B01A14D6F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3645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2B3E-E591-43BF-A01A-E115E972144A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FCF3-80F6-4209-A003-9B01A14D6F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6408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2B3E-E591-43BF-A01A-E115E972144A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FCF3-80F6-4209-A003-9B01A14D6F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0159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2B3E-E591-43BF-A01A-E115E972144A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FCF3-80F6-4209-A003-9B01A14D6F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5903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2B3E-E591-43BF-A01A-E115E972144A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FCF3-80F6-4209-A003-9B01A14D6F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7853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2B3E-E591-43BF-A01A-E115E972144A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FCF3-80F6-4209-A003-9B01A14D6F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4405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2B3E-E591-43BF-A01A-E115E972144A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FCF3-80F6-4209-A003-9B01A14D6F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485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12B3E-E591-43BF-A01A-E115E972144A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FCF3-80F6-4209-A003-9B01A14D6F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5518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FCB0-5C9D-436E-8260-FE5B95017D4F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3AFD-9D18-44F5-A682-83B9F7A67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9728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FCB0-5C9D-436E-8260-FE5B95017D4F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3AFD-9D18-44F5-A682-83B9F7A67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050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B349-3AD6-411F-B993-44059A8169F2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B7E9-1C99-4F51-8926-AF743DB57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0982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FCB0-5C9D-436E-8260-FE5B95017D4F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3AFD-9D18-44F5-A682-83B9F7A67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0768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FCB0-5C9D-436E-8260-FE5B95017D4F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3AFD-9D18-44F5-A682-83B9F7A67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0612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FCB0-5C9D-436E-8260-FE5B95017D4F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3AFD-9D18-44F5-A682-83B9F7A67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6009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FCB0-5C9D-436E-8260-FE5B95017D4F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3AFD-9D18-44F5-A682-83B9F7A67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371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FCB0-5C9D-436E-8260-FE5B95017D4F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3AFD-9D18-44F5-A682-83B9F7A67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401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FCB0-5C9D-436E-8260-FE5B95017D4F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3AFD-9D18-44F5-A682-83B9F7A67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6182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FCB0-5C9D-436E-8260-FE5B95017D4F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3AFD-9D18-44F5-A682-83B9F7A67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3453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FCB0-5C9D-436E-8260-FE5B95017D4F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3AFD-9D18-44F5-A682-83B9F7A67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2183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FCB0-5C9D-436E-8260-FE5B95017D4F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3AFD-9D18-44F5-A682-83B9F7A67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8789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A53D-C4A5-4463-BC0E-0B102D384E48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6CA-3302-44DE-B1EE-1442DE3811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284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B349-3AD6-411F-B993-44059A8169F2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B7E9-1C99-4F51-8926-AF743DB57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8693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A53D-C4A5-4463-BC0E-0B102D384E48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6CA-3302-44DE-B1EE-1442DE3811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4378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A53D-C4A5-4463-BC0E-0B102D384E48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6CA-3302-44DE-B1EE-1442DE3811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7283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A53D-C4A5-4463-BC0E-0B102D384E48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6CA-3302-44DE-B1EE-1442DE3811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515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A53D-C4A5-4463-BC0E-0B102D384E48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6CA-3302-44DE-B1EE-1442DE3811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6021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A53D-C4A5-4463-BC0E-0B102D384E48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6CA-3302-44DE-B1EE-1442DE3811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4388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A53D-C4A5-4463-BC0E-0B102D384E48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6CA-3302-44DE-B1EE-1442DE3811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243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A53D-C4A5-4463-BC0E-0B102D384E48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6CA-3302-44DE-B1EE-1442DE3811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6344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A53D-C4A5-4463-BC0E-0B102D384E48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6CA-3302-44DE-B1EE-1442DE3811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2219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A53D-C4A5-4463-BC0E-0B102D384E48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6CA-3302-44DE-B1EE-1442DE3811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9676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A53D-C4A5-4463-BC0E-0B102D384E48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16CA-3302-44DE-B1EE-1442DE3811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4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 /><Relationship Id="rId3" Type="http://schemas.openxmlformats.org/officeDocument/2006/relationships/slideLayout" Target="../slideLayouts/slideLayout25.xml" /><Relationship Id="rId7" Type="http://schemas.openxmlformats.org/officeDocument/2006/relationships/slideLayout" Target="../slideLayouts/slideLayout29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24.xml" /><Relationship Id="rId1" Type="http://schemas.openxmlformats.org/officeDocument/2006/relationships/slideLayout" Target="../slideLayouts/slideLayout23.xml" /><Relationship Id="rId6" Type="http://schemas.openxmlformats.org/officeDocument/2006/relationships/slideLayout" Target="../slideLayouts/slideLayout28.xml" /><Relationship Id="rId11" Type="http://schemas.openxmlformats.org/officeDocument/2006/relationships/slideLayout" Target="../slideLayouts/slideLayout33.xml" /><Relationship Id="rId5" Type="http://schemas.openxmlformats.org/officeDocument/2006/relationships/slideLayout" Target="../slideLayouts/slideLayout27.xml" /><Relationship Id="rId10" Type="http://schemas.openxmlformats.org/officeDocument/2006/relationships/slideLayout" Target="../slideLayouts/slideLayout32.xml" /><Relationship Id="rId4" Type="http://schemas.openxmlformats.org/officeDocument/2006/relationships/slideLayout" Target="../slideLayouts/slideLayout26.xml" /><Relationship Id="rId9" Type="http://schemas.openxmlformats.org/officeDocument/2006/relationships/slideLayout" Target="../slideLayouts/slideLayout31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 /><Relationship Id="rId3" Type="http://schemas.openxmlformats.org/officeDocument/2006/relationships/slideLayout" Target="../slideLayouts/slideLayout36.xml" /><Relationship Id="rId7" Type="http://schemas.openxmlformats.org/officeDocument/2006/relationships/slideLayout" Target="../slideLayouts/slideLayout40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35.xml" /><Relationship Id="rId1" Type="http://schemas.openxmlformats.org/officeDocument/2006/relationships/slideLayout" Target="../slideLayouts/slideLayout34.xml" /><Relationship Id="rId6" Type="http://schemas.openxmlformats.org/officeDocument/2006/relationships/slideLayout" Target="../slideLayouts/slideLayout39.xml" /><Relationship Id="rId11" Type="http://schemas.openxmlformats.org/officeDocument/2006/relationships/slideLayout" Target="../slideLayouts/slideLayout44.xml" /><Relationship Id="rId5" Type="http://schemas.openxmlformats.org/officeDocument/2006/relationships/slideLayout" Target="../slideLayouts/slideLayout38.xml" /><Relationship Id="rId10" Type="http://schemas.openxmlformats.org/officeDocument/2006/relationships/slideLayout" Target="../slideLayouts/slideLayout43.xml" /><Relationship Id="rId4" Type="http://schemas.openxmlformats.org/officeDocument/2006/relationships/slideLayout" Target="../slideLayouts/slideLayout37.xml" /><Relationship Id="rId9" Type="http://schemas.openxmlformats.org/officeDocument/2006/relationships/slideLayout" Target="../slideLayouts/slideLayout42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 /><Relationship Id="rId3" Type="http://schemas.openxmlformats.org/officeDocument/2006/relationships/slideLayout" Target="../slideLayouts/slideLayout47.xml" /><Relationship Id="rId7" Type="http://schemas.openxmlformats.org/officeDocument/2006/relationships/slideLayout" Target="../slideLayouts/slideLayout51.xml" /><Relationship Id="rId12" Type="http://schemas.openxmlformats.org/officeDocument/2006/relationships/theme" Target="../theme/theme5.xml" /><Relationship Id="rId2" Type="http://schemas.openxmlformats.org/officeDocument/2006/relationships/slideLayout" Target="../slideLayouts/slideLayout46.xml" /><Relationship Id="rId1" Type="http://schemas.openxmlformats.org/officeDocument/2006/relationships/slideLayout" Target="../slideLayouts/slideLayout45.xml" /><Relationship Id="rId6" Type="http://schemas.openxmlformats.org/officeDocument/2006/relationships/slideLayout" Target="../slideLayouts/slideLayout50.xml" /><Relationship Id="rId11" Type="http://schemas.openxmlformats.org/officeDocument/2006/relationships/slideLayout" Target="../slideLayouts/slideLayout55.xml" /><Relationship Id="rId5" Type="http://schemas.openxmlformats.org/officeDocument/2006/relationships/slideLayout" Target="../slideLayouts/slideLayout49.xml" /><Relationship Id="rId10" Type="http://schemas.openxmlformats.org/officeDocument/2006/relationships/slideLayout" Target="../slideLayouts/slideLayout54.xml" /><Relationship Id="rId4" Type="http://schemas.openxmlformats.org/officeDocument/2006/relationships/slideLayout" Target="../slideLayouts/slideLayout48.xml" /><Relationship Id="rId9" Type="http://schemas.openxmlformats.org/officeDocument/2006/relationships/slideLayout" Target="../slideLayouts/slideLayout53.xml" 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 /><Relationship Id="rId3" Type="http://schemas.openxmlformats.org/officeDocument/2006/relationships/slideLayout" Target="../slideLayouts/slideLayout58.xml" /><Relationship Id="rId7" Type="http://schemas.openxmlformats.org/officeDocument/2006/relationships/slideLayout" Target="../slideLayouts/slideLayout62.xml" /><Relationship Id="rId12" Type="http://schemas.openxmlformats.org/officeDocument/2006/relationships/theme" Target="../theme/theme6.xml" /><Relationship Id="rId2" Type="http://schemas.openxmlformats.org/officeDocument/2006/relationships/slideLayout" Target="../slideLayouts/slideLayout57.xml" /><Relationship Id="rId1" Type="http://schemas.openxmlformats.org/officeDocument/2006/relationships/slideLayout" Target="../slideLayouts/slideLayout56.xml" /><Relationship Id="rId6" Type="http://schemas.openxmlformats.org/officeDocument/2006/relationships/slideLayout" Target="../slideLayouts/slideLayout61.xml" /><Relationship Id="rId11" Type="http://schemas.openxmlformats.org/officeDocument/2006/relationships/slideLayout" Target="../slideLayouts/slideLayout66.xml" /><Relationship Id="rId5" Type="http://schemas.openxmlformats.org/officeDocument/2006/relationships/slideLayout" Target="../slideLayouts/slideLayout60.xml" /><Relationship Id="rId10" Type="http://schemas.openxmlformats.org/officeDocument/2006/relationships/slideLayout" Target="../slideLayouts/slideLayout65.xml" /><Relationship Id="rId4" Type="http://schemas.openxmlformats.org/officeDocument/2006/relationships/slideLayout" Target="../slideLayouts/slideLayout59.xml" /><Relationship Id="rId9" Type="http://schemas.openxmlformats.org/officeDocument/2006/relationships/slideLayout" Target="../slideLayouts/slideLayout64.xml" 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 /><Relationship Id="rId3" Type="http://schemas.openxmlformats.org/officeDocument/2006/relationships/slideLayout" Target="../slideLayouts/slideLayout69.xml" /><Relationship Id="rId7" Type="http://schemas.openxmlformats.org/officeDocument/2006/relationships/slideLayout" Target="../slideLayouts/slideLayout73.xml" /><Relationship Id="rId12" Type="http://schemas.openxmlformats.org/officeDocument/2006/relationships/theme" Target="../theme/theme7.xml" /><Relationship Id="rId2" Type="http://schemas.openxmlformats.org/officeDocument/2006/relationships/slideLayout" Target="../slideLayouts/slideLayout68.xml" /><Relationship Id="rId1" Type="http://schemas.openxmlformats.org/officeDocument/2006/relationships/slideLayout" Target="../slideLayouts/slideLayout67.xml" /><Relationship Id="rId6" Type="http://schemas.openxmlformats.org/officeDocument/2006/relationships/slideLayout" Target="../slideLayouts/slideLayout72.xml" /><Relationship Id="rId11" Type="http://schemas.openxmlformats.org/officeDocument/2006/relationships/slideLayout" Target="../slideLayouts/slideLayout77.xml" /><Relationship Id="rId5" Type="http://schemas.openxmlformats.org/officeDocument/2006/relationships/slideLayout" Target="../slideLayouts/slideLayout71.xml" /><Relationship Id="rId10" Type="http://schemas.openxmlformats.org/officeDocument/2006/relationships/slideLayout" Target="../slideLayouts/slideLayout76.xml" /><Relationship Id="rId4" Type="http://schemas.openxmlformats.org/officeDocument/2006/relationships/slideLayout" Target="../slideLayouts/slideLayout70.xml" /><Relationship Id="rId9" Type="http://schemas.openxmlformats.org/officeDocument/2006/relationships/slideLayout" Target="../slideLayouts/slideLayout75.xml" 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 /><Relationship Id="rId3" Type="http://schemas.openxmlformats.org/officeDocument/2006/relationships/slideLayout" Target="../slideLayouts/slideLayout80.xml" /><Relationship Id="rId7" Type="http://schemas.openxmlformats.org/officeDocument/2006/relationships/slideLayout" Target="../slideLayouts/slideLayout84.xml" /><Relationship Id="rId12" Type="http://schemas.openxmlformats.org/officeDocument/2006/relationships/theme" Target="../theme/theme8.xml" /><Relationship Id="rId2" Type="http://schemas.openxmlformats.org/officeDocument/2006/relationships/slideLayout" Target="../slideLayouts/slideLayout79.xml" /><Relationship Id="rId1" Type="http://schemas.openxmlformats.org/officeDocument/2006/relationships/slideLayout" Target="../slideLayouts/slideLayout78.xml" /><Relationship Id="rId6" Type="http://schemas.openxmlformats.org/officeDocument/2006/relationships/slideLayout" Target="../slideLayouts/slideLayout83.xml" /><Relationship Id="rId11" Type="http://schemas.openxmlformats.org/officeDocument/2006/relationships/slideLayout" Target="../slideLayouts/slideLayout88.xml" /><Relationship Id="rId5" Type="http://schemas.openxmlformats.org/officeDocument/2006/relationships/slideLayout" Target="../slideLayouts/slideLayout82.xml" /><Relationship Id="rId10" Type="http://schemas.openxmlformats.org/officeDocument/2006/relationships/slideLayout" Target="../slideLayouts/slideLayout87.xml" /><Relationship Id="rId4" Type="http://schemas.openxmlformats.org/officeDocument/2006/relationships/slideLayout" Target="../slideLayouts/slideLayout81.xml" /><Relationship Id="rId9" Type="http://schemas.openxmlformats.org/officeDocument/2006/relationships/slideLayout" Target="../slideLayouts/slideLayout86.xml" 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 /><Relationship Id="rId3" Type="http://schemas.openxmlformats.org/officeDocument/2006/relationships/slideLayout" Target="../slideLayouts/slideLayout91.xml" /><Relationship Id="rId7" Type="http://schemas.openxmlformats.org/officeDocument/2006/relationships/slideLayout" Target="../slideLayouts/slideLayout95.xml" /><Relationship Id="rId12" Type="http://schemas.openxmlformats.org/officeDocument/2006/relationships/theme" Target="../theme/theme9.xml" /><Relationship Id="rId2" Type="http://schemas.openxmlformats.org/officeDocument/2006/relationships/slideLayout" Target="../slideLayouts/slideLayout90.xml" /><Relationship Id="rId1" Type="http://schemas.openxmlformats.org/officeDocument/2006/relationships/slideLayout" Target="../slideLayouts/slideLayout89.xml" /><Relationship Id="rId6" Type="http://schemas.openxmlformats.org/officeDocument/2006/relationships/slideLayout" Target="../slideLayouts/slideLayout94.xml" /><Relationship Id="rId11" Type="http://schemas.openxmlformats.org/officeDocument/2006/relationships/slideLayout" Target="../slideLayouts/slideLayout99.xml" /><Relationship Id="rId5" Type="http://schemas.openxmlformats.org/officeDocument/2006/relationships/slideLayout" Target="../slideLayouts/slideLayout93.xml" /><Relationship Id="rId10" Type="http://schemas.openxmlformats.org/officeDocument/2006/relationships/slideLayout" Target="../slideLayouts/slideLayout98.xml" /><Relationship Id="rId4" Type="http://schemas.openxmlformats.org/officeDocument/2006/relationships/slideLayout" Target="../slideLayouts/slideLayout92.xml" /><Relationship Id="rId9" Type="http://schemas.openxmlformats.org/officeDocument/2006/relationships/slideLayout" Target="../slideLayouts/slideLayout97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8B349-3AD6-411F-B993-44059A8169F2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BB7E9-1C99-4F51-8926-AF743DB57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82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18893-6173-4AB5-9415-C52FEE85C36B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108A5-1F17-4E4E-A354-F490E017C1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1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05136-ED63-46F4-8492-CE2A6D90333D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F50DC-E94C-45A3-8247-9B75251DD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52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A19BF-D715-4B64-B5A5-123FFD570973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60D8B-B805-491C-9413-33A8DD3AD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79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2EBFD-B271-4FFE-AB2F-22C02047A4E7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DDA88-38D5-4673-AA52-A89DCE144F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69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820D6-0819-460A-89DA-4F6B972E0489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91811-F69F-499C-AC04-2A03122A7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60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12B3E-E591-43BF-A01A-E115E972144A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FFCF3-80F6-4209-A003-9B01A14D6F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62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2FCB0-5C9D-436E-8260-FE5B95017D4F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43AFD-9D18-44F5-A682-83B9F7A67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72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5A53D-C4A5-4463-BC0E-0B102D384E48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616CA-3302-44DE-B1EE-1442DE3811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47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13" Type="http://schemas.openxmlformats.org/officeDocument/2006/relationships/image" Target="../media/image13.png" /><Relationship Id="rId3" Type="http://schemas.openxmlformats.org/officeDocument/2006/relationships/image" Target="../media/image3.jpeg" /><Relationship Id="rId7" Type="http://schemas.openxmlformats.org/officeDocument/2006/relationships/image" Target="../media/image7.png" /><Relationship Id="rId12" Type="http://schemas.openxmlformats.org/officeDocument/2006/relationships/image" Target="../media/image12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.png" /><Relationship Id="rId11" Type="http://schemas.openxmlformats.org/officeDocument/2006/relationships/image" Target="../media/image11.png" /><Relationship Id="rId5" Type="http://schemas.openxmlformats.org/officeDocument/2006/relationships/image" Target="../media/image5.png" /><Relationship Id="rId10" Type="http://schemas.openxmlformats.org/officeDocument/2006/relationships/image" Target="../media/image10.png" /><Relationship Id="rId4" Type="http://schemas.openxmlformats.org/officeDocument/2006/relationships/image" Target="../media/image4.jpeg" /><Relationship Id="rId9" Type="http://schemas.openxmlformats.org/officeDocument/2006/relationships/image" Target="../media/image9.png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 /><Relationship Id="rId2" Type="http://schemas.openxmlformats.org/officeDocument/2006/relationships/diagramData" Target="../diagrams/data3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3.xml" /><Relationship Id="rId5" Type="http://schemas.openxmlformats.org/officeDocument/2006/relationships/diagramColors" Target="../diagrams/colors3.xml" /><Relationship Id="rId4" Type="http://schemas.openxmlformats.org/officeDocument/2006/relationships/diagramQuickStyle" Target="../diagrams/quickStyle3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 /><Relationship Id="rId2" Type="http://schemas.openxmlformats.org/officeDocument/2006/relationships/diagramData" Target="../diagrams/data4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4.xml" /><Relationship Id="rId5" Type="http://schemas.openxmlformats.org/officeDocument/2006/relationships/diagramColors" Target="../diagrams/colors4.xml" /><Relationship Id="rId4" Type="http://schemas.openxmlformats.org/officeDocument/2006/relationships/diagramQuickStyle" Target="../diagrams/quickStyle4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 /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 /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 /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 /><Relationship Id="rId2" Type="http://schemas.openxmlformats.org/officeDocument/2006/relationships/diagramData" Target="../diagrams/data5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5.xml" /><Relationship Id="rId5" Type="http://schemas.openxmlformats.org/officeDocument/2006/relationships/diagramColors" Target="../diagrams/colors5.xml" /><Relationship Id="rId4" Type="http://schemas.openxmlformats.org/officeDocument/2006/relationships/diagramQuickStyle" Target="../diagrams/quickStyle5.xml" 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29580"/>
            <a:ext cx="6858000" cy="1769314"/>
          </a:xfrm>
        </p:spPr>
        <p:txBody>
          <a:bodyPr>
            <a:noAutofit/>
          </a:bodyPr>
          <a:lstStyle/>
          <a:p>
            <a:r>
              <a:rPr lang="en-US" sz="4000" dirty="0"/>
              <a:t>Promoting</a:t>
            </a:r>
            <a:br>
              <a:rPr lang="en-US" sz="4000" dirty="0"/>
            </a:br>
            <a:r>
              <a:rPr lang="en-US" sz="4000" dirty="0"/>
              <a:t>Made in Pakistan</a:t>
            </a:r>
            <a:br>
              <a:rPr lang="en-US" sz="4000" dirty="0"/>
            </a:br>
            <a:r>
              <a:rPr lang="en-US" sz="4000" dirty="0"/>
              <a:t>in South America</a:t>
            </a:r>
          </a:p>
          <a:p>
            <a:endParaRPr lang="en-US" sz="2800" i="1" dirty="0"/>
          </a:p>
          <a:p>
            <a:r>
              <a:rPr lang="en-US" sz="2800" i="1" dirty="0"/>
              <a:t>Dr. Muhammad Khalid </a:t>
            </a:r>
            <a:r>
              <a:rPr lang="en-US" sz="2800" i="1" dirty="0" err="1"/>
              <a:t>Ejaz</a:t>
            </a:r>
            <a:endParaRPr lang="en-US" sz="2800" i="1" dirty="0"/>
          </a:p>
          <a:p>
            <a:r>
              <a:rPr lang="en-US" sz="2800" i="1" dirty="0"/>
              <a:t>The Ambassador of Pakistan to Argentina</a:t>
            </a:r>
          </a:p>
          <a:p>
            <a:endParaRPr lang="en-GB" sz="4000" dirty="0"/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830"/>
            <a:ext cx="902745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904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6657"/>
          </a:xfrm>
        </p:spPr>
        <p:txBody>
          <a:bodyPr>
            <a:noAutofit/>
          </a:bodyPr>
          <a:lstStyle/>
          <a:p>
            <a:r>
              <a:rPr lang="en-US" sz="3200" dirty="0"/>
              <a:t>Pak-Argentina Bilateral Trade Over the Years</a:t>
            </a:r>
            <a:endParaRPr lang="en-GB" sz="3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3752308"/>
              </p:ext>
            </p:extLst>
          </p:nvPr>
        </p:nvGraphicFramePr>
        <p:xfrm>
          <a:off x="628650" y="1262743"/>
          <a:ext cx="7886700" cy="5442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3905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690" y="365126"/>
            <a:ext cx="7350037" cy="77569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Pak Argentina Import Commodity Basket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GB" dirty="0"/>
          </a:p>
          <a:p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0725867"/>
              </p:ext>
            </p:extLst>
          </p:nvPr>
        </p:nvGraphicFramePr>
        <p:xfrm>
          <a:off x="966651" y="1410789"/>
          <a:ext cx="7289076" cy="5233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4474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322217"/>
            <a:ext cx="8403772" cy="827314"/>
          </a:xfrm>
        </p:spPr>
        <p:txBody>
          <a:bodyPr>
            <a:noAutofit/>
          </a:bodyPr>
          <a:lstStyle/>
          <a:p>
            <a:r>
              <a:rPr lang="en-US" sz="3200" dirty="0"/>
              <a:t>Argentina’s Major Exports to Pakistan-2019 </a:t>
            </a:r>
            <a:endParaRPr lang="en-GB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439694"/>
              </p:ext>
            </p:extLst>
          </p:nvPr>
        </p:nvGraphicFramePr>
        <p:xfrm>
          <a:off x="313509" y="1149531"/>
          <a:ext cx="8403772" cy="5373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3282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536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Pak-Argentine Export Commodity Basket-2019</a:t>
            </a:r>
            <a:endParaRPr lang="en-GB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667059"/>
              </p:ext>
            </p:extLst>
          </p:nvPr>
        </p:nvGraphicFramePr>
        <p:xfrm>
          <a:off x="628650" y="1210491"/>
          <a:ext cx="7886700" cy="4966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13013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242417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7957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Pak-Argentina Import Commodity Basket-2019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5743893"/>
              </p:ext>
            </p:extLst>
          </p:nvPr>
        </p:nvGraphicFramePr>
        <p:xfrm>
          <a:off x="628650" y="1454330"/>
          <a:ext cx="7886700" cy="4789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6287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Argentina Trade with Pakistan vs India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125266"/>
            <a:ext cx="4454692" cy="38754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1455" y="2860508"/>
            <a:ext cx="90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35.44</a:t>
            </a:r>
            <a:r>
              <a:rPr lang="en-US" sz="1350" dirty="0"/>
              <a:t> </a:t>
            </a:r>
            <a:endParaRPr lang="en-GB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135356" y="3817019"/>
            <a:ext cx="84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101.91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691" y="2125266"/>
            <a:ext cx="4689310" cy="38754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90047" y="3891557"/>
            <a:ext cx="929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2155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112291" y="3086100"/>
            <a:ext cx="848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809.03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086223" y="5608335"/>
            <a:ext cx="13986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2019</a:t>
            </a: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1440892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err="1"/>
              <a:t>Arg</a:t>
            </a:r>
            <a:r>
              <a:rPr lang="en-US" sz="3600" dirty="0"/>
              <a:t> Import Tariff on Products of Pak Export Interest </a:t>
            </a:r>
            <a:endParaRPr lang="en-GB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50357638"/>
              </p:ext>
            </p:extLst>
          </p:nvPr>
        </p:nvGraphicFramePr>
        <p:xfrm>
          <a:off x="629840" y="1690690"/>
          <a:ext cx="3933826" cy="384923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66913">
                  <a:extLst>
                    <a:ext uri="{9D8B030D-6E8A-4147-A177-3AD203B41FA5}">
                      <a16:colId xmlns:a16="http://schemas.microsoft.com/office/drawing/2014/main" val="3974457099"/>
                    </a:ext>
                  </a:extLst>
                </a:gridCol>
                <a:gridCol w="1966913">
                  <a:extLst>
                    <a:ext uri="{9D8B030D-6E8A-4147-A177-3AD203B41FA5}">
                      <a16:colId xmlns:a16="http://schemas.microsoft.com/office/drawing/2014/main" val="3549954425"/>
                    </a:ext>
                  </a:extLst>
                </a:gridCol>
              </a:tblGrid>
              <a:tr h="502259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50" kern="1200" dirty="0"/>
                        <a:t>Product Group</a:t>
                      </a:r>
                      <a:endParaRPr lang="en-GB" sz="13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50" kern="1200" dirty="0"/>
                        <a:t>Ad Valorem tariff</a:t>
                      </a:r>
                      <a:endParaRPr lang="en-GB" sz="13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933482"/>
                  </a:ext>
                </a:extLst>
              </a:tr>
              <a:tr h="450969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50" kern="1200" dirty="0"/>
                        <a:t>Cotton yarn</a:t>
                      </a:r>
                      <a:endParaRPr lang="en-GB" sz="13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50" kern="1200" dirty="0"/>
                        <a:t>26%</a:t>
                      </a:r>
                      <a:endParaRPr lang="en-GB" sz="13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518168"/>
                  </a:ext>
                </a:extLst>
              </a:tr>
              <a:tr h="526002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50" kern="1200" dirty="0"/>
                        <a:t>Cotton fabric</a:t>
                      </a:r>
                      <a:endParaRPr lang="en-GB" sz="13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50" kern="1200" dirty="0"/>
                        <a:t>26%</a:t>
                      </a:r>
                      <a:endParaRPr lang="en-GB" sz="13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694885"/>
                  </a:ext>
                </a:extLst>
              </a:tr>
              <a:tr h="456631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50" kern="1200" dirty="0"/>
                        <a:t>Manmade fabric</a:t>
                      </a:r>
                      <a:endParaRPr lang="en-GB" sz="13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50" kern="1200" dirty="0"/>
                        <a:t>26%</a:t>
                      </a:r>
                      <a:endParaRPr lang="en-GB" sz="13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697724"/>
                  </a:ext>
                </a:extLst>
              </a:tr>
              <a:tr h="553563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50" kern="1200" dirty="0"/>
                        <a:t>Beauty products (pedicure/manicure)</a:t>
                      </a:r>
                      <a:endParaRPr lang="en-GB" sz="13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50" kern="1200" dirty="0"/>
                        <a:t>18%</a:t>
                      </a:r>
                      <a:endParaRPr lang="en-GB" sz="13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616715"/>
                  </a:ext>
                </a:extLst>
              </a:tr>
              <a:tr h="492795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50" kern="1200" dirty="0"/>
                        <a:t>Medical &amp; dental equipment</a:t>
                      </a:r>
                      <a:endParaRPr lang="en-GB" sz="13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50" kern="1200" dirty="0"/>
                        <a:t>16%</a:t>
                      </a:r>
                      <a:endParaRPr lang="en-GB" sz="13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082294"/>
                  </a:ext>
                </a:extLst>
              </a:tr>
              <a:tr h="428445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50" kern="1200" dirty="0"/>
                        <a:t>Articles of leather</a:t>
                      </a:r>
                      <a:endParaRPr lang="en-GB" sz="13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50" kern="1200" dirty="0"/>
                        <a:t>20%</a:t>
                      </a:r>
                      <a:endParaRPr lang="en-GB" sz="13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266981"/>
                  </a:ext>
                </a:extLst>
              </a:tr>
              <a:tr h="428445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50" kern="1200" dirty="0"/>
                        <a:t>Home textile</a:t>
                      </a:r>
                      <a:endParaRPr lang="en-GB" sz="13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350" kern="1200" dirty="0"/>
                        <a:t>35%</a:t>
                      </a:r>
                      <a:endParaRPr lang="en-GB" sz="13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911004"/>
                  </a:ext>
                </a:extLst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381260916"/>
              </p:ext>
            </p:extLst>
          </p:nvPr>
        </p:nvGraphicFramePr>
        <p:xfrm>
          <a:off x="4573191" y="1678169"/>
          <a:ext cx="3953670" cy="382711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76835">
                  <a:extLst>
                    <a:ext uri="{9D8B030D-6E8A-4147-A177-3AD203B41FA5}">
                      <a16:colId xmlns:a16="http://schemas.microsoft.com/office/drawing/2014/main" val="2983673574"/>
                    </a:ext>
                  </a:extLst>
                </a:gridCol>
                <a:gridCol w="1976835">
                  <a:extLst>
                    <a:ext uri="{9D8B030D-6E8A-4147-A177-3AD203B41FA5}">
                      <a16:colId xmlns:a16="http://schemas.microsoft.com/office/drawing/2014/main" val="2794101833"/>
                    </a:ext>
                  </a:extLst>
                </a:gridCol>
              </a:tblGrid>
              <a:tr h="495353">
                <a:tc>
                  <a:txBody>
                    <a:bodyPr/>
                    <a:lstStyle/>
                    <a:p>
                      <a:r>
                        <a:rPr lang="en-US" dirty="0"/>
                        <a:t>Product Group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 Valorem</a:t>
                      </a:r>
                      <a:r>
                        <a:rPr lang="en-US" baseline="0" dirty="0"/>
                        <a:t> tariff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938486"/>
                  </a:ext>
                </a:extLst>
              </a:tr>
              <a:tr h="495353">
                <a:tc>
                  <a:txBody>
                    <a:bodyPr/>
                    <a:lstStyle/>
                    <a:p>
                      <a:r>
                        <a:rPr lang="en-US" dirty="0"/>
                        <a:t>Salt</a:t>
                      </a:r>
                      <a:r>
                        <a:rPr lang="en-US" baseline="0" dirty="0"/>
                        <a:t> lamps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584284"/>
                  </a:ext>
                </a:extLst>
              </a:tr>
              <a:tr h="495353">
                <a:tc>
                  <a:txBody>
                    <a:bodyPr/>
                    <a:lstStyle/>
                    <a:p>
                      <a:r>
                        <a:rPr lang="en-US" dirty="0"/>
                        <a:t>Footwear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675372"/>
                  </a:ext>
                </a:extLst>
              </a:tr>
              <a:tr h="495353">
                <a:tc>
                  <a:txBody>
                    <a:bodyPr/>
                    <a:lstStyle/>
                    <a:p>
                      <a:r>
                        <a:rPr lang="en-US" dirty="0"/>
                        <a:t>Rice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966323"/>
                  </a:ext>
                </a:extLst>
              </a:tr>
              <a:tr h="495353">
                <a:tc>
                  <a:txBody>
                    <a:bodyPr/>
                    <a:lstStyle/>
                    <a:p>
                      <a:r>
                        <a:rPr lang="en-US" dirty="0"/>
                        <a:t>Sports goods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868302"/>
                  </a:ext>
                </a:extLst>
              </a:tr>
              <a:tr h="495353">
                <a:tc>
                  <a:txBody>
                    <a:bodyPr/>
                    <a:lstStyle/>
                    <a:p>
                      <a:r>
                        <a:rPr lang="en-US" dirty="0"/>
                        <a:t>Footballs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879056"/>
                  </a:ext>
                </a:extLst>
              </a:tr>
              <a:tr h="854992">
                <a:tc>
                  <a:txBody>
                    <a:bodyPr/>
                    <a:lstStyle/>
                    <a:p>
                      <a:r>
                        <a:rPr lang="en-US" dirty="0"/>
                        <a:t>Ready made garments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38080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94929" y="6017623"/>
            <a:ext cx="790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*Para tariffs &amp; non-tariff measures are additional barriers to trade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971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Pak-Argentina bilateral Trade-Embassy’s Endeavors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Identification of potential export products</a:t>
            </a:r>
          </a:p>
          <a:p>
            <a:r>
              <a:rPr lang="en-US" dirty="0"/>
              <a:t>Virtual meetings with Chambers</a:t>
            </a:r>
          </a:p>
          <a:p>
            <a:r>
              <a:rPr lang="en-US" dirty="0"/>
              <a:t>Virtual Exhibitions</a:t>
            </a:r>
          </a:p>
          <a:p>
            <a:r>
              <a:rPr lang="en-US" dirty="0"/>
              <a:t>JTC meeting scheduled after 11 years</a:t>
            </a:r>
          </a:p>
          <a:p>
            <a:r>
              <a:rPr lang="en-US" dirty="0"/>
              <a:t>Engagement with ANMAT for registration of Pakistan’s drugs/medical instruments in Argentina</a:t>
            </a:r>
          </a:p>
          <a:p>
            <a:r>
              <a:rPr lang="en-US" dirty="0"/>
              <a:t>Parleys with SENASA</a:t>
            </a:r>
          </a:p>
          <a:p>
            <a:r>
              <a:rPr lang="en-US" dirty="0"/>
              <a:t>Attestation of trade documents</a:t>
            </a:r>
          </a:p>
          <a:p>
            <a:r>
              <a:rPr lang="en-US" dirty="0"/>
              <a:t>Efforts to resolve visa issues</a:t>
            </a:r>
          </a:p>
          <a:p>
            <a:r>
              <a:rPr lang="en-US" dirty="0"/>
              <a:t>Creating a soft image of Pakistan-Plasma Therapy Open Forum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786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19" y="365126"/>
            <a:ext cx="8421189" cy="662485"/>
          </a:xfrm>
        </p:spPr>
        <p:txBody>
          <a:bodyPr>
            <a:normAutofit/>
          </a:bodyPr>
          <a:lstStyle/>
          <a:p>
            <a:r>
              <a:rPr lang="en-US" sz="3600" dirty="0"/>
              <a:t>Chile Fact Sheet</a:t>
            </a:r>
            <a:endParaRPr lang="en-GB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470802"/>
              </p:ext>
            </p:extLst>
          </p:nvPr>
        </p:nvGraphicFramePr>
        <p:xfrm>
          <a:off x="426720" y="1027612"/>
          <a:ext cx="8421189" cy="577907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305523">
                  <a:extLst>
                    <a:ext uri="{9D8B030D-6E8A-4147-A177-3AD203B41FA5}">
                      <a16:colId xmlns:a16="http://schemas.microsoft.com/office/drawing/2014/main" val="621385114"/>
                    </a:ext>
                  </a:extLst>
                </a:gridCol>
                <a:gridCol w="5115666">
                  <a:extLst>
                    <a:ext uri="{9D8B030D-6E8A-4147-A177-3AD203B41FA5}">
                      <a16:colId xmlns:a16="http://schemas.microsoft.com/office/drawing/2014/main" val="3053703850"/>
                    </a:ext>
                  </a:extLst>
                </a:gridCol>
              </a:tblGrid>
              <a:tr h="228506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Population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18.2 Million (2020 </a:t>
                      </a:r>
                      <a:r>
                        <a:rPr lang="en-GB" sz="1600" dirty="0" err="1">
                          <a:effectLst/>
                        </a:rPr>
                        <a:t>est</a:t>
                      </a:r>
                      <a:r>
                        <a:rPr lang="en-GB" sz="1600" dirty="0">
                          <a:effectLst/>
                        </a:rPr>
                        <a:t>)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3198511"/>
                  </a:ext>
                </a:extLst>
              </a:tr>
              <a:tr h="228506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Area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>
                          <a:effectLst/>
                        </a:rPr>
                        <a:t>756,102 sq Km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3541326"/>
                  </a:ext>
                </a:extLst>
              </a:tr>
              <a:tr h="228506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GDP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US $ 283 billion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0462222"/>
                  </a:ext>
                </a:extLst>
              </a:tr>
              <a:tr h="228506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Per Capita Income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US$ 25,915 (2019)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9116939"/>
                  </a:ext>
                </a:extLst>
              </a:tr>
              <a:tr h="371797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Composition of GDP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>
                          <a:effectLst/>
                        </a:rPr>
                        <a:t>Services: 53.1 %, Industry: 41.8 %, Agriculture: 5.1 %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0875655"/>
                  </a:ext>
                </a:extLst>
              </a:tr>
              <a:tr h="627521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Major agriculture products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grapes, apples, pears, onions, wheat, corn, oats, peaches, garlic, beans; beef, poultry, wool; fish; timber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2690414"/>
                  </a:ext>
                </a:extLst>
              </a:tr>
              <a:tr h="685519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Major industries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copper, lithium, other minerals, foodstuffs, fish processing, iron and steel, wood &amp; wood products, transport equipment, cement, textiles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8091716"/>
                  </a:ext>
                </a:extLst>
              </a:tr>
              <a:tr h="371797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Total merchandise trade (2019)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US $139,691 Million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7795580"/>
                  </a:ext>
                </a:extLst>
              </a:tr>
              <a:tr h="457013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Merchandise exports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US $ 69,889 millions (FOB) </a:t>
                      </a:r>
                      <a:endParaRPr lang="en-GB" sz="1800" dirty="0">
                        <a:effectLst/>
                      </a:endParaRPr>
                    </a:p>
                    <a:p>
                      <a:pPr algn="just"/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8948951"/>
                  </a:ext>
                </a:extLst>
              </a:tr>
              <a:tr h="228506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Merchandise Imports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US $ 69.801 million 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37676"/>
                  </a:ext>
                </a:extLst>
              </a:tr>
              <a:tr h="9412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Chile’s major exports (commodity GroupWise in 2018) 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agricultural products 32%, fuels and mining products 54%, manufacturing 13.1</a:t>
                      </a:r>
                      <a:r>
                        <a:rPr lang="en-GB" sz="1600" baseline="0" dirty="0">
                          <a:effectLst/>
                        </a:rPr>
                        <a:t> &amp;</a:t>
                      </a:r>
                      <a:r>
                        <a:rPr lang="en-GB" sz="1600" dirty="0">
                          <a:effectLst/>
                        </a:rPr>
                        <a:t> others 0.9%,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1623887"/>
                  </a:ext>
                </a:extLst>
              </a:tr>
              <a:tr h="102827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Chile’s major imports (Commodity Group wise in 2019)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manufactured goods 71.2%, fuels and mining products 17.6%, agriculture products 10.1%.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4880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3080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3548927"/>
            <a:ext cx="3404643" cy="2049237"/>
          </a:xfrm>
          <a:prstGeom prst="rect">
            <a:avLst/>
          </a:prstGeom>
        </p:spPr>
      </p:pic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358" y="3556188"/>
            <a:ext cx="3404642" cy="203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6318"/>
            <a:ext cx="2868801" cy="15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Image result for Argentina"/>
          <p:cNvSpPr>
            <a:spLocks noChangeAspect="1" noChangeArrowheads="1"/>
          </p:cNvSpPr>
          <p:nvPr/>
        </p:nvSpPr>
        <p:spPr bwMode="auto">
          <a:xfrm>
            <a:off x="155574" y="-144463"/>
            <a:ext cx="336051" cy="33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357" y="1"/>
            <a:ext cx="3404643" cy="2166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0019" y="0"/>
            <a:ext cx="2933700" cy="21666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0477"/>
            <a:ext cx="2870019" cy="2162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0018" y="2166688"/>
            <a:ext cx="2869338" cy="13749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9356" y="2166688"/>
            <a:ext cx="3404644" cy="13822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0018" y="3548928"/>
            <a:ext cx="2869337" cy="2041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9355" y="5590904"/>
            <a:ext cx="3405862" cy="12670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70018" y="5590903"/>
            <a:ext cx="2869338" cy="12566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" y="5590903"/>
            <a:ext cx="2870016" cy="12566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31817" y="2638697"/>
            <a:ext cx="7350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Sights of South America</a:t>
            </a:r>
            <a:endParaRPr lang="en-GB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76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670619" cy="782355"/>
          </a:xfrm>
        </p:spPr>
        <p:txBody>
          <a:bodyPr>
            <a:normAutofit fontScale="90000"/>
          </a:bodyPr>
          <a:lstStyle/>
          <a:p>
            <a:br>
              <a:rPr lang="en-GB" sz="3600" b="1" dirty="0"/>
            </a:br>
            <a:r>
              <a:rPr lang="en-GB" sz="3600" dirty="0"/>
              <a:t>Chile-Major Export Commodities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1481415"/>
              </p:ext>
            </p:extLst>
          </p:nvPr>
        </p:nvGraphicFramePr>
        <p:xfrm>
          <a:off x="628651" y="1393372"/>
          <a:ext cx="7670618" cy="509827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226429">
                  <a:extLst>
                    <a:ext uri="{9D8B030D-6E8A-4147-A177-3AD203B41FA5}">
                      <a16:colId xmlns:a16="http://schemas.microsoft.com/office/drawing/2014/main" val="2040330396"/>
                    </a:ext>
                  </a:extLst>
                </a:gridCol>
                <a:gridCol w="1267603">
                  <a:extLst>
                    <a:ext uri="{9D8B030D-6E8A-4147-A177-3AD203B41FA5}">
                      <a16:colId xmlns:a16="http://schemas.microsoft.com/office/drawing/2014/main" val="2731649059"/>
                    </a:ext>
                  </a:extLst>
                </a:gridCol>
                <a:gridCol w="1202597">
                  <a:extLst>
                    <a:ext uri="{9D8B030D-6E8A-4147-A177-3AD203B41FA5}">
                      <a16:colId xmlns:a16="http://schemas.microsoft.com/office/drawing/2014/main" val="986002924"/>
                    </a:ext>
                  </a:extLst>
                </a:gridCol>
                <a:gridCol w="1446366">
                  <a:extLst>
                    <a:ext uri="{9D8B030D-6E8A-4147-A177-3AD203B41FA5}">
                      <a16:colId xmlns:a16="http://schemas.microsoft.com/office/drawing/2014/main" val="265665948"/>
                    </a:ext>
                  </a:extLst>
                </a:gridCol>
                <a:gridCol w="1527623">
                  <a:extLst>
                    <a:ext uri="{9D8B030D-6E8A-4147-A177-3AD203B41FA5}">
                      <a16:colId xmlns:a16="http://schemas.microsoft.com/office/drawing/2014/main" val="1955203349"/>
                    </a:ext>
                  </a:extLst>
                </a:gridCol>
              </a:tblGrid>
              <a:tr h="131043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</a:rPr>
                        <a:t> Commodity Group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</a:rPr>
                        <a:t>2016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</a:rPr>
                        <a:t>2017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</a:rPr>
                        <a:t>2018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</a:rPr>
                        <a:t>2019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6165703"/>
                  </a:ext>
                </a:extLst>
              </a:tr>
              <a:tr h="35226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Minerals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30,089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36,681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40,171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36,221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85800883"/>
                  </a:ext>
                </a:extLst>
              </a:tr>
              <a:tr h="35226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Fruits &amp; berries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5,944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5,680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6,484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6,670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96935198"/>
                  </a:ext>
                </a:extLst>
              </a:tr>
              <a:tr h="61743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Forestry &amp; its derivatives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5,161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5,407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6,812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5,526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90677748"/>
                  </a:ext>
                </a:extLst>
              </a:tr>
              <a:tr h="35226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Fisheries products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5,167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6,038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6,758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6,496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74315917"/>
                  </a:ext>
                </a:extLst>
              </a:tr>
              <a:tr h="35226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Other food products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2,135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2,115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2,387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2,463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09156023"/>
                  </a:ext>
                </a:extLst>
              </a:tr>
              <a:tr h="35226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Wines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1,856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2,025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2,005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1,934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42691766"/>
                  </a:ext>
                </a:extLst>
              </a:tr>
              <a:tr h="35226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Services exports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981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1,017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1,190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1,258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9777960"/>
                  </a:ext>
                </a:extLst>
              </a:tr>
              <a:tr h="35226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Other products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687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583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572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447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60783393"/>
                  </a:ext>
                </a:extLst>
              </a:tr>
              <a:tr h="35226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Ships and ranches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434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529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636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638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74114235"/>
                  </a:ext>
                </a:extLst>
              </a:tr>
              <a:tr h="35226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Other than mining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9,392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8,078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9,148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9,472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0774991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20492" y="6488668"/>
            <a:ext cx="239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 $ in Million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5180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7670" cy="801823"/>
          </a:xfrm>
        </p:spPr>
        <p:txBody>
          <a:bodyPr/>
          <a:lstStyle/>
          <a:p>
            <a:r>
              <a:rPr lang="en-US" dirty="0"/>
              <a:t>Chile Major Commodity Group-Imports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5995556"/>
              </p:ext>
            </p:extLst>
          </p:nvPr>
        </p:nvGraphicFramePr>
        <p:xfrm>
          <a:off x="628650" y="1227912"/>
          <a:ext cx="8027670" cy="527868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09905">
                  <a:extLst>
                    <a:ext uri="{9D8B030D-6E8A-4147-A177-3AD203B41FA5}">
                      <a16:colId xmlns:a16="http://schemas.microsoft.com/office/drawing/2014/main" val="2918967307"/>
                    </a:ext>
                  </a:extLst>
                </a:gridCol>
                <a:gridCol w="1803057">
                  <a:extLst>
                    <a:ext uri="{9D8B030D-6E8A-4147-A177-3AD203B41FA5}">
                      <a16:colId xmlns:a16="http://schemas.microsoft.com/office/drawing/2014/main" val="1880908961"/>
                    </a:ext>
                  </a:extLst>
                </a:gridCol>
                <a:gridCol w="1538236">
                  <a:extLst>
                    <a:ext uri="{9D8B030D-6E8A-4147-A177-3AD203B41FA5}">
                      <a16:colId xmlns:a16="http://schemas.microsoft.com/office/drawing/2014/main" val="3124820161"/>
                    </a:ext>
                  </a:extLst>
                </a:gridCol>
                <a:gridCol w="1538236">
                  <a:extLst>
                    <a:ext uri="{9D8B030D-6E8A-4147-A177-3AD203B41FA5}">
                      <a16:colId xmlns:a16="http://schemas.microsoft.com/office/drawing/2014/main" val="3798479132"/>
                    </a:ext>
                  </a:extLst>
                </a:gridCol>
                <a:gridCol w="1538236">
                  <a:extLst>
                    <a:ext uri="{9D8B030D-6E8A-4147-A177-3AD203B41FA5}">
                      <a16:colId xmlns:a16="http://schemas.microsoft.com/office/drawing/2014/main" val="469439023"/>
                    </a:ext>
                  </a:extLst>
                </a:gridCol>
              </a:tblGrid>
              <a:tr h="8777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Major Commodity Group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2016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2017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2018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2019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4525003"/>
                  </a:ext>
                </a:extLst>
              </a:tr>
              <a:tr h="877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Mineral fuels and lubricants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7,385.66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9,460.68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11,961.90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10,823.71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8875649"/>
                  </a:ext>
                </a:extLst>
              </a:tr>
              <a:tr h="1175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Means of transport and their parts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6,969.22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8,498.24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9,984.59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8,246.31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7918139"/>
                  </a:ext>
                </a:extLst>
              </a:tr>
              <a:tr h="282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Foods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3,203.68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3,852.17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4,241.89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4,240.23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0773436"/>
                  </a:ext>
                </a:extLst>
              </a:tr>
              <a:tr h="877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Clothing and accessories, and footwear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3,081.85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3,473.23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3,688.27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3,350.89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9438569"/>
                  </a:ext>
                </a:extLst>
              </a:tr>
              <a:tr h="282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Technology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2,937.79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3,058.17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3,218.32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2,830.57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9844350"/>
                  </a:ext>
                </a:extLst>
              </a:tr>
              <a:tr h="877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Other relevant products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1,821.68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1,957.20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2,274.40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2,217.13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279416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49143" y="6355475"/>
            <a:ext cx="190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 $ in Million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032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806" y="365126"/>
            <a:ext cx="8116388" cy="1325563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Major Commodity  wise breakup of imports-Chile 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180877"/>
              </p:ext>
            </p:extLst>
          </p:nvPr>
        </p:nvGraphicFramePr>
        <p:xfrm>
          <a:off x="513806" y="1288870"/>
          <a:ext cx="8116388" cy="5268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4934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9733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Chile major trading partners-Export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128378"/>
              </p:ext>
            </p:extLst>
          </p:nvPr>
        </p:nvGraphicFramePr>
        <p:xfrm>
          <a:off x="628650" y="1271452"/>
          <a:ext cx="8097339" cy="5364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0464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63578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Chile major trading partners-import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173155"/>
              </p:ext>
            </p:extLst>
          </p:nvPr>
        </p:nvGraphicFramePr>
        <p:xfrm>
          <a:off x="628650" y="1463039"/>
          <a:ext cx="7635784" cy="5251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48846" y="1690689"/>
            <a:ext cx="141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US $ billion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75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84405"/>
          </a:xfrm>
        </p:spPr>
        <p:txBody>
          <a:bodyPr/>
          <a:lstStyle/>
          <a:p>
            <a:r>
              <a:rPr lang="en-US" dirty="0"/>
              <a:t>Chile Trading Regime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1837741"/>
              </p:ext>
            </p:extLst>
          </p:nvPr>
        </p:nvGraphicFramePr>
        <p:xfrm>
          <a:off x="628650" y="1149531"/>
          <a:ext cx="7886700" cy="5460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3360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27948"/>
          </a:xfrm>
        </p:spPr>
        <p:txBody>
          <a:bodyPr/>
          <a:lstStyle/>
          <a:p>
            <a:r>
              <a:rPr lang="en-US" dirty="0"/>
              <a:t>Pakistan-Chile Bilateral Trade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499571"/>
              </p:ext>
            </p:extLst>
          </p:nvPr>
        </p:nvGraphicFramePr>
        <p:xfrm>
          <a:off x="628650" y="1332411"/>
          <a:ext cx="7886700" cy="4844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96594" y="5807631"/>
            <a:ext cx="1881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US $ in Million</a:t>
            </a:r>
            <a:endParaRPr lang="en-GB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65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9571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Pak-Chile Major Export Items-2019</a:t>
            </a:r>
            <a:endParaRPr lang="en-GB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856017"/>
              </p:ext>
            </p:extLst>
          </p:nvPr>
        </p:nvGraphicFramePr>
        <p:xfrm>
          <a:off x="628650" y="1245326"/>
          <a:ext cx="7886700" cy="5390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4495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365126"/>
            <a:ext cx="7262948" cy="1325563"/>
          </a:xfrm>
        </p:spPr>
        <p:txBody>
          <a:bodyPr/>
          <a:lstStyle/>
          <a:p>
            <a:r>
              <a:rPr lang="en-US" dirty="0"/>
              <a:t>Pak Chile-Untapped Potential</a:t>
            </a:r>
            <a:endParaRPr lang="en-GB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229" y="1358536"/>
            <a:ext cx="7445828" cy="5294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9840" y="6566263"/>
            <a:ext cx="217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ITC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927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42" y="287286"/>
            <a:ext cx="7588752" cy="550761"/>
          </a:xfrm>
        </p:spPr>
        <p:txBody>
          <a:bodyPr>
            <a:normAutofit/>
          </a:bodyPr>
          <a:lstStyle/>
          <a:p>
            <a:r>
              <a:rPr lang="en-US" sz="3200" dirty="0"/>
              <a:t>Potential Items of Exports to Chile</a:t>
            </a:r>
            <a:endParaRPr lang="en-GB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6729098"/>
              </p:ext>
            </p:extLst>
          </p:nvPr>
        </p:nvGraphicFramePr>
        <p:xfrm>
          <a:off x="775062" y="1121648"/>
          <a:ext cx="7550332" cy="548499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92778">
                  <a:extLst>
                    <a:ext uri="{9D8B030D-6E8A-4147-A177-3AD203B41FA5}">
                      <a16:colId xmlns:a16="http://schemas.microsoft.com/office/drawing/2014/main" val="1289494036"/>
                    </a:ext>
                  </a:extLst>
                </a:gridCol>
                <a:gridCol w="2005526">
                  <a:extLst>
                    <a:ext uri="{9D8B030D-6E8A-4147-A177-3AD203B41FA5}">
                      <a16:colId xmlns:a16="http://schemas.microsoft.com/office/drawing/2014/main" val="3850852676"/>
                    </a:ext>
                  </a:extLst>
                </a:gridCol>
                <a:gridCol w="1530154">
                  <a:extLst>
                    <a:ext uri="{9D8B030D-6E8A-4147-A177-3AD203B41FA5}">
                      <a16:colId xmlns:a16="http://schemas.microsoft.com/office/drawing/2014/main" val="2633340753"/>
                    </a:ext>
                  </a:extLst>
                </a:gridCol>
                <a:gridCol w="1421245">
                  <a:extLst>
                    <a:ext uri="{9D8B030D-6E8A-4147-A177-3AD203B41FA5}">
                      <a16:colId xmlns:a16="http://schemas.microsoft.com/office/drawing/2014/main" val="98831027"/>
                    </a:ext>
                  </a:extLst>
                </a:gridCol>
                <a:gridCol w="1600629">
                  <a:extLst>
                    <a:ext uri="{9D8B030D-6E8A-4147-A177-3AD203B41FA5}">
                      <a16:colId xmlns:a16="http://schemas.microsoft.com/office/drawing/2014/main" val="3443538994"/>
                    </a:ext>
                  </a:extLst>
                </a:gridCol>
              </a:tblGrid>
              <a:tr h="9676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HS Code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Description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Pakistan’s export to Chile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Pakistan’s Export to the World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Chile’s import from the World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extLst>
                  <a:ext uri="{0D108BD9-81ED-4DB2-BD59-A6C34878D82A}">
                    <a16:rowId xmlns:a16="http://schemas.microsoft.com/office/drawing/2014/main" val="4190038127"/>
                  </a:ext>
                </a:extLst>
              </a:tr>
              <a:tr h="12955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63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Other made-up textile articles; sets; worn clothing and worn textile articles; rags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21.976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4070.644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358.375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extLst>
                  <a:ext uri="{0D108BD9-81ED-4DB2-BD59-A6C34878D82A}">
                    <a16:rowId xmlns:a16="http://schemas.microsoft.com/office/drawing/2014/main" val="1680163362"/>
                  </a:ext>
                </a:extLst>
              </a:tr>
              <a:tr h="10330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Articles of apparel and clothing accessories, knitted or crocheted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7.699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3028.781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1169.386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extLst>
                  <a:ext uri="{0D108BD9-81ED-4DB2-BD59-A6C34878D82A}">
                    <a16:rowId xmlns:a16="http://schemas.microsoft.com/office/drawing/2014/main" val="648394625"/>
                  </a:ext>
                </a:extLst>
              </a:tr>
              <a:tr h="4761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'52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Cotton and Cotton fabric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6.575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3252.069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41.316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extLst>
                  <a:ext uri="{0D108BD9-81ED-4DB2-BD59-A6C34878D82A}">
                    <a16:rowId xmlns:a16="http://schemas.microsoft.com/office/drawing/2014/main" val="3378872957"/>
                  </a:ext>
                </a:extLst>
              </a:tr>
              <a:tr h="3759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'10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</a:rPr>
                        <a:t>Cereals (Rice)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1.471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2375.641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858.878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extLst>
                  <a:ext uri="{0D108BD9-81ED-4DB2-BD59-A6C34878D82A}">
                    <a16:rowId xmlns:a16="http://schemas.microsoft.com/office/drawing/2014/main" val="2466801753"/>
                  </a:ext>
                </a:extLst>
              </a:tr>
              <a:tr h="10611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'62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Articles of apparel and clothing accessories, not knitted or crocheted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3.892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2814.503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1156.492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extLst>
                  <a:ext uri="{0D108BD9-81ED-4DB2-BD59-A6C34878D82A}">
                    <a16:rowId xmlns:a16="http://schemas.microsoft.com/office/drawing/2014/main" val="110270891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95406" y="6574971"/>
            <a:ext cx="256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ITC, year 2019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310129" y="735874"/>
            <a:ext cx="195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 $ in Million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532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321"/>
          </a:xfrm>
        </p:spPr>
        <p:txBody>
          <a:bodyPr/>
          <a:lstStyle/>
          <a:p>
            <a:r>
              <a:rPr lang="en-US" dirty="0"/>
              <a:t>Area of </a:t>
            </a:r>
            <a:r>
              <a:rPr lang="en-US" dirty="0" err="1"/>
              <a:t>Responbility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47" y="1206447"/>
            <a:ext cx="5231545" cy="5567082"/>
          </a:xfrm>
          <a:prstGeom prst="rect">
            <a:avLst/>
          </a:prstGeom>
        </p:spPr>
      </p:pic>
      <p:sp>
        <p:nvSpPr>
          <p:cNvPr id="16" name="Folded Corner 15"/>
          <p:cNvSpPr/>
          <p:nvPr/>
        </p:nvSpPr>
        <p:spPr>
          <a:xfrm>
            <a:off x="6083192" y="2268071"/>
            <a:ext cx="3067884" cy="3706624"/>
          </a:xfrm>
          <a:prstGeom prst="foldedCorner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Accredited Jurisdiction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Argentina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Chile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Peru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Ecuador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Paraguay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Uruguay</a:t>
            </a:r>
          </a:p>
          <a:p>
            <a:pPr algn="ctr"/>
            <a:endParaRPr lang="en-US" sz="1350" dirty="0"/>
          </a:p>
          <a:p>
            <a:pPr algn="ctr"/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3472514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060" y="365126"/>
            <a:ext cx="7924804" cy="723445"/>
          </a:xfrm>
        </p:spPr>
        <p:txBody>
          <a:bodyPr>
            <a:normAutofit/>
          </a:bodyPr>
          <a:lstStyle/>
          <a:p>
            <a:r>
              <a:rPr lang="en-US" sz="3200" dirty="0"/>
              <a:t>Potential Items of Exports to Chile</a:t>
            </a:r>
            <a:endParaRPr lang="en-GB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3717060"/>
              </p:ext>
            </p:extLst>
          </p:nvPr>
        </p:nvGraphicFramePr>
        <p:xfrm>
          <a:off x="775061" y="1018902"/>
          <a:ext cx="7924803" cy="543408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42016">
                  <a:extLst>
                    <a:ext uri="{9D8B030D-6E8A-4147-A177-3AD203B41FA5}">
                      <a16:colId xmlns:a16="http://schemas.microsoft.com/office/drawing/2014/main" val="1289494036"/>
                    </a:ext>
                  </a:extLst>
                </a:gridCol>
                <a:gridCol w="2104993">
                  <a:extLst>
                    <a:ext uri="{9D8B030D-6E8A-4147-A177-3AD203B41FA5}">
                      <a16:colId xmlns:a16="http://schemas.microsoft.com/office/drawing/2014/main" val="3850852676"/>
                    </a:ext>
                  </a:extLst>
                </a:gridCol>
                <a:gridCol w="1606045">
                  <a:extLst>
                    <a:ext uri="{9D8B030D-6E8A-4147-A177-3AD203B41FA5}">
                      <a16:colId xmlns:a16="http://schemas.microsoft.com/office/drawing/2014/main" val="2633340753"/>
                    </a:ext>
                  </a:extLst>
                </a:gridCol>
                <a:gridCol w="1491734">
                  <a:extLst>
                    <a:ext uri="{9D8B030D-6E8A-4147-A177-3AD203B41FA5}">
                      <a16:colId xmlns:a16="http://schemas.microsoft.com/office/drawing/2014/main" val="98831027"/>
                    </a:ext>
                  </a:extLst>
                </a:gridCol>
                <a:gridCol w="1680015">
                  <a:extLst>
                    <a:ext uri="{9D8B030D-6E8A-4147-A177-3AD203B41FA5}">
                      <a16:colId xmlns:a16="http://schemas.microsoft.com/office/drawing/2014/main" val="3443538994"/>
                    </a:ext>
                  </a:extLst>
                </a:gridCol>
              </a:tblGrid>
              <a:tr h="9018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HS Code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Description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Pakistan’s export to Chile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Pakistan Export to the World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Chile import from the World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extLst>
                  <a:ext uri="{0D108BD9-81ED-4DB2-BD59-A6C34878D82A}">
                    <a16:rowId xmlns:a16="http://schemas.microsoft.com/office/drawing/2014/main" val="4190038127"/>
                  </a:ext>
                </a:extLst>
              </a:tr>
              <a:tr h="1342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'42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Articles of leather; saddlery and harness; travel goods, handbags and similar containers; articles ...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1.413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634.279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254.836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extLst>
                  <a:ext uri="{0D108BD9-81ED-4DB2-BD59-A6C34878D82A}">
                    <a16:rowId xmlns:a16="http://schemas.microsoft.com/office/drawing/2014/main" val="919351698"/>
                  </a:ext>
                </a:extLst>
              </a:tr>
              <a:tr h="1342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'90 (Surgical goods)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Optical, photographic, cinematographic, measuring, checking, precision, medical or surgical ...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1.762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454.177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1350.665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extLst>
                  <a:ext uri="{0D108BD9-81ED-4DB2-BD59-A6C34878D82A}">
                    <a16:rowId xmlns:a16="http://schemas.microsoft.com/office/drawing/2014/main" val="553491321"/>
                  </a:ext>
                </a:extLst>
              </a:tr>
              <a:tr h="8950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'95 (Soccer balls)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Toys, games and sports requisites; parts and accessories thereof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3.832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225.019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528.971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extLst>
                  <a:ext uri="{0D108BD9-81ED-4DB2-BD59-A6C34878D82A}">
                    <a16:rowId xmlns:a16="http://schemas.microsoft.com/office/drawing/2014/main" val="3877569053"/>
                  </a:ext>
                </a:extLst>
              </a:tr>
              <a:tr h="4677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'57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Carpets and other textile floor coverings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0.612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67.152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54.972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extLst>
                  <a:ext uri="{0D108BD9-81ED-4DB2-BD59-A6C34878D82A}">
                    <a16:rowId xmlns:a16="http://schemas.microsoft.com/office/drawing/2014/main" val="556981098"/>
                  </a:ext>
                </a:extLst>
              </a:tr>
              <a:tr h="2404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30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Pharmaceuticals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0.014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217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1642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/>
                </a:tc>
                <a:extLst>
                  <a:ext uri="{0D108BD9-81ED-4DB2-BD59-A6C34878D82A}">
                    <a16:rowId xmlns:a16="http://schemas.microsoft.com/office/drawing/2014/main" val="225173528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05303" y="6324608"/>
            <a:ext cx="25690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200" dirty="0"/>
              <a:t>Source: ITC, year 2019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15204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8280"/>
          </a:xfrm>
        </p:spPr>
        <p:txBody>
          <a:bodyPr/>
          <a:lstStyle/>
          <a:p>
            <a:r>
              <a:rPr lang="en-US" dirty="0"/>
              <a:t>Pak-Chile Renewed Engagement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494819"/>
              </p:ext>
            </p:extLst>
          </p:nvPr>
        </p:nvGraphicFramePr>
        <p:xfrm>
          <a:off x="628650" y="1271451"/>
          <a:ext cx="7886700" cy="4905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3705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106047" cy="575400"/>
          </a:xfrm>
        </p:spPr>
        <p:txBody>
          <a:bodyPr/>
          <a:lstStyle/>
          <a:p>
            <a:r>
              <a:rPr lang="en-US" dirty="0"/>
              <a:t>Peru-Fact Sheet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805630"/>
              </p:ext>
            </p:extLst>
          </p:nvPr>
        </p:nvGraphicFramePr>
        <p:xfrm>
          <a:off x="628651" y="1018906"/>
          <a:ext cx="8106046" cy="570348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677090">
                  <a:extLst>
                    <a:ext uri="{9D8B030D-6E8A-4147-A177-3AD203B41FA5}">
                      <a16:colId xmlns:a16="http://schemas.microsoft.com/office/drawing/2014/main" val="3841779057"/>
                    </a:ext>
                  </a:extLst>
                </a:gridCol>
                <a:gridCol w="4428956">
                  <a:extLst>
                    <a:ext uri="{9D8B030D-6E8A-4147-A177-3AD203B41FA5}">
                      <a16:colId xmlns:a16="http://schemas.microsoft.com/office/drawing/2014/main" val="3181833077"/>
                    </a:ext>
                  </a:extLst>
                </a:gridCol>
              </a:tblGrid>
              <a:tr h="235085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Population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effectLst/>
                        </a:rPr>
                        <a:t>32.510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7207488"/>
                  </a:ext>
                </a:extLst>
              </a:tr>
              <a:tr h="235085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Area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effectLst/>
                        </a:rPr>
                        <a:t>1285220 (2019)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1385509"/>
                  </a:ext>
                </a:extLst>
              </a:tr>
              <a:tr h="205699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GDP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US $ 226.85 billion (2019)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9911059"/>
                  </a:ext>
                </a:extLst>
              </a:tr>
              <a:tr h="205699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Per Capita Income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US$ 13,500 (2019)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5120517"/>
                  </a:ext>
                </a:extLst>
              </a:tr>
              <a:tr h="617097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Composition of GDP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effectLst/>
                        </a:rPr>
                        <a:t>Agriculture: 7.6% (2017 est.)</a:t>
                      </a:r>
                    </a:p>
                    <a:p>
                      <a:r>
                        <a:rPr lang="fr-FR" sz="1400" kern="1200" dirty="0" err="1">
                          <a:effectLst/>
                        </a:rPr>
                        <a:t>Industry</a:t>
                      </a:r>
                      <a:r>
                        <a:rPr lang="fr-FR" sz="1400" kern="1200" dirty="0">
                          <a:effectLst/>
                        </a:rPr>
                        <a:t>: 32.7% (2017 est.)</a:t>
                      </a:r>
                    </a:p>
                    <a:p>
                      <a:r>
                        <a:rPr lang="fr-FR" sz="1400" kern="1200" dirty="0">
                          <a:effectLst/>
                        </a:rPr>
                        <a:t>Services: 59.9% (2017 est.)</a:t>
                      </a:r>
                      <a:endParaRPr lang="fr-FR" sz="14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1243294"/>
                  </a:ext>
                </a:extLst>
              </a:tr>
              <a:tr h="1028495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Major agriculture products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200" dirty="0">
                          <a:effectLst/>
                        </a:rPr>
                        <a:t>Avocados, coffee, cocoa, cotton, sugarcane, rice, potatoes, corn, grapes, oranges, pineapples, guavas, bananas, barley, medicinal plants, quinoa, palm oil, marigolds, onions, wheat, poultry, beef dairy products; fish</a:t>
                      </a:r>
                      <a:endParaRPr lang="en-GB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1395337"/>
                  </a:ext>
                </a:extLst>
              </a:tr>
              <a:tr h="1088622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Major industries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kern="1200" dirty="0">
                          <a:effectLst/>
                        </a:rPr>
                        <a:t>Mining and refining of minerals; steel, metal fabrication; petroleum extraction and refining, natural gas and natural textiles, clothing, food processing, beer, soft drinks, rubber, machinery, electrical machinery, chemicals, furniture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6205438"/>
                  </a:ext>
                </a:extLst>
              </a:tr>
              <a:tr h="205699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Total merchandise trade (2019)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US $ 89,95 Million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9069552"/>
                  </a:ext>
                </a:extLst>
              </a:tr>
              <a:tr h="411398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Merchandise exports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US $ 47,690 millions </a:t>
                      </a:r>
                      <a:endParaRPr lang="en-GB" sz="1600" dirty="0">
                        <a:effectLst/>
                      </a:endParaRPr>
                    </a:p>
                    <a:p>
                      <a:pPr algn="just"/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3598307"/>
                  </a:ext>
                </a:extLst>
              </a:tr>
              <a:tr h="205699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Merchandise Imports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US $  42,265 million 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6252309"/>
                  </a:ext>
                </a:extLst>
              </a:tr>
              <a:tr h="58922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400" dirty="0">
                          <a:effectLst/>
                        </a:rPr>
                        <a:t>Major exports (commodity GroupWise in 2019) 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Agricultural products 20.8%, fuels and mining products 53.3</a:t>
                      </a:r>
                      <a:r>
                        <a:rPr lang="en-GB" sz="1400" baseline="0" dirty="0">
                          <a:effectLst/>
                        </a:rPr>
                        <a:t> </a:t>
                      </a:r>
                      <a:r>
                        <a:rPr lang="en-GB" sz="1400" dirty="0">
                          <a:effectLst/>
                        </a:rPr>
                        <a:t>%, manufacturing 9.2% and others 16.8</a:t>
                      </a:r>
                      <a:r>
                        <a:rPr lang="en-GB" sz="1400" baseline="0" dirty="0">
                          <a:effectLst/>
                        </a:rPr>
                        <a:t> </a:t>
                      </a:r>
                      <a:r>
                        <a:rPr lang="en-GB" sz="1400" dirty="0">
                          <a:effectLst/>
                        </a:rPr>
                        <a:t>%,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444581"/>
                  </a:ext>
                </a:extLst>
              </a:tr>
              <a:tr h="58922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GB" sz="1400" dirty="0">
                          <a:effectLst/>
                        </a:rPr>
                        <a:t>Major</a:t>
                      </a:r>
                      <a:r>
                        <a:rPr lang="en-GB" sz="1400" baseline="0" dirty="0">
                          <a:effectLst/>
                        </a:rPr>
                        <a:t> imports</a:t>
                      </a:r>
                      <a:r>
                        <a:rPr lang="en-GB" sz="1400" dirty="0">
                          <a:effectLst/>
                        </a:rPr>
                        <a:t>(Commodity Group wise in 2019)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manufactured good 69.8%, fuels</a:t>
                      </a:r>
                      <a:r>
                        <a:rPr lang="en-GB" sz="1400" baseline="0" dirty="0">
                          <a:effectLst/>
                        </a:rPr>
                        <a:t> &amp; </a:t>
                      </a:r>
                      <a:r>
                        <a:rPr lang="en-GB" sz="1400" dirty="0">
                          <a:effectLst/>
                        </a:rPr>
                        <a:t>mining products constituting 17.1% and agriculture products 12.7%.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8576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1228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290" cy="1325563"/>
          </a:xfrm>
        </p:spPr>
        <p:txBody>
          <a:bodyPr>
            <a:noAutofit/>
          </a:bodyPr>
          <a:lstStyle/>
          <a:p>
            <a:r>
              <a:rPr lang="en-US" sz="3600" dirty="0"/>
              <a:t>Peru-Major Trading Partners-Exports</a:t>
            </a:r>
            <a:endParaRPr lang="en-GB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4161738"/>
              </p:ext>
            </p:extLst>
          </p:nvPr>
        </p:nvGraphicFramePr>
        <p:xfrm>
          <a:off x="628649" y="1488140"/>
          <a:ext cx="8022291" cy="5172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32078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13415"/>
          </a:xfrm>
        </p:spPr>
        <p:txBody>
          <a:bodyPr>
            <a:normAutofit fontScale="90000"/>
          </a:bodyPr>
          <a:lstStyle/>
          <a:p>
            <a:r>
              <a:rPr lang="en-US" dirty="0"/>
              <a:t>Peru-Major Trading Partners-Imports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0052704"/>
              </p:ext>
            </p:extLst>
          </p:nvPr>
        </p:nvGraphicFramePr>
        <p:xfrm>
          <a:off x="628650" y="1093694"/>
          <a:ext cx="7886700" cy="5558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2309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Pakistan-Peru Bilateral Trade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6610382"/>
              </p:ext>
            </p:extLst>
          </p:nvPr>
        </p:nvGraphicFramePr>
        <p:xfrm>
          <a:off x="628650" y="1541929"/>
          <a:ext cx="7886700" cy="4831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46259" y="1825625"/>
            <a:ext cx="1657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US $ in Million</a:t>
            </a:r>
            <a:endParaRPr lang="en-GB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21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25792"/>
          </a:xfrm>
        </p:spPr>
        <p:txBody>
          <a:bodyPr>
            <a:normAutofit/>
          </a:bodyPr>
          <a:lstStyle/>
          <a:p>
            <a:r>
              <a:rPr lang="en-US" sz="3600" dirty="0"/>
              <a:t>Pak-Peru bilateral trade</a:t>
            </a:r>
            <a:endParaRPr lang="en-GB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167714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2390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247"/>
            <a:ext cx="7918637" cy="94116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Pakistan’s major Exports to Peru-2019</a:t>
            </a:r>
            <a:endParaRPr lang="en-GB" sz="36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223323"/>
              </p:ext>
            </p:extLst>
          </p:nvPr>
        </p:nvGraphicFramePr>
        <p:xfrm>
          <a:off x="628650" y="1123407"/>
          <a:ext cx="7950574" cy="519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49788" y="2008094"/>
            <a:ext cx="223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US $ in Million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526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Pak-Peru major commodities import</a:t>
            </a:r>
            <a:endParaRPr lang="en-GB" sz="36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519425"/>
              </p:ext>
            </p:extLst>
          </p:nvPr>
        </p:nvGraphicFramePr>
        <p:xfrm>
          <a:off x="628650" y="1317812"/>
          <a:ext cx="7886700" cy="4859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87035" y="224117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US $ in Million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26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09937"/>
          </a:xfrm>
        </p:spPr>
        <p:txBody>
          <a:bodyPr>
            <a:normAutofit fontScale="90000"/>
          </a:bodyPr>
          <a:lstStyle/>
          <a:p>
            <a:r>
              <a:rPr lang="en-US" dirty="0"/>
              <a:t>Pakistan-Peru Export Potential Map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49" y="836023"/>
            <a:ext cx="8140881" cy="5590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1320" y="6488668"/>
            <a:ext cx="2428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ITC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3171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2" y="857250"/>
            <a:ext cx="89611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29387" y="857250"/>
            <a:ext cx="1606851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At a Glance</a:t>
            </a:r>
          </a:p>
        </p:txBody>
      </p:sp>
    </p:spTree>
    <p:extLst>
      <p:ext uri="{BB962C8B-B14F-4D97-AF65-F5344CB8AC3E}">
        <p14:creationId xmlns:p14="http://schemas.microsoft.com/office/powerpoint/2010/main" val="163355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6026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Anti-dumping duties on Pak Fabric-Peru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5389"/>
            <a:ext cx="7886700" cy="48232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GB" dirty="0"/>
          </a:p>
          <a:p>
            <a:pPr lvl="0">
              <a:lnSpc>
                <a:spcPct val="100000"/>
              </a:lnSpc>
            </a:pPr>
            <a:r>
              <a:rPr lang="en-GB" sz="2400" dirty="0"/>
              <a:t>Anti-dumping duties on Poplin fabric from Pakistan since 2004</a:t>
            </a:r>
          </a:p>
          <a:p>
            <a:pPr lvl="0">
              <a:lnSpc>
                <a:spcPct val="100000"/>
              </a:lnSpc>
            </a:pPr>
            <a:r>
              <a:rPr lang="en-GB" sz="2400" dirty="0"/>
              <a:t>Initially, @ US $ 1.13/kg, however, were revised to US $ 0.47/kg in November, 2004.</a:t>
            </a:r>
          </a:p>
          <a:p>
            <a:pPr lvl="0">
              <a:lnSpc>
                <a:spcPct val="100000"/>
              </a:lnSpc>
            </a:pPr>
            <a:r>
              <a:rPr lang="en-GB" sz="2400" dirty="0"/>
              <a:t>These anti-dumping measures have to be reviewed after every five years. </a:t>
            </a:r>
          </a:p>
          <a:p>
            <a:pPr lvl="0">
              <a:lnSpc>
                <a:spcPct val="100000"/>
              </a:lnSpc>
            </a:pPr>
            <a:r>
              <a:rPr lang="en-GB" sz="2400" dirty="0"/>
              <a:t>Last review concluded just in October, 2020</a:t>
            </a:r>
          </a:p>
          <a:p>
            <a:pPr lvl="0">
              <a:lnSpc>
                <a:spcPct val="100000"/>
              </a:lnSpc>
            </a:pPr>
            <a:r>
              <a:rPr lang="en-GB" sz="2400" dirty="0"/>
              <a:t>Anti dumping Commission of Peru, INDECOPI maintained the duties for a further period of 5 years.</a:t>
            </a:r>
          </a:p>
        </p:txBody>
      </p:sp>
    </p:spTree>
    <p:extLst>
      <p:ext uri="{BB962C8B-B14F-4D97-AF65-F5344CB8AC3E}">
        <p14:creationId xmlns:p14="http://schemas.microsoft.com/office/powerpoint/2010/main" val="100293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97320"/>
          </a:xfrm>
        </p:spPr>
        <p:txBody>
          <a:bodyPr/>
          <a:lstStyle/>
          <a:p>
            <a:r>
              <a:rPr lang="en-US" dirty="0"/>
              <a:t>Paraguay-Fact Sheet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0835392"/>
              </p:ext>
            </p:extLst>
          </p:nvPr>
        </p:nvGraphicFramePr>
        <p:xfrm>
          <a:off x="628650" y="1132113"/>
          <a:ext cx="7886700" cy="540802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3841779057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3181833077"/>
                    </a:ext>
                  </a:extLst>
                </a:gridCol>
              </a:tblGrid>
              <a:tr h="560489">
                <a:tc>
                  <a:txBody>
                    <a:bodyPr/>
                    <a:lstStyle/>
                    <a:p>
                      <a:pPr algn="just"/>
                      <a:r>
                        <a:rPr lang="en-GB" sz="1600" b="0" dirty="0">
                          <a:effectLst/>
                        </a:rPr>
                        <a:t>Population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b="0" kern="1200" dirty="0">
                          <a:effectLst/>
                        </a:rPr>
                        <a:t>7,191,685 (July 2020 est.)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7207488"/>
                  </a:ext>
                </a:extLst>
              </a:tr>
              <a:tr h="354836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Area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kern="1200" dirty="0">
                          <a:effectLst/>
                        </a:rPr>
                        <a:t>406,752 </a:t>
                      </a:r>
                      <a:r>
                        <a:rPr lang="en-GB" sz="1600" kern="1200" dirty="0" err="1">
                          <a:effectLst/>
                        </a:rPr>
                        <a:t>sq</a:t>
                      </a:r>
                      <a:r>
                        <a:rPr lang="en-GB" sz="1600" kern="1200" dirty="0">
                          <a:effectLst/>
                        </a:rPr>
                        <a:t> km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1385509"/>
                  </a:ext>
                </a:extLst>
              </a:tr>
              <a:tr h="354836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GDP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US $</a:t>
                      </a:r>
                      <a:r>
                        <a:rPr lang="en-GB" sz="1400" baseline="0" dirty="0">
                          <a:effectLst/>
                        </a:rPr>
                        <a:t> 40</a:t>
                      </a:r>
                      <a:r>
                        <a:rPr lang="en-GB" sz="1400" dirty="0">
                          <a:effectLst/>
                        </a:rPr>
                        <a:t> billion (2018)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9911059"/>
                  </a:ext>
                </a:extLst>
              </a:tr>
              <a:tr h="354836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Per Capita Income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US$ 13,500 (2019)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5120517"/>
                  </a:ext>
                </a:extLst>
              </a:tr>
              <a:tr h="784686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Composition of GDP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fr-FR" sz="1600" dirty="0"/>
                        <a:t>agriculture: 17.9% (2017 est.)</a:t>
                      </a:r>
                    </a:p>
                    <a:p>
                      <a:pPr fontAlgn="ctr"/>
                      <a:r>
                        <a:rPr lang="fr-FR" sz="1600" dirty="0" err="1"/>
                        <a:t>industry</a:t>
                      </a:r>
                      <a:r>
                        <a:rPr lang="fr-FR" sz="1600" dirty="0"/>
                        <a:t>: 27.7% (2017 est.)</a:t>
                      </a:r>
                    </a:p>
                    <a:p>
                      <a:pPr fontAlgn="ctr"/>
                      <a:r>
                        <a:rPr lang="fr-FR" sz="1600" dirty="0"/>
                        <a:t>services: 54.5% (2017 est.)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1243294"/>
                  </a:ext>
                </a:extLst>
              </a:tr>
              <a:tr h="1046249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Major agriculture products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kern="1200" dirty="0">
                          <a:effectLst/>
                        </a:rPr>
                        <a:t>Cotton, sugarcane, soybeans, corn, wheat, tobacco, cassava (manioc, tapioca), fruits, vegetables; beef, pork, eggs, milk; timber</a:t>
                      </a:r>
                      <a:endParaRPr lang="en-GB" sz="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1395337"/>
                  </a:ext>
                </a:extLst>
              </a:tr>
              <a:tr h="784686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Major industries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kern="1200" dirty="0">
                          <a:effectLst/>
                        </a:rPr>
                        <a:t>Sugar processing, cement, textiles, beverages, wood products, steel, base metals, electric power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6205438"/>
                  </a:ext>
                </a:extLst>
              </a:tr>
              <a:tr h="354836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Total merchandise trade (2019)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US</a:t>
                      </a:r>
                      <a:r>
                        <a:rPr lang="en-GB" sz="1400" baseline="0" dirty="0">
                          <a:effectLst/>
                        </a:rPr>
                        <a:t> $ </a:t>
                      </a:r>
                      <a:r>
                        <a:rPr lang="en-GB" sz="1400" dirty="0">
                          <a:effectLst/>
                        </a:rPr>
                        <a:t>20196 Million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9069552"/>
                  </a:ext>
                </a:extLst>
              </a:tr>
              <a:tr h="457734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Merchandise exports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US $ 7652 millions </a:t>
                      </a:r>
                      <a:endParaRPr lang="en-GB" sz="1600" dirty="0">
                        <a:effectLst/>
                      </a:endParaRPr>
                    </a:p>
                    <a:p>
                      <a:pPr algn="just"/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3598307"/>
                  </a:ext>
                </a:extLst>
              </a:tr>
              <a:tr h="354836"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Merchandise Imports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dirty="0">
                          <a:effectLst/>
                        </a:rPr>
                        <a:t>US $  12544 million 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6252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99957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54074"/>
          </a:xfrm>
        </p:spPr>
        <p:txBody>
          <a:bodyPr/>
          <a:lstStyle/>
          <a:p>
            <a:r>
              <a:rPr lang="en-US" dirty="0"/>
              <a:t>Paraguay major trade partners-imports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728712"/>
              </p:ext>
            </p:extLst>
          </p:nvPr>
        </p:nvGraphicFramePr>
        <p:xfrm>
          <a:off x="628650" y="1219200"/>
          <a:ext cx="7886700" cy="4957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7447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3392"/>
          </a:xfrm>
        </p:spPr>
        <p:txBody>
          <a:bodyPr>
            <a:normAutofit/>
          </a:bodyPr>
          <a:lstStyle/>
          <a:p>
            <a:r>
              <a:rPr lang="en-US" sz="3600" dirty="0"/>
              <a:t>Paraguay-Major Export Commodities</a:t>
            </a:r>
            <a:endParaRPr lang="en-GB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2042633"/>
              </p:ext>
            </p:extLst>
          </p:nvPr>
        </p:nvGraphicFramePr>
        <p:xfrm>
          <a:off x="628650" y="1317812"/>
          <a:ext cx="7886700" cy="5199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50214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65126"/>
            <a:ext cx="7698377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Paraguay-Major Import Commodities</a:t>
            </a:r>
            <a:endParaRPr lang="en-GB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3020771"/>
              </p:ext>
            </p:extLst>
          </p:nvPr>
        </p:nvGraphicFramePr>
        <p:xfrm>
          <a:off x="628650" y="1317812"/>
          <a:ext cx="7886700" cy="5199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73876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Pakistan-Paraguay bilateral trade</a:t>
            </a:r>
            <a:endParaRPr lang="en-GB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552440"/>
              </p:ext>
            </p:extLst>
          </p:nvPr>
        </p:nvGraphicFramePr>
        <p:xfrm>
          <a:off x="628650" y="1454331"/>
          <a:ext cx="7886700" cy="4722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35931" y="2272937"/>
            <a:ext cx="176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 $ million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5415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7178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Pakistan’s major Exports to Paraguay-2019</a:t>
            </a:r>
            <a:endParaRPr lang="en-GB" sz="36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2754038"/>
              </p:ext>
            </p:extLst>
          </p:nvPr>
        </p:nvGraphicFramePr>
        <p:xfrm>
          <a:off x="628650" y="1436914"/>
          <a:ext cx="7886700" cy="5053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14887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Pakistan’s major imports from Paraguay-2019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014963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88842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0602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Pakistan-Paraguay Export Potential Map</a:t>
            </a:r>
            <a:endParaRPr lang="en-GB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297" y="957943"/>
            <a:ext cx="8604069" cy="53122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1320" y="6488668"/>
            <a:ext cx="2428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ITC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1127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975418" cy="714737"/>
          </a:xfrm>
        </p:spPr>
        <p:txBody>
          <a:bodyPr/>
          <a:lstStyle/>
          <a:p>
            <a:r>
              <a:rPr lang="en-US" dirty="0"/>
              <a:t>Uruguay-Fact Sheet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8375912"/>
              </p:ext>
            </p:extLst>
          </p:nvPr>
        </p:nvGraphicFramePr>
        <p:xfrm>
          <a:off x="628648" y="1027611"/>
          <a:ext cx="7975420" cy="5743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7710">
                  <a:extLst>
                    <a:ext uri="{9D8B030D-6E8A-4147-A177-3AD203B41FA5}">
                      <a16:colId xmlns:a16="http://schemas.microsoft.com/office/drawing/2014/main" val="3841779057"/>
                    </a:ext>
                  </a:extLst>
                </a:gridCol>
                <a:gridCol w="3987710">
                  <a:extLst>
                    <a:ext uri="{9D8B030D-6E8A-4147-A177-3AD203B41FA5}">
                      <a16:colId xmlns:a16="http://schemas.microsoft.com/office/drawing/2014/main" val="3181833077"/>
                    </a:ext>
                  </a:extLst>
                </a:gridCol>
              </a:tblGrid>
              <a:tr h="772629">
                <a:tc>
                  <a:txBody>
                    <a:bodyPr/>
                    <a:lstStyle/>
                    <a:p>
                      <a:pPr algn="just"/>
                      <a:r>
                        <a:rPr lang="en-GB" sz="1200" dirty="0">
                          <a:effectLst/>
                        </a:rPr>
                        <a:t>Population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7,191,685 (July 2020 est.)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7207488"/>
                  </a:ext>
                </a:extLst>
              </a:tr>
              <a:tr h="357511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Area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406,752 </a:t>
                      </a:r>
                      <a:r>
                        <a:rPr lang="en-GB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</a:t>
                      </a: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km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1385509"/>
                  </a:ext>
                </a:extLst>
              </a:tr>
              <a:tr h="351814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GDP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US $</a:t>
                      </a:r>
                      <a:r>
                        <a:rPr lang="en-GB" sz="1600" baseline="0" dirty="0">
                          <a:effectLst/>
                        </a:rPr>
                        <a:t> 40</a:t>
                      </a:r>
                      <a:r>
                        <a:rPr lang="en-GB" sz="1600" dirty="0">
                          <a:effectLst/>
                        </a:rPr>
                        <a:t> billion (2018)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9911059"/>
                  </a:ext>
                </a:extLst>
              </a:tr>
              <a:tr h="351814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Per Capita Income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US$ 13,500 (2019)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5120517"/>
                  </a:ext>
                </a:extLst>
              </a:tr>
              <a:tr h="804399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Composition of GDP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fr-FR" sz="1800" dirty="0"/>
                        <a:t>Agriculture: 17.9% (2017 est.)</a:t>
                      </a:r>
                    </a:p>
                    <a:p>
                      <a:pPr fontAlgn="ctr"/>
                      <a:r>
                        <a:rPr lang="fr-FR" sz="1800" dirty="0" err="1"/>
                        <a:t>Industry</a:t>
                      </a:r>
                      <a:r>
                        <a:rPr lang="fr-FR" sz="1800" dirty="0"/>
                        <a:t>: 27.7% (2017 est.)</a:t>
                      </a:r>
                    </a:p>
                    <a:p>
                      <a:pPr fontAlgn="ctr"/>
                      <a:r>
                        <a:rPr lang="fr-FR" sz="1800" dirty="0"/>
                        <a:t>services: 54.5% (2017 est.)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1243294"/>
                  </a:ext>
                </a:extLst>
              </a:tr>
              <a:tr h="1072532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Major agriculture products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cotton, sugarcane, soybeans, corn, wheat, tobacco, cassava (manioc, tapioca), fruits, vegetables; beef, pork, eggs, milk; timber</a:t>
                      </a:r>
                      <a:endParaRPr lang="en-GB" sz="9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1395337"/>
                  </a:ext>
                </a:extLst>
              </a:tr>
              <a:tr h="804399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Major industries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sugar processing, cement, textiles, beverages, wood products, steel, base metals, electric power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6205438"/>
                  </a:ext>
                </a:extLst>
              </a:tr>
              <a:tr h="351814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Total merchandise trade (2019)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US</a:t>
                      </a:r>
                      <a:r>
                        <a:rPr lang="en-GB" sz="1600" baseline="0" dirty="0">
                          <a:effectLst/>
                        </a:rPr>
                        <a:t> $ </a:t>
                      </a:r>
                      <a:r>
                        <a:rPr lang="en-GB" sz="1600" dirty="0">
                          <a:effectLst/>
                        </a:rPr>
                        <a:t>20196 Million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9069552"/>
                  </a:ext>
                </a:extLst>
              </a:tr>
              <a:tr h="476681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Merchandise exports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US $ 7652 millions </a:t>
                      </a:r>
                      <a:endParaRPr lang="en-GB" sz="1800" dirty="0">
                        <a:effectLst/>
                      </a:endParaRPr>
                    </a:p>
                    <a:p>
                      <a:pPr algn="just"/>
                      <a:r>
                        <a:rPr lang="en-GB" sz="16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3598307"/>
                  </a:ext>
                </a:extLst>
              </a:tr>
              <a:tr h="351814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Merchandise Imports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US $  12544 million 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6252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4918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America: Economic Freedom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780" y="1934936"/>
            <a:ext cx="6711043" cy="393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246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9571"/>
          </a:xfrm>
        </p:spPr>
        <p:txBody>
          <a:bodyPr/>
          <a:lstStyle/>
          <a:p>
            <a:r>
              <a:rPr lang="en-US" dirty="0"/>
              <a:t>Pak-Uruguay bilateral trade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635931" y="1950720"/>
            <a:ext cx="22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 $ in million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253615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0763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9571"/>
          </a:xfrm>
        </p:spPr>
        <p:txBody>
          <a:bodyPr>
            <a:normAutofit/>
          </a:bodyPr>
          <a:lstStyle/>
          <a:p>
            <a:r>
              <a:rPr lang="en-US" dirty="0"/>
              <a:t>Pak-Uruguay major export items-2019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6677079"/>
              </p:ext>
            </p:extLst>
          </p:nvPr>
        </p:nvGraphicFramePr>
        <p:xfrm>
          <a:off x="628650" y="1114697"/>
          <a:ext cx="7886700" cy="5062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35931" y="1950720"/>
            <a:ext cx="22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 $ in million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635931" y="1628503"/>
            <a:ext cx="165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 $ million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4888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86" y="365126"/>
            <a:ext cx="7750628" cy="1325563"/>
          </a:xfrm>
        </p:spPr>
        <p:txBody>
          <a:bodyPr/>
          <a:lstStyle/>
          <a:p>
            <a:r>
              <a:rPr lang="en-US" dirty="0"/>
              <a:t>Pak-Uruguay major import items-2019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8748601"/>
              </p:ext>
            </p:extLst>
          </p:nvPr>
        </p:nvGraphicFramePr>
        <p:xfrm>
          <a:off x="696686" y="1471749"/>
          <a:ext cx="7750628" cy="4511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65668" y="2281646"/>
            <a:ext cx="217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US $ in million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263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653202" cy="1158874"/>
          </a:xfrm>
        </p:spPr>
        <p:txBody>
          <a:bodyPr/>
          <a:lstStyle/>
          <a:p>
            <a:r>
              <a:rPr lang="en-US" dirty="0"/>
              <a:t>Pak-Uruguay Trade potential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8019793"/>
              </p:ext>
            </p:extLst>
          </p:nvPr>
        </p:nvGraphicFramePr>
        <p:xfrm>
          <a:off x="628649" y="1524002"/>
          <a:ext cx="7653203" cy="504225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73679">
                  <a:extLst>
                    <a:ext uri="{9D8B030D-6E8A-4147-A177-3AD203B41FA5}">
                      <a16:colId xmlns:a16="http://schemas.microsoft.com/office/drawing/2014/main" val="684056924"/>
                    </a:ext>
                  </a:extLst>
                </a:gridCol>
                <a:gridCol w="1928902">
                  <a:extLst>
                    <a:ext uri="{9D8B030D-6E8A-4147-A177-3AD203B41FA5}">
                      <a16:colId xmlns:a16="http://schemas.microsoft.com/office/drawing/2014/main" val="2779138914"/>
                    </a:ext>
                  </a:extLst>
                </a:gridCol>
                <a:gridCol w="939327">
                  <a:extLst>
                    <a:ext uri="{9D8B030D-6E8A-4147-A177-3AD203B41FA5}">
                      <a16:colId xmlns:a16="http://schemas.microsoft.com/office/drawing/2014/main" val="3428774732"/>
                    </a:ext>
                  </a:extLst>
                </a:gridCol>
                <a:gridCol w="908528">
                  <a:extLst>
                    <a:ext uri="{9D8B030D-6E8A-4147-A177-3AD203B41FA5}">
                      <a16:colId xmlns:a16="http://schemas.microsoft.com/office/drawing/2014/main" val="961892163"/>
                    </a:ext>
                  </a:extLst>
                </a:gridCol>
                <a:gridCol w="1817059">
                  <a:extLst>
                    <a:ext uri="{9D8B030D-6E8A-4147-A177-3AD203B41FA5}">
                      <a16:colId xmlns:a16="http://schemas.microsoft.com/office/drawing/2014/main" val="3947993626"/>
                    </a:ext>
                  </a:extLst>
                </a:gridCol>
                <a:gridCol w="1185708">
                  <a:extLst>
                    <a:ext uri="{9D8B030D-6E8A-4147-A177-3AD203B41FA5}">
                      <a16:colId xmlns:a16="http://schemas.microsoft.com/office/drawing/2014/main" val="331212306"/>
                    </a:ext>
                  </a:extLst>
                </a:gridCol>
              </a:tblGrid>
              <a:tr h="42775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Uruguay Import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Pakistan's export to the World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89760797"/>
                  </a:ext>
                </a:extLst>
              </a:tr>
              <a:tr h="26181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Chapter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Description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Value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Chapter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Description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Value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11107561"/>
                  </a:ext>
                </a:extLst>
              </a:tr>
              <a:tr h="45817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'30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Pharmaceutical products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255.511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'30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Pharmaceutical products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>
                          <a:effectLst/>
                        </a:rPr>
                        <a:t>217.587</a:t>
                      </a:r>
                      <a:endParaRPr lang="en-GB" sz="14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94474288"/>
                  </a:ext>
                </a:extLst>
              </a:tr>
              <a:tr h="45817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>
                          <a:effectLst/>
                        </a:rPr>
                        <a:t>'02</a:t>
                      </a:r>
                      <a:endParaRPr lang="en-GB" sz="14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Meat and edible meat offal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240.667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'02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Meat and edible meat offal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>
                          <a:effectLst/>
                        </a:rPr>
                        <a:t>295.61</a:t>
                      </a:r>
                      <a:endParaRPr lang="en-GB" sz="14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19005928"/>
                  </a:ext>
                </a:extLst>
              </a:tr>
              <a:tr h="687266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>
                          <a:effectLst/>
                        </a:rPr>
                        <a:t>'61</a:t>
                      </a:r>
                      <a:endParaRPr lang="en-GB" sz="14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Articles of apparel and clothing accessories, knitted or crocheted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136.541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'61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Articles of apparel and clothing accessories, knitted or crocheted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3028.781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8443052"/>
                  </a:ext>
                </a:extLst>
              </a:tr>
              <a:tr h="9163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>
                          <a:effectLst/>
                        </a:rPr>
                        <a:t>'62</a:t>
                      </a:r>
                      <a:endParaRPr lang="en-GB" sz="14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>
                          <a:effectLst/>
                        </a:rPr>
                        <a:t>Articles of apparel and clothing accessories, not knitted or crocheted</a:t>
                      </a:r>
                      <a:endParaRPr lang="en-GB" sz="14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117.509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'62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Articles of apparel and clothing accessories, not knitted or crocheted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2814.503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35765275"/>
                  </a:ext>
                </a:extLst>
              </a:tr>
              <a:tr h="687266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>
                          <a:effectLst/>
                        </a:rPr>
                        <a:t>'64</a:t>
                      </a:r>
                      <a:endParaRPr lang="en-GB" sz="14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>
                          <a:effectLst/>
                        </a:rPr>
                        <a:t>Footwear, gaiters and the like; parts of such articles</a:t>
                      </a:r>
                      <a:endParaRPr lang="en-GB" sz="14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88.159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>
                          <a:effectLst/>
                        </a:rPr>
                        <a:t>'64</a:t>
                      </a:r>
                      <a:endParaRPr lang="en-GB" sz="14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Footwear, gaiters and the like; parts of such articles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135.313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06006120"/>
                  </a:ext>
                </a:extLst>
              </a:tr>
              <a:tr h="229089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>
                          <a:effectLst/>
                        </a:rPr>
                        <a:t>'10</a:t>
                      </a:r>
                      <a:endParaRPr lang="en-GB" sz="14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>
                          <a:effectLst/>
                        </a:rPr>
                        <a:t>Cereals</a:t>
                      </a:r>
                      <a:endParaRPr lang="en-GB" sz="14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>
                          <a:effectLst/>
                        </a:rPr>
                        <a:t>80.692</a:t>
                      </a:r>
                      <a:endParaRPr lang="en-GB" sz="14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>
                          <a:effectLst/>
                        </a:rPr>
                        <a:t>'10</a:t>
                      </a:r>
                      <a:endParaRPr lang="en-GB" sz="14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Cereals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2375.641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03526513"/>
                  </a:ext>
                </a:extLst>
              </a:tr>
              <a:tr h="9163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>
                          <a:effectLst/>
                        </a:rPr>
                        <a:t>'95</a:t>
                      </a:r>
                      <a:endParaRPr lang="en-GB" sz="14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>
                          <a:effectLst/>
                        </a:rPr>
                        <a:t>Toys, games and sports requisites; parts and accessories thereof</a:t>
                      </a:r>
                      <a:endParaRPr lang="en-GB" sz="14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>
                          <a:effectLst/>
                        </a:rPr>
                        <a:t>58.69</a:t>
                      </a:r>
                      <a:endParaRPr lang="en-GB" sz="14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'95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Toys, games and sports requisites; parts and accessories thereof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400" u="none" strike="noStrike" dirty="0">
                          <a:effectLst/>
                        </a:rPr>
                        <a:t>225.019</a:t>
                      </a:r>
                      <a:endParaRPr lang="en-GB" sz="14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70374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34745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102" y="365127"/>
            <a:ext cx="7680960" cy="758280"/>
          </a:xfrm>
        </p:spPr>
        <p:txBody>
          <a:bodyPr/>
          <a:lstStyle/>
          <a:p>
            <a:r>
              <a:rPr lang="en-US" dirty="0"/>
              <a:t>Pak-Uruguay Trade potential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7166796"/>
              </p:ext>
            </p:extLst>
          </p:nvPr>
        </p:nvGraphicFramePr>
        <p:xfrm>
          <a:off x="714102" y="1210489"/>
          <a:ext cx="7680960" cy="5412293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726368">
                  <a:extLst>
                    <a:ext uri="{9D8B030D-6E8A-4147-A177-3AD203B41FA5}">
                      <a16:colId xmlns:a16="http://schemas.microsoft.com/office/drawing/2014/main" val="502449079"/>
                    </a:ext>
                  </a:extLst>
                </a:gridCol>
                <a:gridCol w="1833953">
                  <a:extLst>
                    <a:ext uri="{9D8B030D-6E8A-4147-A177-3AD203B41FA5}">
                      <a16:colId xmlns:a16="http://schemas.microsoft.com/office/drawing/2014/main" val="113693835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28994759"/>
                    </a:ext>
                  </a:extLst>
                </a:gridCol>
                <a:gridCol w="748937">
                  <a:extLst>
                    <a:ext uri="{9D8B030D-6E8A-4147-A177-3AD203B41FA5}">
                      <a16:colId xmlns:a16="http://schemas.microsoft.com/office/drawing/2014/main" val="2434303612"/>
                    </a:ext>
                  </a:extLst>
                </a:gridCol>
                <a:gridCol w="2447109">
                  <a:extLst>
                    <a:ext uri="{9D8B030D-6E8A-4147-A177-3AD203B41FA5}">
                      <a16:colId xmlns:a16="http://schemas.microsoft.com/office/drawing/2014/main" val="4009004895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1041053453"/>
                    </a:ext>
                  </a:extLst>
                </a:gridCol>
              </a:tblGrid>
              <a:tr h="80104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Uruguay Import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 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 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Pakistan's export to the World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961722"/>
                  </a:ext>
                </a:extLst>
              </a:tr>
              <a:tr h="3735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Chapter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Description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Value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Chapter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Description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Value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140429"/>
                  </a:ext>
                </a:extLst>
              </a:tr>
              <a:tr h="62158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>
                          <a:effectLst/>
                        </a:rPr>
                        <a:t>'08</a:t>
                      </a:r>
                      <a:endParaRPr lang="en-GB" sz="16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 dirty="0">
                          <a:effectLst/>
                        </a:rPr>
                        <a:t>Edible fruit and nuts; peel of citrus fruit or melons</a:t>
                      </a:r>
                      <a:endParaRPr lang="en-GB" sz="16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 dirty="0">
                          <a:effectLst/>
                        </a:rPr>
                        <a:t>50.611</a:t>
                      </a:r>
                      <a:endParaRPr lang="en-GB" sz="16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 dirty="0">
                          <a:effectLst/>
                        </a:rPr>
                        <a:t>'08</a:t>
                      </a:r>
                      <a:endParaRPr lang="en-GB" sz="16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>
                          <a:effectLst/>
                        </a:rPr>
                        <a:t>Edible fruit and nuts; peel of citrus fruit or melons</a:t>
                      </a:r>
                      <a:endParaRPr lang="en-GB" sz="16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>
                          <a:effectLst/>
                        </a:rPr>
                        <a:t>398.771</a:t>
                      </a:r>
                      <a:endParaRPr lang="en-GB" sz="16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967889"/>
                  </a:ext>
                </a:extLst>
              </a:tr>
              <a:tr h="1166407"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>
                          <a:effectLst/>
                        </a:rPr>
                        <a:t>'63</a:t>
                      </a:r>
                      <a:endParaRPr lang="en-GB" sz="16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 dirty="0">
                          <a:effectLst/>
                        </a:rPr>
                        <a:t>Other made-up textile articles; sets; worn clothing and worn textile articles; rags</a:t>
                      </a:r>
                      <a:endParaRPr lang="en-GB" sz="16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>
                          <a:effectLst/>
                        </a:rPr>
                        <a:t>37.018</a:t>
                      </a:r>
                      <a:endParaRPr lang="en-GB" sz="16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 dirty="0">
                          <a:effectLst/>
                        </a:rPr>
                        <a:t>63</a:t>
                      </a:r>
                      <a:endParaRPr lang="en-GB" sz="16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 dirty="0">
                          <a:effectLst/>
                        </a:rPr>
                        <a:t>Other made-up textile articles; sets; worn clothing and worn textile articles; rags</a:t>
                      </a:r>
                      <a:endParaRPr lang="en-GB" sz="16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>
                          <a:effectLst/>
                        </a:rPr>
                        <a:t>4070.644</a:t>
                      </a:r>
                      <a:endParaRPr lang="en-GB" sz="16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256056"/>
                  </a:ext>
                </a:extLst>
              </a:tr>
              <a:tr h="1124566"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 dirty="0">
                          <a:effectLst/>
                        </a:rPr>
                        <a:t>'82</a:t>
                      </a:r>
                      <a:endParaRPr lang="en-GB" sz="16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u="none" strike="noStrike">
                          <a:effectLst/>
                        </a:rPr>
                        <a:t>Tools, implements, cutlery, spoons and forks, of base metal; parts thereof of base metal</a:t>
                      </a:r>
                      <a:endParaRPr lang="en-GB" sz="16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>
                          <a:effectLst/>
                        </a:rPr>
                        <a:t>34.583</a:t>
                      </a:r>
                      <a:endParaRPr lang="en-GB" sz="16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u="none" strike="noStrike">
                          <a:effectLst/>
                        </a:rPr>
                        <a:t>'82</a:t>
                      </a:r>
                      <a:endParaRPr lang="en-GB" sz="16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u="none" strike="noStrike" dirty="0">
                          <a:effectLst/>
                        </a:rPr>
                        <a:t>Tools, implements, cutlery, spoons and forks, of base metal; parts thereof of base metal</a:t>
                      </a:r>
                      <a:endParaRPr lang="en-GB" sz="16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 dirty="0">
                          <a:effectLst/>
                        </a:rPr>
                        <a:t>113.8</a:t>
                      </a:r>
                      <a:endParaRPr lang="en-GB" sz="16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901152"/>
                  </a:ext>
                </a:extLst>
              </a:tr>
              <a:tr h="1120593"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>
                          <a:effectLst/>
                        </a:rPr>
                        <a:t>'41</a:t>
                      </a:r>
                      <a:endParaRPr lang="en-GB" sz="16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 dirty="0">
                          <a:effectLst/>
                        </a:rPr>
                        <a:t>Raw hides and skins (other than </a:t>
                      </a:r>
                      <a:r>
                        <a:rPr lang="en-GB" sz="1600" u="none" strike="noStrike" dirty="0" err="1">
                          <a:effectLst/>
                        </a:rPr>
                        <a:t>furskins</a:t>
                      </a:r>
                      <a:r>
                        <a:rPr lang="en-GB" sz="1600" u="none" strike="noStrike" dirty="0">
                          <a:effectLst/>
                        </a:rPr>
                        <a:t>) and leather</a:t>
                      </a:r>
                      <a:endParaRPr lang="en-GB" sz="16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 dirty="0">
                          <a:effectLst/>
                        </a:rPr>
                        <a:t>50.215</a:t>
                      </a:r>
                      <a:endParaRPr lang="en-GB" sz="16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 dirty="0">
                          <a:effectLst/>
                        </a:rPr>
                        <a:t>'41</a:t>
                      </a:r>
                      <a:endParaRPr lang="en-GB" sz="16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>
                          <a:effectLst/>
                        </a:rPr>
                        <a:t>Raw hides and skins (other than furskins) and leather</a:t>
                      </a:r>
                      <a:endParaRPr lang="en-GB" sz="16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 dirty="0">
                          <a:effectLst/>
                        </a:rPr>
                        <a:t>228.614</a:t>
                      </a:r>
                      <a:endParaRPr lang="en-GB" sz="16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69977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02136" y="892574"/>
            <a:ext cx="218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 $ in Million</a:t>
            </a:r>
            <a:endParaRPr lang="en-GB" sz="1200" dirty="0"/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905402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126"/>
            <a:ext cx="7498080" cy="592817"/>
          </a:xfrm>
        </p:spPr>
        <p:txBody>
          <a:bodyPr/>
          <a:lstStyle/>
          <a:p>
            <a:r>
              <a:rPr lang="en-US" dirty="0"/>
              <a:t>Pak-Uruguay Trade potential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5288730"/>
              </p:ext>
            </p:extLst>
          </p:nvPr>
        </p:nvGraphicFramePr>
        <p:xfrm>
          <a:off x="822960" y="1184364"/>
          <a:ext cx="7498080" cy="507042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09073">
                  <a:extLst>
                    <a:ext uri="{9D8B030D-6E8A-4147-A177-3AD203B41FA5}">
                      <a16:colId xmlns:a16="http://schemas.microsoft.com/office/drawing/2014/main" val="2524201976"/>
                    </a:ext>
                  </a:extLst>
                </a:gridCol>
                <a:gridCol w="2036702">
                  <a:extLst>
                    <a:ext uri="{9D8B030D-6E8A-4147-A177-3AD203B41FA5}">
                      <a16:colId xmlns:a16="http://schemas.microsoft.com/office/drawing/2014/main" val="2155067098"/>
                    </a:ext>
                  </a:extLst>
                </a:gridCol>
                <a:gridCol w="920287">
                  <a:extLst>
                    <a:ext uri="{9D8B030D-6E8A-4147-A177-3AD203B41FA5}">
                      <a16:colId xmlns:a16="http://schemas.microsoft.com/office/drawing/2014/main" val="2849753358"/>
                    </a:ext>
                  </a:extLst>
                </a:gridCol>
                <a:gridCol w="890114">
                  <a:extLst>
                    <a:ext uri="{9D8B030D-6E8A-4147-A177-3AD203B41FA5}">
                      <a16:colId xmlns:a16="http://schemas.microsoft.com/office/drawing/2014/main" val="55034916"/>
                    </a:ext>
                  </a:extLst>
                </a:gridCol>
                <a:gridCol w="1780229">
                  <a:extLst>
                    <a:ext uri="{9D8B030D-6E8A-4147-A177-3AD203B41FA5}">
                      <a16:colId xmlns:a16="http://schemas.microsoft.com/office/drawing/2014/main" val="3594447940"/>
                    </a:ext>
                  </a:extLst>
                </a:gridCol>
                <a:gridCol w="1161675">
                  <a:extLst>
                    <a:ext uri="{9D8B030D-6E8A-4147-A177-3AD203B41FA5}">
                      <a16:colId xmlns:a16="http://schemas.microsoft.com/office/drawing/2014/main" val="227836270"/>
                    </a:ext>
                  </a:extLst>
                </a:gridCol>
              </a:tblGrid>
              <a:tr h="81034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Uruguay Import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Value</a:t>
                      </a:r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Pakistan's export to the World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70393375"/>
                  </a:ext>
                </a:extLst>
              </a:tr>
              <a:tr h="37921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'52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Cotton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9.064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'52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Cotton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3252.069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26235082"/>
                  </a:ext>
                </a:extLst>
              </a:tr>
              <a:tr h="758441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>
                          <a:effectLst/>
                        </a:rPr>
                        <a:t>'57</a:t>
                      </a:r>
                      <a:endParaRPr lang="en-GB" sz="18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Carpets and other textile floor coverings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5.061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'57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Carpets and other textile floor coverings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67.152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27689310"/>
                  </a:ext>
                </a:extLst>
              </a:tr>
              <a:tr h="123378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>
                          <a:effectLst/>
                        </a:rPr>
                        <a:t>'90</a:t>
                      </a:r>
                      <a:endParaRPr lang="en-GB" sz="18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Optical, photographic, cinematographic, measuring, checking, precision, medical or surgical ...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172.51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'90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Optical, photographic, cinematographic, measuring, checking, precision, medical or surgical ...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454.177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75136112"/>
                  </a:ext>
                </a:extLst>
              </a:tr>
              <a:tr h="1137664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'41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>
                          <a:effectLst/>
                        </a:rPr>
                        <a:t>Raw hides and skins (other than furskins) and leather</a:t>
                      </a:r>
                      <a:endParaRPr lang="en-GB" sz="1800" b="0" i="0" u="none" strike="noStrike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50.215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'41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Raw hides and skins (other than fur skins) and leather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u="none" strike="noStrike" dirty="0">
                          <a:effectLst/>
                        </a:rPr>
                        <a:t>228.614</a:t>
                      </a:r>
                      <a:endParaRPr lang="en-GB" sz="1800" b="0" i="0" u="none" strike="noStrike" dirty="0">
                        <a:solidFill>
                          <a:srgbClr val="002B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1534754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35338" y="844731"/>
            <a:ext cx="192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 $ in Million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81835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610" y="365127"/>
            <a:ext cx="7886700" cy="854074"/>
          </a:xfrm>
        </p:spPr>
        <p:txBody>
          <a:bodyPr/>
          <a:lstStyle/>
          <a:p>
            <a:r>
              <a:rPr lang="en-US" dirty="0"/>
              <a:t>Ecuador Fact Sheet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00300"/>
              </p:ext>
            </p:extLst>
          </p:nvPr>
        </p:nvGraphicFramePr>
        <p:xfrm>
          <a:off x="689610" y="1219202"/>
          <a:ext cx="7886700" cy="55346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1524055812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188295716"/>
                    </a:ext>
                  </a:extLst>
                </a:gridCol>
              </a:tblGrid>
              <a:tr h="557538">
                <a:tc>
                  <a:txBody>
                    <a:bodyPr/>
                    <a:lstStyle/>
                    <a:p>
                      <a:r>
                        <a:rPr lang="en-US" sz="2000" dirty="0"/>
                        <a:t>Population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kern="1200" dirty="0">
                          <a:effectLst/>
                        </a:rPr>
                        <a:t>16,904,867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462088"/>
                  </a:ext>
                </a:extLst>
              </a:tr>
              <a:tr h="379952">
                <a:tc>
                  <a:txBody>
                    <a:bodyPr/>
                    <a:lstStyle/>
                    <a:p>
                      <a:r>
                        <a:rPr lang="en-US" sz="2000" dirty="0"/>
                        <a:t>Area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283,600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Sq</a:t>
                      </a:r>
                      <a:r>
                        <a:rPr lang="en-US" sz="2000" baseline="0" dirty="0"/>
                        <a:t> Km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291362"/>
                  </a:ext>
                </a:extLst>
              </a:tr>
              <a:tr h="382722">
                <a:tc>
                  <a:txBody>
                    <a:bodyPr/>
                    <a:lstStyle/>
                    <a:p>
                      <a:r>
                        <a:rPr lang="en-US" sz="2000" dirty="0"/>
                        <a:t>GDP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US $ 104.3 billion (2017)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230537"/>
                  </a:ext>
                </a:extLst>
              </a:tr>
              <a:tr h="557538">
                <a:tc>
                  <a:txBody>
                    <a:bodyPr/>
                    <a:lstStyle/>
                    <a:p>
                      <a:r>
                        <a:rPr lang="en-US" sz="2000" dirty="0"/>
                        <a:t>GDP</a:t>
                      </a:r>
                      <a:r>
                        <a:rPr lang="en-US" sz="2000" baseline="0" dirty="0"/>
                        <a:t> Per Capita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US $ 11,500 (PPP) (2017)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88881"/>
                  </a:ext>
                </a:extLst>
              </a:tr>
              <a:tr h="1035939">
                <a:tc>
                  <a:txBody>
                    <a:bodyPr/>
                    <a:lstStyle/>
                    <a:p>
                      <a:r>
                        <a:rPr lang="en-US" sz="2000" dirty="0"/>
                        <a:t>GDP Composition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fr-FR" sz="2000" kern="1200" dirty="0">
                          <a:effectLst/>
                        </a:rPr>
                        <a:t>6.7% (2017 est.)</a:t>
                      </a:r>
                    </a:p>
                    <a:p>
                      <a:pPr fontAlgn="ctr"/>
                      <a:r>
                        <a:rPr lang="fr-FR" sz="2000" kern="1200" dirty="0" err="1">
                          <a:effectLst/>
                        </a:rPr>
                        <a:t>industry</a:t>
                      </a:r>
                      <a:r>
                        <a:rPr lang="fr-FR" sz="2000" kern="1200" dirty="0">
                          <a:effectLst/>
                        </a:rPr>
                        <a:t>: 32.9% (2017 est.)</a:t>
                      </a:r>
                    </a:p>
                    <a:p>
                      <a:pPr fontAlgn="ctr"/>
                      <a:r>
                        <a:rPr lang="fr-FR" sz="2000" kern="1200" dirty="0">
                          <a:effectLst/>
                        </a:rPr>
                        <a:t>services: 60.4% (2017 est.)</a:t>
                      </a:r>
                    </a:p>
                    <a:p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907408"/>
                  </a:ext>
                </a:extLst>
              </a:tr>
              <a:tr h="1549034">
                <a:tc>
                  <a:txBody>
                    <a:bodyPr/>
                    <a:lstStyle/>
                    <a:p>
                      <a:r>
                        <a:rPr lang="en-US" sz="2000" dirty="0"/>
                        <a:t>Agricultural</a:t>
                      </a:r>
                      <a:r>
                        <a:rPr lang="en-US" sz="2000" baseline="0" dirty="0"/>
                        <a:t> products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kern="1200" dirty="0">
                          <a:effectLst/>
                        </a:rPr>
                        <a:t>bananas, coffee, cocoa, rice, potatoes, cassava (manioc, tapioca), plantains, sugarcane; cattle, sheep, pigs, beef, pork, dairy products; fish, shrimp; balsa wood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037945"/>
                  </a:ext>
                </a:extLst>
              </a:tr>
              <a:tr h="672222">
                <a:tc>
                  <a:txBody>
                    <a:bodyPr/>
                    <a:lstStyle/>
                    <a:p>
                      <a:r>
                        <a:rPr lang="en-US" sz="2000" dirty="0"/>
                        <a:t>Industries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kern="1200" dirty="0">
                          <a:effectLst/>
                        </a:rPr>
                        <a:t>petroleum, food processing, textiles, wood products, chemicals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117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76805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41160"/>
          </a:xfrm>
        </p:spPr>
        <p:txBody>
          <a:bodyPr/>
          <a:lstStyle/>
          <a:p>
            <a:r>
              <a:rPr lang="en-US" dirty="0"/>
              <a:t>Pak-Ecuador Bilateral Trade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891620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17800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Pak-Ecuador Major Items of Exports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9457484"/>
              </p:ext>
            </p:extLst>
          </p:nvPr>
        </p:nvGraphicFramePr>
        <p:xfrm>
          <a:off x="628650" y="1567543"/>
          <a:ext cx="7886700" cy="460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739324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Pak-Ecuador Major Items of Import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1184366" y="2151017"/>
            <a:ext cx="6479177" cy="4025945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Total Imports from Ecuador to Pakistan below US $ 1 million per year.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Major imports are Ferrous/Iron waste and scrap</a:t>
            </a:r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765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 dirty="0"/>
              <a:t>Argentina-Fact Sheet</a:t>
            </a:r>
            <a:endParaRPr lang="en-GB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643743"/>
              </p:ext>
            </p:extLst>
          </p:nvPr>
        </p:nvGraphicFramePr>
        <p:xfrm>
          <a:off x="628649" y="1018910"/>
          <a:ext cx="7905751" cy="594048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98573">
                  <a:extLst>
                    <a:ext uri="{9D8B030D-6E8A-4147-A177-3AD203B41FA5}">
                      <a16:colId xmlns:a16="http://schemas.microsoft.com/office/drawing/2014/main" val="2814860614"/>
                    </a:ext>
                  </a:extLst>
                </a:gridCol>
                <a:gridCol w="4707178">
                  <a:extLst>
                    <a:ext uri="{9D8B030D-6E8A-4147-A177-3AD203B41FA5}">
                      <a16:colId xmlns:a16="http://schemas.microsoft.com/office/drawing/2014/main" val="2149184527"/>
                    </a:ext>
                  </a:extLst>
                </a:gridCol>
              </a:tblGrid>
              <a:tr h="360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Total Area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2780400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effectLst/>
                        </a:rPr>
                        <a:t>SqKm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3595227"/>
                  </a:ext>
                </a:extLst>
              </a:tr>
              <a:tr h="614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Population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45.376 Million (Est. 2020) Population Growth 0.86% (2020 est.)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1391380"/>
                  </a:ext>
                </a:extLst>
              </a:tr>
              <a:tr h="9301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Natural Resources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Fertile plains of the pampas, lead, zinc, tin, copper, iron ore, manganese, petroleum, uranium, arable land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1130949"/>
                  </a:ext>
                </a:extLst>
              </a:tr>
              <a:tr h="614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Urbanization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92.1% of total population (2020) rate of urbanization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4718760"/>
                  </a:ext>
                </a:extLst>
              </a:tr>
              <a:tr h="3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GDP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US $ 449 (2019)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4634166"/>
                  </a:ext>
                </a:extLst>
              </a:tr>
              <a:tr h="3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GDP per capita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US $ 9,80,90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7354984"/>
                  </a:ext>
                </a:extLst>
              </a:tr>
              <a:tr h="3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Merchandise exports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US $ 65 Billion (2019)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7768878"/>
                  </a:ext>
                </a:extLst>
              </a:tr>
              <a:tr h="300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Merchandise imports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US $ 49 Billion (2019)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5052639"/>
                  </a:ext>
                </a:extLst>
              </a:tr>
              <a:tr h="614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Major Export Destinations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Brazil, European Union, China, US, Chile, Other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4942499"/>
                  </a:ext>
                </a:extLst>
              </a:tr>
              <a:tr h="7877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Major Imports Origin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Brazil: China, European Union, United States of America, Paraguay, Other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3969186"/>
                  </a:ext>
                </a:extLst>
              </a:tr>
              <a:tr h="5522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 of</a:t>
                      </a:r>
                      <a:r>
                        <a:rPr lang="en-US" sz="2000" baseline="0" dirty="0">
                          <a:effectLst/>
                        </a:rPr>
                        <a:t> FTAs/RTAs in Force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08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7250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7707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Issues &amp; Challenges in Trade with Latin America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Tariff on Pakistan’s exports-NO FTA/PTA</a:t>
            </a:r>
            <a:endParaRPr lang="en-GB" dirty="0"/>
          </a:p>
          <a:p>
            <a:r>
              <a:rPr lang="en-US" dirty="0"/>
              <a:t>Non-Tariff Barriers</a:t>
            </a:r>
          </a:p>
          <a:p>
            <a:r>
              <a:rPr lang="en-US" dirty="0"/>
              <a:t>Protectionist Economies (Chile is an exception)</a:t>
            </a:r>
          </a:p>
          <a:p>
            <a:r>
              <a:rPr lang="en-US" dirty="0"/>
              <a:t>Geographically remote</a:t>
            </a:r>
          </a:p>
          <a:p>
            <a:r>
              <a:rPr lang="en-US" dirty="0"/>
              <a:t>Language barrier</a:t>
            </a:r>
          </a:p>
          <a:p>
            <a:r>
              <a:rPr lang="en-US" dirty="0"/>
              <a:t>No significant Pakistani diaspora</a:t>
            </a:r>
          </a:p>
          <a:p>
            <a:r>
              <a:rPr lang="en-US" dirty="0"/>
              <a:t>Complicated banking and foreign exchange regulations</a:t>
            </a:r>
          </a:p>
          <a:p>
            <a:r>
              <a:rPr lang="en-US" dirty="0"/>
              <a:t>Uncertainty and bureaucratic red </a:t>
            </a:r>
            <a:r>
              <a:rPr lang="en-US" dirty="0" err="1"/>
              <a:t>tapism</a:t>
            </a:r>
            <a:endParaRPr lang="en-US" dirty="0"/>
          </a:p>
          <a:p>
            <a:r>
              <a:rPr lang="en-US" dirty="0" err="1"/>
              <a:t>Covid</a:t>
            </a:r>
            <a:r>
              <a:rPr lang="en-US" dirty="0"/>
              <a:t> and economic recession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4858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053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Way Forward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8537535"/>
              </p:ext>
            </p:extLst>
          </p:nvPr>
        </p:nvGraphicFramePr>
        <p:xfrm>
          <a:off x="628650" y="1175657"/>
          <a:ext cx="7886700" cy="5608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31943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Ministry of Commerce</a:t>
            </a:r>
          </a:p>
          <a:p>
            <a:r>
              <a:rPr lang="en-US" dirty="0"/>
              <a:t>Argentina Ministry of Trade</a:t>
            </a:r>
          </a:p>
          <a:p>
            <a:r>
              <a:rPr lang="en-US" dirty="0"/>
              <a:t>Peru Customs</a:t>
            </a:r>
          </a:p>
          <a:p>
            <a:r>
              <a:rPr lang="en-US" dirty="0"/>
              <a:t>Chile Customs</a:t>
            </a:r>
          </a:p>
          <a:p>
            <a:r>
              <a:rPr lang="en-US" dirty="0"/>
              <a:t>Uruguay Customs</a:t>
            </a:r>
          </a:p>
          <a:p>
            <a:r>
              <a:rPr lang="en-US"/>
              <a:t>Paraguay Customs</a:t>
            </a:r>
            <a:endParaRPr lang="en-US" dirty="0"/>
          </a:p>
          <a:p>
            <a:r>
              <a:rPr lang="en-US" dirty="0"/>
              <a:t>CIA Country Fact Book</a:t>
            </a:r>
          </a:p>
          <a:p>
            <a:r>
              <a:rPr lang="en-US" dirty="0"/>
              <a:t>WTO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989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565" y="365126"/>
            <a:ext cx="7722870" cy="81053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/>
              <a:t>Argentina-Major Trading Partners-2019</a:t>
            </a:r>
            <a:endParaRPr lang="en-GB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094388"/>
              </p:ext>
            </p:extLst>
          </p:nvPr>
        </p:nvGraphicFramePr>
        <p:xfrm>
          <a:off x="710565" y="1175657"/>
          <a:ext cx="7722870" cy="5414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7372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80200"/>
          </a:xfrm>
        </p:spPr>
        <p:txBody>
          <a:bodyPr>
            <a:normAutofit/>
          </a:bodyPr>
          <a:lstStyle/>
          <a:p>
            <a:r>
              <a:rPr lang="en-US" sz="2100" dirty="0"/>
              <a:t>Major Trading Partners &amp; Trade Balance During First Six Months of 2020</a:t>
            </a:r>
            <a:endParaRPr lang="en-GB" sz="2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06" t="12296" r="24831" b="9652"/>
          <a:stretch/>
        </p:blipFill>
        <p:spPr>
          <a:xfrm>
            <a:off x="1160495" y="1430021"/>
            <a:ext cx="6823009" cy="5074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7389" y="6539513"/>
            <a:ext cx="23373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</a:t>
            </a:r>
            <a:r>
              <a:rPr lang="en-US" sz="1350" dirty="0" err="1"/>
              <a:t>Indec</a:t>
            </a:r>
            <a:r>
              <a:rPr lang="en-US" sz="1350" dirty="0"/>
              <a:t>, Argentina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1555197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696" y="416992"/>
            <a:ext cx="7886700" cy="1054757"/>
          </a:xfrm>
        </p:spPr>
        <p:txBody>
          <a:bodyPr>
            <a:noAutofit/>
          </a:bodyPr>
          <a:lstStyle/>
          <a:p>
            <a:r>
              <a:rPr lang="en-US" sz="3600" dirty="0"/>
              <a:t>Argentina: Trade Balance during </a:t>
            </a:r>
            <a:r>
              <a:rPr lang="en-US" sz="3600" dirty="0" err="1"/>
              <a:t>Covid</a:t>
            </a:r>
            <a:r>
              <a:rPr lang="en-US" sz="3600" dirty="0"/>
              <a:t> Times</a:t>
            </a:r>
            <a:endParaRPr lang="en-GB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088" y="1785257"/>
            <a:ext cx="4237578" cy="4405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85257"/>
            <a:ext cx="4252427" cy="44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60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4093</TotalTime>
  <Words>2393</Words>
  <Application>Microsoft Office PowerPoint</Application>
  <PresentationFormat>On-screen Show (4:3)</PresentationFormat>
  <Paragraphs>646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Office Theme</vt:lpstr>
      <vt:lpstr>7_Custom Design</vt:lpstr>
      <vt:lpstr>6_Custom Design</vt:lpstr>
      <vt:lpstr>3_Custom Design</vt:lpstr>
      <vt:lpstr>4_Custom Design</vt:lpstr>
      <vt:lpstr>5_Custom Design</vt:lpstr>
      <vt:lpstr>1_Custom Design</vt:lpstr>
      <vt:lpstr>2_Custom Design</vt:lpstr>
      <vt:lpstr>Custom Design</vt:lpstr>
      <vt:lpstr> </vt:lpstr>
      <vt:lpstr>PowerPoint Presentation</vt:lpstr>
      <vt:lpstr>Area of Responbility</vt:lpstr>
      <vt:lpstr>PowerPoint Presentation</vt:lpstr>
      <vt:lpstr>South America: Economic Freedom </vt:lpstr>
      <vt:lpstr>Argentina-Fact Sheet</vt:lpstr>
      <vt:lpstr>Argentina-Major Trading Partners-2019</vt:lpstr>
      <vt:lpstr>Major Trading Partners &amp; Trade Balance During First Six Months of 2020</vt:lpstr>
      <vt:lpstr>Argentina: Trade Balance during Covid Times</vt:lpstr>
      <vt:lpstr>Pak-Argentina Bilateral Trade Over the Years</vt:lpstr>
      <vt:lpstr>Pak Argentina Import Commodity Basket</vt:lpstr>
      <vt:lpstr>Argentina’s Major Exports to Pakistan-2019 </vt:lpstr>
      <vt:lpstr>Pak-Argentine Export Commodity Basket-2019</vt:lpstr>
      <vt:lpstr>PowerPoint Presentation</vt:lpstr>
      <vt:lpstr>Pak-Argentina Import Commodity Basket-2019</vt:lpstr>
      <vt:lpstr>Argentina Trade with Pakistan vs India</vt:lpstr>
      <vt:lpstr>Arg Import Tariff on Products of Pak Export Interest </vt:lpstr>
      <vt:lpstr>Pak-Argentina bilateral Trade-Embassy’s Endeavors</vt:lpstr>
      <vt:lpstr>Chile Fact Sheet</vt:lpstr>
      <vt:lpstr> Chile-Major Export Commodities </vt:lpstr>
      <vt:lpstr>Chile Major Commodity Group-Imports</vt:lpstr>
      <vt:lpstr>Major Commodity  wise breakup of imports-Chile  </vt:lpstr>
      <vt:lpstr>Chile major trading partners-Export</vt:lpstr>
      <vt:lpstr>Chile major trading partners-import</vt:lpstr>
      <vt:lpstr>Chile Trading Regime</vt:lpstr>
      <vt:lpstr>Pakistan-Chile Bilateral Trade</vt:lpstr>
      <vt:lpstr>Pak-Chile Major Export Items-2019</vt:lpstr>
      <vt:lpstr>Pak Chile-Untapped Potential</vt:lpstr>
      <vt:lpstr>Potential Items of Exports to Chile</vt:lpstr>
      <vt:lpstr>Potential Items of Exports to Chile</vt:lpstr>
      <vt:lpstr>Pak-Chile Renewed Engagement</vt:lpstr>
      <vt:lpstr>Peru-Fact Sheet</vt:lpstr>
      <vt:lpstr>Peru-Major Trading Partners-Exports</vt:lpstr>
      <vt:lpstr>Peru-Major Trading Partners-Imports</vt:lpstr>
      <vt:lpstr>Pakistan-Peru Bilateral Trade </vt:lpstr>
      <vt:lpstr>Pak-Peru bilateral trade</vt:lpstr>
      <vt:lpstr>Pakistan’s major Exports to Peru-2019</vt:lpstr>
      <vt:lpstr>Pak-Peru major commodities import</vt:lpstr>
      <vt:lpstr>Pakistan-Peru Export Potential Map</vt:lpstr>
      <vt:lpstr>Anti-dumping duties on Pak Fabric-Peru</vt:lpstr>
      <vt:lpstr>Paraguay-Fact Sheet</vt:lpstr>
      <vt:lpstr>Paraguay major trade partners-imports</vt:lpstr>
      <vt:lpstr>Paraguay-Major Export Commodities</vt:lpstr>
      <vt:lpstr>Paraguay-Major Import Commodities</vt:lpstr>
      <vt:lpstr>Pakistan-Paraguay bilateral trade</vt:lpstr>
      <vt:lpstr>Pakistan’s major Exports to Paraguay-2019</vt:lpstr>
      <vt:lpstr>Pakistan’s major imports from Paraguay-2019</vt:lpstr>
      <vt:lpstr>Pakistan-Paraguay Export Potential Map</vt:lpstr>
      <vt:lpstr>Uruguay-Fact Sheet</vt:lpstr>
      <vt:lpstr>Pak-Uruguay bilateral trade</vt:lpstr>
      <vt:lpstr>Pak-Uruguay major export items-2019</vt:lpstr>
      <vt:lpstr>Pak-Uruguay major import items-2019</vt:lpstr>
      <vt:lpstr>Pak-Uruguay Trade potential</vt:lpstr>
      <vt:lpstr>Pak-Uruguay Trade potential</vt:lpstr>
      <vt:lpstr>Pak-Uruguay Trade potential</vt:lpstr>
      <vt:lpstr>Ecuador Fact Sheet</vt:lpstr>
      <vt:lpstr>Pak-Ecuador Bilateral Trade</vt:lpstr>
      <vt:lpstr>Pak-Ecuador Major Items of Exports</vt:lpstr>
      <vt:lpstr>Pak-Ecuador Major Items of Import</vt:lpstr>
      <vt:lpstr>Issues &amp; Challenges in Trade with Latin America</vt:lpstr>
      <vt:lpstr>Way Forward</vt:lpstr>
      <vt:lpstr>References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Promote Made in Pakistan in South America</dc:title>
  <dc:creator>jameel baloch</dc:creator>
  <cp:lastModifiedBy>923379203737</cp:lastModifiedBy>
  <cp:revision>233</cp:revision>
  <cp:lastPrinted>2020-12-10T13:38:01Z</cp:lastPrinted>
  <dcterms:created xsi:type="dcterms:W3CDTF">2020-12-03T15:51:46Z</dcterms:created>
  <dcterms:modified xsi:type="dcterms:W3CDTF">2021-01-02T14:57:14Z</dcterms:modified>
</cp:coreProperties>
</file>