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6" r:id="rId1"/>
  </p:sldMasterIdLst>
  <p:notesMasterIdLst>
    <p:notesMasterId r:id="rId95"/>
  </p:notesMasterIdLst>
  <p:sldIdLst>
    <p:sldId id="256" r:id="rId2"/>
    <p:sldId id="258" r:id="rId3"/>
    <p:sldId id="265" r:id="rId4"/>
    <p:sldId id="259" r:id="rId5"/>
    <p:sldId id="266" r:id="rId6"/>
    <p:sldId id="260" r:id="rId7"/>
    <p:sldId id="267" r:id="rId8"/>
    <p:sldId id="261" r:id="rId9"/>
    <p:sldId id="262" r:id="rId10"/>
    <p:sldId id="269" r:id="rId11"/>
    <p:sldId id="263" r:id="rId12"/>
    <p:sldId id="268" r:id="rId13"/>
    <p:sldId id="270" r:id="rId14"/>
    <p:sldId id="271"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300" r:id="rId37"/>
    <p:sldId id="301" r:id="rId38"/>
    <p:sldId id="296" r:id="rId39"/>
    <p:sldId id="297" r:id="rId40"/>
    <p:sldId id="302" r:id="rId41"/>
    <p:sldId id="303" r:id="rId42"/>
    <p:sldId id="304" r:id="rId43"/>
    <p:sldId id="305" r:id="rId44"/>
    <p:sldId id="298" r:id="rId45"/>
    <p:sldId id="299" r:id="rId46"/>
    <p:sldId id="306" r:id="rId47"/>
    <p:sldId id="307" r:id="rId48"/>
    <p:sldId id="308" r:id="rId49"/>
    <p:sldId id="309" r:id="rId50"/>
    <p:sldId id="310" r:id="rId51"/>
    <p:sldId id="311" r:id="rId52"/>
    <p:sldId id="312" r:id="rId53"/>
    <p:sldId id="313" r:id="rId54"/>
    <p:sldId id="314" r:id="rId55"/>
    <p:sldId id="315" r:id="rId56"/>
    <p:sldId id="317" r:id="rId57"/>
    <p:sldId id="316" r:id="rId58"/>
    <p:sldId id="318" r:id="rId59"/>
    <p:sldId id="319" r:id="rId60"/>
    <p:sldId id="320" r:id="rId61"/>
    <p:sldId id="321" r:id="rId62"/>
    <p:sldId id="322" r:id="rId63"/>
    <p:sldId id="323" r:id="rId64"/>
    <p:sldId id="325"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2" r:id="rId80"/>
    <p:sldId id="341" r:id="rId81"/>
    <p:sldId id="343" r:id="rId82"/>
    <p:sldId id="344" r:id="rId83"/>
    <p:sldId id="345" r:id="rId84"/>
    <p:sldId id="347" r:id="rId85"/>
    <p:sldId id="346" r:id="rId86"/>
    <p:sldId id="348" r:id="rId87"/>
    <p:sldId id="349" r:id="rId88"/>
    <p:sldId id="350" r:id="rId89"/>
    <p:sldId id="351" r:id="rId90"/>
    <p:sldId id="352" r:id="rId91"/>
    <p:sldId id="353" r:id="rId92"/>
    <p:sldId id="354" r:id="rId93"/>
    <p:sldId id="274" r:id="rId9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FB5"/>
    <a:srgbClr val="F6A21D"/>
    <a:srgbClr val="FF9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F609D-1C02-4AE6-B9FA-3F68982ED6D8}" type="datetimeFigureOut">
              <a:rPr lang="en-US" smtClean="0"/>
              <a:t>8/11/2021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2BF8C-CC2E-4CDA-B604-FB604290EFA9}" type="slidenum">
              <a:rPr lang="en-US" smtClean="0"/>
              <a:t>‹#›</a:t>
            </a:fld>
            <a:endParaRPr lang="en-US"/>
          </a:p>
        </p:txBody>
      </p:sp>
    </p:spTree>
    <p:extLst>
      <p:ext uri="{BB962C8B-B14F-4D97-AF65-F5344CB8AC3E}">
        <p14:creationId xmlns:p14="http://schemas.microsoft.com/office/powerpoint/2010/main" val="3245901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D2BF8C-CC2E-4CDA-B604-FB604290EFA9}" type="slidenum">
              <a:rPr lang="en-US" smtClean="0"/>
              <a:t>6</a:t>
            </a:fld>
            <a:endParaRPr lang="en-US"/>
          </a:p>
        </p:txBody>
      </p:sp>
    </p:spTree>
    <p:extLst>
      <p:ext uri="{BB962C8B-B14F-4D97-AF65-F5344CB8AC3E}">
        <p14:creationId xmlns:p14="http://schemas.microsoft.com/office/powerpoint/2010/main" val="4125033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5450352-49CB-457A-999E-B633C36BEB6F}" type="datetime1">
              <a:rPr lang="en-US" smtClean="0"/>
              <a:t>8/11/2021</a:t>
            </a:fld>
            <a:endParaRPr lang="en-US" dirty="0"/>
          </a:p>
        </p:txBody>
      </p:sp>
      <p:sp>
        <p:nvSpPr>
          <p:cNvPr id="8" name="Footer Placeholder 7"/>
          <p:cNvSpPr>
            <a:spLocks noGrp="1"/>
          </p:cNvSpPr>
          <p:nvPr>
            <p:ph type="ftr" sz="quarter" idx="11"/>
          </p:nvPr>
        </p:nvSpPr>
        <p:spPr/>
        <p:txBody>
          <a:bodyPr/>
          <a:lstStyle/>
          <a:p>
            <a:r>
              <a:rPr lang="en-US" smtClean="0"/>
              <a:t>Adil Mukhtar - TDAP</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68B11A-2F14-4CE9-A8E8-31AD2E988BF9}" type="datetime1">
              <a:rPr lang="en-US" smtClean="0"/>
              <a:t>8/11/2021</a:t>
            </a:fld>
            <a:endParaRPr lang="en-US" dirty="0"/>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8FBB32-6BB7-4289-8F48-6F0E35064713}" type="datetime1">
              <a:rPr lang="en-US" smtClean="0"/>
              <a:t>8/11/2021</a:t>
            </a:fld>
            <a:endParaRPr lang="en-US" dirty="0"/>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E2A921-B7D0-4A87-A85B-F702628E9F06}" type="datetime1">
              <a:rPr lang="en-US" smtClean="0"/>
              <a:t>8/11/2021</a:t>
            </a:fld>
            <a:endParaRPr lang="en-US" dirty="0"/>
          </a:p>
        </p:txBody>
      </p:sp>
      <p:sp>
        <p:nvSpPr>
          <p:cNvPr id="8" name="Footer Placeholder 7"/>
          <p:cNvSpPr>
            <a:spLocks noGrp="1"/>
          </p:cNvSpPr>
          <p:nvPr>
            <p:ph type="ftr" sz="quarter" idx="11"/>
          </p:nvPr>
        </p:nvSpPr>
        <p:spPr/>
        <p:txBody>
          <a:bodyPr/>
          <a:lstStyle/>
          <a:p>
            <a:r>
              <a:rPr lang="en-US" smtClean="0"/>
              <a:t>Adil Mukhtar - TDAP</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6A042E07-390D-4907-B8B9-39DD1406DACE}" type="datetime1">
              <a:rPr lang="en-US" smtClean="0"/>
              <a:t>8/11/2021</a:t>
            </a:fld>
            <a:endParaRPr lang="en-US" dirty="0"/>
          </a:p>
        </p:txBody>
      </p:sp>
      <p:sp>
        <p:nvSpPr>
          <p:cNvPr id="8" name="Footer Placeholder 7"/>
          <p:cNvSpPr>
            <a:spLocks noGrp="1"/>
          </p:cNvSpPr>
          <p:nvPr>
            <p:ph type="ftr" sz="quarter" idx="11"/>
          </p:nvPr>
        </p:nvSpPr>
        <p:spPr/>
        <p:txBody>
          <a:bodyPr/>
          <a:lstStyle/>
          <a:p>
            <a:r>
              <a:rPr lang="en-US" smtClean="0"/>
              <a:t>Adil Mukhtar - TDAP</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8DD030A-CEAF-47CA-AB24-A90DA721FF87}" type="datetime1">
              <a:rPr lang="en-US" smtClean="0"/>
              <a:t>8/11/2021</a:t>
            </a:fld>
            <a:endParaRPr lang="en-US" dirty="0"/>
          </a:p>
        </p:txBody>
      </p:sp>
      <p:sp>
        <p:nvSpPr>
          <p:cNvPr id="9" name="Footer Placeholder 8"/>
          <p:cNvSpPr>
            <a:spLocks noGrp="1"/>
          </p:cNvSpPr>
          <p:nvPr>
            <p:ph type="ftr" sz="quarter" idx="11"/>
          </p:nvPr>
        </p:nvSpPr>
        <p:spPr/>
        <p:txBody>
          <a:bodyPr/>
          <a:lstStyle/>
          <a:p>
            <a:r>
              <a:rPr lang="en-US" smtClean="0"/>
              <a:t>Adil Mukhtar - TDAP</a:t>
            </a:r>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13CBAC59-2173-4C0A-9E06-377F9107C80C}" type="datetime1">
              <a:rPr lang="en-US" smtClean="0"/>
              <a:t>8/11/2021</a:t>
            </a:fld>
            <a:endParaRPr lang="en-US" dirty="0"/>
          </a:p>
        </p:txBody>
      </p:sp>
      <p:sp>
        <p:nvSpPr>
          <p:cNvPr id="8" name="Footer Placeholder 7"/>
          <p:cNvSpPr>
            <a:spLocks noGrp="1"/>
          </p:cNvSpPr>
          <p:nvPr>
            <p:ph type="ftr" sz="quarter" idx="11"/>
          </p:nvPr>
        </p:nvSpPr>
        <p:spPr/>
        <p:txBody>
          <a:bodyPr/>
          <a:lstStyle/>
          <a:p>
            <a:r>
              <a:rPr lang="en-US" smtClean="0"/>
              <a:t>Adil Mukhtar - TDAP</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1A76B1-74BD-4169-8894-17D3CB796D17}" type="datetime1">
              <a:rPr lang="en-US" smtClean="0"/>
              <a:t>8/11/2021</a:t>
            </a:fld>
            <a:endParaRPr lang="en-US" dirty="0"/>
          </a:p>
        </p:txBody>
      </p:sp>
      <p:sp>
        <p:nvSpPr>
          <p:cNvPr id="4" name="Footer Placeholder 3"/>
          <p:cNvSpPr>
            <a:spLocks noGrp="1"/>
          </p:cNvSpPr>
          <p:nvPr>
            <p:ph type="ftr" sz="quarter" idx="11"/>
          </p:nvPr>
        </p:nvSpPr>
        <p:spPr/>
        <p:txBody>
          <a:bodyPr/>
          <a:lstStyle/>
          <a:p>
            <a:r>
              <a:rPr lang="en-US" smtClean="0"/>
              <a:t>Adil Mukhtar - TDAP</a:t>
            </a:r>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3E704-B718-4872-8850-22FD22947D63}" type="datetime1">
              <a:rPr lang="en-US" smtClean="0"/>
              <a:t>8/11/2021</a:t>
            </a:fld>
            <a:endParaRPr lang="en-US" dirty="0"/>
          </a:p>
        </p:txBody>
      </p:sp>
      <p:sp>
        <p:nvSpPr>
          <p:cNvPr id="3" name="Footer Placeholder 2"/>
          <p:cNvSpPr>
            <a:spLocks noGrp="1"/>
          </p:cNvSpPr>
          <p:nvPr>
            <p:ph type="ftr" sz="quarter" idx="11"/>
          </p:nvPr>
        </p:nvSpPr>
        <p:spPr/>
        <p:txBody>
          <a:bodyPr/>
          <a:lstStyle/>
          <a:p>
            <a:r>
              <a:rPr lang="en-US" smtClean="0"/>
              <a:t>Adil Mukhtar - TDAP</a:t>
            </a:r>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1266B8EA-6C76-477A-844D-871D3D8F25EB}" type="datetime1">
              <a:rPr lang="en-US" smtClean="0"/>
              <a:t>8/11/2021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smtClean="0"/>
              <a:t>Adil Mukhtar - TDAP</a:t>
            </a:r>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600" b="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8313026-F105-437A-ABA7-D2F24FF5F7C0}" type="datetime1">
              <a:rPr lang="en-US" smtClean="0"/>
              <a:t>8/11/2021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smtClean="0"/>
              <a:t>Adil Mukhtar - TDAP</a:t>
            </a:r>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28494B6-4462-4D8A-AE8C-D9F33F8ABE05}" type="datetime1">
              <a:rPr lang="en-US" smtClean="0"/>
              <a:t>8/11/2021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smtClean="0"/>
              <a:t>Adil Mukhtar - TDAP</a:t>
            </a:r>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9.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8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9.xml"/><Relationship Id="rId4" Type="http://schemas.microsoft.com/office/2007/relationships/hdphoto" Target="../media/hdphoto1.wdp"/></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6A21D"/>
                </a:solidFill>
              </a:rPr>
              <a:t>Product Listing on </a:t>
            </a:r>
            <a:r>
              <a:rPr lang="en-US" dirty="0" smtClean="0">
                <a:solidFill>
                  <a:schemeClr val="tx1"/>
                </a:solidFill>
              </a:rPr>
              <a:t>amazon</a:t>
            </a:r>
            <a:endParaRPr lang="en-US" dirty="0">
              <a:solidFill>
                <a:schemeClr val="tx1"/>
              </a:solidFill>
            </a:endParaRPr>
          </a:p>
        </p:txBody>
      </p:sp>
      <p:sp>
        <p:nvSpPr>
          <p:cNvPr id="3" name="Subtitle 2"/>
          <p:cNvSpPr>
            <a:spLocks noGrp="1"/>
          </p:cNvSpPr>
          <p:nvPr>
            <p:ph type="subTitle" idx="1"/>
          </p:nvPr>
        </p:nvSpPr>
        <p:spPr>
          <a:xfrm>
            <a:off x="2695194" y="4525419"/>
            <a:ext cx="6801612" cy="1239894"/>
          </a:xfrm>
        </p:spPr>
        <p:txBody>
          <a:bodyPr>
            <a:normAutofit lnSpcReduction="10000"/>
          </a:bodyPr>
          <a:lstStyle/>
          <a:p>
            <a:r>
              <a:rPr lang="en-US" b="1" dirty="0" smtClean="0"/>
              <a:t>Adil Mukhtar</a:t>
            </a:r>
          </a:p>
          <a:p>
            <a:r>
              <a:rPr lang="en-US" b="1" dirty="0" smtClean="0"/>
              <a:t>Asst. Director E-Commerce </a:t>
            </a:r>
          </a:p>
          <a:p>
            <a:r>
              <a:rPr lang="en-US" b="1" dirty="0" smtClean="0"/>
              <a:t>TDAP</a:t>
            </a:r>
            <a:endParaRPr lang="en-US" b="1" dirty="0"/>
          </a:p>
        </p:txBody>
      </p:sp>
      <p:sp>
        <p:nvSpPr>
          <p:cNvPr id="5" name="Text Box 10"/>
          <p:cNvSpPr txBox="1">
            <a:spLocks/>
          </p:cNvSpPr>
          <p:nvPr/>
        </p:nvSpPr>
        <p:spPr bwMode="blackWhite">
          <a:xfrm>
            <a:off x="3055375" y="640594"/>
            <a:ext cx="6346202" cy="1253395"/>
          </a:xfrm>
          <a:prstGeom prst="rect">
            <a:avLst/>
          </a:prstGeom>
          <a:ln w="6350" cap="sq">
            <a:noFill/>
            <a:miter lim="800000"/>
          </a:ln>
        </p:spPr>
        <p:style>
          <a:lnRef idx="0">
            <a:schemeClr val="accent1"/>
          </a:lnRef>
          <a:fillRef idx="0">
            <a:schemeClr val="accent1"/>
          </a:fillRef>
          <a:effectRef idx="0">
            <a:schemeClr val="accent1"/>
          </a:effectRef>
          <a:fontRef idx="minor">
            <a:schemeClr val="dk1"/>
          </a:fontRef>
        </p:style>
        <p:txBody>
          <a:bodyPr rot="0" spcFirstLastPara="0" vert="horz" wrap="square" lIns="54864" tIns="27432" rIns="54864" bIns="27432"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3800" kern="1200" cap="all" spc="200" baseline="0">
                <a:solidFill>
                  <a:srgbClr val="262626"/>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0"/>
              </a:spcBef>
            </a:pPr>
            <a:r>
              <a:rPr lang="en-US" sz="1600" b="1" dirty="0" smtClean="0">
                <a:solidFill>
                  <a:srgbClr val="225939"/>
                </a:solidFill>
                <a:latin typeface="Cambria" panose="02040503050406030204" pitchFamily="18" charset="0"/>
                <a:ea typeface="Calibri" panose="020F0502020204030204" pitchFamily="34" charset="0"/>
                <a:cs typeface="Times New Roman" panose="02020603050405020304" pitchFamily="18" charset="0"/>
              </a:rPr>
              <a:t>Government of Pakistan</a:t>
            </a:r>
            <a:endParaRPr lang="en-US" sz="1600" dirty="0" smtClean="0">
              <a:solidFill>
                <a:srgbClr val="225939"/>
              </a:solidFill>
              <a:ea typeface="Calibri" panose="020F0502020204030204" pitchFamily="34" charset="0"/>
              <a:cs typeface="Times New Roman" panose="02020603050405020304" pitchFamily="18" charset="0"/>
            </a:endParaRPr>
          </a:p>
          <a:p>
            <a:pPr>
              <a:spcBef>
                <a:spcPts val="0"/>
              </a:spcBef>
            </a:pPr>
            <a:r>
              <a:rPr lang="en-US" sz="1600" b="1" dirty="0" smtClean="0">
                <a:solidFill>
                  <a:srgbClr val="225939"/>
                </a:solidFill>
                <a:latin typeface="Cambria" panose="02040503050406030204" pitchFamily="18" charset="0"/>
                <a:ea typeface="Calibri" panose="020F0502020204030204" pitchFamily="34" charset="0"/>
                <a:cs typeface="Times New Roman" panose="02020603050405020304" pitchFamily="18" charset="0"/>
              </a:rPr>
              <a:t>Trade Development Authority of Pakistan</a:t>
            </a:r>
            <a:endParaRPr lang="en-US" sz="1600" dirty="0" smtClean="0">
              <a:solidFill>
                <a:srgbClr val="225939"/>
              </a:solidFill>
              <a:ea typeface="Calibri" panose="020F0502020204030204" pitchFamily="34" charset="0"/>
              <a:cs typeface="Times New Roman" panose="02020603050405020304" pitchFamily="18" charset="0"/>
            </a:endParaRPr>
          </a:p>
          <a:p>
            <a:pPr>
              <a:spcBef>
                <a:spcPts val="0"/>
              </a:spcBef>
              <a:tabLst>
                <a:tab pos="1783169" algn="ctr"/>
                <a:tab pos="3566339" algn="r"/>
              </a:tabLst>
            </a:pPr>
            <a:r>
              <a:rPr lang="en-US" sz="1600" b="1" dirty="0" smtClean="0">
                <a:solidFill>
                  <a:srgbClr val="225939"/>
                </a:solidFill>
                <a:latin typeface="Cambria" panose="02040503050406030204" pitchFamily="18" charset="0"/>
                <a:ea typeface="Times New Roman" panose="02020603050405020304" pitchFamily="18" charset="0"/>
                <a:cs typeface="Times New Roman" panose="02020603050405020304" pitchFamily="18" charset="0"/>
              </a:rPr>
              <a:t>(Services, Halal &amp; New Opportunities Division)</a:t>
            </a:r>
            <a:endParaRPr lang="en-US" sz="1600" dirty="0" smtClean="0">
              <a:solidFill>
                <a:srgbClr val="225939"/>
              </a:solidFill>
              <a:ea typeface="Times New Roman" panose="02020603050405020304" pitchFamily="18" charset="0"/>
              <a:cs typeface="Times New Roman" panose="02020603050405020304" pitchFamily="18" charset="0"/>
            </a:endParaRPr>
          </a:p>
          <a:p>
            <a:pPr>
              <a:spcBef>
                <a:spcPts val="0"/>
              </a:spcBef>
              <a:tabLst>
                <a:tab pos="1783169" algn="ctr"/>
                <a:tab pos="3566339" algn="r"/>
              </a:tabLst>
            </a:pPr>
            <a:r>
              <a:rPr lang="en-US" sz="1600" b="1" dirty="0" smtClean="0">
                <a:solidFill>
                  <a:srgbClr val="225939"/>
                </a:solidFill>
                <a:latin typeface="Cambria" panose="02040503050406030204" pitchFamily="18" charset="0"/>
                <a:ea typeface="Times New Roman" panose="02020603050405020304" pitchFamily="18" charset="0"/>
                <a:cs typeface="Times New Roman" panose="02020603050405020304" pitchFamily="18" charset="0"/>
              </a:rPr>
              <a:t>***</a:t>
            </a:r>
            <a:endParaRPr lang="en-US" sz="1600" b="1" dirty="0">
              <a:solidFill>
                <a:srgbClr val="225939"/>
              </a:solidFill>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6" name="Picture 5" descr="C:\Users\shaban\Desktop\TDAP_final logo2.png"/>
          <p:cNvPicPr/>
          <p:nvPr/>
        </p:nvPicPr>
        <p:blipFill>
          <a:blip r:embed="rId2"/>
          <a:stretch>
            <a:fillRect/>
          </a:stretch>
        </p:blipFill>
        <p:spPr bwMode="auto">
          <a:xfrm>
            <a:off x="9599790" y="268248"/>
            <a:ext cx="1314317" cy="1351928"/>
          </a:xfrm>
          <a:prstGeom prst="rect">
            <a:avLst/>
          </a:prstGeom>
          <a:noFill/>
          <a:ln w="9525">
            <a:noFill/>
            <a:miter lim="800000"/>
            <a:headEnd/>
            <a:tailEnd/>
          </a:ln>
        </p:spPr>
      </p:pic>
      <p:pic>
        <p:nvPicPr>
          <p:cNvPr id="7" name="Picture 2" descr="State emblem of Pakistan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81127"/>
            <a:ext cx="1179209" cy="135314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Amazon – Logos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1144" y="2978192"/>
            <a:ext cx="2260743" cy="6813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shaban\Desktop\TDAP_final logo2.png"/>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artisticPastelsSmooth/>
                    </a14:imgEffect>
                  </a14:imgLayer>
                </a14:imgProps>
              </a:ext>
            </a:extLst>
          </a:blip>
          <a:stretch>
            <a:fillRect/>
          </a:stretch>
        </p:blipFill>
        <p:spPr bwMode="auto">
          <a:xfrm>
            <a:off x="9818731" y="3318886"/>
            <a:ext cx="1314317" cy="1351928"/>
          </a:xfrm>
          <a:prstGeom prst="rect">
            <a:avLst/>
          </a:prstGeom>
          <a:noFill/>
          <a:ln w="9525">
            <a:noFill/>
            <a:miter lim="800000"/>
            <a:headEnd/>
            <a:tailEnd/>
          </a:ln>
        </p:spPr>
      </p:pic>
    </p:spTree>
    <p:extLst>
      <p:ext uri="{BB962C8B-B14F-4D97-AF65-F5344CB8AC3E}">
        <p14:creationId xmlns:p14="http://schemas.microsoft.com/office/powerpoint/2010/main" val="335811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8194" name="Picture 2" descr="https://www.salesbacker.com/media/197_Create_Amazon_FBA_Product_Listing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129"/>
            <a:ext cx="12162865" cy="568810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10</a:t>
            </a:fld>
            <a:endParaRPr lang="en-US" dirty="0"/>
          </a:p>
        </p:txBody>
      </p:sp>
    </p:spTree>
    <p:extLst>
      <p:ext uri="{BB962C8B-B14F-4D97-AF65-F5344CB8AC3E}">
        <p14:creationId xmlns:p14="http://schemas.microsoft.com/office/powerpoint/2010/main" val="1752708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 </a:t>
            </a:r>
            <a:r>
              <a:rPr lang="en-US" dirty="0" smtClean="0"/>
              <a:t>5</a:t>
            </a:r>
            <a:endParaRPr lang="en-US" dirty="0"/>
          </a:p>
        </p:txBody>
      </p:sp>
      <p:sp>
        <p:nvSpPr>
          <p:cNvPr id="3" name="Content Placeholder 2"/>
          <p:cNvSpPr>
            <a:spLocks noGrp="1"/>
          </p:cNvSpPr>
          <p:nvPr>
            <p:ph idx="1"/>
          </p:nvPr>
        </p:nvSpPr>
        <p:spPr/>
        <p:txBody>
          <a:bodyPr/>
          <a:lstStyle/>
          <a:p>
            <a:pPr algn="r"/>
            <a:endParaRPr lang="en-US" dirty="0" smtClean="0"/>
          </a:p>
          <a:p>
            <a:pPr marL="0" indent="0" algn="r">
              <a:buNone/>
            </a:pPr>
            <a:r>
              <a:rPr lang="ar-AE" dirty="0" smtClean="0"/>
              <a:t>اپنے </a:t>
            </a:r>
            <a:r>
              <a:rPr lang="ar-AE" dirty="0"/>
              <a:t>نئے پروڈکٹ کے لسٹنگ انفارمیشن کو پُر کریں</a:t>
            </a:r>
            <a:r>
              <a:rPr lang="ar-AE" dirty="0" smtClean="0"/>
              <a:t>۔</a:t>
            </a:r>
            <a:endParaRPr lang="en-US" dirty="0" smtClean="0"/>
          </a:p>
          <a:p>
            <a:pPr marL="0" indent="0" algn="r">
              <a:buNone/>
            </a:pPr>
            <a:r>
              <a:rPr lang="ar-AE" dirty="0" smtClean="0"/>
              <a:t> </a:t>
            </a:r>
            <a:r>
              <a:rPr lang="ar-AE" dirty="0"/>
              <a:t>اگلے صفحے پر ، آپ دیکھیں گے کہ آپ کی فہرست سازی کی معلومات کو 7 ٹیبز میں تقسیم کیا گیا ہے</a:t>
            </a:r>
            <a:r>
              <a:rPr lang="ar-AE" dirty="0" smtClean="0"/>
              <a:t>:</a:t>
            </a:r>
            <a:endParaRPr lang="en-US" dirty="0" smtClean="0"/>
          </a:p>
          <a:p>
            <a:pPr marL="0" indent="0" algn="ctr">
              <a:buNone/>
            </a:pPr>
            <a:r>
              <a:rPr lang="ar-AE" dirty="0" smtClean="0"/>
              <a:t> </a:t>
            </a:r>
            <a:r>
              <a:rPr lang="ar-AE" b="1" dirty="0">
                <a:solidFill>
                  <a:srgbClr val="00B050"/>
                </a:solidFill>
              </a:rPr>
              <a:t>اہم </a:t>
            </a:r>
            <a:r>
              <a:rPr lang="ar-AE" b="1" dirty="0" smtClean="0">
                <a:solidFill>
                  <a:srgbClr val="00B050"/>
                </a:solidFill>
              </a:rPr>
              <a:t>معلومات</a:t>
            </a:r>
            <a:endParaRPr lang="en-US" b="1" dirty="0" smtClean="0">
              <a:solidFill>
                <a:srgbClr val="00B050"/>
              </a:solidFill>
            </a:endParaRPr>
          </a:p>
          <a:p>
            <a:pPr marL="0" indent="0" algn="ctr">
              <a:buNone/>
            </a:pPr>
            <a:r>
              <a:rPr lang="ar-AE" b="1" dirty="0" smtClean="0">
                <a:solidFill>
                  <a:srgbClr val="00B050"/>
                </a:solidFill>
              </a:rPr>
              <a:t>  تغیرات</a:t>
            </a:r>
            <a:endParaRPr lang="en-US" b="1" dirty="0" smtClean="0">
              <a:solidFill>
                <a:srgbClr val="00B050"/>
              </a:solidFill>
            </a:endParaRPr>
          </a:p>
          <a:p>
            <a:pPr marL="0" indent="0" algn="ctr">
              <a:buNone/>
            </a:pPr>
            <a:r>
              <a:rPr lang="ar-AE" b="1" dirty="0" smtClean="0">
                <a:solidFill>
                  <a:srgbClr val="00B050"/>
                </a:solidFill>
              </a:rPr>
              <a:t>  </a:t>
            </a:r>
            <a:r>
              <a:rPr lang="ar-AE" b="1" dirty="0">
                <a:solidFill>
                  <a:srgbClr val="00B050"/>
                </a:solidFill>
              </a:rPr>
              <a:t>پیش کش </a:t>
            </a:r>
            <a:endParaRPr lang="en-US" b="1" dirty="0" smtClean="0">
              <a:solidFill>
                <a:srgbClr val="00B050"/>
              </a:solidFill>
            </a:endParaRPr>
          </a:p>
          <a:p>
            <a:pPr marL="0" indent="0" algn="ctr">
              <a:buNone/>
            </a:pPr>
            <a:r>
              <a:rPr lang="ar-AE" b="1" dirty="0" smtClean="0">
                <a:solidFill>
                  <a:srgbClr val="00B050"/>
                </a:solidFill>
              </a:rPr>
              <a:t> </a:t>
            </a:r>
            <a:r>
              <a:rPr lang="ar-AE" b="1" dirty="0">
                <a:solidFill>
                  <a:srgbClr val="00B050"/>
                </a:solidFill>
              </a:rPr>
              <a:t>تصاویر </a:t>
            </a:r>
            <a:endParaRPr lang="en-US" b="1" dirty="0" smtClean="0">
              <a:solidFill>
                <a:srgbClr val="00B050"/>
              </a:solidFill>
            </a:endParaRPr>
          </a:p>
          <a:p>
            <a:pPr marL="0" indent="0" algn="ctr">
              <a:buNone/>
            </a:pPr>
            <a:r>
              <a:rPr lang="ar-AE" b="1" dirty="0" smtClean="0">
                <a:solidFill>
                  <a:srgbClr val="00B050"/>
                </a:solidFill>
              </a:rPr>
              <a:t> </a:t>
            </a:r>
            <a:r>
              <a:rPr lang="ar-AE" b="1" dirty="0">
                <a:solidFill>
                  <a:srgbClr val="00B050"/>
                </a:solidFill>
              </a:rPr>
              <a:t>تفصیل </a:t>
            </a:r>
            <a:endParaRPr lang="en-US" b="1" dirty="0" smtClean="0">
              <a:solidFill>
                <a:srgbClr val="00B050"/>
              </a:solidFill>
            </a:endParaRPr>
          </a:p>
          <a:p>
            <a:pPr marL="0" indent="0" algn="ctr">
              <a:buNone/>
            </a:pPr>
            <a:r>
              <a:rPr lang="ar-AE" b="1" dirty="0" smtClean="0">
                <a:solidFill>
                  <a:srgbClr val="00B050"/>
                </a:solidFill>
              </a:rPr>
              <a:t> </a:t>
            </a:r>
            <a:r>
              <a:rPr lang="ar-AE" b="1" dirty="0">
                <a:solidFill>
                  <a:srgbClr val="00B050"/>
                </a:solidFill>
              </a:rPr>
              <a:t>مطلوبہ الفاظ </a:t>
            </a:r>
            <a:endParaRPr lang="en-US" b="1" dirty="0" smtClean="0">
              <a:solidFill>
                <a:srgbClr val="00B050"/>
              </a:solidFill>
            </a:endParaRPr>
          </a:p>
          <a:p>
            <a:pPr marL="0" indent="0" algn="ctr">
              <a:buNone/>
            </a:pPr>
            <a:r>
              <a:rPr lang="ar-AE" b="1" dirty="0" smtClean="0">
                <a:solidFill>
                  <a:srgbClr val="00B050"/>
                </a:solidFill>
              </a:rPr>
              <a:t>اور </a:t>
            </a:r>
            <a:r>
              <a:rPr lang="ar-AE" b="1" dirty="0">
                <a:solidFill>
                  <a:srgbClr val="00B050"/>
                </a:solidFill>
              </a:rPr>
              <a:t>مزید </a:t>
            </a:r>
            <a:r>
              <a:rPr lang="ar-AE" b="1" dirty="0" smtClean="0">
                <a:solidFill>
                  <a:srgbClr val="00B050"/>
                </a:solidFill>
              </a:rPr>
              <a:t>تفصیلات</a:t>
            </a:r>
            <a:endParaRPr lang="en-US" dirty="0"/>
          </a:p>
        </p:txBody>
      </p:sp>
      <p:sp>
        <p:nvSpPr>
          <p:cNvPr id="4" name="Text Placeholder 3"/>
          <p:cNvSpPr>
            <a:spLocks noGrp="1"/>
          </p:cNvSpPr>
          <p:nvPr>
            <p:ph type="body" sz="half" idx="2"/>
          </p:nvPr>
        </p:nvSpPr>
        <p:spPr>
          <a:xfrm>
            <a:off x="804672" y="3549918"/>
            <a:ext cx="4486656" cy="2194036"/>
          </a:xfrm>
        </p:spPr>
        <p:txBody>
          <a:bodyPr>
            <a:normAutofit/>
          </a:bodyPr>
          <a:lstStyle/>
          <a:p>
            <a:pPr algn="just"/>
            <a:r>
              <a:rPr lang="en-US" sz="1600" dirty="0">
                <a:solidFill>
                  <a:schemeClr val="bg1"/>
                </a:solidFill>
              </a:rPr>
              <a:t>Fill in the Listing Info for your new product. On the next page, you’ll notice that your listing information is divided into 7 tabs: Vital Info, Variations, Offer, Images, Description, Keywords, and More Details.</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grpSp>
        <p:nvGrpSpPr>
          <p:cNvPr id="6" name="Group 5"/>
          <p:cNvGrpSpPr/>
          <p:nvPr/>
        </p:nvGrpSpPr>
        <p:grpSpPr>
          <a:xfrm>
            <a:off x="5449051" y="2873954"/>
            <a:ext cx="1317564" cy="1351928"/>
            <a:chOff x="5450675" y="216732"/>
            <a:chExt cx="1317564" cy="1351928"/>
          </a:xfrm>
        </p:grpSpPr>
        <p:pic>
          <p:nvPicPr>
            <p:cNvPr id="7" name="Picture 6"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8" name="Picture 7"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9" name="Slide Number Placeholder 8"/>
          <p:cNvSpPr>
            <a:spLocks noGrp="1"/>
          </p:cNvSpPr>
          <p:nvPr>
            <p:ph type="sldNum" sz="quarter" idx="12"/>
          </p:nvPr>
        </p:nvSpPr>
        <p:spPr/>
        <p:txBody>
          <a:bodyPr/>
          <a:lstStyle/>
          <a:p>
            <a:fld id="{8A7A6979-0714-4377-B894-6BE4C2D6E202}" type="slidenum">
              <a:rPr lang="en-US" smtClean="0"/>
              <a:t>11</a:t>
            </a:fld>
            <a:endParaRPr lang="en-US" dirty="0"/>
          </a:p>
        </p:txBody>
      </p:sp>
    </p:spTree>
    <p:extLst>
      <p:ext uri="{BB962C8B-B14F-4D97-AF65-F5344CB8AC3E}">
        <p14:creationId xmlns:p14="http://schemas.microsoft.com/office/powerpoint/2010/main" val="2803620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3" name="Picture 2" descr="https://www.salesbacker.com/media/192_Create_Amazon_FBA_Product_Listing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22" y="2294903"/>
            <a:ext cx="11368893" cy="8920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7A6979-0714-4377-B894-6BE4C2D6E202}" type="slidenum">
              <a:rPr lang="en-US" smtClean="0"/>
              <a:t>12</a:t>
            </a:fld>
            <a:endParaRPr lang="en-US" dirty="0"/>
          </a:p>
        </p:txBody>
      </p:sp>
    </p:spTree>
    <p:extLst>
      <p:ext uri="{BB962C8B-B14F-4D97-AF65-F5344CB8AC3E}">
        <p14:creationId xmlns:p14="http://schemas.microsoft.com/office/powerpoint/2010/main" val="2395380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br>
              <a:rPr lang="en-US" dirty="0" smtClean="0"/>
            </a:br>
            <a:r>
              <a:rPr lang="en-US" dirty="0" smtClean="0"/>
              <a:t>1. Product Name</a:t>
            </a:r>
            <a:endParaRPr lang="en-US" dirty="0"/>
          </a:p>
        </p:txBody>
      </p:sp>
      <p:sp>
        <p:nvSpPr>
          <p:cNvPr id="3" name="Content Placeholder 2"/>
          <p:cNvSpPr>
            <a:spLocks noGrp="1"/>
          </p:cNvSpPr>
          <p:nvPr>
            <p:ph idx="1"/>
          </p:nvPr>
        </p:nvSpPr>
        <p:spPr>
          <a:xfrm>
            <a:off x="6482687" y="804672"/>
            <a:ext cx="5069233" cy="5248656"/>
          </a:xfrm>
        </p:spPr>
        <p:txBody>
          <a:bodyPr/>
          <a:lstStyle/>
          <a:p>
            <a:pPr marL="0" indent="0" algn="r">
              <a:buNone/>
            </a:pPr>
            <a:r>
              <a:rPr lang="ar-AE" dirty="0"/>
              <a:t>آپ کی مصنوع کا نام وہ عنوان ہوگا جو ہر صارف آپ کی فہرست میں دیکھتا ہے۔ یہ ضروری ہے کہ آپ اپنے عنوان میں زیادہ سے زیادہ مطلوبہ الفاظ اور خصوصیات کو پیک کریں۔ اپنے پروڈکٹ کا نام </a:t>
            </a:r>
            <a:r>
              <a:rPr lang="ar-AE" dirty="0" smtClean="0"/>
              <a:t>بطور</a:t>
            </a:r>
            <a:endParaRPr lang="en-US" dirty="0" smtClean="0"/>
          </a:p>
          <a:p>
            <a:pPr marL="0" indent="0" algn="r">
              <a:buNone/>
            </a:pPr>
            <a:endParaRPr lang="en-US" dirty="0" smtClean="0"/>
          </a:p>
          <a:p>
            <a:pPr marL="0" indent="0" algn="ctr">
              <a:buNone/>
            </a:pPr>
            <a:r>
              <a:rPr lang="ar-AE" b="1" dirty="0" smtClean="0"/>
              <a:t> </a:t>
            </a:r>
            <a:r>
              <a:rPr lang="ar-AE" sz="2800" b="1" dirty="0" smtClean="0">
                <a:solidFill>
                  <a:srgbClr val="00B050"/>
                </a:solidFill>
              </a:rPr>
              <a:t>“</a:t>
            </a:r>
            <a:r>
              <a:rPr lang="en-US" sz="2800" b="1" dirty="0" smtClean="0">
                <a:solidFill>
                  <a:srgbClr val="00B050"/>
                </a:solidFill>
              </a:rPr>
              <a:t>Water Bottle</a:t>
            </a:r>
            <a:r>
              <a:rPr lang="ar-AE" sz="2800" b="1" dirty="0" smtClean="0">
                <a:solidFill>
                  <a:srgbClr val="00B050"/>
                </a:solidFill>
              </a:rPr>
              <a:t>“</a:t>
            </a:r>
            <a:endParaRPr lang="en-US" sz="2800" b="1" dirty="0" smtClean="0">
              <a:solidFill>
                <a:srgbClr val="00B050"/>
              </a:solidFill>
            </a:endParaRPr>
          </a:p>
          <a:p>
            <a:pPr marL="0" indent="0" algn="ctr">
              <a:buNone/>
            </a:pPr>
            <a:endParaRPr lang="en-US" b="1" dirty="0" smtClean="0"/>
          </a:p>
          <a:p>
            <a:pPr marL="0" indent="0" algn="r">
              <a:buNone/>
            </a:pPr>
            <a:r>
              <a:rPr lang="ar-AE" dirty="0" smtClean="0"/>
              <a:t> </a:t>
            </a:r>
            <a:r>
              <a:rPr lang="ar-AE" dirty="0"/>
              <a:t>استعمال کرنے کے </a:t>
            </a:r>
            <a:r>
              <a:rPr lang="ar-AE" dirty="0" smtClean="0"/>
              <a:t>بجائے </a:t>
            </a:r>
            <a:r>
              <a:rPr lang="ar-AE" dirty="0"/>
              <a:t>، میں </a:t>
            </a:r>
            <a:r>
              <a:rPr lang="ar-AE" dirty="0" smtClean="0"/>
              <a:t>نے</a:t>
            </a:r>
            <a:endParaRPr lang="en-US" dirty="0" smtClean="0"/>
          </a:p>
          <a:p>
            <a:pPr marL="0" indent="0">
              <a:buNone/>
            </a:pPr>
            <a:r>
              <a:rPr lang="ar-AE" dirty="0" smtClean="0"/>
              <a:t> </a:t>
            </a:r>
            <a:r>
              <a:rPr lang="en-US" sz="1800" b="1" dirty="0">
                <a:solidFill>
                  <a:schemeClr val="tx2">
                    <a:lumMod val="75000"/>
                  </a:schemeClr>
                </a:solidFill>
              </a:rPr>
              <a:t>“Lightweight Insulated Water Bottle, 18 oz., for hiking, camping, biking, and work</a:t>
            </a:r>
            <a:r>
              <a:rPr lang="en-US" sz="1800" b="1" dirty="0" smtClean="0">
                <a:solidFill>
                  <a:schemeClr val="tx2">
                    <a:lumMod val="75000"/>
                  </a:schemeClr>
                </a:solidFill>
              </a:rPr>
              <a:t>”</a:t>
            </a:r>
          </a:p>
          <a:p>
            <a:pPr marL="0" indent="0" algn="r">
              <a:buNone/>
            </a:pPr>
            <a:r>
              <a:rPr lang="ar-AE" dirty="0" smtClean="0"/>
              <a:t> استعمال کیا </a:t>
            </a:r>
            <a:endParaRPr lang="en-US" dirty="0" smtClean="0"/>
          </a:p>
          <a:p>
            <a:pPr marL="0" indent="0" algn="r">
              <a:buNone/>
            </a:pPr>
            <a:r>
              <a:rPr lang="ar-AE" sz="2000" b="1" dirty="0" smtClean="0">
                <a:solidFill>
                  <a:srgbClr val="00B050"/>
                </a:solidFill>
              </a:rPr>
              <a:t>میرا </a:t>
            </a:r>
            <a:r>
              <a:rPr lang="ar-AE" sz="2000" b="1" dirty="0">
                <a:solidFill>
                  <a:srgbClr val="00B050"/>
                </a:solidFill>
              </a:rPr>
              <a:t>عنوان تب تک جاری رہ سکتا ہے جب تک کہ میں 250 حروف کی حد میں </a:t>
            </a:r>
            <a:r>
              <a:rPr lang="ar-AE" sz="2000" b="1" dirty="0" smtClean="0">
                <a:solidFill>
                  <a:srgbClr val="00B050"/>
                </a:solidFill>
              </a:rPr>
              <a:t>ہوں</a:t>
            </a:r>
            <a:r>
              <a:rPr lang="ar-AE" sz="2000" b="1" dirty="0">
                <a:solidFill>
                  <a:srgbClr val="00B050"/>
                </a:solidFill>
              </a:rPr>
              <a:t>۔</a:t>
            </a:r>
            <a:endParaRPr lang="en-US" sz="2000" b="1" dirty="0">
              <a:solidFill>
                <a:srgbClr val="00B050"/>
              </a:solidFill>
            </a:endParaRPr>
          </a:p>
        </p:txBody>
      </p:sp>
      <p:sp>
        <p:nvSpPr>
          <p:cNvPr id="4" name="Text Placeholder 3"/>
          <p:cNvSpPr>
            <a:spLocks noGrp="1"/>
          </p:cNvSpPr>
          <p:nvPr>
            <p:ph type="body" sz="half" idx="2"/>
          </p:nvPr>
        </p:nvSpPr>
        <p:spPr>
          <a:xfrm>
            <a:off x="804672" y="3549918"/>
            <a:ext cx="4486656" cy="2194036"/>
          </a:xfrm>
        </p:spPr>
        <p:txBody>
          <a:bodyPr>
            <a:noAutofit/>
          </a:bodyPr>
          <a:lstStyle/>
          <a:p>
            <a:pPr algn="just"/>
            <a:r>
              <a:rPr lang="en-US" sz="1600" dirty="0">
                <a:solidFill>
                  <a:schemeClr val="bg1"/>
                </a:solidFill>
              </a:rPr>
              <a:t>Your product name will be the title each customer sees on your listing. It’s essential that you pack as many keywords and features as possible into your title. Instead of simply using “Water Bottle” as my product name, I used “Lightweight Insulated Water Bottle, 18 oz., for hiking, camping, biking, and work”. And my title could continue as long as I stay within the 250 characters limit</a:t>
            </a:r>
            <a:r>
              <a:rPr lang="en-US" sz="1600" dirty="0" smtClean="0">
                <a:solidFill>
                  <a:schemeClr val="bg1"/>
                </a:solidFill>
              </a:rPr>
              <a:t>.</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grpSp>
        <p:nvGrpSpPr>
          <p:cNvPr id="6" name="Group 5"/>
          <p:cNvGrpSpPr/>
          <p:nvPr/>
        </p:nvGrpSpPr>
        <p:grpSpPr>
          <a:xfrm>
            <a:off x="5449051" y="2873954"/>
            <a:ext cx="1317564" cy="1351928"/>
            <a:chOff x="5450675" y="216732"/>
            <a:chExt cx="1317564" cy="1351928"/>
          </a:xfrm>
        </p:grpSpPr>
        <p:pic>
          <p:nvPicPr>
            <p:cNvPr id="7" name="Picture 6"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8" name="Picture 7"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9" name="Slide Number Placeholder 8"/>
          <p:cNvSpPr>
            <a:spLocks noGrp="1"/>
          </p:cNvSpPr>
          <p:nvPr>
            <p:ph type="sldNum" sz="quarter" idx="12"/>
          </p:nvPr>
        </p:nvSpPr>
        <p:spPr/>
        <p:txBody>
          <a:bodyPr/>
          <a:lstStyle/>
          <a:p>
            <a:fld id="{8A7A6979-0714-4377-B894-6BE4C2D6E202}" type="slidenum">
              <a:rPr lang="en-US" smtClean="0"/>
              <a:t>13</a:t>
            </a:fld>
            <a:endParaRPr lang="en-US" dirty="0"/>
          </a:p>
        </p:txBody>
      </p:sp>
    </p:spTree>
    <p:extLst>
      <p:ext uri="{BB962C8B-B14F-4D97-AF65-F5344CB8AC3E}">
        <p14:creationId xmlns:p14="http://schemas.microsoft.com/office/powerpoint/2010/main" val="3435177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0242" name="Picture 2" descr="https://www.salesbacker.com/media/219_Create_Amazon_FBA_Product_Listing_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3" y="2580866"/>
            <a:ext cx="12147547" cy="90691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14</a:t>
            </a:fld>
            <a:endParaRPr lang="en-US" dirty="0"/>
          </a:p>
        </p:txBody>
      </p:sp>
    </p:spTree>
    <p:extLst>
      <p:ext uri="{BB962C8B-B14F-4D97-AF65-F5344CB8AC3E}">
        <p14:creationId xmlns:p14="http://schemas.microsoft.com/office/powerpoint/2010/main" val="1935017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dirty="0" smtClean="0"/>
              <a:t>2. </a:t>
            </a:r>
            <a:r>
              <a:rPr lang="en-US" sz="1600" dirty="0" smtClean="0"/>
              <a:t>Manufacturer </a:t>
            </a:r>
            <a:r>
              <a:rPr lang="en-US" sz="1600" dirty="0"/>
              <a:t>and Brand Name</a:t>
            </a:r>
          </a:p>
        </p:txBody>
      </p:sp>
      <p:sp>
        <p:nvSpPr>
          <p:cNvPr id="3" name="Content Placeholder 2"/>
          <p:cNvSpPr>
            <a:spLocks noGrp="1"/>
          </p:cNvSpPr>
          <p:nvPr>
            <p:ph idx="1"/>
          </p:nvPr>
        </p:nvSpPr>
        <p:spPr>
          <a:xfrm>
            <a:off x="6736080" y="2243828"/>
            <a:ext cx="4815840" cy="3809500"/>
          </a:xfrm>
        </p:spPr>
        <p:txBody>
          <a:bodyPr>
            <a:normAutofit/>
          </a:bodyPr>
          <a:lstStyle/>
          <a:p>
            <a:pPr marL="0" indent="0" algn="ctr">
              <a:buNone/>
            </a:pPr>
            <a:r>
              <a:rPr lang="ar-AE" sz="2800" dirty="0"/>
              <a:t>اگر آپ خود اپنا نجی لیبل مصنوعات بیچ رہے ہیں تو ، آپ ان دونوں شعبوں کے لئے اپنے برانڈ / کمپنی کا نام صرف استعمال کریں گے۔</a:t>
            </a:r>
            <a:endParaRPr lang="en-US" sz="3200" b="1" dirty="0">
              <a:solidFill>
                <a:srgbClr val="00B050"/>
              </a:solidFill>
            </a:endParaRPr>
          </a:p>
        </p:txBody>
      </p:sp>
      <p:sp>
        <p:nvSpPr>
          <p:cNvPr id="4" name="Text Placeholder 3"/>
          <p:cNvSpPr>
            <a:spLocks noGrp="1"/>
          </p:cNvSpPr>
          <p:nvPr>
            <p:ph type="body" sz="half" idx="2"/>
          </p:nvPr>
        </p:nvSpPr>
        <p:spPr/>
        <p:txBody>
          <a:bodyPr>
            <a:normAutofit/>
          </a:bodyPr>
          <a:lstStyle/>
          <a:p>
            <a:pPr algn="just"/>
            <a:r>
              <a:rPr lang="en-US" sz="1600" dirty="0">
                <a:solidFill>
                  <a:schemeClr val="bg1"/>
                </a:solidFill>
              </a:rPr>
              <a:t>If you’re selling your own private-label product, you’ll simply use your brand/company name for both of these fields.</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grpSp>
        <p:nvGrpSpPr>
          <p:cNvPr id="6" name="Group 5"/>
          <p:cNvGrpSpPr/>
          <p:nvPr/>
        </p:nvGrpSpPr>
        <p:grpSpPr>
          <a:xfrm>
            <a:off x="5449051" y="2873954"/>
            <a:ext cx="1317564" cy="1351928"/>
            <a:chOff x="5450675" y="216732"/>
            <a:chExt cx="1317564" cy="1351928"/>
          </a:xfrm>
        </p:grpSpPr>
        <p:pic>
          <p:nvPicPr>
            <p:cNvPr id="7" name="Picture 6"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8" name="Picture 7"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9" name="Slide Number Placeholder 8"/>
          <p:cNvSpPr>
            <a:spLocks noGrp="1"/>
          </p:cNvSpPr>
          <p:nvPr>
            <p:ph type="sldNum" sz="quarter" idx="12"/>
          </p:nvPr>
        </p:nvSpPr>
        <p:spPr/>
        <p:txBody>
          <a:bodyPr/>
          <a:lstStyle/>
          <a:p>
            <a:fld id="{8A7A6979-0714-4377-B894-6BE4C2D6E202}" type="slidenum">
              <a:rPr lang="en-US" smtClean="0"/>
              <a:t>15</a:t>
            </a:fld>
            <a:endParaRPr lang="en-US" dirty="0"/>
          </a:p>
        </p:txBody>
      </p:sp>
    </p:spTree>
    <p:extLst>
      <p:ext uri="{BB962C8B-B14F-4D97-AF65-F5344CB8AC3E}">
        <p14:creationId xmlns:p14="http://schemas.microsoft.com/office/powerpoint/2010/main" val="1926760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2290" name="Picture 2" descr="https://www.salesbacker.com/media/208_Create_Amazon_FBA_Product_Listing_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32" y="2240915"/>
            <a:ext cx="11114543" cy="15342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16</a:t>
            </a:fld>
            <a:endParaRPr lang="en-US" dirty="0"/>
          </a:p>
        </p:txBody>
      </p:sp>
    </p:spTree>
    <p:extLst>
      <p:ext uri="{BB962C8B-B14F-4D97-AF65-F5344CB8AC3E}">
        <p14:creationId xmlns:p14="http://schemas.microsoft.com/office/powerpoint/2010/main" val="2612519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dirty="0"/>
              <a:t>3</a:t>
            </a:r>
            <a:r>
              <a:rPr lang="en-US" dirty="0" smtClean="0"/>
              <a:t>. </a:t>
            </a:r>
            <a:r>
              <a:rPr lang="en-US" sz="1600" dirty="0" smtClean="0"/>
              <a:t>Manufacturer </a:t>
            </a:r>
            <a:r>
              <a:rPr lang="en-US" sz="1600" dirty="0"/>
              <a:t>Part Number</a:t>
            </a:r>
          </a:p>
        </p:txBody>
      </p:sp>
      <p:sp>
        <p:nvSpPr>
          <p:cNvPr id="3" name="Content Placeholder 2"/>
          <p:cNvSpPr>
            <a:spLocks noGrp="1"/>
          </p:cNvSpPr>
          <p:nvPr>
            <p:ph idx="1"/>
          </p:nvPr>
        </p:nvSpPr>
        <p:spPr>
          <a:xfrm>
            <a:off x="6736080" y="2243828"/>
            <a:ext cx="4815840" cy="3809500"/>
          </a:xfrm>
        </p:spPr>
        <p:txBody>
          <a:bodyPr>
            <a:normAutofit/>
          </a:bodyPr>
          <a:lstStyle/>
          <a:p>
            <a:pPr marL="0" indent="0" algn="ctr">
              <a:buNone/>
            </a:pPr>
            <a:r>
              <a:rPr lang="ar-AE" sz="2800" dirty="0"/>
              <a:t>آپ کو اس کی ضرورت نہیں ہوگی جب تک کہ آپ کی مصنوعات کسی دوسری مصنوع کا متبادل حصہ نہ ہو</a:t>
            </a:r>
            <a:endParaRPr lang="en-US" sz="3200" b="1" dirty="0">
              <a:solidFill>
                <a:srgbClr val="00B050"/>
              </a:solidFill>
            </a:endParaRPr>
          </a:p>
        </p:txBody>
      </p:sp>
      <p:sp>
        <p:nvSpPr>
          <p:cNvPr id="4" name="Text Placeholder 3"/>
          <p:cNvSpPr>
            <a:spLocks noGrp="1"/>
          </p:cNvSpPr>
          <p:nvPr>
            <p:ph type="body" sz="half" idx="2"/>
          </p:nvPr>
        </p:nvSpPr>
        <p:spPr/>
        <p:txBody>
          <a:bodyPr>
            <a:normAutofit/>
          </a:bodyPr>
          <a:lstStyle/>
          <a:p>
            <a:pPr algn="just"/>
            <a:r>
              <a:rPr lang="en-US" sz="1600" dirty="0">
                <a:solidFill>
                  <a:schemeClr val="bg1"/>
                </a:solidFill>
              </a:rPr>
              <a:t>You won’t need this unless </a:t>
            </a:r>
            <a:r>
              <a:rPr lang="en-US" sz="1600" dirty="0" smtClean="0">
                <a:solidFill>
                  <a:schemeClr val="bg1"/>
                </a:solidFill>
              </a:rPr>
              <a:t>your </a:t>
            </a:r>
            <a:r>
              <a:rPr lang="en-US" sz="1600" dirty="0">
                <a:solidFill>
                  <a:schemeClr val="bg1"/>
                </a:solidFill>
              </a:rPr>
              <a:t>product is actually a replacement part for another product.</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grpSp>
        <p:nvGrpSpPr>
          <p:cNvPr id="6" name="Group 5"/>
          <p:cNvGrpSpPr/>
          <p:nvPr/>
        </p:nvGrpSpPr>
        <p:grpSpPr>
          <a:xfrm>
            <a:off x="5449051" y="2873954"/>
            <a:ext cx="1317564" cy="1351928"/>
            <a:chOff x="5450675" y="216732"/>
            <a:chExt cx="1317564" cy="1351928"/>
          </a:xfrm>
        </p:grpSpPr>
        <p:pic>
          <p:nvPicPr>
            <p:cNvPr id="7" name="Picture 6"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8" name="Picture 7"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9" name="Slide Number Placeholder 8"/>
          <p:cNvSpPr>
            <a:spLocks noGrp="1"/>
          </p:cNvSpPr>
          <p:nvPr>
            <p:ph type="sldNum" sz="quarter" idx="12"/>
          </p:nvPr>
        </p:nvSpPr>
        <p:spPr/>
        <p:txBody>
          <a:bodyPr/>
          <a:lstStyle/>
          <a:p>
            <a:fld id="{8A7A6979-0714-4377-B894-6BE4C2D6E202}" type="slidenum">
              <a:rPr lang="en-US" smtClean="0"/>
              <a:t>17</a:t>
            </a:fld>
            <a:endParaRPr lang="en-US" dirty="0"/>
          </a:p>
        </p:txBody>
      </p:sp>
    </p:spTree>
    <p:extLst>
      <p:ext uri="{BB962C8B-B14F-4D97-AF65-F5344CB8AC3E}">
        <p14:creationId xmlns:p14="http://schemas.microsoft.com/office/powerpoint/2010/main" val="2108340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4338" name="Picture 2" descr="https://www.salesbacker.com/media/198_Create_Amazon_FBA_Product_Listing_u.jpg"/>
          <p:cNvPicPr>
            <a:picLocks noChangeAspect="1" noChangeArrowheads="1"/>
          </p:cNvPicPr>
          <p:nvPr/>
        </p:nvPicPr>
        <p:blipFill rotWithShape="1">
          <a:blip r:embed="rId2">
            <a:extLst>
              <a:ext uri="{28A0092B-C50C-407E-A947-70E740481C1C}">
                <a14:useLocalDpi xmlns:a14="http://schemas.microsoft.com/office/drawing/2010/main" val="0"/>
              </a:ext>
            </a:extLst>
          </a:blip>
          <a:srcRect r="13827"/>
          <a:stretch/>
        </p:blipFill>
        <p:spPr bwMode="auto">
          <a:xfrm>
            <a:off x="0" y="2451463"/>
            <a:ext cx="12161520" cy="101019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18</a:t>
            </a:fld>
            <a:endParaRPr lang="en-US" dirty="0"/>
          </a:p>
        </p:txBody>
      </p:sp>
    </p:spTree>
    <p:extLst>
      <p:ext uri="{BB962C8B-B14F-4D97-AF65-F5344CB8AC3E}">
        <p14:creationId xmlns:p14="http://schemas.microsoft.com/office/powerpoint/2010/main" val="144615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dirty="0"/>
              <a:t>4</a:t>
            </a:r>
            <a:r>
              <a:rPr lang="en-US" dirty="0" smtClean="0"/>
              <a:t>. Package </a:t>
            </a:r>
            <a:r>
              <a:rPr lang="en-US" dirty="0"/>
              <a:t>Quantity</a:t>
            </a:r>
            <a:endParaRPr lang="en-US" sz="1600" dirty="0"/>
          </a:p>
        </p:txBody>
      </p:sp>
      <p:sp>
        <p:nvSpPr>
          <p:cNvPr id="4" name="Text Placeholder 3"/>
          <p:cNvSpPr>
            <a:spLocks noGrp="1"/>
          </p:cNvSpPr>
          <p:nvPr>
            <p:ph type="body" sz="half" idx="2"/>
          </p:nvPr>
        </p:nvSpPr>
        <p:spPr>
          <a:xfrm>
            <a:off x="804672" y="3536270"/>
            <a:ext cx="4486656" cy="2194036"/>
          </a:xfrm>
        </p:spPr>
        <p:txBody>
          <a:bodyPr>
            <a:normAutofit/>
          </a:bodyPr>
          <a:lstStyle/>
          <a:p>
            <a:pPr algn="just"/>
            <a:r>
              <a:rPr lang="en-US" sz="1600" dirty="0">
                <a:solidFill>
                  <a:schemeClr val="bg1"/>
                </a:solidFill>
              </a:rPr>
              <a:t>Since I’m not selling a 2 or 3 pack of water bottles, I’ll enter 1 here.</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814457" y="2022608"/>
            <a:ext cx="4815840" cy="5248656"/>
          </a:xfrm>
        </p:spPr>
        <p:txBody>
          <a:bodyPr>
            <a:normAutofit/>
          </a:bodyPr>
          <a:lstStyle/>
          <a:p>
            <a:pPr algn="ctr"/>
            <a:r>
              <a:rPr lang="ar-AE" sz="3200" dirty="0"/>
              <a:t>چونکہ میں پانی کی بوتلیں </a:t>
            </a:r>
            <a:endParaRPr lang="en-US" sz="3200" dirty="0" smtClean="0"/>
          </a:p>
          <a:p>
            <a:pPr algn="ctr"/>
            <a:r>
              <a:rPr lang="ar-AE" sz="3200" dirty="0" smtClean="0"/>
              <a:t>2 </a:t>
            </a:r>
            <a:r>
              <a:rPr lang="ar-AE" sz="3200" dirty="0"/>
              <a:t>یا 3 پیکٹ فروخت نہیں </a:t>
            </a:r>
            <a:r>
              <a:rPr lang="ar-AE" sz="3200" dirty="0" smtClean="0"/>
              <a:t>کررہا ہوں </a:t>
            </a:r>
            <a:r>
              <a:rPr lang="ar-AE" sz="3200" dirty="0"/>
              <a:t>، اس لئے میں یہاں 1 داخل کروں گا۔</a:t>
            </a:r>
            <a:endParaRPr lang="en-US" sz="32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19</a:t>
            </a:fld>
            <a:endParaRPr lang="en-US" dirty="0"/>
          </a:p>
        </p:txBody>
      </p:sp>
    </p:spTree>
    <p:extLst>
      <p:ext uri="{BB962C8B-B14F-4D97-AF65-F5344CB8AC3E}">
        <p14:creationId xmlns:p14="http://schemas.microsoft.com/office/powerpoint/2010/main" val="2857125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a:t>
            </a:r>
            <a:r>
              <a:rPr lang="en-US" dirty="0" smtClean="0"/>
              <a:t>1</a:t>
            </a:r>
            <a:endParaRPr lang="en-US" dirty="0"/>
          </a:p>
        </p:txBody>
      </p:sp>
      <p:sp>
        <p:nvSpPr>
          <p:cNvPr id="3" name="Content Placeholder 2"/>
          <p:cNvSpPr>
            <a:spLocks noGrp="1"/>
          </p:cNvSpPr>
          <p:nvPr>
            <p:ph idx="1"/>
          </p:nvPr>
        </p:nvSpPr>
        <p:spPr>
          <a:xfrm>
            <a:off x="6924339" y="1020559"/>
            <a:ext cx="4815840" cy="4729532"/>
          </a:xfrm>
        </p:spPr>
        <p:txBody>
          <a:bodyPr>
            <a:normAutofit fontScale="92500"/>
          </a:bodyPr>
          <a:lstStyle/>
          <a:p>
            <a:pPr algn="ctr"/>
            <a:r>
              <a:rPr lang="ar-AE" sz="2400" dirty="0"/>
              <a:t>اپنے بیچنے والے مرکزی اکاؤنٹ میں لاگ ان </a:t>
            </a:r>
            <a:r>
              <a:rPr lang="ar-AE" sz="2400" dirty="0" smtClean="0"/>
              <a:t>کرنے </a:t>
            </a:r>
            <a:r>
              <a:rPr lang="ar-AE" sz="2400" dirty="0"/>
              <a:t>کے بعد </a:t>
            </a:r>
            <a:r>
              <a:rPr lang="ar-AE" sz="2400" b="1" dirty="0"/>
              <a:t>، </a:t>
            </a:r>
            <a:r>
              <a:rPr lang="ar-AE" sz="2400" b="1" dirty="0" smtClean="0"/>
              <a:t>انوینٹری ڈراپ ڈاؤن مینو </a:t>
            </a:r>
            <a:r>
              <a:rPr lang="ar-AE" sz="2400" dirty="0" smtClean="0"/>
              <a:t>کے </a:t>
            </a:r>
            <a:r>
              <a:rPr lang="ar-AE" sz="2400" dirty="0"/>
              <a:t>تحت </a:t>
            </a:r>
            <a:endParaRPr lang="en-US" sz="2400" dirty="0" smtClean="0"/>
          </a:p>
          <a:p>
            <a:pPr algn="ctr"/>
            <a:r>
              <a:rPr lang="ar-AE" sz="2400" b="1" dirty="0" smtClean="0"/>
              <a:t>“</a:t>
            </a:r>
            <a:r>
              <a:rPr lang="en-US" sz="2400" b="1" dirty="0" smtClean="0"/>
              <a:t>Add a Product</a:t>
            </a:r>
            <a:r>
              <a:rPr lang="ar-AE" sz="2400" b="1" dirty="0" smtClean="0"/>
              <a:t>"</a:t>
            </a:r>
            <a:endParaRPr lang="en-US" sz="2400" b="1" dirty="0" smtClean="0"/>
          </a:p>
          <a:p>
            <a:pPr marL="0" indent="0" algn="ctr">
              <a:buNone/>
            </a:pPr>
            <a:r>
              <a:rPr lang="ar-AE" sz="2400" dirty="0" smtClean="0"/>
              <a:t>پر </a:t>
            </a:r>
            <a:r>
              <a:rPr lang="ar-AE" sz="2400" dirty="0"/>
              <a:t>کلک کریں</a:t>
            </a:r>
            <a:r>
              <a:rPr lang="ar-AE" sz="2400" dirty="0" smtClean="0"/>
              <a:t>۔</a:t>
            </a:r>
            <a:endParaRPr lang="en-US" sz="2400" dirty="0" smtClean="0"/>
          </a:p>
          <a:p>
            <a:pPr marL="0" indent="0" algn="r">
              <a:buNone/>
            </a:pPr>
            <a:r>
              <a:rPr lang="ar-AE" sz="2400" b="1" dirty="0" smtClean="0"/>
              <a:t> </a:t>
            </a:r>
            <a:r>
              <a:rPr lang="ar-AE" sz="3500" b="1" dirty="0" smtClean="0">
                <a:solidFill>
                  <a:srgbClr val="00B050"/>
                </a:solidFill>
              </a:rPr>
              <a:t>نوٹ:</a:t>
            </a:r>
            <a:endParaRPr lang="en-US" sz="3500" b="1" dirty="0" smtClean="0">
              <a:solidFill>
                <a:srgbClr val="00B050"/>
              </a:solidFill>
            </a:endParaRPr>
          </a:p>
          <a:p>
            <a:pPr marL="0" indent="0" algn="ctr">
              <a:buNone/>
            </a:pPr>
            <a:r>
              <a:rPr lang="ar-AE" sz="2400" b="1" dirty="0" smtClean="0">
                <a:solidFill>
                  <a:srgbClr val="00B050"/>
                </a:solidFill>
              </a:rPr>
              <a:t> </a:t>
            </a:r>
            <a:r>
              <a:rPr lang="ar-AE" sz="2400" b="1" dirty="0">
                <a:solidFill>
                  <a:srgbClr val="00B050"/>
                </a:solidFill>
              </a:rPr>
              <a:t>آپ </a:t>
            </a:r>
            <a:endParaRPr lang="en-US" sz="2400" b="1" dirty="0" smtClean="0">
              <a:solidFill>
                <a:srgbClr val="00B050"/>
              </a:solidFill>
            </a:endParaRPr>
          </a:p>
          <a:p>
            <a:pPr marL="0" indent="0" algn="ctr">
              <a:buNone/>
            </a:pPr>
            <a:r>
              <a:rPr lang="ar-AE" sz="3000" b="1" dirty="0" smtClean="0">
                <a:solidFill>
                  <a:srgbClr val="00B050"/>
                </a:solidFill>
              </a:rPr>
              <a:t>“</a:t>
            </a:r>
            <a:r>
              <a:rPr lang="en-US" sz="3000" b="1" dirty="0" smtClean="0">
                <a:solidFill>
                  <a:srgbClr val="00B050"/>
                </a:solidFill>
              </a:rPr>
              <a:t>Add Products via Upload</a:t>
            </a:r>
            <a:r>
              <a:rPr lang="ar-AE" sz="3000" b="1" dirty="0" smtClean="0">
                <a:solidFill>
                  <a:srgbClr val="00B050"/>
                </a:solidFill>
              </a:rPr>
              <a:t>“</a:t>
            </a:r>
            <a:endParaRPr lang="en-US" sz="3000" b="1" dirty="0" smtClean="0">
              <a:solidFill>
                <a:srgbClr val="00B050"/>
              </a:solidFill>
            </a:endParaRPr>
          </a:p>
          <a:p>
            <a:pPr marL="0" indent="0" algn="ctr">
              <a:buNone/>
            </a:pPr>
            <a:r>
              <a:rPr lang="ar-AE" sz="2400" b="1" dirty="0" smtClean="0">
                <a:solidFill>
                  <a:srgbClr val="00B050"/>
                </a:solidFill>
              </a:rPr>
              <a:t> </a:t>
            </a:r>
            <a:r>
              <a:rPr lang="ar-AE" sz="2400" b="1" dirty="0">
                <a:solidFill>
                  <a:srgbClr val="00B050"/>
                </a:solidFill>
              </a:rPr>
              <a:t>پر کلک کرکے بھی مصنوعات اپ </a:t>
            </a:r>
            <a:r>
              <a:rPr lang="ar-AE" sz="2400" b="1" dirty="0" smtClean="0">
                <a:solidFill>
                  <a:srgbClr val="00B050"/>
                </a:solidFill>
              </a:rPr>
              <a:t>لوڈ </a:t>
            </a:r>
            <a:r>
              <a:rPr lang="ar-AE" sz="2400" b="1" dirty="0">
                <a:solidFill>
                  <a:srgbClr val="00B050"/>
                </a:solidFill>
              </a:rPr>
              <a:t>کرسکتے ہیں</a:t>
            </a:r>
            <a:r>
              <a:rPr lang="ar-AE" sz="2400" b="1" dirty="0" smtClean="0">
                <a:solidFill>
                  <a:srgbClr val="00B050"/>
                </a:solidFill>
              </a:rPr>
              <a:t>۔</a:t>
            </a:r>
            <a:endParaRPr lang="en-US" sz="2400" b="1" dirty="0" smtClean="0">
              <a:solidFill>
                <a:srgbClr val="00B050"/>
              </a:solidFill>
            </a:endParaRPr>
          </a:p>
          <a:p>
            <a:pPr algn="ctr"/>
            <a:endParaRPr lang="en-US" sz="2400" dirty="0"/>
          </a:p>
        </p:txBody>
      </p:sp>
      <p:sp>
        <p:nvSpPr>
          <p:cNvPr id="4" name="Text Placeholder 3"/>
          <p:cNvSpPr>
            <a:spLocks noGrp="1"/>
          </p:cNvSpPr>
          <p:nvPr>
            <p:ph type="body" sz="half" idx="2"/>
          </p:nvPr>
        </p:nvSpPr>
        <p:spPr/>
        <p:txBody>
          <a:bodyPr>
            <a:noAutofit/>
          </a:bodyPr>
          <a:lstStyle/>
          <a:p>
            <a:pPr algn="just"/>
            <a:r>
              <a:rPr lang="en-US" sz="1600" dirty="0" smtClean="0">
                <a:solidFill>
                  <a:schemeClr val="bg1"/>
                </a:solidFill>
              </a:rPr>
              <a:t>After </a:t>
            </a:r>
            <a:r>
              <a:rPr lang="en-US" sz="1600" dirty="0">
                <a:solidFill>
                  <a:schemeClr val="bg1"/>
                </a:solidFill>
              </a:rPr>
              <a:t>logging into your Seller Central account, click on “Add a Product” under the Inventory drop down menu. (Note: You can also upload products by clicking on “Add Products via Upload”. This method is beneficial for various kinds of products, but if this is your first listing, you may be overwhelmed by the spreadsheets involved.)</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grpSp>
        <p:nvGrpSpPr>
          <p:cNvPr id="8" name="Group 7"/>
          <p:cNvGrpSpPr/>
          <p:nvPr/>
        </p:nvGrpSpPr>
        <p:grpSpPr>
          <a:xfrm>
            <a:off x="5449051" y="2873954"/>
            <a:ext cx="1317564" cy="1351928"/>
            <a:chOff x="5450675" y="216732"/>
            <a:chExt cx="1317564" cy="1351928"/>
          </a:xfrm>
        </p:grpSpPr>
        <p:pic>
          <p:nvPicPr>
            <p:cNvPr id="6" name="Picture 5"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7" name="Picture 6"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9" name="Slide Number Placeholder 8"/>
          <p:cNvSpPr>
            <a:spLocks noGrp="1"/>
          </p:cNvSpPr>
          <p:nvPr>
            <p:ph type="sldNum" sz="quarter" idx="12"/>
          </p:nvPr>
        </p:nvSpPr>
        <p:spPr/>
        <p:txBody>
          <a:bodyPr/>
          <a:lstStyle/>
          <a:p>
            <a:fld id="{8A7A6979-0714-4377-B894-6BE4C2D6E202}" type="slidenum">
              <a:rPr lang="en-US" smtClean="0"/>
              <a:t>2</a:t>
            </a:fld>
            <a:endParaRPr lang="en-US" dirty="0"/>
          </a:p>
        </p:txBody>
      </p:sp>
    </p:spTree>
    <p:extLst>
      <p:ext uri="{BB962C8B-B14F-4D97-AF65-F5344CB8AC3E}">
        <p14:creationId xmlns:p14="http://schemas.microsoft.com/office/powerpoint/2010/main" val="2328406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6386" name="Picture 2" descr="https://www.salesbacker.com/media/205_Create_Amazon_FBA_Product_Listing_b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05" y="2023199"/>
            <a:ext cx="11363707" cy="94206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20</a:t>
            </a:fld>
            <a:endParaRPr lang="en-US" dirty="0"/>
          </a:p>
        </p:txBody>
      </p:sp>
    </p:spTree>
    <p:extLst>
      <p:ext uri="{BB962C8B-B14F-4D97-AF65-F5344CB8AC3E}">
        <p14:creationId xmlns:p14="http://schemas.microsoft.com/office/powerpoint/2010/main" val="3474490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dirty="0"/>
              <a:t>5. Material Type</a:t>
            </a:r>
            <a:endParaRPr lang="en-US" sz="1600" dirty="0"/>
          </a:p>
        </p:txBody>
      </p:sp>
      <p:sp>
        <p:nvSpPr>
          <p:cNvPr id="4" name="Text Placeholder 3"/>
          <p:cNvSpPr>
            <a:spLocks noGrp="1"/>
          </p:cNvSpPr>
          <p:nvPr>
            <p:ph type="body" sz="half" idx="2"/>
          </p:nvPr>
        </p:nvSpPr>
        <p:spPr>
          <a:xfrm>
            <a:off x="804672" y="3549918"/>
            <a:ext cx="4486656" cy="2194036"/>
          </a:xfrm>
        </p:spPr>
        <p:txBody>
          <a:bodyPr>
            <a:normAutofit/>
          </a:bodyPr>
          <a:lstStyle/>
          <a:p>
            <a:pPr algn="just"/>
            <a:r>
              <a:rPr lang="en-US" sz="1600" dirty="0">
                <a:solidFill>
                  <a:schemeClr val="bg1"/>
                </a:solidFill>
              </a:rPr>
              <a:t>Click inside the field to be given a list of materials to choose from. W</a:t>
            </a:r>
            <a:r>
              <a:rPr lang="en-US" sz="1600" dirty="0" smtClean="0">
                <a:solidFill>
                  <a:schemeClr val="bg1"/>
                </a:solidFill>
              </a:rPr>
              <a:t>ater </a:t>
            </a:r>
            <a:r>
              <a:rPr lang="en-US" sz="1600" dirty="0">
                <a:solidFill>
                  <a:schemeClr val="bg1"/>
                </a:solidFill>
              </a:rPr>
              <a:t>bottle is made of plastic.</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814457" y="2022608"/>
            <a:ext cx="4815840" cy="5248656"/>
          </a:xfrm>
        </p:spPr>
        <p:txBody>
          <a:bodyPr>
            <a:normAutofit/>
          </a:bodyPr>
          <a:lstStyle/>
          <a:p>
            <a:pPr algn="ctr"/>
            <a:r>
              <a:rPr lang="ar-AE" sz="3200" dirty="0"/>
              <a:t>فیلڈ کے اندر کلک کریں تاکہ آپ کو منتخب کرنے کے لئے مواد کی ایک فہرست دی جاسکے۔ </a:t>
            </a:r>
            <a:r>
              <a:rPr lang="ar-AE" sz="3200" dirty="0" smtClean="0"/>
              <a:t>پانی </a:t>
            </a:r>
            <a:r>
              <a:rPr lang="ar-AE" sz="3200" dirty="0"/>
              <a:t>کی بوتل پلاسٹک سے بنی ہے۔</a:t>
            </a:r>
            <a:endParaRPr lang="en-US" sz="32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21</a:t>
            </a:fld>
            <a:endParaRPr lang="en-US" dirty="0"/>
          </a:p>
        </p:txBody>
      </p:sp>
    </p:spTree>
    <p:extLst>
      <p:ext uri="{BB962C8B-B14F-4D97-AF65-F5344CB8AC3E}">
        <p14:creationId xmlns:p14="http://schemas.microsoft.com/office/powerpoint/2010/main" val="3374309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8434" name="Picture 2" descr="https://www.salesbacker.com/media/225_Create_Amazon_FBA_Product_Listing_vv.jpg"/>
          <p:cNvPicPr>
            <a:picLocks noChangeAspect="1" noChangeArrowheads="1"/>
          </p:cNvPicPr>
          <p:nvPr/>
        </p:nvPicPr>
        <p:blipFill rotWithShape="1">
          <a:blip r:embed="rId2">
            <a:extLst>
              <a:ext uri="{28A0092B-C50C-407E-A947-70E740481C1C}">
                <a14:useLocalDpi xmlns:a14="http://schemas.microsoft.com/office/drawing/2010/main" val="0"/>
              </a:ext>
            </a:extLst>
          </a:blip>
          <a:srcRect l="4880" r="13888"/>
          <a:stretch/>
        </p:blipFill>
        <p:spPr bwMode="auto">
          <a:xfrm>
            <a:off x="0" y="1832382"/>
            <a:ext cx="12196482" cy="102838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22</a:t>
            </a:fld>
            <a:endParaRPr lang="en-US" dirty="0"/>
          </a:p>
        </p:txBody>
      </p:sp>
    </p:spTree>
    <p:extLst>
      <p:ext uri="{BB962C8B-B14F-4D97-AF65-F5344CB8AC3E}">
        <p14:creationId xmlns:p14="http://schemas.microsoft.com/office/powerpoint/2010/main" val="3503442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dirty="0" smtClean="0"/>
              <a:t>6. </a:t>
            </a:r>
            <a:r>
              <a:rPr lang="en-US" dirty="0"/>
              <a:t>Color and Color Map</a:t>
            </a:r>
            <a:endParaRPr lang="en-US" sz="1600" dirty="0"/>
          </a:p>
        </p:txBody>
      </p:sp>
      <p:sp>
        <p:nvSpPr>
          <p:cNvPr id="4" name="Text Placeholder 3"/>
          <p:cNvSpPr>
            <a:spLocks noGrp="1"/>
          </p:cNvSpPr>
          <p:nvPr>
            <p:ph type="body" sz="half" idx="2"/>
          </p:nvPr>
        </p:nvSpPr>
        <p:spPr>
          <a:xfrm>
            <a:off x="804672" y="3522622"/>
            <a:ext cx="4486656" cy="2194036"/>
          </a:xfrm>
        </p:spPr>
        <p:txBody>
          <a:bodyPr>
            <a:normAutofit/>
          </a:bodyPr>
          <a:lstStyle/>
          <a:p>
            <a:pPr algn="just"/>
            <a:r>
              <a:rPr lang="en-US" sz="1600" dirty="0">
                <a:solidFill>
                  <a:schemeClr val="bg1"/>
                </a:solidFill>
              </a:rPr>
              <a:t>I enter the color of my product, but I leave the Color Map field empty. If you’re planning on selling multiple colors, you’ll make that clear when we come to the Variety tab.</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49143" y="1307592"/>
            <a:ext cx="4815840" cy="5248656"/>
          </a:xfrm>
        </p:spPr>
        <p:txBody>
          <a:bodyPr>
            <a:normAutofit/>
          </a:bodyPr>
          <a:lstStyle/>
          <a:p>
            <a:pPr algn="ctr"/>
            <a:r>
              <a:rPr lang="ar-AE" sz="3200" dirty="0"/>
              <a:t>میں اپنی پروڈکٹ کا رنگ داخل کرتا ہوں ، لیکن میں کلر میپ فیلڈ کو خالی چھوڑ دیتا ہوں</a:t>
            </a:r>
            <a:r>
              <a:rPr lang="ar-AE" sz="3200" dirty="0" smtClean="0"/>
              <a:t>۔</a:t>
            </a:r>
            <a:endParaRPr lang="en-US" sz="3200" dirty="0" smtClean="0"/>
          </a:p>
          <a:p>
            <a:pPr algn="ctr"/>
            <a:r>
              <a:rPr lang="ar-AE" sz="3200" dirty="0" smtClean="0"/>
              <a:t> </a:t>
            </a:r>
            <a:r>
              <a:rPr lang="ar-AE" sz="3200" dirty="0"/>
              <a:t>اگر آپ متعدد رنگ فروخت کرنے کا سوچ رہے ہیں تو ، جب ہم مختلف قسم کے ٹیب پر آئیں گے تو آپ اسے واضح کردیں گے۔</a:t>
            </a:r>
            <a:endParaRPr lang="en-US" sz="32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23</a:t>
            </a:fld>
            <a:endParaRPr lang="en-US" dirty="0"/>
          </a:p>
        </p:txBody>
      </p:sp>
    </p:spTree>
    <p:extLst>
      <p:ext uri="{BB962C8B-B14F-4D97-AF65-F5344CB8AC3E}">
        <p14:creationId xmlns:p14="http://schemas.microsoft.com/office/powerpoint/2010/main" val="2029984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0482" name="Picture 2" descr="https://www.salesbacker.com/media/217_Create_Amazon_FBA_Product_Listing_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32" y="1536745"/>
            <a:ext cx="10900547" cy="180734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24</a:t>
            </a:fld>
            <a:endParaRPr lang="en-US" dirty="0"/>
          </a:p>
        </p:txBody>
      </p:sp>
    </p:spTree>
    <p:extLst>
      <p:ext uri="{BB962C8B-B14F-4D97-AF65-F5344CB8AC3E}">
        <p14:creationId xmlns:p14="http://schemas.microsoft.com/office/powerpoint/2010/main" val="796541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dirty="0"/>
              <a:t>7. Shape</a:t>
            </a:r>
            <a:endParaRPr lang="en-US" sz="1600" dirty="0"/>
          </a:p>
        </p:txBody>
      </p:sp>
      <p:sp>
        <p:nvSpPr>
          <p:cNvPr id="4" name="Text Placeholder 3"/>
          <p:cNvSpPr>
            <a:spLocks noGrp="1"/>
          </p:cNvSpPr>
          <p:nvPr>
            <p:ph type="body" sz="half" idx="2"/>
          </p:nvPr>
        </p:nvSpPr>
        <p:spPr>
          <a:xfrm>
            <a:off x="804672" y="3549918"/>
            <a:ext cx="4486656" cy="2194036"/>
          </a:xfrm>
        </p:spPr>
        <p:txBody>
          <a:bodyPr>
            <a:normAutofit/>
          </a:bodyPr>
          <a:lstStyle/>
          <a:p>
            <a:pPr algn="just"/>
            <a:r>
              <a:rPr lang="en-US" sz="1600" dirty="0">
                <a:solidFill>
                  <a:schemeClr val="bg1"/>
                </a:solidFill>
              </a:rPr>
              <a:t>If this doesn’t apply to your product, leave it blank. </a:t>
            </a:r>
            <a:endParaRPr lang="en-US" sz="1600" dirty="0" smtClean="0">
              <a:solidFill>
                <a:schemeClr val="bg1"/>
              </a:solidFill>
            </a:endParaRPr>
          </a:p>
          <a:p>
            <a:pPr algn="just"/>
            <a:r>
              <a:rPr lang="en-US" sz="1600" dirty="0" smtClean="0">
                <a:solidFill>
                  <a:schemeClr val="bg1"/>
                </a:solidFill>
              </a:rPr>
              <a:t>I </a:t>
            </a:r>
            <a:r>
              <a:rPr lang="en-US" sz="1600" dirty="0">
                <a:solidFill>
                  <a:schemeClr val="bg1"/>
                </a:solidFill>
              </a:rPr>
              <a:t>used “Round</a:t>
            </a:r>
            <a:r>
              <a:rPr lang="en-US" sz="1600" dirty="0" smtClean="0">
                <a:solidFill>
                  <a:schemeClr val="bg1"/>
                </a:solidFill>
              </a:rPr>
              <a:t>”</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49143" y="1307592"/>
            <a:ext cx="4815840" cy="5248656"/>
          </a:xfrm>
        </p:spPr>
        <p:txBody>
          <a:bodyPr>
            <a:normAutofit/>
          </a:bodyPr>
          <a:lstStyle/>
          <a:p>
            <a:pPr algn="ctr"/>
            <a:r>
              <a:rPr lang="ar-AE" sz="3200" dirty="0"/>
              <a:t>اگر یہ آپ کی مصنوع پر لاگو نہیں ہوتا ہے تو ، اسے خالی چھوڑ دیں۔ میں </a:t>
            </a:r>
            <a:r>
              <a:rPr lang="ar-AE" sz="3200" dirty="0" smtClean="0"/>
              <a:t>نے</a:t>
            </a:r>
            <a:endParaRPr lang="en-US" sz="3200" dirty="0" smtClean="0"/>
          </a:p>
          <a:p>
            <a:pPr marL="0" indent="0" algn="ctr">
              <a:buNone/>
            </a:pPr>
            <a:r>
              <a:rPr lang="ar-AE" sz="3200" dirty="0" smtClean="0"/>
              <a:t> </a:t>
            </a:r>
            <a:r>
              <a:rPr lang="ar-AE" sz="3200" b="1" dirty="0">
                <a:solidFill>
                  <a:srgbClr val="00B050"/>
                </a:solidFill>
              </a:rPr>
              <a:t>"گول" </a:t>
            </a:r>
            <a:endParaRPr lang="en-US" sz="3200" b="1" dirty="0" smtClean="0">
              <a:solidFill>
                <a:srgbClr val="00B050"/>
              </a:solidFill>
            </a:endParaRPr>
          </a:p>
          <a:p>
            <a:pPr marL="0" indent="0" algn="ctr">
              <a:buNone/>
            </a:pPr>
            <a:r>
              <a:rPr lang="ar-AE" sz="3200" dirty="0" smtClean="0"/>
              <a:t>استعمال کیا</a:t>
            </a:r>
            <a:endParaRPr lang="en-US" sz="32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25</a:t>
            </a:fld>
            <a:endParaRPr lang="en-US" dirty="0"/>
          </a:p>
        </p:txBody>
      </p:sp>
    </p:spTree>
    <p:extLst>
      <p:ext uri="{BB962C8B-B14F-4D97-AF65-F5344CB8AC3E}">
        <p14:creationId xmlns:p14="http://schemas.microsoft.com/office/powerpoint/2010/main" val="856188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2530" name="Picture 2" descr="https://www.salesbacker.com/media/201_Create_Amazon_FBA_Product_Listing_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837" y="2307771"/>
            <a:ext cx="10613677" cy="91875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26</a:t>
            </a:fld>
            <a:endParaRPr lang="en-US" dirty="0"/>
          </a:p>
        </p:txBody>
      </p:sp>
    </p:spTree>
    <p:extLst>
      <p:ext uri="{BB962C8B-B14F-4D97-AF65-F5344CB8AC3E}">
        <p14:creationId xmlns:p14="http://schemas.microsoft.com/office/powerpoint/2010/main" val="688345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dirty="0"/>
              <a:t>8. Lens Color</a:t>
            </a:r>
            <a:endParaRPr lang="en-US" sz="1600" dirty="0"/>
          </a:p>
        </p:txBody>
      </p:sp>
      <p:sp>
        <p:nvSpPr>
          <p:cNvPr id="4" name="Text Placeholder 3"/>
          <p:cNvSpPr>
            <a:spLocks noGrp="1"/>
          </p:cNvSpPr>
          <p:nvPr>
            <p:ph type="body" sz="half" idx="2"/>
          </p:nvPr>
        </p:nvSpPr>
        <p:spPr>
          <a:xfrm>
            <a:off x="804672" y="3549918"/>
            <a:ext cx="4486656" cy="2194036"/>
          </a:xfrm>
        </p:spPr>
        <p:txBody>
          <a:bodyPr>
            <a:normAutofit/>
          </a:bodyPr>
          <a:lstStyle/>
          <a:p>
            <a:pPr algn="just"/>
            <a:r>
              <a:rPr lang="en-US" sz="1600" dirty="0">
                <a:solidFill>
                  <a:schemeClr val="bg1"/>
                </a:solidFill>
              </a:rPr>
              <a:t>You can leave this blank as well unless your product actually has a colored lens.</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62206" y="2243828"/>
            <a:ext cx="4815840" cy="5248656"/>
          </a:xfrm>
        </p:spPr>
        <p:txBody>
          <a:bodyPr>
            <a:normAutofit/>
          </a:bodyPr>
          <a:lstStyle/>
          <a:p>
            <a:pPr algn="ctr"/>
            <a:r>
              <a:rPr lang="ar-AE" sz="4000" dirty="0"/>
              <a:t>آ</a:t>
            </a:r>
            <a:r>
              <a:rPr lang="ar-AE" sz="3600" dirty="0"/>
              <a:t>پ اس کو خالی بھی چھوڑ سکتے ہیں جب تک کہ آپ کی مصنوع میں رنگین عینک نہ ہو۔</a:t>
            </a:r>
            <a:endParaRPr lang="en-US" sz="36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27</a:t>
            </a:fld>
            <a:endParaRPr lang="en-US" dirty="0"/>
          </a:p>
        </p:txBody>
      </p:sp>
    </p:spTree>
    <p:extLst>
      <p:ext uri="{BB962C8B-B14F-4D97-AF65-F5344CB8AC3E}">
        <p14:creationId xmlns:p14="http://schemas.microsoft.com/office/powerpoint/2010/main" val="3749187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4578" name="Picture 2" descr="https://www.salesbacker.com/media/181_Create_Amazon_FBA_Product_Listing_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5703"/>
            <a:ext cx="12124384" cy="106244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28</a:t>
            </a:fld>
            <a:endParaRPr lang="en-US" dirty="0"/>
          </a:p>
        </p:txBody>
      </p:sp>
    </p:spTree>
    <p:extLst>
      <p:ext uri="{BB962C8B-B14F-4D97-AF65-F5344CB8AC3E}">
        <p14:creationId xmlns:p14="http://schemas.microsoft.com/office/powerpoint/2010/main" val="3515252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dirty="0"/>
              <a:t>9. Size</a:t>
            </a:r>
            <a:endParaRPr lang="en-US" sz="1600" dirty="0"/>
          </a:p>
        </p:txBody>
      </p:sp>
      <p:sp>
        <p:nvSpPr>
          <p:cNvPr id="4" name="Text Placeholder 3"/>
          <p:cNvSpPr>
            <a:spLocks noGrp="1"/>
          </p:cNvSpPr>
          <p:nvPr>
            <p:ph type="body" sz="half" idx="2"/>
          </p:nvPr>
        </p:nvSpPr>
        <p:spPr>
          <a:xfrm>
            <a:off x="804672" y="3549918"/>
            <a:ext cx="4486656" cy="2194036"/>
          </a:xfrm>
        </p:spPr>
        <p:txBody>
          <a:bodyPr>
            <a:normAutofit/>
          </a:bodyPr>
          <a:lstStyle/>
          <a:p>
            <a:pPr algn="just"/>
            <a:r>
              <a:rPr lang="en-US" sz="1600" dirty="0">
                <a:solidFill>
                  <a:schemeClr val="bg1"/>
                </a:solidFill>
              </a:rPr>
              <a:t>Here I could use either 18 oz. or X-Large, depending on what I want to emphasize.</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4" y="925590"/>
            <a:ext cx="4815840" cy="5248656"/>
          </a:xfrm>
        </p:spPr>
        <p:txBody>
          <a:bodyPr>
            <a:normAutofit/>
          </a:bodyPr>
          <a:lstStyle/>
          <a:p>
            <a:pPr algn="ctr"/>
            <a:r>
              <a:rPr lang="ar-AE" sz="3200" dirty="0"/>
              <a:t>یہاں میں یا تو </a:t>
            </a:r>
            <a:r>
              <a:rPr lang="ar-AE" sz="3200" dirty="0">
                <a:solidFill>
                  <a:srgbClr val="00B050"/>
                </a:solidFill>
              </a:rPr>
              <a:t>18 </a:t>
            </a:r>
            <a:r>
              <a:rPr lang="ar-AE" sz="3200" dirty="0" smtClean="0">
                <a:solidFill>
                  <a:srgbClr val="00B050"/>
                </a:solidFill>
              </a:rPr>
              <a:t>آنس </a:t>
            </a:r>
            <a:r>
              <a:rPr lang="ar-AE" sz="3200" dirty="0"/>
              <a:t>کا استعمال کرسکتا تھا۔ </a:t>
            </a:r>
            <a:endParaRPr lang="en-US" sz="3200" dirty="0" smtClean="0"/>
          </a:p>
          <a:p>
            <a:pPr algn="ctr"/>
            <a:r>
              <a:rPr lang="ar-AE" sz="3200" dirty="0" smtClean="0"/>
              <a:t>یا </a:t>
            </a:r>
            <a:endParaRPr lang="en-US" sz="3200" dirty="0" smtClean="0"/>
          </a:p>
          <a:p>
            <a:pPr marL="0" indent="0" algn="ctr">
              <a:buNone/>
            </a:pPr>
            <a:r>
              <a:rPr lang="en-US" sz="3200" dirty="0" smtClean="0">
                <a:solidFill>
                  <a:srgbClr val="00B050"/>
                </a:solidFill>
              </a:rPr>
              <a:t>X-Large</a:t>
            </a:r>
          </a:p>
          <a:p>
            <a:pPr marL="0" indent="0" algn="ctr">
              <a:buNone/>
            </a:pPr>
            <a:r>
              <a:rPr lang="ar-AE" sz="3200" dirty="0" smtClean="0"/>
              <a:t>اس پر منحصر</a:t>
            </a:r>
            <a:endParaRPr lang="en-US" sz="3200" dirty="0" smtClean="0"/>
          </a:p>
          <a:p>
            <a:pPr marL="0" indent="0" algn="ctr">
              <a:buNone/>
            </a:pPr>
            <a:r>
              <a:rPr lang="ar-AE" sz="3200" dirty="0" smtClean="0"/>
              <a:t> ہے کہ میں کس چیز پر زور دینا چاہتا ہوں۔</a:t>
            </a:r>
            <a:endParaRPr lang="en-US" sz="28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29</a:t>
            </a:fld>
            <a:endParaRPr lang="en-US" dirty="0"/>
          </a:p>
        </p:txBody>
      </p:sp>
    </p:spTree>
    <p:extLst>
      <p:ext uri="{BB962C8B-B14F-4D97-AF65-F5344CB8AC3E}">
        <p14:creationId xmlns:p14="http://schemas.microsoft.com/office/powerpoint/2010/main" val="3835026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3" name="Picture 2" descr="https://www.salesbacker.com/media/223_Create_Amazon_FBA_Product_Listing_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056"/>
            <a:ext cx="10233212" cy="671394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7A6979-0714-4377-B894-6BE4C2D6E202}" type="slidenum">
              <a:rPr lang="en-US" smtClean="0"/>
              <a:t>3</a:t>
            </a:fld>
            <a:endParaRPr lang="en-US" dirty="0"/>
          </a:p>
        </p:txBody>
      </p:sp>
    </p:spTree>
    <p:extLst>
      <p:ext uri="{BB962C8B-B14F-4D97-AF65-F5344CB8AC3E}">
        <p14:creationId xmlns:p14="http://schemas.microsoft.com/office/powerpoint/2010/main" val="4246354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6626" name="Picture 2" descr="https://www.salesbacker.com/media/185_Create_Amazon_FBA_Product_Listing_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0144"/>
            <a:ext cx="12292149" cy="98638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30</a:t>
            </a:fld>
            <a:endParaRPr lang="en-US" dirty="0"/>
          </a:p>
        </p:txBody>
      </p:sp>
    </p:spTree>
    <p:extLst>
      <p:ext uri="{BB962C8B-B14F-4D97-AF65-F5344CB8AC3E}">
        <p14:creationId xmlns:p14="http://schemas.microsoft.com/office/powerpoint/2010/main" val="2326623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sz="1800" dirty="0"/>
              <a:t>10. Hand Orientation and Tension Supported</a:t>
            </a:r>
            <a:endParaRPr lang="en-US" sz="1200" dirty="0"/>
          </a:p>
        </p:txBody>
      </p:sp>
      <p:sp>
        <p:nvSpPr>
          <p:cNvPr id="4" name="Text Placeholder 3"/>
          <p:cNvSpPr>
            <a:spLocks noGrp="1"/>
          </p:cNvSpPr>
          <p:nvPr>
            <p:ph type="body" sz="half" idx="2"/>
          </p:nvPr>
        </p:nvSpPr>
        <p:spPr>
          <a:xfrm>
            <a:off x="804672" y="3549918"/>
            <a:ext cx="4486656" cy="2194036"/>
          </a:xfrm>
        </p:spPr>
        <p:txBody>
          <a:bodyPr>
            <a:normAutofit/>
          </a:bodyPr>
          <a:lstStyle/>
          <a:p>
            <a:pPr algn="just"/>
            <a:r>
              <a:rPr lang="en-US" sz="1600" dirty="0">
                <a:solidFill>
                  <a:schemeClr val="bg1"/>
                </a:solidFill>
              </a:rPr>
              <a:t>Neither of these apply to my water bottle.</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4" y="2063930"/>
            <a:ext cx="4815840" cy="4110315"/>
          </a:xfrm>
        </p:spPr>
        <p:txBody>
          <a:bodyPr>
            <a:normAutofit/>
          </a:bodyPr>
          <a:lstStyle/>
          <a:p>
            <a:pPr algn="ctr"/>
            <a:r>
              <a:rPr lang="ar-AE" sz="4000" dirty="0"/>
              <a:t>ان میں سے کوئی بھی میری پانی کی بوتل پر نہیں لگتا ہے۔</a:t>
            </a:r>
            <a:endParaRPr lang="en-US" sz="36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31</a:t>
            </a:fld>
            <a:endParaRPr lang="en-US" dirty="0"/>
          </a:p>
        </p:txBody>
      </p:sp>
    </p:spTree>
    <p:extLst>
      <p:ext uri="{BB962C8B-B14F-4D97-AF65-F5344CB8AC3E}">
        <p14:creationId xmlns:p14="http://schemas.microsoft.com/office/powerpoint/2010/main" val="3416478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8674" name="Picture 2" descr="https://www.salesbacker.com/media/228_Create_Amazon_FBA_Product_Listing_y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7" y="1881051"/>
            <a:ext cx="12105616" cy="236437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32</a:t>
            </a:fld>
            <a:endParaRPr lang="en-US" dirty="0"/>
          </a:p>
        </p:txBody>
      </p:sp>
    </p:spTree>
    <p:extLst>
      <p:ext uri="{BB962C8B-B14F-4D97-AF65-F5344CB8AC3E}">
        <p14:creationId xmlns:p14="http://schemas.microsoft.com/office/powerpoint/2010/main" val="3326916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sz="1800" dirty="0"/>
              <a:t>11. GTIN Exemption Reason</a:t>
            </a:r>
            <a:endParaRPr lang="en-US" sz="1200" dirty="0"/>
          </a:p>
        </p:txBody>
      </p:sp>
      <p:sp>
        <p:nvSpPr>
          <p:cNvPr id="4" name="Text Placeholder 3"/>
          <p:cNvSpPr>
            <a:spLocks noGrp="1"/>
          </p:cNvSpPr>
          <p:nvPr>
            <p:ph type="body" sz="half" idx="2"/>
          </p:nvPr>
        </p:nvSpPr>
        <p:spPr>
          <a:xfrm>
            <a:off x="804672" y="3549918"/>
            <a:ext cx="4486656" cy="2194036"/>
          </a:xfrm>
        </p:spPr>
        <p:txBody>
          <a:bodyPr>
            <a:noAutofit/>
          </a:bodyPr>
          <a:lstStyle/>
          <a:p>
            <a:pPr algn="just"/>
            <a:r>
              <a:rPr lang="en-US" sz="1600" dirty="0">
                <a:solidFill>
                  <a:schemeClr val="bg1"/>
                </a:solidFill>
              </a:rPr>
              <a:t>Most products are required to have a GTIN (Global Trade Identifier Number) which is generally something like a UPC or (for books) an ISBN. However, you can be given an exemption depending on your product category. If you’re interested in pursuing an </a:t>
            </a:r>
            <a:r>
              <a:rPr lang="en-US" sz="1600" dirty="0" smtClean="0">
                <a:solidFill>
                  <a:schemeClr val="bg1"/>
                </a:solidFill>
              </a:rPr>
              <a:t>exemption, Amazon’s </a:t>
            </a:r>
            <a:r>
              <a:rPr lang="en-US" sz="1600" dirty="0">
                <a:solidFill>
                  <a:schemeClr val="bg1"/>
                </a:solidFill>
              </a:rPr>
              <a:t>guide to product categories and exemption </a:t>
            </a:r>
            <a:r>
              <a:rPr lang="en-US" sz="1600" dirty="0" smtClean="0">
                <a:solidFill>
                  <a:schemeClr val="bg1"/>
                </a:solidFill>
              </a:rPr>
              <a:t>possibilities is shared in the next slides.</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3" y="1201784"/>
            <a:ext cx="4981303" cy="4972462"/>
          </a:xfrm>
        </p:spPr>
        <p:txBody>
          <a:bodyPr>
            <a:normAutofit fontScale="70000" lnSpcReduction="20000"/>
          </a:bodyPr>
          <a:lstStyle/>
          <a:p>
            <a:pPr marL="0" indent="0" algn="ctr">
              <a:buNone/>
            </a:pPr>
            <a:endParaRPr lang="en-US" sz="4000" dirty="0" smtClean="0"/>
          </a:p>
          <a:p>
            <a:pPr marL="0" indent="0" algn="ctr">
              <a:buNone/>
            </a:pPr>
            <a:r>
              <a:rPr lang="ar-AE" sz="4000" dirty="0" smtClean="0"/>
              <a:t>زیادہ </a:t>
            </a:r>
            <a:r>
              <a:rPr lang="ar-AE" sz="4000" dirty="0"/>
              <a:t>تر مصنوعات کے لئے </a:t>
            </a:r>
            <a:endParaRPr lang="en-US" sz="4000" dirty="0" smtClean="0"/>
          </a:p>
          <a:p>
            <a:pPr marL="0" indent="0" algn="ctr">
              <a:buNone/>
            </a:pPr>
            <a:endParaRPr lang="en-US" sz="4000" b="1" dirty="0" smtClean="0">
              <a:solidFill>
                <a:srgbClr val="00B050"/>
              </a:solidFill>
            </a:endParaRPr>
          </a:p>
          <a:p>
            <a:pPr marL="0" indent="0" algn="ctr">
              <a:buNone/>
            </a:pPr>
            <a:r>
              <a:rPr lang="en-US" sz="4000" b="1" dirty="0" smtClean="0">
                <a:solidFill>
                  <a:srgbClr val="00B050"/>
                </a:solidFill>
              </a:rPr>
              <a:t>GTIN</a:t>
            </a:r>
            <a:r>
              <a:rPr lang="ar-AE" sz="4000" b="1" dirty="0" smtClean="0">
                <a:solidFill>
                  <a:srgbClr val="00B050"/>
                </a:solidFill>
              </a:rPr>
              <a:t>(گلوبل </a:t>
            </a:r>
            <a:r>
              <a:rPr lang="ar-AE" sz="4000" b="1" dirty="0">
                <a:solidFill>
                  <a:srgbClr val="00B050"/>
                </a:solidFill>
              </a:rPr>
              <a:t>ٹریڈ شناختی نمبر) </a:t>
            </a:r>
            <a:endParaRPr lang="en-US" sz="4000" b="1" dirty="0" smtClean="0">
              <a:solidFill>
                <a:srgbClr val="00B050"/>
              </a:solidFill>
            </a:endParaRPr>
          </a:p>
          <a:p>
            <a:pPr marL="0" indent="0" algn="ctr">
              <a:buNone/>
            </a:pPr>
            <a:endParaRPr lang="en-US" sz="4000" dirty="0" smtClean="0"/>
          </a:p>
          <a:p>
            <a:pPr marL="0" indent="0" algn="ctr">
              <a:buNone/>
            </a:pPr>
            <a:r>
              <a:rPr lang="ar-AE" sz="4000" dirty="0" smtClean="0"/>
              <a:t>رکھنے </a:t>
            </a:r>
            <a:r>
              <a:rPr lang="ar-AE" sz="4000" dirty="0"/>
              <a:t>کی ضرورت ہوتی ہے </a:t>
            </a:r>
            <a:r>
              <a:rPr lang="ar-AE" sz="4000" dirty="0" smtClean="0"/>
              <a:t>جو </a:t>
            </a:r>
            <a:r>
              <a:rPr lang="ar-AE" sz="4000" dirty="0"/>
              <a:t>عام طور پر </a:t>
            </a:r>
            <a:r>
              <a:rPr lang="ar-AE" sz="4000" dirty="0" smtClean="0"/>
              <a:t>یو پی سی یا </a:t>
            </a:r>
            <a:r>
              <a:rPr lang="ar-AE" sz="4000" dirty="0"/>
              <a:t>(کتابوں کے لئے) </a:t>
            </a:r>
            <a:r>
              <a:rPr lang="ar-AE" sz="4000" dirty="0" smtClean="0"/>
              <a:t>آئی ایس بی این کی </a:t>
            </a:r>
            <a:r>
              <a:rPr lang="ar-AE" sz="4000" dirty="0"/>
              <a:t>طرح ہوتی ہے</a:t>
            </a:r>
            <a:r>
              <a:rPr lang="ar-AE" sz="4000" dirty="0" smtClean="0"/>
              <a:t>۔</a:t>
            </a:r>
            <a:endParaRPr lang="en-US" sz="4000" dirty="0" smtClean="0"/>
          </a:p>
          <a:p>
            <a:pPr marL="0" indent="0" algn="ctr">
              <a:buNone/>
            </a:pPr>
            <a:r>
              <a:rPr lang="ar-AE" sz="4000" dirty="0" smtClean="0"/>
              <a:t> </a:t>
            </a:r>
            <a:r>
              <a:rPr lang="ar-AE" sz="4000" dirty="0"/>
              <a:t>تاہم ، آپ کو اپنی مصنوعات کے زمرے کے لحاظ سے چھوٹ دی جاسکتی ہے۔ </a:t>
            </a:r>
            <a:endParaRPr lang="en-US" sz="36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33</a:t>
            </a:fld>
            <a:endParaRPr lang="en-US" dirty="0"/>
          </a:p>
        </p:txBody>
      </p:sp>
    </p:spTree>
    <p:extLst>
      <p:ext uri="{BB962C8B-B14F-4D97-AF65-F5344CB8AC3E}">
        <p14:creationId xmlns:p14="http://schemas.microsoft.com/office/powerpoint/2010/main" val="3532198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30722" name="Picture 2" descr="https://www.salesbacker.com/media/206_Create_Amazon_FBA_Product_Listing_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767" y="2059894"/>
            <a:ext cx="15421301" cy="11601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34</a:t>
            </a:fld>
            <a:endParaRPr lang="en-US" dirty="0"/>
          </a:p>
        </p:txBody>
      </p:sp>
    </p:spTree>
    <p:extLst>
      <p:ext uri="{BB962C8B-B14F-4D97-AF65-F5344CB8AC3E}">
        <p14:creationId xmlns:p14="http://schemas.microsoft.com/office/powerpoint/2010/main" val="3117740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31746" name="Picture 2" descr="https://www.salesbacker.com/media/222_Create_Amazon_FBA_Product_Listing_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8960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35</a:t>
            </a:fld>
            <a:endParaRPr lang="en-US" dirty="0"/>
          </a:p>
        </p:txBody>
      </p:sp>
    </p:spTree>
    <p:extLst>
      <p:ext uri="{BB962C8B-B14F-4D97-AF65-F5344CB8AC3E}">
        <p14:creationId xmlns:p14="http://schemas.microsoft.com/office/powerpoint/2010/main" val="10042523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sz="1800" dirty="0" smtClean="0"/>
              <a:t>12</a:t>
            </a:r>
            <a:r>
              <a:rPr lang="en-US" sz="1800" dirty="0"/>
              <a:t>. Related Product ID Type and Related Product ID</a:t>
            </a:r>
            <a:endParaRPr lang="en-US" sz="1200" dirty="0"/>
          </a:p>
        </p:txBody>
      </p:sp>
      <p:sp>
        <p:nvSpPr>
          <p:cNvPr id="4" name="Text Placeholder 3"/>
          <p:cNvSpPr>
            <a:spLocks noGrp="1"/>
          </p:cNvSpPr>
          <p:nvPr>
            <p:ph type="body" sz="half" idx="2"/>
          </p:nvPr>
        </p:nvSpPr>
        <p:spPr>
          <a:xfrm>
            <a:off x="804672" y="3549918"/>
            <a:ext cx="4486656" cy="2194036"/>
          </a:xfrm>
        </p:spPr>
        <p:txBody>
          <a:bodyPr>
            <a:normAutofit/>
          </a:bodyPr>
          <a:lstStyle/>
          <a:p>
            <a:pPr algn="just"/>
            <a:r>
              <a:rPr lang="en-US" sz="1600" dirty="0">
                <a:solidFill>
                  <a:schemeClr val="bg1"/>
                </a:solidFill>
              </a:rPr>
              <a:t>If your product is linked to another product, you should enter the other product’s ID here. For example, if my water bottle was only compatible with a specific bicycle, then I’d link my water bottle to the bike’s UPC here. If your product is a solo product, leave these fields empty.</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3" y="1201784"/>
            <a:ext cx="4981303" cy="4972462"/>
          </a:xfrm>
        </p:spPr>
        <p:txBody>
          <a:bodyPr>
            <a:normAutofit fontScale="77500" lnSpcReduction="20000"/>
          </a:bodyPr>
          <a:lstStyle/>
          <a:p>
            <a:pPr marL="0" indent="0" algn="ctr">
              <a:buNone/>
            </a:pPr>
            <a:r>
              <a:rPr lang="ar-AE" sz="4000" dirty="0"/>
              <a:t>اگر آپ کی پروڈکٹ کسی اور پروڈکٹ سے منسلک ہے تو آپ کو دوسری پروڈکٹ کی آئی ڈی یہاں درج کرنی چاہیے۔ مثال کے طور پر ، اگر میری پانی کی بوتل صرف ایک مخصوص سائیکل کے ساتھ مطابقت رکھتی تھی ، تو میں اپنی پانی کی بوتل کو یہاں </a:t>
            </a:r>
            <a:r>
              <a:rPr lang="ar-AE" sz="4000" dirty="0" smtClean="0"/>
              <a:t>سائیکل </a:t>
            </a:r>
            <a:r>
              <a:rPr lang="ar-AE" sz="4000" dirty="0"/>
              <a:t>کے </a:t>
            </a:r>
            <a:r>
              <a:rPr lang="ar-AE" sz="4000" dirty="0" smtClean="0"/>
              <a:t>سے </a:t>
            </a:r>
            <a:r>
              <a:rPr lang="ar-AE" sz="4000" dirty="0"/>
              <a:t>جوڑ دوں گا۔ اگر آپ کی پروڈکٹ سولو پروڈکٹ ہے تو ان فیلڈز کو خالی چھوڑ دیں۔</a:t>
            </a:r>
            <a:endParaRPr lang="en-US" sz="36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36</a:t>
            </a:fld>
            <a:endParaRPr lang="en-US" dirty="0"/>
          </a:p>
        </p:txBody>
      </p:sp>
    </p:spTree>
    <p:extLst>
      <p:ext uri="{BB962C8B-B14F-4D97-AF65-F5344CB8AC3E}">
        <p14:creationId xmlns:p14="http://schemas.microsoft.com/office/powerpoint/2010/main" val="40497208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050" name="Picture 2" descr="https://www.salesbacker.com/media/187_Create_Amazon_FBA_Product_Listing_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81" y="1776323"/>
            <a:ext cx="11816654" cy="168809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37</a:t>
            </a:fld>
            <a:endParaRPr lang="en-US" dirty="0"/>
          </a:p>
        </p:txBody>
      </p:sp>
    </p:spTree>
    <p:extLst>
      <p:ext uri="{BB962C8B-B14F-4D97-AF65-F5344CB8AC3E}">
        <p14:creationId xmlns:p14="http://schemas.microsoft.com/office/powerpoint/2010/main" val="2810987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sz="1800" dirty="0" smtClean="0"/>
              <a:t>13. </a:t>
            </a:r>
            <a:r>
              <a:rPr lang="en-US" sz="1800" dirty="0"/>
              <a:t>Item Display Dimensions and Weight</a:t>
            </a:r>
            <a:endParaRPr lang="en-US" sz="1200" dirty="0"/>
          </a:p>
        </p:txBody>
      </p:sp>
      <p:sp>
        <p:nvSpPr>
          <p:cNvPr id="4" name="Text Placeholder 3"/>
          <p:cNvSpPr>
            <a:spLocks noGrp="1"/>
          </p:cNvSpPr>
          <p:nvPr>
            <p:ph type="body" sz="half" idx="2"/>
          </p:nvPr>
        </p:nvSpPr>
        <p:spPr>
          <a:xfrm>
            <a:off x="804671" y="3549918"/>
            <a:ext cx="4599841" cy="2194036"/>
          </a:xfrm>
        </p:spPr>
        <p:txBody>
          <a:bodyPr>
            <a:normAutofit/>
          </a:bodyPr>
          <a:lstStyle/>
          <a:p>
            <a:pPr algn="just"/>
            <a:r>
              <a:rPr lang="en-US" sz="1600" dirty="0">
                <a:solidFill>
                  <a:schemeClr val="bg1"/>
                </a:solidFill>
              </a:rPr>
              <a:t>Here, you’ll enter the length, width, and weight of your product.</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3" y="1201784"/>
            <a:ext cx="4981303" cy="4972462"/>
          </a:xfrm>
        </p:spPr>
        <p:txBody>
          <a:bodyPr>
            <a:normAutofit/>
          </a:bodyPr>
          <a:lstStyle/>
          <a:p>
            <a:pPr marL="0" indent="0" algn="ctr">
              <a:buNone/>
            </a:pPr>
            <a:r>
              <a:rPr lang="ar-AE" sz="4000" dirty="0"/>
              <a:t>یہاں ، آپ اپنی مصنوع کی </a:t>
            </a:r>
            <a:r>
              <a:rPr lang="ar-AE" sz="4000" b="1" dirty="0" smtClean="0">
                <a:solidFill>
                  <a:srgbClr val="00B050"/>
                </a:solidFill>
              </a:rPr>
              <a:t>لمبائی</a:t>
            </a:r>
            <a:r>
              <a:rPr lang="ar-AE" sz="4000" dirty="0" smtClean="0"/>
              <a:t> </a:t>
            </a:r>
            <a:endParaRPr lang="en-US" sz="4000" b="1" dirty="0" smtClean="0">
              <a:solidFill>
                <a:srgbClr val="00B050"/>
              </a:solidFill>
            </a:endParaRPr>
          </a:p>
          <a:p>
            <a:pPr marL="0" indent="0" algn="ctr">
              <a:buNone/>
            </a:pPr>
            <a:r>
              <a:rPr lang="ar-AE" sz="4000" b="1" dirty="0" smtClean="0">
                <a:solidFill>
                  <a:srgbClr val="00B050"/>
                </a:solidFill>
              </a:rPr>
              <a:t>چوڑائی</a:t>
            </a:r>
            <a:r>
              <a:rPr lang="ar-AE" sz="4000" dirty="0" smtClean="0"/>
              <a:t> </a:t>
            </a:r>
            <a:endParaRPr lang="en-US" sz="4000" dirty="0" smtClean="0"/>
          </a:p>
          <a:p>
            <a:pPr marL="0" indent="0" algn="ctr">
              <a:buNone/>
            </a:pPr>
            <a:r>
              <a:rPr lang="ar-AE" sz="4000" dirty="0" smtClean="0"/>
              <a:t>اور</a:t>
            </a:r>
            <a:endParaRPr lang="en-US" sz="4000" dirty="0" smtClean="0"/>
          </a:p>
          <a:p>
            <a:pPr marL="0" indent="0" algn="ctr">
              <a:buNone/>
            </a:pPr>
            <a:r>
              <a:rPr lang="ar-AE" sz="4000" dirty="0" smtClean="0"/>
              <a:t> </a:t>
            </a:r>
            <a:r>
              <a:rPr lang="ar-AE" sz="4000" b="1" dirty="0" smtClean="0">
                <a:solidFill>
                  <a:srgbClr val="00B050"/>
                </a:solidFill>
              </a:rPr>
              <a:t>وزن</a:t>
            </a:r>
            <a:endParaRPr lang="en-US" sz="4000" b="1" dirty="0" smtClean="0">
              <a:solidFill>
                <a:srgbClr val="00B050"/>
              </a:solidFill>
            </a:endParaRPr>
          </a:p>
          <a:p>
            <a:pPr marL="0" indent="0" algn="ctr">
              <a:buNone/>
            </a:pPr>
            <a:r>
              <a:rPr lang="ar-AE" sz="4000" dirty="0" smtClean="0"/>
              <a:t> </a:t>
            </a:r>
            <a:r>
              <a:rPr lang="ar-AE" sz="4000" dirty="0"/>
              <a:t>درج کریں گے۔</a:t>
            </a:r>
            <a:endParaRPr lang="en-US" sz="36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38</a:t>
            </a:fld>
            <a:endParaRPr lang="en-US" dirty="0"/>
          </a:p>
        </p:txBody>
      </p:sp>
    </p:spTree>
    <p:extLst>
      <p:ext uri="{BB962C8B-B14F-4D97-AF65-F5344CB8AC3E}">
        <p14:creationId xmlns:p14="http://schemas.microsoft.com/office/powerpoint/2010/main" val="333376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33794" name="Picture 2" descr="https://www.salesbacker.com/media/199_Create_Amazon_FBA_Product_Listing_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93" y="1025116"/>
            <a:ext cx="10170033" cy="1469889"/>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https://www.salesbacker.com/media/183_Create_Amazon_FBA_Product_Listing_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92" y="3050176"/>
            <a:ext cx="10360165" cy="67273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39</a:t>
            </a:fld>
            <a:endParaRPr lang="en-US" dirty="0"/>
          </a:p>
        </p:txBody>
      </p:sp>
    </p:spTree>
    <p:extLst>
      <p:ext uri="{BB962C8B-B14F-4D97-AF65-F5344CB8AC3E}">
        <p14:creationId xmlns:p14="http://schemas.microsoft.com/office/powerpoint/2010/main" val="4225821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 2</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804673" y="3549918"/>
            <a:ext cx="4345326" cy="2194037"/>
          </a:xfrm>
        </p:spPr>
        <p:txBody>
          <a:bodyPr>
            <a:noAutofit/>
          </a:bodyPr>
          <a:lstStyle/>
          <a:p>
            <a:pPr algn="just"/>
            <a:r>
              <a:rPr lang="en-US" sz="1400" dirty="0">
                <a:solidFill>
                  <a:schemeClr val="bg1"/>
                </a:solidFill>
              </a:rPr>
              <a:t>On the Add a Product page, you may choose from three methods. First, you can add a product which is already on Amazon. You can do this by searching for the product by name or product ID. Second, you can click on “Create a new product listing” just below the search box. This is to be used if you are uploading a brand new product that is not currently selling on Amazon. Third, if you’re wanting to upload multiple products at once, you can use the “bulk upload” feature to the right of the screen.</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7" name="Content Placeholder 2"/>
          <p:cNvSpPr txBox="1">
            <a:spLocks/>
          </p:cNvSpPr>
          <p:nvPr/>
        </p:nvSpPr>
        <p:spPr>
          <a:xfrm>
            <a:off x="6910892" y="1511612"/>
            <a:ext cx="4815840" cy="4388419"/>
          </a:xfrm>
          <a:prstGeom prst="rect">
            <a:avLst/>
          </a:prstGeom>
          <a:solidFill>
            <a:schemeClr val="bg1">
              <a:lumMod val="75000"/>
            </a:schemeClr>
          </a:solidFill>
        </p:spPr>
        <p:txBody>
          <a:bodyPr vert="horz" lIns="91440" tIns="45720" rIns="91440" bIns="45720" rtlCol="0" anchor="t">
            <a:normAutofit fontScale="85000" lnSpcReduction="20000"/>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3200" kern="1200">
                <a:solidFill>
                  <a:schemeClr val="bg1">
                    <a:lumMod val="85000"/>
                    <a:lumOff val="15000"/>
                  </a:schemeClr>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28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24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2000"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2000" kern="1200" baseline="0">
                <a:solidFill>
                  <a:schemeClr val="tx1"/>
                </a:solidFill>
                <a:latin typeface="+mn-lt"/>
                <a:ea typeface="+mn-ea"/>
                <a:cs typeface="+mn-cs"/>
              </a:defRPr>
            </a:lvl9pPr>
          </a:lstStyle>
          <a:p>
            <a:pPr algn="ctr"/>
            <a:r>
              <a:rPr lang="ar-AE" sz="2400" b="1" dirty="0" smtClean="0">
                <a:solidFill>
                  <a:schemeClr val="tx2">
                    <a:lumMod val="75000"/>
                  </a:schemeClr>
                </a:solidFill>
              </a:rPr>
              <a:t> پروڈکٹ شامل کریں کے </a:t>
            </a:r>
            <a:r>
              <a:rPr lang="ar-AE" sz="2400" b="1" dirty="0">
                <a:solidFill>
                  <a:schemeClr val="tx2">
                    <a:lumMod val="75000"/>
                  </a:schemeClr>
                </a:solidFill>
              </a:rPr>
              <a:t>صفحے پر ، آپ تین طریقوں میں سے انتخاب کرسکتے ہیں۔ </a:t>
            </a:r>
            <a:endParaRPr lang="en-US" sz="2400" b="1" dirty="0" smtClean="0">
              <a:solidFill>
                <a:schemeClr val="tx2">
                  <a:lumMod val="75000"/>
                </a:schemeClr>
              </a:solidFill>
            </a:endParaRPr>
          </a:p>
          <a:p>
            <a:pPr algn="ctr"/>
            <a:r>
              <a:rPr lang="ar-AE" sz="2800" b="1" dirty="0" smtClean="0">
                <a:solidFill>
                  <a:srgbClr val="00B050"/>
                </a:solidFill>
              </a:rPr>
              <a:t>پہلے</a:t>
            </a:r>
            <a:r>
              <a:rPr lang="ar-AE" sz="2400" b="1" dirty="0" smtClean="0">
                <a:solidFill>
                  <a:schemeClr val="tx2">
                    <a:lumMod val="75000"/>
                  </a:schemeClr>
                </a:solidFill>
              </a:rPr>
              <a:t> </a:t>
            </a:r>
            <a:r>
              <a:rPr lang="ar-AE" sz="2400" dirty="0">
                <a:solidFill>
                  <a:schemeClr val="tx2">
                    <a:lumMod val="75000"/>
                  </a:schemeClr>
                </a:solidFill>
              </a:rPr>
              <a:t>، آپ ایک ایسی مصنوعات شامل کرسکتے ہیں جو ایمیزون پر پہلے سے موجود ہے۔ آپ نام یا پروڈکٹ </a:t>
            </a:r>
            <a:r>
              <a:rPr lang="ar-AE" sz="2400" dirty="0" smtClean="0">
                <a:solidFill>
                  <a:schemeClr val="tx2">
                    <a:lumMod val="75000"/>
                  </a:schemeClr>
                </a:solidFill>
              </a:rPr>
              <a:t>کے </a:t>
            </a:r>
            <a:r>
              <a:rPr lang="ar-AE" sz="2400" dirty="0">
                <a:solidFill>
                  <a:schemeClr val="tx2">
                    <a:lumMod val="75000"/>
                  </a:schemeClr>
                </a:solidFill>
              </a:rPr>
              <a:t>ذریعہ پروڈکٹ کو تلاش کرکے یہ کام کرسکتے ہیں</a:t>
            </a:r>
            <a:r>
              <a:rPr lang="ar-AE" sz="2400" dirty="0" smtClean="0">
                <a:solidFill>
                  <a:schemeClr val="tx2">
                    <a:lumMod val="75000"/>
                  </a:schemeClr>
                </a:solidFill>
              </a:rPr>
              <a:t>۔</a:t>
            </a:r>
            <a:endParaRPr lang="en-US" sz="2400" dirty="0" smtClean="0">
              <a:solidFill>
                <a:schemeClr val="tx2">
                  <a:lumMod val="75000"/>
                </a:schemeClr>
              </a:solidFill>
            </a:endParaRPr>
          </a:p>
          <a:p>
            <a:pPr algn="ctr"/>
            <a:r>
              <a:rPr lang="ar-AE" sz="2400" dirty="0" smtClean="0">
                <a:solidFill>
                  <a:schemeClr val="tx2">
                    <a:lumMod val="75000"/>
                  </a:schemeClr>
                </a:solidFill>
              </a:rPr>
              <a:t> </a:t>
            </a:r>
            <a:r>
              <a:rPr lang="ar-AE" sz="2800" b="1" dirty="0">
                <a:solidFill>
                  <a:srgbClr val="00B050"/>
                </a:solidFill>
              </a:rPr>
              <a:t>دوسرا</a:t>
            </a:r>
            <a:r>
              <a:rPr lang="ar-AE" sz="2400" dirty="0">
                <a:solidFill>
                  <a:schemeClr val="tx2">
                    <a:lumMod val="75000"/>
                  </a:schemeClr>
                </a:solidFill>
              </a:rPr>
              <a:t> ، آپ تلاش کے خانے کے بالکل نیچے "ایک نئی مصنوع کی فہرست بنائیں" پر کلک کر سکتے ہیں۔ اگر آپ بالکل نیا پروڈکٹ اپ لوڈ کررہے ہیں جو فی الحال ایمیزون پر فروخت نہیں ہورہا ہے تو اس کو استعمال کرنا ہے۔ </a:t>
            </a:r>
            <a:endParaRPr lang="en-US" sz="2400" dirty="0" smtClean="0">
              <a:solidFill>
                <a:schemeClr val="tx2">
                  <a:lumMod val="75000"/>
                </a:schemeClr>
              </a:solidFill>
            </a:endParaRPr>
          </a:p>
          <a:p>
            <a:pPr algn="ctr"/>
            <a:r>
              <a:rPr lang="ar-AE" sz="2800" b="1" dirty="0" smtClean="0">
                <a:solidFill>
                  <a:srgbClr val="00B050"/>
                </a:solidFill>
              </a:rPr>
              <a:t>تیسرا</a:t>
            </a:r>
            <a:r>
              <a:rPr lang="ar-AE" sz="2400" b="1" dirty="0" smtClean="0">
                <a:solidFill>
                  <a:schemeClr val="tx2">
                    <a:lumMod val="75000"/>
                  </a:schemeClr>
                </a:solidFill>
              </a:rPr>
              <a:t> </a:t>
            </a:r>
            <a:r>
              <a:rPr lang="ar-AE" sz="2400" dirty="0">
                <a:solidFill>
                  <a:schemeClr val="tx2">
                    <a:lumMod val="75000"/>
                  </a:schemeClr>
                </a:solidFill>
              </a:rPr>
              <a:t>، اگر آپ بیک وقت ایک سے زیادہ مصنوعات اپ لوڈ کرنا چاہتے ہیں تو ، آپ اسکرین کے دائیں طرف "بلک اپلوڈ" خصوصیت استعمال کرسکتے ہیں۔</a:t>
            </a:r>
            <a:endParaRPr lang="en-US" sz="2400" dirty="0">
              <a:solidFill>
                <a:schemeClr val="tx2">
                  <a:lumMod val="75000"/>
                </a:schemeClr>
              </a:solidFill>
            </a:endParaRPr>
          </a:p>
        </p:txBody>
      </p:sp>
      <p:grpSp>
        <p:nvGrpSpPr>
          <p:cNvPr id="11" name="Group 10"/>
          <p:cNvGrpSpPr/>
          <p:nvPr/>
        </p:nvGrpSpPr>
        <p:grpSpPr>
          <a:xfrm>
            <a:off x="5449051" y="2873954"/>
            <a:ext cx="1317564" cy="1351928"/>
            <a:chOff x="5450675" y="216732"/>
            <a:chExt cx="1317564" cy="1351928"/>
          </a:xfrm>
        </p:grpSpPr>
        <p:pic>
          <p:nvPicPr>
            <p:cNvPr id="12" name="Picture 11"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13" name="Picture 12"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6" name="Slide Number Placeholder 5"/>
          <p:cNvSpPr>
            <a:spLocks noGrp="1"/>
          </p:cNvSpPr>
          <p:nvPr>
            <p:ph type="sldNum" sz="quarter" idx="12"/>
          </p:nvPr>
        </p:nvSpPr>
        <p:spPr/>
        <p:txBody>
          <a:bodyPr/>
          <a:lstStyle/>
          <a:p>
            <a:fld id="{8A7A6979-0714-4377-B894-6BE4C2D6E202}" type="slidenum">
              <a:rPr lang="en-US" smtClean="0"/>
              <a:t>4</a:t>
            </a:fld>
            <a:endParaRPr lang="en-US" dirty="0"/>
          </a:p>
        </p:txBody>
      </p:sp>
    </p:spTree>
    <p:extLst>
      <p:ext uri="{BB962C8B-B14F-4D97-AF65-F5344CB8AC3E}">
        <p14:creationId xmlns:p14="http://schemas.microsoft.com/office/powerpoint/2010/main" val="39390814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49" y="2162294"/>
            <a:ext cx="5124797" cy="1141497"/>
          </a:xfrm>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sz="1800" dirty="0"/>
              <a:t>14. Weight Supported and Display Maximum Weight Recommendations</a:t>
            </a:r>
            <a:endParaRPr lang="en-US" sz="1200" dirty="0"/>
          </a:p>
        </p:txBody>
      </p:sp>
      <p:sp>
        <p:nvSpPr>
          <p:cNvPr id="4" name="Text Placeholder 3"/>
          <p:cNvSpPr>
            <a:spLocks noGrp="1"/>
          </p:cNvSpPr>
          <p:nvPr>
            <p:ph type="body" sz="half" idx="2"/>
          </p:nvPr>
        </p:nvSpPr>
        <p:spPr>
          <a:xfrm>
            <a:off x="450549" y="3549918"/>
            <a:ext cx="5254215" cy="2194036"/>
          </a:xfrm>
        </p:spPr>
        <p:txBody>
          <a:bodyPr>
            <a:normAutofit/>
          </a:bodyPr>
          <a:lstStyle/>
          <a:p>
            <a:pPr algn="l"/>
            <a:r>
              <a:rPr lang="en-US" sz="1600" dirty="0">
                <a:solidFill>
                  <a:schemeClr val="bg1"/>
                </a:solidFill>
              </a:rPr>
              <a:t>These don’t apply to the water bottle, but if your item is designed to support weight, then give the customer that information in these fields.</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3" y="1201784"/>
            <a:ext cx="4981303" cy="4972462"/>
          </a:xfrm>
        </p:spPr>
        <p:txBody>
          <a:bodyPr>
            <a:normAutofit/>
          </a:bodyPr>
          <a:lstStyle/>
          <a:p>
            <a:pPr marL="0" indent="0" algn="ctr">
              <a:buNone/>
            </a:pPr>
            <a:r>
              <a:rPr lang="ar-AE" sz="4000" dirty="0"/>
              <a:t>یہ پانی کی بوتل پر لاگو نہیں ہوتے ، لیکن اگر آپ کی چیز وزن کے لیے ڈیزائن کی گئی ہے ، تو گاہک کو ان شعبوں میں وہ معلومات دیں۔</a:t>
            </a:r>
            <a:endParaRPr lang="en-US" sz="36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40</a:t>
            </a:fld>
            <a:endParaRPr lang="en-US" dirty="0"/>
          </a:p>
        </p:txBody>
      </p:sp>
    </p:spTree>
    <p:extLst>
      <p:ext uri="{BB962C8B-B14F-4D97-AF65-F5344CB8AC3E}">
        <p14:creationId xmlns:p14="http://schemas.microsoft.com/office/powerpoint/2010/main" val="16672637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4098" name="Picture 2" descr="https://www.salesbacker.com/media/212_Create_Amazon_FBA_Product_Listing_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39" y="2258833"/>
            <a:ext cx="11930584" cy="161770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41</a:t>
            </a:fld>
            <a:endParaRPr lang="en-US" dirty="0"/>
          </a:p>
        </p:txBody>
      </p:sp>
    </p:spTree>
    <p:extLst>
      <p:ext uri="{BB962C8B-B14F-4D97-AF65-F5344CB8AC3E}">
        <p14:creationId xmlns:p14="http://schemas.microsoft.com/office/powerpoint/2010/main" val="16193659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49" y="2162294"/>
            <a:ext cx="5124797" cy="1141497"/>
          </a:xfrm>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sz="1800" dirty="0"/>
              <a:t>16. Product ID</a:t>
            </a:r>
            <a:endParaRPr lang="en-US" sz="1200" dirty="0"/>
          </a:p>
        </p:txBody>
      </p:sp>
      <p:sp>
        <p:nvSpPr>
          <p:cNvPr id="4" name="Text Placeholder 3"/>
          <p:cNvSpPr>
            <a:spLocks noGrp="1"/>
          </p:cNvSpPr>
          <p:nvPr>
            <p:ph type="body" sz="half" idx="2"/>
          </p:nvPr>
        </p:nvSpPr>
        <p:spPr>
          <a:xfrm>
            <a:off x="450549" y="3549918"/>
            <a:ext cx="5124797" cy="2194036"/>
          </a:xfrm>
        </p:spPr>
        <p:txBody>
          <a:bodyPr>
            <a:normAutofit/>
          </a:bodyPr>
          <a:lstStyle/>
          <a:p>
            <a:pPr algn="just"/>
            <a:r>
              <a:rPr lang="en-US" dirty="0" smtClean="0">
                <a:solidFill>
                  <a:schemeClr val="bg1"/>
                </a:solidFill>
              </a:rPr>
              <a:t>Every </a:t>
            </a:r>
            <a:r>
              <a:rPr lang="en-US" dirty="0">
                <a:solidFill>
                  <a:schemeClr val="bg1"/>
                </a:solidFill>
              </a:rPr>
              <a:t>product will need a Product ID in order to be sold on Amazon. This ID (generally a UPC) will distinguish your product from every other product. You can check with the manufacturer for this information or if you've created a private label product you'll want to purchase a UPC code for your new product. </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3" y="914400"/>
            <a:ext cx="4981303" cy="5259846"/>
          </a:xfrm>
        </p:spPr>
        <p:txBody>
          <a:bodyPr>
            <a:normAutofit fontScale="70000" lnSpcReduction="20000"/>
          </a:bodyPr>
          <a:lstStyle/>
          <a:p>
            <a:pPr marL="0" indent="0" algn="ctr">
              <a:buNone/>
            </a:pPr>
            <a:r>
              <a:rPr lang="ar-AE" sz="4000" dirty="0" smtClean="0"/>
              <a:t>ایمیزون </a:t>
            </a:r>
            <a:r>
              <a:rPr lang="ar-AE" sz="4000" dirty="0"/>
              <a:t>پر فروخت ہونے کے لیے ہر پروڈکٹ </a:t>
            </a:r>
            <a:r>
              <a:rPr lang="ar-AE" sz="4000" dirty="0" smtClean="0"/>
              <a:t>کو</a:t>
            </a:r>
            <a:endParaRPr lang="en-US" sz="4000" dirty="0" smtClean="0"/>
          </a:p>
          <a:p>
            <a:pPr marL="0" indent="0" algn="ctr">
              <a:buNone/>
            </a:pPr>
            <a:r>
              <a:rPr lang="ar-AE" sz="4000" dirty="0" smtClean="0"/>
              <a:t> پروڈکٹ</a:t>
            </a:r>
            <a:endParaRPr lang="en-US" sz="4000" dirty="0"/>
          </a:p>
          <a:p>
            <a:pPr marL="0" indent="0" algn="ctr">
              <a:buNone/>
            </a:pPr>
            <a:r>
              <a:rPr lang="ar-AE" sz="4000" dirty="0" smtClean="0"/>
              <a:t>آئی ڈی</a:t>
            </a:r>
            <a:r>
              <a:rPr lang="en-US" sz="4000" dirty="0" smtClean="0"/>
              <a:t> (UPC)</a:t>
            </a:r>
          </a:p>
          <a:p>
            <a:pPr marL="0" indent="0" algn="ctr">
              <a:buNone/>
            </a:pPr>
            <a:r>
              <a:rPr lang="ar-AE" sz="4000" dirty="0"/>
              <a:t>کی ضرورت </a:t>
            </a:r>
            <a:r>
              <a:rPr lang="ar-AE" sz="4000" dirty="0" smtClean="0"/>
              <a:t>ہوگی۔ یہ</a:t>
            </a:r>
            <a:endParaRPr lang="en-US" sz="4000" dirty="0" smtClean="0"/>
          </a:p>
          <a:p>
            <a:pPr marL="0" indent="0" algn="ctr">
              <a:buNone/>
            </a:pPr>
            <a:r>
              <a:rPr lang="ar-AE" sz="4000" dirty="0" smtClean="0"/>
              <a:t> عام </a:t>
            </a:r>
            <a:r>
              <a:rPr lang="ar-AE" sz="4000" dirty="0"/>
              <a:t>طور </a:t>
            </a:r>
            <a:r>
              <a:rPr lang="ar-AE" sz="4000" dirty="0" smtClean="0"/>
              <a:t>پر آپ </a:t>
            </a:r>
            <a:r>
              <a:rPr lang="ar-AE" sz="4000" dirty="0"/>
              <a:t>کی مصنوعات کو ہر دوسری مصنوعات سے ممتاز کرے گا۔ آپ اس معلومات کے لیے کارخانہ دار سے چیک کر سکتے ہیں یا اگر آپ نے ایک نجی لیبل پروڈکٹ بنائی ہے تو آپ اپنی نئی پروڈکٹ کے لیے یو پی سی کوڈ خریدنا چاہیں گے</a:t>
            </a:r>
            <a:r>
              <a:rPr lang="ar-AE" sz="4000" dirty="0" smtClean="0"/>
              <a:t>۔</a:t>
            </a:r>
            <a:endParaRPr lang="en-US" sz="36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42</a:t>
            </a:fld>
            <a:endParaRPr lang="en-US" dirty="0"/>
          </a:p>
        </p:txBody>
      </p:sp>
    </p:spTree>
    <p:extLst>
      <p:ext uri="{BB962C8B-B14F-4D97-AF65-F5344CB8AC3E}">
        <p14:creationId xmlns:p14="http://schemas.microsoft.com/office/powerpoint/2010/main" val="23847709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6146" name="Picture 2" descr="https://www.salesbacker.com/media/213_Create_Amazon_FBA_Product_Listing_j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96" y="1974424"/>
            <a:ext cx="11922246" cy="13612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43</a:t>
            </a:fld>
            <a:endParaRPr lang="en-US" dirty="0"/>
          </a:p>
        </p:txBody>
      </p:sp>
    </p:spTree>
    <p:extLst>
      <p:ext uri="{BB962C8B-B14F-4D97-AF65-F5344CB8AC3E}">
        <p14:creationId xmlns:p14="http://schemas.microsoft.com/office/powerpoint/2010/main" val="37597323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dirty="0"/>
              <a:t>STEP # 6</a:t>
            </a:r>
            <a:r>
              <a:rPr lang="en-US" dirty="0" smtClean="0"/>
              <a:t/>
            </a:r>
            <a:br>
              <a:rPr lang="en-US" dirty="0" smtClean="0"/>
            </a:br>
            <a:r>
              <a:rPr lang="en-US" dirty="0" smtClean="0"/>
              <a:t>Tab #02</a:t>
            </a:r>
            <a:r>
              <a:rPr lang="en-US" dirty="0"/>
              <a:t/>
            </a:r>
            <a:br>
              <a:rPr lang="en-US" dirty="0"/>
            </a:br>
            <a:r>
              <a:rPr lang="en-US" dirty="0"/>
              <a:t>Variations</a:t>
            </a:r>
          </a:p>
        </p:txBody>
      </p:sp>
      <p:sp>
        <p:nvSpPr>
          <p:cNvPr id="4" name="Text Placeholder 3"/>
          <p:cNvSpPr>
            <a:spLocks noGrp="1"/>
          </p:cNvSpPr>
          <p:nvPr>
            <p:ph type="body" sz="half" idx="2"/>
          </p:nvPr>
        </p:nvSpPr>
        <p:spPr>
          <a:xfrm>
            <a:off x="804672" y="3549918"/>
            <a:ext cx="4486656" cy="2194036"/>
          </a:xfrm>
        </p:spPr>
        <p:txBody>
          <a:bodyPr>
            <a:normAutofit/>
          </a:bodyPr>
          <a:lstStyle/>
          <a:p>
            <a:pPr algn="just"/>
            <a:r>
              <a:rPr lang="en-US" sz="1600" dirty="0">
                <a:solidFill>
                  <a:schemeClr val="bg1"/>
                </a:solidFill>
              </a:rPr>
              <a:t>If your product will come in a variety of colors or sizes or any other distinct varieties, you’ll need to indicate that here. Simply open the drop down menu and choose the type of variation that fits your product.</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3" y="1583786"/>
            <a:ext cx="4981303" cy="4972462"/>
          </a:xfrm>
        </p:spPr>
        <p:txBody>
          <a:bodyPr>
            <a:noAutofit/>
          </a:bodyPr>
          <a:lstStyle/>
          <a:p>
            <a:pPr marL="0" indent="0" algn="ctr">
              <a:buNone/>
            </a:pPr>
            <a:r>
              <a:rPr lang="ar-AE" sz="2800" dirty="0"/>
              <a:t>اگر آپ کی مصنوع مختلف </a:t>
            </a:r>
            <a:r>
              <a:rPr lang="ar-AE" sz="2800" dirty="0">
                <a:solidFill>
                  <a:srgbClr val="00B050"/>
                </a:solidFill>
              </a:rPr>
              <a:t>رنگوں ، سائز یا کسی دوسری مخصوص قسم </a:t>
            </a:r>
            <a:r>
              <a:rPr lang="ar-AE" sz="2800" dirty="0"/>
              <a:t>میں آئے گی تو آپ کو یہاں اس کی نشاندہی کرنے کی ضرورت ہوگی۔ صرف ڈراپ ڈاؤن مینو کو کھولیں اور اس قسم کی مختلف حالتوں کا انتخاب کریں جو آپ کی مصنوعات کے مطابق ہو۔</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44</a:t>
            </a:fld>
            <a:endParaRPr lang="en-US" dirty="0"/>
          </a:p>
        </p:txBody>
      </p:sp>
    </p:spTree>
    <p:extLst>
      <p:ext uri="{BB962C8B-B14F-4D97-AF65-F5344CB8AC3E}">
        <p14:creationId xmlns:p14="http://schemas.microsoft.com/office/powerpoint/2010/main" val="24529289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35842" name="Picture 2" descr="https://www.salesbacker.com/media/209_Create_Amazon_FBA_Product_Listing_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162" y="0"/>
            <a:ext cx="1061596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45</a:t>
            </a:fld>
            <a:endParaRPr lang="en-US" dirty="0"/>
          </a:p>
        </p:txBody>
      </p:sp>
    </p:spTree>
    <p:extLst>
      <p:ext uri="{BB962C8B-B14F-4D97-AF65-F5344CB8AC3E}">
        <p14:creationId xmlns:p14="http://schemas.microsoft.com/office/powerpoint/2010/main" val="10410199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7170" name="Picture 2" descr="https://www.salesbacker.com/media/220_Create_Amazon_FBA_Product_Listing_q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78" y="491432"/>
            <a:ext cx="11404847" cy="547148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46</a:t>
            </a:fld>
            <a:endParaRPr lang="en-US" dirty="0"/>
          </a:p>
        </p:txBody>
      </p:sp>
    </p:spTree>
    <p:extLst>
      <p:ext uri="{BB962C8B-B14F-4D97-AF65-F5344CB8AC3E}">
        <p14:creationId xmlns:p14="http://schemas.microsoft.com/office/powerpoint/2010/main" val="37085701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8194" name="Picture 2" descr="https://www.salesbacker.com/media/204_Create_Amazon_FBA_Product_Listing_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516" y="1350873"/>
            <a:ext cx="11479238" cy="365900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47</a:t>
            </a:fld>
            <a:endParaRPr lang="en-US" dirty="0"/>
          </a:p>
        </p:txBody>
      </p:sp>
    </p:spTree>
    <p:extLst>
      <p:ext uri="{BB962C8B-B14F-4D97-AF65-F5344CB8AC3E}">
        <p14:creationId xmlns:p14="http://schemas.microsoft.com/office/powerpoint/2010/main" val="34389186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dirty="0"/>
              <a:t>STEP # 7</a:t>
            </a:r>
            <a:r>
              <a:rPr lang="en-US" dirty="0" smtClean="0"/>
              <a:t/>
            </a:r>
            <a:br>
              <a:rPr lang="en-US" dirty="0" smtClean="0"/>
            </a:br>
            <a:r>
              <a:rPr lang="en-US" dirty="0" smtClean="0"/>
              <a:t>Tab #03: offer</a:t>
            </a:r>
            <a:r>
              <a:rPr lang="en-US" dirty="0"/>
              <a:t/>
            </a:r>
            <a:br>
              <a:rPr lang="en-US" dirty="0"/>
            </a:br>
            <a:r>
              <a:rPr lang="en-US" dirty="0"/>
              <a:t>1. Import Designation</a:t>
            </a:r>
          </a:p>
        </p:txBody>
      </p:sp>
      <p:sp>
        <p:nvSpPr>
          <p:cNvPr id="4" name="Text Placeholder 3"/>
          <p:cNvSpPr>
            <a:spLocks noGrp="1"/>
          </p:cNvSpPr>
          <p:nvPr>
            <p:ph type="body" sz="half" idx="2"/>
          </p:nvPr>
        </p:nvSpPr>
        <p:spPr>
          <a:xfrm>
            <a:off x="804672" y="3549918"/>
            <a:ext cx="4486656" cy="2194036"/>
          </a:xfrm>
        </p:spPr>
        <p:txBody>
          <a:bodyPr>
            <a:normAutofit/>
          </a:bodyPr>
          <a:lstStyle/>
          <a:p>
            <a:pPr algn="just"/>
            <a:r>
              <a:rPr lang="en-US" sz="1600" dirty="0">
                <a:solidFill>
                  <a:schemeClr val="bg1"/>
                </a:solidFill>
              </a:rPr>
              <a:t>You are not required to fill in this tab, but if it will help you, choose the appropriate designation.</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955613" y="2457243"/>
            <a:ext cx="4981303" cy="4972462"/>
          </a:xfrm>
        </p:spPr>
        <p:txBody>
          <a:bodyPr>
            <a:noAutofit/>
          </a:bodyPr>
          <a:lstStyle/>
          <a:p>
            <a:pPr marL="0" indent="0" algn="ctr">
              <a:buNone/>
            </a:pPr>
            <a:r>
              <a:rPr lang="ar-AE" sz="2800" dirty="0"/>
              <a:t>آپ کو اس ٹیب کو بھرنے کی ضرورت نہیں </a:t>
            </a:r>
            <a:r>
              <a:rPr lang="ar-AE" sz="2800" dirty="0" smtClean="0"/>
              <a:t>ہے</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48</a:t>
            </a:fld>
            <a:endParaRPr lang="en-US" dirty="0"/>
          </a:p>
        </p:txBody>
      </p:sp>
    </p:spTree>
    <p:extLst>
      <p:ext uri="{BB962C8B-B14F-4D97-AF65-F5344CB8AC3E}">
        <p14:creationId xmlns:p14="http://schemas.microsoft.com/office/powerpoint/2010/main" val="1567707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0244" name="Picture 4" descr="https://www.salesbacker.com/media/207_Create_Amazon_FBA_Product_Listing_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41" y="1416027"/>
            <a:ext cx="11697592" cy="327188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49</a:t>
            </a:fld>
            <a:endParaRPr lang="en-US" dirty="0"/>
          </a:p>
        </p:txBody>
      </p:sp>
    </p:spTree>
    <p:extLst>
      <p:ext uri="{BB962C8B-B14F-4D97-AF65-F5344CB8AC3E}">
        <p14:creationId xmlns:p14="http://schemas.microsoft.com/office/powerpoint/2010/main" val="1355503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3" name="Picture 2" descr="https://www.salesbacker.com/media/211_Create_Amazon_FBA_Product_Listing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70621" cy="447787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7A6979-0714-4377-B894-6BE4C2D6E202}" type="slidenum">
              <a:rPr lang="en-US" smtClean="0"/>
              <a:t>5</a:t>
            </a:fld>
            <a:endParaRPr lang="en-US" dirty="0"/>
          </a:p>
        </p:txBody>
      </p:sp>
    </p:spTree>
    <p:extLst>
      <p:ext uri="{BB962C8B-B14F-4D97-AF65-F5344CB8AC3E}">
        <p14:creationId xmlns:p14="http://schemas.microsoft.com/office/powerpoint/2010/main" val="10030036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671" y="2243828"/>
            <a:ext cx="4604455" cy="1141497"/>
          </a:xfrm>
        </p:spPr>
        <p:txBody>
          <a:bodyPr>
            <a:normAutofit fontScale="90000"/>
          </a:bodyPr>
          <a:lstStyle/>
          <a:p>
            <a:pPr fontAlgn="base"/>
            <a:r>
              <a:rPr lang="en-US" dirty="0"/>
              <a:t>STEP # 7</a:t>
            </a:r>
            <a:r>
              <a:rPr lang="en-US" dirty="0" smtClean="0"/>
              <a:t/>
            </a:r>
            <a:br>
              <a:rPr lang="en-US" dirty="0" smtClean="0"/>
            </a:br>
            <a:r>
              <a:rPr lang="en-US" dirty="0" smtClean="0"/>
              <a:t>Tab #03: offer</a:t>
            </a:r>
            <a:r>
              <a:rPr lang="en-US" dirty="0"/>
              <a:t/>
            </a:r>
            <a:br>
              <a:rPr lang="en-US" dirty="0"/>
            </a:br>
            <a:r>
              <a:rPr lang="en-US" dirty="0"/>
              <a:t>2. Country of Publication</a:t>
            </a:r>
          </a:p>
        </p:txBody>
      </p:sp>
      <p:sp>
        <p:nvSpPr>
          <p:cNvPr id="4" name="Text Placeholder 3"/>
          <p:cNvSpPr>
            <a:spLocks noGrp="1"/>
          </p:cNvSpPr>
          <p:nvPr>
            <p:ph type="body" sz="half" idx="2"/>
          </p:nvPr>
        </p:nvSpPr>
        <p:spPr>
          <a:xfrm>
            <a:off x="804671" y="3549918"/>
            <a:ext cx="4604455" cy="2194036"/>
          </a:xfrm>
        </p:spPr>
        <p:txBody>
          <a:bodyPr>
            <a:normAutofit/>
          </a:bodyPr>
          <a:lstStyle/>
          <a:p>
            <a:pPr algn="l"/>
            <a:r>
              <a:rPr lang="en-US" sz="1600" dirty="0">
                <a:solidFill>
                  <a:schemeClr val="bg1"/>
                </a:solidFill>
                <a:latin typeface="Open Sans"/>
              </a:rPr>
              <a:t>Skip this unless your product was published.</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3" y="1583786"/>
            <a:ext cx="4981303" cy="4972462"/>
          </a:xfrm>
        </p:spPr>
        <p:txBody>
          <a:bodyPr>
            <a:noAutofit/>
          </a:bodyPr>
          <a:lstStyle/>
          <a:p>
            <a:pPr marL="0" indent="0" algn="ctr">
              <a:buNone/>
            </a:pPr>
            <a:r>
              <a:rPr lang="ar-AE" sz="2800" dirty="0"/>
              <a:t>اسے چھوڑ دیں جب تک کہ آپ کی مصنوعات شائع نہ ہو۔</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50</a:t>
            </a:fld>
            <a:endParaRPr lang="en-US" dirty="0"/>
          </a:p>
        </p:txBody>
      </p:sp>
    </p:spTree>
    <p:extLst>
      <p:ext uri="{BB962C8B-B14F-4D97-AF65-F5344CB8AC3E}">
        <p14:creationId xmlns:p14="http://schemas.microsoft.com/office/powerpoint/2010/main" val="23492915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2290" name="Picture 2" descr="https://www.salesbacker.com/media/215_Create_Amazon_FBA_Product_Listing_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11" y="1556935"/>
            <a:ext cx="11796771" cy="253854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51</a:t>
            </a:fld>
            <a:endParaRPr lang="en-US" dirty="0"/>
          </a:p>
        </p:txBody>
      </p:sp>
    </p:spTree>
    <p:extLst>
      <p:ext uri="{BB962C8B-B14F-4D97-AF65-F5344CB8AC3E}">
        <p14:creationId xmlns:p14="http://schemas.microsoft.com/office/powerpoint/2010/main" val="21478917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8" y="2243828"/>
            <a:ext cx="4972533" cy="1141497"/>
          </a:xfrm>
        </p:spPr>
        <p:txBody>
          <a:bodyPr>
            <a:normAutofit fontScale="90000"/>
          </a:bodyPr>
          <a:lstStyle/>
          <a:p>
            <a:pPr fontAlgn="base"/>
            <a:r>
              <a:rPr lang="en-US" dirty="0" smtClean="0"/>
              <a:t>STEP # 7</a:t>
            </a:r>
            <a:br>
              <a:rPr lang="en-US" dirty="0" smtClean="0"/>
            </a:br>
            <a:r>
              <a:rPr lang="en-US" dirty="0" smtClean="0"/>
              <a:t>Tab #03: offer</a:t>
            </a:r>
            <a:br>
              <a:rPr lang="en-US" dirty="0" smtClean="0"/>
            </a:br>
            <a:r>
              <a:rPr lang="en-US" dirty="0"/>
              <a:t>3. Seller Warranty </a:t>
            </a:r>
            <a:r>
              <a:rPr lang="en-US" dirty="0" smtClean="0"/>
              <a:t>Description</a:t>
            </a:r>
            <a:endParaRPr lang="en-US" dirty="0"/>
          </a:p>
        </p:txBody>
      </p:sp>
      <p:sp>
        <p:nvSpPr>
          <p:cNvPr id="4" name="Text Placeholder 3"/>
          <p:cNvSpPr>
            <a:spLocks noGrp="1"/>
          </p:cNvSpPr>
          <p:nvPr>
            <p:ph type="body" sz="half" idx="2"/>
          </p:nvPr>
        </p:nvSpPr>
        <p:spPr>
          <a:xfrm>
            <a:off x="476518" y="3549918"/>
            <a:ext cx="4972534" cy="2194036"/>
          </a:xfrm>
        </p:spPr>
        <p:txBody>
          <a:bodyPr>
            <a:normAutofit/>
          </a:bodyPr>
          <a:lstStyle/>
          <a:p>
            <a:pPr algn="just"/>
            <a:r>
              <a:rPr lang="en-US" sz="1600" dirty="0">
                <a:solidFill>
                  <a:schemeClr val="bg1"/>
                </a:solidFill>
                <a:latin typeface="Open Sans"/>
              </a:rPr>
              <a:t>If you offer any kind of warranty or guarantee on your product, enter it here. I typed, “If for any reason you are unhappy with the water bottle, we offer a full, money-back guarantee.”</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3" y="1583786"/>
            <a:ext cx="4981303" cy="4972462"/>
          </a:xfrm>
        </p:spPr>
        <p:txBody>
          <a:bodyPr>
            <a:noAutofit/>
          </a:bodyPr>
          <a:lstStyle/>
          <a:p>
            <a:pPr marL="0" indent="0" algn="ctr">
              <a:buNone/>
            </a:pPr>
            <a:r>
              <a:rPr lang="ar-AE" sz="2800" dirty="0"/>
              <a:t>اگر آپ اپنی مصنوعات پر کسی قسم کی وارنٹی یا گارنٹی پیش کرتے ہیں تو اسے یہاں درج کریں۔ میں نے ٹائپ کیا ، "اگر کسی وجہ سے آپ پانی کی بوتل سے ناخوش ہیں تو ہم ایک مکمل ، پیسے واپس کرنے کی گارنٹی پیش کرتے ہیں۔"</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52</a:t>
            </a:fld>
            <a:endParaRPr lang="en-US" dirty="0"/>
          </a:p>
        </p:txBody>
      </p:sp>
    </p:spTree>
    <p:extLst>
      <p:ext uri="{BB962C8B-B14F-4D97-AF65-F5344CB8AC3E}">
        <p14:creationId xmlns:p14="http://schemas.microsoft.com/office/powerpoint/2010/main" val="14177456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4338" name="Picture 2" descr="https://www.salesbacker.com/media/218_Create_Amazon_FBA_Product_Listing_o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5" y="2270438"/>
            <a:ext cx="11515857" cy="71746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53</a:t>
            </a:fld>
            <a:endParaRPr lang="en-US" dirty="0"/>
          </a:p>
        </p:txBody>
      </p:sp>
    </p:spTree>
    <p:extLst>
      <p:ext uri="{BB962C8B-B14F-4D97-AF65-F5344CB8AC3E}">
        <p14:creationId xmlns:p14="http://schemas.microsoft.com/office/powerpoint/2010/main" val="16614748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2243828"/>
            <a:ext cx="4778062" cy="1141497"/>
          </a:xfrm>
        </p:spPr>
        <p:txBody>
          <a:bodyPr>
            <a:normAutofit fontScale="90000"/>
          </a:bodyPr>
          <a:lstStyle/>
          <a:p>
            <a:pPr fontAlgn="base"/>
            <a:r>
              <a:rPr lang="en-US" dirty="0" smtClean="0"/>
              <a:t>STEP # 7</a:t>
            </a:r>
            <a:br>
              <a:rPr lang="en-US" dirty="0" smtClean="0"/>
            </a:br>
            <a:r>
              <a:rPr lang="en-US" dirty="0" smtClean="0"/>
              <a:t>Tab #03: offer</a:t>
            </a:r>
            <a:br>
              <a:rPr lang="en-US" dirty="0" smtClean="0"/>
            </a:br>
            <a:r>
              <a:rPr lang="en-US" dirty="0"/>
              <a:t>4. Release </a:t>
            </a:r>
            <a:r>
              <a:rPr lang="en-US" dirty="0" smtClean="0"/>
              <a:t>Date</a:t>
            </a:r>
            <a:endParaRPr lang="en-US" dirty="0"/>
          </a:p>
        </p:txBody>
      </p:sp>
      <p:sp>
        <p:nvSpPr>
          <p:cNvPr id="4" name="Text Placeholder 3"/>
          <p:cNvSpPr>
            <a:spLocks noGrp="1"/>
          </p:cNvSpPr>
          <p:nvPr>
            <p:ph type="body" sz="half" idx="2"/>
          </p:nvPr>
        </p:nvSpPr>
        <p:spPr>
          <a:xfrm>
            <a:off x="476519" y="3549918"/>
            <a:ext cx="4778062" cy="2194036"/>
          </a:xfrm>
        </p:spPr>
        <p:txBody>
          <a:bodyPr>
            <a:normAutofit/>
          </a:bodyPr>
          <a:lstStyle/>
          <a:p>
            <a:pPr algn="just"/>
            <a:r>
              <a:rPr lang="en-US" sz="1600" dirty="0">
                <a:solidFill>
                  <a:schemeClr val="bg1"/>
                </a:solidFill>
                <a:latin typeface="Open Sans"/>
              </a:rPr>
              <a:t>If you wish customers to know when you released this product, do so here. Most sellers will leave this blank.</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7214920" y="2034162"/>
            <a:ext cx="4262847" cy="4972462"/>
          </a:xfrm>
        </p:spPr>
        <p:txBody>
          <a:bodyPr>
            <a:noAutofit/>
          </a:bodyPr>
          <a:lstStyle/>
          <a:p>
            <a:pPr marL="0" indent="0" algn="ctr">
              <a:buNone/>
            </a:pPr>
            <a:r>
              <a:rPr lang="ar-AE" sz="2800" dirty="0"/>
              <a:t>اگر آپ چاہتے ہیں کہ گاہکوں کو معلوم ہو کہ آپ نے یہ پروڈکٹ کب جاری کی </a:t>
            </a:r>
            <a:r>
              <a:rPr lang="ar-AE" sz="2800" dirty="0" smtClean="0"/>
              <a:t>ہے</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54</a:t>
            </a:fld>
            <a:endParaRPr lang="en-US" dirty="0"/>
          </a:p>
        </p:txBody>
      </p:sp>
    </p:spTree>
    <p:extLst>
      <p:ext uri="{BB962C8B-B14F-4D97-AF65-F5344CB8AC3E}">
        <p14:creationId xmlns:p14="http://schemas.microsoft.com/office/powerpoint/2010/main" val="37666420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Adil Mukhtar - TDAP</a:t>
            </a:r>
            <a:endParaRPr lang="en-US" dirty="0"/>
          </a:p>
        </p:txBody>
      </p:sp>
      <p:pic>
        <p:nvPicPr>
          <p:cNvPr id="17410" name="Picture 2" descr="https://www.salesbacker.com/media/224_Create_Amazon_FBA_Product_Listing_u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89" y="2634041"/>
            <a:ext cx="12056597" cy="71446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55</a:t>
            </a:fld>
            <a:endParaRPr lang="en-US" dirty="0"/>
          </a:p>
        </p:txBody>
      </p:sp>
    </p:spTree>
    <p:extLst>
      <p:ext uri="{BB962C8B-B14F-4D97-AF65-F5344CB8AC3E}">
        <p14:creationId xmlns:p14="http://schemas.microsoft.com/office/powerpoint/2010/main" val="4287318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2243828"/>
            <a:ext cx="4778062" cy="1141497"/>
          </a:xfrm>
        </p:spPr>
        <p:txBody>
          <a:bodyPr>
            <a:normAutofit fontScale="90000"/>
          </a:bodyPr>
          <a:lstStyle/>
          <a:p>
            <a:pPr fontAlgn="base"/>
            <a:r>
              <a:rPr lang="en-US" dirty="0" smtClean="0"/>
              <a:t>STEP # 7</a:t>
            </a:r>
            <a:br>
              <a:rPr lang="en-US" dirty="0" smtClean="0"/>
            </a:br>
            <a:r>
              <a:rPr lang="en-US" dirty="0" smtClean="0"/>
              <a:t>Tab #03: offer</a:t>
            </a:r>
            <a:br>
              <a:rPr lang="en-US" dirty="0" smtClean="0"/>
            </a:br>
            <a:r>
              <a:rPr lang="en-US" dirty="0"/>
              <a:t>5. Country as Labeled</a:t>
            </a:r>
          </a:p>
        </p:txBody>
      </p:sp>
      <p:sp>
        <p:nvSpPr>
          <p:cNvPr id="4" name="Text Placeholder 3"/>
          <p:cNvSpPr>
            <a:spLocks noGrp="1"/>
          </p:cNvSpPr>
          <p:nvPr>
            <p:ph type="body" sz="half" idx="2"/>
          </p:nvPr>
        </p:nvSpPr>
        <p:spPr>
          <a:xfrm>
            <a:off x="476519" y="3549918"/>
            <a:ext cx="4778062" cy="2194036"/>
          </a:xfrm>
        </p:spPr>
        <p:txBody>
          <a:bodyPr>
            <a:normAutofit/>
          </a:bodyPr>
          <a:lstStyle/>
          <a:p>
            <a:pPr algn="just"/>
            <a:r>
              <a:rPr lang="en-US" sz="1600" dirty="0">
                <a:solidFill>
                  <a:schemeClr val="bg1"/>
                </a:solidFill>
                <a:latin typeface="Open Sans"/>
              </a:rPr>
              <a:t>If your product was not made in </a:t>
            </a:r>
            <a:r>
              <a:rPr lang="en-US" sz="1600" dirty="0" smtClean="0">
                <a:solidFill>
                  <a:schemeClr val="bg1"/>
                </a:solidFill>
                <a:latin typeface="Open Sans"/>
              </a:rPr>
              <a:t>Pakistan and </a:t>
            </a:r>
            <a:r>
              <a:rPr lang="en-US" sz="1600" dirty="0">
                <a:solidFill>
                  <a:schemeClr val="bg1"/>
                </a:solidFill>
                <a:latin typeface="Open Sans"/>
              </a:rPr>
              <a:t>your label reveals the origin country, you can include that information here.</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3" y="1583786"/>
            <a:ext cx="4981303" cy="4972462"/>
          </a:xfrm>
        </p:spPr>
        <p:txBody>
          <a:bodyPr>
            <a:noAutofit/>
          </a:bodyPr>
          <a:lstStyle/>
          <a:p>
            <a:pPr marL="0" indent="0" algn="ctr">
              <a:buNone/>
            </a:pPr>
            <a:r>
              <a:rPr lang="ar-AE" sz="2800" dirty="0"/>
              <a:t>اگر آپ کی پروڈکٹ پاکستان میں نہیں بنائی گئی تھی اور آپ کا لیبل اصل ملک کو ظاہر کرتا ہے تو آپ اس معلومات کو یہاں شامل کر سکتے ہیں۔</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56</a:t>
            </a:fld>
            <a:endParaRPr lang="en-US" dirty="0"/>
          </a:p>
        </p:txBody>
      </p:sp>
    </p:spTree>
    <p:extLst>
      <p:ext uri="{BB962C8B-B14F-4D97-AF65-F5344CB8AC3E}">
        <p14:creationId xmlns:p14="http://schemas.microsoft.com/office/powerpoint/2010/main" val="28125805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6386" name="Picture 2" descr="https://www.salesbacker.com/media/189_Create_Amazon_FBA_Product_Listing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5" y="2531012"/>
            <a:ext cx="11402723" cy="66294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57</a:t>
            </a:fld>
            <a:endParaRPr lang="en-US" dirty="0"/>
          </a:p>
        </p:txBody>
      </p:sp>
    </p:spTree>
    <p:extLst>
      <p:ext uri="{BB962C8B-B14F-4D97-AF65-F5344CB8AC3E}">
        <p14:creationId xmlns:p14="http://schemas.microsoft.com/office/powerpoint/2010/main" val="4201496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1583786"/>
            <a:ext cx="4829577" cy="1801539"/>
          </a:xfrm>
        </p:spPr>
        <p:txBody>
          <a:bodyPr>
            <a:normAutofit fontScale="90000"/>
          </a:bodyPr>
          <a:lstStyle/>
          <a:p>
            <a:pPr fontAlgn="base"/>
            <a:r>
              <a:rPr lang="en-US" dirty="0" smtClean="0"/>
              <a:t>STEP # 7</a:t>
            </a:r>
            <a:br>
              <a:rPr lang="en-US" dirty="0" smtClean="0"/>
            </a:br>
            <a:r>
              <a:rPr lang="en-US" dirty="0" smtClean="0"/>
              <a:t>Tab #03: offer</a:t>
            </a:r>
            <a:br>
              <a:rPr lang="en-US" dirty="0" smtClean="0"/>
            </a:br>
            <a:r>
              <a:rPr lang="en-US" dirty="0"/>
              <a:t>6. Is Gift Wrap Available and Offering Can Be Gift Messaged</a:t>
            </a:r>
          </a:p>
        </p:txBody>
      </p:sp>
      <p:sp>
        <p:nvSpPr>
          <p:cNvPr id="4" name="Text Placeholder 3"/>
          <p:cNvSpPr>
            <a:spLocks noGrp="1"/>
          </p:cNvSpPr>
          <p:nvPr>
            <p:ph type="body" sz="half" idx="2"/>
          </p:nvPr>
        </p:nvSpPr>
        <p:spPr>
          <a:xfrm>
            <a:off x="476519" y="3549918"/>
            <a:ext cx="4829577" cy="2194036"/>
          </a:xfrm>
        </p:spPr>
        <p:txBody>
          <a:bodyPr>
            <a:normAutofit/>
          </a:bodyPr>
          <a:lstStyle/>
          <a:p>
            <a:pPr algn="just"/>
            <a:r>
              <a:rPr lang="en-US" sz="1600" dirty="0">
                <a:solidFill>
                  <a:schemeClr val="bg1"/>
                </a:solidFill>
                <a:latin typeface="Open Sans"/>
              </a:rPr>
              <a:t>If you’re not using Fulfillment by Amazon and want to allow for gift wrapping and gift messages for your product, you can do that here.</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697074" y="1063687"/>
            <a:ext cx="4981303" cy="4972462"/>
          </a:xfrm>
        </p:spPr>
        <p:txBody>
          <a:bodyPr>
            <a:noAutofit/>
          </a:bodyPr>
          <a:lstStyle/>
          <a:p>
            <a:pPr marL="0" indent="0" algn="ctr">
              <a:buNone/>
            </a:pPr>
            <a:endParaRPr lang="en-US" sz="2800" dirty="0" smtClean="0"/>
          </a:p>
          <a:p>
            <a:pPr marL="0" indent="0" algn="ctr">
              <a:buNone/>
            </a:pPr>
            <a:r>
              <a:rPr lang="en-US" sz="2800" dirty="0" smtClean="0"/>
              <a:t>                                   </a:t>
            </a:r>
            <a:r>
              <a:rPr lang="ar-AE" sz="2800" dirty="0" smtClean="0"/>
              <a:t>اگر آپ </a:t>
            </a:r>
            <a:r>
              <a:rPr lang="en-US" sz="2800" dirty="0" smtClean="0">
                <a:solidFill>
                  <a:srgbClr val="00B050"/>
                </a:solidFill>
              </a:rPr>
              <a:t>Fulfillment by Amazon</a:t>
            </a:r>
          </a:p>
          <a:p>
            <a:pPr marL="0" indent="0" algn="ctr">
              <a:buNone/>
            </a:pPr>
            <a:r>
              <a:rPr lang="ar-AE" sz="2800" dirty="0" smtClean="0"/>
              <a:t>کا استعمال نہیں کر رہے ہیں اور اپنی مصنوعات کے لیے گفٹ ریپنگ اور گفٹ پیغامات کی اجازت دینا چاہتے ہیں تو آپ اسے یہاں کر سکتے ہیں۔</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58</a:t>
            </a:fld>
            <a:endParaRPr lang="en-US" dirty="0"/>
          </a:p>
        </p:txBody>
      </p:sp>
    </p:spTree>
    <p:extLst>
      <p:ext uri="{BB962C8B-B14F-4D97-AF65-F5344CB8AC3E}">
        <p14:creationId xmlns:p14="http://schemas.microsoft.com/office/powerpoint/2010/main" val="13443141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0482" name="Picture 2" descr="https://www.salesbacker.com/media/190_Create_Amazon_FBA_Product_Listing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17" y="2783334"/>
            <a:ext cx="11664495" cy="122199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59</a:t>
            </a:fld>
            <a:endParaRPr lang="en-US" dirty="0"/>
          </a:p>
        </p:txBody>
      </p:sp>
    </p:spTree>
    <p:extLst>
      <p:ext uri="{BB962C8B-B14F-4D97-AF65-F5344CB8AC3E}">
        <p14:creationId xmlns:p14="http://schemas.microsoft.com/office/powerpoint/2010/main" val="391306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 </a:t>
            </a:r>
            <a:r>
              <a:rPr lang="en-US" dirty="0" smtClean="0"/>
              <a:t>3</a:t>
            </a:r>
            <a:endParaRPr lang="en-US" dirty="0"/>
          </a:p>
        </p:txBody>
      </p:sp>
      <p:sp>
        <p:nvSpPr>
          <p:cNvPr id="3" name="Content Placeholder 2"/>
          <p:cNvSpPr>
            <a:spLocks noGrp="1"/>
          </p:cNvSpPr>
          <p:nvPr>
            <p:ph idx="1"/>
          </p:nvPr>
        </p:nvSpPr>
        <p:spPr>
          <a:xfrm>
            <a:off x="6843656" y="1307592"/>
            <a:ext cx="4815840" cy="5248656"/>
          </a:xfrm>
        </p:spPr>
        <p:txBody>
          <a:bodyPr/>
          <a:lstStyle/>
          <a:p>
            <a:pPr algn="ctr"/>
            <a:r>
              <a:rPr lang="ar-AE" dirty="0"/>
              <a:t>ایک بار جب آپ </a:t>
            </a:r>
            <a:r>
              <a:rPr lang="ar-AE" dirty="0" smtClean="0"/>
              <a:t>نے</a:t>
            </a:r>
            <a:endParaRPr lang="en-US" dirty="0" smtClean="0"/>
          </a:p>
          <a:p>
            <a:pPr marL="0" indent="0" algn="ctr">
              <a:buNone/>
            </a:pPr>
            <a:r>
              <a:rPr lang="ar-AE" dirty="0" smtClean="0"/>
              <a:t> “</a:t>
            </a:r>
            <a:r>
              <a:rPr lang="en-US" b="1" dirty="0" smtClean="0"/>
              <a:t>Create a New Product Listing</a:t>
            </a:r>
            <a:r>
              <a:rPr lang="ar-AE" b="1" dirty="0" smtClean="0"/>
              <a:t>" </a:t>
            </a:r>
            <a:endParaRPr lang="en-US" b="1" dirty="0" smtClean="0"/>
          </a:p>
          <a:p>
            <a:pPr marL="0" indent="0" algn="ctr">
              <a:buNone/>
            </a:pPr>
            <a:r>
              <a:rPr lang="ar-AE" dirty="0" smtClean="0"/>
              <a:t>پر </a:t>
            </a:r>
            <a:r>
              <a:rPr lang="ar-AE" dirty="0"/>
              <a:t>کلک کیا تو ، آپ سے ایمیزون کے زمرے میں </a:t>
            </a:r>
            <a:r>
              <a:rPr lang="ar-AE" dirty="0" smtClean="0"/>
              <a:t>اپنی </a:t>
            </a:r>
            <a:r>
              <a:rPr lang="ar-AE" dirty="0"/>
              <a:t>نئی مصنوعات تفویض کرنے کو کہا جائے گا۔ </a:t>
            </a:r>
            <a:endParaRPr lang="en-US" dirty="0" smtClean="0"/>
          </a:p>
          <a:p>
            <a:pPr marL="0" indent="0" algn="ctr">
              <a:buNone/>
            </a:pPr>
            <a:r>
              <a:rPr lang="ar-AE" dirty="0" smtClean="0"/>
              <a:t>آپ </a:t>
            </a:r>
            <a:r>
              <a:rPr lang="ar-AE" dirty="0"/>
              <a:t>کو دو طریقوں میں سے ایک زمرہ مل سکتا ہے: </a:t>
            </a:r>
            <a:endParaRPr lang="en-US" sz="2400" b="1" dirty="0" smtClean="0">
              <a:solidFill>
                <a:srgbClr val="00B050"/>
              </a:solidFill>
            </a:endParaRPr>
          </a:p>
          <a:p>
            <a:pPr marL="0" indent="0" algn="ctr">
              <a:buNone/>
            </a:pPr>
            <a:r>
              <a:rPr lang="ar-AE" sz="2400" b="1" dirty="0" smtClean="0">
                <a:solidFill>
                  <a:srgbClr val="00B050"/>
                </a:solidFill>
              </a:rPr>
              <a:t>تلاش </a:t>
            </a:r>
            <a:r>
              <a:rPr lang="ar-AE" sz="2400" b="1" dirty="0">
                <a:solidFill>
                  <a:srgbClr val="00B050"/>
                </a:solidFill>
              </a:rPr>
              <a:t>کی خصوصیت کا استعمال کرتے </a:t>
            </a:r>
            <a:r>
              <a:rPr lang="ar-AE" sz="2400" b="1" dirty="0" smtClean="0">
                <a:solidFill>
                  <a:srgbClr val="00B050"/>
                </a:solidFill>
              </a:rPr>
              <a:t>ہوئے</a:t>
            </a:r>
            <a:endParaRPr lang="en-US" sz="2400" b="1" dirty="0" smtClean="0">
              <a:solidFill>
                <a:srgbClr val="00B050"/>
              </a:solidFill>
            </a:endParaRPr>
          </a:p>
          <a:p>
            <a:pPr marL="0" indent="0" algn="ctr">
              <a:buNone/>
            </a:pPr>
            <a:r>
              <a:rPr lang="ar-AE" sz="2400" b="1" dirty="0" smtClean="0">
                <a:solidFill>
                  <a:srgbClr val="00B050"/>
                </a:solidFill>
              </a:rPr>
              <a:t> یا</a:t>
            </a:r>
            <a:endParaRPr lang="en-US" sz="2400" b="1" dirty="0" smtClean="0">
              <a:solidFill>
                <a:srgbClr val="00B050"/>
              </a:solidFill>
            </a:endParaRPr>
          </a:p>
          <a:p>
            <a:pPr marL="0" indent="0" algn="ctr">
              <a:buNone/>
            </a:pPr>
            <a:r>
              <a:rPr lang="ar-AE" sz="2400" b="1" dirty="0" smtClean="0">
                <a:solidFill>
                  <a:srgbClr val="00B050"/>
                </a:solidFill>
              </a:rPr>
              <a:t> </a:t>
            </a:r>
            <a:r>
              <a:rPr lang="ar-AE" sz="2400" b="1" dirty="0">
                <a:solidFill>
                  <a:srgbClr val="00B050"/>
                </a:solidFill>
              </a:rPr>
              <a:t>زمرہ جات کو براؤز کرکے۔</a:t>
            </a:r>
            <a:endParaRPr lang="en-US" sz="2400" b="1" dirty="0">
              <a:solidFill>
                <a:srgbClr val="00B050"/>
              </a:solidFill>
            </a:endParaRPr>
          </a:p>
        </p:txBody>
      </p:sp>
      <p:sp>
        <p:nvSpPr>
          <p:cNvPr id="4" name="Text Placeholder 3"/>
          <p:cNvSpPr>
            <a:spLocks noGrp="1"/>
          </p:cNvSpPr>
          <p:nvPr>
            <p:ph type="body" sz="half" idx="2"/>
          </p:nvPr>
        </p:nvSpPr>
        <p:spPr>
          <a:xfrm>
            <a:off x="804672" y="3549918"/>
            <a:ext cx="4486656" cy="2194036"/>
          </a:xfrm>
        </p:spPr>
        <p:txBody>
          <a:bodyPr>
            <a:normAutofit/>
          </a:bodyPr>
          <a:lstStyle/>
          <a:p>
            <a:pPr algn="just"/>
            <a:r>
              <a:rPr lang="en-US" sz="1600" dirty="0">
                <a:solidFill>
                  <a:schemeClr val="bg1"/>
                </a:solidFill>
              </a:rPr>
              <a:t>Once you’ve clicked on “Create a new product listing”, you’ll be asked to assign your new product to an Amazon category. You may find the category one of two ways: using the search feature or by browsing the categories.</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grpSp>
        <p:nvGrpSpPr>
          <p:cNvPr id="10" name="Group 9"/>
          <p:cNvGrpSpPr/>
          <p:nvPr/>
        </p:nvGrpSpPr>
        <p:grpSpPr>
          <a:xfrm>
            <a:off x="5449051" y="2873954"/>
            <a:ext cx="1317564" cy="1351928"/>
            <a:chOff x="5450675" y="216732"/>
            <a:chExt cx="1317564" cy="1351928"/>
          </a:xfrm>
        </p:grpSpPr>
        <p:pic>
          <p:nvPicPr>
            <p:cNvPr id="11" name="Picture 10" descr="C:\Users\shaban\Desktop\TDAP_final logo2.png"/>
            <p:cNvPicPr/>
            <p:nvPr/>
          </p:nvPicPr>
          <p:blipFill rotWithShape="1">
            <a:blip r:embed="rId3">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12" name="Picture 11" descr="C:\Users\shaban\Desktop\TDAP_final logo2.png"/>
            <p:cNvPicPr/>
            <p:nvPr/>
          </p:nvPicPr>
          <p:blipFill rotWithShape="1">
            <a:blip r:embed="rId4">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5">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13" name="Slide Number Placeholder 12"/>
          <p:cNvSpPr>
            <a:spLocks noGrp="1"/>
          </p:cNvSpPr>
          <p:nvPr>
            <p:ph type="sldNum" sz="quarter" idx="12"/>
          </p:nvPr>
        </p:nvSpPr>
        <p:spPr/>
        <p:txBody>
          <a:bodyPr/>
          <a:lstStyle/>
          <a:p>
            <a:fld id="{8A7A6979-0714-4377-B894-6BE4C2D6E202}" type="slidenum">
              <a:rPr lang="en-US" smtClean="0"/>
              <a:t>6</a:t>
            </a:fld>
            <a:endParaRPr lang="en-US" dirty="0"/>
          </a:p>
        </p:txBody>
      </p:sp>
    </p:spTree>
    <p:extLst>
      <p:ext uri="{BB962C8B-B14F-4D97-AF65-F5344CB8AC3E}">
        <p14:creationId xmlns:p14="http://schemas.microsoft.com/office/powerpoint/2010/main" val="1489681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2253803"/>
            <a:ext cx="4675030" cy="1131522"/>
          </a:xfrm>
        </p:spPr>
        <p:txBody>
          <a:bodyPr>
            <a:normAutofit fontScale="90000"/>
          </a:bodyPr>
          <a:lstStyle/>
          <a:p>
            <a:pPr fontAlgn="base"/>
            <a:r>
              <a:rPr lang="en-US" dirty="0" smtClean="0"/>
              <a:t>STEP # 7</a:t>
            </a:r>
            <a:br>
              <a:rPr lang="en-US" dirty="0" smtClean="0"/>
            </a:br>
            <a:r>
              <a:rPr lang="en-US" dirty="0" smtClean="0"/>
              <a:t>Tab #03: offer</a:t>
            </a:r>
            <a:br>
              <a:rPr lang="en-US" dirty="0" smtClean="0"/>
            </a:br>
            <a:r>
              <a:rPr lang="en-US" dirty="0"/>
              <a:t>7. Tax Code</a:t>
            </a:r>
          </a:p>
        </p:txBody>
      </p:sp>
      <p:sp>
        <p:nvSpPr>
          <p:cNvPr id="4" name="Text Placeholder 3"/>
          <p:cNvSpPr>
            <a:spLocks noGrp="1"/>
          </p:cNvSpPr>
          <p:nvPr>
            <p:ph type="body" sz="half" idx="2"/>
          </p:nvPr>
        </p:nvSpPr>
        <p:spPr>
          <a:xfrm>
            <a:off x="476519" y="3549918"/>
            <a:ext cx="4675030" cy="2194036"/>
          </a:xfrm>
        </p:spPr>
        <p:txBody>
          <a:bodyPr>
            <a:normAutofit/>
          </a:bodyPr>
          <a:lstStyle/>
          <a:p>
            <a:pPr algn="just"/>
            <a:r>
              <a:rPr lang="en-US" sz="1600" dirty="0">
                <a:solidFill>
                  <a:schemeClr val="bg1"/>
                </a:solidFill>
                <a:latin typeface="Open Sans"/>
              </a:rPr>
              <a:t>If you are using Amazon tax collection services, you can enter your code here.</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3" y="1583786"/>
            <a:ext cx="4981303" cy="2370028"/>
          </a:xfrm>
        </p:spPr>
        <p:txBody>
          <a:bodyPr>
            <a:noAutofit/>
          </a:bodyPr>
          <a:lstStyle/>
          <a:p>
            <a:pPr marL="0" indent="0" algn="ctr">
              <a:buNone/>
            </a:pPr>
            <a:r>
              <a:rPr lang="ar-AE" sz="2800" dirty="0"/>
              <a:t>اگر آپ ایمیزون ٹیکس وصولی کی خدمات استعمال کر رہے ہیں تو آپ اپنا کوڈ یہاں درج کر سکتے ہیں۔</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60</a:t>
            </a:fld>
            <a:endParaRPr lang="en-US" dirty="0"/>
          </a:p>
        </p:txBody>
      </p:sp>
    </p:spTree>
    <p:extLst>
      <p:ext uri="{BB962C8B-B14F-4D97-AF65-F5344CB8AC3E}">
        <p14:creationId xmlns:p14="http://schemas.microsoft.com/office/powerpoint/2010/main" val="30507750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2530" name="Picture 2" descr="https://www.salesbacker.com/media/193_Create_Amazon_FBA_Product_Listing_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40677"/>
            <a:ext cx="12192000" cy="88434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61</a:t>
            </a:fld>
            <a:endParaRPr lang="en-US" dirty="0"/>
          </a:p>
        </p:txBody>
      </p:sp>
    </p:spTree>
    <p:extLst>
      <p:ext uri="{BB962C8B-B14F-4D97-AF65-F5344CB8AC3E}">
        <p14:creationId xmlns:p14="http://schemas.microsoft.com/office/powerpoint/2010/main" val="16477542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2253803"/>
            <a:ext cx="4803819" cy="1131522"/>
          </a:xfrm>
        </p:spPr>
        <p:txBody>
          <a:bodyPr>
            <a:normAutofit fontScale="90000"/>
          </a:bodyPr>
          <a:lstStyle/>
          <a:p>
            <a:pPr fontAlgn="base"/>
            <a:r>
              <a:rPr lang="en-US" dirty="0" smtClean="0"/>
              <a:t>STEP # 7</a:t>
            </a:r>
            <a:br>
              <a:rPr lang="en-US" dirty="0" smtClean="0"/>
            </a:br>
            <a:r>
              <a:rPr lang="en-US" dirty="0" smtClean="0"/>
              <a:t>Tab #03: offer</a:t>
            </a:r>
            <a:br>
              <a:rPr lang="en-US" dirty="0" smtClean="0"/>
            </a:br>
            <a:r>
              <a:rPr lang="en-US" dirty="0"/>
              <a:t>8. Fulfillment Latency</a:t>
            </a:r>
          </a:p>
        </p:txBody>
      </p:sp>
      <p:sp>
        <p:nvSpPr>
          <p:cNvPr id="4" name="Text Placeholder 3"/>
          <p:cNvSpPr>
            <a:spLocks noGrp="1"/>
          </p:cNvSpPr>
          <p:nvPr>
            <p:ph type="body" sz="half" idx="2"/>
          </p:nvPr>
        </p:nvSpPr>
        <p:spPr>
          <a:xfrm>
            <a:off x="476519" y="3549918"/>
            <a:ext cx="4803819" cy="2194036"/>
          </a:xfrm>
        </p:spPr>
        <p:txBody>
          <a:bodyPr>
            <a:normAutofit/>
          </a:bodyPr>
          <a:lstStyle/>
          <a:p>
            <a:pPr algn="just"/>
            <a:r>
              <a:rPr lang="en-US" sz="1600" dirty="0">
                <a:solidFill>
                  <a:schemeClr val="bg1"/>
                </a:solidFill>
                <a:latin typeface="Open Sans"/>
              </a:rPr>
              <a:t>If you’re not using Fulfillment by Amazon, you can indicate the time it will take for you to ship the product once it has been ordered.</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3" y="1583786"/>
            <a:ext cx="4981303" cy="2370028"/>
          </a:xfrm>
        </p:spPr>
        <p:txBody>
          <a:bodyPr>
            <a:noAutofit/>
          </a:bodyPr>
          <a:lstStyle/>
          <a:p>
            <a:pPr marL="0" indent="0" algn="ctr">
              <a:buNone/>
            </a:pPr>
            <a:r>
              <a:rPr lang="ar-AE" sz="2800" dirty="0"/>
              <a:t>اگر آپ </a:t>
            </a:r>
            <a:endParaRPr lang="en-US" sz="2800" dirty="0" smtClean="0"/>
          </a:p>
          <a:p>
            <a:pPr marL="0" indent="0" algn="ctr">
              <a:buNone/>
            </a:pPr>
            <a:r>
              <a:rPr lang="en-US" sz="2800" dirty="0">
                <a:solidFill>
                  <a:srgbClr val="00B050"/>
                </a:solidFill>
              </a:rPr>
              <a:t>Fulfillment by Amazon</a:t>
            </a:r>
          </a:p>
          <a:p>
            <a:pPr marL="0" indent="0" algn="ctr">
              <a:buNone/>
            </a:pPr>
            <a:r>
              <a:rPr lang="ar-AE" sz="2800" dirty="0" smtClean="0"/>
              <a:t> </a:t>
            </a:r>
            <a:r>
              <a:rPr lang="ar-AE" sz="2800" dirty="0"/>
              <a:t>کا استعمال نہیں کر رہے ہیں تو ، آپ اشارہ کر سکتے ہیں کہ ایک بار جب آپ اس کی مصنوعات کو آرڈر کر چکے ہیں تو اسے بھیجنے میں کتنا وقت لگے گا۔</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62</a:t>
            </a:fld>
            <a:endParaRPr lang="en-US" dirty="0"/>
          </a:p>
        </p:txBody>
      </p:sp>
    </p:spTree>
    <p:extLst>
      <p:ext uri="{BB962C8B-B14F-4D97-AF65-F5344CB8AC3E}">
        <p14:creationId xmlns:p14="http://schemas.microsoft.com/office/powerpoint/2010/main" val="28996833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4578" name="Picture 2" descr="https://www.salesbacker.com/media/214_Create_Amazon_FBA_Product_Listing_k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35696"/>
            <a:ext cx="12023678" cy="111209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63</a:t>
            </a:fld>
            <a:endParaRPr lang="en-US" dirty="0"/>
          </a:p>
        </p:txBody>
      </p:sp>
    </p:spTree>
    <p:extLst>
      <p:ext uri="{BB962C8B-B14F-4D97-AF65-F5344CB8AC3E}">
        <p14:creationId xmlns:p14="http://schemas.microsoft.com/office/powerpoint/2010/main" val="15042881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2253803"/>
            <a:ext cx="4687909" cy="1131522"/>
          </a:xfrm>
        </p:spPr>
        <p:txBody>
          <a:bodyPr>
            <a:normAutofit fontScale="90000"/>
          </a:bodyPr>
          <a:lstStyle/>
          <a:p>
            <a:pPr fontAlgn="base"/>
            <a:r>
              <a:rPr lang="en-US" dirty="0" smtClean="0"/>
              <a:t>STEP # 7</a:t>
            </a:r>
            <a:br>
              <a:rPr lang="en-US" dirty="0" smtClean="0"/>
            </a:br>
            <a:r>
              <a:rPr lang="en-US" dirty="0" smtClean="0"/>
              <a:t>Tab #03: offer</a:t>
            </a:r>
            <a:br>
              <a:rPr lang="en-US" dirty="0" smtClean="0"/>
            </a:br>
            <a:r>
              <a:rPr lang="en-US" dirty="0"/>
              <a:t>9. Restock Date</a:t>
            </a:r>
          </a:p>
        </p:txBody>
      </p:sp>
      <p:sp>
        <p:nvSpPr>
          <p:cNvPr id="4" name="Text Placeholder 3"/>
          <p:cNvSpPr>
            <a:spLocks noGrp="1"/>
          </p:cNvSpPr>
          <p:nvPr>
            <p:ph type="body" sz="half" idx="2"/>
          </p:nvPr>
        </p:nvSpPr>
        <p:spPr>
          <a:xfrm>
            <a:off x="476519" y="3549918"/>
            <a:ext cx="2962717" cy="2194036"/>
          </a:xfrm>
        </p:spPr>
        <p:txBody>
          <a:bodyPr>
            <a:normAutofit/>
          </a:bodyPr>
          <a:lstStyle/>
          <a:p>
            <a:pPr algn="just"/>
            <a:r>
              <a:rPr lang="en-US" sz="1600" dirty="0">
                <a:solidFill>
                  <a:schemeClr val="bg1"/>
                </a:solidFill>
                <a:latin typeface="Open Sans"/>
              </a:rPr>
              <a:t>You can leave this field empty.</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800105" y="2276908"/>
            <a:ext cx="4981303" cy="2370028"/>
          </a:xfrm>
        </p:spPr>
        <p:txBody>
          <a:bodyPr>
            <a:noAutofit/>
          </a:bodyPr>
          <a:lstStyle/>
          <a:p>
            <a:pPr marL="0" indent="0" algn="ctr">
              <a:buNone/>
            </a:pPr>
            <a:r>
              <a:rPr lang="ar-AE" sz="2800" dirty="0"/>
              <a:t>آپ اس فیلڈ کو خالی چھوڑ سکتے ہیں۔</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64</a:t>
            </a:fld>
            <a:endParaRPr lang="en-US" dirty="0"/>
          </a:p>
        </p:txBody>
      </p:sp>
    </p:spTree>
    <p:extLst>
      <p:ext uri="{BB962C8B-B14F-4D97-AF65-F5344CB8AC3E}">
        <p14:creationId xmlns:p14="http://schemas.microsoft.com/office/powerpoint/2010/main" val="420076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8674" name="Picture 2" descr="https://www.salesbacker.com/media/182_Create_Amazon_FBA_Product_Listing_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7022"/>
            <a:ext cx="12160942" cy="6407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65</a:t>
            </a:fld>
            <a:endParaRPr lang="en-US" dirty="0"/>
          </a:p>
        </p:txBody>
      </p:sp>
    </p:spTree>
    <p:extLst>
      <p:ext uri="{BB962C8B-B14F-4D97-AF65-F5344CB8AC3E}">
        <p14:creationId xmlns:p14="http://schemas.microsoft.com/office/powerpoint/2010/main" val="3962869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2253803"/>
            <a:ext cx="4623515" cy="1131522"/>
          </a:xfrm>
        </p:spPr>
        <p:txBody>
          <a:bodyPr>
            <a:normAutofit fontScale="90000"/>
          </a:bodyPr>
          <a:lstStyle/>
          <a:p>
            <a:pPr fontAlgn="base"/>
            <a:r>
              <a:rPr lang="en-US" dirty="0" smtClean="0"/>
              <a:t>STEP # </a:t>
            </a:r>
            <a:r>
              <a:rPr lang="en-US" dirty="0" smtClean="0"/>
              <a:t>7</a:t>
            </a:r>
            <a:r>
              <a:rPr lang="en-US" dirty="0" smtClean="0"/>
              <a:t/>
            </a:r>
            <a:br>
              <a:rPr lang="en-US" dirty="0" smtClean="0"/>
            </a:br>
            <a:r>
              <a:rPr lang="en-US" dirty="0" smtClean="0"/>
              <a:t>Tab #03: offer</a:t>
            </a:r>
            <a:br>
              <a:rPr lang="en-US" dirty="0" smtClean="0"/>
            </a:br>
            <a:r>
              <a:rPr lang="en-US" dirty="0"/>
              <a:t>10. Legal Disclaimer</a:t>
            </a:r>
          </a:p>
        </p:txBody>
      </p:sp>
      <p:sp>
        <p:nvSpPr>
          <p:cNvPr id="4" name="Text Placeholder 3"/>
          <p:cNvSpPr>
            <a:spLocks noGrp="1"/>
          </p:cNvSpPr>
          <p:nvPr>
            <p:ph type="body" sz="half" idx="2"/>
          </p:nvPr>
        </p:nvSpPr>
        <p:spPr>
          <a:xfrm>
            <a:off x="476519" y="3549918"/>
            <a:ext cx="4623515" cy="2194036"/>
          </a:xfrm>
        </p:spPr>
        <p:txBody>
          <a:bodyPr>
            <a:normAutofit/>
          </a:bodyPr>
          <a:lstStyle/>
          <a:p>
            <a:pPr algn="just"/>
            <a:r>
              <a:rPr lang="en-US" sz="1600" dirty="0"/>
              <a:t>If you’re not sure about the exact wording of your disclaimer, consult your manufacturer or seek legal aid.</a:t>
            </a:r>
            <a:endParaRPr lang="en-US" sz="1600" dirty="0">
              <a:solidFill>
                <a:schemeClr val="tx2">
                  <a:lumMod val="75000"/>
                </a:schemeClr>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800105" y="2276908"/>
            <a:ext cx="4981303" cy="2370028"/>
          </a:xfrm>
        </p:spPr>
        <p:txBody>
          <a:bodyPr>
            <a:noAutofit/>
          </a:bodyPr>
          <a:lstStyle/>
          <a:p>
            <a:pPr marL="0" indent="0" algn="ctr">
              <a:buNone/>
            </a:pPr>
            <a:r>
              <a:rPr lang="ar-AE" sz="2800" dirty="0"/>
              <a:t>اگر آپ اپنے </a:t>
            </a:r>
            <a:endParaRPr lang="en-US" sz="2800" dirty="0" smtClean="0"/>
          </a:p>
          <a:p>
            <a:pPr marL="0" indent="0" algn="ctr">
              <a:buNone/>
            </a:pPr>
            <a:r>
              <a:rPr lang="en-US" sz="2800" dirty="0" smtClean="0"/>
              <a:t>Disclaimer</a:t>
            </a:r>
            <a:r>
              <a:rPr lang="ar-AE" sz="2800" dirty="0" smtClean="0"/>
              <a:t> </a:t>
            </a:r>
            <a:endParaRPr lang="en-US" sz="2800" dirty="0" smtClean="0"/>
          </a:p>
          <a:p>
            <a:pPr marL="0" indent="0" algn="ctr">
              <a:buNone/>
            </a:pPr>
            <a:r>
              <a:rPr lang="ar-AE" sz="2800" dirty="0" smtClean="0"/>
              <a:t>کے </a:t>
            </a:r>
            <a:r>
              <a:rPr lang="ar-AE" sz="2800" dirty="0"/>
              <a:t>صحیح الفاظ کے بارے میں یقین نہیں رکھتے ہیں تو ، اپنے کارخانہ دار سے مشورہ کریں یا قانونی مدد حاصل کریں۔</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66</a:t>
            </a:fld>
            <a:endParaRPr lang="en-US" dirty="0"/>
          </a:p>
        </p:txBody>
      </p:sp>
    </p:spTree>
    <p:extLst>
      <p:ext uri="{BB962C8B-B14F-4D97-AF65-F5344CB8AC3E}">
        <p14:creationId xmlns:p14="http://schemas.microsoft.com/office/powerpoint/2010/main" val="28755450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9698" name="Picture 2" descr="https://www.salesbacker.com/media/210_Create_Amazon_FBA_Product_Listing_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5718"/>
            <a:ext cx="12239536" cy="173006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67</a:t>
            </a:fld>
            <a:endParaRPr lang="en-US" dirty="0"/>
          </a:p>
        </p:txBody>
      </p:sp>
    </p:spTree>
    <p:extLst>
      <p:ext uri="{BB962C8B-B14F-4D97-AF65-F5344CB8AC3E}">
        <p14:creationId xmlns:p14="http://schemas.microsoft.com/office/powerpoint/2010/main" val="29717326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2253803"/>
            <a:ext cx="4636394" cy="1131522"/>
          </a:xfrm>
        </p:spPr>
        <p:txBody>
          <a:bodyPr>
            <a:normAutofit fontScale="90000"/>
          </a:bodyPr>
          <a:lstStyle/>
          <a:p>
            <a:pPr fontAlgn="base"/>
            <a:r>
              <a:rPr lang="en-US" dirty="0" smtClean="0"/>
              <a:t>STEP # 7</a:t>
            </a:r>
            <a:br>
              <a:rPr lang="en-US" dirty="0" smtClean="0"/>
            </a:br>
            <a:r>
              <a:rPr lang="en-US" dirty="0" smtClean="0"/>
              <a:t>Tab #03: offer</a:t>
            </a:r>
            <a:br>
              <a:rPr lang="en-US" dirty="0" smtClean="0"/>
            </a:br>
            <a:r>
              <a:rPr lang="en-US" dirty="0"/>
              <a:t>11. Start selling date</a:t>
            </a:r>
          </a:p>
        </p:txBody>
      </p:sp>
      <p:sp>
        <p:nvSpPr>
          <p:cNvPr id="4" name="Text Placeholder 3"/>
          <p:cNvSpPr>
            <a:spLocks noGrp="1"/>
          </p:cNvSpPr>
          <p:nvPr>
            <p:ph type="body" sz="half" idx="2"/>
          </p:nvPr>
        </p:nvSpPr>
        <p:spPr>
          <a:xfrm>
            <a:off x="476519" y="3549918"/>
            <a:ext cx="4636394" cy="2194036"/>
          </a:xfrm>
        </p:spPr>
        <p:txBody>
          <a:bodyPr>
            <a:normAutofit/>
          </a:bodyPr>
          <a:lstStyle/>
          <a:p>
            <a:pPr algn="just"/>
            <a:r>
              <a:rPr lang="en-US" sz="1600" dirty="0"/>
              <a:t>Simply choose the date on which you’d like your product to be available on Amazon.</a:t>
            </a:r>
            <a:endParaRPr lang="en-US" sz="1600" dirty="0">
              <a:solidFill>
                <a:schemeClr val="tx2">
                  <a:lumMod val="75000"/>
                </a:schemeClr>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800105" y="2276908"/>
            <a:ext cx="4981303" cy="2370028"/>
          </a:xfrm>
        </p:spPr>
        <p:txBody>
          <a:bodyPr>
            <a:noAutofit/>
          </a:bodyPr>
          <a:lstStyle/>
          <a:p>
            <a:pPr marL="0" indent="0" algn="ctr">
              <a:buNone/>
            </a:pPr>
            <a:r>
              <a:rPr lang="ar-AE" sz="2800" dirty="0" smtClean="0"/>
              <a:t>اس </a:t>
            </a:r>
            <a:r>
              <a:rPr lang="ar-AE" sz="2800" dirty="0"/>
              <a:t>تاریخ کا انتخاب کریں جس دن آپ اپنی مصنوعات کو ایمیزون پر دستیاب کرنا چاہتے ہیں۔</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68</a:t>
            </a:fld>
            <a:endParaRPr lang="en-US" dirty="0"/>
          </a:p>
        </p:txBody>
      </p:sp>
    </p:spTree>
    <p:extLst>
      <p:ext uri="{BB962C8B-B14F-4D97-AF65-F5344CB8AC3E}">
        <p14:creationId xmlns:p14="http://schemas.microsoft.com/office/powerpoint/2010/main" val="15996381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028" name="Picture 4" descr="https://www.salesbacker.com/media/229_Create_Amazon_FBA_Product_Listing_z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9" y="2334296"/>
            <a:ext cx="12072432" cy="6536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69</a:t>
            </a:fld>
            <a:endParaRPr lang="en-US" dirty="0"/>
          </a:p>
        </p:txBody>
      </p:sp>
    </p:spTree>
    <p:extLst>
      <p:ext uri="{BB962C8B-B14F-4D97-AF65-F5344CB8AC3E}">
        <p14:creationId xmlns:p14="http://schemas.microsoft.com/office/powerpoint/2010/main" val="26505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3" name="Picture 2" descr="https://www.salesbacker.com/media/186_Create_Amazon_FBA_Product_Listing_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0754" cy="389964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7A6979-0714-4377-B894-6BE4C2D6E202}" type="slidenum">
              <a:rPr lang="en-US" smtClean="0"/>
              <a:t>7</a:t>
            </a:fld>
            <a:endParaRPr lang="en-US" dirty="0"/>
          </a:p>
        </p:txBody>
      </p:sp>
    </p:spTree>
    <p:extLst>
      <p:ext uri="{BB962C8B-B14F-4D97-AF65-F5344CB8AC3E}">
        <p14:creationId xmlns:p14="http://schemas.microsoft.com/office/powerpoint/2010/main" val="30772999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2253803"/>
            <a:ext cx="4751848" cy="1131522"/>
          </a:xfrm>
        </p:spPr>
        <p:txBody>
          <a:bodyPr>
            <a:normAutofit fontScale="90000"/>
          </a:bodyPr>
          <a:lstStyle/>
          <a:p>
            <a:pPr fontAlgn="base"/>
            <a:r>
              <a:rPr lang="en-US" dirty="0" smtClean="0"/>
              <a:t>STEP # 5</a:t>
            </a:r>
            <a:br>
              <a:rPr lang="en-US" dirty="0" smtClean="0"/>
            </a:br>
            <a:r>
              <a:rPr lang="en-US" dirty="0" smtClean="0"/>
              <a:t>Tab #03: offer</a:t>
            </a:r>
            <a:br>
              <a:rPr lang="en-US" dirty="0" smtClean="0"/>
            </a:br>
            <a:r>
              <a:rPr lang="en-US" dirty="0"/>
              <a:t>12. Signed By</a:t>
            </a:r>
          </a:p>
        </p:txBody>
      </p:sp>
      <p:sp>
        <p:nvSpPr>
          <p:cNvPr id="4" name="Text Placeholder 3"/>
          <p:cNvSpPr>
            <a:spLocks noGrp="1"/>
          </p:cNvSpPr>
          <p:nvPr>
            <p:ph type="body" sz="half" idx="2"/>
          </p:nvPr>
        </p:nvSpPr>
        <p:spPr>
          <a:xfrm>
            <a:off x="476519" y="3549918"/>
            <a:ext cx="4751848" cy="2194036"/>
          </a:xfrm>
        </p:spPr>
        <p:txBody>
          <a:bodyPr>
            <a:normAutofit/>
          </a:bodyPr>
          <a:lstStyle/>
          <a:p>
            <a:pPr algn="just"/>
            <a:r>
              <a:rPr lang="en-US" sz="1600" dirty="0">
                <a:solidFill>
                  <a:schemeClr val="bg1"/>
                </a:solidFill>
                <a:latin typeface="Open Sans"/>
              </a:rPr>
              <a:t>If your product is signed by an individual, you can include that information here.</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7615452" y="2276908"/>
            <a:ext cx="3439236" cy="2370028"/>
          </a:xfrm>
        </p:spPr>
        <p:txBody>
          <a:bodyPr>
            <a:noAutofit/>
          </a:bodyPr>
          <a:lstStyle/>
          <a:p>
            <a:pPr marL="0" indent="0" algn="ctr">
              <a:buNone/>
            </a:pPr>
            <a:r>
              <a:rPr lang="ar-AE" sz="2800" dirty="0"/>
              <a:t>اگر آپ کی پروڈکٹ پر کسی فرد کا دستخط ہے تو آپ اس معلومات کو یہاں شامل کر سکتے ہیں۔</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70</a:t>
            </a:fld>
            <a:endParaRPr lang="en-US" dirty="0"/>
          </a:p>
        </p:txBody>
      </p:sp>
    </p:spTree>
    <p:extLst>
      <p:ext uri="{BB962C8B-B14F-4D97-AF65-F5344CB8AC3E}">
        <p14:creationId xmlns:p14="http://schemas.microsoft.com/office/powerpoint/2010/main" val="15235336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3074" name="Picture 2" descr="https://www.salesbacker.com/media/184_Create_Amazon_FBA_Product_Listing_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8" y="2557306"/>
            <a:ext cx="11835053" cy="8040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71</a:t>
            </a:fld>
            <a:endParaRPr lang="en-US" dirty="0"/>
          </a:p>
        </p:txBody>
      </p:sp>
    </p:spTree>
    <p:extLst>
      <p:ext uri="{BB962C8B-B14F-4D97-AF65-F5344CB8AC3E}">
        <p14:creationId xmlns:p14="http://schemas.microsoft.com/office/powerpoint/2010/main" val="6723042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2253803"/>
            <a:ext cx="4430332" cy="1131522"/>
          </a:xfrm>
        </p:spPr>
        <p:txBody>
          <a:bodyPr>
            <a:normAutofit fontScale="90000"/>
          </a:bodyPr>
          <a:lstStyle/>
          <a:p>
            <a:pPr fontAlgn="base"/>
            <a:r>
              <a:rPr lang="en-US" dirty="0" smtClean="0"/>
              <a:t>STEP # 7</a:t>
            </a:r>
            <a:br>
              <a:rPr lang="en-US" dirty="0" smtClean="0"/>
            </a:br>
            <a:r>
              <a:rPr lang="en-US" dirty="0" smtClean="0"/>
              <a:t>Tab #03: offer</a:t>
            </a:r>
            <a:br>
              <a:rPr lang="en-US" dirty="0" smtClean="0"/>
            </a:br>
            <a:r>
              <a:rPr lang="en-US" dirty="0"/>
              <a:t>13. Fulfillment Channel</a:t>
            </a:r>
          </a:p>
        </p:txBody>
      </p:sp>
      <p:sp>
        <p:nvSpPr>
          <p:cNvPr id="4" name="Text Placeholder 3"/>
          <p:cNvSpPr>
            <a:spLocks noGrp="1"/>
          </p:cNvSpPr>
          <p:nvPr>
            <p:ph type="body" sz="half" idx="2"/>
          </p:nvPr>
        </p:nvSpPr>
        <p:spPr>
          <a:xfrm>
            <a:off x="476519" y="3549918"/>
            <a:ext cx="4430332" cy="2194036"/>
          </a:xfrm>
        </p:spPr>
        <p:txBody>
          <a:bodyPr>
            <a:normAutofit/>
          </a:bodyPr>
          <a:lstStyle/>
          <a:p>
            <a:pPr algn="just"/>
            <a:r>
              <a:rPr lang="en-US" dirty="0"/>
              <a:t>At this point, you’ll choose whether you want to fulfill the orders of your product or allow Amazon to fulfill them</a:t>
            </a:r>
            <a:r>
              <a:rPr lang="en-US" dirty="0" smtClean="0"/>
              <a:t>.</a:t>
            </a:r>
            <a:endParaRPr lang="en-US" dirty="0">
              <a:solidFill>
                <a:schemeClr val="tx2">
                  <a:lumMod val="75000"/>
                </a:schemeClr>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800105" y="2276908"/>
            <a:ext cx="4981303" cy="2370028"/>
          </a:xfrm>
        </p:spPr>
        <p:txBody>
          <a:bodyPr>
            <a:noAutofit/>
          </a:bodyPr>
          <a:lstStyle/>
          <a:p>
            <a:pPr marL="0" indent="0" algn="ctr">
              <a:buNone/>
            </a:pPr>
            <a:r>
              <a:rPr lang="ar-AE" sz="2800" dirty="0"/>
              <a:t>اس مقام پر ، آپ منتخب کریں گے کہ آپ اپنی مصنوعات کے آرڈر پورے کرنا چاہتے ہیں یا ایمیزون کو ان کو پورا کرنے کی اجازت دینا چاہتے ہیں۔</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72</a:t>
            </a:fld>
            <a:endParaRPr lang="en-US" dirty="0"/>
          </a:p>
        </p:txBody>
      </p:sp>
    </p:spTree>
    <p:extLst>
      <p:ext uri="{BB962C8B-B14F-4D97-AF65-F5344CB8AC3E}">
        <p14:creationId xmlns:p14="http://schemas.microsoft.com/office/powerpoint/2010/main" val="7914827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6146" name="Picture 2" descr="https://www.salesbacker.com/media/226_Create_Amazon_FBA_Product_Listing_w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66269"/>
            <a:ext cx="12117897" cy="125269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73</a:t>
            </a:fld>
            <a:endParaRPr lang="en-US" dirty="0"/>
          </a:p>
        </p:txBody>
      </p:sp>
    </p:spTree>
    <p:extLst>
      <p:ext uri="{BB962C8B-B14F-4D97-AF65-F5344CB8AC3E}">
        <p14:creationId xmlns:p14="http://schemas.microsoft.com/office/powerpoint/2010/main" val="11964264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2253803"/>
            <a:ext cx="4430332" cy="1131522"/>
          </a:xfrm>
        </p:spPr>
        <p:txBody>
          <a:bodyPr>
            <a:normAutofit fontScale="90000"/>
          </a:bodyPr>
          <a:lstStyle/>
          <a:p>
            <a:pPr fontAlgn="base"/>
            <a:r>
              <a:rPr lang="en-US" dirty="0" smtClean="0"/>
              <a:t>STEP # 8</a:t>
            </a:r>
            <a:br>
              <a:rPr lang="en-US" dirty="0" smtClean="0"/>
            </a:br>
            <a:r>
              <a:rPr lang="en-US" dirty="0" smtClean="0"/>
              <a:t>Tab #04</a:t>
            </a:r>
            <a:br>
              <a:rPr lang="en-US" dirty="0" smtClean="0"/>
            </a:br>
            <a:r>
              <a:rPr lang="en-US" dirty="0" err="1" smtClean="0"/>
              <a:t>ImAGES</a:t>
            </a:r>
            <a:endParaRPr lang="en-US" dirty="0"/>
          </a:p>
        </p:txBody>
      </p:sp>
      <p:sp>
        <p:nvSpPr>
          <p:cNvPr id="4" name="Text Placeholder 3"/>
          <p:cNvSpPr>
            <a:spLocks noGrp="1"/>
          </p:cNvSpPr>
          <p:nvPr>
            <p:ph type="body" sz="half" idx="2"/>
          </p:nvPr>
        </p:nvSpPr>
        <p:spPr>
          <a:xfrm>
            <a:off x="476519" y="3549918"/>
            <a:ext cx="4430332" cy="2194036"/>
          </a:xfrm>
        </p:spPr>
        <p:txBody>
          <a:bodyPr>
            <a:normAutofit/>
          </a:bodyPr>
          <a:lstStyle/>
          <a:p>
            <a:pPr algn="just"/>
            <a:r>
              <a:rPr lang="en-US" sz="1600" dirty="0">
                <a:solidFill>
                  <a:schemeClr val="bg1"/>
                </a:solidFill>
                <a:latin typeface="Open Sans"/>
              </a:rPr>
              <a:t>On the Images tab, simply upload the appropriate images for your product. Remember to comply with the guidelines given by Amazon on this page.</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800105" y="2276908"/>
            <a:ext cx="4981303" cy="2370028"/>
          </a:xfrm>
        </p:spPr>
        <p:txBody>
          <a:bodyPr>
            <a:noAutofit/>
          </a:bodyPr>
          <a:lstStyle/>
          <a:p>
            <a:pPr marL="0" indent="0" algn="ctr">
              <a:buNone/>
            </a:pPr>
            <a:r>
              <a:rPr lang="ar-AE" sz="2800" dirty="0" smtClean="0"/>
              <a:t>امیجز </a:t>
            </a:r>
            <a:r>
              <a:rPr lang="ar-AE" sz="2800" dirty="0"/>
              <a:t>ٹیب پر </a:t>
            </a:r>
            <a:r>
              <a:rPr lang="ar-AE" sz="2800" dirty="0" smtClean="0"/>
              <a:t>اپنی </a:t>
            </a:r>
            <a:r>
              <a:rPr lang="ar-AE" sz="2800" dirty="0"/>
              <a:t>پروڈکٹ کے لیے مناسب تصاویر اپ لوڈ کریں</a:t>
            </a:r>
            <a:r>
              <a:rPr lang="ar-AE" sz="2800" dirty="0" smtClean="0"/>
              <a:t>۔</a:t>
            </a:r>
            <a:endParaRPr lang="en-US" sz="2800" dirty="0" smtClean="0"/>
          </a:p>
          <a:p>
            <a:pPr marL="0" indent="0" algn="ctr">
              <a:buNone/>
            </a:pPr>
            <a:r>
              <a:rPr lang="ar-AE" sz="2800" dirty="0" smtClean="0"/>
              <a:t> </a:t>
            </a:r>
            <a:r>
              <a:rPr lang="ar-AE" sz="2800" dirty="0"/>
              <a:t>اس صفحے پر ایمیزون کی طرف سے دی گئی ہدایات پر عمل کرنا یاد رکھیں۔</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74</a:t>
            </a:fld>
            <a:endParaRPr lang="en-US" dirty="0"/>
          </a:p>
        </p:txBody>
      </p:sp>
    </p:spTree>
    <p:extLst>
      <p:ext uri="{BB962C8B-B14F-4D97-AF65-F5344CB8AC3E}">
        <p14:creationId xmlns:p14="http://schemas.microsoft.com/office/powerpoint/2010/main" val="6970908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www.salesbacker.com/media/202_Create_Amazon_FBA_Product_Listing_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03"/>
            <a:ext cx="9388698" cy="646952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Adil Mukhtar - TDAP</a:t>
            </a:r>
            <a:endParaRPr lang="en-US" dirty="0"/>
          </a:p>
        </p:txBody>
      </p:sp>
      <p:sp>
        <p:nvSpPr>
          <p:cNvPr id="3" name="Slide Number Placeholder 2"/>
          <p:cNvSpPr>
            <a:spLocks noGrp="1"/>
          </p:cNvSpPr>
          <p:nvPr>
            <p:ph type="sldNum" sz="quarter" idx="12"/>
          </p:nvPr>
        </p:nvSpPr>
        <p:spPr/>
        <p:txBody>
          <a:bodyPr/>
          <a:lstStyle/>
          <a:p>
            <a:fld id="{8A7A6979-0714-4377-B894-6BE4C2D6E202}" type="slidenum">
              <a:rPr lang="en-US" smtClean="0"/>
              <a:t>75</a:t>
            </a:fld>
            <a:endParaRPr lang="en-US" dirty="0"/>
          </a:p>
        </p:txBody>
      </p:sp>
    </p:spTree>
    <p:extLst>
      <p:ext uri="{BB962C8B-B14F-4D97-AF65-F5344CB8AC3E}">
        <p14:creationId xmlns:p14="http://schemas.microsoft.com/office/powerpoint/2010/main" val="34549491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2253803"/>
            <a:ext cx="4514039" cy="1131522"/>
          </a:xfrm>
        </p:spPr>
        <p:txBody>
          <a:bodyPr>
            <a:normAutofit fontScale="90000"/>
          </a:bodyPr>
          <a:lstStyle/>
          <a:p>
            <a:pPr fontAlgn="base"/>
            <a:r>
              <a:rPr lang="en-US" dirty="0" smtClean="0"/>
              <a:t>STEP # 9</a:t>
            </a:r>
            <a:br>
              <a:rPr lang="en-US" dirty="0" smtClean="0"/>
            </a:br>
            <a:r>
              <a:rPr lang="en-US" dirty="0" smtClean="0"/>
              <a:t>Tab #05</a:t>
            </a:r>
            <a:br>
              <a:rPr lang="en-US" dirty="0" smtClean="0"/>
            </a:br>
            <a:r>
              <a:rPr lang="en-US" dirty="0" smtClean="0"/>
              <a:t>Description</a:t>
            </a:r>
            <a:endParaRPr lang="en-US" dirty="0"/>
          </a:p>
        </p:txBody>
      </p:sp>
      <p:sp>
        <p:nvSpPr>
          <p:cNvPr id="4" name="Text Placeholder 3"/>
          <p:cNvSpPr>
            <a:spLocks noGrp="1"/>
          </p:cNvSpPr>
          <p:nvPr>
            <p:ph type="body" sz="half" idx="2"/>
          </p:nvPr>
        </p:nvSpPr>
        <p:spPr/>
        <p:txBody>
          <a:bodyPr>
            <a:normAutofit/>
          </a:bodyPr>
          <a:lstStyle/>
          <a:p>
            <a:pPr algn="just"/>
            <a:r>
              <a:rPr lang="en-US" dirty="0"/>
              <a:t>The Description tab is divided into two sections:</a:t>
            </a:r>
            <a:r>
              <a:rPr lang="en-US" i="1" dirty="0"/>
              <a:t> </a:t>
            </a:r>
            <a:endParaRPr lang="en-US" i="1" dirty="0" smtClean="0"/>
          </a:p>
          <a:p>
            <a:pPr marL="342900" indent="-342900" algn="just">
              <a:buFont typeface="Arial" panose="020B0604020202020204" pitchFamily="34" charset="0"/>
              <a:buChar char="•"/>
            </a:pPr>
            <a:r>
              <a:rPr lang="en-US" b="1" i="1" dirty="0" smtClean="0"/>
              <a:t>Key </a:t>
            </a:r>
            <a:r>
              <a:rPr lang="en-US" b="1" i="1" dirty="0"/>
              <a:t>Product </a:t>
            </a:r>
            <a:r>
              <a:rPr lang="en-US" b="1" i="1" dirty="0" smtClean="0"/>
              <a:t>Features</a:t>
            </a:r>
            <a:endParaRPr lang="en-US" b="1" dirty="0" smtClean="0"/>
          </a:p>
          <a:p>
            <a:pPr marL="342900" indent="-342900" algn="just">
              <a:buFont typeface="Arial" panose="020B0604020202020204" pitchFamily="34" charset="0"/>
              <a:buChar char="•"/>
            </a:pPr>
            <a:r>
              <a:rPr lang="en-US" b="1" i="1" dirty="0" smtClean="0"/>
              <a:t>Product Description</a:t>
            </a:r>
            <a:endParaRPr lang="en-US" b="1" dirty="0">
              <a:solidFill>
                <a:schemeClr val="tx2">
                  <a:lumMod val="75000"/>
                </a:schemeClr>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7225108" y="808716"/>
            <a:ext cx="3850723" cy="2370028"/>
          </a:xfrm>
        </p:spPr>
        <p:txBody>
          <a:bodyPr>
            <a:noAutofit/>
          </a:bodyPr>
          <a:lstStyle/>
          <a:p>
            <a:pPr marL="0" indent="0" algn="ctr">
              <a:buNone/>
            </a:pPr>
            <a:r>
              <a:rPr lang="ar-AE" sz="3600" dirty="0" smtClean="0"/>
              <a:t>ٹیب </a:t>
            </a:r>
            <a:r>
              <a:rPr lang="ar-AE" sz="3600" dirty="0"/>
              <a:t>کو دو حصوں میں تقسیم کیا گیا ہے: </a:t>
            </a:r>
            <a:endParaRPr lang="en-US" sz="3600" dirty="0" smtClean="0"/>
          </a:p>
          <a:p>
            <a:pPr marL="0" indent="0" algn="ctr">
              <a:buNone/>
            </a:pPr>
            <a:endParaRPr lang="en-US" sz="2400" b="1" dirty="0" smtClean="0">
              <a:solidFill>
                <a:srgbClr val="00B050"/>
              </a:solidFill>
            </a:endParaRPr>
          </a:p>
          <a:p>
            <a:pPr marL="342900" indent="-342900" algn="ctr">
              <a:buFont typeface="+mj-lt"/>
              <a:buAutoNum type="alphaUcPeriod"/>
            </a:pPr>
            <a:r>
              <a:rPr lang="en-US" sz="2400" b="1" i="1" dirty="0" smtClean="0">
                <a:solidFill>
                  <a:srgbClr val="00B050"/>
                </a:solidFill>
              </a:rPr>
              <a:t> Key </a:t>
            </a:r>
            <a:r>
              <a:rPr lang="en-US" sz="2400" b="1" i="1" dirty="0">
                <a:solidFill>
                  <a:srgbClr val="00B050"/>
                </a:solidFill>
              </a:rPr>
              <a:t>Product </a:t>
            </a:r>
            <a:r>
              <a:rPr lang="en-US" sz="2400" b="1" i="1" dirty="0" smtClean="0">
                <a:solidFill>
                  <a:srgbClr val="00B050"/>
                </a:solidFill>
              </a:rPr>
              <a:t>Features</a:t>
            </a:r>
          </a:p>
          <a:p>
            <a:pPr marL="0" indent="0" algn="ctr">
              <a:buNone/>
            </a:pPr>
            <a:r>
              <a:rPr lang="ar-AE" sz="2400" b="1" dirty="0">
                <a:solidFill>
                  <a:srgbClr val="00B050"/>
                </a:solidFill>
              </a:rPr>
              <a:t>مصنوعات کی کلیدی خصوصیات </a:t>
            </a:r>
            <a:endParaRPr lang="en-US" sz="2400" b="1" dirty="0">
              <a:solidFill>
                <a:srgbClr val="00B050"/>
              </a:solidFill>
            </a:endParaRPr>
          </a:p>
          <a:p>
            <a:pPr marL="342900" indent="-342900" algn="ctr">
              <a:buAutoNum type="alphaUcPeriod" startAt="2"/>
            </a:pPr>
            <a:r>
              <a:rPr lang="en-US" sz="2400" b="1" i="1" dirty="0" smtClean="0">
                <a:solidFill>
                  <a:srgbClr val="00B050"/>
                </a:solidFill>
              </a:rPr>
              <a:t>Product Description</a:t>
            </a:r>
          </a:p>
          <a:p>
            <a:pPr marL="0" indent="0" algn="ctr">
              <a:buNone/>
            </a:pPr>
            <a:r>
              <a:rPr lang="ar-AE" sz="2400" b="1" dirty="0">
                <a:solidFill>
                  <a:srgbClr val="00B050"/>
                </a:solidFill>
              </a:rPr>
              <a:t>مصنوعات کی تفصیل</a:t>
            </a:r>
            <a:endParaRPr lang="en-US" sz="2400" b="1" dirty="0">
              <a:solidFill>
                <a:srgbClr val="00B050"/>
              </a:solidFill>
            </a:endParaRPr>
          </a:p>
          <a:p>
            <a:pPr marL="0" indent="0" algn="ctr">
              <a:buNone/>
            </a:pPr>
            <a:endParaRPr lang="en-US" sz="32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76</a:t>
            </a:fld>
            <a:endParaRPr lang="en-US" dirty="0"/>
          </a:p>
        </p:txBody>
      </p:sp>
    </p:spTree>
    <p:extLst>
      <p:ext uri="{BB962C8B-B14F-4D97-AF65-F5344CB8AC3E}">
        <p14:creationId xmlns:p14="http://schemas.microsoft.com/office/powerpoint/2010/main" val="41608191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1906073"/>
            <a:ext cx="4436765" cy="1479252"/>
          </a:xfrm>
        </p:spPr>
        <p:txBody>
          <a:bodyPr>
            <a:normAutofit fontScale="90000"/>
          </a:bodyPr>
          <a:lstStyle/>
          <a:p>
            <a:pPr fontAlgn="base"/>
            <a:r>
              <a:rPr lang="en-US" dirty="0" smtClean="0"/>
              <a:t>STEP # 9</a:t>
            </a:r>
            <a:br>
              <a:rPr lang="en-US" dirty="0" smtClean="0"/>
            </a:br>
            <a:r>
              <a:rPr lang="en-US" dirty="0" smtClean="0"/>
              <a:t>Tab #05</a:t>
            </a:r>
            <a:br>
              <a:rPr lang="en-US" dirty="0" smtClean="0"/>
            </a:br>
            <a:r>
              <a:rPr lang="en-US" dirty="0" smtClean="0"/>
              <a:t>Description</a:t>
            </a:r>
            <a:br>
              <a:rPr lang="en-US" dirty="0" smtClean="0"/>
            </a:br>
            <a:r>
              <a:rPr lang="en-US" dirty="0" smtClean="0"/>
              <a:t>Key Product Feature</a:t>
            </a:r>
            <a:endParaRPr lang="en-US" dirty="0"/>
          </a:p>
        </p:txBody>
      </p:sp>
      <p:sp>
        <p:nvSpPr>
          <p:cNvPr id="4" name="Text Placeholder 3"/>
          <p:cNvSpPr>
            <a:spLocks noGrp="1"/>
          </p:cNvSpPr>
          <p:nvPr>
            <p:ph type="body" sz="half" idx="2"/>
          </p:nvPr>
        </p:nvSpPr>
        <p:spPr>
          <a:xfrm>
            <a:off x="476519" y="3549918"/>
            <a:ext cx="4436765" cy="2194036"/>
          </a:xfrm>
        </p:spPr>
        <p:txBody>
          <a:bodyPr>
            <a:normAutofit/>
          </a:bodyPr>
          <a:lstStyle/>
          <a:p>
            <a:pPr algn="just"/>
            <a:r>
              <a:rPr lang="en-US" sz="1600" dirty="0"/>
              <a:t>The Key Product Features fields will become your bullet points located near the top of your listing</a:t>
            </a:r>
            <a:endParaRPr lang="en-US" sz="1600" b="1" dirty="0">
              <a:solidFill>
                <a:schemeClr val="tx2">
                  <a:lumMod val="75000"/>
                </a:schemeClr>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7302382" y="1710238"/>
            <a:ext cx="3850723" cy="3666980"/>
          </a:xfrm>
        </p:spPr>
        <p:txBody>
          <a:bodyPr>
            <a:noAutofit/>
          </a:bodyPr>
          <a:lstStyle/>
          <a:p>
            <a:pPr marL="0" indent="0" algn="ctr">
              <a:buNone/>
            </a:pPr>
            <a:r>
              <a:rPr lang="ar-AE" sz="3600" dirty="0"/>
              <a:t>کلیدی پروڈکٹ فیچرز فیلڈز آپ کے بلٹ پوائنٹس بن جائیں گے جو آپ کی لسٹنگ کے اوپری حصے میں واقع ہیں۔</a:t>
            </a:r>
            <a:endParaRPr lang="en-US" sz="32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77</a:t>
            </a:fld>
            <a:endParaRPr lang="en-US" dirty="0"/>
          </a:p>
        </p:txBody>
      </p:sp>
    </p:spTree>
    <p:extLst>
      <p:ext uri="{BB962C8B-B14F-4D97-AF65-F5344CB8AC3E}">
        <p14:creationId xmlns:p14="http://schemas.microsoft.com/office/powerpoint/2010/main" val="5805351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0242" name="Picture 2" descr="https://www.salesbacker.com/media/194_Create_Amazon_FBA_Product_Listing_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507" y="0"/>
            <a:ext cx="710385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78</a:t>
            </a:fld>
            <a:endParaRPr lang="en-US" dirty="0"/>
          </a:p>
        </p:txBody>
      </p:sp>
    </p:spTree>
    <p:extLst>
      <p:ext uri="{BB962C8B-B14F-4D97-AF65-F5344CB8AC3E}">
        <p14:creationId xmlns:p14="http://schemas.microsoft.com/office/powerpoint/2010/main" val="8408690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2290" name="Picture 2" descr="https://www.salesbacker.com/media/216_Create_Amazon_FBA_Product_Listing_m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6" y="722714"/>
            <a:ext cx="11956302" cy="375913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79</a:t>
            </a:fld>
            <a:endParaRPr lang="en-US" dirty="0"/>
          </a:p>
        </p:txBody>
      </p:sp>
    </p:spTree>
    <p:extLst>
      <p:ext uri="{BB962C8B-B14F-4D97-AF65-F5344CB8AC3E}">
        <p14:creationId xmlns:p14="http://schemas.microsoft.com/office/powerpoint/2010/main" val="355271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Adil Mukhtar - TDAP</a:t>
            </a:r>
            <a:endParaRPr lang="en-US" dirty="0"/>
          </a:p>
        </p:txBody>
      </p:sp>
      <p:pic>
        <p:nvPicPr>
          <p:cNvPr id="4098" name="Picture 2" descr="https://www.salesbacker.com/media/188_Create_Amazon_FBA_Product_Listing_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7977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8A7A6979-0714-4377-B894-6BE4C2D6E202}" type="slidenum">
              <a:rPr lang="en-US" smtClean="0"/>
              <a:t>8</a:t>
            </a:fld>
            <a:endParaRPr lang="en-US" dirty="0"/>
          </a:p>
        </p:txBody>
      </p:sp>
    </p:spTree>
    <p:extLst>
      <p:ext uri="{BB962C8B-B14F-4D97-AF65-F5344CB8AC3E}">
        <p14:creationId xmlns:p14="http://schemas.microsoft.com/office/powerpoint/2010/main" val="28303018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1906073"/>
            <a:ext cx="4559120" cy="1479252"/>
          </a:xfrm>
        </p:spPr>
        <p:txBody>
          <a:bodyPr>
            <a:normAutofit fontScale="90000"/>
          </a:bodyPr>
          <a:lstStyle/>
          <a:p>
            <a:pPr fontAlgn="base"/>
            <a:r>
              <a:rPr lang="en-US" dirty="0" smtClean="0"/>
              <a:t>STEP # 9</a:t>
            </a:r>
            <a:br>
              <a:rPr lang="en-US" dirty="0" smtClean="0"/>
            </a:br>
            <a:r>
              <a:rPr lang="en-US" dirty="0" smtClean="0"/>
              <a:t>Tab #05</a:t>
            </a:r>
            <a:br>
              <a:rPr lang="en-US" dirty="0" smtClean="0"/>
            </a:br>
            <a:r>
              <a:rPr lang="en-US" dirty="0" smtClean="0"/>
              <a:t>Description</a:t>
            </a:r>
            <a:r>
              <a:rPr lang="en-US" dirty="0"/>
              <a:t/>
            </a:r>
            <a:br>
              <a:rPr lang="en-US" dirty="0"/>
            </a:br>
            <a:r>
              <a:rPr lang="en-US" dirty="0"/>
              <a:t>Product Description</a:t>
            </a:r>
          </a:p>
        </p:txBody>
      </p:sp>
      <p:sp>
        <p:nvSpPr>
          <p:cNvPr id="4" name="Text Placeholder 3"/>
          <p:cNvSpPr>
            <a:spLocks noGrp="1"/>
          </p:cNvSpPr>
          <p:nvPr>
            <p:ph type="body" sz="half" idx="2"/>
          </p:nvPr>
        </p:nvSpPr>
        <p:spPr>
          <a:xfrm>
            <a:off x="476519" y="3549918"/>
            <a:ext cx="4559120" cy="2194036"/>
          </a:xfrm>
        </p:spPr>
        <p:txBody>
          <a:bodyPr>
            <a:normAutofit/>
          </a:bodyPr>
          <a:lstStyle/>
          <a:p>
            <a:pPr algn="just"/>
            <a:r>
              <a:rPr lang="en-US" sz="1600" dirty="0"/>
              <a:t>The Product Description is one more opportunity to sell your product to your customer.</a:t>
            </a:r>
            <a:endParaRPr lang="en-US" sz="1600" b="1" dirty="0">
              <a:solidFill>
                <a:schemeClr val="tx2">
                  <a:lumMod val="75000"/>
                </a:schemeClr>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7302382" y="1710238"/>
            <a:ext cx="3850723" cy="2370028"/>
          </a:xfrm>
        </p:spPr>
        <p:txBody>
          <a:bodyPr>
            <a:noAutofit/>
          </a:bodyPr>
          <a:lstStyle/>
          <a:p>
            <a:pPr marL="0" indent="0" algn="ctr">
              <a:buNone/>
            </a:pPr>
            <a:r>
              <a:rPr lang="ar-AE" sz="3600" dirty="0"/>
              <a:t>پروڈکٹ کی تفصیل آپ کے پروڈکٹ کو اپنے کسٹمر کو فروخت کرنے کا ایک اور موقع ہے۔</a:t>
            </a:r>
            <a:endParaRPr lang="en-US" sz="32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80</a:t>
            </a:fld>
            <a:endParaRPr lang="en-US" dirty="0"/>
          </a:p>
        </p:txBody>
      </p:sp>
    </p:spTree>
    <p:extLst>
      <p:ext uri="{BB962C8B-B14F-4D97-AF65-F5344CB8AC3E}">
        <p14:creationId xmlns:p14="http://schemas.microsoft.com/office/powerpoint/2010/main" val="34229183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026" name="Picture 2" descr="https://www.salesbacker.com/media/178_Create_Amazon_FBA_Product_Listing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86189"/>
            <a:ext cx="11415576" cy="180626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81</a:t>
            </a:fld>
            <a:endParaRPr lang="en-US" dirty="0"/>
          </a:p>
        </p:txBody>
      </p:sp>
    </p:spTree>
    <p:extLst>
      <p:ext uri="{BB962C8B-B14F-4D97-AF65-F5344CB8AC3E}">
        <p14:creationId xmlns:p14="http://schemas.microsoft.com/office/powerpoint/2010/main" val="39910648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1906073"/>
            <a:ext cx="4597422" cy="1479252"/>
          </a:xfrm>
        </p:spPr>
        <p:txBody>
          <a:bodyPr>
            <a:normAutofit/>
          </a:bodyPr>
          <a:lstStyle/>
          <a:p>
            <a:pPr fontAlgn="base"/>
            <a:r>
              <a:rPr lang="en-US" dirty="0" smtClean="0"/>
              <a:t>STEP # 10</a:t>
            </a:r>
            <a:br>
              <a:rPr lang="en-US" dirty="0" smtClean="0"/>
            </a:br>
            <a:r>
              <a:rPr lang="en-US" dirty="0" smtClean="0"/>
              <a:t>Tab #06</a:t>
            </a:r>
            <a:br>
              <a:rPr lang="en-US" dirty="0" smtClean="0"/>
            </a:br>
            <a:r>
              <a:rPr lang="en-US" dirty="0" smtClean="0"/>
              <a:t>Keywords</a:t>
            </a:r>
            <a:endParaRPr lang="en-US" dirty="0"/>
          </a:p>
        </p:txBody>
      </p:sp>
      <p:sp>
        <p:nvSpPr>
          <p:cNvPr id="4" name="Text Placeholder 3"/>
          <p:cNvSpPr>
            <a:spLocks noGrp="1"/>
          </p:cNvSpPr>
          <p:nvPr>
            <p:ph type="body" sz="half" idx="2"/>
          </p:nvPr>
        </p:nvSpPr>
        <p:spPr>
          <a:xfrm>
            <a:off x="476519" y="3549918"/>
            <a:ext cx="4597422" cy="2194036"/>
          </a:xfrm>
        </p:spPr>
        <p:txBody>
          <a:bodyPr>
            <a:normAutofit/>
          </a:bodyPr>
          <a:lstStyle/>
          <a:p>
            <a:pPr algn="just"/>
            <a:r>
              <a:rPr lang="en-US" sz="1600" dirty="0"/>
              <a:t>Your Keyword tab is a key part of your Amazon listing. Although no customer will actually see the information you input here, Amazon will use this information whenever customers search for your product or related products.</a:t>
            </a:r>
            <a:endParaRPr lang="en-US" sz="1600" b="1" dirty="0">
              <a:solidFill>
                <a:schemeClr val="tx2">
                  <a:lumMod val="75000"/>
                </a:schemeClr>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452314" y="816584"/>
            <a:ext cx="5409126" cy="2370028"/>
          </a:xfrm>
        </p:spPr>
        <p:txBody>
          <a:bodyPr>
            <a:noAutofit/>
          </a:bodyPr>
          <a:lstStyle/>
          <a:p>
            <a:pPr marL="0" indent="0" algn="ctr">
              <a:buNone/>
            </a:pPr>
            <a:r>
              <a:rPr lang="en-US" sz="2800" dirty="0" smtClean="0"/>
              <a:t>  </a:t>
            </a:r>
            <a:r>
              <a:rPr lang="ar-AE" sz="2800" dirty="0" smtClean="0"/>
              <a:t>آپ </a:t>
            </a:r>
            <a:r>
              <a:rPr lang="ar-AE" sz="2800" dirty="0"/>
              <a:t>کا </a:t>
            </a:r>
            <a:endParaRPr lang="en-US" sz="2800" dirty="0" smtClean="0"/>
          </a:p>
          <a:p>
            <a:pPr marL="0" indent="0" algn="ctr">
              <a:buNone/>
            </a:pPr>
            <a:r>
              <a:rPr lang="en-US" sz="2800" dirty="0" smtClean="0"/>
              <a:t>Keyword Tab</a:t>
            </a:r>
          </a:p>
          <a:p>
            <a:pPr marL="0" indent="0" algn="ctr">
              <a:buNone/>
            </a:pPr>
            <a:r>
              <a:rPr lang="ar-AE" sz="2800" dirty="0" smtClean="0"/>
              <a:t>آپ کی</a:t>
            </a:r>
            <a:r>
              <a:rPr lang="en-US" sz="2800" dirty="0" smtClean="0"/>
              <a:t> </a:t>
            </a:r>
          </a:p>
          <a:p>
            <a:pPr marL="0" indent="0" algn="ctr">
              <a:buNone/>
            </a:pPr>
            <a:r>
              <a:rPr lang="ar-AE" sz="2800" dirty="0" smtClean="0"/>
              <a:t> ایمیزون لسٹنگ کا ایک اہم حصہ ہے۔ اگرچہ کوئی بھی کسٹمر درحقیقت وہ معلومات نہیں دیکھے گا جو آپ یہاں داخل کرتے ہیں ، ایمیزون اس معلومات کو استعمال کرے گا جب بھی گاہک آپ کی مصنوعات یا متعلقہ مصنوعات کی تلاش کریں گے۔</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82</a:t>
            </a:fld>
            <a:endParaRPr lang="en-US" dirty="0"/>
          </a:p>
        </p:txBody>
      </p:sp>
    </p:spTree>
    <p:extLst>
      <p:ext uri="{BB962C8B-B14F-4D97-AF65-F5344CB8AC3E}">
        <p14:creationId xmlns:p14="http://schemas.microsoft.com/office/powerpoint/2010/main" val="20016100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1906073"/>
            <a:ext cx="4520484" cy="1479252"/>
          </a:xfrm>
        </p:spPr>
        <p:txBody>
          <a:bodyPr>
            <a:normAutofit fontScale="90000"/>
          </a:bodyPr>
          <a:lstStyle/>
          <a:p>
            <a:pPr fontAlgn="base"/>
            <a:r>
              <a:rPr lang="en-US" dirty="0" smtClean="0"/>
              <a:t>STEP # 10</a:t>
            </a:r>
            <a:br>
              <a:rPr lang="en-US" dirty="0" smtClean="0"/>
            </a:br>
            <a:r>
              <a:rPr lang="en-US" dirty="0" smtClean="0"/>
              <a:t>Tab #06</a:t>
            </a:r>
            <a:br>
              <a:rPr lang="en-US" dirty="0" smtClean="0"/>
            </a:br>
            <a:r>
              <a:rPr lang="en-US" dirty="0" smtClean="0"/>
              <a:t>Keywords</a:t>
            </a:r>
            <a:br>
              <a:rPr lang="en-US" dirty="0" smtClean="0"/>
            </a:br>
            <a:r>
              <a:rPr lang="en-US" dirty="0" smtClean="0"/>
              <a:t>Search Terms</a:t>
            </a:r>
            <a:endParaRPr lang="en-US" dirty="0"/>
          </a:p>
        </p:txBody>
      </p:sp>
      <p:sp>
        <p:nvSpPr>
          <p:cNvPr id="4" name="Text Placeholder 3"/>
          <p:cNvSpPr>
            <a:spLocks noGrp="1"/>
          </p:cNvSpPr>
          <p:nvPr>
            <p:ph type="body" sz="half" idx="2"/>
          </p:nvPr>
        </p:nvSpPr>
        <p:spPr>
          <a:xfrm>
            <a:off x="476519" y="3549918"/>
            <a:ext cx="4520484" cy="2194036"/>
          </a:xfrm>
        </p:spPr>
        <p:txBody>
          <a:bodyPr>
            <a:normAutofit/>
          </a:bodyPr>
          <a:lstStyle/>
          <a:p>
            <a:pPr algn="just"/>
            <a:r>
              <a:rPr lang="en-US" sz="1600" dirty="0"/>
              <a:t>Fill each search term field with as many unique keywords as you can, and separate each keywords with a comma. Remember, there is no need to repeat keywords, so if you’ve used a keyword in your title or bullet points, you won’t need to use it again here.</a:t>
            </a:r>
            <a:endParaRPr lang="en-US" sz="1600" b="1" dirty="0">
              <a:solidFill>
                <a:schemeClr val="tx2">
                  <a:lumMod val="75000"/>
                </a:schemeClr>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812923" y="1015297"/>
            <a:ext cx="4868216" cy="2370028"/>
          </a:xfrm>
        </p:spPr>
        <p:txBody>
          <a:bodyPr>
            <a:noAutofit/>
          </a:bodyPr>
          <a:lstStyle/>
          <a:p>
            <a:pPr marL="0" indent="0" algn="ctr">
              <a:buNone/>
            </a:pPr>
            <a:r>
              <a:rPr lang="ar-AE" sz="2800" dirty="0"/>
              <a:t>ہر سرچ ٹرم فیلڈ کو زیادہ سے زیادہ منفرد کلیدی الفاظ سے بھریں ، اور ہر مطلوبہ الفاظ کو کوما سے الگ کریں۔ یاد </a:t>
            </a:r>
            <a:r>
              <a:rPr lang="ar-AE" sz="2800" dirty="0" smtClean="0"/>
              <a:t>رکھیں،</a:t>
            </a:r>
            <a:endParaRPr lang="en-US" sz="2800" dirty="0" smtClean="0"/>
          </a:p>
          <a:p>
            <a:pPr marL="0" indent="0" algn="ctr">
              <a:buNone/>
            </a:pPr>
            <a:r>
              <a:rPr lang="ar-AE" sz="2800" dirty="0" smtClean="0"/>
              <a:t> </a:t>
            </a:r>
            <a:r>
              <a:rPr lang="ar-AE" sz="2800" dirty="0"/>
              <a:t>مطلوبہ الفاظ کو دہرانے کی ضرورت نہیں ہے ، لہذا اگر آپ نے اپنے عنوان یا بلٹ پوائنٹس میں کوئی کلیدی لفظ استعمال کیا ہے تو آپ کو اسے دوبارہ یہاں استعمال کرنے کی ضرورت نہیں ہوگی۔</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83</a:t>
            </a:fld>
            <a:endParaRPr lang="en-US" dirty="0"/>
          </a:p>
        </p:txBody>
      </p:sp>
    </p:spTree>
    <p:extLst>
      <p:ext uri="{BB962C8B-B14F-4D97-AF65-F5344CB8AC3E}">
        <p14:creationId xmlns:p14="http://schemas.microsoft.com/office/powerpoint/2010/main" val="26169214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028" name="Picture 4" descr="https://www.salesbacker.com/media/195_Create_Amazon_FBA_Product_Listing_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965"/>
            <a:ext cx="12150944" cy="277845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84</a:t>
            </a:fld>
            <a:endParaRPr lang="en-US" dirty="0"/>
          </a:p>
        </p:txBody>
      </p:sp>
    </p:spTree>
    <p:extLst>
      <p:ext uri="{BB962C8B-B14F-4D97-AF65-F5344CB8AC3E}">
        <p14:creationId xmlns:p14="http://schemas.microsoft.com/office/powerpoint/2010/main" val="33905629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1133341"/>
            <a:ext cx="4623515" cy="2251984"/>
          </a:xfrm>
        </p:spPr>
        <p:txBody>
          <a:bodyPr>
            <a:normAutofit/>
          </a:bodyPr>
          <a:lstStyle/>
          <a:p>
            <a:pPr fontAlgn="base"/>
            <a:r>
              <a:rPr lang="en-US" dirty="0" smtClean="0"/>
              <a:t>STEP # 10</a:t>
            </a:r>
            <a:br>
              <a:rPr lang="en-US" dirty="0" smtClean="0"/>
            </a:br>
            <a:r>
              <a:rPr lang="en-US" dirty="0" smtClean="0"/>
              <a:t>Tab #06</a:t>
            </a:r>
            <a:br>
              <a:rPr lang="en-US" dirty="0" smtClean="0"/>
            </a:br>
            <a:r>
              <a:rPr lang="en-US" dirty="0" smtClean="0"/>
              <a:t>Keywords</a:t>
            </a:r>
            <a:br>
              <a:rPr lang="en-US" dirty="0" smtClean="0"/>
            </a:br>
            <a:r>
              <a:rPr lang="en-US" dirty="0"/>
              <a:t>Subject Matter, Other Attributes, Intended Use, and Target Audience</a:t>
            </a:r>
          </a:p>
        </p:txBody>
      </p:sp>
      <p:sp>
        <p:nvSpPr>
          <p:cNvPr id="4" name="Text Placeholder 3"/>
          <p:cNvSpPr>
            <a:spLocks noGrp="1"/>
          </p:cNvSpPr>
          <p:nvPr>
            <p:ph type="body" sz="half" idx="2"/>
          </p:nvPr>
        </p:nvSpPr>
        <p:spPr>
          <a:xfrm>
            <a:off x="476519" y="3549918"/>
            <a:ext cx="4623516" cy="2194036"/>
          </a:xfrm>
        </p:spPr>
        <p:txBody>
          <a:bodyPr>
            <a:normAutofit/>
          </a:bodyPr>
          <a:lstStyle/>
          <a:p>
            <a:pPr algn="just"/>
            <a:r>
              <a:rPr lang="en-US" sz="1600" dirty="0"/>
              <a:t>The next four sections are all fields based on drop down menus. Simply click on each field, and you’ll be given a drop down menu of related choices.</a:t>
            </a:r>
            <a:endParaRPr lang="en-US" sz="1600" b="1" dirty="0">
              <a:solidFill>
                <a:schemeClr val="tx2">
                  <a:lumMod val="75000"/>
                </a:schemeClr>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826570" y="1664928"/>
            <a:ext cx="4868216" cy="3440793"/>
          </a:xfrm>
        </p:spPr>
        <p:txBody>
          <a:bodyPr>
            <a:noAutofit/>
          </a:bodyPr>
          <a:lstStyle/>
          <a:p>
            <a:pPr marL="0" indent="0" algn="ctr">
              <a:buNone/>
            </a:pPr>
            <a:r>
              <a:rPr lang="ar-AE" sz="2800" dirty="0"/>
              <a:t>اگلے چار حصے ڈراپ ڈاؤن مینوز پر مبنی تمام فیلڈز ہیں</a:t>
            </a:r>
            <a:r>
              <a:rPr lang="ar-AE" sz="2800" dirty="0" smtClean="0"/>
              <a:t>۔</a:t>
            </a:r>
            <a:endParaRPr lang="en-US" sz="2800" dirty="0" smtClean="0"/>
          </a:p>
          <a:p>
            <a:pPr marL="0" indent="0" algn="ctr">
              <a:buNone/>
            </a:pPr>
            <a:r>
              <a:rPr lang="ar-AE" sz="2800" dirty="0" smtClean="0"/>
              <a:t> </a:t>
            </a:r>
            <a:r>
              <a:rPr lang="ar-AE" sz="2800" dirty="0"/>
              <a:t>بس ہر فیلڈ پر کلک کریں ، اور آپ کو متعلقہ انتخاب کا ڈراپ ڈاؤن مینو دیا جائے گا۔</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85</a:t>
            </a:fld>
            <a:endParaRPr lang="en-US" dirty="0"/>
          </a:p>
        </p:txBody>
      </p:sp>
    </p:spTree>
    <p:extLst>
      <p:ext uri="{BB962C8B-B14F-4D97-AF65-F5344CB8AC3E}">
        <p14:creationId xmlns:p14="http://schemas.microsoft.com/office/powerpoint/2010/main" val="23482442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050" name="Picture 2" descr="https://www.salesbacker.com/media/196_Create_Amazon_FBA_Product_Listing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26" y="1798637"/>
            <a:ext cx="11599785" cy="255442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86</a:t>
            </a:fld>
            <a:endParaRPr lang="en-US" dirty="0"/>
          </a:p>
        </p:txBody>
      </p:sp>
    </p:spTree>
    <p:extLst>
      <p:ext uri="{BB962C8B-B14F-4D97-AF65-F5344CB8AC3E}">
        <p14:creationId xmlns:p14="http://schemas.microsoft.com/office/powerpoint/2010/main" val="23503348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3074" name="Picture 2" descr="https://www.salesbacker.com/media/191_Create_Amazon_FBA_Product_Listing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0121"/>
            <a:ext cx="12055864" cy="273419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87</a:t>
            </a:fld>
            <a:endParaRPr lang="en-US" dirty="0"/>
          </a:p>
        </p:txBody>
      </p:sp>
    </p:spTree>
    <p:extLst>
      <p:ext uri="{BB962C8B-B14F-4D97-AF65-F5344CB8AC3E}">
        <p14:creationId xmlns:p14="http://schemas.microsoft.com/office/powerpoint/2010/main" val="2299844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4098" name="Picture 2" descr="https://www.salesbacker.com/media/179_Create_Amazon_FBA_Product_Listing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0405"/>
            <a:ext cx="11911896" cy="274212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88</a:t>
            </a:fld>
            <a:endParaRPr lang="en-US" dirty="0"/>
          </a:p>
        </p:txBody>
      </p:sp>
    </p:spTree>
    <p:extLst>
      <p:ext uri="{BB962C8B-B14F-4D97-AF65-F5344CB8AC3E}">
        <p14:creationId xmlns:p14="http://schemas.microsoft.com/office/powerpoint/2010/main" val="4621692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5122" name="Picture 2" descr="https://www.salesbacker.com/media/227_Create_Amazon_FBA_Product_Listing_x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0" y="1957589"/>
            <a:ext cx="12209170" cy="280759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89</a:t>
            </a:fld>
            <a:endParaRPr lang="en-US" dirty="0"/>
          </a:p>
        </p:txBody>
      </p:sp>
    </p:spTree>
    <p:extLst>
      <p:ext uri="{BB962C8B-B14F-4D97-AF65-F5344CB8AC3E}">
        <p14:creationId xmlns:p14="http://schemas.microsoft.com/office/powerpoint/2010/main" val="2237848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 </a:t>
            </a:r>
            <a:r>
              <a:rPr lang="en-US" dirty="0" smtClean="0"/>
              <a:t>4</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pPr algn="just"/>
            <a:r>
              <a:rPr lang="en-US" dirty="0">
                <a:solidFill>
                  <a:schemeClr val="bg1"/>
                </a:solidFill>
              </a:rPr>
              <a:t> After typing your product into the search bar, you’ll be given all of the possible categories for that specific product. For my water bottle, I am given 12 different choices in which my water bottle will fit. Choose the one that is most appropriate to your product.</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7" name="Content Placeholder 2"/>
          <p:cNvSpPr txBox="1">
            <a:spLocks/>
          </p:cNvSpPr>
          <p:nvPr/>
        </p:nvSpPr>
        <p:spPr>
          <a:xfrm>
            <a:off x="6843656" y="1307592"/>
            <a:ext cx="4815840" cy="5248656"/>
          </a:xfrm>
          <a:prstGeom prst="rect">
            <a:avLst/>
          </a:prstGeom>
          <a:solidFill>
            <a:schemeClr val="bg1">
              <a:lumMod val="75000"/>
            </a:schemeClr>
          </a:solidFill>
        </p:spPr>
        <p:txBody>
          <a:bodyPr vert="horz" lIns="91440" tIns="45720" rIns="91440" bIns="45720" rtlCol="0" anchor="t">
            <a:norm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3200" kern="1200">
                <a:solidFill>
                  <a:schemeClr val="bg1">
                    <a:lumMod val="85000"/>
                    <a:lumOff val="15000"/>
                  </a:schemeClr>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28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24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2000"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2000" kern="1200" baseline="0">
                <a:solidFill>
                  <a:schemeClr val="tx1"/>
                </a:solidFill>
                <a:latin typeface="+mn-lt"/>
                <a:ea typeface="+mn-ea"/>
                <a:cs typeface="+mn-cs"/>
              </a:defRPr>
            </a:lvl9pPr>
          </a:lstStyle>
          <a:p>
            <a:pPr algn="ctr"/>
            <a:r>
              <a:rPr lang="ar-AE" sz="2800" dirty="0">
                <a:solidFill>
                  <a:schemeClr val="tx2">
                    <a:lumMod val="75000"/>
                  </a:schemeClr>
                </a:solidFill>
              </a:rPr>
              <a:t>سرچ بار میں اپنے پروڈکٹ کو ٹائپ کرنے کے بعد ، آپ کو اس مخصوص پروڈکٹ کے لئے تمام ممکنہ زمرے دئے جائیں گے۔ </a:t>
            </a:r>
            <a:endParaRPr lang="en-US" sz="2800" dirty="0" smtClean="0">
              <a:solidFill>
                <a:schemeClr val="tx2">
                  <a:lumMod val="75000"/>
                </a:schemeClr>
              </a:solidFill>
            </a:endParaRPr>
          </a:p>
          <a:p>
            <a:pPr algn="ctr"/>
            <a:r>
              <a:rPr lang="ar-AE" sz="2800" b="1" dirty="0" smtClean="0">
                <a:solidFill>
                  <a:srgbClr val="00B050"/>
                </a:solidFill>
              </a:rPr>
              <a:t>میری </a:t>
            </a:r>
            <a:r>
              <a:rPr lang="ar-AE" sz="2800" b="1" dirty="0">
                <a:solidFill>
                  <a:srgbClr val="00B050"/>
                </a:solidFill>
              </a:rPr>
              <a:t>پانی کی بوتل کے لئے</a:t>
            </a:r>
            <a:r>
              <a:rPr lang="ar-AE" sz="2800" b="1" dirty="0" smtClean="0">
                <a:solidFill>
                  <a:srgbClr val="00B050"/>
                </a:solidFill>
              </a:rPr>
              <a:t> مجھے </a:t>
            </a:r>
            <a:r>
              <a:rPr lang="ar-AE" sz="2800" b="1" dirty="0">
                <a:solidFill>
                  <a:srgbClr val="00B050"/>
                </a:solidFill>
              </a:rPr>
              <a:t>12 مختلف انتخاب دیئے گئے ہیں جس میں میری پانی کی بوتل فٹ ہوگی۔ اپنی مصنوعات کے لئے ایک مناسب انتخاب کریں۔</a:t>
            </a:r>
            <a:endParaRPr lang="en-US" sz="2800" b="1" dirty="0">
              <a:solidFill>
                <a:srgbClr val="00B050"/>
              </a:solidFill>
            </a:endParaRPr>
          </a:p>
        </p:txBody>
      </p:sp>
      <p:grpSp>
        <p:nvGrpSpPr>
          <p:cNvPr id="11" name="Group 10"/>
          <p:cNvGrpSpPr/>
          <p:nvPr/>
        </p:nvGrpSpPr>
        <p:grpSpPr>
          <a:xfrm>
            <a:off x="5449051" y="2873954"/>
            <a:ext cx="1317564" cy="1351928"/>
            <a:chOff x="5450675" y="216732"/>
            <a:chExt cx="1317564" cy="1351928"/>
          </a:xfrm>
        </p:grpSpPr>
        <p:pic>
          <p:nvPicPr>
            <p:cNvPr id="12" name="Picture 11"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13" name="Picture 12"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6" name="Slide Number Placeholder 5"/>
          <p:cNvSpPr>
            <a:spLocks noGrp="1"/>
          </p:cNvSpPr>
          <p:nvPr>
            <p:ph type="sldNum" sz="quarter" idx="12"/>
          </p:nvPr>
        </p:nvSpPr>
        <p:spPr/>
        <p:txBody>
          <a:bodyPr/>
          <a:lstStyle/>
          <a:p>
            <a:fld id="{8A7A6979-0714-4377-B894-6BE4C2D6E202}" type="slidenum">
              <a:rPr lang="en-US" smtClean="0"/>
              <a:t>9</a:t>
            </a:fld>
            <a:endParaRPr lang="en-US" dirty="0"/>
          </a:p>
        </p:txBody>
      </p:sp>
    </p:spTree>
    <p:extLst>
      <p:ext uri="{BB962C8B-B14F-4D97-AF65-F5344CB8AC3E}">
        <p14:creationId xmlns:p14="http://schemas.microsoft.com/office/powerpoint/2010/main" val="30752362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1906073"/>
            <a:ext cx="4623515" cy="1479252"/>
          </a:xfrm>
        </p:spPr>
        <p:txBody>
          <a:bodyPr>
            <a:normAutofit/>
          </a:bodyPr>
          <a:lstStyle/>
          <a:p>
            <a:pPr fontAlgn="base"/>
            <a:r>
              <a:rPr lang="en-US" dirty="0" smtClean="0"/>
              <a:t>STEP # 11</a:t>
            </a:r>
            <a:br>
              <a:rPr lang="en-US" dirty="0" smtClean="0"/>
            </a:br>
            <a:r>
              <a:rPr lang="en-US" dirty="0" smtClean="0"/>
              <a:t>Tab #07</a:t>
            </a:r>
            <a:br>
              <a:rPr lang="en-US" dirty="0" smtClean="0"/>
            </a:br>
            <a:r>
              <a:rPr lang="en-US" dirty="0" smtClean="0"/>
              <a:t>More details</a:t>
            </a:r>
            <a:endParaRPr lang="en-US" dirty="0"/>
          </a:p>
        </p:txBody>
      </p:sp>
      <p:sp>
        <p:nvSpPr>
          <p:cNvPr id="4" name="Text Placeholder 3"/>
          <p:cNvSpPr>
            <a:spLocks noGrp="1"/>
          </p:cNvSpPr>
          <p:nvPr>
            <p:ph type="body" sz="half" idx="2"/>
          </p:nvPr>
        </p:nvSpPr>
        <p:spPr>
          <a:xfrm>
            <a:off x="476519" y="3549918"/>
            <a:ext cx="4623515" cy="2194036"/>
          </a:xfrm>
        </p:spPr>
        <p:txBody>
          <a:bodyPr>
            <a:normAutofit/>
          </a:bodyPr>
          <a:lstStyle/>
          <a:p>
            <a:pPr algn="just"/>
            <a:r>
              <a:rPr lang="en-US" sz="1600" dirty="0"/>
              <a:t>It’s pretty self-explanatory. You simply walk through every field and fill in as many as you can</a:t>
            </a:r>
            <a:r>
              <a:rPr lang="en-US" sz="1600" dirty="0" smtClean="0"/>
              <a:t>. This </a:t>
            </a:r>
            <a:r>
              <a:rPr lang="en-US" sz="1600" dirty="0"/>
              <a:t>is the tab on which your price is determined. You should have two specific places to enter a </a:t>
            </a:r>
            <a:r>
              <a:rPr lang="en-US" sz="1600" dirty="0" smtClean="0"/>
              <a:t>price</a:t>
            </a:r>
            <a:r>
              <a:rPr lang="en-US" sz="1600" dirty="0"/>
              <a:t>.</a:t>
            </a:r>
            <a:endParaRPr lang="en-US" sz="1600" dirty="0" smtClean="0"/>
          </a:p>
          <a:p>
            <a:pPr algn="just"/>
            <a:endParaRPr lang="en-US" sz="1600" b="1" dirty="0">
              <a:solidFill>
                <a:schemeClr val="tx2">
                  <a:lumMod val="75000"/>
                </a:schemeClr>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7534141" y="1443155"/>
            <a:ext cx="3683358" cy="4213526"/>
          </a:xfrm>
        </p:spPr>
        <p:txBody>
          <a:bodyPr>
            <a:noAutofit/>
          </a:bodyPr>
          <a:lstStyle/>
          <a:p>
            <a:pPr marL="0" indent="0" algn="ctr">
              <a:buNone/>
            </a:pPr>
            <a:r>
              <a:rPr lang="ar-AE" sz="2800" dirty="0"/>
              <a:t>یہ کافی خود وضاحتی </a:t>
            </a:r>
            <a:r>
              <a:rPr lang="ar-AE" sz="2800" dirty="0" smtClean="0"/>
              <a:t>ہے۔ </a:t>
            </a:r>
            <a:endParaRPr lang="en-US" sz="2800" dirty="0" smtClean="0"/>
          </a:p>
          <a:p>
            <a:pPr marL="0" indent="0" algn="ctr">
              <a:buNone/>
            </a:pPr>
            <a:r>
              <a:rPr lang="ar-AE" sz="2800" dirty="0" smtClean="0"/>
              <a:t>یہ </a:t>
            </a:r>
            <a:r>
              <a:rPr lang="ar-AE" sz="2800" dirty="0"/>
              <a:t>وہ ٹیب ہے جس پر آپ کی قیمت کا تعین ہوتا ہے</a:t>
            </a:r>
            <a:r>
              <a:rPr lang="ar-AE" sz="2800" dirty="0" smtClean="0"/>
              <a:t>۔</a:t>
            </a:r>
            <a:endParaRPr lang="en-US" sz="2800" dirty="0" smtClean="0"/>
          </a:p>
          <a:p>
            <a:pPr marL="0" indent="0" algn="ctr">
              <a:buNone/>
            </a:pPr>
            <a:r>
              <a:rPr lang="ar-AE" sz="2800" dirty="0" smtClean="0"/>
              <a:t> </a:t>
            </a:r>
            <a:r>
              <a:rPr lang="ar-AE" sz="2800" dirty="0"/>
              <a:t>قیمت درج کرنے کے لیے آپ کے پاس دو مخصوص جگہیں ہونی چاہئیں۔</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90</a:t>
            </a:fld>
            <a:endParaRPr lang="en-US" dirty="0"/>
          </a:p>
        </p:txBody>
      </p:sp>
    </p:spTree>
    <p:extLst>
      <p:ext uri="{BB962C8B-B14F-4D97-AF65-F5344CB8AC3E}">
        <p14:creationId xmlns:p14="http://schemas.microsoft.com/office/powerpoint/2010/main" val="363485775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751" y="964692"/>
            <a:ext cx="10345003" cy="1188720"/>
          </a:xfrm>
        </p:spPr>
        <p:txBody>
          <a:bodyPr/>
          <a:lstStyle/>
          <a:p>
            <a:r>
              <a:rPr lang="en-US" dirty="0" smtClean="0"/>
              <a:t>Price </a:t>
            </a:r>
            <a:endParaRPr lang="en-US" dirty="0"/>
          </a:p>
        </p:txBody>
      </p:sp>
      <p:sp>
        <p:nvSpPr>
          <p:cNvPr id="3" name="Content Placeholder 2"/>
          <p:cNvSpPr>
            <a:spLocks noGrp="1"/>
          </p:cNvSpPr>
          <p:nvPr>
            <p:ph sz="half" idx="1"/>
          </p:nvPr>
        </p:nvSpPr>
        <p:spPr>
          <a:xfrm>
            <a:off x="900751" y="2638044"/>
            <a:ext cx="4688680" cy="3101982"/>
          </a:xfrm>
        </p:spPr>
        <p:txBody>
          <a:bodyPr/>
          <a:lstStyle/>
          <a:p>
            <a:pPr marL="0" indent="0" algn="ctr">
              <a:buNone/>
            </a:pPr>
            <a:r>
              <a:rPr lang="en-US" b="1" dirty="0"/>
              <a:t>Manufacturer’s Suggested Retail </a:t>
            </a:r>
            <a:r>
              <a:rPr lang="en-US" b="1" dirty="0" smtClean="0"/>
              <a:t>Price</a:t>
            </a:r>
          </a:p>
          <a:p>
            <a:pPr marL="0" indent="0" algn="just">
              <a:buNone/>
            </a:pPr>
            <a:r>
              <a:rPr lang="en-US" dirty="0" smtClean="0"/>
              <a:t>This </a:t>
            </a:r>
            <a:r>
              <a:rPr lang="en-US" dirty="0"/>
              <a:t>is not the price your customer will pay. It’s only the price you determine a customer could pay if you weren’t so generous. On your actual listing, it appears as the list price.</a:t>
            </a:r>
          </a:p>
        </p:txBody>
      </p:sp>
      <p:sp>
        <p:nvSpPr>
          <p:cNvPr id="4" name="Content Placeholder 3"/>
          <p:cNvSpPr>
            <a:spLocks noGrp="1"/>
          </p:cNvSpPr>
          <p:nvPr>
            <p:ph sz="half" idx="2"/>
          </p:nvPr>
        </p:nvSpPr>
        <p:spPr>
          <a:xfrm>
            <a:off x="6250675" y="2638044"/>
            <a:ext cx="4995079" cy="3101982"/>
          </a:xfrm>
        </p:spPr>
        <p:txBody>
          <a:bodyPr/>
          <a:lstStyle/>
          <a:p>
            <a:pPr marL="0" indent="0" algn="ctr">
              <a:buNone/>
            </a:pPr>
            <a:r>
              <a:rPr lang="en-US" b="1" dirty="0"/>
              <a:t>Sale </a:t>
            </a:r>
            <a:r>
              <a:rPr lang="en-US" b="1" dirty="0" smtClean="0"/>
              <a:t>Price</a:t>
            </a:r>
          </a:p>
          <a:p>
            <a:pPr marL="0" indent="0" algn="just">
              <a:buNone/>
            </a:pPr>
            <a:r>
              <a:rPr lang="en-US" dirty="0" smtClean="0"/>
              <a:t>The </a:t>
            </a:r>
            <a:r>
              <a:rPr lang="en-US" dirty="0"/>
              <a:t>Sale Price is the actual price your customer will pay on your listing. </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91</a:t>
            </a:fld>
            <a:endParaRPr lang="en-US" dirty="0"/>
          </a:p>
        </p:txBody>
      </p:sp>
    </p:spTree>
    <p:extLst>
      <p:ext uri="{BB962C8B-B14F-4D97-AF65-F5344CB8AC3E}">
        <p14:creationId xmlns:p14="http://schemas.microsoft.com/office/powerpoint/2010/main" val="37577184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6146" name="Picture 2" descr="https://www.salesbacker.com/media/200_Create_Amazon_FBA_Product_Listing_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335" y="609442"/>
            <a:ext cx="10778589" cy="364058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92</a:t>
            </a:fld>
            <a:endParaRPr lang="en-US" dirty="0"/>
          </a:p>
        </p:txBody>
      </p:sp>
    </p:spTree>
    <p:extLst>
      <p:ext uri="{BB962C8B-B14F-4D97-AF65-F5344CB8AC3E}">
        <p14:creationId xmlns:p14="http://schemas.microsoft.com/office/powerpoint/2010/main" val="95171535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199" y="2584486"/>
            <a:ext cx="7729728" cy="1188720"/>
          </a:xfrm>
        </p:spPr>
        <p:txBody>
          <a:bodyPr/>
          <a:lstStyle/>
          <a:p>
            <a:r>
              <a:rPr lang="en-US" dirty="0" smtClean="0"/>
              <a:t>Thank you</a:t>
            </a:r>
            <a:endParaRPr lang="en-US" dirty="0"/>
          </a:p>
        </p:txBody>
      </p:sp>
      <p:sp>
        <p:nvSpPr>
          <p:cNvPr id="3" name="Footer Placeholder 2"/>
          <p:cNvSpPr>
            <a:spLocks noGrp="1"/>
          </p:cNvSpPr>
          <p:nvPr>
            <p:ph type="ftr" sz="quarter" idx="11"/>
          </p:nvPr>
        </p:nvSpPr>
        <p:spPr/>
        <p:txBody>
          <a:bodyPr/>
          <a:lstStyle/>
          <a:p>
            <a:r>
              <a:rPr lang="en-US" smtClean="0"/>
              <a:t>Adil Mukhtar - TDAP</a:t>
            </a:r>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93</a:t>
            </a:fld>
            <a:endParaRPr lang="en-US" dirty="0"/>
          </a:p>
        </p:txBody>
      </p:sp>
      <p:pic>
        <p:nvPicPr>
          <p:cNvPr id="5" name="Picture 4" descr="C:\Users\shaban\Desktop\TDAP_final logo2.png"/>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PastelsSmooth/>
                    </a14:imgEffect>
                  </a14:imgLayer>
                </a14:imgProps>
              </a:ext>
            </a:extLst>
          </a:blip>
          <a:stretch>
            <a:fillRect/>
          </a:stretch>
        </p:blipFill>
        <p:spPr bwMode="auto">
          <a:xfrm>
            <a:off x="9136151" y="3097242"/>
            <a:ext cx="1314317" cy="1351928"/>
          </a:xfrm>
          <a:prstGeom prst="rect">
            <a:avLst/>
          </a:prstGeom>
          <a:noFill/>
          <a:ln w="9525">
            <a:noFill/>
            <a:miter lim="800000"/>
            <a:headEnd/>
            <a:tailEnd/>
          </a:ln>
        </p:spPr>
      </p:pic>
    </p:spTree>
    <p:extLst>
      <p:ext uri="{BB962C8B-B14F-4D97-AF65-F5344CB8AC3E}">
        <p14:creationId xmlns:p14="http://schemas.microsoft.com/office/powerpoint/2010/main" val="2444175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1415</TotalTime>
  <Words>3611</Words>
  <Application>Microsoft Office PowerPoint</Application>
  <PresentationFormat>Widescreen</PresentationFormat>
  <Paragraphs>401</Paragraphs>
  <Slides>93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93</vt:i4>
      </vt:variant>
    </vt:vector>
  </HeadingPairs>
  <TitlesOfParts>
    <vt:vector size="101" baseType="lpstr">
      <vt:lpstr>Arial</vt:lpstr>
      <vt:lpstr>Calibri</vt:lpstr>
      <vt:lpstr>Cambria</vt:lpstr>
      <vt:lpstr>Gill Sans MT</vt:lpstr>
      <vt:lpstr>Majalla UI</vt:lpstr>
      <vt:lpstr>Open Sans</vt:lpstr>
      <vt:lpstr>Times New Roman</vt:lpstr>
      <vt:lpstr>Parcel</vt:lpstr>
      <vt:lpstr>Product Listing on amazon</vt:lpstr>
      <vt:lpstr>STEP #1</vt:lpstr>
      <vt:lpstr>PowerPoint Presentation</vt:lpstr>
      <vt:lpstr>STEP # 2</vt:lpstr>
      <vt:lpstr>PowerPoint Presentation</vt:lpstr>
      <vt:lpstr>STEP # 3</vt:lpstr>
      <vt:lpstr>PowerPoint Presentation</vt:lpstr>
      <vt:lpstr>PowerPoint Presentation</vt:lpstr>
      <vt:lpstr>STEP # 4</vt:lpstr>
      <vt:lpstr>PowerPoint Presentation</vt:lpstr>
      <vt:lpstr>STEP # 5</vt:lpstr>
      <vt:lpstr>PowerPoint Presentation</vt:lpstr>
      <vt:lpstr>STEP # 5 Tab #01 1. Product Name</vt:lpstr>
      <vt:lpstr>PowerPoint Presentation</vt:lpstr>
      <vt:lpstr>STEP # 5 Tab #01 2. Manufacturer and Brand Name</vt:lpstr>
      <vt:lpstr>PowerPoint Presentation</vt:lpstr>
      <vt:lpstr>STEP # 5 Tab #01 3. Manufacturer Part Number</vt:lpstr>
      <vt:lpstr>PowerPoint Presentation</vt:lpstr>
      <vt:lpstr>STEP # 5 Tab #01 4. Package Quantity</vt:lpstr>
      <vt:lpstr>PowerPoint Presentation</vt:lpstr>
      <vt:lpstr>STEP # 5 Tab #01 5. Material Type</vt:lpstr>
      <vt:lpstr>PowerPoint Presentation</vt:lpstr>
      <vt:lpstr>STEP # 5 Tab #01 6. Color and Color Map</vt:lpstr>
      <vt:lpstr>PowerPoint Presentation</vt:lpstr>
      <vt:lpstr>STEP # 5 Tab #01 7. Shape</vt:lpstr>
      <vt:lpstr>PowerPoint Presentation</vt:lpstr>
      <vt:lpstr>STEP # 5 Tab #01 8. Lens Color</vt:lpstr>
      <vt:lpstr>PowerPoint Presentation</vt:lpstr>
      <vt:lpstr>STEP # 5 Tab #01 9. Size</vt:lpstr>
      <vt:lpstr>PowerPoint Presentation</vt:lpstr>
      <vt:lpstr>STEP # 5 Tab #01 10. Hand Orientation and Tension Supported</vt:lpstr>
      <vt:lpstr>PowerPoint Presentation</vt:lpstr>
      <vt:lpstr>STEP # 5 Tab #01 11. GTIN Exemption Reason</vt:lpstr>
      <vt:lpstr>PowerPoint Presentation</vt:lpstr>
      <vt:lpstr>PowerPoint Presentation</vt:lpstr>
      <vt:lpstr>STEP # 5 Tab #01 12. Related Product ID Type and Related Product ID</vt:lpstr>
      <vt:lpstr>PowerPoint Presentation</vt:lpstr>
      <vt:lpstr>STEP # 5 Tab #01 13. Item Display Dimensions and Weight</vt:lpstr>
      <vt:lpstr>PowerPoint Presentation</vt:lpstr>
      <vt:lpstr>STEP # 5 Tab #01 14. Weight Supported and Display Maximum Weight Recommendations</vt:lpstr>
      <vt:lpstr>PowerPoint Presentation</vt:lpstr>
      <vt:lpstr>STEP # 5 Tab #01 16. Product ID</vt:lpstr>
      <vt:lpstr>PowerPoint Presentation</vt:lpstr>
      <vt:lpstr>STEP # 6 Tab #02 Variations</vt:lpstr>
      <vt:lpstr>PowerPoint Presentation</vt:lpstr>
      <vt:lpstr>PowerPoint Presentation</vt:lpstr>
      <vt:lpstr>PowerPoint Presentation</vt:lpstr>
      <vt:lpstr>STEP # 7 Tab #03: offer 1. Import Designation</vt:lpstr>
      <vt:lpstr>PowerPoint Presentation</vt:lpstr>
      <vt:lpstr>STEP # 7 Tab #03: offer 2. Country of Publication</vt:lpstr>
      <vt:lpstr>PowerPoint Presentation</vt:lpstr>
      <vt:lpstr>STEP # 7 Tab #03: offer 3. Seller Warranty Description</vt:lpstr>
      <vt:lpstr>PowerPoint Presentation</vt:lpstr>
      <vt:lpstr>STEP # 7 Tab #03: offer 4. Release Date</vt:lpstr>
      <vt:lpstr>PowerPoint Presentation</vt:lpstr>
      <vt:lpstr>STEP # 7 Tab #03: offer 5. Country as Labeled</vt:lpstr>
      <vt:lpstr>PowerPoint Presentation</vt:lpstr>
      <vt:lpstr>STEP # 7 Tab #03: offer 6. Is Gift Wrap Available and Offering Can Be Gift Messaged</vt:lpstr>
      <vt:lpstr>PowerPoint Presentation</vt:lpstr>
      <vt:lpstr>STEP # 7 Tab #03: offer 7. Tax Code</vt:lpstr>
      <vt:lpstr>PowerPoint Presentation</vt:lpstr>
      <vt:lpstr>STEP # 7 Tab #03: offer 8. Fulfillment Latency</vt:lpstr>
      <vt:lpstr>PowerPoint Presentation</vt:lpstr>
      <vt:lpstr>STEP # 7 Tab #03: offer 9. Restock Date</vt:lpstr>
      <vt:lpstr>PowerPoint Presentation</vt:lpstr>
      <vt:lpstr>STEP # 7 Tab #03: offer 10. Legal Disclaimer</vt:lpstr>
      <vt:lpstr>PowerPoint Presentation</vt:lpstr>
      <vt:lpstr>STEP # 7 Tab #03: offer 11. Start selling date</vt:lpstr>
      <vt:lpstr>PowerPoint Presentation</vt:lpstr>
      <vt:lpstr>STEP # 5 Tab #03: offer 12. Signed By</vt:lpstr>
      <vt:lpstr>PowerPoint Presentation</vt:lpstr>
      <vt:lpstr>STEP # 7 Tab #03: offer 13. Fulfillment Channel</vt:lpstr>
      <vt:lpstr>PowerPoint Presentation</vt:lpstr>
      <vt:lpstr>STEP # 8 Tab #04 ImAGES</vt:lpstr>
      <vt:lpstr>PowerPoint Presentation</vt:lpstr>
      <vt:lpstr>STEP # 9 Tab #05 Description</vt:lpstr>
      <vt:lpstr>STEP # 9 Tab #05 Description Key Product Feature</vt:lpstr>
      <vt:lpstr>PowerPoint Presentation</vt:lpstr>
      <vt:lpstr>PowerPoint Presentation</vt:lpstr>
      <vt:lpstr>STEP # 9 Tab #05 Description Product Description</vt:lpstr>
      <vt:lpstr>PowerPoint Presentation</vt:lpstr>
      <vt:lpstr>STEP # 10 Tab #06 Keywords</vt:lpstr>
      <vt:lpstr>STEP # 10 Tab #06 Keywords Search Terms</vt:lpstr>
      <vt:lpstr>PowerPoint Presentation</vt:lpstr>
      <vt:lpstr>STEP # 10 Tab #06 Keywords Subject Matter, Other Attributes, Intended Use, and Target Audience</vt:lpstr>
      <vt:lpstr>PowerPoint Presentation</vt:lpstr>
      <vt:lpstr>PowerPoint Presentation</vt:lpstr>
      <vt:lpstr>PowerPoint Presentation</vt:lpstr>
      <vt:lpstr>PowerPoint Presentation</vt:lpstr>
      <vt:lpstr>STEP # 11 Tab #07 More details</vt:lpstr>
      <vt:lpstr>Price </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Listing on amazon</dc:title>
  <dc:creator>Windows User</dc:creator>
  <cp:lastModifiedBy>Microsoft account</cp:lastModifiedBy>
  <cp:revision>67</cp:revision>
  <dcterms:created xsi:type="dcterms:W3CDTF">2021-05-27T05:44:11Z</dcterms:created>
  <dcterms:modified xsi:type="dcterms:W3CDTF">2021-08-11T11:55:21Z</dcterms:modified>
</cp:coreProperties>
</file>