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79" r:id="rId4"/>
    <p:sldId id="258" r:id="rId5"/>
    <p:sldId id="274" r:id="rId6"/>
    <p:sldId id="275" r:id="rId7"/>
    <p:sldId id="276" r:id="rId8"/>
    <p:sldId id="277" r:id="rId9"/>
    <p:sldId id="261" r:id="rId10"/>
    <p:sldId id="262" r:id="rId11"/>
    <p:sldId id="263" r:id="rId12"/>
    <p:sldId id="265" r:id="rId13"/>
    <p:sldId id="270" r:id="rId14"/>
    <p:sldId id="278" r:id="rId15"/>
    <p:sldId id="271" r:id="rId16"/>
    <p:sldId id="273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958D2-4711-4A80-80E9-7A4A71815AC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3B558-EFC7-4B1A-A540-F6BCF98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623D-CDB4-48F2-815D-11C20EDFD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1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5EBDE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0792" y="1499692"/>
            <a:ext cx="3104515" cy="3715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45207"/>
            <a:ext cx="7389876" cy="322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29055"/>
            <a:ext cx="7390130" cy="1111250"/>
          </a:xfrm>
          <a:custGeom>
            <a:avLst/>
            <a:gdLst/>
            <a:ahLst/>
            <a:cxnLst/>
            <a:rect l="l" t="t" r="r" b="b"/>
            <a:pathLst>
              <a:path w="7390130" h="1111250">
                <a:moveTo>
                  <a:pt x="7389876" y="0"/>
                </a:moveTo>
                <a:lnTo>
                  <a:pt x="0" y="0"/>
                </a:lnTo>
                <a:lnTo>
                  <a:pt x="0" y="1110996"/>
                </a:lnTo>
                <a:lnTo>
                  <a:pt x="7389876" y="1110996"/>
                </a:lnTo>
                <a:lnTo>
                  <a:pt x="7389876" y="0"/>
                </a:lnTo>
                <a:close/>
              </a:path>
            </a:pathLst>
          </a:custGeom>
          <a:solidFill>
            <a:srgbClr val="0F6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82495" y="918971"/>
            <a:ext cx="4048505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4876" y="1383804"/>
            <a:ext cx="4057650" cy="511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0509" y="653033"/>
            <a:ext cx="11083925" cy="0"/>
          </a:xfrm>
          <a:custGeom>
            <a:avLst/>
            <a:gdLst/>
            <a:ahLst/>
            <a:cxnLst/>
            <a:rect l="l" t="t" r="r" b="b"/>
            <a:pathLst>
              <a:path w="11083925">
                <a:moveTo>
                  <a:pt x="0" y="0"/>
                </a:moveTo>
                <a:lnTo>
                  <a:pt x="11083925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67089" y="60960"/>
            <a:ext cx="656330" cy="7269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488" y="149479"/>
            <a:ext cx="1149502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4044" y="1268094"/>
            <a:ext cx="7423911" cy="199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EBDE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psx.com.pk/psx/resources-and-tools/listings/forms-and-documents" TargetMode="External"/><Relationship Id="rId7" Type="http://schemas.openxmlformats.org/officeDocument/2006/relationships/hyperlink" Target="https://www.icap.org.pk/quality-assurance/list-of-firms-having-satisfactory-qcr-ratin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s://www.psx.com.pk/psx/resources-and-tools/listings/rule-book" TargetMode="External"/><Relationship Id="rId4" Type="http://schemas.openxmlformats.org/officeDocument/2006/relationships/image" Target="../media/image51.png"/><Relationship Id="rId9" Type="http://schemas.openxmlformats.org/officeDocument/2006/relationships/hyperlink" Target="https://www.secp.gov.pk/data-and-statistics/capital-market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x.com.pk/" TargetMode="External"/><Relationship Id="rId2" Type="http://schemas.openxmlformats.org/officeDocument/2006/relationships/hyperlink" Target="mailto:info@psx.com.p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6" y="2126949"/>
            <a:ext cx="3777615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FFFF"/>
                </a:solidFill>
                <a:latin typeface="Carlito"/>
                <a:cs typeface="Carlito"/>
              </a:rPr>
              <a:t>Pakistan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Stock</a:t>
            </a:r>
            <a:r>
              <a:rPr b="1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rlito"/>
                <a:cs typeface="Carlito"/>
              </a:rPr>
              <a:t>Exchange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1" i="1" spc="-5" dirty="0">
                <a:solidFill>
                  <a:srgbClr val="FFFFFF"/>
                </a:solidFill>
                <a:latin typeface="Carlito"/>
                <a:cs typeface="Carlito"/>
              </a:rPr>
              <a:t>Growth Enterprise </a:t>
            </a:r>
            <a:r>
              <a:rPr sz="1800" b="1" i="1" spc="-10" dirty="0">
                <a:solidFill>
                  <a:srgbClr val="FFFFFF"/>
                </a:solidFill>
                <a:latin typeface="Carlito"/>
                <a:cs typeface="Carlito"/>
              </a:rPr>
              <a:t>Market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(GEM)</a:t>
            </a:r>
            <a:r>
              <a:rPr sz="1800" b="1" i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rlito"/>
                <a:cs typeface="Carlito"/>
              </a:rPr>
              <a:t>Board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75437" y="2106167"/>
            <a:ext cx="3299460" cy="2435225"/>
            <a:chOff x="8575437" y="2106167"/>
            <a:chExt cx="3299460" cy="2435225"/>
          </a:xfrm>
        </p:grpSpPr>
        <p:sp>
          <p:nvSpPr>
            <p:cNvPr id="4" name="object 4"/>
            <p:cNvSpPr/>
            <p:nvPr/>
          </p:nvSpPr>
          <p:spPr>
            <a:xfrm>
              <a:off x="8575437" y="3896899"/>
              <a:ext cx="3298918" cy="643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98407" y="2106167"/>
              <a:ext cx="2389631" cy="2391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372100"/>
            <a:ext cx="7390130" cy="923925"/>
          </a:xfrm>
          <a:custGeom>
            <a:avLst/>
            <a:gdLst/>
            <a:ahLst/>
            <a:cxnLst/>
            <a:rect l="l" t="t" r="r" b="b"/>
            <a:pathLst>
              <a:path w="7390130" h="923925">
                <a:moveTo>
                  <a:pt x="7389876" y="0"/>
                </a:moveTo>
                <a:lnTo>
                  <a:pt x="0" y="0"/>
                </a:lnTo>
                <a:lnTo>
                  <a:pt x="0" y="923544"/>
                </a:lnTo>
                <a:lnTo>
                  <a:pt x="7389876" y="923544"/>
                </a:lnTo>
                <a:lnTo>
                  <a:pt x="7389876" y="0"/>
                </a:lnTo>
                <a:close/>
              </a:path>
            </a:pathLst>
          </a:custGeom>
          <a:solidFill>
            <a:srgbClr val="00B8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8055" y="1266444"/>
            <a:ext cx="3924300" cy="1074420"/>
          </a:xfrm>
          <a:custGeom>
            <a:avLst/>
            <a:gdLst/>
            <a:ahLst/>
            <a:cxnLst/>
            <a:rect l="l" t="t" r="r" b="b"/>
            <a:pathLst>
              <a:path w="3924300" h="1074420">
                <a:moveTo>
                  <a:pt x="3816858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1"/>
                </a:lnTo>
                <a:lnTo>
                  <a:pt x="0" y="966977"/>
                </a:lnTo>
                <a:lnTo>
                  <a:pt x="8447" y="1008786"/>
                </a:lnTo>
                <a:lnTo>
                  <a:pt x="31480" y="1042939"/>
                </a:lnTo>
                <a:lnTo>
                  <a:pt x="65633" y="1065972"/>
                </a:lnTo>
                <a:lnTo>
                  <a:pt x="107442" y="1074419"/>
                </a:lnTo>
                <a:lnTo>
                  <a:pt x="3816858" y="1074419"/>
                </a:lnTo>
                <a:lnTo>
                  <a:pt x="3858666" y="1065972"/>
                </a:lnTo>
                <a:lnTo>
                  <a:pt x="3892819" y="1042939"/>
                </a:lnTo>
                <a:lnTo>
                  <a:pt x="3915852" y="1008786"/>
                </a:lnTo>
                <a:lnTo>
                  <a:pt x="3924300" y="966977"/>
                </a:lnTo>
                <a:lnTo>
                  <a:pt x="3924300" y="107441"/>
                </a:lnTo>
                <a:lnTo>
                  <a:pt x="3915852" y="65633"/>
                </a:lnTo>
                <a:lnTo>
                  <a:pt x="3892819" y="31480"/>
                </a:lnTo>
                <a:lnTo>
                  <a:pt x="3858666" y="8447"/>
                </a:lnTo>
                <a:lnTo>
                  <a:pt x="381685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4298" y="1311401"/>
            <a:ext cx="3702940" cy="93948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59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Only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Accredited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Investors are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authorized to 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invest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trade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shares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in the GEM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Board, 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which include institutional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investors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  individual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investors.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4917" y="2331466"/>
            <a:ext cx="5236845" cy="1344930"/>
            <a:chOff x="994917" y="2331466"/>
            <a:chExt cx="5236845" cy="1344930"/>
          </a:xfrm>
        </p:grpSpPr>
        <p:sp>
          <p:nvSpPr>
            <p:cNvPr id="5" name="object 5"/>
            <p:cNvSpPr/>
            <p:nvPr/>
          </p:nvSpPr>
          <p:spPr>
            <a:xfrm>
              <a:off x="2594609" y="2341626"/>
              <a:ext cx="3627120" cy="675005"/>
            </a:xfrm>
            <a:custGeom>
              <a:avLst/>
              <a:gdLst/>
              <a:ahLst/>
              <a:cxnLst/>
              <a:rect l="l" t="t" r="r" b="b"/>
              <a:pathLst>
                <a:path w="3627120" h="675005">
                  <a:moveTo>
                    <a:pt x="3626992" y="0"/>
                  </a:moveTo>
                  <a:lnTo>
                    <a:pt x="3626992" y="337312"/>
                  </a:lnTo>
                  <a:lnTo>
                    <a:pt x="0" y="337312"/>
                  </a:lnTo>
                  <a:lnTo>
                    <a:pt x="0" y="674751"/>
                  </a:lnTo>
                </a:path>
              </a:pathLst>
            </a:custGeom>
            <a:ln w="1981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1267" y="3015996"/>
              <a:ext cx="3185160" cy="654050"/>
            </a:xfrm>
            <a:custGeom>
              <a:avLst/>
              <a:gdLst/>
              <a:ahLst/>
              <a:cxnLst/>
              <a:rect l="l" t="t" r="r" b="b"/>
              <a:pathLst>
                <a:path w="3185160" h="654050">
                  <a:moveTo>
                    <a:pt x="3119755" y="0"/>
                  </a:moveTo>
                  <a:lnTo>
                    <a:pt x="65379" y="0"/>
                  </a:lnTo>
                  <a:lnTo>
                    <a:pt x="39931" y="5129"/>
                  </a:lnTo>
                  <a:lnTo>
                    <a:pt x="19150" y="19129"/>
                  </a:lnTo>
                  <a:lnTo>
                    <a:pt x="5138" y="39915"/>
                  </a:lnTo>
                  <a:lnTo>
                    <a:pt x="0" y="65404"/>
                  </a:lnTo>
                  <a:lnTo>
                    <a:pt x="0" y="588390"/>
                  </a:lnTo>
                  <a:lnTo>
                    <a:pt x="5138" y="613880"/>
                  </a:lnTo>
                  <a:lnTo>
                    <a:pt x="19150" y="634666"/>
                  </a:lnTo>
                  <a:lnTo>
                    <a:pt x="39931" y="648666"/>
                  </a:lnTo>
                  <a:lnTo>
                    <a:pt x="65379" y="653795"/>
                  </a:lnTo>
                  <a:lnTo>
                    <a:pt x="3119755" y="653795"/>
                  </a:lnTo>
                  <a:lnTo>
                    <a:pt x="3145244" y="648666"/>
                  </a:lnTo>
                  <a:lnTo>
                    <a:pt x="3166030" y="634666"/>
                  </a:lnTo>
                  <a:lnTo>
                    <a:pt x="3180030" y="613880"/>
                  </a:lnTo>
                  <a:lnTo>
                    <a:pt x="3185160" y="588390"/>
                  </a:lnTo>
                  <a:lnTo>
                    <a:pt x="3185160" y="65404"/>
                  </a:lnTo>
                  <a:lnTo>
                    <a:pt x="3180030" y="39915"/>
                  </a:lnTo>
                  <a:lnTo>
                    <a:pt x="3166030" y="19129"/>
                  </a:lnTo>
                  <a:lnTo>
                    <a:pt x="3145244" y="5129"/>
                  </a:lnTo>
                  <a:lnTo>
                    <a:pt x="311975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1267" y="3015996"/>
              <a:ext cx="3185160" cy="654050"/>
            </a:xfrm>
            <a:custGeom>
              <a:avLst/>
              <a:gdLst/>
              <a:ahLst/>
              <a:cxnLst/>
              <a:rect l="l" t="t" r="r" b="b"/>
              <a:pathLst>
                <a:path w="3185160" h="654050">
                  <a:moveTo>
                    <a:pt x="0" y="65404"/>
                  </a:moveTo>
                  <a:lnTo>
                    <a:pt x="5138" y="39915"/>
                  </a:lnTo>
                  <a:lnTo>
                    <a:pt x="19150" y="19129"/>
                  </a:lnTo>
                  <a:lnTo>
                    <a:pt x="39931" y="5129"/>
                  </a:lnTo>
                  <a:lnTo>
                    <a:pt x="65379" y="0"/>
                  </a:lnTo>
                  <a:lnTo>
                    <a:pt x="3119755" y="0"/>
                  </a:lnTo>
                  <a:lnTo>
                    <a:pt x="3145244" y="5129"/>
                  </a:lnTo>
                  <a:lnTo>
                    <a:pt x="3166030" y="19129"/>
                  </a:lnTo>
                  <a:lnTo>
                    <a:pt x="3180030" y="39915"/>
                  </a:lnTo>
                  <a:lnTo>
                    <a:pt x="3185160" y="65404"/>
                  </a:lnTo>
                  <a:lnTo>
                    <a:pt x="3185160" y="588390"/>
                  </a:lnTo>
                  <a:lnTo>
                    <a:pt x="3180030" y="613880"/>
                  </a:lnTo>
                  <a:lnTo>
                    <a:pt x="3166030" y="634666"/>
                  </a:lnTo>
                  <a:lnTo>
                    <a:pt x="3145244" y="648666"/>
                  </a:lnTo>
                  <a:lnTo>
                    <a:pt x="3119755" y="653795"/>
                  </a:lnTo>
                  <a:lnTo>
                    <a:pt x="65379" y="653795"/>
                  </a:lnTo>
                  <a:lnTo>
                    <a:pt x="39931" y="648666"/>
                  </a:lnTo>
                  <a:lnTo>
                    <a:pt x="19150" y="634666"/>
                  </a:lnTo>
                  <a:lnTo>
                    <a:pt x="5138" y="613880"/>
                  </a:lnTo>
                  <a:lnTo>
                    <a:pt x="0" y="588390"/>
                  </a:lnTo>
                  <a:lnTo>
                    <a:pt x="0" y="654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94282" y="3203194"/>
            <a:ext cx="22021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rlito"/>
                <a:cs typeface="Carlito"/>
              </a:rPr>
              <a:t>Institutional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b="1" spc="-15" dirty="0">
                <a:latin typeface="Carlito"/>
                <a:cs typeface="Carlito"/>
              </a:rPr>
              <a:t>Investors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include:</a:t>
            </a:r>
            <a:endParaRPr sz="1400" b="1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6026" y="3666616"/>
            <a:ext cx="1880870" cy="2484755"/>
            <a:chOff x="716026" y="3666616"/>
            <a:chExt cx="1880870" cy="2484755"/>
          </a:xfrm>
        </p:grpSpPr>
        <p:sp>
          <p:nvSpPr>
            <p:cNvPr id="10" name="object 10"/>
            <p:cNvSpPr/>
            <p:nvPr/>
          </p:nvSpPr>
          <p:spPr>
            <a:xfrm>
              <a:off x="1146048" y="3669791"/>
              <a:ext cx="1447800" cy="1400810"/>
            </a:xfrm>
            <a:custGeom>
              <a:avLst/>
              <a:gdLst/>
              <a:ahLst/>
              <a:cxnLst/>
              <a:rect l="l" t="t" r="r" b="b"/>
              <a:pathLst>
                <a:path w="1447800" h="1400810">
                  <a:moveTo>
                    <a:pt x="1447419" y="0"/>
                  </a:moveTo>
                  <a:lnTo>
                    <a:pt x="1447419" y="700150"/>
                  </a:lnTo>
                  <a:lnTo>
                    <a:pt x="0" y="700150"/>
                  </a:lnTo>
                  <a:lnTo>
                    <a:pt x="0" y="1400301"/>
                  </a:lnTo>
                </a:path>
              </a:pathLst>
            </a:custGeom>
            <a:ln w="609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376" y="5070347"/>
              <a:ext cx="847725" cy="1074420"/>
            </a:xfrm>
            <a:custGeom>
              <a:avLst/>
              <a:gdLst/>
              <a:ahLst/>
              <a:cxnLst/>
              <a:rect l="l" t="t" r="r" b="b"/>
              <a:pathLst>
                <a:path w="847725" h="1074420">
                  <a:moveTo>
                    <a:pt x="762635" y="0"/>
                  </a:moveTo>
                  <a:lnTo>
                    <a:pt x="84734" y="0"/>
                  </a:lnTo>
                  <a:lnTo>
                    <a:pt x="51751" y="6663"/>
                  </a:lnTo>
                  <a:lnTo>
                    <a:pt x="24817" y="24828"/>
                  </a:lnTo>
                  <a:lnTo>
                    <a:pt x="6658" y="51756"/>
                  </a:lnTo>
                  <a:lnTo>
                    <a:pt x="0" y="84708"/>
                  </a:lnTo>
                  <a:lnTo>
                    <a:pt x="0" y="989685"/>
                  </a:lnTo>
                  <a:lnTo>
                    <a:pt x="6658" y="1022668"/>
                  </a:lnTo>
                  <a:lnTo>
                    <a:pt x="24817" y="1049602"/>
                  </a:lnTo>
                  <a:lnTo>
                    <a:pt x="51751" y="1067761"/>
                  </a:lnTo>
                  <a:lnTo>
                    <a:pt x="84734" y="1074420"/>
                  </a:lnTo>
                  <a:lnTo>
                    <a:pt x="762635" y="1074420"/>
                  </a:lnTo>
                  <a:lnTo>
                    <a:pt x="795587" y="1067761"/>
                  </a:lnTo>
                  <a:lnTo>
                    <a:pt x="822515" y="1049602"/>
                  </a:lnTo>
                  <a:lnTo>
                    <a:pt x="840680" y="1022668"/>
                  </a:lnTo>
                  <a:lnTo>
                    <a:pt x="847344" y="989685"/>
                  </a:lnTo>
                  <a:lnTo>
                    <a:pt x="847344" y="84708"/>
                  </a:lnTo>
                  <a:lnTo>
                    <a:pt x="840680" y="51756"/>
                  </a:lnTo>
                  <a:lnTo>
                    <a:pt x="822515" y="24828"/>
                  </a:lnTo>
                  <a:lnTo>
                    <a:pt x="795587" y="6663"/>
                  </a:lnTo>
                  <a:lnTo>
                    <a:pt x="76263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376" y="5070347"/>
              <a:ext cx="847725" cy="1074420"/>
            </a:xfrm>
            <a:custGeom>
              <a:avLst/>
              <a:gdLst/>
              <a:ahLst/>
              <a:cxnLst/>
              <a:rect l="l" t="t" r="r" b="b"/>
              <a:pathLst>
                <a:path w="847725" h="1074420">
                  <a:moveTo>
                    <a:pt x="0" y="84708"/>
                  </a:moveTo>
                  <a:lnTo>
                    <a:pt x="6658" y="51756"/>
                  </a:lnTo>
                  <a:lnTo>
                    <a:pt x="24817" y="24828"/>
                  </a:lnTo>
                  <a:lnTo>
                    <a:pt x="51751" y="6663"/>
                  </a:lnTo>
                  <a:lnTo>
                    <a:pt x="84734" y="0"/>
                  </a:lnTo>
                  <a:lnTo>
                    <a:pt x="762635" y="0"/>
                  </a:lnTo>
                  <a:lnTo>
                    <a:pt x="795587" y="6663"/>
                  </a:lnTo>
                  <a:lnTo>
                    <a:pt x="822515" y="24828"/>
                  </a:lnTo>
                  <a:lnTo>
                    <a:pt x="840680" y="51756"/>
                  </a:lnTo>
                  <a:lnTo>
                    <a:pt x="847344" y="84708"/>
                  </a:lnTo>
                  <a:lnTo>
                    <a:pt x="847344" y="989685"/>
                  </a:lnTo>
                  <a:lnTo>
                    <a:pt x="840680" y="1022668"/>
                  </a:lnTo>
                  <a:lnTo>
                    <a:pt x="822515" y="1049602"/>
                  </a:lnTo>
                  <a:lnTo>
                    <a:pt x="795587" y="1067761"/>
                  </a:lnTo>
                  <a:lnTo>
                    <a:pt x="762635" y="1074420"/>
                  </a:lnTo>
                  <a:lnTo>
                    <a:pt x="84734" y="1074420"/>
                  </a:lnTo>
                  <a:lnTo>
                    <a:pt x="51751" y="1067761"/>
                  </a:lnTo>
                  <a:lnTo>
                    <a:pt x="24817" y="1049602"/>
                  </a:lnTo>
                  <a:lnTo>
                    <a:pt x="6658" y="1022668"/>
                  </a:lnTo>
                  <a:lnTo>
                    <a:pt x="0" y="989685"/>
                  </a:lnTo>
                  <a:lnTo>
                    <a:pt x="0" y="847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99" y="5402960"/>
            <a:ext cx="729615" cy="3765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78740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rlito"/>
                <a:cs typeface="Carlito"/>
              </a:rPr>
              <a:t>Financial 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s</a:t>
            </a:r>
            <a:r>
              <a:rPr sz="1200" dirty="0">
                <a:latin typeface="Carlito"/>
                <a:cs typeface="Carlito"/>
              </a:rPr>
              <a:t>ti</a:t>
            </a:r>
            <a:r>
              <a:rPr sz="1200" spc="5" dirty="0">
                <a:latin typeface="Carlito"/>
                <a:cs typeface="Carlito"/>
              </a:rPr>
              <a:t>t</a:t>
            </a:r>
            <a:r>
              <a:rPr sz="1200" dirty="0">
                <a:latin typeface="Carlito"/>
                <a:cs typeface="Carlito"/>
              </a:rPr>
              <a:t>utio</a:t>
            </a:r>
            <a:r>
              <a:rPr sz="1200" spc="5" dirty="0">
                <a:latin typeface="Carlito"/>
                <a:cs typeface="Carlito"/>
              </a:rPr>
              <a:t>n</a:t>
            </a:r>
            <a:r>
              <a:rPr sz="1200" dirty="0">
                <a:latin typeface="Carlito"/>
                <a:cs typeface="Carlito"/>
              </a:rPr>
              <a:t>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26438" y="3666616"/>
            <a:ext cx="1033780" cy="2484755"/>
            <a:chOff x="1726438" y="3666616"/>
            <a:chExt cx="1033780" cy="2484755"/>
          </a:xfrm>
        </p:grpSpPr>
        <p:sp>
          <p:nvSpPr>
            <p:cNvPr id="15" name="object 15"/>
            <p:cNvSpPr/>
            <p:nvPr/>
          </p:nvSpPr>
          <p:spPr>
            <a:xfrm>
              <a:off x="2243328" y="3669791"/>
              <a:ext cx="351155" cy="1400810"/>
            </a:xfrm>
            <a:custGeom>
              <a:avLst/>
              <a:gdLst/>
              <a:ahLst/>
              <a:cxnLst/>
              <a:rect l="l" t="t" r="r" b="b"/>
              <a:pathLst>
                <a:path w="351155" h="1400810">
                  <a:moveTo>
                    <a:pt x="350774" y="0"/>
                  </a:moveTo>
                  <a:lnTo>
                    <a:pt x="350774" y="700150"/>
                  </a:lnTo>
                  <a:lnTo>
                    <a:pt x="0" y="700150"/>
                  </a:lnTo>
                  <a:lnTo>
                    <a:pt x="0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2788" y="5070347"/>
              <a:ext cx="1021080" cy="1074420"/>
            </a:xfrm>
            <a:custGeom>
              <a:avLst/>
              <a:gdLst/>
              <a:ahLst/>
              <a:cxnLst/>
              <a:rect l="l" t="t" r="r" b="b"/>
              <a:pathLst>
                <a:path w="1021080" h="1074420">
                  <a:moveTo>
                    <a:pt x="91897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972311"/>
                  </a:lnTo>
                  <a:lnTo>
                    <a:pt x="8024" y="1012055"/>
                  </a:lnTo>
                  <a:lnTo>
                    <a:pt x="29908" y="1044511"/>
                  </a:lnTo>
                  <a:lnTo>
                    <a:pt x="62364" y="1066395"/>
                  </a:lnTo>
                  <a:lnTo>
                    <a:pt x="102107" y="1074420"/>
                  </a:lnTo>
                  <a:lnTo>
                    <a:pt x="918972" y="1074420"/>
                  </a:lnTo>
                  <a:lnTo>
                    <a:pt x="958715" y="1066395"/>
                  </a:lnTo>
                  <a:lnTo>
                    <a:pt x="991171" y="1044511"/>
                  </a:lnTo>
                  <a:lnTo>
                    <a:pt x="1013055" y="1012055"/>
                  </a:lnTo>
                  <a:lnTo>
                    <a:pt x="1021080" y="972311"/>
                  </a:lnTo>
                  <a:lnTo>
                    <a:pt x="1021080" y="102107"/>
                  </a:lnTo>
                  <a:lnTo>
                    <a:pt x="1013055" y="62364"/>
                  </a:lnTo>
                  <a:lnTo>
                    <a:pt x="991171" y="29908"/>
                  </a:lnTo>
                  <a:lnTo>
                    <a:pt x="958715" y="8024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2788" y="5070347"/>
              <a:ext cx="1021080" cy="1074420"/>
            </a:xfrm>
            <a:custGeom>
              <a:avLst/>
              <a:gdLst/>
              <a:ahLst/>
              <a:cxnLst/>
              <a:rect l="l" t="t" r="r" b="b"/>
              <a:pathLst>
                <a:path w="1021080" h="1074420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918972" y="0"/>
                  </a:lnTo>
                  <a:lnTo>
                    <a:pt x="958715" y="8024"/>
                  </a:lnTo>
                  <a:lnTo>
                    <a:pt x="991171" y="29908"/>
                  </a:lnTo>
                  <a:lnTo>
                    <a:pt x="1013055" y="62364"/>
                  </a:lnTo>
                  <a:lnTo>
                    <a:pt x="1021080" y="102107"/>
                  </a:lnTo>
                  <a:lnTo>
                    <a:pt x="1021080" y="972311"/>
                  </a:lnTo>
                  <a:lnTo>
                    <a:pt x="1013055" y="1012055"/>
                  </a:lnTo>
                  <a:lnTo>
                    <a:pt x="991171" y="1044511"/>
                  </a:lnTo>
                  <a:lnTo>
                    <a:pt x="958715" y="1066395"/>
                  </a:lnTo>
                  <a:lnTo>
                    <a:pt x="918972" y="1074420"/>
                  </a:lnTo>
                  <a:lnTo>
                    <a:pt x="102107" y="1074420"/>
                  </a:lnTo>
                  <a:lnTo>
                    <a:pt x="62364" y="1066395"/>
                  </a:lnTo>
                  <a:lnTo>
                    <a:pt x="29908" y="1044511"/>
                  </a:lnTo>
                  <a:lnTo>
                    <a:pt x="8024" y="1012055"/>
                  </a:lnTo>
                  <a:lnTo>
                    <a:pt x="0" y="972311"/>
                  </a:lnTo>
                  <a:lnTo>
                    <a:pt x="0" y="1021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98700" y="5235702"/>
            <a:ext cx="1063115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270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rlito"/>
                <a:cs typeface="Carlito"/>
              </a:rPr>
              <a:t>Company </a:t>
            </a:r>
            <a:r>
              <a:rPr sz="1200" dirty="0">
                <a:latin typeface="Carlito"/>
                <a:cs typeface="Carlito"/>
              </a:rPr>
              <a:t>as  </a:t>
            </a:r>
            <a:r>
              <a:rPr sz="1200" spc="-5" dirty="0">
                <a:latin typeface="Carlito"/>
                <a:cs typeface="Carlito"/>
              </a:rPr>
              <a:t>defined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the  </a:t>
            </a:r>
            <a:r>
              <a:rPr sz="1200" spc="-5" dirty="0">
                <a:latin typeface="Carlito"/>
                <a:cs typeface="Carlito"/>
              </a:rPr>
              <a:t>Companies  </a:t>
            </a:r>
            <a:r>
              <a:rPr sz="1200" dirty="0">
                <a:latin typeface="Carlito"/>
                <a:cs typeface="Carlito"/>
              </a:rPr>
              <a:t>Act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90673" y="3666616"/>
            <a:ext cx="1178560" cy="2484755"/>
            <a:chOff x="2590673" y="3666616"/>
            <a:chExt cx="1178560" cy="2484755"/>
          </a:xfrm>
        </p:grpSpPr>
        <p:sp>
          <p:nvSpPr>
            <p:cNvPr id="20" name="object 20"/>
            <p:cNvSpPr/>
            <p:nvPr/>
          </p:nvSpPr>
          <p:spPr>
            <a:xfrm>
              <a:off x="2593848" y="3669791"/>
              <a:ext cx="746125" cy="1400810"/>
            </a:xfrm>
            <a:custGeom>
              <a:avLst/>
              <a:gdLst/>
              <a:ahLst/>
              <a:cxnLst/>
              <a:rect l="l" t="t" r="r" b="b"/>
              <a:pathLst>
                <a:path w="746125" h="1400810">
                  <a:moveTo>
                    <a:pt x="0" y="0"/>
                  </a:moveTo>
                  <a:lnTo>
                    <a:pt x="0" y="700150"/>
                  </a:lnTo>
                  <a:lnTo>
                    <a:pt x="745998" y="700150"/>
                  </a:lnTo>
                  <a:lnTo>
                    <a:pt x="745998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6936" y="5070347"/>
              <a:ext cx="845819" cy="1074420"/>
            </a:xfrm>
            <a:custGeom>
              <a:avLst/>
              <a:gdLst/>
              <a:ahLst/>
              <a:cxnLst/>
              <a:rect l="l" t="t" r="r" b="b"/>
              <a:pathLst>
                <a:path w="845820" h="1074420">
                  <a:moveTo>
                    <a:pt x="761238" y="0"/>
                  </a:moveTo>
                  <a:lnTo>
                    <a:pt x="84581" y="0"/>
                  </a:lnTo>
                  <a:lnTo>
                    <a:pt x="51649" y="6643"/>
                  </a:lnTo>
                  <a:lnTo>
                    <a:pt x="24764" y="24764"/>
                  </a:lnTo>
                  <a:lnTo>
                    <a:pt x="6643" y="51649"/>
                  </a:lnTo>
                  <a:lnTo>
                    <a:pt x="0" y="84581"/>
                  </a:lnTo>
                  <a:lnTo>
                    <a:pt x="0" y="989838"/>
                  </a:lnTo>
                  <a:lnTo>
                    <a:pt x="6643" y="1022759"/>
                  </a:lnTo>
                  <a:lnTo>
                    <a:pt x="24764" y="1049645"/>
                  </a:lnTo>
                  <a:lnTo>
                    <a:pt x="51649" y="1067772"/>
                  </a:lnTo>
                  <a:lnTo>
                    <a:pt x="84581" y="1074420"/>
                  </a:lnTo>
                  <a:lnTo>
                    <a:pt x="761238" y="1074420"/>
                  </a:lnTo>
                  <a:lnTo>
                    <a:pt x="794170" y="1067772"/>
                  </a:lnTo>
                  <a:lnTo>
                    <a:pt x="821054" y="1049645"/>
                  </a:lnTo>
                  <a:lnTo>
                    <a:pt x="839176" y="1022759"/>
                  </a:lnTo>
                  <a:lnTo>
                    <a:pt x="845819" y="989838"/>
                  </a:lnTo>
                  <a:lnTo>
                    <a:pt x="845819" y="84581"/>
                  </a:lnTo>
                  <a:lnTo>
                    <a:pt x="839176" y="51649"/>
                  </a:lnTo>
                  <a:lnTo>
                    <a:pt x="821054" y="24764"/>
                  </a:lnTo>
                  <a:lnTo>
                    <a:pt x="794170" y="6643"/>
                  </a:lnTo>
                  <a:lnTo>
                    <a:pt x="76123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16936" y="5070347"/>
              <a:ext cx="845819" cy="1074420"/>
            </a:xfrm>
            <a:custGeom>
              <a:avLst/>
              <a:gdLst/>
              <a:ahLst/>
              <a:cxnLst/>
              <a:rect l="l" t="t" r="r" b="b"/>
              <a:pathLst>
                <a:path w="845820" h="1074420">
                  <a:moveTo>
                    <a:pt x="0" y="84581"/>
                  </a:moveTo>
                  <a:lnTo>
                    <a:pt x="6643" y="51649"/>
                  </a:lnTo>
                  <a:lnTo>
                    <a:pt x="24764" y="24764"/>
                  </a:lnTo>
                  <a:lnTo>
                    <a:pt x="51649" y="6643"/>
                  </a:lnTo>
                  <a:lnTo>
                    <a:pt x="84581" y="0"/>
                  </a:lnTo>
                  <a:lnTo>
                    <a:pt x="761238" y="0"/>
                  </a:lnTo>
                  <a:lnTo>
                    <a:pt x="794170" y="6643"/>
                  </a:lnTo>
                  <a:lnTo>
                    <a:pt x="821054" y="24764"/>
                  </a:lnTo>
                  <a:lnTo>
                    <a:pt x="839176" y="51649"/>
                  </a:lnTo>
                  <a:lnTo>
                    <a:pt x="845819" y="84581"/>
                  </a:lnTo>
                  <a:lnTo>
                    <a:pt x="845819" y="989838"/>
                  </a:lnTo>
                  <a:lnTo>
                    <a:pt x="839176" y="1022759"/>
                  </a:lnTo>
                  <a:lnTo>
                    <a:pt x="821054" y="1049645"/>
                  </a:lnTo>
                  <a:lnTo>
                    <a:pt x="794170" y="1067772"/>
                  </a:lnTo>
                  <a:lnTo>
                    <a:pt x="761238" y="1074420"/>
                  </a:lnTo>
                  <a:lnTo>
                    <a:pt x="84581" y="1074420"/>
                  </a:lnTo>
                  <a:lnTo>
                    <a:pt x="51649" y="1067772"/>
                  </a:lnTo>
                  <a:lnTo>
                    <a:pt x="24764" y="1049645"/>
                  </a:lnTo>
                  <a:lnTo>
                    <a:pt x="6643" y="1022759"/>
                  </a:lnTo>
                  <a:lnTo>
                    <a:pt x="0" y="989838"/>
                  </a:lnTo>
                  <a:lnTo>
                    <a:pt x="0" y="8458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24884" y="5402960"/>
            <a:ext cx="644017" cy="69762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860" marR="5080" indent="-10795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latin typeface="Carlito"/>
                <a:cs typeface="Carlito"/>
              </a:rPr>
              <a:t>In</a:t>
            </a:r>
            <a:r>
              <a:rPr sz="1200" spc="-5" dirty="0">
                <a:latin typeface="Carlito"/>
                <a:cs typeface="Carlito"/>
              </a:rPr>
              <a:t>s</a:t>
            </a:r>
            <a:r>
              <a:rPr sz="1200" dirty="0">
                <a:latin typeface="Carlito"/>
                <a:cs typeface="Carlito"/>
              </a:rPr>
              <a:t>u</a:t>
            </a:r>
            <a:r>
              <a:rPr sz="1200" spc="-25" dirty="0">
                <a:latin typeface="Carlito"/>
                <a:cs typeface="Carlito"/>
              </a:rPr>
              <a:t>r</a:t>
            </a:r>
            <a:r>
              <a:rPr sz="1200" dirty="0">
                <a:latin typeface="Carlito"/>
                <a:cs typeface="Carlito"/>
              </a:rPr>
              <a:t>a</a:t>
            </a:r>
            <a:r>
              <a:rPr sz="1200" spc="5" dirty="0">
                <a:latin typeface="Carlito"/>
                <a:cs typeface="Carlito"/>
              </a:rPr>
              <a:t>n</a:t>
            </a:r>
            <a:r>
              <a:rPr sz="1200" spc="-5" dirty="0">
                <a:latin typeface="Carlito"/>
                <a:cs typeface="Carlito"/>
              </a:rPr>
              <a:t>c</a:t>
            </a:r>
            <a:r>
              <a:rPr sz="1200" dirty="0">
                <a:latin typeface="Carlito"/>
                <a:cs typeface="Carlito"/>
              </a:rPr>
              <a:t>e  </a:t>
            </a:r>
            <a:r>
              <a:rPr sz="1200" spc="-5" dirty="0">
                <a:latin typeface="Carlito"/>
                <a:cs typeface="Carlito"/>
              </a:rPr>
              <a:t>Co</a:t>
            </a:r>
            <a:r>
              <a:rPr sz="1200" dirty="0">
                <a:latin typeface="Carlito"/>
                <a:cs typeface="Carlito"/>
              </a:rPr>
              <a:t>mpa</a:t>
            </a:r>
            <a:r>
              <a:rPr sz="1200" spc="-20" dirty="0">
                <a:latin typeface="Carlito"/>
                <a:cs typeface="Carlito"/>
              </a:rPr>
              <a:t>n</a:t>
            </a:r>
            <a:r>
              <a:rPr sz="1200" dirty="0">
                <a:latin typeface="Carlito"/>
                <a:cs typeface="Carlito"/>
              </a:rPr>
              <a:t>y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2593848" y="3669791"/>
            <a:ext cx="2179701" cy="2474976"/>
            <a:chOff x="2593848" y="3669791"/>
            <a:chExt cx="2179701" cy="2474976"/>
          </a:xfrm>
        </p:grpSpPr>
        <p:sp>
          <p:nvSpPr>
            <p:cNvPr id="25" name="object 25"/>
            <p:cNvSpPr/>
            <p:nvPr/>
          </p:nvSpPr>
          <p:spPr>
            <a:xfrm>
              <a:off x="2593848" y="3669791"/>
              <a:ext cx="1755775" cy="1400810"/>
            </a:xfrm>
            <a:custGeom>
              <a:avLst/>
              <a:gdLst/>
              <a:ahLst/>
              <a:cxnLst/>
              <a:rect l="l" t="t" r="r" b="b"/>
              <a:pathLst>
                <a:path w="1755775" h="1400810">
                  <a:moveTo>
                    <a:pt x="0" y="0"/>
                  </a:moveTo>
                  <a:lnTo>
                    <a:pt x="0" y="700150"/>
                  </a:lnTo>
                  <a:lnTo>
                    <a:pt x="1755648" y="700150"/>
                  </a:lnTo>
                  <a:lnTo>
                    <a:pt x="1755648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5824" y="5070347"/>
              <a:ext cx="784987" cy="960375"/>
            </a:xfrm>
            <a:custGeom>
              <a:avLst/>
              <a:gdLst/>
              <a:ahLst/>
              <a:cxnLst/>
              <a:rect l="l" t="t" r="r" b="b"/>
              <a:pathLst>
                <a:path w="847725" h="1074420">
                  <a:moveTo>
                    <a:pt x="762635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8"/>
                  </a:lnTo>
                  <a:lnTo>
                    <a:pt x="0" y="989685"/>
                  </a:lnTo>
                  <a:lnTo>
                    <a:pt x="6663" y="1022668"/>
                  </a:lnTo>
                  <a:lnTo>
                    <a:pt x="24828" y="1049602"/>
                  </a:lnTo>
                  <a:lnTo>
                    <a:pt x="51756" y="1067761"/>
                  </a:lnTo>
                  <a:lnTo>
                    <a:pt x="84709" y="1074420"/>
                  </a:lnTo>
                  <a:lnTo>
                    <a:pt x="762635" y="1074420"/>
                  </a:lnTo>
                  <a:lnTo>
                    <a:pt x="795587" y="1067761"/>
                  </a:lnTo>
                  <a:lnTo>
                    <a:pt x="822515" y="1049602"/>
                  </a:lnTo>
                  <a:lnTo>
                    <a:pt x="840680" y="1022668"/>
                  </a:lnTo>
                  <a:lnTo>
                    <a:pt x="847343" y="989685"/>
                  </a:lnTo>
                  <a:lnTo>
                    <a:pt x="847343" y="84708"/>
                  </a:lnTo>
                  <a:lnTo>
                    <a:pt x="840680" y="51756"/>
                  </a:lnTo>
                  <a:lnTo>
                    <a:pt x="822515" y="24828"/>
                  </a:lnTo>
                  <a:lnTo>
                    <a:pt x="795587" y="6663"/>
                  </a:lnTo>
                  <a:lnTo>
                    <a:pt x="76263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25824" y="5070347"/>
              <a:ext cx="847725" cy="1074420"/>
            </a:xfrm>
            <a:custGeom>
              <a:avLst/>
              <a:gdLst/>
              <a:ahLst/>
              <a:cxnLst/>
              <a:rect l="l" t="t" r="r" b="b"/>
              <a:pathLst>
                <a:path w="847725" h="1074420">
                  <a:moveTo>
                    <a:pt x="0" y="84708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9" y="0"/>
                  </a:lnTo>
                  <a:lnTo>
                    <a:pt x="762635" y="0"/>
                  </a:lnTo>
                  <a:lnTo>
                    <a:pt x="795587" y="6663"/>
                  </a:lnTo>
                  <a:lnTo>
                    <a:pt x="822515" y="24828"/>
                  </a:lnTo>
                  <a:lnTo>
                    <a:pt x="840680" y="51756"/>
                  </a:lnTo>
                  <a:lnTo>
                    <a:pt x="847343" y="84708"/>
                  </a:lnTo>
                  <a:lnTo>
                    <a:pt x="847343" y="989685"/>
                  </a:lnTo>
                  <a:lnTo>
                    <a:pt x="840680" y="1022668"/>
                  </a:lnTo>
                  <a:lnTo>
                    <a:pt x="822515" y="1049602"/>
                  </a:lnTo>
                  <a:lnTo>
                    <a:pt x="795587" y="1067761"/>
                  </a:lnTo>
                  <a:lnTo>
                    <a:pt x="762635" y="1074420"/>
                  </a:lnTo>
                  <a:lnTo>
                    <a:pt x="84709" y="1074420"/>
                  </a:lnTo>
                  <a:lnTo>
                    <a:pt x="51756" y="1067761"/>
                  </a:lnTo>
                  <a:lnTo>
                    <a:pt x="24828" y="1049602"/>
                  </a:lnTo>
                  <a:lnTo>
                    <a:pt x="6663" y="1022668"/>
                  </a:lnTo>
                  <a:lnTo>
                    <a:pt x="0" y="989685"/>
                  </a:lnTo>
                  <a:lnTo>
                    <a:pt x="0" y="847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182617" y="5486806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Carlito"/>
                <a:cs typeface="Carlito"/>
              </a:rPr>
              <a:t>T</a:t>
            </a:r>
            <a:r>
              <a:rPr sz="1200" dirty="0">
                <a:latin typeface="Carlito"/>
                <a:cs typeface="Carlito"/>
              </a:rPr>
              <a:t>r</a:t>
            </a:r>
            <a:r>
              <a:rPr sz="1200" spc="5" dirty="0">
                <a:latin typeface="Carlito"/>
                <a:cs typeface="Carlito"/>
              </a:rPr>
              <a:t>u</a:t>
            </a:r>
            <a:r>
              <a:rPr sz="1200" spc="-15" dirty="0">
                <a:latin typeface="Carlito"/>
                <a:cs typeface="Carlito"/>
              </a:rPr>
              <a:t>s</a:t>
            </a:r>
            <a:r>
              <a:rPr sz="1200" dirty="0">
                <a:latin typeface="Carlito"/>
                <a:cs typeface="Carlito"/>
              </a:rPr>
              <a:t>t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590673" y="3666616"/>
            <a:ext cx="3197860" cy="2484755"/>
            <a:chOff x="2590673" y="3666616"/>
            <a:chExt cx="3197860" cy="2484755"/>
          </a:xfrm>
        </p:grpSpPr>
        <p:sp>
          <p:nvSpPr>
            <p:cNvPr id="30" name="object 30"/>
            <p:cNvSpPr/>
            <p:nvPr/>
          </p:nvSpPr>
          <p:spPr>
            <a:xfrm>
              <a:off x="2593848" y="3669791"/>
              <a:ext cx="2765425" cy="1400810"/>
            </a:xfrm>
            <a:custGeom>
              <a:avLst/>
              <a:gdLst/>
              <a:ahLst/>
              <a:cxnLst/>
              <a:rect l="l" t="t" r="r" b="b"/>
              <a:pathLst>
                <a:path w="2765425" h="1400810">
                  <a:moveTo>
                    <a:pt x="0" y="0"/>
                  </a:moveTo>
                  <a:lnTo>
                    <a:pt x="0" y="700150"/>
                  </a:lnTo>
                  <a:lnTo>
                    <a:pt x="2765171" y="700150"/>
                  </a:lnTo>
                  <a:lnTo>
                    <a:pt x="2765171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6236" y="5070347"/>
              <a:ext cx="845819" cy="1074420"/>
            </a:xfrm>
            <a:custGeom>
              <a:avLst/>
              <a:gdLst/>
              <a:ahLst/>
              <a:cxnLst/>
              <a:rect l="l" t="t" r="r" b="b"/>
              <a:pathLst>
                <a:path w="845820" h="1074420">
                  <a:moveTo>
                    <a:pt x="761238" y="0"/>
                  </a:moveTo>
                  <a:lnTo>
                    <a:pt x="84581" y="0"/>
                  </a:lnTo>
                  <a:lnTo>
                    <a:pt x="51649" y="6643"/>
                  </a:lnTo>
                  <a:lnTo>
                    <a:pt x="24764" y="24764"/>
                  </a:lnTo>
                  <a:lnTo>
                    <a:pt x="6643" y="51649"/>
                  </a:lnTo>
                  <a:lnTo>
                    <a:pt x="0" y="84581"/>
                  </a:lnTo>
                  <a:lnTo>
                    <a:pt x="0" y="989838"/>
                  </a:lnTo>
                  <a:lnTo>
                    <a:pt x="6643" y="1022759"/>
                  </a:lnTo>
                  <a:lnTo>
                    <a:pt x="24764" y="1049645"/>
                  </a:lnTo>
                  <a:lnTo>
                    <a:pt x="51649" y="1067772"/>
                  </a:lnTo>
                  <a:lnTo>
                    <a:pt x="84581" y="1074420"/>
                  </a:lnTo>
                  <a:lnTo>
                    <a:pt x="761238" y="1074420"/>
                  </a:lnTo>
                  <a:lnTo>
                    <a:pt x="794170" y="1067772"/>
                  </a:lnTo>
                  <a:lnTo>
                    <a:pt x="821054" y="1049645"/>
                  </a:lnTo>
                  <a:lnTo>
                    <a:pt x="839176" y="1022759"/>
                  </a:lnTo>
                  <a:lnTo>
                    <a:pt x="845819" y="989838"/>
                  </a:lnTo>
                  <a:lnTo>
                    <a:pt x="845819" y="84581"/>
                  </a:lnTo>
                  <a:lnTo>
                    <a:pt x="839176" y="51649"/>
                  </a:lnTo>
                  <a:lnTo>
                    <a:pt x="821054" y="24764"/>
                  </a:lnTo>
                  <a:lnTo>
                    <a:pt x="794170" y="6643"/>
                  </a:lnTo>
                  <a:lnTo>
                    <a:pt x="76123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36236" y="5070347"/>
              <a:ext cx="845819" cy="1074420"/>
            </a:xfrm>
            <a:custGeom>
              <a:avLst/>
              <a:gdLst/>
              <a:ahLst/>
              <a:cxnLst/>
              <a:rect l="l" t="t" r="r" b="b"/>
              <a:pathLst>
                <a:path w="845820" h="1074420">
                  <a:moveTo>
                    <a:pt x="0" y="84581"/>
                  </a:moveTo>
                  <a:lnTo>
                    <a:pt x="6643" y="51649"/>
                  </a:lnTo>
                  <a:lnTo>
                    <a:pt x="24764" y="24764"/>
                  </a:lnTo>
                  <a:lnTo>
                    <a:pt x="51649" y="6643"/>
                  </a:lnTo>
                  <a:lnTo>
                    <a:pt x="84581" y="0"/>
                  </a:lnTo>
                  <a:lnTo>
                    <a:pt x="761238" y="0"/>
                  </a:lnTo>
                  <a:lnTo>
                    <a:pt x="794170" y="6643"/>
                  </a:lnTo>
                  <a:lnTo>
                    <a:pt x="821054" y="24764"/>
                  </a:lnTo>
                  <a:lnTo>
                    <a:pt x="839176" y="51649"/>
                  </a:lnTo>
                  <a:lnTo>
                    <a:pt x="845819" y="84581"/>
                  </a:lnTo>
                  <a:lnTo>
                    <a:pt x="845819" y="989838"/>
                  </a:lnTo>
                  <a:lnTo>
                    <a:pt x="839176" y="1022759"/>
                  </a:lnTo>
                  <a:lnTo>
                    <a:pt x="821054" y="1049645"/>
                  </a:lnTo>
                  <a:lnTo>
                    <a:pt x="794170" y="1067772"/>
                  </a:lnTo>
                  <a:lnTo>
                    <a:pt x="761238" y="1074420"/>
                  </a:lnTo>
                  <a:lnTo>
                    <a:pt x="84581" y="1074420"/>
                  </a:lnTo>
                  <a:lnTo>
                    <a:pt x="51649" y="1067772"/>
                  </a:lnTo>
                  <a:lnTo>
                    <a:pt x="24764" y="1049645"/>
                  </a:lnTo>
                  <a:lnTo>
                    <a:pt x="6643" y="1022759"/>
                  </a:lnTo>
                  <a:lnTo>
                    <a:pt x="0" y="989838"/>
                  </a:lnTo>
                  <a:lnTo>
                    <a:pt x="0" y="8458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45709" y="5402960"/>
            <a:ext cx="627380" cy="3765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0489" marR="5080" indent="-98425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rlito"/>
                <a:cs typeface="Carlito"/>
              </a:rPr>
              <a:t>S</a:t>
            </a:r>
            <a:r>
              <a:rPr sz="1200" dirty="0">
                <a:latin typeface="Carlito"/>
                <a:cs typeface="Carlito"/>
              </a:rPr>
              <a:t>e</a:t>
            </a:r>
            <a:r>
              <a:rPr sz="1200" spc="-5" dirty="0">
                <a:latin typeface="Carlito"/>
                <a:cs typeface="Carlito"/>
              </a:rPr>
              <a:t>c</a:t>
            </a:r>
            <a:r>
              <a:rPr sz="1200" dirty="0">
                <a:latin typeface="Carlito"/>
                <a:cs typeface="Carlito"/>
              </a:rPr>
              <a:t>uri</a:t>
            </a:r>
            <a:r>
              <a:rPr sz="1200" spc="5" dirty="0">
                <a:latin typeface="Carlito"/>
                <a:cs typeface="Carlito"/>
              </a:rPr>
              <a:t>t</a:t>
            </a:r>
            <a:r>
              <a:rPr sz="1200" dirty="0">
                <a:latin typeface="Carlito"/>
                <a:cs typeface="Carlito"/>
              </a:rPr>
              <a:t>ies  </a:t>
            </a:r>
            <a:r>
              <a:rPr sz="1200" spc="-15" dirty="0">
                <a:latin typeface="Carlito"/>
                <a:cs typeface="Carlito"/>
              </a:rPr>
              <a:t>Broker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90673" y="3666616"/>
            <a:ext cx="4208145" cy="2484755"/>
            <a:chOff x="2590673" y="3666616"/>
            <a:chExt cx="4208145" cy="2484755"/>
          </a:xfrm>
        </p:grpSpPr>
        <p:sp>
          <p:nvSpPr>
            <p:cNvPr id="35" name="object 35"/>
            <p:cNvSpPr/>
            <p:nvPr/>
          </p:nvSpPr>
          <p:spPr>
            <a:xfrm>
              <a:off x="2593848" y="3669791"/>
              <a:ext cx="3775075" cy="1400810"/>
            </a:xfrm>
            <a:custGeom>
              <a:avLst/>
              <a:gdLst/>
              <a:ahLst/>
              <a:cxnLst/>
              <a:rect l="l" t="t" r="r" b="b"/>
              <a:pathLst>
                <a:path w="3775075" h="1400810">
                  <a:moveTo>
                    <a:pt x="0" y="0"/>
                  </a:moveTo>
                  <a:lnTo>
                    <a:pt x="0" y="700150"/>
                  </a:lnTo>
                  <a:lnTo>
                    <a:pt x="3774821" y="700150"/>
                  </a:lnTo>
                  <a:lnTo>
                    <a:pt x="3774821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45124" y="5070347"/>
              <a:ext cx="847725" cy="1074420"/>
            </a:xfrm>
            <a:custGeom>
              <a:avLst/>
              <a:gdLst/>
              <a:ahLst/>
              <a:cxnLst/>
              <a:rect l="l" t="t" r="r" b="b"/>
              <a:pathLst>
                <a:path w="847725" h="1074420">
                  <a:moveTo>
                    <a:pt x="762634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8"/>
                  </a:lnTo>
                  <a:lnTo>
                    <a:pt x="0" y="989685"/>
                  </a:lnTo>
                  <a:lnTo>
                    <a:pt x="6663" y="1022668"/>
                  </a:lnTo>
                  <a:lnTo>
                    <a:pt x="24828" y="1049602"/>
                  </a:lnTo>
                  <a:lnTo>
                    <a:pt x="51756" y="1067761"/>
                  </a:lnTo>
                  <a:lnTo>
                    <a:pt x="84709" y="1074420"/>
                  </a:lnTo>
                  <a:lnTo>
                    <a:pt x="762634" y="1074420"/>
                  </a:lnTo>
                  <a:lnTo>
                    <a:pt x="795587" y="1067761"/>
                  </a:lnTo>
                  <a:lnTo>
                    <a:pt x="822515" y="1049602"/>
                  </a:lnTo>
                  <a:lnTo>
                    <a:pt x="840680" y="1022668"/>
                  </a:lnTo>
                  <a:lnTo>
                    <a:pt x="847344" y="989685"/>
                  </a:lnTo>
                  <a:lnTo>
                    <a:pt x="847344" y="84708"/>
                  </a:lnTo>
                  <a:lnTo>
                    <a:pt x="840680" y="51756"/>
                  </a:lnTo>
                  <a:lnTo>
                    <a:pt x="822515" y="24828"/>
                  </a:lnTo>
                  <a:lnTo>
                    <a:pt x="795587" y="6663"/>
                  </a:lnTo>
                  <a:lnTo>
                    <a:pt x="76263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5124" y="5070347"/>
              <a:ext cx="847725" cy="1074420"/>
            </a:xfrm>
            <a:custGeom>
              <a:avLst/>
              <a:gdLst/>
              <a:ahLst/>
              <a:cxnLst/>
              <a:rect l="l" t="t" r="r" b="b"/>
              <a:pathLst>
                <a:path w="847725" h="1074420">
                  <a:moveTo>
                    <a:pt x="0" y="84708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9" y="0"/>
                  </a:lnTo>
                  <a:lnTo>
                    <a:pt x="762634" y="0"/>
                  </a:lnTo>
                  <a:lnTo>
                    <a:pt x="795587" y="6663"/>
                  </a:lnTo>
                  <a:lnTo>
                    <a:pt x="822515" y="24828"/>
                  </a:lnTo>
                  <a:lnTo>
                    <a:pt x="840680" y="51756"/>
                  </a:lnTo>
                  <a:lnTo>
                    <a:pt x="847344" y="84708"/>
                  </a:lnTo>
                  <a:lnTo>
                    <a:pt x="847344" y="989685"/>
                  </a:lnTo>
                  <a:lnTo>
                    <a:pt x="840680" y="1022668"/>
                  </a:lnTo>
                  <a:lnTo>
                    <a:pt x="822515" y="1049602"/>
                  </a:lnTo>
                  <a:lnTo>
                    <a:pt x="795587" y="1067761"/>
                  </a:lnTo>
                  <a:lnTo>
                    <a:pt x="762634" y="1074420"/>
                  </a:lnTo>
                  <a:lnTo>
                    <a:pt x="84709" y="1074420"/>
                  </a:lnTo>
                  <a:lnTo>
                    <a:pt x="51756" y="1067761"/>
                  </a:lnTo>
                  <a:lnTo>
                    <a:pt x="24828" y="1049602"/>
                  </a:lnTo>
                  <a:lnTo>
                    <a:pt x="6663" y="1022668"/>
                  </a:lnTo>
                  <a:lnTo>
                    <a:pt x="0" y="989685"/>
                  </a:lnTo>
                  <a:lnTo>
                    <a:pt x="0" y="847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169914" y="5486806"/>
            <a:ext cx="397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F</a:t>
            </a:r>
            <a:r>
              <a:rPr sz="1200" spc="5" dirty="0">
                <a:latin typeface="Carlito"/>
                <a:cs typeface="Carlito"/>
              </a:rPr>
              <a:t>u</a:t>
            </a:r>
            <a:r>
              <a:rPr sz="1200" dirty="0">
                <a:latin typeface="Carlito"/>
                <a:cs typeface="Carlito"/>
              </a:rPr>
              <a:t>nds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590673" y="3666616"/>
            <a:ext cx="5217160" cy="2484755"/>
            <a:chOff x="2590673" y="3666616"/>
            <a:chExt cx="5217160" cy="2484755"/>
          </a:xfrm>
        </p:grpSpPr>
        <p:sp>
          <p:nvSpPr>
            <p:cNvPr id="40" name="object 40"/>
            <p:cNvSpPr/>
            <p:nvPr/>
          </p:nvSpPr>
          <p:spPr>
            <a:xfrm>
              <a:off x="2593848" y="3669791"/>
              <a:ext cx="4784725" cy="1400810"/>
            </a:xfrm>
            <a:custGeom>
              <a:avLst/>
              <a:gdLst/>
              <a:ahLst/>
              <a:cxnLst/>
              <a:rect l="l" t="t" r="r" b="b"/>
              <a:pathLst>
                <a:path w="4784725" h="1400810">
                  <a:moveTo>
                    <a:pt x="0" y="0"/>
                  </a:moveTo>
                  <a:lnTo>
                    <a:pt x="0" y="700150"/>
                  </a:lnTo>
                  <a:lnTo>
                    <a:pt x="4784471" y="700150"/>
                  </a:lnTo>
                  <a:lnTo>
                    <a:pt x="4784471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55536" y="5070347"/>
              <a:ext cx="845819" cy="1074420"/>
            </a:xfrm>
            <a:custGeom>
              <a:avLst/>
              <a:gdLst/>
              <a:ahLst/>
              <a:cxnLst/>
              <a:rect l="l" t="t" r="r" b="b"/>
              <a:pathLst>
                <a:path w="845820" h="1074420">
                  <a:moveTo>
                    <a:pt x="761238" y="0"/>
                  </a:moveTo>
                  <a:lnTo>
                    <a:pt x="84582" y="0"/>
                  </a:lnTo>
                  <a:lnTo>
                    <a:pt x="51649" y="6643"/>
                  </a:lnTo>
                  <a:lnTo>
                    <a:pt x="24765" y="24764"/>
                  </a:lnTo>
                  <a:lnTo>
                    <a:pt x="6643" y="51649"/>
                  </a:lnTo>
                  <a:lnTo>
                    <a:pt x="0" y="84581"/>
                  </a:lnTo>
                  <a:lnTo>
                    <a:pt x="0" y="989838"/>
                  </a:lnTo>
                  <a:lnTo>
                    <a:pt x="6643" y="1022759"/>
                  </a:lnTo>
                  <a:lnTo>
                    <a:pt x="24765" y="1049645"/>
                  </a:lnTo>
                  <a:lnTo>
                    <a:pt x="51649" y="1067772"/>
                  </a:lnTo>
                  <a:lnTo>
                    <a:pt x="84582" y="1074420"/>
                  </a:lnTo>
                  <a:lnTo>
                    <a:pt x="761238" y="1074420"/>
                  </a:lnTo>
                  <a:lnTo>
                    <a:pt x="794170" y="1067772"/>
                  </a:lnTo>
                  <a:lnTo>
                    <a:pt x="821054" y="1049645"/>
                  </a:lnTo>
                  <a:lnTo>
                    <a:pt x="839176" y="1022759"/>
                  </a:lnTo>
                  <a:lnTo>
                    <a:pt x="845820" y="989838"/>
                  </a:lnTo>
                  <a:lnTo>
                    <a:pt x="845820" y="84581"/>
                  </a:lnTo>
                  <a:lnTo>
                    <a:pt x="839176" y="51649"/>
                  </a:lnTo>
                  <a:lnTo>
                    <a:pt x="821054" y="24764"/>
                  </a:lnTo>
                  <a:lnTo>
                    <a:pt x="794170" y="6643"/>
                  </a:lnTo>
                  <a:lnTo>
                    <a:pt x="76123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55536" y="5070347"/>
              <a:ext cx="845819" cy="1074420"/>
            </a:xfrm>
            <a:custGeom>
              <a:avLst/>
              <a:gdLst/>
              <a:ahLst/>
              <a:cxnLst/>
              <a:rect l="l" t="t" r="r" b="b"/>
              <a:pathLst>
                <a:path w="845820" h="1074420">
                  <a:moveTo>
                    <a:pt x="0" y="84581"/>
                  </a:moveTo>
                  <a:lnTo>
                    <a:pt x="6643" y="51649"/>
                  </a:lnTo>
                  <a:lnTo>
                    <a:pt x="24765" y="24764"/>
                  </a:lnTo>
                  <a:lnTo>
                    <a:pt x="51649" y="6643"/>
                  </a:lnTo>
                  <a:lnTo>
                    <a:pt x="84582" y="0"/>
                  </a:lnTo>
                  <a:lnTo>
                    <a:pt x="761238" y="0"/>
                  </a:lnTo>
                  <a:lnTo>
                    <a:pt x="794170" y="6643"/>
                  </a:lnTo>
                  <a:lnTo>
                    <a:pt x="821054" y="24764"/>
                  </a:lnTo>
                  <a:lnTo>
                    <a:pt x="839176" y="51649"/>
                  </a:lnTo>
                  <a:lnTo>
                    <a:pt x="845820" y="84581"/>
                  </a:lnTo>
                  <a:lnTo>
                    <a:pt x="845820" y="989838"/>
                  </a:lnTo>
                  <a:lnTo>
                    <a:pt x="839176" y="1022759"/>
                  </a:lnTo>
                  <a:lnTo>
                    <a:pt x="821054" y="1049645"/>
                  </a:lnTo>
                  <a:lnTo>
                    <a:pt x="794170" y="1067772"/>
                  </a:lnTo>
                  <a:lnTo>
                    <a:pt x="761238" y="1074420"/>
                  </a:lnTo>
                  <a:lnTo>
                    <a:pt x="84582" y="1074420"/>
                  </a:lnTo>
                  <a:lnTo>
                    <a:pt x="51649" y="1067772"/>
                  </a:lnTo>
                  <a:lnTo>
                    <a:pt x="24765" y="1049645"/>
                  </a:lnTo>
                  <a:lnTo>
                    <a:pt x="6643" y="1022759"/>
                  </a:lnTo>
                  <a:lnTo>
                    <a:pt x="0" y="989838"/>
                  </a:lnTo>
                  <a:lnTo>
                    <a:pt x="0" y="8458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086727" y="5402960"/>
            <a:ext cx="583565" cy="3765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6990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rlito"/>
                <a:cs typeface="Carlito"/>
              </a:rPr>
              <a:t>Foreign  </a:t>
            </a:r>
            <a:r>
              <a:rPr sz="1200" dirty="0">
                <a:latin typeface="Carlito"/>
                <a:cs typeface="Carlito"/>
              </a:rPr>
              <a:t>I</a:t>
            </a:r>
            <a:r>
              <a:rPr sz="1200" spc="-25" dirty="0">
                <a:latin typeface="Carlito"/>
                <a:cs typeface="Carlito"/>
              </a:rPr>
              <a:t>n</a:t>
            </a:r>
            <a:r>
              <a:rPr sz="1200" spc="-15" dirty="0">
                <a:latin typeface="Carlito"/>
                <a:cs typeface="Carlito"/>
              </a:rPr>
              <a:t>v</a:t>
            </a:r>
            <a:r>
              <a:rPr sz="1200" dirty="0">
                <a:latin typeface="Carlito"/>
                <a:cs typeface="Carlito"/>
              </a:rPr>
              <a:t>e</a:t>
            </a:r>
            <a:r>
              <a:rPr sz="1200" spc="-15" dirty="0">
                <a:latin typeface="Carlito"/>
                <a:cs typeface="Carlito"/>
              </a:rPr>
              <a:t>s</a:t>
            </a:r>
            <a:r>
              <a:rPr sz="1200" spc="-10" dirty="0">
                <a:latin typeface="Carlito"/>
                <a:cs typeface="Carlito"/>
              </a:rPr>
              <a:t>t</a:t>
            </a:r>
            <a:r>
              <a:rPr sz="1200" spc="-5" dirty="0">
                <a:latin typeface="Carlito"/>
                <a:cs typeface="Carlito"/>
              </a:rPr>
              <a:t>o</a:t>
            </a:r>
            <a:r>
              <a:rPr sz="1200" spc="-20" dirty="0">
                <a:latin typeface="Carlito"/>
                <a:cs typeface="Carlito"/>
              </a:rPr>
              <a:t>r</a:t>
            </a:r>
            <a:r>
              <a:rPr sz="1200" dirty="0">
                <a:latin typeface="Carlito"/>
                <a:cs typeface="Carlito"/>
              </a:rPr>
              <a:t>s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590673" y="3666616"/>
            <a:ext cx="6486525" cy="2484755"/>
            <a:chOff x="2590673" y="3666616"/>
            <a:chExt cx="6486525" cy="2484755"/>
          </a:xfrm>
        </p:grpSpPr>
        <p:sp>
          <p:nvSpPr>
            <p:cNvPr id="45" name="object 45"/>
            <p:cNvSpPr/>
            <p:nvPr/>
          </p:nvSpPr>
          <p:spPr>
            <a:xfrm>
              <a:off x="2593848" y="3669791"/>
              <a:ext cx="5924550" cy="1400810"/>
            </a:xfrm>
            <a:custGeom>
              <a:avLst/>
              <a:gdLst/>
              <a:ahLst/>
              <a:cxnLst/>
              <a:rect l="l" t="t" r="r" b="b"/>
              <a:pathLst>
                <a:path w="5924550" h="1400810">
                  <a:moveTo>
                    <a:pt x="0" y="0"/>
                  </a:moveTo>
                  <a:lnTo>
                    <a:pt x="0" y="700150"/>
                  </a:lnTo>
                  <a:lnTo>
                    <a:pt x="5924169" y="700150"/>
                  </a:lnTo>
                  <a:lnTo>
                    <a:pt x="5924169" y="1400301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64424" y="5070347"/>
              <a:ext cx="1106805" cy="1074420"/>
            </a:xfrm>
            <a:custGeom>
              <a:avLst/>
              <a:gdLst/>
              <a:ahLst/>
              <a:cxnLst/>
              <a:rect l="l" t="t" r="r" b="b"/>
              <a:pathLst>
                <a:path w="1106804" h="1074420">
                  <a:moveTo>
                    <a:pt x="998981" y="0"/>
                  </a:moveTo>
                  <a:lnTo>
                    <a:pt x="107442" y="0"/>
                  </a:lnTo>
                  <a:lnTo>
                    <a:pt x="65633" y="8447"/>
                  </a:lnTo>
                  <a:lnTo>
                    <a:pt x="31480" y="31480"/>
                  </a:lnTo>
                  <a:lnTo>
                    <a:pt x="8447" y="65633"/>
                  </a:lnTo>
                  <a:lnTo>
                    <a:pt x="0" y="107441"/>
                  </a:lnTo>
                  <a:lnTo>
                    <a:pt x="0" y="966977"/>
                  </a:lnTo>
                  <a:lnTo>
                    <a:pt x="8447" y="1008797"/>
                  </a:lnTo>
                  <a:lnTo>
                    <a:pt x="31480" y="1042949"/>
                  </a:lnTo>
                  <a:lnTo>
                    <a:pt x="65633" y="1065976"/>
                  </a:lnTo>
                  <a:lnTo>
                    <a:pt x="107442" y="1074420"/>
                  </a:lnTo>
                  <a:lnTo>
                    <a:pt x="998981" y="1074420"/>
                  </a:lnTo>
                  <a:lnTo>
                    <a:pt x="1040790" y="1065976"/>
                  </a:lnTo>
                  <a:lnTo>
                    <a:pt x="1074943" y="1042949"/>
                  </a:lnTo>
                  <a:lnTo>
                    <a:pt x="1097976" y="1008797"/>
                  </a:lnTo>
                  <a:lnTo>
                    <a:pt x="1106424" y="966977"/>
                  </a:lnTo>
                  <a:lnTo>
                    <a:pt x="1106424" y="107441"/>
                  </a:lnTo>
                  <a:lnTo>
                    <a:pt x="1097976" y="65633"/>
                  </a:lnTo>
                  <a:lnTo>
                    <a:pt x="1074943" y="31480"/>
                  </a:lnTo>
                  <a:lnTo>
                    <a:pt x="1040790" y="8447"/>
                  </a:lnTo>
                  <a:lnTo>
                    <a:pt x="99898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64424" y="5070347"/>
              <a:ext cx="1106805" cy="1074420"/>
            </a:xfrm>
            <a:custGeom>
              <a:avLst/>
              <a:gdLst/>
              <a:ahLst/>
              <a:cxnLst/>
              <a:rect l="l" t="t" r="r" b="b"/>
              <a:pathLst>
                <a:path w="1106804" h="1074420">
                  <a:moveTo>
                    <a:pt x="0" y="107441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998981" y="0"/>
                  </a:lnTo>
                  <a:lnTo>
                    <a:pt x="1040790" y="8447"/>
                  </a:lnTo>
                  <a:lnTo>
                    <a:pt x="1074943" y="31480"/>
                  </a:lnTo>
                  <a:lnTo>
                    <a:pt x="1097976" y="65633"/>
                  </a:lnTo>
                  <a:lnTo>
                    <a:pt x="1106424" y="107441"/>
                  </a:lnTo>
                  <a:lnTo>
                    <a:pt x="1106424" y="966977"/>
                  </a:lnTo>
                  <a:lnTo>
                    <a:pt x="1097976" y="1008797"/>
                  </a:lnTo>
                  <a:lnTo>
                    <a:pt x="1074943" y="1042949"/>
                  </a:lnTo>
                  <a:lnTo>
                    <a:pt x="1040790" y="1065976"/>
                  </a:lnTo>
                  <a:lnTo>
                    <a:pt x="998981" y="1074420"/>
                  </a:lnTo>
                  <a:lnTo>
                    <a:pt x="107442" y="1074420"/>
                  </a:lnTo>
                  <a:lnTo>
                    <a:pt x="65633" y="1065976"/>
                  </a:lnTo>
                  <a:lnTo>
                    <a:pt x="31480" y="1042949"/>
                  </a:lnTo>
                  <a:lnTo>
                    <a:pt x="8447" y="1008797"/>
                  </a:lnTo>
                  <a:lnTo>
                    <a:pt x="0" y="966977"/>
                  </a:lnTo>
                  <a:lnTo>
                    <a:pt x="0" y="10744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127238" y="5151882"/>
            <a:ext cx="781050" cy="878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905" algn="ctr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latin typeface="Carlito"/>
                <a:cs typeface="Carlito"/>
              </a:rPr>
              <a:t>Any </a:t>
            </a:r>
            <a:r>
              <a:rPr sz="1200" dirty="0">
                <a:latin typeface="Carlito"/>
                <a:cs typeface="Carlito"/>
              </a:rPr>
              <a:t>other  entity as  </a:t>
            </a:r>
            <a:r>
              <a:rPr sz="1200" spc="-5" dirty="0">
                <a:latin typeface="Carlito"/>
                <a:cs typeface="Carlito"/>
              </a:rPr>
              <a:t>specified </a:t>
            </a:r>
            <a:r>
              <a:rPr sz="1200" dirty="0">
                <a:latin typeface="Carlito"/>
                <a:cs typeface="Carlito"/>
              </a:rPr>
              <a:t>by  the   </a:t>
            </a:r>
            <a:r>
              <a:rPr sz="1200" spc="-5" dirty="0">
                <a:latin typeface="Carlito"/>
                <a:cs typeface="Carlito"/>
              </a:rPr>
              <a:t>Co</a:t>
            </a:r>
            <a:r>
              <a:rPr sz="1200" spc="5" dirty="0">
                <a:latin typeface="Carlito"/>
                <a:cs typeface="Carlito"/>
              </a:rPr>
              <a:t>m</a:t>
            </a:r>
            <a:r>
              <a:rPr sz="1200" dirty="0">
                <a:latin typeface="Carlito"/>
                <a:cs typeface="Carlito"/>
              </a:rPr>
              <a:t>mission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920740" y="2331720"/>
            <a:ext cx="4711065" cy="1350645"/>
            <a:chOff x="5920740" y="2331720"/>
            <a:chExt cx="4711065" cy="1350645"/>
          </a:xfrm>
        </p:grpSpPr>
        <p:sp>
          <p:nvSpPr>
            <p:cNvPr id="50" name="object 50"/>
            <p:cNvSpPr/>
            <p:nvPr/>
          </p:nvSpPr>
          <p:spPr>
            <a:xfrm>
              <a:off x="6221730" y="2341626"/>
              <a:ext cx="2055495" cy="680720"/>
            </a:xfrm>
            <a:custGeom>
              <a:avLst/>
              <a:gdLst/>
              <a:ahLst/>
              <a:cxnLst/>
              <a:rect l="l" t="t" r="r" b="b"/>
              <a:pathLst>
                <a:path w="2055495" h="680719">
                  <a:moveTo>
                    <a:pt x="0" y="0"/>
                  </a:moveTo>
                  <a:lnTo>
                    <a:pt x="0" y="340106"/>
                  </a:lnTo>
                  <a:lnTo>
                    <a:pt x="2055368" y="340106"/>
                  </a:lnTo>
                  <a:lnTo>
                    <a:pt x="2055368" y="680212"/>
                  </a:lnTo>
                </a:path>
              </a:pathLst>
            </a:custGeom>
            <a:ln w="1981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26836" y="3022092"/>
              <a:ext cx="4699000" cy="654050"/>
            </a:xfrm>
            <a:custGeom>
              <a:avLst/>
              <a:gdLst/>
              <a:ahLst/>
              <a:cxnLst/>
              <a:rect l="l" t="t" r="r" b="b"/>
              <a:pathLst>
                <a:path w="4699000" h="654050">
                  <a:moveTo>
                    <a:pt x="4633087" y="0"/>
                  </a:moveTo>
                  <a:lnTo>
                    <a:pt x="65404" y="0"/>
                  </a:lnTo>
                  <a:lnTo>
                    <a:pt x="39915" y="5129"/>
                  </a:lnTo>
                  <a:lnTo>
                    <a:pt x="19129" y="19129"/>
                  </a:lnTo>
                  <a:lnTo>
                    <a:pt x="5129" y="39915"/>
                  </a:lnTo>
                  <a:lnTo>
                    <a:pt x="0" y="65405"/>
                  </a:lnTo>
                  <a:lnTo>
                    <a:pt x="0" y="588391"/>
                  </a:lnTo>
                  <a:lnTo>
                    <a:pt x="5129" y="613880"/>
                  </a:lnTo>
                  <a:lnTo>
                    <a:pt x="19129" y="634666"/>
                  </a:lnTo>
                  <a:lnTo>
                    <a:pt x="39915" y="648666"/>
                  </a:lnTo>
                  <a:lnTo>
                    <a:pt x="65404" y="653796"/>
                  </a:lnTo>
                  <a:lnTo>
                    <a:pt x="4633087" y="653796"/>
                  </a:lnTo>
                  <a:lnTo>
                    <a:pt x="4658576" y="648666"/>
                  </a:lnTo>
                  <a:lnTo>
                    <a:pt x="4679362" y="634666"/>
                  </a:lnTo>
                  <a:lnTo>
                    <a:pt x="4693362" y="613880"/>
                  </a:lnTo>
                  <a:lnTo>
                    <a:pt x="4698492" y="588391"/>
                  </a:lnTo>
                  <a:lnTo>
                    <a:pt x="4698492" y="65405"/>
                  </a:lnTo>
                  <a:lnTo>
                    <a:pt x="4693362" y="39915"/>
                  </a:lnTo>
                  <a:lnTo>
                    <a:pt x="4679362" y="19129"/>
                  </a:lnTo>
                  <a:lnTo>
                    <a:pt x="4658576" y="5129"/>
                  </a:lnTo>
                  <a:lnTo>
                    <a:pt x="463308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6836" y="3022092"/>
              <a:ext cx="4699000" cy="654050"/>
            </a:xfrm>
            <a:custGeom>
              <a:avLst/>
              <a:gdLst/>
              <a:ahLst/>
              <a:cxnLst/>
              <a:rect l="l" t="t" r="r" b="b"/>
              <a:pathLst>
                <a:path w="4699000" h="654050">
                  <a:moveTo>
                    <a:pt x="0" y="65405"/>
                  </a:moveTo>
                  <a:lnTo>
                    <a:pt x="5129" y="39915"/>
                  </a:lnTo>
                  <a:lnTo>
                    <a:pt x="19129" y="19129"/>
                  </a:lnTo>
                  <a:lnTo>
                    <a:pt x="39915" y="5129"/>
                  </a:lnTo>
                  <a:lnTo>
                    <a:pt x="65404" y="0"/>
                  </a:lnTo>
                  <a:lnTo>
                    <a:pt x="4633087" y="0"/>
                  </a:lnTo>
                  <a:lnTo>
                    <a:pt x="4658576" y="5129"/>
                  </a:lnTo>
                  <a:lnTo>
                    <a:pt x="4679362" y="19129"/>
                  </a:lnTo>
                  <a:lnTo>
                    <a:pt x="4693362" y="39915"/>
                  </a:lnTo>
                  <a:lnTo>
                    <a:pt x="4698492" y="65405"/>
                  </a:lnTo>
                  <a:lnTo>
                    <a:pt x="4698492" y="588391"/>
                  </a:lnTo>
                  <a:lnTo>
                    <a:pt x="4693362" y="613880"/>
                  </a:lnTo>
                  <a:lnTo>
                    <a:pt x="4679362" y="634666"/>
                  </a:lnTo>
                  <a:lnTo>
                    <a:pt x="4658576" y="648666"/>
                  </a:lnTo>
                  <a:lnTo>
                    <a:pt x="4633087" y="653796"/>
                  </a:lnTo>
                  <a:lnTo>
                    <a:pt x="65404" y="653796"/>
                  </a:lnTo>
                  <a:lnTo>
                    <a:pt x="39915" y="648666"/>
                  </a:lnTo>
                  <a:lnTo>
                    <a:pt x="19129" y="634666"/>
                  </a:lnTo>
                  <a:lnTo>
                    <a:pt x="5129" y="613880"/>
                  </a:lnTo>
                  <a:lnTo>
                    <a:pt x="0" y="588391"/>
                  </a:lnTo>
                  <a:lnTo>
                    <a:pt x="0" y="6540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020561" y="3111245"/>
            <a:ext cx="4418839" cy="61170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10540" marR="5080" indent="-498475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latin typeface="Carlito"/>
                <a:cs typeface="Carlito"/>
              </a:rPr>
              <a:t>Accredited </a:t>
            </a:r>
            <a:r>
              <a:rPr sz="1400" b="1" spc="-5" dirty="0">
                <a:latin typeface="Carlito"/>
                <a:cs typeface="Carlito"/>
              </a:rPr>
              <a:t>individual </a:t>
            </a:r>
            <a:r>
              <a:rPr sz="1400" b="1" spc="-10" dirty="0">
                <a:latin typeface="Carlito"/>
                <a:cs typeface="Carlito"/>
              </a:rPr>
              <a:t>investors are </a:t>
            </a:r>
            <a:r>
              <a:rPr sz="1400" b="1" spc="-5" dirty="0">
                <a:latin typeface="Carlito"/>
                <a:cs typeface="Carlito"/>
              </a:rPr>
              <a:t>people </a:t>
            </a:r>
            <a:r>
              <a:rPr sz="1400" b="1" spc="-10" dirty="0">
                <a:latin typeface="Carlito"/>
                <a:cs typeface="Carlito"/>
              </a:rPr>
              <a:t>registered </a:t>
            </a:r>
            <a:r>
              <a:rPr sz="1400" b="1" dirty="0">
                <a:latin typeface="Carlito"/>
                <a:cs typeface="Carlito"/>
              </a:rPr>
              <a:t>with </a:t>
            </a:r>
            <a:r>
              <a:rPr sz="1400" b="1" spc="-5" dirty="0">
                <a:latin typeface="Carlito"/>
                <a:cs typeface="Carlito"/>
              </a:rPr>
              <a:t>the  NCCPL having </a:t>
            </a:r>
            <a:r>
              <a:rPr sz="1400" b="1" spc="-10" dirty="0">
                <a:latin typeface="Carlito"/>
                <a:cs typeface="Carlito"/>
              </a:rPr>
              <a:t>net </a:t>
            </a:r>
            <a:r>
              <a:rPr sz="1400" b="1" spc="-5" dirty="0">
                <a:latin typeface="Carlito"/>
                <a:cs typeface="Carlito"/>
              </a:rPr>
              <a:t>assets of </a:t>
            </a:r>
            <a:r>
              <a:rPr sz="1400" b="1" spc="-10" dirty="0">
                <a:latin typeface="Carlito"/>
                <a:cs typeface="Carlito"/>
              </a:rPr>
              <a:t>at </a:t>
            </a:r>
            <a:r>
              <a:rPr sz="1400" b="1" spc="-5" dirty="0">
                <a:latin typeface="Carlito"/>
                <a:cs typeface="Carlito"/>
              </a:rPr>
              <a:t>least </a:t>
            </a:r>
            <a:r>
              <a:rPr sz="1400" b="1" dirty="0">
                <a:latin typeface="Carlito"/>
                <a:cs typeface="Carlito"/>
              </a:rPr>
              <a:t>Rs. 5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million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48488" y="149479"/>
            <a:ext cx="761593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Accredited </a:t>
            </a:r>
            <a:r>
              <a:rPr spc="-25" dirty="0"/>
              <a:t>Investors for </a:t>
            </a:r>
            <a:r>
              <a:rPr spc="-5" dirty="0"/>
              <a:t>GEM </a:t>
            </a:r>
            <a:r>
              <a:rPr spc="-10" dirty="0"/>
              <a:t>Board</a:t>
            </a:r>
            <a:r>
              <a:rPr spc="60" dirty="0"/>
              <a:t> </a:t>
            </a:r>
            <a:r>
              <a:rPr spc="-10" dirty="0"/>
              <a:t>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003" y="5570931"/>
            <a:ext cx="2489835" cy="110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rlito"/>
                <a:cs typeface="Carlito"/>
              </a:rPr>
              <a:t>PKR 200,000-/ on </a:t>
            </a:r>
            <a:r>
              <a:rPr sz="1900" spc="-15" dirty="0">
                <a:latin typeface="Carlito"/>
                <a:cs typeface="Carlito"/>
              </a:rPr>
              <a:t>Paid  </a:t>
            </a:r>
            <a:r>
              <a:rPr sz="1900" spc="-5" dirty="0">
                <a:latin typeface="Carlito"/>
                <a:cs typeface="Carlito"/>
              </a:rPr>
              <a:t>Up </a:t>
            </a:r>
            <a:r>
              <a:rPr sz="1900" spc="-10" dirty="0">
                <a:latin typeface="Carlito"/>
                <a:cs typeface="Carlito"/>
              </a:rPr>
              <a:t>Capital </a:t>
            </a:r>
            <a:r>
              <a:rPr sz="1900" spc="-15" dirty="0">
                <a:latin typeface="Carlito"/>
                <a:cs typeface="Carlito"/>
              </a:rPr>
              <a:t>exceeding  </a:t>
            </a:r>
            <a:r>
              <a:rPr sz="1900" spc="-5" dirty="0">
                <a:latin typeface="Carlito"/>
                <a:cs typeface="Carlito"/>
              </a:rPr>
              <a:t>PKR 100 </a:t>
            </a:r>
            <a:r>
              <a:rPr sz="1900" spc="-10" dirty="0">
                <a:latin typeface="Carlito"/>
                <a:cs typeface="Carlito"/>
              </a:rPr>
              <a:t>Million</a:t>
            </a:r>
            <a:endParaRPr sz="1900">
              <a:latin typeface="Carlito"/>
              <a:cs typeface="Carlito"/>
            </a:endParaRPr>
          </a:p>
          <a:p>
            <a:pPr marL="550545">
              <a:lnSpc>
                <a:spcPts val="1660"/>
              </a:lnSpc>
            </a:pPr>
            <a:r>
              <a:rPr sz="1800" dirty="0">
                <a:latin typeface="Carlito"/>
                <a:cs typeface="Carlito"/>
              </a:rPr>
              <a:t>8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0029" y="1719072"/>
            <a:ext cx="4382950" cy="361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8066" y="1262633"/>
            <a:ext cx="2621280" cy="1864360"/>
          </a:xfrm>
          <a:custGeom>
            <a:avLst/>
            <a:gdLst/>
            <a:ahLst/>
            <a:cxnLst/>
            <a:rect l="l" t="t" r="r" b="b"/>
            <a:pathLst>
              <a:path w="2621279" h="1864360">
                <a:moveTo>
                  <a:pt x="0" y="164845"/>
                </a:moveTo>
                <a:lnTo>
                  <a:pt x="5887" y="121017"/>
                </a:lnTo>
                <a:lnTo>
                  <a:pt x="22502" y="81637"/>
                </a:lnTo>
                <a:lnTo>
                  <a:pt x="48275" y="48275"/>
                </a:lnTo>
                <a:lnTo>
                  <a:pt x="81637" y="22502"/>
                </a:lnTo>
                <a:lnTo>
                  <a:pt x="121017" y="5887"/>
                </a:lnTo>
                <a:lnTo>
                  <a:pt x="164845" y="0"/>
                </a:lnTo>
                <a:lnTo>
                  <a:pt x="2456433" y="0"/>
                </a:lnTo>
                <a:lnTo>
                  <a:pt x="2500262" y="5887"/>
                </a:lnTo>
                <a:lnTo>
                  <a:pt x="2539642" y="22502"/>
                </a:lnTo>
                <a:lnTo>
                  <a:pt x="2573004" y="48275"/>
                </a:lnTo>
                <a:lnTo>
                  <a:pt x="2598777" y="81637"/>
                </a:lnTo>
                <a:lnTo>
                  <a:pt x="2615392" y="121017"/>
                </a:lnTo>
                <a:lnTo>
                  <a:pt x="2621279" y="164845"/>
                </a:lnTo>
                <a:lnTo>
                  <a:pt x="2621279" y="1699005"/>
                </a:lnTo>
                <a:lnTo>
                  <a:pt x="2615392" y="1742834"/>
                </a:lnTo>
                <a:lnTo>
                  <a:pt x="2598777" y="1782214"/>
                </a:lnTo>
                <a:lnTo>
                  <a:pt x="2573004" y="1815576"/>
                </a:lnTo>
                <a:lnTo>
                  <a:pt x="2539642" y="1841349"/>
                </a:lnTo>
                <a:lnTo>
                  <a:pt x="2500262" y="1857964"/>
                </a:lnTo>
                <a:lnTo>
                  <a:pt x="2456433" y="1863852"/>
                </a:lnTo>
                <a:lnTo>
                  <a:pt x="164845" y="1863852"/>
                </a:lnTo>
                <a:lnTo>
                  <a:pt x="121017" y="1857964"/>
                </a:lnTo>
                <a:lnTo>
                  <a:pt x="81637" y="1841349"/>
                </a:lnTo>
                <a:lnTo>
                  <a:pt x="48275" y="1815576"/>
                </a:lnTo>
                <a:lnTo>
                  <a:pt x="22502" y="1782214"/>
                </a:lnTo>
                <a:lnTo>
                  <a:pt x="5887" y="1742834"/>
                </a:lnTo>
                <a:lnTo>
                  <a:pt x="0" y="1699005"/>
                </a:lnTo>
                <a:lnTo>
                  <a:pt x="0" y="164845"/>
                </a:lnTo>
                <a:close/>
              </a:path>
            </a:pathLst>
          </a:custGeom>
          <a:ln w="38099">
            <a:solidFill>
              <a:srgbClr val="97D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3405" y="1262633"/>
            <a:ext cx="2621280" cy="1864360"/>
          </a:xfrm>
          <a:custGeom>
            <a:avLst/>
            <a:gdLst/>
            <a:ahLst/>
            <a:cxnLst/>
            <a:rect l="l" t="t" r="r" b="b"/>
            <a:pathLst>
              <a:path w="2621279" h="1864360">
                <a:moveTo>
                  <a:pt x="0" y="164845"/>
                </a:moveTo>
                <a:lnTo>
                  <a:pt x="5887" y="121017"/>
                </a:lnTo>
                <a:lnTo>
                  <a:pt x="22502" y="81637"/>
                </a:lnTo>
                <a:lnTo>
                  <a:pt x="48275" y="48275"/>
                </a:lnTo>
                <a:lnTo>
                  <a:pt x="81637" y="22502"/>
                </a:lnTo>
                <a:lnTo>
                  <a:pt x="121017" y="5887"/>
                </a:lnTo>
                <a:lnTo>
                  <a:pt x="164846" y="0"/>
                </a:lnTo>
                <a:lnTo>
                  <a:pt x="2456434" y="0"/>
                </a:lnTo>
                <a:lnTo>
                  <a:pt x="2500262" y="5887"/>
                </a:lnTo>
                <a:lnTo>
                  <a:pt x="2539642" y="22502"/>
                </a:lnTo>
                <a:lnTo>
                  <a:pt x="2573004" y="48275"/>
                </a:lnTo>
                <a:lnTo>
                  <a:pt x="2598777" y="81637"/>
                </a:lnTo>
                <a:lnTo>
                  <a:pt x="2615392" y="121017"/>
                </a:lnTo>
                <a:lnTo>
                  <a:pt x="2621279" y="164845"/>
                </a:lnTo>
                <a:lnTo>
                  <a:pt x="2621279" y="1699005"/>
                </a:lnTo>
                <a:lnTo>
                  <a:pt x="2615392" y="1742834"/>
                </a:lnTo>
                <a:lnTo>
                  <a:pt x="2598777" y="1782214"/>
                </a:lnTo>
                <a:lnTo>
                  <a:pt x="2573004" y="1815576"/>
                </a:lnTo>
                <a:lnTo>
                  <a:pt x="2539642" y="1841349"/>
                </a:lnTo>
                <a:lnTo>
                  <a:pt x="2500262" y="1857964"/>
                </a:lnTo>
                <a:lnTo>
                  <a:pt x="2456434" y="1863852"/>
                </a:lnTo>
                <a:lnTo>
                  <a:pt x="164846" y="1863852"/>
                </a:lnTo>
                <a:lnTo>
                  <a:pt x="121017" y="1857964"/>
                </a:lnTo>
                <a:lnTo>
                  <a:pt x="81637" y="1841349"/>
                </a:lnTo>
                <a:lnTo>
                  <a:pt x="48275" y="1815576"/>
                </a:lnTo>
                <a:lnTo>
                  <a:pt x="22502" y="1782214"/>
                </a:lnTo>
                <a:lnTo>
                  <a:pt x="5887" y="1742834"/>
                </a:lnTo>
                <a:lnTo>
                  <a:pt x="0" y="1699005"/>
                </a:lnTo>
                <a:lnTo>
                  <a:pt x="0" y="164845"/>
                </a:lnTo>
                <a:close/>
              </a:path>
            </a:pathLst>
          </a:custGeom>
          <a:ln w="38099">
            <a:solidFill>
              <a:srgbClr val="5EB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93207" y="2516885"/>
            <a:ext cx="1701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rlito"/>
                <a:cs typeface="Carlito"/>
              </a:rPr>
              <a:t>Initial </a:t>
            </a:r>
            <a:r>
              <a:rPr sz="1800" b="1" spc="-5" dirty="0">
                <a:solidFill>
                  <a:srgbClr val="404040"/>
                </a:solidFill>
                <a:latin typeface="Carlito"/>
                <a:cs typeface="Carlito"/>
              </a:rPr>
              <a:t>Listing</a:t>
            </a:r>
            <a:r>
              <a:rPr sz="1800" b="1" spc="-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rlito"/>
                <a:cs typeface="Carlito"/>
              </a:rPr>
              <a:t>Fees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9921" y="2589403"/>
            <a:ext cx="183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rlito"/>
                <a:cs typeface="Carlito"/>
              </a:rPr>
              <a:t>Annual </a:t>
            </a:r>
            <a:r>
              <a:rPr sz="1800" b="1" spc="-5" dirty="0">
                <a:solidFill>
                  <a:srgbClr val="404040"/>
                </a:solidFill>
                <a:latin typeface="Carlito"/>
                <a:cs typeface="Carlito"/>
              </a:rPr>
              <a:t>Listing</a:t>
            </a:r>
            <a:r>
              <a:rPr sz="1800" b="1" spc="-1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rlito"/>
                <a:cs typeface="Carlito"/>
              </a:rPr>
              <a:t>Fees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55023" y="1632204"/>
            <a:ext cx="1066800" cy="843280"/>
            <a:chOff x="8955023" y="1632204"/>
            <a:chExt cx="1066800" cy="843280"/>
          </a:xfrm>
        </p:grpSpPr>
        <p:sp>
          <p:nvSpPr>
            <p:cNvPr id="9" name="object 9"/>
            <p:cNvSpPr/>
            <p:nvPr/>
          </p:nvSpPr>
          <p:spPr>
            <a:xfrm>
              <a:off x="8955024" y="1877910"/>
              <a:ext cx="970915" cy="429895"/>
            </a:xfrm>
            <a:custGeom>
              <a:avLst/>
              <a:gdLst/>
              <a:ahLst/>
              <a:cxnLst/>
              <a:rect l="l" t="t" r="r" b="b"/>
              <a:pathLst>
                <a:path w="970915" h="429894">
                  <a:moveTo>
                    <a:pt x="970788" y="229654"/>
                  </a:moveTo>
                  <a:lnTo>
                    <a:pt x="936701" y="202120"/>
                  </a:lnTo>
                  <a:lnTo>
                    <a:pt x="884694" y="155155"/>
                  </a:lnTo>
                  <a:lnTo>
                    <a:pt x="854379" y="131152"/>
                  </a:lnTo>
                  <a:lnTo>
                    <a:pt x="812914" y="103746"/>
                  </a:lnTo>
                  <a:lnTo>
                    <a:pt x="754126" y="70650"/>
                  </a:lnTo>
                  <a:lnTo>
                    <a:pt x="713206" y="66763"/>
                  </a:lnTo>
                  <a:lnTo>
                    <a:pt x="680110" y="71069"/>
                  </a:lnTo>
                  <a:lnTo>
                    <a:pt x="648970" y="80937"/>
                  </a:lnTo>
                  <a:lnTo>
                    <a:pt x="613918" y="93764"/>
                  </a:lnTo>
                  <a:lnTo>
                    <a:pt x="580669" y="104749"/>
                  </a:lnTo>
                  <a:lnTo>
                    <a:pt x="549097" y="118833"/>
                  </a:lnTo>
                  <a:lnTo>
                    <a:pt x="512025" y="133184"/>
                  </a:lnTo>
                  <a:lnTo>
                    <a:pt x="462280" y="144945"/>
                  </a:lnTo>
                  <a:lnTo>
                    <a:pt x="405663" y="143510"/>
                  </a:lnTo>
                  <a:lnTo>
                    <a:pt x="345897" y="143992"/>
                  </a:lnTo>
                  <a:lnTo>
                    <a:pt x="288061" y="146964"/>
                  </a:lnTo>
                  <a:lnTo>
                    <a:pt x="237236" y="152971"/>
                  </a:lnTo>
                  <a:lnTo>
                    <a:pt x="198488" y="162572"/>
                  </a:lnTo>
                  <a:lnTo>
                    <a:pt x="164871" y="196900"/>
                  </a:lnTo>
                  <a:lnTo>
                    <a:pt x="169570" y="213753"/>
                  </a:lnTo>
                  <a:lnTo>
                    <a:pt x="218973" y="237896"/>
                  </a:lnTo>
                  <a:lnTo>
                    <a:pt x="258584" y="246024"/>
                  </a:lnTo>
                  <a:lnTo>
                    <a:pt x="304711" y="252082"/>
                  </a:lnTo>
                  <a:lnTo>
                    <a:pt x="354812" y="256463"/>
                  </a:lnTo>
                  <a:lnTo>
                    <a:pt x="406336" y="259613"/>
                  </a:lnTo>
                  <a:lnTo>
                    <a:pt x="456717" y="261924"/>
                  </a:lnTo>
                  <a:lnTo>
                    <a:pt x="503428" y="263817"/>
                  </a:lnTo>
                  <a:lnTo>
                    <a:pt x="520268" y="267627"/>
                  </a:lnTo>
                  <a:lnTo>
                    <a:pt x="393331" y="267525"/>
                  </a:lnTo>
                  <a:lnTo>
                    <a:pt x="310781" y="262102"/>
                  </a:lnTo>
                  <a:lnTo>
                    <a:pt x="249237" y="254063"/>
                  </a:lnTo>
                  <a:lnTo>
                    <a:pt x="205727" y="244106"/>
                  </a:lnTo>
                  <a:lnTo>
                    <a:pt x="160896" y="221157"/>
                  </a:lnTo>
                  <a:lnTo>
                    <a:pt x="152501" y="198691"/>
                  </a:lnTo>
                  <a:lnTo>
                    <a:pt x="154508" y="189344"/>
                  </a:lnTo>
                  <a:lnTo>
                    <a:pt x="203974" y="150787"/>
                  </a:lnTo>
                  <a:lnTo>
                    <a:pt x="272288" y="139230"/>
                  </a:lnTo>
                  <a:lnTo>
                    <a:pt x="245262" y="99974"/>
                  </a:lnTo>
                  <a:lnTo>
                    <a:pt x="212382" y="54356"/>
                  </a:lnTo>
                  <a:lnTo>
                    <a:pt x="177685" y="21412"/>
                  </a:lnTo>
                  <a:lnTo>
                    <a:pt x="145161" y="20231"/>
                  </a:lnTo>
                  <a:lnTo>
                    <a:pt x="139712" y="18249"/>
                  </a:lnTo>
                  <a:lnTo>
                    <a:pt x="131343" y="7899"/>
                  </a:lnTo>
                  <a:lnTo>
                    <a:pt x="117119" y="0"/>
                  </a:lnTo>
                  <a:lnTo>
                    <a:pt x="94107" y="5372"/>
                  </a:lnTo>
                  <a:lnTo>
                    <a:pt x="81330" y="3530"/>
                  </a:lnTo>
                  <a:lnTo>
                    <a:pt x="68872" y="266"/>
                  </a:lnTo>
                  <a:lnTo>
                    <a:pt x="52108" y="1625"/>
                  </a:lnTo>
                  <a:lnTo>
                    <a:pt x="26416" y="13627"/>
                  </a:lnTo>
                  <a:lnTo>
                    <a:pt x="23647" y="17576"/>
                  </a:lnTo>
                  <a:lnTo>
                    <a:pt x="28016" y="22326"/>
                  </a:lnTo>
                  <a:lnTo>
                    <a:pt x="33642" y="27279"/>
                  </a:lnTo>
                  <a:lnTo>
                    <a:pt x="34671" y="31788"/>
                  </a:lnTo>
                  <a:lnTo>
                    <a:pt x="29425" y="33693"/>
                  </a:lnTo>
                  <a:lnTo>
                    <a:pt x="21145" y="33883"/>
                  </a:lnTo>
                  <a:lnTo>
                    <a:pt x="10947" y="36753"/>
                  </a:lnTo>
                  <a:lnTo>
                    <a:pt x="0" y="46647"/>
                  </a:lnTo>
                  <a:lnTo>
                    <a:pt x="30149" y="89979"/>
                  </a:lnTo>
                  <a:lnTo>
                    <a:pt x="94869" y="187299"/>
                  </a:lnTo>
                  <a:lnTo>
                    <a:pt x="125018" y="230581"/>
                  </a:lnTo>
                  <a:lnTo>
                    <a:pt x="150774" y="263131"/>
                  </a:lnTo>
                  <a:lnTo>
                    <a:pt x="169926" y="279565"/>
                  </a:lnTo>
                  <a:lnTo>
                    <a:pt x="221970" y="306679"/>
                  </a:lnTo>
                  <a:lnTo>
                    <a:pt x="276542" y="336804"/>
                  </a:lnTo>
                  <a:lnTo>
                    <a:pt x="329844" y="365442"/>
                  </a:lnTo>
                  <a:lnTo>
                    <a:pt x="378066" y="388048"/>
                  </a:lnTo>
                  <a:lnTo>
                    <a:pt x="417449" y="400088"/>
                  </a:lnTo>
                  <a:lnTo>
                    <a:pt x="447776" y="398538"/>
                  </a:lnTo>
                  <a:lnTo>
                    <a:pt x="491121" y="390296"/>
                  </a:lnTo>
                  <a:lnTo>
                    <a:pt x="543928" y="377202"/>
                  </a:lnTo>
                  <a:lnTo>
                    <a:pt x="602640" y="361048"/>
                  </a:lnTo>
                  <a:lnTo>
                    <a:pt x="663714" y="343687"/>
                  </a:lnTo>
                  <a:lnTo>
                    <a:pt x="667956" y="342506"/>
                  </a:lnTo>
                  <a:lnTo>
                    <a:pt x="678307" y="352844"/>
                  </a:lnTo>
                  <a:lnTo>
                    <a:pt x="746633" y="429425"/>
                  </a:lnTo>
                  <a:lnTo>
                    <a:pt x="970788" y="22965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0051" y="2025370"/>
              <a:ext cx="461772" cy="4496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00388" y="1632203"/>
              <a:ext cx="773430" cy="743585"/>
            </a:xfrm>
            <a:custGeom>
              <a:avLst/>
              <a:gdLst/>
              <a:ahLst/>
              <a:cxnLst/>
              <a:rect l="l" t="t" r="r" b="b"/>
              <a:pathLst>
                <a:path w="773429" h="743585">
                  <a:moveTo>
                    <a:pt x="255397" y="108839"/>
                  </a:moveTo>
                  <a:lnTo>
                    <a:pt x="233680" y="84455"/>
                  </a:lnTo>
                  <a:lnTo>
                    <a:pt x="233680" y="79629"/>
                  </a:lnTo>
                  <a:lnTo>
                    <a:pt x="226822" y="79629"/>
                  </a:lnTo>
                  <a:lnTo>
                    <a:pt x="226822" y="84328"/>
                  </a:lnTo>
                  <a:lnTo>
                    <a:pt x="226822" y="96012"/>
                  </a:lnTo>
                  <a:lnTo>
                    <a:pt x="226822" y="123444"/>
                  </a:lnTo>
                  <a:lnTo>
                    <a:pt x="221742" y="121412"/>
                  </a:lnTo>
                  <a:lnTo>
                    <a:pt x="217678" y="118364"/>
                  </a:lnTo>
                  <a:lnTo>
                    <a:pt x="216281" y="111506"/>
                  </a:lnTo>
                  <a:lnTo>
                    <a:pt x="215519" y="106426"/>
                  </a:lnTo>
                  <a:lnTo>
                    <a:pt x="217678" y="101219"/>
                  </a:lnTo>
                  <a:lnTo>
                    <a:pt x="221869" y="98171"/>
                  </a:lnTo>
                  <a:lnTo>
                    <a:pt x="223393" y="97155"/>
                  </a:lnTo>
                  <a:lnTo>
                    <a:pt x="225044" y="96393"/>
                  </a:lnTo>
                  <a:lnTo>
                    <a:pt x="226822" y="96012"/>
                  </a:lnTo>
                  <a:lnTo>
                    <a:pt x="226822" y="84328"/>
                  </a:lnTo>
                  <a:lnTo>
                    <a:pt x="205028" y="106197"/>
                  </a:lnTo>
                  <a:lnTo>
                    <a:pt x="205105" y="113157"/>
                  </a:lnTo>
                  <a:lnTo>
                    <a:pt x="208826" y="123291"/>
                  </a:lnTo>
                  <a:lnTo>
                    <a:pt x="214096" y="129654"/>
                  </a:lnTo>
                  <a:lnTo>
                    <a:pt x="220294" y="133324"/>
                  </a:lnTo>
                  <a:lnTo>
                    <a:pt x="226822" y="135382"/>
                  </a:lnTo>
                  <a:lnTo>
                    <a:pt x="226822" y="163068"/>
                  </a:lnTo>
                  <a:lnTo>
                    <a:pt x="225806" y="162941"/>
                  </a:lnTo>
                  <a:lnTo>
                    <a:pt x="224917" y="162560"/>
                  </a:lnTo>
                  <a:lnTo>
                    <a:pt x="224028" y="162052"/>
                  </a:lnTo>
                  <a:lnTo>
                    <a:pt x="219329" y="159766"/>
                  </a:lnTo>
                  <a:lnTo>
                    <a:pt x="216281" y="155194"/>
                  </a:lnTo>
                  <a:lnTo>
                    <a:pt x="216154" y="149987"/>
                  </a:lnTo>
                  <a:lnTo>
                    <a:pt x="204851" y="150241"/>
                  </a:lnTo>
                  <a:lnTo>
                    <a:pt x="226822" y="174752"/>
                  </a:lnTo>
                  <a:lnTo>
                    <a:pt x="226822" y="179451"/>
                  </a:lnTo>
                  <a:lnTo>
                    <a:pt x="233680" y="179451"/>
                  </a:lnTo>
                  <a:lnTo>
                    <a:pt x="233680" y="174625"/>
                  </a:lnTo>
                  <a:lnTo>
                    <a:pt x="237744" y="174117"/>
                  </a:lnTo>
                  <a:lnTo>
                    <a:pt x="241554" y="172593"/>
                  </a:lnTo>
                  <a:lnTo>
                    <a:pt x="244983" y="170053"/>
                  </a:lnTo>
                  <a:lnTo>
                    <a:pt x="249897" y="165328"/>
                  </a:lnTo>
                  <a:lnTo>
                    <a:pt x="251244" y="163068"/>
                  </a:lnTo>
                  <a:lnTo>
                    <a:pt x="253339" y="159550"/>
                  </a:lnTo>
                  <a:lnTo>
                    <a:pt x="255143" y="153060"/>
                  </a:lnTo>
                  <a:lnTo>
                    <a:pt x="255143" y="146177"/>
                  </a:lnTo>
                  <a:lnTo>
                    <a:pt x="251802" y="137033"/>
                  </a:lnTo>
                  <a:lnTo>
                    <a:pt x="246646" y="131279"/>
                  </a:lnTo>
                  <a:lnTo>
                    <a:pt x="244729" y="130238"/>
                  </a:lnTo>
                  <a:lnTo>
                    <a:pt x="244729" y="152654"/>
                  </a:lnTo>
                  <a:lnTo>
                    <a:pt x="242570" y="157861"/>
                  </a:lnTo>
                  <a:lnTo>
                    <a:pt x="238379" y="160909"/>
                  </a:lnTo>
                  <a:lnTo>
                    <a:pt x="236855" y="161925"/>
                  </a:lnTo>
                  <a:lnTo>
                    <a:pt x="235331" y="162687"/>
                  </a:lnTo>
                  <a:lnTo>
                    <a:pt x="233680" y="163068"/>
                  </a:lnTo>
                  <a:lnTo>
                    <a:pt x="233680" y="137033"/>
                  </a:lnTo>
                  <a:lnTo>
                    <a:pt x="239014" y="138557"/>
                  </a:lnTo>
                  <a:lnTo>
                    <a:pt x="243078" y="140843"/>
                  </a:lnTo>
                  <a:lnTo>
                    <a:pt x="243967" y="147574"/>
                  </a:lnTo>
                  <a:lnTo>
                    <a:pt x="244729" y="152654"/>
                  </a:lnTo>
                  <a:lnTo>
                    <a:pt x="244729" y="130238"/>
                  </a:lnTo>
                  <a:lnTo>
                    <a:pt x="240372" y="127838"/>
                  </a:lnTo>
                  <a:lnTo>
                    <a:pt x="233680" y="125603"/>
                  </a:lnTo>
                  <a:lnTo>
                    <a:pt x="233680" y="123444"/>
                  </a:lnTo>
                  <a:lnTo>
                    <a:pt x="233680" y="96012"/>
                  </a:lnTo>
                  <a:lnTo>
                    <a:pt x="235458" y="96520"/>
                  </a:lnTo>
                  <a:lnTo>
                    <a:pt x="236347" y="97028"/>
                  </a:lnTo>
                  <a:lnTo>
                    <a:pt x="240919" y="99314"/>
                  </a:lnTo>
                  <a:lnTo>
                    <a:pt x="243967" y="103886"/>
                  </a:lnTo>
                  <a:lnTo>
                    <a:pt x="244094" y="109093"/>
                  </a:lnTo>
                  <a:lnTo>
                    <a:pt x="255397" y="108839"/>
                  </a:lnTo>
                  <a:close/>
                </a:path>
                <a:path w="773429" h="743585">
                  <a:moveTo>
                    <a:pt x="431546" y="26924"/>
                  </a:moveTo>
                  <a:lnTo>
                    <a:pt x="393573" y="26924"/>
                  </a:lnTo>
                  <a:lnTo>
                    <a:pt x="393573" y="129540"/>
                  </a:lnTo>
                  <a:lnTo>
                    <a:pt x="391274" y="140919"/>
                  </a:lnTo>
                  <a:lnTo>
                    <a:pt x="385025" y="150202"/>
                  </a:lnTo>
                  <a:lnTo>
                    <a:pt x="375780" y="156464"/>
                  </a:lnTo>
                  <a:lnTo>
                    <a:pt x="364490" y="158750"/>
                  </a:lnTo>
                  <a:lnTo>
                    <a:pt x="353187" y="156464"/>
                  </a:lnTo>
                  <a:lnTo>
                    <a:pt x="343941" y="150202"/>
                  </a:lnTo>
                  <a:lnTo>
                    <a:pt x="337693" y="140919"/>
                  </a:lnTo>
                  <a:lnTo>
                    <a:pt x="335407" y="129540"/>
                  </a:lnTo>
                  <a:lnTo>
                    <a:pt x="337693" y="118173"/>
                  </a:lnTo>
                  <a:lnTo>
                    <a:pt x="343941" y="108889"/>
                  </a:lnTo>
                  <a:lnTo>
                    <a:pt x="353187" y="102628"/>
                  </a:lnTo>
                  <a:lnTo>
                    <a:pt x="364490" y="100330"/>
                  </a:lnTo>
                  <a:lnTo>
                    <a:pt x="375780" y="102628"/>
                  </a:lnTo>
                  <a:lnTo>
                    <a:pt x="385025" y="108889"/>
                  </a:lnTo>
                  <a:lnTo>
                    <a:pt x="391274" y="118173"/>
                  </a:lnTo>
                  <a:lnTo>
                    <a:pt x="393573" y="129540"/>
                  </a:lnTo>
                  <a:lnTo>
                    <a:pt x="393573" y="26924"/>
                  </a:lnTo>
                  <a:lnTo>
                    <a:pt x="296672" y="26924"/>
                  </a:lnTo>
                  <a:lnTo>
                    <a:pt x="296672" y="129540"/>
                  </a:lnTo>
                  <a:lnTo>
                    <a:pt x="291452" y="155600"/>
                  </a:lnTo>
                  <a:lnTo>
                    <a:pt x="277202" y="176872"/>
                  </a:lnTo>
                  <a:lnTo>
                    <a:pt x="256057" y="191211"/>
                  </a:lnTo>
                  <a:lnTo>
                    <a:pt x="230124" y="196469"/>
                  </a:lnTo>
                  <a:lnTo>
                    <a:pt x="204177" y="191211"/>
                  </a:lnTo>
                  <a:lnTo>
                    <a:pt x="183032" y="176872"/>
                  </a:lnTo>
                  <a:lnTo>
                    <a:pt x="170903" y="158750"/>
                  </a:lnTo>
                  <a:lnTo>
                    <a:pt x="168783" y="155600"/>
                  </a:lnTo>
                  <a:lnTo>
                    <a:pt x="163576" y="129540"/>
                  </a:lnTo>
                  <a:lnTo>
                    <a:pt x="168783" y="103492"/>
                  </a:lnTo>
                  <a:lnTo>
                    <a:pt x="170903" y="100330"/>
                  </a:lnTo>
                  <a:lnTo>
                    <a:pt x="183032" y="82219"/>
                  </a:lnTo>
                  <a:lnTo>
                    <a:pt x="204177" y="67881"/>
                  </a:lnTo>
                  <a:lnTo>
                    <a:pt x="230124" y="62611"/>
                  </a:lnTo>
                  <a:lnTo>
                    <a:pt x="256057" y="67881"/>
                  </a:lnTo>
                  <a:lnTo>
                    <a:pt x="277202" y="82219"/>
                  </a:lnTo>
                  <a:lnTo>
                    <a:pt x="291452" y="103492"/>
                  </a:lnTo>
                  <a:lnTo>
                    <a:pt x="296672" y="129540"/>
                  </a:lnTo>
                  <a:lnTo>
                    <a:pt x="296672" y="26924"/>
                  </a:lnTo>
                  <a:lnTo>
                    <a:pt x="124841" y="26924"/>
                  </a:lnTo>
                  <a:lnTo>
                    <a:pt x="124841" y="129540"/>
                  </a:lnTo>
                  <a:lnTo>
                    <a:pt x="122542" y="140919"/>
                  </a:lnTo>
                  <a:lnTo>
                    <a:pt x="116293" y="150202"/>
                  </a:lnTo>
                  <a:lnTo>
                    <a:pt x="107048" y="156464"/>
                  </a:lnTo>
                  <a:lnTo>
                    <a:pt x="95758" y="158750"/>
                  </a:lnTo>
                  <a:lnTo>
                    <a:pt x="84455" y="156464"/>
                  </a:lnTo>
                  <a:lnTo>
                    <a:pt x="75209" y="150202"/>
                  </a:lnTo>
                  <a:lnTo>
                    <a:pt x="68961" y="140919"/>
                  </a:lnTo>
                  <a:lnTo>
                    <a:pt x="66675" y="129540"/>
                  </a:lnTo>
                  <a:lnTo>
                    <a:pt x="68961" y="118173"/>
                  </a:lnTo>
                  <a:lnTo>
                    <a:pt x="75209" y="108889"/>
                  </a:lnTo>
                  <a:lnTo>
                    <a:pt x="84455" y="102628"/>
                  </a:lnTo>
                  <a:lnTo>
                    <a:pt x="95758" y="100330"/>
                  </a:lnTo>
                  <a:lnTo>
                    <a:pt x="107048" y="102628"/>
                  </a:lnTo>
                  <a:lnTo>
                    <a:pt x="116293" y="108889"/>
                  </a:lnTo>
                  <a:lnTo>
                    <a:pt x="122542" y="118173"/>
                  </a:lnTo>
                  <a:lnTo>
                    <a:pt x="124841" y="129540"/>
                  </a:lnTo>
                  <a:lnTo>
                    <a:pt x="124841" y="26924"/>
                  </a:lnTo>
                  <a:lnTo>
                    <a:pt x="28702" y="26924"/>
                  </a:lnTo>
                  <a:lnTo>
                    <a:pt x="28702" y="232156"/>
                  </a:lnTo>
                  <a:lnTo>
                    <a:pt x="431546" y="232156"/>
                  </a:lnTo>
                  <a:lnTo>
                    <a:pt x="431546" y="196469"/>
                  </a:lnTo>
                  <a:lnTo>
                    <a:pt x="431546" y="158750"/>
                  </a:lnTo>
                  <a:lnTo>
                    <a:pt x="431546" y="100330"/>
                  </a:lnTo>
                  <a:lnTo>
                    <a:pt x="431546" y="62611"/>
                  </a:lnTo>
                  <a:lnTo>
                    <a:pt x="431546" y="26924"/>
                  </a:lnTo>
                  <a:close/>
                </a:path>
                <a:path w="773429" h="743585">
                  <a:moveTo>
                    <a:pt x="460248" y="0"/>
                  </a:moveTo>
                  <a:lnTo>
                    <a:pt x="442087" y="0"/>
                  </a:lnTo>
                  <a:lnTo>
                    <a:pt x="442087" y="14986"/>
                  </a:lnTo>
                  <a:lnTo>
                    <a:pt x="442087" y="244094"/>
                  </a:lnTo>
                  <a:lnTo>
                    <a:pt x="18161" y="244094"/>
                  </a:lnTo>
                  <a:lnTo>
                    <a:pt x="18161" y="14986"/>
                  </a:lnTo>
                  <a:lnTo>
                    <a:pt x="442087" y="14986"/>
                  </a:lnTo>
                  <a:lnTo>
                    <a:pt x="442087" y="0"/>
                  </a:lnTo>
                  <a:lnTo>
                    <a:pt x="0" y="0"/>
                  </a:lnTo>
                  <a:lnTo>
                    <a:pt x="0" y="259080"/>
                  </a:lnTo>
                  <a:lnTo>
                    <a:pt x="460248" y="259080"/>
                  </a:lnTo>
                  <a:lnTo>
                    <a:pt x="460248" y="244094"/>
                  </a:lnTo>
                  <a:lnTo>
                    <a:pt x="460248" y="14986"/>
                  </a:lnTo>
                  <a:lnTo>
                    <a:pt x="460248" y="0"/>
                  </a:lnTo>
                  <a:close/>
                </a:path>
                <a:path w="773429" h="743585">
                  <a:moveTo>
                    <a:pt x="773303" y="502539"/>
                  </a:moveTo>
                  <a:lnTo>
                    <a:pt x="676275" y="396113"/>
                  </a:lnTo>
                  <a:lnTo>
                    <a:pt x="412242" y="636778"/>
                  </a:lnTo>
                  <a:lnTo>
                    <a:pt x="509143" y="743077"/>
                  </a:lnTo>
                  <a:lnTo>
                    <a:pt x="773303" y="502539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32347" y="1594103"/>
            <a:ext cx="1126490" cy="866140"/>
            <a:chOff x="5832347" y="1594103"/>
            <a:chExt cx="1126490" cy="866140"/>
          </a:xfrm>
        </p:grpSpPr>
        <p:sp>
          <p:nvSpPr>
            <p:cNvPr id="13" name="object 13"/>
            <p:cNvSpPr/>
            <p:nvPr/>
          </p:nvSpPr>
          <p:spPr>
            <a:xfrm>
              <a:off x="5937504" y="1836788"/>
              <a:ext cx="1021080" cy="452755"/>
            </a:xfrm>
            <a:custGeom>
              <a:avLst/>
              <a:gdLst/>
              <a:ahLst/>
              <a:cxnLst/>
              <a:rect l="l" t="t" r="r" b="b"/>
              <a:pathLst>
                <a:path w="1021079" h="452755">
                  <a:moveTo>
                    <a:pt x="1021080" y="49161"/>
                  </a:moveTo>
                  <a:lnTo>
                    <a:pt x="1009535" y="38747"/>
                  </a:lnTo>
                  <a:lnTo>
                    <a:pt x="998804" y="35687"/>
                  </a:lnTo>
                  <a:lnTo>
                    <a:pt x="990092" y="35471"/>
                  </a:lnTo>
                  <a:lnTo>
                    <a:pt x="984631" y="33540"/>
                  </a:lnTo>
                  <a:lnTo>
                    <a:pt x="985621" y="28752"/>
                  </a:lnTo>
                  <a:lnTo>
                    <a:pt x="991514" y="23533"/>
                  </a:lnTo>
                  <a:lnTo>
                    <a:pt x="996124" y="18529"/>
                  </a:lnTo>
                  <a:lnTo>
                    <a:pt x="993267" y="14363"/>
                  </a:lnTo>
                  <a:lnTo>
                    <a:pt x="966177" y="1714"/>
                  </a:lnTo>
                  <a:lnTo>
                    <a:pt x="948537" y="292"/>
                  </a:lnTo>
                  <a:lnTo>
                    <a:pt x="935443" y="3746"/>
                  </a:lnTo>
                  <a:lnTo>
                    <a:pt x="922020" y="5727"/>
                  </a:lnTo>
                  <a:lnTo>
                    <a:pt x="897763" y="0"/>
                  </a:lnTo>
                  <a:lnTo>
                    <a:pt x="882751" y="8305"/>
                  </a:lnTo>
                  <a:lnTo>
                    <a:pt x="873912" y="19240"/>
                  </a:lnTo>
                  <a:lnTo>
                    <a:pt x="868172" y="21348"/>
                  </a:lnTo>
                  <a:lnTo>
                    <a:pt x="841121" y="18999"/>
                  </a:lnTo>
                  <a:lnTo>
                    <a:pt x="812063" y="40614"/>
                  </a:lnTo>
                  <a:lnTo>
                    <a:pt x="783132" y="75920"/>
                  </a:lnTo>
                  <a:lnTo>
                    <a:pt x="734441" y="146570"/>
                  </a:lnTo>
                  <a:lnTo>
                    <a:pt x="769683" y="151193"/>
                  </a:lnTo>
                  <a:lnTo>
                    <a:pt x="806361" y="158750"/>
                  </a:lnTo>
                  <a:lnTo>
                    <a:pt x="837501" y="171526"/>
                  </a:lnTo>
                  <a:lnTo>
                    <a:pt x="856107" y="191782"/>
                  </a:lnTo>
                  <a:lnTo>
                    <a:pt x="858418" y="199351"/>
                  </a:lnTo>
                  <a:lnTo>
                    <a:pt x="860552" y="209194"/>
                  </a:lnTo>
                  <a:lnTo>
                    <a:pt x="859358" y="220611"/>
                  </a:lnTo>
                  <a:lnTo>
                    <a:pt x="804506" y="257073"/>
                  </a:lnTo>
                  <a:lnTo>
                    <a:pt x="758685" y="267576"/>
                  </a:lnTo>
                  <a:lnTo>
                    <a:pt x="693877" y="276034"/>
                  </a:lnTo>
                  <a:lnTo>
                    <a:pt x="606958" y="281749"/>
                  </a:lnTo>
                  <a:lnTo>
                    <a:pt x="494792" y="283984"/>
                  </a:lnTo>
                  <a:lnTo>
                    <a:pt x="475424" y="282067"/>
                  </a:lnTo>
                  <a:lnTo>
                    <a:pt x="491998" y="278269"/>
                  </a:lnTo>
                  <a:lnTo>
                    <a:pt x="541197" y="276301"/>
                  </a:lnTo>
                  <a:lnTo>
                    <a:pt x="594271" y="273888"/>
                  </a:lnTo>
                  <a:lnTo>
                    <a:pt x="648525" y="270598"/>
                  </a:lnTo>
                  <a:lnTo>
                    <a:pt x="701281" y="265988"/>
                  </a:lnTo>
                  <a:lnTo>
                    <a:pt x="749846" y="259638"/>
                  </a:lnTo>
                  <a:lnTo>
                    <a:pt x="791540" y="251104"/>
                  </a:lnTo>
                  <a:lnTo>
                    <a:pt x="843534" y="225717"/>
                  </a:lnTo>
                  <a:lnTo>
                    <a:pt x="848474" y="207987"/>
                  </a:lnTo>
                  <a:lnTo>
                    <a:pt x="835787" y="186321"/>
                  </a:lnTo>
                  <a:lnTo>
                    <a:pt x="772363" y="161848"/>
                  </a:lnTo>
                  <a:lnTo>
                    <a:pt x="718845" y="155549"/>
                  </a:lnTo>
                  <a:lnTo>
                    <a:pt x="657948" y="152425"/>
                  </a:lnTo>
                  <a:lnTo>
                    <a:pt x="595020" y="151917"/>
                  </a:lnTo>
                  <a:lnTo>
                    <a:pt x="535432" y="153428"/>
                  </a:lnTo>
                  <a:lnTo>
                    <a:pt x="483006" y="141071"/>
                  </a:lnTo>
                  <a:lnTo>
                    <a:pt x="443966" y="125996"/>
                  </a:lnTo>
                  <a:lnTo>
                    <a:pt x="410718" y="111213"/>
                  </a:lnTo>
                  <a:lnTo>
                    <a:pt x="375666" y="99707"/>
                  </a:lnTo>
                  <a:lnTo>
                    <a:pt x="338797" y="86245"/>
                  </a:lnTo>
                  <a:lnTo>
                    <a:pt x="306019" y="75857"/>
                  </a:lnTo>
                  <a:lnTo>
                    <a:pt x="271170" y="71297"/>
                  </a:lnTo>
                  <a:lnTo>
                    <a:pt x="228092" y="75323"/>
                  </a:lnTo>
                  <a:lnTo>
                    <a:pt x="166217" y="110134"/>
                  </a:lnTo>
                  <a:lnTo>
                    <a:pt x="122580" y="138950"/>
                  </a:lnTo>
                  <a:lnTo>
                    <a:pt x="90652" y="164160"/>
                  </a:lnTo>
                  <a:lnTo>
                    <a:pt x="35877" y="213448"/>
                  </a:lnTo>
                  <a:lnTo>
                    <a:pt x="0" y="242328"/>
                  </a:lnTo>
                  <a:lnTo>
                    <a:pt x="236093" y="452259"/>
                  </a:lnTo>
                  <a:lnTo>
                    <a:pt x="307975" y="371868"/>
                  </a:lnTo>
                  <a:lnTo>
                    <a:pt x="318884" y="360984"/>
                  </a:lnTo>
                  <a:lnTo>
                    <a:pt x="418058" y="389013"/>
                  </a:lnTo>
                  <a:lnTo>
                    <a:pt x="470204" y="402907"/>
                  </a:lnTo>
                  <a:lnTo>
                    <a:pt x="516509" y="413778"/>
                  </a:lnTo>
                  <a:lnTo>
                    <a:pt x="554443" y="420382"/>
                  </a:lnTo>
                  <a:lnTo>
                    <a:pt x="581520" y="421398"/>
                  </a:lnTo>
                  <a:lnTo>
                    <a:pt x="615353" y="411721"/>
                  </a:lnTo>
                  <a:lnTo>
                    <a:pt x="656094" y="393788"/>
                  </a:lnTo>
                  <a:lnTo>
                    <a:pt x="701446" y="370332"/>
                  </a:lnTo>
                  <a:lnTo>
                    <a:pt x="796772" y="317893"/>
                  </a:lnTo>
                  <a:lnTo>
                    <a:pt x="842137" y="294398"/>
                  </a:lnTo>
                  <a:lnTo>
                    <a:pt x="862304" y="277114"/>
                  </a:lnTo>
                  <a:lnTo>
                    <a:pt x="889431" y="242849"/>
                  </a:lnTo>
                  <a:lnTo>
                    <a:pt x="921169" y="197269"/>
                  </a:lnTo>
                  <a:lnTo>
                    <a:pt x="989304" y="94767"/>
                  </a:lnTo>
                  <a:lnTo>
                    <a:pt x="1021080" y="4916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32347" y="1993353"/>
              <a:ext cx="483082" cy="4663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6196" y="1594103"/>
              <a:ext cx="805815" cy="767080"/>
            </a:xfrm>
            <a:custGeom>
              <a:avLst/>
              <a:gdLst/>
              <a:ahLst/>
              <a:cxnLst/>
              <a:rect l="l" t="t" r="r" b="b"/>
              <a:pathLst>
                <a:path w="805815" h="767080">
                  <a:moveTo>
                    <a:pt x="379984" y="654685"/>
                  </a:moveTo>
                  <a:lnTo>
                    <a:pt x="101981" y="401320"/>
                  </a:lnTo>
                  <a:lnTo>
                    <a:pt x="0" y="513334"/>
                  </a:lnTo>
                  <a:lnTo>
                    <a:pt x="278003" y="766572"/>
                  </a:lnTo>
                  <a:lnTo>
                    <a:pt x="379984" y="654685"/>
                  </a:lnTo>
                  <a:close/>
                </a:path>
                <a:path w="805815" h="767080">
                  <a:moveTo>
                    <a:pt x="805688" y="52578"/>
                  </a:moveTo>
                  <a:lnTo>
                    <a:pt x="801560" y="32105"/>
                  </a:lnTo>
                  <a:lnTo>
                    <a:pt x="790295" y="15392"/>
                  </a:lnTo>
                  <a:lnTo>
                    <a:pt x="773582" y="4127"/>
                  </a:lnTo>
                  <a:lnTo>
                    <a:pt x="753110" y="0"/>
                  </a:lnTo>
                  <a:lnTo>
                    <a:pt x="401066" y="0"/>
                  </a:lnTo>
                  <a:lnTo>
                    <a:pt x="380580" y="4127"/>
                  </a:lnTo>
                  <a:lnTo>
                    <a:pt x="363867" y="15392"/>
                  </a:lnTo>
                  <a:lnTo>
                    <a:pt x="352602" y="32105"/>
                  </a:lnTo>
                  <a:lnTo>
                    <a:pt x="348488" y="52578"/>
                  </a:lnTo>
                  <a:lnTo>
                    <a:pt x="348488" y="262890"/>
                  </a:lnTo>
                  <a:lnTo>
                    <a:pt x="352602" y="283375"/>
                  </a:lnTo>
                  <a:lnTo>
                    <a:pt x="363867" y="300088"/>
                  </a:lnTo>
                  <a:lnTo>
                    <a:pt x="380580" y="311353"/>
                  </a:lnTo>
                  <a:lnTo>
                    <a:pt x="401066" y="315468"/>
                  </a:lnTo>
                  <a:lnTo>
                    <a:pt x="753110" y="315468"/>
                  </a:lnTo>
                  <a:lnTo>
                    <a:pt x="773582" y="311353"/>
                  </a:lnTo>
                  <a:lnTo>
                    <a:pt x="790295" y="300088"/>
                  </a:lnTo>
                  <a:lnTo>
                    <a:pt x="801560" y="283375"/>
                  </a:lnTo>
                  <a:lnTo>
                    <a:pt x="805688" y="262890"/>
                  </a:lnTo>
                  <a:lnTo>
                    <a:pt x="805688" y="52578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6781" y="1622297"/>
              <a:ext cx="414655" cy="260985"/>
            </a:xfrm>
            <a:custGeom>
              <a:avLst/>
              <a:gdLst/>
              <a:ahLst/>
              <a:cxnLst/>
              <a:rect l="l" t="t" r="r" b="b"/>
              <a:pathLst>
                <a:path w="414654" h="260985">
                  <a:moveTo>
                    <a:pt x="0" y="32892"/>
                  </a:moveTo>
                  <a:lnTo>
                    <a:pt x="2585" y="20091"/>
                  </a:lnTo>
                  <a:lnTo>
                    <a:pt x="9636" y="9636"/>
                  </a:lnTo>
                  <a:lnTo>
                    <a:pt x="20091" y="2585"/>
                  </a:lnTo>
                  <a:lnTo>
                    <a:pt x="32892" y="0"/>
                  </a:lnTo>
                  <a:lnTo>
                    <a:pt x="381635" y="0"/>
                  </a:lnTo>
                  <a:lnTo>
                    <a:pt x="394436" y="2585"/>
                  </a:lnTo>
                  <a:lnTo>
                    <a:pt x="404891" y="9636"/>
                  </a:lnTo>
                  <a:lnTo>
                    <a:pt x="411942" y="20091"/>
                  </a:lnTo>
                  <a:lnTo>
                    <a:pt x="414527" y="32892"/>
                  </a:lnTo>
                  <a:lnTo>
                    <a:pt x="414527" y="227711"/>
                  </a:lnTo>
                  <a:lnTo>
                    <a:pt x="411942" y="240512"/>
                  </a:lnTo>
                  <a:lnTo>
                    <a:pt x="404891" y="250967"/>
                  </a:lnTo>
                  <a:lnTo>
                    <a:pt x="394436" y="258018"/>
                  </a:lnTo>
                  <a:lnTo>
                    <a:pt x="381635" y="260603"/>
                  </a:lnTo>
                  <a:lnTo>
                    <a:pt x="32892" y="260603"/>
                  </a:lnTo>
                  <a:lnTo>
                    <a:pt x="20091" y="258018"/>
                  </a:lnTo>
                  <a:lnTo>
                    <a:pt x="9636" y="250967"/>
                  </a:lnTo>
                  <a:lnTo>
                    <a:pt x="2585" y="240512"/>
                  </a:lnTo>
                  <a:lnTo>
                    <a:pt x="0" y="227711"/>
                  </a:lnTo>
                  <a:lnTo>
                    <a:pt x="0" y="32892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5391" y="1697735"/>
              <a:ext cx="150876" cy="1082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3847" y="1664207"/>
              <a:ext cx="108203" cy="1767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06466" y="3254502"/>
            <a:ext cx="244792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rlito"/>
                <a:cs typeface="Carlito"/>
              </a:rPr>
              <a:t>0.05% of </a:t>
            </a:r>
            <a:r>
              <a:rPr sz="1900" spc="-20" dirty="0">
                <a:latin typeface="Carlito"/>
                <a:cs typeface="Carlito"/>
              </a:rPr>
              <a:t>Post </a:t>
            </a:r>
            <a:r>
              <a:rPr sz="1900" spc="-15" dirty="0">
                <a:latin typeface="Carlito"/>
                <a:cs typeface="Carlito"/>
              </a:rPr>
              <a:t>Paid </a:t>
            </a:r>
            <a:r>
              <a:rPr sz="1900" spc="-5" dirty="0">
                <a:latin typeface="Carlito"/>
                <a:cs typeface="Carlito"/>
              </a:rPr>
              <a:t>Up  </a:t>
            </a:r>
            <a:r>
              <a:rPr sz="1900" spc="-10" dirty="0">
                <a:latin typeface="Carlito"/>
                <a:cs typeface="Carlito"/>
              </a:rPr>
              <a:t>Capital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06466" y="4122877"/>
            <a:ext cx="26339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rlito"/>
                <a:cs typeface="Carlito"/>
              </a:rPr>
              <a:t>Capped </a:t>
            </a:r>
            <a:r>
              <a:rPr sz="1900" spc="-10" dirty="0">
                <a:latin typeface="Carlito"/>
                <a:cs typeface="Carlito"/>
              </a:rPr>
              <a:t>at </a:t>
            </a:r>
            <a:r>
              <a:rPr sz="1900" spc="-5" dirty="0">
                <a:latin typeface="Carlito"/>
                <a:cs typeface="Carlito"/>
              </a:rPr>
              <a:t>PKR</a:t>
            </a:r>
            <a:r>
              <a:rPr sz="1900" spc="-4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50,000-/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2003" y="3254502"/>
            <a:ext cx="270383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rlito"/>
                <a:cs typeface="Carlito"/>
              </a:rPr>
              <a:t>PKR 50,000-/ on </a:t>
            </a:r>
            <a:r>
              <a:rPr sz="1900" spc="-15" dirty="0">
                <a:latin typeface="Carlito"/>
                <a:cs typeface="Carlito"/>
              </a:rPr>
              <a:t>Paid </a:t>
            </a:r>
            <a:r>
              <a:rPr sz="1900" spc="-5" dirty="0">
                <a:latin typeface="Carlito"/>
                <a:cs typeface="Carlito"/>
              </a:rPr>
              <a:t>Up  </a:t>
            </a:r>
            <a:r>
              <a:rPr sz="1900" spc="-10" dirty="0">
                <a:latin typeface="Carlito"/>
                <a:cs typeface="Carlito"/>
              </a:rPr>
              <a:t>Capital up-to </a:t>
            </a:r>
            <a:r>
              <a:rPr sz="1900" spc="-5" dirty="0">
                <a:latin typeface="Carlito"/>
                <a:cs typeface="Carlito"/>
              </a:rPr>
              <a:t>PKR 50  </a:t>
            </a:r>
            <a:r>
              <a:rPr sz="1900" spc="-10" dirty="0">
                <a:latin typeface="Carlito"/>
                <a:cs typeface="Carlito"/>
              </a:rPr>
              <a:t>Million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2003" y="4412996"/>
            <a:ext cx="267906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spc="-5" dirty="0">
                <a:latin typeface="Carlito"/>
                <a:cs typeface="Carlito"/>
              </a:rPr>
              <a:t>PKR 100,000-/ on </a:t>
            </a:r>
            <a:r>
              <a:rPr sz="1900" spc="-15" dirty="0">
                <a:latin typeface="Carlito"/>
                <a:cs typeface="Carlito"/>
              </a:rPr>
              <a:t>Paid  </a:t>
            </a:r>
            <a:r>
              <a:rPr sz="1900" spc="-5" dirty="0">
                <a:latin typeface="Carlito"/>
                <a:cs typeface="Carlito"/>
              </a:rPr>
              <a:t>Up </a:t>
            </a:r>
            <a:r>
              <a:rPr sz="1900" spc="-10" dirty="0">
                <a:latin typeface="Carlito"/>
                <a:cs typeface="Carlito"/>
              </a:rPr>
              <a:t>Capital between </a:t>
            </a:r>
            <a:r>
              <a:rPr sz="1900" spc="-5" dirty="0">
                <a:latin typeface="Carlito"/>
                <a:cs typeface="Carlito"/>
              </a:rPr>
              <a:t>PKR  </a:t>
            </a:r>
            <a:r>
              <a:rPr sz="1900" spc="-10" dirty="0">
                <a:latin typeface="Carlito"/>
                <a:cs typeface="Carlito"/>
              </a:rPr>
              <a:t>50-100</a:t>
            </a:r>
            <a:r>
              <a:rPr sz="1900" spc="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Million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8488" y="149479"/>
            <a:ext cx="216611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Listing</a:t>
            </a:r>
            <a:r>
              <a:rPr spc="-30" dirty="0"/>
              <a:t> </a:t>
            </a:r>
            <a:r>
              <a:rPr spc="-15" dirty="0"/>
              <a:t>Fees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0407" y="1159763"/>
            <a:ext cx="2588514" cy="1555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9233" y="1669542"/>
            <a:ext cx="207010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91845" marR="5080" indent="-779145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latin typeface="Carlito"/>
                <a:cs typeface="Carlito"/>
              </a:rPr>
              <a:t>Business Activities of </a:t>
            </a:r>
            <a:r>
              <a:rPr sz="1600" spc="-10" dirty="0">
                <a:latin typeface="Carlito"/>
                <a:cs typeface="Carlito"/>
              </a:rPr>
              <a:t>the  Issuer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1144" y="1159763"/>
            <a:ext cx="2588513" cy="1555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75961" y="1669542"/>
            <a:ext cx="220027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28345" marR="5080" indent="-7162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rlito"/>
                <a:cs typeface="Carlito"/>
              </a:rPr>
              <a:t>Details </a:t>
            </a:r>
            <a:r>
              <a:rPr sz="1600" spc="-15" dirty="0">
                <a:latin typeface="Carlito"/>
                <a:cs typeface="Carlito"/>
              </a:rPr>
              <a:t>Regarding Board </a:t>
            </a:r>
            <a:r>
              <a:rPr sz="1600" spc="-10" dirty="0">
                <a:latin typeface="Carlito"/>
                <a:cs typeface="Carlito"/>
              </a:rPr>
              <a:t>of  </a:t>
            </a:r>
            <a:r>
              <a:rPr sz="1600" spc="-15" dirty="0">
                <a:latin typeface="Carlito"/>
                <a:cs typeface="Carlito"/>
              </a:rPr>
              <a:t>Directors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3404" y="1159763"/>
            <a:ext cx="2588513" cy="1555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82331" y="1557909"/>
            <a:ext cx="247459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905" algn="ctr">
              <a:lnSpc>
                <a:spcPct val="91600"/>
              </a:lnSpc>
              <a:spcBef>
                <a:spcPts val="254"/>
              </a:spcBef>
            </a:pPr>
            <a:r>
              <a:rPr sz="1600" spc="-15" dirty="0">
                <a:latin typeface="Carlito"/>
                <a:cs typeface="Carlito"/>
              </a:rPr>
              <a:t>Past </a:t>
            </a:r>
            <a:r>
              <a:rPr sz="1600" spc="-5" dirty="0">
                <a:latin typeface="Carlito"/>
                <a:cs typeface="Carlito"/>
              </a:rPr>
              <a:t>Financial </a:t>
            </a:r>
            <a:r>
              <a:rPr sz="1600" spc="-10" dirty="0">
                <a:latin typeface="Carlito"/>
                <a:cs typeface="Carlito"/>
              </a:rPr>
              <a:t>Performance.  (Not </a:t>
            </a:r>
            <a:r>
              <a:rPr sz="1600" spc="-5" dirty="0">
                <a:latin typeface="Carlito"/>
                <a:cs typeface="Carlito"/>
              </a:rPr>
              <a:t>applicable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10" dirty="0">
                <a:latin typeface="Carlito"/>
                <a:cs typeface="Carlito"/>
              </a:rPr>
              <a:t>Greenfield  Projects)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0407" y="2967227"/>
            <a:ext cx="2588514" cy="1556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5350" y="3590035"/>
            <a:ext cx="1741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Management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Details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1144" y="2967227"/>
            <a:ext cx="2588513" cy="1556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9802" y="3590035"/>
            <a:ext cx="17138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Shareholding Details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23404" y="2967227"/>
            <a:ext cx="2588513" cy="1556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477844"/>
            <a:ext cx="1872614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Name of </a:t>
            </a:r>
            <a:r>
              <a:rPr sz="1600" spc="-10" dirty="0">
                <a:latin typeface="Carlito"/>
                <a:cs typeface="Carlito"/>
              </a:rPr>
              <a:t>Group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and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839"/>
              </a:lnSpc>
            </a:pPr>
            <a:r>
              <a:rPr sz="1600" spc="-5" dirty="0">
                <a:latin typeface="Carlito"/>
                <a:cs typeface="Carlito"/>
              </a:rPr>
              <a:t>Associated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Companies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60776" y="4776228"/>
            <a:ext cx="2588514" cy="15552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16401" y="4842789"/>
            <a:ext cx="2480310" cy="13138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600" spc="-10" dirty="0">
                <a:latin typeface="Carlito"/>
                <a:cs typeface="Carlito"/>
              </a:rPr>
              <a:t>Information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Memorandum</a:t>
            </a:r>
            <a:endParaRPr sz="1600">
              <a:latin typeface="Carlito"/>
              <a:cs typeface="Carlito"/>
            </a:endParaRPr>
          </a:p>
          <a:p>
            <a:pPr marL="12700" marR="5080" indent="-635" algn="ctr">
              <a:lnSpc>
                <a:spcPct val="91500"/>
              </a:lnSpc>
              <a:spcBef>
                <a:spcPts val="680"/>
              </a:spcBef>
            </a:pPr>
            <a:r>
              <a:rPr sz="1600" spc="-5" dirty="0">
                <a:latin typeface="Carlito"/>
                <a:cs typeface="Carlito"/>
              </a:rPr>
              <a:t>Minimum </a:t>
            </a:r>
            <a:r>
              <a:rPr sz="1600" spc="-10" dirty="0">
                <a:latin typeface="Carlito"/>
                <a:cs typeface="Carlito"/>
              </a:rPr>
              <a:t>information </a:t>
            </a:r>
            <a:r>
              <a:rPr sz="1600" spc="-5" dirty="0">
                <a:latin typeface="Carlito"/>
                <a:cs typeface="Carlito"/>
              </a:rPr>
              <a:t>/  </a:t>
            </a:r>
            <a:r>
              <a:rPr sz="1600" spc="-10" dirty="0">
                <a:latin typeface="Carlito"/>
                <a:cs typeface="Carlito"/>
              </a:rPr>
              <a:t>disclosures required </a:t>
            </a:r>
            <a:r>
              <a:rPr sz="1600" spc="-5" dirty="0">
                <a:latin typeface="Carlito"/>
                <a:cs typeface="Carlito"/>
              </a:rPr>
              <a:t>in the IM  </a:t>
            </a:r>
            <a:r>
              <a:rPr sz="1600" spc="-15" dirty="0">
                <a:latin typeface="Carlito"/>
                <a:cs typeface="Carlito"/>
              </a:rPr>
              <a:t>are </a:t>
            </a:r>
            <a:r>
              <a:rPr sz="1600" spc="-10" dirty="0">
                <a:latin typeface="Carlito"/>
                <a:cs typeface="Carlito"/>
              </a:rPr>
              <a:t>contained </a:t>
            </a:r>
            <a:r>
              <a:rPr sz="1600" spc="-5" dirty="0">
                <a:latin typeface="Carlito"/>
                <a:cs typeface="Carlito"/>
              </a:rPr>
              <a:t>in Schedule-I </a:t>
            </a:r>
            <a:r>
              <a:rPr sz="1600" spc="-10" dirty="0">
                <a:latin typeface="Carlito"/>
                <a:cs typeface="Carlito"/>
              </a:rPr>
              <a:t>of  Chapter </a:t>
            </a:r>
            <a:r>
              <a:rPr sz="1600" spc="-5" dirty="0">
                <a:latin typeface="Carlito"/>
                <a:cs typeface="Carlito"/>
              </a:rPr>
              <a:t>5A of </a:t>
            </a:r>
            <a:r>
              <a:rPr sz="1600" spc="-10" dirty="0">
                <a:latin typeface="Carlito"/>
                <a:cs typeface="Carlito"/>
              </a:rPr>
              <a:t>PSX </a:t>
            </a:r>
            <a:r>
              <a:rPr sz="1600" spc="-5" dirty="0">
                <a:latin typeface="Carlito"/>
                <a:cs typeface="Carlito"/>
              </a:rPr>
              <a:t>Rule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Book.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03035" y="4776228"/>
            <a:ext cx="2588514" cy="155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61328" y="5063439"/>
            <a:ext cx="247142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9"/>
              </a:spcBef>
            </a:pPr>
            <a:r>
              <a:rPr sz="1600" spc="-5" dirty="0">
                <a:latin typeface="Carlito"/>
                <a:cs typeface="Carlito"/>
              </a:rPr>
              <a:t>Half </a:t>
            </a:r>
            <a:r>
              <a:rPr sz="1600" spc="-10" dirty="0">
                <a:latin typeface="Carlito"/>
                <a:cs typeface="Carlito"/>
              </a:rPr>
              <a:t>yearly </a:t>
            </a:r>
            <a:r>
              <a:rPr sz="1600" spc="-15" dirty="0">
                <a:latin typeface="Carlito"/>
                <a:cs typeface="Carlito"/>
              </a:rPr>
              <a:t>progress </a:t>
            </a:r>
            <a:r>
              <a:rPr sz="1600" spc="-10" dirty="0">
                <a:latin typeface="Carlito"/>
                <a:cs typeface="Carlito"/>
              </a:rPr>
              <a:t>providing 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10" dirty="0">
                <a:latin typeface="Carlito"/>
                <a:cs typeface="Carlito"/>
              </a:rPr>
              <a:t>status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spc="-10" dirty="0">
                <a:latin typeface="Carlito"/>
                <a:cs typeface="Carlito"/>
              </a:rPr>
              <a:t>the  commitment mentioned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in</a:t>
            </a:r>
            <a:endParaRPr sz="1600">
              <a:latin typeface="Carlito"/>
              <a:cs typeface="Carlito"/>
            </a:endParaRPr>
          </a:p>
          <a:p>
            <a:pPr marR="154940" algn="ctr">
              <a:lnSpc>
                <a:spcPts val="1750"/>
              </a:lnSpc>
            </a:pPr>
            <a:r>
              <a:rPr sz="1600" spc="-5" dirty="0">
                <a:latin typeface="Carlito"/>
                <a:cs typeface="Carlito"/>
              </a:rPr>
              <a:t>the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IM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8488" y="149479"/>
            <a:ext cx="540080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Information Required </a:t>
            </a:r>
            <a:r>
              <a:rPr spc="-5" dirty="0"/>
              <a:t>on</a:t>
            </a:r>
            <a:r>
              <a:rPr spc="10" dirty="0"/>
              <a:t> </a:t>
            </a:r>
            <a:r>
              <a:rPr spc="-30" dirty="0"/>
              <a:t>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509" y="653033"/>
            <a:ext cx="11083925" cy="0"/>
          </a:xfrm>
          <a:custGeom>
            <a:avLst/>
            <a:gdLst/>
            <a:ahLst/>
            <a:cxnLst/>
            <a:rect l="l" t="t" r="r" b="b"/>
            <a:pathLst>
              <a:path w="11083925">
                <a:moveTo>
                  <a:pt x="0" y="0"/>
                </a:moveTo>
                <a:lnTo>
                  <a:pt x="11083925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67089" y="60960"/>
            <a:ext cx="656330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68451" y="2282951"/>
            <a:ext cx="8170545" cy="2680970"/>
            <a:chOff x="568451" y="2282951"/>
            <a:chExt cx="8170545" cy="2680970"/>
          </a:xfrm>
        </p:grpSpPr>
        <p:sp>
          <p:nvSpPr>
            <p:cNvPr id="5" name="object 5"/>
            <p:cNvSpPr/>
            <p:nvPr/>
          </p:nvSpPr>
          <p:spPr>
            <a:xfrm>
              <a:off x="606551" y="3988307"/>
              <a:ext cx="2714625" cy="937260"/>
            </a:xfrm>
            <a:custGeom>
              <a:avLst/>
              <a:gdLst/>
              <a:ahLst/>
              <a:cxnLst/>
              <a:rect l="l" t="t" r="r" b="b"/>
              <a:pathLst>
                <a:path w="2714625" h="937260">
                  <a:moveTo>
                    <a:pt x="0" y="937259"/>
                  </a:moveTo>
                  <a:lnTo>
                    <a:pt x="2714244" y="937259"/>
                  </a:lnTo>
                  <a:lnTo>
                    <a:pt x="2714244" y="0"/>
                  </a:lnTo>
                  <a:lnTo>
                    <a:pt x="0" y="0"/>
                  </a:lnTo>
                  <a:lnTo>
                    <a:pt x="0" y="937259"/>
                  </a:lnTo>
                  <a:close/>
                </a:path>
              </a:pathLst>
            </a:custGeom>
            <a:ln w="76200">
              <a:solidFill>
                <a:srgbClr val="4BD5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1731" y="3380231"/>
              <a:ext cx="562610" cy="1478280"/>
            </a:xfrm>
            <a:custGeom>
              <a:avLst/>
              <a:gdLst/>
              <a:ahLst/>
              <a:cxnLst/>
              <a:rect l="l" t="t" r="r" b="b"/>
              <a:pathLst>
                <a:path w="562610" h="1478279">
                  <a:moveTo>
                    <a:pt x="833" y="0"/>
                  </a:moveTo>
                  <a:lnTo>
                    <a:pt x="0" y="155901"/>
                  </a:lnTo>
                  <a:lnTo>
                    <a:pt x="48" y="312194"/>
                  </a:lnTo>
                  <a:lnTo>
                    <a:pt x="1179" y="520517"/>
                  </a:lnTo>
                  <a:lnTo>
                    <a:pt x="5532" y="933449"/>
                  </a:lnTo>
                  <a:lnTo>
                    <a:pt x="562300" y="1478279"/>
                  </a:lnTo>
                  <a:lnTo>
                    <a:pt x="560659" y="1322213"/>
                  </a:lnTo>
                  <a:lnTo>
                    <a:pt x="559091" y="1064220"/>
                  </a:lnTo>
                  <a:lnTo>
                    <a:pt x="558966" y="806724"/>
                  </a:lnTo>
                  <a:lnTo>
                    <a:pt x="560268" y="547242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1658" y="3380231"/>
              <a:ext cx="562610" cy="1478280"/>
            </a:xfrm>
            <a:custGeom>
              <a:avLst/>
              <a:gdLst/>
              <a:ahLst/>
              <a:cxnLst/>
              <a:rect l="l" t="t" r="r" b="b"/>
              <a:pathLst>
                <a:path w="562610" h="1478279">
                  <a:moveTo>
                    <a:pt x="906" y="0"/>
                  </a:moveTo>
                  <a:lnTo>
                    <a:pt x="560341" y="547242"/>
                  </a:lnTo>
                  <a:lnTo>
                    <a:pt x="559968" y="599417"/>
                  </a:lnTo>
                  <a:lnTo>
                    <a:pt x="559650" y="651432"/>
                  </a:lnTo>
                  <a:lnTo>
                    <a:pt x="559390" y="703309"/>
                  </a:lnTo>
                  <a:lnTo>
                    <a:pt x="559186" y="755066"/>
                  </a:lnTo>
                  <a:lnTo>
                    <a:pt x="559039" y="806724"/>
                  </a:lnTo>
                  <a:lnTo>
                    <a:pt x="558949" y="858303"/>
                  </a:lnTo>
                  <a:lnTo>
                    <a:pt x="558917" y="909822"/>
                  </a:lnTo>
                  <a:lnTo>
                    <a:pt x="558941" y="961302"/>
                  </a:lnTo>
                  <a:lnTo>
                    <a:pt x="559024" y="1012761"/>
                  </a:lnTo>
                  <a:lnTo>
                    <a:pt x="559164" y="1064220"/>
                  </a:lnTo>
                  <a:lnTo>
                    <a:pt x="559361" y="1115700"/>
                  </a:lnTo>
                  <a:lnTo>
                    <a:pt x="559617" y="1167219"/>
                  </a:lnTo>
                  <a:lnTo>
                    <a:pt x="559931" y="1218798"/>
                  </a:lnTo>
                  <a:lnTo>
                    <a:pt x="560302" y="1270456"/>
                  </a:lnTo>
                  <a:lnTo>
                    <a:pt x="560732" y="1322213"/>
                  </a:lnTo>
                  <a:lnTo>
                    <a:pt x="561221" y="1374090"/>
                  </a:lnTo>
                  <a:lnTo>
                    <a:pt x="561768" y="1426105"/>
                  </a:lnTo>
                  <a:lnTo>
                    <a:pt x="562373" y="1478279"/>
                  </a:lnTo>
                  <a:lnTo>
                    <a:pt x="5605" y="933449"/>
                  </a:lnTo>
                  <a:lnTo>
                    <a:pt x="4993" y="882290"/>
                  </a:lnTo>
                  <a:lnTo>
                    <a:pt x="4386" y="830970"/>
                  </a:lnTo>
                  <a:lnTo>
                    <a:pt x="3793" y="779506"/>
                  </a:lnTo>
                  <a:lnTo>
                    <a:pt x="3220" y="727911"/>
                  </a:lnTo>
                  <a:lnTo>
                    <a:pt x="2672" y="676200"/>
                  </a:lnTo>
                  <a:lnTo>
                    <a:pt x="2158" y="624388"/>
                  </a:lnTo>
                  <a:lnTo>
                    <a:pt x="1682" y="572489"/>
                  </a:lnTo>
                  <a:lnTo>
                    <a:pt x="1252" y="520517"/>
                  </a:lnTo>
                  <a:lnTo>
                    <a:pt x="875" y="468487"/>
                  </a:lnTo>
                  <a:lnTo>
                    <a:pt x="556" y="416413"/>
                  </a:lnTo>
                  <a:lnTo>
                    <a:pt x="302" y="364311"/>
                  </a:lnTo>
                  <a:lnTo>
                    <a:pt x="121" y="312194"/>
                  </a:lnTo>
                  <a:lnTo>
                    <a:pt x="18" y="260077"/>
                  </a:lnTo>
                  <a:lnTo>
                    <a:pt x="0" y="207974"/>
                  </a:lnTo>
                  <a:lnTo>
                    <a:pt x="73" y="155901"/>
                  </a:lnTo>
                  <a:lnTo>
                    <a:pt x="244" y="103871"/>
                  </a:lnTo>
                  <a:lnTo>
                    <a:pt x="520" y="51899"/>
                  </a:lnTo>
                  <a:lnTo>
                    <a:pt x="906" y="0"/>
                  </a:lnTo>
                  <a:close/>
                </a:path>
              </a:pathLst>
            </a:custGeom>
            <a:ln w="76200">
              <a:solidFill>
                <a:srgbClr val="4BD5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6435" y="3313175"/>
              <a:ext cx="2712720" cy="935990"/>
            </a:xfrm>
            <a:custGeom>
              <a:avLst/>
              <a:gdLst/>
              <a:ahLst/>
              <a:cxnLst/>
              <a:rect l="l" t="t" r="r" b="b"/>
              <a:pathLst>
                <a:path w="2712720" h="935989">
                  <a:moveTo>
                    <a:pt x="2712719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2712719" y="935736"/>
                  </a:lnTo>
                  <a:lnTo>
                    <a:pt x="2712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26435" y="3313175"/>
              <a:ext cx="2712720" cy="935990"/>
            </a:xfrm>
            <a:custGeom>
              <a:avLst/>
              <a:gdLst/>
              <a:ahLst/>
              <a:cxnLst/>
              <a:rect l="l" t="t" r="r" b="b"/>
              <a:pathLst>
                <a:path w="2712720" h="935989">
                  <a:moveTo>
                    <a:pt x="0" y="935736"/>
                  </a:moveTo>
                  <a:lnTo>
                    <a:pt x="2712719" y="935736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76199">
              <a:solidFill>
                <a:srgbClr val="97DC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1427" y="2653283"/>
              <a:ext cx="562610" cy="1477010"/>
            </a:xfrm>
            <a:custGeom>
              <a:avLst/>
              <a:gdLst/>
              <a:ahLst/>
              <a:cxnLst/>
              <a:rect l="l" t="t" r="r" b="b"/>
              <a:pathLst>
                <a:path w="562610" h="1477010">
                  <a:moveTo>
                    <a:pt x="833" y="0"/>
                  </a:moveTo>
                  <a:lnTo>
                    <a:pt x="0" y="155720"/>
                  </a:lnTo>
                  <a:lnTo>
                    <a:pt x="48" y="311846"/>
                  </a:lnTo>
                  <a:lnTo>
                    <a:pt x="1179" y="519956"/>
                  </a:lnTo>
                  <a:lnTo>
                    <a:pt x="5532" y="932433"/>
                  </a:lnTo>
                  <a:lnTo>
                    <a:pt x="562300" y="1476755"/>
                  </a:lnTo>
                  <a:lnTo>
                    <a:pt x="560659" y="1320869"/>
                  </a:lnTo>
                  <a:lnTo>
                    <a:pt x="559091" y="1063140"/>
                  </a:lnTo>
                  <a:lnTo>
                    <a:pt x="558966" y="805875"/>
                  </a:lnTo>
                  <a:lnTo>
                    <a:pt x="560268" y="54660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1354" y="2653283"/>
              <a:ext cx="562610" cy="1477010"/>
            </a:xfrm>
            <a:custGeom>
              <a:avLst/>
              <a:gdLst/>
              <a:ahLst/>
              <a:cxnLst/>
              <a:rect l="l" t="t" r="r" b="b"/>
              <a:pathLst>
                <a:path w="562610" h="1477010">
                  <a:moveTo>
                    <a:pt x="906" y="0"/>
                  </a:moveTo>
                  <a:lnTo>
                    <a:pt x="560341" y="546607"/>
                  </a:lnTo>
                  <a:lnTo>
                    <a:pt x="559968" y="598740"/>
                  </a:lnTo>
                  <a:lnTo>
                    <a:pt x="559650" y="650713"/>
                  </a:lnTo>
                  <a:lnTo>
                    <a:pt x="559390" y="702546"/>
                  </a:lnTo>
                  <a:lnTo>
                    <a:pt x="559186" y="754261"/>
                  </a:lnTo>
                  <a:lnTo>
                    <a:pt x="559039" y="805875"/>
                  </a:lnTo>
                  <a:lnTo>
                    <a:pt x="558949" y="857409"/>
                  </a:lnTo>
                  <a:lnTo>
                    <a:pt x="558917" y="908883"/>
                  </a:lnTo>
                  <a:lnTo>
                    <a:pt x="558941" y="960317"/>
                  </a:lnTo>
                  <a:lnTo>
                    <a:pt x="559024" y="1011729"/>
                  </a:lnTo>
                  <a:lnTo>
                    <a:pt x="559164" y="1063140"/>
                  </a:lnTo>
                  <a:lnTo>
                    <a:pt x="559361" y="1114570"/>
                  </a:lnTo>
                  <a:lnTo>
                    <a:pt x="559617" y="1166038"/>
                  </a:lnTo>
                  <a:lnTo>
                    <a:pt x="559931" y="1217564"/>
                  </a:lnTo>
                  <a:lnTo>
                    <a:pt x="560302" y="1269168"/>
                  </a:lnTo>
                  <a:lnTo>
                    <a:pt x="560732" y="1320869"/>
                  </a:lnTo>
                  <a:lnTo>
                    <a:pt x="561221" y="1372688"/>
                  </a:lnTo>
                  <a:lnTo>
                    <a:pt x="561768" y="1424643"/>
                  </a:lnTo>
                  <a:lnTo>
                    <a:pt x="562373" y="1476755"/>
                  </a:lnTo>
                  <a:lnTo>
                    <a:pt x="5605" y="932433"/>
                  </a:lnTo>
                  <a:lnTo>
                    <a:pt x="4993" y="881336"/>
                  </a:lnTo>
                  <a:lnTo>
                    <a:pt x="4386" y="830077"/>
                  </a:lnTo>
                  <a:lnTo>
                    <a:pt x="3793" y="778671"/>
                  </a:lnTo>
                  <a:lnTo>
                    <a:pt x="3220" y="727133"/>
                  </a:lnTo>
                  <a:lnTo>
                    <a:pt x="2672" y="675478"/>
                  </a:lnTo>
                  <a:lnTo>
                    <a:pt x="2158" y="623720"/>
                  </a:lnTo>
                  <a:lnTo>
                    <a:pt x="1682" y="571874"/>
                  </a:lnTo>
                  <a:lnTo>
                    <a:pt x="1252" y="519956"/>
                  </a:lnTo>
                  <a:lnTo>
                    <a:pt x="875" y="467979"/>
                  </a:lnTo>
                  <a:lnTo>
                    <a:pt x="556" y="415958"/>
                  </a:lnTo>
                  <a:lnTo>
                    <a:pt x="302" y="363909"/>
                  </a:lnTo>
                  <a:lnTo>
                    <a:pt x="121" y="311846"/>
                  </a:lnTo>
                  <a:lnTo>
                    <a:pt x="18" y="259783"/>
                  </a:lnTo>
                  <a:lnTo>
                    <a:pt x="0" y="207736"/>
                  </a:lnTo>
                  <a:lnTo>
                    <a:pt x="73" y="155720"/>
                  </a:lnTo>
                  <a:lnTo>
                    <a:pt x="244" y="103748"/>
                  </a:lnTo>
                  <a:lnTo>
                    <a:pt x="520" y="51837"/>
                  </a:lnTo>
                  <a:lnTo>
                    <a:pt x="906" y="0"/>
                  </a:lnTo>
                  <a:close/>
                </a:path>
              </a:pathLst>
            </a:custGeom>
            <a:ln w="76200">
              <a:solidFill>
                <a:srgbClr val="97DC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6131" y="2321051"/>
              <a:ext cx="3834765" cy="1493520"/>
            </a:xfrm>
            <a:custGeom>
              <a:avLst/>
              <a:gdLst/>
              <a:ahLst/>
              <a:cxnLst/>
              <a:rect l="l" t="t" r="r" b="b"/>
              <a:pathLst>
                <a:path w="3834765" h="1493520">
                  <a:moveTo>
                    <a:pt x="3087623" y="0"/>
                  </a:moveTo>
                  <a:lnTo>
                    <a:pt x="3087623" y="269748"/>
                  </a:lnTo>
                  <a:lnTo>
                    <a:pt x="0" y="269748"/>
                  </a:lnTo>
                  <a:lnTo>
                    <a:pt x="0" y="1223772"/>
                  </a:lnTo>
                  <a:lnTo>
                    <a:pt x="3087623" y="1223772"/>
                  </a:lnTo>
                  <a:lnTo>
                    <a:pt x="3087623" y="1493520"/>
                  </a:lnTo>
                  <a:lnTo>
                    <a:pt x="3834384" y="746760"/>
                  </a:lnTo>
                  <a:lnTo>
                    <a:pt x="3087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6131" y="2321051"/>
              <a:ext cx="3834765" cy="1493520"/>
            </a:xfrm>
            <a:custGeom>
              <a:avLst/>
              <a:gdLst/>
              <a:ahLst/>
              <a:cxnLst/>
              <a:rect l="l" t="t" r="r" b="b"/>
              <a:pathLst>
                <a:path w="3834765" h="1493520">
                  <a:moveTo>
                    <a:pt x="0" y="269748"/>
                  </a:moveTo>
                  <a:lnTo>
                    <a:pt x="3087623" y="269748"/>
                  </a:lnTo>
                  <a:lnTo>
                    <a:pt x="3087623" y="0"/>
                  </a:lnTo>
                  <a:lnTo>
                    <a:pt x="3834384" y="746760"/>
                  </a:lnTo>
                  <a:lnTo>
                    <a:pt x="3087623" y="1493520"/>
                  </a:lnTo>
                  <a:lnTo>
                    <a:pt x="3087623" y="1223772"/>
                  </a:lnTo>
                  <a:lnTo>
                    <a:pt x="0" y="1223772"/>
                  </a:lnTo>
                  <a:lnTo>
                    <a:pt x="0" y="269748"/>
                  </a:lnTo>
                  <a:close/>
                </a:path>
              </a:pathLst>
            </a:custGeom>
            <a:ln w="76200">
              <a:solidFill>
                <a:srgbClr val="5EB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4651" y="4146042"/>
            <a:ext cx="263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779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04040"/>
                </a:solidFill>
                <a:latin typeface="Carlito"/>
                <a:cs typeface="Carlito"/>
              </a:rPr>
              <a:t>01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4535" y="3479672"/>
            <a:ext cx="2636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0979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04040"/>
                </a:solidFill>
                <a:latin typeface="Carlito"/>
                <a:cs typeface="Carlito"/>
              </a:rPr>
              <a:t>02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6898" y="2756991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04040"/>
                </a:solidFill>
                <a:latin typeface="Carlito"/>
                <a:cs typeface="Carlito"/>
              </a:rPr>
              <a:t>03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5878" y="4528184"/>
            <a:ext cx="17367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Prospectus </a:t>
            </a: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needs </a:t>
            </a: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r>
              <a:rPr sz="1400" b="1" spc="-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be  </a:t>
            </a: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prepared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206" y="5162550"/>
            <a:ext cx="21342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Minimum </a:t>
            </a: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post </a:t>
            </a: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issue</a:t>
            </a:r>
            <a:r>
              <a:rPr sz="1400" b="1" spc="-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Carlito"/>
                <a:cs typeface="Carlito"/>
              </a:rPr>
              <a:t>paid-up  </a:t>
            </a: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capital </a:t>
            </a: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PKR 200</a:t>
            </a:r>
            <a:r>
              <a:rPr sz="1400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Million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9577" y="3845814"/>
            <a:ext cx="2294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Compliance with complete  Code </a:t>
            </a:r>
            <a:r>
              <a:rPr sz="1400" b="1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1400" b="1" spc="-10" dirty="0">
                <a:solidFill>
                  <a:srgbClr val="404040"/>
                </a:solidFill>
                <a:latin typeface="Carlito"/>
                <a:cs typeface="Carlito"/>
              </a:rPr>
              <a:t>Corporate</a:t>
            </a:r>
            <a:r>
              <a:rPr sz="1400" b="1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arlito"/>
                <a:cs typeface="Carlito"/>
              </a:rPr>
              <a:t>Governance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82840" y="2747772"/>
            <a:ext cx="532130" cy="565785"/>
          </a:xfrm>
          <a:custGeom>
            <a:avLst/>
            <a:gdLst/>
            <a:ahLst/>
            <a:cxnLst/>
            <a:rect l="l" t="t" r="r" b="b"/>
            <a:pathLst>
              <a:path w="532129" h="565785">
                <a:moveTo>
                  <a:pt x="304418" y="540003"/>
                </a:moveTo>
                <a:lnTo>
                  <a:pt x="224408" y="540003"/>
                </a:lnTo>
                <a:lnTo>
                  <a:pt x="218693" y="545718"/>
                </a:lnTo>
                <a:lnTo>
                  <a:pt x="218693" y="559688"/>
                </a:lnTo>
                <a:lnTo>
                  <a:pt x="224408" y="565403"/>
                </a:lnTo>
                <a:lnTo>
                  <a:pt x="304418" y="565403"/>
                </a:lnTo>
                <a:lnTo>
                  <a:pt x="310006" y="559688"/>
                </a:lnTo>
                <a:lnTo>
                  <a:pt x="310006" y="545718"/>
                </a:lnTo>
                <a:lnTo>
                  <a:pt x="304418" y="540003"/>
                </a:lnTo>
                <a:close/>
              </a:path>
              <a:path w="532129" h="565785">
                <a:moveTo>
                  <a:pt x="314578" y="500633"/>
                </a:moveTo>
                <a:lnTo>
                  <a:pt x="214249" y="500633"/>
                </a:lnTo>
                <a:lnTo>
                  <a:pt x="208533" y="506349"/>
                </a:lnTo>
                <a:lnTo>
                  <a:pt x="208533" y="520318"/>
                </a:lnTo>
                <a:lnTo>
                  <a:pt x="214249" y="526033"/>
                </a:lnTo>
                <a:lnTo>
                  <a:pt x="314578" y="526033"/>
                </a:lnTo>
                <a:lnTo>
                  <a:pt x="320166" y="520318"/>
                </a:lnTo>
                <a:lnTo>
                  <a:pt x="320166" y="506349"/>
                </a:lnTo>
                <a:lnTo>
                  <a:pt x="314578" y="500633"/>
                </a:lnTo>
                <a:close/>
              </a:path>
              <a:path w="532129" h="565785">
                <a:moveTo>
                  <a:pt x="319531" y="461263"/>
                </a:moveTo>
                <a:lnTo>
                  <a:pt x="209168" y="461263"/>
                </a:lnTo>
                <a:lnTo>
                  <a:pt x="203453" y="466978"/>
                </a:lnTo>
                <a:lnTo>
                  <a:pt x="203453" y="480949"/>
                </a:lnTo>
                <a:lnTo>
                  <a:pt x="209168" y="486663"/>
                </a:lnTo>
                <a:lnTo>
                  <a:pt x="319531" y="486663"/>
                </a:lnTo>
                <a:lnTo>
                  <a:pt x="325246" y="480949"/>
                </a:lnTo>
                <a:lnTo>
                  <a:pt x="325246" y="466978"/>
                </a:lnTo>
                <a:lnTo>
                  <a:pt x="319531" y="461263"/>
                </a:lnTo>
                <a:close/>
              </a:path>
              <a:path w="532129" h="565785">
                <a:moveTo>
                  <a:pt x="265049" y="439927"/>
                </a:moveTo>
                <a:lnTo>
                  <a:pt x="263651" y="439927"/>
                </a:lnTo>
                <a:lnTo>
                  <a:pt x="264413" y="440689"/>
                </a:lnTo>
                <a:lnTo>
                  <a:pt x="265049" y="439927"/>
                </a:lnTo>
                <a:close/>
              </a:path>
              <a:path w="532129" h="565785">
                <a:moveTo>
                  <a:pt x="264413" y="99440"/>
                </a:moveTo>
                <a:lnTo>
                  <a:pt x="211264" y="109807"/>
                </a:lnTo>
                <a:lnTo>
                  <a:pt x="164591" y="140842"/>
                </a:lnTo>
                <a:lnTo>
                  <a:pt x="138135" y="177555"/>
                </a:lnTo>
                <a:lnTo>
                  <a:pt x="124907" y="219198"/>
                </a:lnTo>
                <a:lnTo>
                  <a:pt x="124907" y="262476"/>
                </a:lnTo>
                <a:lnTo>
                  <a:pt x="138135" y="304089"/>
                </a:lnTo>
                <a:lnTo>
                  <a:pt x="164591" y="340740"/>
                </a:lnTo>
                <a:lnTo>
                  <a:pt x="198374" y="374650"/>
                </a:lnTo>
                <a:lnTo>
                  <a:pt x="198374" y="412495"/>
                </a:lnTo>
                <a:lnTo>
                  <a:pt x="200536" y="423158"/>
                </a:lnTo>
                <a:lnTo>
                  <a:pt x="206438" y="431879"/>
                </a:lnTo>
                <a:lnTo>
                  <a:pt x="215197" y="437767"/>
                </a:lnTo>
                <a:lnTo>
                  <a:pt x="225932" y="439927"/>
                </a:lnTo>
                <a:lnTo>
                  <a:pt x="302894" y="439927"/>
                </a:lnTo>
                <a:lnTo>
                  <a:pt x="307907" y="438912"/>
                </a:lnTo>
                <a:lnTo>
                  <a:pt x="229107" y="438912"/>
                </a:lnTo>
                <a:lnTo>
                  <a:pt x="225551" y="435863"/>
                </a:lnTo>
                <a:lnTo>
                  <a:pt x="225003" y="429894"/>
                </a:lnTo>
                <a:lnTo>
                  <a:pt x="211828" y="279780"/>
                </a:lnTo>
                <a:lnTo>
                  <a:pt x="211581" y="275843"/>
                </a:lnTo>
                <a:lnTo>
                  <a:pt x="214502" y="272288"/>
                </a:lnTo>
                <a:lnTo>
                  <a:pt x="218566" y="271906"/>
                </a:lnTo>
                <a:lnTo>
                  <a:pt x="233171" y="271906"/>
                </a:lnTo>
                <a:lnTo>
                  <a:pt x="233171" y="257048"/>
                </a:lnTo>
                <a:lnTo>
                  <a:pt x="236474" y="253745"/>
                </a:lnTo>
                <a:lnTo>
                  <a:pt x="403920" y="253745"/>
                </a:lnTo>
                <a:lnTo>
                  <a:pt x="403920" y="219198"/>
                </a:lnTo>
                <a:lnTo>
                  <a:pt x="390692" y="177555"/>
                </a:lnTo>
                <a:lnTo>
                  <a:pt x="364235" y="140842"/>
                </a:lnTo>
                <a:lnTo>
                  <a:pt x="317515" y="109807"/>
                </a:lnTo>
                <a:lnTo>
                  <a:pt x="291351" y="102034"/>
                </a:lnTo>
                <a:lnTo>
                  <a:pt x="264413" y="99440"/>
                </a:lnTo>
                <a:close/>
              </a:path>
              <a:path w="532129" h="565785">
                <a:moveTo>
                  <a:pt x="233171" y="282066"/>
                </a:moveTo>
                <a:lnTo>
                  <a:pt x="226821" y="282066"/>
                </a:lnTo>
                <a:lnTo>
                  <a:pt x="239902" y="431879"/>
                </a:lnTo>
                <a:lnTo>
                  <a:pt x="240156" y="434593"/>
                </a:lnTo>
                <a:lnTo>
                  <a:pt x="237235" y="438150"/>
                </a:lnTo>
                <a:lnTo>
                  <a:pt x="229107" y="438912"/>
                </a:lnTo>
                <a:lnTo>
                  <a:pt x="307907" y="438912"/>
                </a:lnTo>
                <a:lnTo>
                  <a:pt x="310414" y="438403"/>
                </a:lnTo>
                <a:lnTo>
                  <a:pt x="298957" y="438403"/>
                </a:lnTo>
                <a:lnTo>
                  <a:pt x="294893" y="438023"/>
                </a:lnTo>
                <a:lnTo>
                  <a:pt x="290829" y="437514"/>
                </a:lnTo>
                <a:lnTo>
                  <a:pt x="287908" y="433958"/>
                </a:lnTo>
                <a:lnTo>
                  <a:pt x="288289" y="429894"/>
                </a:lnTo>
                <a:lnTo>
                  <a:pt x="301840" y="300608"/>
                </a:lnTo>
                <a:lnTo>
                  <a:pt x="236474" y="300608"/>
                </a:lnTo>
                <a:lnTo>
                  <a:pt x="233171" y="297306"/>
                </a:lnTo>
                <a:lnTo>
                  <a:pt x="233171" y="282066"/>
                </a:lnTo>
                <a:close/>
              </a:path>
              <a:path w="532129" h="565785">
                <a:moveTo>
                  <a:pt x="401044" y="271525"/>
                </a:moveTo>
                <a:lnTo>
                  <a:pt x="311403" y="271525"/>
                </a:lnTo>
                <a:lnTo>
                  <a:pt x="312292" y="271652"/>
                </a:lnTo>
                <a:lnTo>
                  <a:pt x="316356" y="272033"/>
                </a:lnTo>
                <a:lnTo>
                  <a:pt x="319277" y="275716"/>
                </a:lnTo>
                <a:lnTo>
                  <a:pt x="318883" y="279907"/>
                </a:lnTo>
                <a:lnTo>
                  <a:pt x="314898" y="317690"/>
                </a:lnTo>
                <a:lnTo>
                  <a:pt x="306949" y="393509"/>
                </a:lnTo>
                <a:lnTo>
                  <a:pt x="302964" y="431879"/>
                </a:lnTo>
                <a:lnTo>
                  <a:pt x="302513" y="435482"/>
                </a:lnTo>
                <a:lnTo>
                  <a:pt x="298957" y="438403"/>
                </a:lnTo>
                <a:lnTo>
                  <a:pt x="310414" y="438403"/>
                </a:lnTo>
                <a:lnTo>
                  <a:pt x="313557" y="437767"/>
                </a:lnTo>
                <a:lnTo>
                  <a:pt x="322278" y="431879"/>
                </a:lnTo>
                <a:lnTo>
                  <a:pt x="328166" y="423158"/>
                </a:lnTo>
                <a:lnTo>
                  <a:pt x="330326" y="412495"/>
                </a:lnTo>
                <a:lnTo>
                  <a:pt x="330326" y="374650"/>
                </a:lnTo>
                <a:lnTo>
                  <a:pt x="364235" y="340740"/>
                </a:lnTo>
                <a:lnTo>
                  <a:pt x="390692" y="304089"/>
                </a:lnTo>
                <a:lnTo>
                  <a:pt x="401044" y="271525"/>
                </a:lnTo>
                <a:close/>
              </a:path>
              <a:path w="532129" h="565785">
                <a:moveTo>
                  <a:pt x="257936" y="282066"/>
                </a:moveTo>
                <a:lnTo>
                  <a:pt x="247903" y="282066"/>
                </a:lnTo>
                <a:lnTo>
                  <a:pt x="247903" y="297306"/>
                </a:lnTo>
                <a:lnTo>
                  <a:pt x="244601" y="300608"/>
                </a:lnTo>
                <a:lnTo>
                  <a:pt x="261238" y="300608"/>
                </a:lnTo>
                <a:lnTo>
                  <a:pt x="257936" y="297306"/>
                </a:lnTo>
                <a:lnTo>
                  <a:pt x="257936" y="282066"/>
                </a:lnTo>
                <a:close/>
              </a:path>
              <a:path w="532129" h="565785">
                <a:moveTo>
                  <a:pt x="282828" y="282066"/>
                </a:moveTo>
                <a:lnTo>
                  <a:pt x="272668" y="282066"/>
                </a:lnTo>
                <a:lnTo>
                  <a:pt x="272668" y="297306"/>
                </a:lnTo>
                <a:lnTo>
                  <a:pt x="269366" y="300608"/>
                </a:lnTo>
                <a:lnTo>
                  <a:pt x="286130" y="300608"/>
                </a:lnTo>
                <a:lnTo>
                  <a:pt x="282828" y="297306"/>
                </a:lnTo>
                <a:lnTo>
                  <a:pt x="282828" y="282066"/>
                </a:lnTo>
                <a:close/>
              </a:path>
              <a:path w="532129" h="565785">
                <a:moveTo>
                  <a:pt x="303783" y="282066"/>
                </a:moveTo>
                <a:lnTo>
                  <a:pt x="297560" y="282066"/>
                </a:lnTo>
                <a:lnTo>
                  <a:pt x="297560" y="297306"/>
                </a:lnTo>
                <a:lnTo>
                  <a:pt x="294258" y="300608"/>
                </a:lnTo>
                <a:lnTo>
                  <a:pt x="301840" y="300608"/>
                </a:lnTo>
                <a:lnTo>
                  <a:pt x="303783" y="282066"/>
                </a:lnTo>
                <a:close/>
              </a:path>
              <a:path w="532129" h="565785">
                <a:moveTo>
                  <a:pt x="233171" y="271906"/>
                </a:moveTo>
                <a:lnTo>
                  <a:pt x="218566" y="271906"/>
                </a:lnTo>
                <a:lnTo>
                  <a:pt x="220471" y="272541"/>
                </a:lnTo>
                <a:lnTo>
                  <a:pt x="220725" y="272288"/>
                </a:lnTo>
                <a:lnTo>
                  <a:pt x="233171" y="272288"/>
                </a:lnTo>
                <a:lnTo>
                  <a:pt x="233171" y="271906"/>
                </a:lnTo>
                <a:close/>
              </a:path>
              <a:path w="532129" h="565785">
                <a:moveTo>
                  <a:pt x="403920" y="253745"/>
                </a:moveTo>
                <a:lnTo>
                  <a:pt x="294258" y="253745"/>
                </a:lnTo>
                <a:lnTo>
                  <a:pt x="297560" y="257048"/>
                </a:lnTo>
                <a:lnTo>
                  <a:pt x="297560" y="272288"/>
                </a:lnTo>
                <a:lnTo>
                  <a:pt x="309625" y="272288"/>
                </a:lnTo>
                <a:lnTo>
                  <a:pt x="309879" y="272414"/>
                </a:lnTo>
                <a:lnTo>
                  <a:pt x="310514" y="271652"/>
                </a:lnTo>
                <a:lnTo>
                  <a:pt x="311403" y="271525"/>
                </a:lnTo>
                <a:lnTo>
                  <a:pt x="401044" y="271525"/>
                </a:lnTo>
                <a:lnTo>
                  <a:pt x="403920" y="262476"/>
                </a:lnTo>
                <a:lnTo>
                  <a:pt x="403920" y="253745"/>
                </a:lnTo>
                <a:close/>
              </a:path>
              <a:path w="532129" h="565785">
                <a:moveTo>
                  <a:pt x="261238" y="253745"/>
                </a:moveTo>
                <a:lnTo>
                  <a:pt x="244601" y="253745"/>
                </a:lnTo>
                <a:lnTo>
                  <a:pt x="247903" y="257048"/>
                </a:lnTo>
                <a:lnTo>
                  <a:pt x="247903" y="272288"/>
                </a:lnTo>
                <a:lnTo>
                  <a:pt x="257936" y="272288"/>
                </a:lnTo>
                <a:lnTo>
                  <a:pt x="257936" y="257048"/>
                </a:lnTo>
                <a:lnTo>
                  <a:pt x="261238" y="253745"/>
                </a:lnTo>
                <a:close/>
              </a:path>
              <a:path w="532129" h="565785">
                <a:moveTo>
                  <a:pt x="286130" y="253745"/>
                </a:moveTo>
                <a:lnTo>
                  <a:pt x="269366" y="253745"/>
                </a:lnTo>
                <a:lnTo>
                  <a:pt x="272668" y="257048"/>
                </a:lnTo>
                <a:lnTo>
                  <a:pt x="272668" y="272288"/>
                </a:lnTo>
                <a:lnTo>
                  <a:pt x="282828" y="272288"/>
                </a:lnTo>
                <a:lnTo>
                  <a:pt x="282828" y="257048"/>
                </a:lnTo>
                <a:lnTo>
                  <a:pt x="286130" y="253745"/>
                </a:lnTo>
                <a:close/>
              </a:path>
              <a:path w="532129" h="565785">
                <a:moveTo>
                  <a:pt x="63245" y="226313"/>
                </a:moveTo>
                <a:lnTo>
                  <a:pt x="6223" y="226313"/>
                </a:lnTo>
                <a:lnTo>
                  <a:pt x="0" y="232537"/>
                </a:lnTo>
                <a:lnTo>
                  <a:pt x="0" y="247776"/>
                </a:lnTo>
                <a:lnTo>
                  <a:pt x="6223" y="254000"/>
                </a:lnTo>
                <a:lnTo>
                  <a:pt x="63245" y="254000"/>
                </a:lnTo>
                <a:lnTo>
                  <a:pt x="69468" y="247776"/>
                </a:lnTo>
                <a:lnTo>
                  <a:pt x="69468" y="232537"/>
                </a:lnTo>
                <a:lnTo>
                  <a:pt x="63245" y="226313"/>
                </a:lnTo>
                <a:close/>
              </a:path>
              <a:path w="532129" h="565785">
                <a:moveTo>
                  <a:pt x="525652" y="226313"/>
                </a:moveTo>
                <a:lnTo>
                  <a:pt x="468629" y="226313"/>
                </a:lnTo>
                <a:lnTo>
                  <a:pt x="462406" y="232537"/>
                </a:lnTo>
                <a:lnTo>
                  <a:pt x="462406" y="247776"/>
                </a:lnTo>
                <a:lnTo>
                  <a:pt x="468629" y="254000"/>
                </a:lnTo>
                <a:lnTo>
                  <a:pt x="525652" y="254000"/>
                </a:lnTo>
                <a:lnTo>
                  <a:pt x="531876" y="247776"/>
                </a:lnTo>
                <a:lnTo>
                  <a:pt x="531876" y="232537"/>
                </a:lnTo>
                <a:lnTo>
                  <a:pt x="525652" y="226313"/>
                </a:lnTo>
                <a:close/>
              </a:path>
              <a:path w="532129" h="565785">
                <a:moveTo>
                  <a:pt x="463803" y="75056"/>
                </a:moveTo>
                <a:lnTo>
                  <a:pt x="456691" y="75056"/>
                </a:lnTo>
                <a:lnTo>
                  <a:pt x="453135" y="76453"/>
                </a:lnTo>
                <a:lnTo>
                  <a:pt x="415543" y="114045"/>
                </a:lnTo>
                <a:lnTo>
                  <a:pt x="415543" y="122808"/>
                </a:lnTo>
                <a:lnTo>
                  <a:pt x="426465" y="133730"/>
                </a:lnTo>
                <a:lnTo>
                  <a:pt x="435228" y="133730"/>
                </a:lnTo>
                <a:lnTo>
                  <a:pt x="470153" y="98805"/>
                </a:lnTo>
                <a:lnTo>
                  <a:pt x="475487" y="93344"/>
                </a:lnTo>
                <a:lnTo>
                  <a:pt x="475487" y="84581"/>
                </a:lnTo>
                <a:lnTo>
                  <a:pt x="470153" y="79120"/>
                </a:lnTo>
                <a:lnTo>
                  <a:pt x="467359" y="76453"/>
                </a:lnTo>
                <a:lnTo>
                  <a:pt x="463803" y="75056"/>
                </a:lnTo>
                <a:close/>
              </a:path>
              <a:path w="532129" h="565785">
                <a:moveTo>
                  <a:pt x="74040" y="75056"/>
                </a:moveTo>
                <a:lnTo>
                  <a:pt x="66928" y="75056"/>
                </a:lnTo>
                <a:lnTo>
                  <a:pt x="63373" y="76453"/>
                </a:lnTo>
                <a:lnTo>
                  <a:pt x="55244" y="84581"/>
                </a:lnTo>
                <a:lnTo>
                  <a:pt x="55244" y="93344"/>
                </a:lnTo>
                <a:lnTo>
                  <a:pt x="95630" y="133730"/>
                </a:lnTo>
                <a:lnTo>
                  <a:pt x="104393" y="133730"/>
                </a:lnTo>
                <a:lnTo>
                  <a:pt x="109854" y="128269"/>
                </a:lnTo>
                <a:lnTo>
                  <a:pt x="115188" y="122808"/>
                </a:lnTo>
                <a:lnTo>
                  <a:pt x="115188" y="114045"/>
                </a:lnTo>
                <a:lnTo>
                  <a:pt x="109854" y="108585"/>
                </a:lnTo>
                <a:lnTo>
                  <a:pt x="80390" y="79120"/>
                </a:lnTo>
                <a:lnTo>
                  <a:pt x="77596" y="76453"/>
                </a:lnTo>
                <a:lnTo>
                  <a:pt x="74040" y="75056"/>
                </a:lnTo>
                <a:close/>
              </a:path>
              <a:path w="532129" h="565785">
                <a:moveTo>
                  <a:pt x="273557" y="0"/>
                </a:moveTo>
                <a:lnTo>
                  <a:pt x="258317" y="0"/>
                </a:lnTo>
                <a:lnTo>
                  <a:pt x="252094" y="6223"/>
                </a:lnTo>
                <a:lnTo>
                  <a:pt x="252094" y="63245"/>
                </a:lnTo>
                <a:lnTo>
                  <a:pt x="258317" y="69468"/>
                </a:lnTo>
                <a:lnTo>
                  <a:pt x="273557" y="69468"/>
                </a:lnTo>
                <a:lnTo>
                  <a:pt x="279780" y="63245"/>
                </a:lnTo>
                <a:lnTo>
                  <a:pt x="279780" y="6223"/>
                </a:lnTo>
                <a:lnTo>
                  <a:pt x="273557" y="0"/>
                </a:lnTo>
                <a:close/>
              </a:path>
            </a:pathLst>
          </a:custGeom>
          <a:solidFill>
            <a:srgbClr val="5EB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9095485" y="3216401"/>
            <a:ext cx="1741805" cy="3011170"/>
            <a:chOff x="9095485" y="3216401"/>
            <a:chExt cx="1741805" cy="3011170"/>
          </a:xfrm>
        </p:grpSpPr>
        <p:sp>
          <p:nvSpPr>
            <p:cNvPr id="22" name="object 22"/>
            <p:cNvSpPr/>
            <p:nvPr/>
          </p:nvSpPr>
          <p:spPr>
            <a:xfrm>
              <a:off x="9552392" y="5116022"/>
              <a:ext cx="684329" cy="5928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87483" y="5113019"/>
              <a:ext cx="619125" cy="518159"/>
            </a:xfrm>
            <a:custGeom>
              <a:avLst/>
              <a:gdLst/>
              <a:ahLst/>
              <a:cxnLst/>
              <a:rect l="l" t="t" r="r" b="b"/>
              <a:pathLst>
                <a:path w="619125" h="518160">
                  <a:moveTo>
                    <a:pt x="618744" y="0"/>
                  </a:moveTo>
                  <a:lnTo>
                    <a:pt x="0" y="0"/>
                  </a:lnTo>
                  <a:lnTo>
                    <a:pt x="118745" y="506844"/>
                  </a:lnTo>
                  <a:lnTo>
                    <a:pt x="167907" y="512600"/>
                  </a:lnTo>
                  <a:lnTo>
                    <a:pt x="216267" y="516213"/>
                  </a:lnTo>
                  <a:lnTo>
                    <a:pt x="264010" y="517932"/>
                  </a:lnTo>
                  <a:lnTo>
                    <a:pt x="311324" y="518007"/>
                  </a:lnTo>
                  <a:lnTo>
                    <a:pt x="358394" y="516687"/>
                  </a:lnTo>
                  <a:lnTo>
                    <a:pt x="405405" y="514220"/>
                  </a:lnTo>
                  <a:lnTo>
                    <a:pt x="452545" y="510856"/>
                  </a:lnTo>
                  <a:lnTo>
                    <a:pt x="499999" y="506844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50323" y="4956073"/>
              <a:ext cx="888504" cy="2986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95485" y="3216401"/>
              <a:ext cx="1434973" cy="1951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43060" y="5372633"/>
              <a:ext cx="1472565" cy="652145"/>
            </a:xfrm>
            <a:custGeom>
              <a:avLst/>
              <a:gdLst/>
              <a:ahLst/>
              <a:cxnLst/>
              <a:rect l="l" t="t" r="r" b="b"/>
              <a:pathLst>
                <a:path w="1472565" h="652145">
                  <a:moveTo>
                    <a:pt x="1472184" y="348665"/>
                  </a:moveTo>
                  <a:lnTo>
                    <a:pt x="1431988" y="316763"/>
                  </a:lnTo>
                  <a:lnTo>
                    <a:pt x="1399489" y="288277"/>
                  </a:lnTo>
                  <a:lnTo>
                    <a:pt x="1370685" y="261772"/>
                  </a:lnTo>
                  <a:lnTo>
                    <a:pt x="1341640" y="235762"/>
                  </a:lnTo>
                  <a:lnTo>
                    <a:pt x="1308379" y="208800"/>
                  </a:lnTo>
                  <a:lnTo>
                    <a:pt x="1266952" y="179412"/>
                  </a:lnTo>
                  <a:lnTo>
                    <a:pt x="1213396" y="146151"/>
                  </a:lnTo>
                  <a:lnTo>
                    <a:pt x="1143762" y="107543"/>
                  </a:lnTo>
                  <a:lnTo>
                    <a:pt x="1081709" y="101650"/>
                  </a:lnTo>
                  <a:lnTo>
                    <a:pt x="1031570" y="108165"/>
                  </a:lnTo>
                  <a:lnTo>
                    <a:pt x="984402" y="123139"/>
                  </a:lnTo>
                  <a:lnTo>
                    <a:pt x="931291" y="142595"/>
                  </a:lnTo>
                  <a:lnTo>
                    <a:pt x="890384" y="155409"/>
                  </a:lnTo>
                  <a:lnTo>
                    <a:pt x="812050" y="189534"/>
                  </a:lnTo>
                  <a:lnTo>
                    <a:pt x="763460" y="206400"/>
                  </a:lnTo>
                  <a:lnTo>
                    <a:pt x="701167" y="220179"/>
                  </a:lnTo>
                  <a:lnTo>
                    <a:pt x="644880" y="218452"/>
                  </a:lnTo>
                  <a:lnTo>
                    <a:pt x="585317" y="217906"/>
                  </a:lnTo>
                  <a:lnTo>
                    <a:pt x="524789" y="218782"/>
                  </a:lnTo>
                  <a:lnTo>
                    <a:pt x="465543" y="221322"/>
                  </a:lnTo>
                  <a:lnTo>
                    <a:pt x="409892" y="225793"/>
                  </a:lnTo>
                  <a:lnTo>
                    <a:pt x="360095" y="232422"/>
                  </a:lnTo>
                  <a:lnTo>
                    <a:pt x="318452" y="241465"/>
                  </a:lnTo>
                  <a:lnTo>
                    <a:pt x="268732" y="267754"/>
                  </a:lnTo>
                  <a:lnTo>
                    <a:pt x="250177" y="308140"/>
                  </a:lnTo>
                  <a:lnTo>
                    <a:pt x="257530" y="324586"/>
                  </a:lnTo>
                  <a:lnTo>
                    <a:pt x="299783" y="350939"/>
                  </a:lnTo>
                  <a:lnTo>
                    <a:pt x="371119" y="369811"/>
                  </a:lnTo>
                  <a:lnTo>
                    <a:pt x="414820" y="376923"/>
                  </a:lnTo>
                  <a:lnTo>
                    <a:pt x="462356" y="382714"/>
                  </a:lnTo>
                  <a:lnTo>
                    <a:pt x="512572" y="387388"/>
                  </a:lnTo>
                  <a:lnTo>
                    <a:pt x="564324" y="391121"/>
                  </a:lnTo>
                  <a:lnTo>
                    <a:pt x="616470" y="394106"/>
                  </a:lnTo>
                  <a:lnTo>
                    <a:pt x="667854" y="396532"/>
                  </a:lnTo>
                  <a:lnTo>
                    <a:pt x="763778" y="400443"/>
                  </a:lnTo>
                  <a:lnTo>
                    <a:pt x="786511" y="405676"/>
                  </a:lnTo>
                  <a:lnTo>
                    <a:pt x="758190" y="409092"/>
                  </a:lnTo>
                  <a:lnTo>
                    <a:pt x="646188" y="407555"/>
                  </a:lnTo>
                  <a:lnTo>
                    <a:pt x="551040" y="403644"/>
                  </a:lnTo>
                  <a:lnTo>
                    <a:pt x="471373" y="397649"/>
                  </a:lnTo>
                  <a:lnTo>
                    <a:pt x="405866" y="389902"/>
                  </a:lnTo>
                  <a:lnTo>
                    <a:pt x="353199" y="380695"/>
                  </a:lnTo>
                  <a:lnTo>
                    <a:pt x="312000" y="370344"/>
                  </a:lnTo>
                  <a:lnTo>
                    <a:pt x="258737" y="347433"/>
                  </a:lnTo>
                  <a:lnTo>
                    <a:pt x="231597" y="312153"/>
                  </a:lnTo>
                  <a:lnTo>
                    <a:pt x="231267" y="301371"/>
                  </a:lnTo>
                  <a:lnTo>
                    <a:pt x="233070" y="291604"/>
                  </a:lnTo>
                  <a:lnTo>
                    <a:pt x="264515" y="247091"/>
                  </a:lnTo>
                  <a:lnTo>
                    <a:pt x="309346" y="228688"/>
                  </a:lnTo>
                  <a:lnTo>
                    <a:pt x="362165" y="217817"/>
                  </a:lnTo>
                  <a:lnTo>
                    <a:pt x="412877" y="211175"/>
                  </a:lnTo>
                  <a:lnTo>
                    <a:pt x="390956" y="179997"/>
                  </a:lnTo>
                  <a:lnTo>
                    <a:pt x="365264" y="141630"/>
                  </a:lnTo>
                  <a:lnTo>
                    <a:pt x="336943" y="101485"/>
                  </a:lnTo>
                  <a:lnTo>
                    <a:pt x="307136" y="64922"/>
                  </a:lnTo>
                  <a:lnTo>
                    <a:pt x="276987" y="37350"/>
                  </a:lnTo>
                  <a:lnTo>
                    <a:pt x="247637" y="24155"/>
                  </a:lnTo>
                  <a:lnTo>
                    <a:pt x="220218" y="30708"/>
                  </a:lnTo>
                  <a:lnTo>
                    <a:pt x="211950" y="27660"/>
                  </a:lnTo>
                  <a:lnTo>
                    <a:pt x="199224" y="11950"/>
                  </a:lnTo>
                  <a:lnTo>
                    <a:pt x="177596" y="0"/>
                  </a:lnTo>
                  <a:lnTo>
                    <a:pt x="142621" y="8229"/>
                  </a:lnTo>
                  <a:lnTo>
                    <a:pt x="123291" y="5359"/>
                  </a:lnTo>
                  <a:lnTo>
                    <a:pt x="104457" y="355"/>
                  </a:lnTo>
                  <a:lnTo>
                    <a:pt x="79032" y="2413"/>
                  </a:lnTo>
                  <a:lnTo>
                    <a:pt x="40005" y="20675"/>
                  </a:lnTo>
                  <a:lnTo>
                    <a:pt x="35877" y="26670"/>
                  </a:lnTo>
                  <a:lnTo>
                    <a:pt x="42519" y="33883"/>
                  </a:lnTo>
                  <a:lnTo>
                    <a:pt x="51054" y="41402"/>
                  </a:lnTo>
                  <a:lnTo>
                    <a:pt x="52578" y="48234"/>
                  </a:lnTo>
                  <a:lnTo>
                    <a:pt x="44627" y="51079"/>
                  </a:lnTo>
                  <a:lnTo>
                    <a:pt x="32042" y="51396"/>
                  </a:lnTo>
                  <a:lnTo>
                    <a:pt x="16586" y="55791"/>
                  </a:lnTo>
                  <a:lnTo>
                    <a:pt x="0" y="70840"/>
                  </a:lnTo>
                  <a:lnTo>
                    <a:pt x="29933" y="113309"/>
                  </a:lnTo>
                  <a:lnTo>
                    <a:pt x="61849" y="160604"/>
                  </a:lnTo>
                  <a:lnTo>
                    <a:pt x="127685" y="260019"/>
                  </a:lnTo>
                  <a:lnTo>
                    <a:pt x="159613" y="307314"/>
                  </a:lnTo>
                  <a:lnTo>
                    <a:pt x="189572" y="349783"/>
                  </a:lnTo>
                  <a:lnTo>
                    <a:pt x="216560" y="385025"/>
                  </a:lnTo>
                  <a:lnTo>
                    <a:pt x="257683" y="424116"/>
                  </a:lnTo>
                  <a:lnTo>
                    <a:pt x="306273" y="448945"/>
                  </a:lnTo>
                  <a:lnTo>
                    <a:pt x="357200" y="476542"/>
                  </a:lnTo>
                  <a:lnTo>
                    <a:pt x="409054" y="505269"/>
                  </a:lnTo>
                  <a:lnTo>
                    <a:pt x="460438" y="533438"/>
                  </a:lnTo>
                  <a:lnTo>
                    <a:pt x="509930" y="559371"/>
                  </a:lnTo>
                  <a:lnTo>
                    <a:pt x="556145" y="581393"/>
                  </a:lnTo>
                  <a:lnTo>
                    <a:pt x="597662" y="597839"/>
                  </a:lnTo>
                  <a:lnTo>
                    <a:pt x="633095" y="607034"/>
                  </a:lnTo>
                  <a:lnTo>
                    <a:pt x="659765" y="606831"/>
                  </a:lnTo>
                  <a:lnTo>
                    <a:pt x="738124" y="593598"/>
                  </a:lnTo>
                  <a:lnTo>
                    <a:pt x="787019" y="582002"/>
                  </a:lnTo>
                  <a:lnTo>
                    <a:pt x="840549" y="568032"/>
                  </a:lnTo>
                  <a:lnTo>
                    <a:pt x="897305" y="552399"/>
                  </a:lnTo>
                  <a:lnTo>
                    <a:pt x="1012786" y="519734"/>
                  </a:lnTo>
                  <a:lnTo>
                    <a:pt x="1028700" y="535647"/>
                  </a:lnTo>
                  <a:lnTo>
                    <a:pt x="1132332" y="651738"/>
                  </a:lnTo>
                  <a:lnTo>
                    <a:pt x="1472184" y="34866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87939" y="5597651"/>
              <a:ext cx="649249" cy="6293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40644" y="5600763"/>
              <a:ext cx="548005" cy="526415"/>
            </a:xfrm>
            <a:custGeom>
              <a:avLst/>
              <a:gdLst/>
              <a:ahLst/>
              <a:cxnLst/>
              <a:rect l="l" t="t" r="r" b="b"/>
              <a:pathLst>
                <a:path w="548004" h="526414">
                  <a:moveTo>
                    <a:pt x="400557" y="0"/>
                  </a:moveTo>
                  <a:lnTo>
                    <a:pt x="0" y="364934"/>
                  </a:lnTo>
                  <a:lnTo>
                    <a:pt x="147065" y="526300"/>
                  </a:lnTo>
                  <a:lnTo>
                    <a:pt x="547624" y="161353"/>
                  </a:lnTo>
                  <a:lnTo>
                    <a:pt x="400557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0751" y="949867"/>
            <a:ext cx="5283835" cy="112966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spc="-10" dirty="0">
                <a:latin typeface="Carlito"/>
                <a:cs typeface="Carlito"/>
              </a:rPr>
              <a:t>Migration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Main</a:t>
            </a:r>
            <a:r>
              <a:rPr sz="2000" b="1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Board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30"/>
              </a:spcBef>
            </a:pPr>
            <a:r>
              <a:rPr sz="1800" spc="-5" dirty="0">
                <a:latin typeface="Carlito"/>
                <a:cs typeface="Carlito"/>
              </a:rPr>
              <a:t>The </a:t>
            </a:r>
            <a:r>
              <a:rPr sz="1800" dirty="0">
                <a:latin typeface="Carlito"/>
                <a:cs typeface="Carlito"/>
              </a:rPr>
              <a:t>issuer </a:t>
            </a:r>
            <a:r>
              <a:rPr sz="1800" spc="-15" dirty="0">
                <a:latin typeface="Carlito"/>
                <a:cs typeface="Carlito"/>
              </a:rPr>
              <a:t>may migrate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Main </a:t>
            </a:r>
            <a:r>
              <a:rPr sz="1800" spc="-10" dirty="0">
                <a:latin typeface="Carlito"/>
                <a:cs typeface="Carlito"/>
              </a:rPr>
              <a:t>Board after </a:t>
            </a:r>
            <a:r>
              <a:rPr sz="1800" spc="-5" dirty="0">
                <a:latin typeface="Carlito"/>
                <a:cs typeface="Carlito"/>
              </a:rPr>
              <a:t>fulfilling  </a:t>
            </a:r>
            <a:r>
              <a:rPr sz="1800" spc="-10" dirty="0">
                <a:latin typeface="Carlito"/>
                <a:cs typeface="Carlito"/>
              </a:rPr>
              <a:t>criteria prescribed </a:t>
            </a:r>
            <a:r>
              <a:rPr sz="1800" spc="-5" dirty="0">
                <a:latin typeface="Carlito"/>
                <a:cs typeface="Carlito"/>
              </a:rPr>
              <a:t>by </a:t>
            </a:r>
            <a:r>
              <a:rPr sz="1800" spc="-10" dirty="0">
                <a:latin typeface="Carlito"/>
                <a:cs typeface="Carlito"/>
              </a:rPr>
              <a:t>PSX </a:t>
            </a:r>
            <a:r>
              <a:rPr sz="1800" spc="-5" dirty="0">
                <a:latin typeface="Carlito"/>
                <a:cs typeface="Carlito"/>
              </a:rPr>
              <a:t>Rule </a:t>
            </a:r>
            <a:r>
              <a:rPr sz="1800" dirty="0">
                <a:latin typeface="Carlito"/>
                <a:cs typeface="Carlito"/>
              </a:rPr>
              <a:t>Book </a:t>
            </a:r>
            <a:r>
              <a:rPr sz="1800" spc="-10" dirty="0">
                <a:latin typeface="Carlito"/>
                <a:cs typeface="Carlito"/>
              </a:rPr>
              <a:t>Chapter </a:t>
            </a:r>
            <a:r>
              <a:rPr sz="1800" dirty="0">
                <a:latin typeface="Carlito"/>
                <a:cs typeface="Carlito"/>
              </a:rPr>
              <a:t>5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including: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488" y="149479"/>
            <a:ext cx="5828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What </a:t>
            </a:r>
            <a:r>
              <a:rPr sz="2800" spc="-5" dirty="0">
                <a:latin typeface="Carlito"/>
                <a:cs typeface="Carlito"/>
              </a:rPr>
              <a:t>will be </a:t>
            </a:r>
            <a:r>
              <a:rPr sz="2800" spc="-20" dirty="0">
                <a:latin typeface="Carlito"/>
                <a:cs typeface="Carlito"/>
              </a:rPr>
              <a:t>your </a:t>
            </a:r>
            <a:r>
              <a:rPr sz="2800" spc="-15" dirty="0">
                <a:latin typeface="Carlito"/>
                <a:cs typeface="Carlito"/>
              </a:rPr>
              <a:t>Growth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Strategy?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6556" y="21335"/>
            <a:ext cx="836676" cy="83362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783648"/>
          <a:ext cx="11458613" cy="3272271"/>
        </p:xfrm>
        <a:graphic>
          <a:graphicData uri="http://schemas.openxmlformats.org/drawingml/2006/table">
            <a:tbl>
              <a:tblPr/>
              <a:tblGrid>
                <a:gridCol w="2064412">
                  <a:extLst>
                    <a:ext uri="{9D8B030D-6E8A-4147-A177-3AD203B41FA5}">
                      <a16:colId xmlns:a16="http://schemas.microsoft.com/office/drawing/2014/main" val="2769391526"/>
                    </a:ext>
                  </a:extLst>
                </a:gridCol>
                <a:gridCol w="1571753">
                  <a:extLst>
                    <a:ext uri="{9D8B030D-6E8A-4147-A177-3AD203B41FA5}">
                      <a16:colId xmlns:a16="http://schemas.microsoft.com/office/drawing/2014/main" val="2098445852"/>
                    </a:ext>
                  </a:extLst>
                </a:gridCol>
                <a:gridCol w="946440">
                  <a:extLst>
                    <a:ext uri="{9D8B030D-6E8A-4147-A177-3AD203B41FA5}">
                      <a16:colId xmlns:a16="http://schemas.microsoft.com/office/drawing/2014/main" val="1085786940"/>
                    </a:ext>
                  </a:extLst>
                </a:gridCol>
                <a:gridCol w="921372">
                  <a:extLst>
                    <a:ext uri="{9D8B030D-6E8A-4147-A177-3AD203B41FA5}">
                      <a16:colId xmlns:a16="http://schemas.microsoft.com/office/drawing/2014/main" val="2139735829"/>
                    </a:ext>
                  </a:extLst>
                </a:gridCol>
                <a:gridCol w="880724">
                  <a:extLst>
                    <a:ext uri="{9D8B030D-6E8A-4147-A177-3AD203B41FA5}">
                      <a16:colId xmlns:a16="http://schemas.microsoft.com/office/drawing/2014/main" val="3133032845"/>
                    </a:ext>
                  </a:extLst>
                </a:gridCol>
                <a:gridCol w="907822">
                  <a:extLst>
                    <a:ext uri="{9D8B030D-6E8A-4147-A177-3AD203B41FA5}">
                      <a16:colId xmlns:a16="http://schemas.microsoft.com/office/drawing/2014/main" val="87511227"/>
                    </a:ext>
                  </a:extLst>
                </a:gridCol>
                <a:gridCol w="907822">
                  <a:extLst>
                    <a:ext uri="{9D8B030D-6E8A-4147-A177-3AD203B41FA5}">
                      <a16:colId xmlns:a16="http://schemas.microsoft.com/office/drawing/2014/main" val="3139076003"/>
                    </a:ext>
                  </a:extLst>
                </a:gridCol>
                <a:gridCol w="1436256">
                  <a:extLst>
                    <a:ext uri="{9D8B030D-6E8A-4147-A177-3AD203B41FA5}">
                      <a16:colId xmlns:a16="http://schemas.microsoft.com/office/drawing/2014/main" val="771405965"/>
                    </a:ext>
                  </a:extLst>
                </a:gridCol>
                <a:gridCol w="1822012">
                  <a:extLst>
                    <a:ext uri="{9D8B030D-6E8A-4147-A177-3AD203B41FA5}">
                      <a16:colId xmlns:a16="http://schemas.microsoft.com/office/drawing/2014/main" val="1045997106"/>
                    </a:ext>
                  </a:extLst>
                </a:gridCol>
              </a:tblGrid>
              <a:tr h="346256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417"/>
                  </a:ext>
                </a:extLst>
              </a:tr>
              <a:tr h="73170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Name of Company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Post Issue Capital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Issue Size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Par Value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Floor Price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Strike Price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Fixed Price Method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Total Subscription Required</a:t>
                      </a:r>
                      <a:endParaRPr lang="en-US" sz="180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Actual Subscribed</a:t>
                      </a:r>
                      <a:endParaRPr lang="en-US" sz="180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53118"/>
                  </a:ext>
                </a:extLst>
              </a:tr>
              <a:tr h="48780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Rs. In Mn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Shares. In Mn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 in mn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Rs in mn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469969"/>
                  </a:ext>
                </a:extLst>
              </a:tr>
              <a:tr h="48780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Pak Agro Packaging Limited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8.000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22.5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24.75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198.000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</a:rPr>
                        <a:t>366.454</a:t>
                      </a:r>
                      <a:endParaRPr lang="en-US" sz="1800" b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476727"/>
                  </a:ext>
                </a:extLst>
              </a:tr>
              <a:tr h="48780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Universal Network Systems Limited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274.284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6.857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445.705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750.620</a:t>
                      </a:r>
                      <a:endParaRPr lang="en-US" sz="1800" b="0" dirty="0">
                        <a:effectLst/>
                      </a:endParaRPr>
                    </a:p>
                  </a:txBody>
                  <a:tcPr marL="40262" marR="40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76213"/>
                  </a:ext>
                </a:extLst>
              </a:tr>
              <a:tr h="457135">
                <a:tc grid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40262" marR="40262" marT="0" marB="0" anchor="b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0262" marR="402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3682" marR="53682" marT="26841" marB="26841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40262" marR="40262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marL="40262" marR="40262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3682" marR="53682" marT="26841" marB="26841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3682" marR="53682" marT="26841" marB="26841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3682" marR="53682" marT="26841" marB="26841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3682" marR="53682" marT="26841" marB="26841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00625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228" y="135573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GEM Board Listings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29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027" y="1804416"/>
            <a:ext cx="3224022" cy="154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688" y="2148687"/>
            <a:ext cx="2950845" cy="7632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730250">
              <a:lnSpc>
                <a:spcPct val="100000"/>
              </a:lnSpc>
              <a:spcBef>
                <a:spcPts val="55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Forms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Documents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ts val="1540"/>
              </a:lnSpc>
              <a:spcBef>
                <a:spcPts val="625"/>
              </a:spcBef>
            </a:pP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https://www.psx.com.pk/psx/resources-  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and-tools/listings/forms-and-documents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6991" y="1818132"/>
            <a:ext cx="3367277" cy="1527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81602" y="2151989"/>
            <a:ext cx="3259454" cy="7632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PSX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Rulebook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610"/>
              </a:lnSpc>
              <a:spcBef>
                <a:spcPts val="455"/>
              </a:spcBef>
            </a:pP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5"/>
              </a:rPr>
              <a:t>https://www.psx.com.pk/psx/resources-and-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610"/>
              </a:lnSpc>
            </a:pP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5"/>
              </a:rPr>
              <a:t>tools/listings/rule-book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34883" y="1833372"/>
            <a:ext cx="3402329" cy="1485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89875" y="2048992"/>
            <a:ext cx="3113405" cy="9582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indent="904875">
              <a:lnSpc>
                <a:spcPct val="100000"/>
              </a:lnSpc>
              <a:spcBef>
                <a:spcPts val="555"/>
              </a:spcBef>
            </a:pP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QCR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Rated</a:t>
            </a:r>
            <a:r>
              <a:rPr sz="14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Auditors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ts val="1540"/>
              </a:lnSpc>
              <a:spcBef>
                <a:spcPts val="625"/>
              </a:spcBef>
            </a:pP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https://www.icap.org.pk/quality-  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ass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u</a:t>
            </a:r>
            <a:r>
              <a:rPr sz="1400" spc="-2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r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a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nc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e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/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l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is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t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-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o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f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-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f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ir</a:t>
            </a:r>
            <a:r>
              <a:rPr sz="1400" spc="-1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m</a:t>
            </a:r>
            <a:r>
              <a:rPr sz="1400" spc="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s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-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h</a:t>
            </a:r>
            <a:r>
              <a:rPr sz="1400" spc="-2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a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vin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g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-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s</a:t>
            </a:r>
            <a:r>
              <a:rPr sz="1400" spc="-1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a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ti</a:t>
            </a:r>
            <a:r>
              <a:rPr sz="1400" spc="-2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s</a:t>
            </a:r>
            <a:r>
              <a:rPr sz="1400" spc="-2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f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a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c</a:t>
            </a:r>
            <a:r>
              <a:rPr sz="1400" spc="-1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t</a:t>
            </a: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o</a:t>
            </a:r>
            <a:r>
              <a:rPr sz="1400" spc="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r</a:t>
            </a:r>
            <a:r>
              <a:rPr sz="140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y-  </a:t>
            </a:r>
            <a:r>
              <a:rPr sz="1400" spc="-5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qcr-rating/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027" y="3799332"/>
            <a:ext cx="3242310" cy="16893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168" y="4221976"/>
            <a:ext cx="2673350" cy="75120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51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List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Consultants to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400" b="1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Issue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595"/>
              </a:lnSpc>
              <a:spcBef>
                <a:spcPts val="420"/>
              </a:spcBef>
            </a:pP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9"/>
              </a:rPr>
              <a:t>https://www.secp.gov.pk/data-and-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0462C1"/>
                </a:solidFill>
                <a:latin typeface="Carlito"/>
                <a:cs typeface="Carlito"/>
                <a:hlinkClick r:id="rId9"/>
              </a:rPr>
              <a:t>statistics/capital-markets/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8488" y="165354"/>
            <a:ext cx="2906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Resources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5" dirty="0"/>
              <a:t>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914400"/>
            <a:ext cx="5018405" cy="4695516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R="273685" algn="ctr">
              <a:lnSpc>
                <a:spcPct val="100000"/>
              </a:lnSpc>
              <a:spcBef>
                <a:spcPts val="1495"/>
              </a:spcBef>
            </a:pPr>
            <a:endParaRPr lang="en-US" sz="2800" b="1" spc="-10" dirty="0" smtClean="0">
              <a:latin typeface="Carlito"/>
              <a:cs typeface="Carlito"/>
            </a:endParaRPr>
          </a:p>
          <a:p>
            <a:pPr marR="273685" algn="ctr">
              <a:lnSpc>
                <a:spcPct val="100000"/>
              </a:lnSpc>
              <a:spcBef>
                <a:spcPts val="1495"/>
              </a:spcBef>
            </a:pPr>
            <a:r>
              <a:rPr lang="en-US" sz="5400" b="1" spc="-10" dirty="0" smtClean="0">
                <a:latin typeface="Carlito"/>
                <a:cs typeface="Carlito"/>
              </a:rPr>
              <a:t>Q&amp;A</a:t>
            </a:r>
            <a:endParaRPr lang="en-US" sz="5400" b="1" spc="-10" dirty="0">
              <a:latin typeface="Carlito"/>
              <a:cs typeface="Carlito"/>
            </a:endParaRPr>
          </a:p>
          <a:p>
            <a:pPr marR="273685" algn="ctr">
              <a:lnSpc>
                <a:spcPct val="100000"/>
              </a:lnSpc>
              <a:spcBef>
                <a:spcPts val="1495"/>
              </a:spcBef>
            </a:pPr>
            <a:r>
              <a:rPr sz="2800" b="1" spc="-10" dirty="0" smtClean="0">
                <a:latin typeface="Carlito"/>
                <a:cs typeface="Carlito"/>
              </a:rPr>
              <a:t>Thank</a:t>
            </a:r>
            <a:r>
              <a:rPr sz="2800" b="1" spc="15" dirty="0" smtClean="0">
                <a:latin typeface="Carlito"/>
                <a:cs typeface="Carlito"/>
              </a:rPr>
              <a:t> </a:t>
            </a:r>
            <a:r>
              <a:rPr sz="2800" b="1" spc="-60" dirty="0">
                <a:latin typeface="Carlito"/>
                <a:cs typeface="Carlito"/>
              </a:rPr>
              <a:t>You!</a:t>
            </a:r>
            <a:endParaRPr sz="28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900"/>
              </a:spcBef>
            </a:pPr>
            <a:r>
              <a:rPr sz="1800" spc="-10" dirty="0">
                <a:latin typeface="Carlito"/>
                <a:cs typeface="Carlito"/>
              </a:rPr>
              <a:t>For </a:t>
            </a:r>
            <a:r>
              <a:rPr sz="1800" spc="-15" dirty="0">
                <a:latin typeface="Carlito"/>
                <a:cs typeface="Carlito"/>
              </a:rPr>
              <a:t>any </a:t>
            </a:r>
            <a:r>
              <a:rPr sz="1800" spc="-5" dirty="0">
                <a:latin typeface="Carlito"/>
                <a:cs typeface="Carlito"/>
              </a:rPr>
              <a:t>further </a:t>
            </a:r>
            <a:r>
              <a:rPr sz="1800" spc="-10" dirty="0">
                <a:latin typeface="Carlito"/>
                <a:cs typeface="Carlito"/>
              </a:rPr>
              <a:t>information </a:t>
            </a:r>
            <a:r>
              <a:rPr sz="1800" spc="-5" dirty="0">
                <a:latin typeface="Carlito"/>
                <a:cs typeface="Carlito"/>
              </a:rPr>
              <a:t>or queries please </a:t>
            </a:r>
            <a:r>
              <a:rPr sz="1800" spc="-10" dirty="0">
                <a:latin typeface="Carlito"/>
                <a:cs typeface="Carlito"/>
              </a:rPr>
              <a:t>contact: </a:t>
            </a:r>
            <a:r>
              <a:rPr sz="1800" spc="-10" dirty="0">
                <a:latin typeface="Carlito"/>
                <a:cs typeface="Carlito"/>
                <a:hlinkClick r:id="rId2"/>
              </a:rPr>
              <a:t> info@psx.com.pk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1580"/>
              </a:spcBef>
            </a:pPr>
            <a:r>
              <a:rPr sz="2800" b="1" spc="-5" dirty="0">
                <a:latin typeface="Carlito"/>
                <a:cs typeface="Carlito"/>
              </a:rPr>
              <a:t>Serving </a:t>
            </a:r>
            <a:r>
              <a:rPr sz="2800" b="1" spc="-25" dirty="0">
                <a:latin typeface="Carlito"/>
                <a:cs typeface="Carlito"/>
              </a:rPr>
              <a:t>Investors </a:t>
            </a:r>
            <a:r>
              <a:rPr sz="2800" b="1" spc="-5" dirty="0">
                <a:latin typeface="Carlito"/>
                <a:cs typeface="Carlito"/>
              </a:rPr>
              <a:t>&amp;</a:t>
            </a:r>
            <a:r>
              <a:rPr sz="2800" b="1" spc="6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Industry</a:t>
            </a:r>
            <a:endParaRPr sz="28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latin typeface="Carlito"/>
                <a:cs typeface="Carlito"/>
              </a:rPr>
              <a:t>Stock Exchange </a:t>
            </a:r>
            <a:r>
              <a:rPr sz="1800" spc="-5" dirty="0">
                <a:latin typeface="Carlito"/>
                <a:cs typeface="Carlito"/>
              </a:rPr>
              <a:t>Building, </a:t>
            </a:r>
            <a:r>
              <a:rPr sz="1800" spc="-10" dirty="0">
                <a:latin typeface="Carlito"/>
                <a:cs typeface="Carlito"/>
              </a:rPr>
              <a:t>Stock Exchange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Road,</a:t>
            </a:r>
            <a:endParaRPr sz="1800" dirty="0">
              <a:latin typeface="Carlito"/>
              <a:cs typeface="Carlito"/>
            </a:endParaRPr>
          </a:p>
          <a:p>
            <a:pPr marL="7620" algn="ctr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Karachi-74000,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Pakistan.</a:t>
            </a:r>
            <a:endParaRPr sz="1800" dirty="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latin typeface="Carlito"/>
                <a:cs typeface="Carlito"/>
              </a:rPr>
              <a:t>Tel: </a:t>
            </a:r>
            <a:r>
              <a:rPr sz="1800" spc="-5" dirty="0">
                <a:latin typeface="Carlito"/>
                <a:cs typeface="Carlito"/>
              </a:rPr>
              <a:t>(+92)111-001-122, </a:t>
            </a:r>
            <a:r>
              <a:rPr sz="1800" spc="-15" dirty="0">
                <a:latin typeface="Carlito"/>
                <a:cs typeface="Carlito"/>
              </a:rPr>
              <a:t>Website: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  <a:hlinkClick r:id="rId3"/>
              </a:rPr>
              <a:t>www.psx.com.pk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6556" y="21335"/>
            <a:ext cx="836676" cy="8336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09" y="100965"/>
            <a:ext cx="11109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95990" algn="l"/>
              </a:tabLst>
            </a:pPr>
            <a:r>
              <a:rPr sz="2800" b="0" u="heavy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</a:t>
            </a:r>
            <a:r>
              <a:rPr sz="2800" b="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Stock</a:t>
            </a:r>
            <a:r>
              <a:rPr sz="2800" b="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</a:t>
            </a:r>
            <a:r>
              <a:rPr sz="2800" b="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works?	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8096" y="2465962"/>
            <a:ext cx="1084326" cy="9552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79973" y="1996179"/>
            <a:ext cx="3151505" cy="2905760"/>
            <a:chOff x="4179973" y="1996179"/>
            <a:chExt cx="3151505" cy="29057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9973" y="1996179"/>
              <a:ext cx="3150951" cy="29052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8828" y="2154936"/>
              <a:ext cx="2653283" cy="24079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910709" y="1804542"/>
            <a:ext cx="1279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1C18"/>
                </a:solidFill>
                <a:latin typeface="Calibri"/>
                <a:cs typeface="Calibri"/>
              </a:rPr>
              <a:t>Stock</a:t>
            </a:r>
            <a:r>
              <a:rPr sz="1800" b="1" spc="-75" dirty="0">
                <a:solidFill>
                  <a:srgbClr val="441C1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1C18"/>
                </a:solidFill>
                <a:latin typeface="Calibri"/>
                <a:cs typeface="Calibri"/>
              </a:rPr>
              <a:t>Market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5195" y="2424683"/>
            <a:ext cx="8209915" cy="1527175"/>
            <a:chOff x="425195" y="2424683"/>
            <a:chExt cx="8209915" cy="1527175"/>
          </a:xfrm>
        </p:grpSpPr>
        <p:sp>
          <p:nvSpPr>
            <p:cNvPr id="10" name="object 10"/>
            <p:cNvSpPr/>
            <p:nvPr/>
          </p:nvSpPr>
          <p:spPr>
            <a:xfrm>
              <a:off x="2697480" y="2820923"/>
              <a:ext cx="5937885" cy="734695"/>
            </a:xfrm>
            <a:custGeom>
              <a:avLst/>
              <a:gdLst/>
              <a:ahLst/>
              <a:cxnLst/>
              <a:rect l="l" t="t" r="r" b="b"/>
              <a:pathLst>
                <a:path w="5937884" h="734695">
                  <a:moveTo>
                    <a:pt x="1527048" y="367284"/>
                  </a:moveTo>
                  <a:lnTo>
                    <a:pt x="1159764" y="0"/>
                  </a:lnTo>
                  <a:lnTo>
                    <a:pt x="1159764" y="183642"/>
                  </a:lnTo>
                  <a:lnTo>
                    <a:pt x="0" y="183642"/>
                  </a:lnTo>
                  <a:lnTo>
                    <a:pt x="0" y="550926"/>
                  </a:lnTo>
                  <a:lnTo>
                    <a:pt x="1159764" y="550926"/>
                  </a:lnTo>
                  <a:lnTo>
                    <a:pt x="1159764" y="734568"/>
                  </a:lnTo>
                  <a:lnTo>
                    <a:pt x="1527048" y="367284"/>
                  </a:lnTo>
                  <a:close/>
                </a:path>
                <a:path w="5937884" h="734695">
                  <a:moveTo>
                    <a:pt x="5937504" y="183642"/>
                  </a:moveTo>
                  <a:lnTo>
                    <a:pt x="4776216" y="183642"/>
                  </a:lnTo>
                  <a:lnTo>
                    <a:pt x="4776216" y="0"/>
                  </a:lnTo>
                  <a:lnTo>
                    <a:pt x="4408932" y="367284"/>
                  </a:lnTo>
                  <a:lnTo>
                    <a:pt x="4776216" y="734568"/>
                  </a:lnTo>
                  <a:lnTo>
                    <a:pt x="4776216" y="550926"/>
                  </a:lnTo>
                  <a:lnTo>
                    <a:pt x="5937504" y="550926"/>
                  </a:lnTo>
                  <a:lnTo>
                    <a:pt x="5937504" y="183642"/>
                  </a:lnTo>
                  <a:close/>
                </a:path>
              </a:pathLst>
            </a:custGeom>
            <a:solidFill>
              <a:srgbClr val="48A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5" y="2424683"/>
              <a:ext cx="2371344" cy="152704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45565" y="2173985"/>
            <a:ext cx="109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1C18"/>
                </a:solidFill>
                <a:latin typeface="Calibri"/>
                <a:cs typeface="Calibri"/>
              </a:rPr>
              <a:t>Company</a:t>
            </a:r>
            <a:r>
              <a:rPr sz="1800" b="1" spc="-90" dirty="0">
                <a:solidFill>
                  <a:srgbClr val="441C1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1C18"/>
                </a:solidFill>
                <a:latin typeface="Calibri"/>
                <a:cs typeface="Calibri"/>
              </a:rPr>
              <a:t>X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3200" y="2173985"/>
            <a:ext cx="79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441C18"/>
                </a:solidFill>
                <a:latin typeface="Calibri"/>
                <a:cs typeface="Calibri"/>
              </a:rPr>
              <a:t>Investor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161" y="3753739"/>
            <a:ext cx="2051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Company floats </a:t>
            </a:r>
            <a:r>
              <a:rPr sz="1600" spc="-5" dirty="0">
                <a:latin typeface="Calibri"/>
                <a:cs typeface="Calibri"/>
              </a:rPr>
              <a:t>its </a:t>
            </a:r>
            <a:r>
              <a:rPr sz="1600" spc="-10" dirty="0">
                <a:latin typeface="Calibri"/>
                <a:cs typeface="Calibri"/>
              </a:rPr>
              <a:t>share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</a:t>
            </a:r>
            <a:r>
              <a:rPr sz="1600" spc="-10" dirty="0">
                <a:latin typeface="Calibri"/>
                <a:cs typeface="Calibri"/>
              </a:rPr>
              <a:t> stock </a:t>
            </a:r>
            <a:r>
              <a:rPr sz="1600" spc="-15" dirty="0">
                <a:latin typeface="Calibri"/>
                <a:cs typeface="Calibri"/>
              </a:rPr>
              <a:t>market,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raise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capital.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6711" y="3623817"/>
            <a:ext cx="21945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Investors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purchase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shares,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become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shareholder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company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55507" y="4433315"/>
            <a:ext cx="2273935" cy="875030"/>
          </a:xfrm>
          <a:custGeom>
            <a:avLst/>
            <a:gdLst/>
            <a:ahLst/>
            <a:cxnLst/>
            <a:rect l="l" t="t" r="r" b="b"/>
            <a:pathLst>
              <a:path w="2273934" h="875029">
                <a:moveTo>
                  <a:pt x="1136903" y="0"/>
                </a:moveTo>
                <a:lnTo>
                  <a:pt x="918210" y="218693"/>
                </a:lnTo>
                <a:lnTo>
                  <a:pt x="1027557" y="218693"/>
                </a:lnTo>
                <a:lnTo>
                  <a:pt x="1027557" y="546734"/>
                </a:lnTo>
                <a:lnTo>
                  <a:pt x="218694" y="546734"/>
                </a:lnTo>
                <a:lnTo>
                  <a:pt x="218694" y="437387"/>
                </a:lnTo>
                <a:lnTo>
                  <a:pt x="0" y="656081"/>
                </a:lnTo>
                <a:lnTo>
                  <a:pt x="218694" y="874775"/>
                </a:lnTo>
                <a:lnTo>
                  <a:pt x="218694" y="765428"/>
                </a:lnTo>
                <a:lnTo>
                  <a:pt x="2055114" y="765428"/>
                </a:lnTo>
                <a:lnTo>
                  <a:pt x="2055114" y="874775"/>
                </a:lnTo>
                <a:lnTo>
                  <a:pt x="2273808" y="656081"/>
                </a:lnTo>
                <a:lnTo>
                  <a:pt x="2055114" y="437387"/>
                </a:lnTo>
                <a:lnTo>
                  <a:pt x="2055114" y="546734"/>
                </a:lnTo>
                <a:lnTo>
                  <a:pt x="1246251" y="546734"/>
                </a:lnTo>
                <a:lnTo>
                  <a:pt x="1246251" y="218693"/>
                </a:lnTo>
                <a:lnTo>
                  <a:pt x="1355598" y="218693"/>
                </a:lnTo>
                <a:lnTo>
                  <a:pt x="1136903" y="0"/>
                </a:lnTo>
                <a:close/>
              </a:path>
            </a:pathLst>
          </a:custGeom>
          <a:solidFill>
            <a:srgbClr val="48A6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39988" y="5373115"/>
            <a:ext cx="18630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Shareholders can </a:t>
            </a:r>
            <a:r>
              <a:rPr sz="1600" spc="-5" dirty="0">
                <a:latin typeface="Calibri"/>
                <a:cs typeface="Calibri"/>
              </a:rPr>
              <a:t>earn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two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ways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049516" y="4811648"/>
            <a:ext cx="11493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By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trading </a:t>
            </a:r>
            <a:r>
              <a:rPr sz="1600" b="1" spc="-5" dirty="0">
                <a:latin typeface="Calibri"/>
                <a:cs typeface="Calibri"/>
              </a:rPr>
              <a:t>on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stock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market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20298" y="4833950"/>
            <a:ext cx="13893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Earn Dividend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from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companies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Profit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5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6556" y="21335"/>
            <a:ext cx="836676" cy="833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" y="24945"/>
            <a:ext cx="110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can Investors Protect Their Investments in Capital Market?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98120" y="949251"/>
            <a:ext cx="11762232" cy="587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 only through Stock Exchange.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Deal only through registered brokers/ TREC holders of PSX with valid license for brokerage issued by SECP.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all account opening formalities properly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&amp; properly understand the risk associated with investing in securities before investing.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 the risk-return profile of the investment as well as the liquidity &amp; safety aspects before investing.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 based on sound reasoning, taking into account all publicly available information.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Don’ts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benefits of trading on the Stock Exchange, it is advisable to avoid off-market transactions.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deal with unregistered intermediaries.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fall prey to promises of unrealistic returns.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invest on the basis of hearsay &amp; rumors; verify before investment.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forget to take note of risks involved in the investment.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new to share trading, it is strongly recommended that (prospective) investor obtain proper professional investment advice before investing in shares.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21608"/>
              <a:ext cx="12192000" cy="2708275"/>
            </a:xfrm>
            <a:custGeom>
              <a:avLst/>
              <a:gdLst/>
              <a:ahLst/>
              <a:cxnLst/>
              <a:rect l="l" t="t" r="r" b="b"/>
              <a:pathLst>
                <a:path w="12192000" h="2708275">
                  <a:moveTo>
                    <a:pt x="12192000" y="0"/>
                  </a:moveTo>
                  <a:lnTo>
                    <a:pt x="0" y="0"/>
                  </a:lnTo>
                  <a:lnTo>
                    <a:pt x="0" y="2708148"/>
                  </a:lnTo>
                  <a:lnTo>
                    <a:pt x="12192000" y="27081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916E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09490" y="4119829"/>
            <a:ext cx="54869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rlito"/>
                <a:cs typeface="Carlito"/>
              </a:rPr>
              <a:t>What </a:t>
            </a:r>
            <a:r>
              <a:rPr sz="3600" b="1" dirty="0">
                <a:latin typeface="Carlito"/>
                <a:cs typeface="Carlito"/>
              </a:rPr>
              <a:t>is the </a:t>
            </a:r>
            <a:r>
              <a:rPr sz="3600" b="1" spc="-10" dirty="0">
                <a:latin typeface="Carlito"/>
                <a:cs typeface="Carlito"/>
              </a:rPr>
              <a:t>GEM</a:t>
            </a:r>
            <a:r>
              <a:rPr sz="3600" b="1" spc="-100" dirty="0">
                <a:latin typeface="Carlito"/>
                <a:cs typeface="Carlito"/>
              </a:rPr>
              <a:t> </a:t>
            </a:r>
            <a:r>
              <a:rPr sz="3600" b="1" spc="-10" dirty="0">
                <a:latin typeface="Carlito"/>
                <a:cs typeface="Carlito"/>
              </a:rPr>
              <a:t>Board?</a:t>
            </a:r>
            <a:endParaRPr sz="3600" b="1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119" y="5033517"/>
            <a:ext cx="1045273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rlito"/>
                <a:cs typeface="Carlito"/>
              </a:rPr>
              <a:t>Growth </a:t>
            </a:r>
            <a:r>
              <a:rPr sz="2000" b="1" spc="-5" dirty="0">
                <a:latin typeface="Carlito"/>
                <a:cs typeface="Carlito"/>
              </a:rPr>
              <a:t>Enterprise </a:t>
            </a:r>
            <a:r>
              <a:rPr sz="2000" b="1" spc="-15" dirty="0">
                <a:latin typeface="Carlito"/>
                <a:cs typeface="Carlito"/>
              </a:rPr>
              <a:t>Market </a:t>
            </a:r>
            <a:r>
              <a:rPr sz="2000" b="1" spc="-5" dirty="0">
                <a:latin typeface="Carlito"/>
                <a:cs typeface="Carlito"/>
              </a:rPr>
              <a:t>Board is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5" dirty="0">
                <a:latin typeface="Carlito"/>
                <a:cs typeface="Carlito"/>
              </a:rPr>
              <a:t>listing </a:t>
            </a:r>
            <a:r>
              <a:rPr sz="2000" b="1" spc="-10" dirty="0">
                <a:latin typeface="Carlito"/>
                <a:cs typeface="Carlito"/>
              </a:rPr>
              <a:t>platform </a:t>
            </a:r>
            <a:r>
              <a:rPr sz="2000" b="1" dirty="0">
                <a:latin typeface="Carlito"/>
                <a:cs typeface="Carlito"/>
              </a:rPr>
              <a:t>aimed </a:t>
            </a:r>
            <a:r>
              <a:rPr sz="2000" b="1" spc="-10" dirty="0">
                <a:latin typeface="Carlito"/>
                <a:cs typeface="Carlito"/>
              </a:rPr>
              <a:t>at facilitating Growth oriented </a:t>
            </a:r>
            <a:r>
              <a:rPr sz="2000" b="1" spc="-5" dirty="0">
                <a:latin typeface="Carlito"/>
                <a:cs typeface="Carlito"/>
              </a:rPr>
              <a:t>businesses  whether small, medium or greenfield businesses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10" dirty="0">
                <a:latin typeface="Carlito"/>
                <a:cs typeface="Carlito"/>
              </a:rPr>
              <a:t>raise </a:t>
            </a:r>
            <a:r>
              <a:rPr sz="2000" b="1" spc="-5" dirty="0">
                <a:latin typeface="Carlito"/>
                <a:cs typeface="Carlito"/>
              </a:rPr>
              <a:t>capital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fund their </a:t>
            </a:r>
            <a:r>
              <a:rPr sz="2000" b="1" spc="-10" dirty="0">
                <a:latin typeface="Carlito"/>
                <a:cs typeface="Carlito"/>
              </a:rPr>
              <a:t>growth </a:t>
            </a:r>
            <a:r>
              <a:rPr sz="2000" b="1" dirty="0">
                <a:latin typeface="Carlito"/>
                <a:cs typeface="Carlito"/>
              </a:rPr>
              <a:t>and </a:t>
            </a:r>
            <a:r>
              <a:rPr sz="2000" b="1" spc="-10" dirty="0">
                <a:latin typeface="Carlito"/>
                <a:cs typeface="Carlito"/>
              </a:rPr>
              <a:t>expansion </a:t>
            </a:r>
            <a:r>
              <a:rPr sz="2000" b="1" spc="-5" dirty="0" smtClean="0">
                <a:latin typeface="Carlito"/>
                <a:cs typeface="Carlito"/>
              </a:rPr>
              <a:t>plans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7" name="object 3"/>
          <p:cNvGrpSpPr/>
          <p:nvPr/>
        </p:nvGrpSpPr>
        <p:grpSpPr>
          <a:xfrm>
            <a:off x="10439400" y="0"/>
            <a:ext cx="2349897" cy="1615441"/>
            <a:chOff x="8575437" y="2106167"/>
            <a:chExt cx="3299460" cy="2435225"/>
          </a:xfrm>
        </p:grpSpPr>
        <p:sp>
          <p:nvSpPr>
            <p:cNvPr id="8" name="object 4"/>
            <p:cNvSpPr/>
            <p:nvPr/>
          </p:nvSpPr>
          <p:spPr>
            <a:xfrm>
              <a:off x="8575437" y="3896899"/>
              <a:ext cx="3298918" cy="643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8598407" y="2106167"/>
              <a:ext cx="2389631" cy="2391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3" y="350738"/>
            <a:ext cx="10515600" cy="65796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  <a:ea typeface="+mn-ea"/>
                <a:cs typeface="+mn-cs"/>
              </a:rPr>
              <a:t/>
            </a:r>
            <a:br>
              <a:rPr lang="en-US" sz="2800" dirty="0" smtClean="0">
                <a:latin typeface="+mn-lt"/>
                <a:ea typeface="+mn-ea"/>
                <a:cs typeface="+mn-cs"/>
              </a:rPr>
            </a:br>
            <a:r>
              <a:rPr lang="en-US" sz="2800" dirty="0" smtClean="0">
                <a:latin typeface="+mn-lt"/>
                <a:ea typeface="+mn-ea"/>
                <a:cs typeface="+mn-cs"/>
              </a:rPr>
              <a:t>Why </a:t>
            </a:r>
            <a:r>
              <a:rPr lang="en-US" sz="2800" dirty="0">
                <a:latin typeface="+mn-lt"/>
                <a:ea typeface="+mn-ea"/>
                <a:cs typeface="+mn-cs"/>
              </a:rPr>
              <a:t>should you list on PSX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?</a:t>
            </a:r>
            <a:br>
              <a:rPr lang="en-US" sz="2800" dirty="0" smtClean="0">
                <a:latin typeface="+mn-lt"/>
                <a:ea typeface="+mn-ea"/>
                <a:cs typeface="+mn-cs"/>
              </a:rPr>
            </a:b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31624"/>
            <a:ext cx="2503603" cy="12935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Raise Long Term Low-cost Capital</a:t>
            </a:r>
            <a:endParaRPr lang="en-US" sz="2200" b="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9823" y="1295400"/>
            <a:ext cx="110839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2126933" y="3503773"/>
            <a:ext cx="2250041" cy="380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 smtClean="0"/>
              <a:t>Inclusion in Indices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7412" y="5041871"/>
            <a:ext cx="2250041" cy="374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 smtClean="0"/>
              <a:t>Inexpensive Financing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499548" y="1456598"/>
            <a:ext cx="4554513" cy="15696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Growth and expansion needs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Invest or carry out merger &amp; acquisition </a:t>
            </a:r>
            <a:r>
              <a:rPr lang="en-US" sz="1600" dirty="0" smtClean="0">
                <a:solidFill>
                  <a:schemeClr val="bg1"/>
                </a:solidFill>
              </a:rPr>
              <a:t>plans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Invest in new projects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Enhance current capacity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Diversify business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Meets working capital requirements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547" y="3222470"/>
            <a:ext cx="4554512" cy="132343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PSX has several </a:t>
            </a:r>
            <a:r>
              <a:rPr lang="en-US" sz="1600" dirty="0" smtClean="0">
                <a:solidFill>
                  <a:schemeClr val="bg1"/>
                </a:solidFill>
              </a:rPr>
              <a:t>indices like KSE </a:t>
            </a:r>
            <a:r>
              <a:rPr lang="en-US" sz="1600" dirty="0">
                <a:solidFill>
                  <a:schemeClr val="bg1"/>
                </a:solidFill>
              </a:rPr>
              <a:t>100, </a:t>
            </a:r>
            <a:r>
              <a:rPr lang="en-US" sz="1600" dirty="0" smtClean="0">
                <a:solidFill>
                  <a:schemeClr val="bg1"/>
                </a:solidFill>
              </a:rPr>
              <a:t>a </a:t>
            </a:r>
            <a:r>
              <a:rPr lang="en-US" sz="1600" dirty="0">
                <a:solidFill>
                  <a:schemeClr val="bg1"/>
                </a:solidFill>
              </a:rPr>
              <a:t>benchmark used by investors all around the world to measure Pakistan’s performance. Listing will give you the chance to be included in these indices, providing you with global recognition.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547" y="4754907"/>
            <a:ext cx="4554513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Money raised through offering your company’s share on the bourse is relatively inexpensive, especially in a rising interest rate environment, helping organizations reduce their dependence on costly long term and short term loans.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06" y="1187432"/>
            <a:ext cx="1798375" cy="1798375"/>
          </a:xfrm>
          <a:prstGeom prst="rect">
            <a:avLst/>
          </a:prstGeom>
        </p:spPr>
      </p:pic>
      <p:pic>
        <p:nvPicPr>
          <p:cNvPr id="1028" name="Picture 4" descr="Image result for t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31" y="4914499"/>
            <a:ext cx="1286614" cy="11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879"/>
            <a:ext cx="1031121" cy="1031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8279" r="17361" b="9457"/>
          <a:stretch/>
        </p:blipFill>
        <p:spPr>
          <a:xfrm>
            <a:off x="9408331" y="3056023"/>
            <a:ext cx="1402014" cy="13431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3" y="711056"/>
            <a:ext cx="10474377" cy="10674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Why should you list on PSX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?</a:t>
            </a:r>
            <a:br>
              <a:rPr lang="en-US" sz="2800" dirty="0" smtClean="0">
                <a:latin typeface="+mn-lt"/>
                <a:ea typeface="+mn-ea"/>
                <a:cs typeface="+mn-cs"/>
              </a:rPr>
            </a:br>
            <a:r>
              <a:rPr lang="en-US" sz="2800" dirty="0" smtClean="0">
                <a:latin typeface="+mn-lt"/>
                <a:ea typeface="+mn-ea"/>
                <a:cs typeface="+mn-cs"/>
              </a:rPr>
              <a:t/>
            </a:r>
            <a:br>
              <a:rPr lang="en-US" sz="2800" dirty="0" smtClean="0">
                <a:latin typeface="+mn-lt"/>
                <a:ea typeface="+mn-ea"/>
                <a:cs typeface="+mn-cs"/>
              </a:rPr>
            </a:br>
            <a:endParaRPr lang="en-US" sz="2800" dirty="0"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9823" y="1219200"/>
            <a:ext cx="110839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44922" y="1745031"/>
            <a:ext cx="4554513" cy="15696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IPOs add a level of prestige to a </a:t>
            </a:r>
            <a:r>
              <a:rPr lang="en-US" sz="1600" dirty="0" smtClean="0">
                <a:solidFill>
                  <a:schemeClr val="bg1"/>
                </a:solidFill>
              </a:rPr>
              <a:t>Company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IPOs can be used as a branding and marketing tool as they attract media interest, attention and </a:t>
            </a:r>
            <a:r>
              <a:rPr lang="en-US" sz="1600" dirty="0" smtClean="0">
                <a:solidFill>
                  <a:schemeClr val="bg1"/>
                </a:solidFill>
              </a:rPr>
              <a:t>scrutiny</a:t>
            </a:r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Listed </a:t>
            </a:r>
            <a:r>
              <a:rPr lang="en-US" sz="1600" dirty="0">
                <a:solidFill>
                  <a:schemeClr val="bg1"/>
                </a:solidFill>
              </a:rPr>
              <a:t>companies on the Exchange are regarded as Industry leaders in their respective sectors.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879"/>
            <a:ext cx="1031121" cy="103112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34790" y="2168294"/>
            <a:ext cx="361013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Enhances Company’s Public Profile</a:t>
            </a:r>
            <a:endParaRPr lang="en-US" sz="2200" dirty="0"/>
          </a:p>
        </p:txBody>
      </p:sp>
      <p:pic>
        <p:nvPicPr>
          <p:cNvPr id="1030" name="Picture 6" descr="Image result for public profi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57" y="2071088"/>
            <a:ext cx="1011606" cy="10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05EBEEF-EA7D-4616-AEEE-98405A514C4B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44921" y="4745928"/>
            <a:ext cx="455451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Attract and retain the best talent for your company because of enhanced reputation.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25304" y="4837025"/>
            <a:ext cx="3310328" cy="1218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 smtClean="0"/>
              <a:t>HR Capital</a:t>
            </a:r>
            <a:endParaRPr lang="en-US" sz="2200" dirty="0"/>
          </a:p>
          <a:p>
            <a:pPr marL="0" indent="0" algn="r">
              <a:buNone/>
            </a:pPr>
            <a:endParaRPr lang="en-US" sz="2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79" y="4462685"/>
            <a:ext cx="1220802" cy="12408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44921" y="3462518"/>
            <a:ext cx="4554513" cy="107721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By </a:t>
            </a:r>
            <a:r>
              <a:rPr lang="en-US" sz="1600" dirty="0">
                <a:solidFill>
                  <a:schemeClr val="bg1"/>
                </a:solidFill>
              </a:rPr>
              <a:t>going public, all stakeholders involved use fair valuation of the company by the market which is generally higher than the book value, outlining the true worth of an organization.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166653" y="3944800"/>
            <a:ext cx="2189838" cy="80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 smtClean="0"/>
              <a:t>Higher Valuation</a:t>
            </a:r>
            <a:endParaRPr lang="en-US" sz="2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77" y="3420599"/>
            <a:ext cx="1042086" cy="1042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0390" y="5657568"/>
            <a:ext cx="76290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ts val="1625"/>
              </a:lnSpc>
            </a:pPr>
            <a:r>
              <a:rPr lang="en-US" b="1" dirty="0">
                <a:latin typeface="Carlito"/>
                <a:cs typeface="Carlito"/>
              </a:rPr>
              <a:t>Business </a:t>
            </a:r>
            <a:r>
              <a:rPr lang="en-US" b="1" spc="-5" dirty="0">
                <a:latin typeface="Carlito"/>
                <a:cs typeface="Carlito"/>
              </a:rPr>
              <a:t>Continuity </a:t>
            </a:r>
            <a:r>
              <a:rPr lang="en-US" b="1" dirty="0">
                <a:latin typeface="Carlito"/>
                <a:cs typeface="Carlito"/>
              </a:rPr>
              <a:t>and Succession</a:t>
            </a:r>
            <a:r>
              <a:rPr lang="en-US" b="1" spc="-95" dirty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Planning</a:t>
            </a:r>
            <a:endParaRPr lang="en-US" dirty="0">
              <a:latin typeface="Carlito"/>
              <a:cs typeface="Carlito"/>
            </a:endParaRPr>
          </a:p>
          <a:p>
            <a:pPr marR="5080" algn="r">
              <a:lnSpc>
                <a:spcPts val="1625"/>
              </a:lnSpc>
            </a:pPr>
            <a:r>
              <a:rPr lang="en-US" spc="-5" dirty="0">
                <a:solidFill>
                  <a:srgbClr val="404040"/>
                </a:solidFill>
                <a:latin typeface="Carlito"/>
                <a:cs typeface="Carlito"/>
              </a:rPr>
              <a:t>Listing </a:t>
            </a:r>
            <a:r>
              <a:rPr lang="en-US" spc="-15" dirty="0">
                <a:solidFill>
                  <a:srgbClr val="404040"/>
                </a:solidFill>
                <a:latin typeface="Carlito"/>
                <a:cs typeface="Carlito"/>
              </a:rPr>
              <a:t>makes </a:t>
            </a:r>
            <a:r>
              <a:rPr lang="en-US" spc="-5" dirty="0">
                <a:solidFill>
                  <a:srgbClr val="404040"/>
                </a:solidFill>
                <a:latin typeface="Carlito"/>
                <a:cs typeface="Carlito"/>
              </a:rPr>
              <a:t>transition </a:t>
            </a:r>
            <a:r>
              <a:rPr lang="en-US" spc="-10" dirty="0">
                <a:solidFill>
                  <a:srgbClr val="404040"/>
                </a:solidFill>
                <a:latin typeface="Carlito"/>
                <a:cs typeface="Carlito"/>
              </a:rPr>
              <a:t>from first </a:t>
            </a:r>
            <a:r>
              <a:rPr lang="en-US" spc="-5" dirty="0">
                <a:solidFill>
                  <a:srgbClr val="404040"/>
                </a:solidFill>
                <a:latin typeface="Carlito"/>
                <a:cs typeface="Carlito"/>
              </a:rPr>
              <a:t>generation </a:t>
            </a:r>
            <a:r>
              <a:rPr lang="en-US" spc="-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lang="en-US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lang="en-US" spc="-10" dirty="0">
                <a:solidFill>
                  <a:srgbClr val="404040"/>
                </a:solidFill>
                <a:latin typeface="Carlito"/>
                <a:cs typeface="Carlito"/>
              </a:rPr>
              <a:t>next </a:t>
            </a:r>
            <a:r>
              <a:rPr lang="en-US" dirty="0">
                <a:solidFill>
                  <a:srgbClr val="404040"/>
                </a:solidFill>
                <a:latin typeface="Carlito"/>
                <a:cs typeface="Carlito"/>
              </a:rPr>
              <a:t>hassle</a:t>
            </a:r>
            <a:r>
              <a:rPr lang="en-US" spc="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lang="en-US" spc="-5" dirty="0">
                <a:solidFill>
                  <a:srgbClr val="404040"/>
                </a:solidFill>
                <a:latin typeface="Carlito"/>
                <a:cs typeface="Carlito"/>
              </a:rPr>
              <a:t>free</a:t>
            </a:r>
            <a:endParaRPr lang="en-US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807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23" y="6858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Requirements for GEM </a:t>
            </a:r>
            <a:r>
              <a:rPr lang="en-US" sz="2800" b="1" dirty="0" smtClean="0"/>
              <a:t>Listing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9823" y="1295400"/>
            <a:ext cx="110839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269823" y="1981200"/>
            <a:ext cx="6304280" cy="5682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u="sng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Business Eligibility: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/>
              <a:t>Minimum post issue Paid Up Capital of PKR 25 Million.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/>
              <a:t>Registered with SECP as Public Limited Company.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/>
              <a:t>Have a working website containing basic business information, information</a:t>
            </a:r>
            <a:br>
              <a:rPr lang="en-US" sz="2200" b="0" u="none" dirty="0"/>
            </a:br>
            <a:r>
              <a:rPr lang="en-US" sz="2200" b="0" u="none" dirty="0"/>
              <a:t>memorandum and quarterly reports.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/>
              <a:t>Must prepare periodic Financial Statements audited by QCR rated chartered accountants and published on the website.</a:t>
            </a:r>
          </a:p>
          <a:p>
            <a:endParaRPr lang="en-US" b="0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89" y="1616759"/>
            <a:ext cx="5372100" cy="46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23" y="6858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Requirements for GEM </a:t>
            </a:r>
            <a:r>
              <a:rPr lang="en-US" sz="2800" b="1" dirty="0" smtClean="0"/>
              <a:t>Listing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9823" y="1295400"/>
            <a:ext cx="110839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269823" y="1600200"/>
            <a:ext cx="6304280" cy="5682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u="sng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Procedure to get Listed: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u="none" dirty="0"/>
              <a:t>Issuer appoints “Advisor/Consultant”.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u="none" dirty="0"/>
              <a:t>Consultant submits listing application to the Listing Department at PSX.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u="none" dirty="0"/>
              <a:t>The PSX listing department reviews documents and performs due diligence.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u="none" dirty="0"/>
              <a:t>PSX Listing Committee approves the listing application.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u="none" dirty="0"/>
              <a:t>Advisor on behalf of issuer offers shares for subscription to </a:t>
            </a:r>
            <a:r>
              <a:rPr lang="en-US" sz="2200" b="0" u="none" dirty="0" smtClean="0"/>
              <a:t>Accredited &amp; institutional </a:t>
            </a:r>
            <a:r>
              <a:rPr lang="en-US" sz="2200" b="0" u="none" dirty="0"/>
              <a:t>investors</a:t>
            </a:r>
            <a:br>
              <a:rPr lang="en-US" sz="2200" b="0" u="none" dirty="0"/>
            </a:br>
            <a:r>
              <a:rPr lang="en-US" sz="2200" b="0" u="none" dirty="0"/>
              <a:t>and gets listed after their shares are subscribed.</a:t>
            </a:r>
          </a:p>
          <a:p>
            <a:endParaRPr lang="en-US" b="0" u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03" y="1929455"/>
            <a:ext cx="5186362" cy="44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991" y="3197351"/>
            <a:ext cx="565150" cy="2762885"/>
          </a:xfrm>
          <a:custGeom>
            <a:avLst/>
            <a:gdLst/>
            <a:ahLst/>
            <a:cxnLst/>
            <a:rect l="l" t="t" r="r" b="b"/>
            <a:pathLst>
              <a:path w="565150" h="2762885">
                <a:moveTo>
                  <a:pt x="0" y="0"/>
                </a:moveTo>
                <a:lnTo>
                  <a:pt x="0" y="2762719"/>
                </a:lnTo>
                <a:lnTo>
                  <a:pt x="564641" y="2762719"/>
                </a:lnTo>
              </a:path>
              <a:path w="565150" h="2762885">
                <a:moveTo>
                  <a:pt x="0" y="0"/>
                </a:moveTo>
                <a:lnTo>
                  <a:pt x="0" y="2070481"/>
                </a:lnTo>
                <a:lnTo>
                  <a:pt x="564641" y="2070481"/>
                </a:lnTo>
              </a:path>
              <a:path w="565150" h="2762885">
                <a:moveTo>
                  <a:pt x="0" y="0"/>
                </a:moveTo>
                <a:lnTo>
                  <a:pt x="0" y="1378204"/>
                </a:lnTo>
                <a:lnTo>
                  <a:pt x="564641" y="1378204"/>
                </a:lnTo>
              </a:path>
              <a:path w="565150" h="2762885">
                <a:moveTo>
                  <a:pt x="0" y="0"/>
                </a:moveTo>
                <a:lnTo>
                  <a:pt x="0" y="686054"/>
                </a:lnTo>
                <a:lnTo>
                  <a:pt x="564641" y="686054"/>
                </a:lnTo>
              </a:path>
            </a:pathLst>
          </a:custGeom>
          <a:ln w="12192">
            <a:solidFill>
              <a:srgbClr val="ACC9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66261" y="1181112"/>
            <a:ext cx="4886960" cy="1364615"/>
            <a:chOff x="3366261" y="1181112"/>
            <a:chExt cx="4886960" cy="1364615"/>
          </a:xfrm>
        </p:grpSpPr>
        <p:sp>
          <p:nvSpPr>
            <p:cNvPr id="4" name="object 4"/>
            <p:cNvSpPr/>
            <p:nvPr/>
          </p:nvSpPr>
          <p:spPr>
            <a:xfrm>
              <a:off x="3372611" y="1973579"/>
              <a:ext cx="4874260" cy="565785"/>
            </a:xfrm>
            <a:custGeom>
              <a:avLst/>
              <a:gdLst/>
              <a:ahLst/>
              <a:cxnLst/>
              <a:rect l="l" t="t" r="r" b="b"/>
              <a:pathLst>
                <a:path w="4874259" h="565785">
                  <a:moveTo>
                    <a:pt x="2369820" y="0"/>
                  </a:moveTo>
                  <a:lnTo>
                    <a:pt x="2369820" y="488696"/>
                  </a:lnTo>
                  <a:lnTo>
                    <a:pt x="4874260" y="488696"/>
                  </a:lnTo>
                  <a:lnTo>
                    <a:pt x="4874260" y="565785"/>
                  </a:lnTo>
                </a:path>
                <a:path w="4874259" h="565785">
                  <a:moveTo>
                    <a:pt x="2369820" y="0"/>
                  </a:moveTo>
                  <a:lnTo>
                    <a:pt x="2369820" y="488696"/>
                  </a:lnTo>
                  <a:lnTo>
                    <a:pt x="0" y="488696"/>
                  </a:lnTo>
                  <a:lnTo>
                    <a:pt x="0" y="565785"/>
                  </a:lnTo>
                </a:path>
              </a:pathLst>
            </a:custGeom>
            <a:ln w="12192">
              <a:solidFill>
                <a:srgbClr val="87B7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4191" y="1207020"/>
              <a:ext cx="2310384" cy="839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07279" y="1181112"/>
              <a:ext cx="1717548" cy="938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3627" y="1246631"/>
              <a:ext cx="2196465" cy="727075"/>
            </a:xfrm>
            <a:custGeom>
              <a:avLst/>
              <a:gdLst/>
              <a:ahLst/>
              <a:cxnLst/>
              <a:rect l="l" t="t" r="r" b="b"/>
              <a:pathLst>
                <a:path w="2196465" h="727075">
                  <a:moveTo>
                    <a:pt x="2196083" y="0"/>
                  </a:moveTo>
                  <a:lnTo>
                    <a:pt x="0" y="0"/>
                  </a:lnTo>
                  <a:lnTo>
                    <a:pt x="0" y="726948"/>
                  </a:lnTo>
                  <a:lnTo>
                    <a:pt x="2196083" y="726948"/>
                  </a:lnTo>
                  <a:lnTo>
                    <a:pt x="2196083" y="0"/>
                  </a:lnTo>
                  <a:close/>
                </a:path>
              </a:pathLst>
            </a:custGeom>
            <a:solidFill>
              <a:srgbClr val="0D7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10734" y="1274445"/>
            <a:ext cx="1729358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Compliance</a:t>
            </a:r>
            <a:endParaRPr sz="2000" dirty="0">
              <a:latin typeface="Carlito"/>
              <a:cs typeface="Carlito"/>
            </a:endParaRPr>
          </a:p>
          <a:p>
            <a:pPr marL="22860">
              <a:lnSpc>
                <a:spcPts val="2305"/>
              </a:lnSpc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Relaxations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3647" y="2499372"/>
            <a:ext cx="4787265" cy="746760"/>
            <a:chOff x="993647" y="2499372"/>
            <a:chExt cx="4787265" cy="746760"/>
          </a:xfrm>
        </p:grpSpPr>
        <p:sp>
          <p:nvSpPr>
            <p:cNvPr id="10" name="object 10"/>
            <p:cNvSpPr/>
            <p:nvPr/>
          </p:nvSpPr>
          <p:spPr>
            <a:xfrm>
              <a:off x="1008887" y="2499372"/>
              <a:ext cx="4721352" cy="7467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3647" y="2545054"/>
              <a:ext cx="4786884" cy="6873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8323" y="2538983"/>
              <a:ext cx="4607560" cy="634365"/>
            </a:xfrm>
            <a:custGeom>
              <a:avLst/>
              <a:gdLst/>
              <a:ahLst/>
              <a:cxnLst/>
              <a:rect l="l" t="t" r="r" b="b"/>
              <a:pathLst>
                <a:path w="4607560" h="634364">
                  <a:moveTo>
                    <a:pt x="4607052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4607052" y="633984"/>
                  </a:lnTo>
                  <a:lnTo>
                    <a:pt x="4607052" y="0"/>
                  </a:lnTo>
                  <a:close/>
                </a:path>
              </a:pathLst>
            </a:custGeom>
            <a:solidFill>
              <a:srgbClr val="00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48892" y="2618358"/>
            <a:ext cx="444563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29565" marR="5080" indent="-317500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Companies need not comply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the provisions of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Chapter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5  of 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PSX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Rule Book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which applies only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Main</a:t>
            </a:r>
            <a:r>
              <a:rPr sz="1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Board.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35396" y="2499347"/>
            <a:ext cx="4855845" cy="771525"/>
            <a:chOff x="5835396" y="2499347"/>
            <a:chExt cx="4855845" cy="771525"/>
          </a:xfrm>
        </p:grpSpPr>
        <p:sp>
          <p:nvSpPr>
            <p:cNvPr id="15" name="object 15"/>
            <p:cNvSpPr/>
            <p:nvPr/>
          </p:nvSpPr>
          <p:spPr>
            <a:xfrm>
              <a:off x="5894832" y="2499347"/>
              <a:ext cx="4698492" cy="771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35396" y="2557246"/>
              <a:ext cx="4855463" cy="6873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4268" y="2538983"/>
              <a:ext cx="4584700" cy="658495"/>
            </a:xfrm>
            <a:custGeom>
              <a:avLst/>
              <a:gdLst/>
              <a:ahLst/>
              <a:cxnLst/>
              <a:rect l="l" t="t" r="r" b="b"/>
              <a:pathLst>
                <a:path w="4584700" h="658494">
                  <a:moveTo>
                    <a:pt x="4584192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4584192" y="658368"/>
                  </a:lnTo>
                  <a:lnTo>
                    <a:pt x="4584192" y="0"/>
                  </a:lnTo>
                  <a:close/>
                </a:path>
              </a:pathLst>
            </a:custGeom>
            <a:solidFill>
              <a:srgbClr val="45B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1225" y="2630551"/>
            <a:ext cx="451040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6220" marR="5080" indent="-224154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Within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years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listing,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company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shall comply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the  following Code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Corporate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Governance</a:t>
            </a:r>
            <a:r>
              <a:rPr sz="1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Requirements: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18959" y="3575278"/>
            <a:ext cx="4052570" cy="650875"/>
            <a:chOff x="6918959" y="3575278"/>
            <a:chExt cx="4052570" cy="650875"/>
          </a:xfrm>
        </p:grpSpPr>
        <p:sp>
          <p:nvSpPr>
            <p:cNvPr id="20" name="object 20"/>
            <p:cNvSpPr/>
            <p:nvPr/>
          </p:nvSpPr>
          <p:spPr>
            <a:xfrm>
              <a:off x="6918959" y="3575278"/>
              <a:ext cx="4052315" cy="6507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699" y="3681945"/>
              <a:ext cx="3637788" cy="4663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78395" y="3614928"/>
            <a:ext cx="3938270" cy="538480"/>
          </a:xfrm>
          <a:prstGeom prst="rect">
            <a:avLst/>
          </a:prstGeom>
          <a:solidFill>
            <a:srgbClr val="88D29E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1300" spc="-5" dirty="0">
                <a:latin typeface="Carlito"/>
                <a:cs typeface="Carlito"/>
              </a:rPr>
              <a:t>1. Minimum number of </a:t>
            </a:r>
            <a:r>
              <a:rPr sz="1300" spc="-10" dirty="0">
                <a:latin typeface="Carlito"/>
                <a:cs typeface="Carlito"/>
              </a:rPr>
              <a:t>Directors </a:t>
            </a:r>
            <a:r>
              <a:rPr sz="1300" spc="-5" dirty="0">
                <a:latin typeface="Carlito"/>
                <a:cs typeface="Carlito"/>
              </a:rPr>
              <a:t>should be</a:t>
            </a:r>
            <a:r>
              <a:rPr sz="1300" spc="3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seven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88480" y="4267174"/>
            <a:ext cx="4147185" cy="664845"/>
            <a:chOff x="6888480" y="4267174"/>
            <a:chExt cx="4147185" cy="664845"/>
          </a:xfrm>
        </p:grpSpPr>
        <p:sp>
          <p:nvSpPr>
            <p:cNvPr id="24" name="object 24"/>
            <p:cNvSpPr/>
            <p:nvPr/>
          </p:nvSpPr>
          <p:spPr>
            <a:xfrm>
              <a:off x="6918960" y="4267174"/>
              <a:ext cx="4052315" cy="6507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88480" y="4283989"/>
              <a:ext cx="4146804" cy="6476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78395" y="4306823"/>
            <a:ext cx="3938270" cy="538480"/>
          </a:xfrm>
          <a:prstGeom prst="rect">
            <a:avLst/>
          </a:prstGeom>
          <a:solidFill>
            <a:srgbClr val="88D29E"/>
          </a:solidFill>
        </p:spPr>
        <p:txBody>
          <a:bodyPr vert="horz" wrap="square" lIns="0" tIns="80010" rIns="0" bIns="0" rtlCol="0">
            <a:spAutoFit/>
          </a:bodyPr>
          <a:lstStyle/>
          <a:p>
            <a:pPr marL="1178560" marR="67310" indent="-1108075">
              <a:lnSpc>
                <a:spcPts val="1430"/>
              </a:lnSpc>
              <a:spcBef>
                <a:spcPts val="630"/>
              </a:spcBef>
            </a:pPr>
            <a:r>
              <a:rPr sz="1300" spc="-5" dirty="0">
                <a:latin typeface="Carlito"/>
                <a:cs typeface="Carlito"/>
              </a:rPr>
              <a:t>2. Minimum number of independent </a:t>
            </a:r>
            <a:r>
              <a:rPr sz="1300" spc="-10" dirty="0">
                <a:latin typeface="Carlito"/>
                <a:cs typeface="Carlito"/>
              </a:rPr>
              <a:t>Directors </a:t>
            </a:r>
            <a:r>
              <a:rPr sz="1300" spc="-5" dirty="0">
                <a:latin typeface="Carlito"/>
                <a:cs typeface="Carlito"/>
              </a:rPr>
              <a:t>should </a:t>
            </a:r>
            <a:r>
              <a:rPr sz="1300" spc="-10" dirty="0">
                <a:latin typeface="Carlito"/>
                <a:cs typeface="Carlito"/>
              </a:rPr>
              <a:t>be  two </a:t>
            </a:r>
            <a:r>
              <a:rPr sz="1300" spc="-5" dirty="0">
                <a:latin typeface="Carlito"/>
                <a:cs typeface="Carlito"/>
              </a:rPr>
              <a:t>or 1/3 of the</a:t>
            </a:r>
            <a:r>
              <a:rPr sz="1300" spc="10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board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18959" y="4959096"/>
            <a:ext cx="4052570" cy="650875"/>
            <a:chOff x="6918959" y="4959096"/>
            <a:chExt cx="4052570" cy="650875"/>
          </a:xfrm>
        </p:grpSpPr>
        <p:sp>
          <p:nvSpPr>
            <p:cNvPr id="28" name="object 28"/>
            <p:cNvSpPr/>
            <p:nvPr/>
          </p:nvSpPr>
          <p:spPr>
            <a:xfrm>
              <a:off x="6918959" y="4959096"/>
              <a:ext cx="4052315" cy="6507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97267" y="5067262"/>
              <a:ext cx="3694176" cy="4663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78395" y="4998720"/>
            <a:ext cx="3938270" cy="538480"/>
          </a:xfrm>
          <a:prstGeom prst="rect">
            <a:avLst/>
          </a:prstGeom>
          <a:solidFill>
            <a:srgbClr val="88D29E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Carlito"/>
                <a:cs typeface="Carlito"/>
              </a:rPr>
              <a:t>3. Audit </a:t>
            </a:r>
            <a:r>
              <a:rPr sz="1300" spc="-10" dirty="0">
                <a:latin typeface="Carlito"/>
                <a:cs typeface="Carlito"/>
              </a:rPr>
              <a:t>Committee </a:t>
            </a:r>
            <a:r>
              <a:rPr sz="1300" dirty="0">
                <a:latin typeface="Carlito"/>
                <a:cs typeface="Carlito"/>
              </a:rPr>
              <a:t>include </a:t>
            </a:r>
            <a:r>
              <a:rPr sz="1300" spc="-5" dirty="0">
                <a:latin typeface="Carlito"/>
                <a:cs typeface="Carlito"/>
              </a:rPr>
              <a:t>Independent</a:t>
            </a:r>
            <a:r>
              <a:rPr sz="1300" spc="2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Directors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918959" y="5650991"/>
            <a:ext cx="4052570" cy="650875"/>
            <a:chOff x="6918959" y="5650991"/>
            <a:chExt cx="4052570" cy="650875"/>
          </a:xfrm>
        </p:grpSpPr>
        <p:sp>
          <p:nvSpPr>
            <p:cNvPr id="32" name="object 32"/>
            <p:cNvSpPr/>
            <p:nvPr/>
          </p:nvSpPr>
          <p:spPr>
            <a:xfrm>
              <a:off x="6918959" y="5650991"/>
              <a:ext cx="4052315" cy="6507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07807" y="5759195"/>
              <a:ext cx="2673096" cy="4663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78395" y="5690615"/>
            <a:ext cx="3938270" cy="538480"/>
          </a:xfrm>
          <a:prstGeom prst="rect">
            <a:avLst/>
          </a:prstGeom>
          <a:solidFill>
            <a:srgbClr val="88D29E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789940">
              <a:lnSpc>
                <a:spcPct val="100000"/>
              </a:lnSpc>
            </a:pPr>
            <a:r>
              <a:rPr sz="1300" spc="-5" dirty="0">
                <a:latin typeface="Carlito"/>
                <a:cs typeface="Carlito"/>
              </a:rPr>
              <a:t>4. </a:t>
            </a:r>
            <a:r>
              <a:rPr sz="1300" spc="-10" dirty="0">
                <a:latin typeface="Carlito"/>
                <a:cs typeface="Carlito"/>
              </a:rPr>
              <a:t>Female Representation </a:t>
            </a:r>
            <a:r>
              <a:rPr sz="1300" spc="-5" dirty="0">
                <a:latin typeface="Carlito"/>
                <a:cs typeface="Carlito"/>
              </a:rPr>
              <a:t>on</a:t>
            </a:r>
            <a:r>
              <a:rPr sz="1300" spc="1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Board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48488" y="149479"/>
            <a:ext cx="490931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CCG </a:t>
            </a:r>
            <a:r>
              <a:rPr spc="-10" dirty="0"/>
              <a:t>Compliance</a:t>
            </a:r>
            <a:r>
              <a:rPr spc="15" dirty="0"/>
              <a:t> </a:t>
            </a:r>
            <a:r>
              <a:rPr spc="-20" dirty="0"/>
              <a:t>Relaxations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1084</Words>
  <Application>Microsoft Office PowerPoint</Application>
  <PresentationFormat>Widescreen</PresentationFormat>
  <Paragraphs>178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Carlito</vt:lpstr>
      <vt:lpstr>Symbol</vt:lpstr>
      <vt:lpstr>Times New Roman</vt:lpstr>
      <vt:lpstr>Wingdings</vt:lpstr>
      <vt:lpstr>Office Theme</vt:lpstr>
      <vt:lpstr>Pakistan Stock Exchange Growth Enterprise Market (GEM) Board</vt:lpstr>
      <vt:lpstr> How the Stock market works? </vt:lpstr>
      <vt:lpstr>PowerPoint Presentation</vt:lpstr>
      <vt:lpstr>PowerPoint Presentation</vt:lpstr>
      <vt:lpstr> Why should you list on PSX? </vt:lpstr>
      <vt:lpstr>Why should you list on PSX?  </vt:lpstr>
      <vt:lpstr>PowerPoint Presentation</vt:lpstr>
      <vt:lpstr>PowerPoint Presentation</vt:lpstr>
      <vt:lpstr>CCG Compliance Relaxations</vt:lpstr>
      <vt:lpstr>Accredited Investors for GEM Board Companies</vt:lpstr>
      <vt:lpstr>Listing Fees</vt:lpstr>
      <vt:lpstr>Information Required on Website</vt:lpstr>
      <vt:lpstr>PowerPoint Presentation</vt:lpstr>
      <vt:lpstr>PowerPoint Presentation</vt:lpstr>
      <vt:lpstr>Resources and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Shakeel</dc:creator>
  <cp:lastModifiedBy>Sarmad-PSX</cp:lastModifiedBy>
  <cp:revision>24</cp:revision>
  <dcterms:created xsi:type="dcterms:W3CDTF">2021-09-23T05:01:00Z</dcterms:created>
  <dcterms:modified xsi:type="dcterms:W3CDTF">2022-03-30T09:38:42Z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2021-09-23T00:00:00Z</vt:filetime>
  </property>
</Properties>
</file>