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horzBarState="maximized">
    <p:restoredLeft sz="15000" autoAdjust="0"/>
    <p:restoredTop sz="94660"/>
  </p:normalViewPr>
  <p:slideViewPr>
    <p:cSldViewPr snapToGrid="0">
      <p:cViewPr varScale="1">
        <p:scale>
          <a:sx n="72" d="100"/>
          <a:sy n="72" d="100"/>
        </p:scale>
        <p:origin x="660" y="66"/>
      </p:cViewPr>
    </p:cSldViewPr>
  </p:slideViewPr>
  <p:notesTextViewPr>
    <p:cViewPr>
      <p:scale>
        <a:sx n="1" d="1"/>
        <a:sy n="1" d="1"/>
      </p:scale>
      <p:origin x="0" y="0"/>
    </p:cViewPr>
  </p:notesTextViewPr>
  <p:sorterViewPr>
    <p:cViewPr>
      <p:scale>
        <a:sx n="100" d="100"/>
        <a:sy n="100" d="100"/>
      </p:scale>
      <p:origin x="0" y="-3876"/>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tableStyles" Target="tableStyles.xml"/><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17" name=""/>
        <p:cNvGrpSpPr/>
        <p:nvPr/>
      </p:nvGrpSpPr>
      <p:grpSpPr>
        <a:xfrm>
          <a:off x="0" y="0"/>
          <a:ext cx="0" cy="0"/>
          <a:chOff x="0" y="0"/>
          <a:chExt cx="0" cy="0"/>
        </a:xfrm>
      </p:grpSpPr>
      <p:sp>
        <p:nvSpPr>
          <p:cNvPr id="1048759"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8760"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845ACD7B-C9D7-472B-BD18-BB5495AB655B}" type="datetimeFigureOut">
              <a:rPr lang="en-US" smtClean="0"/>
            </a:fld>
            <a:endParaRPr lang="en-US"/>
          </a:p>
        </p:txBody>
      </p:sp>
      <p:sp>
        <p:nvSpPr>
          <p:cNvPr id="1048761"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US"/>
          </a:p>
        </p:txBody>
      </p:sp>
      <p:sp>
        <p:nvSpPr>
          <p:cNvPr id="1048762"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63"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8764"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14DE3E5A-2BF5-415B-8038-45B522AAF19A}"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30" name=""/>
        <p:cNvGrpSpPr/>
        <p:nvPr/>
      </p:nvGrpSpPr>
      <p:grpSpPr>
        <a:xfrm>
          <a:off x="0" y="0"/>
          <a:ext cx="0" cy="0"/>
          <a:chOff x="0" y="0"/>
          <a:chExt cx="0" cy="0"/>
        </a:xfrm>
      </p:grpSpPr>
      <p:grpSp>
        <p:nvGrpSpPr>
          <p:cNvPr id="31" name="Group 6"/>
          <p:cNvGrpSpPr/>
          <p:nvPr/>
        </p:nvGrpSpPr>
        <p:grpSpPr>
          <a:xfrm>
            <a:off x="0" y="-8467"/>
            <a:ext cx="12192000" cy="6866467"/>
            <a:chOff x="0" y="-8467"/>
            <a:chExt cx="12192000" cy="6866467"/>
          </a:xfrm>
        </p:grpSpPr>
        <p:cxnSp>
          <p:nvCxnSpPr>
            <p:cNvPr id="3145730" name="Straight Connector 31"/>
            <p:cNvCxnSpPr>
              <a:cxnSpLocks/>
            </p:cNvCxnSpPr>
            <p:nvPr/>
          </p:nvCxnSpPr>
          <p:spPr>
            <a:xfrm>
              <a:off x="9371012" y="0"/>
              <a:ext cx="1219200" cy="6858000"/>
            </a:xfrm>
            <a:prstGeom prst="line"/>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20"/>
            <p:cNvCxnSpPr>
              <a:cxnSpLocks/>
            </p:cNvCxnSpPr>
            <p:nvPr/>
          </p:nvCxnSpPr>
          <p:spPr>
            <a:xfrm flipH="1">
              <a:off x="7425267" y="3681413"/>
              <a:ext cx="4763558" cy="3176587"/>
            </a:xfrm>
            <a:prstGeom prst="line"/>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89" name="Rectangle 23"/>
            <p:cNvSpPr/>
            <p:nvPr/>
          </p:nvSpPr>
          <p:spPr>
            <a:xfrm>
              <a:off x="9181476" y="-8467"/>
              <a:ext cx="3007349" cy="6866467"/>
            </a:xfrm>
            <a:custGeom>
              <a:av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0" name="Rectangle 25"/>
            <p:cNvSpPr/>
            <p:nvPr/>
          </p:nvSpPr>
          <p:spPr>
            <a:xfrm>
              <a:off x="9603442" y="-8467"/>
              <a:ext cx="2588558" cy="6866467"/>
            </a:xfrm>
            <a:custGeom>
              <a:av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1"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2" name="Rectangle 27"/>
            <p:cNvSpPr/>
            <p:nvPr/>
          </p:nvSpPr>
          <p:spPr>
            <a:xfrm>
              <a:off x="9334500" y="-8467"/>
              <a:ext cx="2854326" cy="6866467"/>
            </a:xfrm>
            <a:custGeom>
              <a:av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3" name="Rectangle 28"/>
            <p:cNvSpPr/>
            <p:nvPr/>
          </p:nvSpPr>
          <p:spPr>
            <a:xfrm>
              <a:off x="10898730" y="-8467"/>
              <a:ext cx="1290094" cy="6866467"/>
            </a:xfrm>
            <a:custGeom>
              <a:av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4" name="Rectangle 29"/>
            <p:cNvSpPr/>
            <p:nvPr/>
          </p:nvSpPr>
          <p:spPr>
            <a:xfrm>
              <a:off x="10938999" y="-8467"/>
              <a:ext cx="1249825" cy="6866467"/>
            </a:xfrm>
            <a:custGeom>
              <a:av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5"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96"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97"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dirty="0" lang="en-US"/>
          </a:p>
        </p:txBody>
      </p:sp>
      <p:sp>
        <p:nvSpPr>
          <p:cNvPr id="1048598" name="Subtitle 2"/>
          <p:cNvSpPr>
            <a:spLocks noGrp="1"/>
          </p:cNvSpPr>
          <p:nvPr>
            <p:ph type="subTitle" idx="1"/>
          </p:nvPr>
        </p:nvSpPr>
        <p:spPr>
          <a:xfrm>
            <a:off x="1507067" y="4050833"/>
            <a:ext cx="7766936" cy="1096899"/>
          </a:xfrm>
        </p:spPr>
        <p:txBody>
          <a:bodyPr anchor="t"/>
          <a:lstStyle>
            <a:lvl1pPr algn="r" indent="0" marL="0">
              <a:buNone/>
              <a:defRPr>
                <a:solidFill>
                  <a:schemeClr val="tx1">
                    <a:lumMod val="50000"/>
                    <a:lumOff val="5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endParaRPr dirty="0" lang="en-US"/>
          </a:p>
        </p:txBody>
      </p:sp>
      <p:sp>
        <p:nvSpPr>
          <p:cNvPr id="1048599" name="Date Placeholder 3"/>
          <p:cNvSpPr>
            <a:spLocks noGrp="1"/>
          </p:cNvSpPr>
          <p:nvPr>
            <p:ph type="dt" sz="half" idx="10"/>
          </p:nvPr>
        </p:nvSpPr>
        <p:spPr/>
        <p:txBody>
          <a:bodyPr/>
          <a:p>
            <a:fld id="{AD487105-1FFE-43D2-B2F7-7ABB09E9FEDC}" type="datetimeFigureOut">
              <a:rPr lang="en-US" smtClean="0"/>
            </a:fld>
            <a:endParaRPr lang="en-US"/>
          </a:p>
        </p:txBody>
      </p:sp>
      <p:sp>
        <p:nvSpPr>
          <p:cNvPr id="1048600" name="Footer Placeholder 4"/>
          <p:cNvSpPr>
            <a:spLocks noGrp="1"/>
          </p:cNvSpPr>
          <p:nvPr>
            <p:ph type="ftr" sz="quarter" idx="11"/>
          </p:nvPr>
        </p:nvSpPr>
        <p:spPr/>
        <p:txBody>
          <a:bodyPr/>
          <a:p>
            <a:endParaRPr lang="en-US"/>
          </a:p>
        </p:txBody>
      </p:sp>
      <p:sp>
        <p:nvSpPr>
          <p:cNvPr id="1048601" name="Slide Number Placeholder 5"/>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16" name=""/>
        <p:cNvGrpSpPr/>
        <p:nvPr/>
      </p:nvGrpSpPr>
      <p:grpSpPr>
        <a:xfrm>
          <a:off x="0" y="0"/>
          <a:ext cx="0" cy="0"/>
          <a:chOff x="0" y="0"/>
          <a:chExt cx="0" cy="0"/>
        </a:xfrm>
      </p:grpSpPr>
      <p:sp>
        <p:nvSpPr>
          <p:cNvPr id="1048754" name="Title 1"/>
          <p:cNvSpPr>
            <a:spLocks noGrp="1"/>
          </p:cNvSpPr>
          <p:nvPr>
            <p:ph type="title"/>
          </p:nvPr>
        </p:nvSpPr>
        <p:spPr>
          <a:xfrm>
            <a:off x="677335" y="609600"/>
            <a:ext cx="8596668" cy="3403600"/>
          </a:xfrm>
        </p:spPr>
        <p:txBody>
          <a:bodyPr anchor="ctr">
            <a:normAutofit/>
          </a:bodyPr>
          <a:lstStyle>
            <a:lvl1pPr algn="l">
              <a:defRPr b="0" cap="none" sz="4400"/>
            </a:lvl1pPr>
          </a:lstStyle>
          <a:p>
            <a:r>
              <a:rPr lang="en-US"/>
              <a:t>Click to edit Master title style</a:t>
            </a:r>
            <a:endParaRPr dirty="0" lang="en-US"/>
          </a:p>
        </p:txBody>
      </p:sp>
      <p:sp>
        <p:nvSpPr>
          <p:cNvPr id="1048755" name="Text Placeholder 2"/>
          <p:cNvSpPr>
            <a:spLocks noGrp="1"/>
          </p:cNvSpPr>
          <p:nvPr>
            <p:ph type="body" idx="1"/>
          </p:nvPr>
        </p:nvSpPr>
        <p:spPr>
          <a:xfrm>
            <a:off x="677335" y="4470400"/>
            <a:ext cx="8596668"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756" name="Date Placeholder 3"/>
          <p:cNvSpPr>
            <a:spLocks noGrp="1"/>
          </p:cNvSpPr>
          <p:nvPr>
            <p:ph type="dt" sz="half" idx="10"/>
          </p:nvPr>
        </p:nvSpPr>
        <p:spPr/>
        <p:txBody>
          <a:bodyPr/>
          <a:p>
            <a:fld id="{AD487105-1FFE-43D2-B2F7-7ABB09E9FEDC}" type="datetimeFigureOut">
              <a:rPr lang="en-US" smtClean="0"/>
            </a:fld>
            <a:endParaRPr lang="en-US"/>
          </a:p>
        </p:txBody>
      </p:sp>
      <p:sp>
        <p:nvSpPr>
          <p:cNvPr id="1048757" name="Footer Placeholder 4"/>
          <p:cNvSpPr>
            <a:spLocks noGrp="1"/>
          </p:cNvSpPr>
          <p:nvPr>
            <p:ph type="ftr" sz="quarter" idx="11"/>
          </p:nvPr>
        </p:nvSpPr>
        <p:spPr/>
        <p:txBody>
          <a:bodyPr/>
          <a:p>
            <a:endParaRPr lang="en-US"/>
          </a:p>
        </p:txBody>
      </p:sp>
      <p:sp>
        <p:nvSpPr>
          <p:cNvPr id="1048758" name="Slide Number Placeholder 5"/>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07" name=""/>
        <p:cNvGrpSpPr/>
        <p:nvPr/>
      </p:nvGrpSpPr>
      <p:grpSpPr>
        <a:xfrm>
          <a:off x="0" y="0"/>
          <a:ext cx="0" cy="0"/>
          <a:chOff x="0" y="0"/>
          <a:chExt cx="0" cy="0"/>
        </a:xfrm>
      </p:grpSpPr>
      <p:sp>
        <p:nvSpPr>
          <p:cNvPr id="1048702" name="Title 1"/>
          <p:cNvSpPr>
            <a:spLocks noGrp="1"/>
          </p:cNvSpPr>
          <p:nvPr>
            <p:ph type="title"/>
          </p:nvPr>
        </p:nvSpPr>
        <p:spPr>
          <a:xfrm>
            <a:off x="931334" y="609600"/>
            <a:ext cx="8094134" cy="3022600"/>
          </a:xfrm>
        </p:spPr>
        <p:txBody>
          <a:bodyPr anchor="ctr">
            <a:normAutofit/>
          </a:bodyPr>
          <a:lstStyle>
            <a:lvl1pPr algn="l">
              <a:defRPr b="0" cap="none" sz="4400"/>
            </a:lvl1pPr>
          </a:lstStyle>
          <a:p>
            <a:r>
              <a:rPr lang="en-US"/>
              <a:t>Click to edit Master title style</a:t>
            </a:r>
            <a:endParaRPr dirty="0" lang="en-US"/>
          </a:p>
        </p:txBody>
      </p:sp>
      <p:sp>
        <p:nvSpPr>
          <p:cNvPr id="1048703" name="Text Placeholder 9"/>
          <p:cNvSpPr>
            <a:spLocks noGrp="1"/>
          </p:cNvSpPr>
          <p:nvPr>
            <p:ph type="body" sz="quarter" idx="13"/>
          </p:nvPr>
        </p:nvSpPr>
        <p:spPr>
          <a:xfrm>
            <a:off x="1366139" y="3632200"/>
            <a:ext cx="7224524" cy="381000"/>
          </a:xfrm>
        </p:spPr>
        <p:txBody>
          <a:bodyPr anchor="ctr">
            <a:noAutofit/>
          </a:bodyPr>
          <a:lstStyle>
            <a:lvl1pPr indent="0" marL="0">
              <a:buFontTx/>
              <a:buNone/>
              <a:defRPr sz="1600">
                <a:solidFill>
                  <a:schemeClr val="tx1">
                    <a:lumMod val="50000"/>
                    <a:lumOff val="50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8704" name="Text Placeholder 2"/>
          <p:cNvSpPr>
            <a:spLocks noGrp="1"/>
          </p:cNvSpPr>
          <p:nvPr>
            <p:ph type="body" idx="1"/>
          </p:nvPr>
        </p:nvSpPr>
        <p:spPr>
          <a:xfrm>
            <a:off x="677335" y="4470400"/>
            <a:ext cx="8596668" cy="1570962"/>
          </a:xfrm>
        </p:spPr>
        <p:txBody>
          <a:bodyPr anchor="ctr">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705" name="Date Placeholder 3"/>
          <p:cNvSpPr>
            <a:spLocks noGrp="1"/>
          </p:cNvSpPr>
          <p:nvPr>
            <p:ph type="dt" sz="half" idx="10"/>
          </p:nvPr>
        </p:nvSpPr>
        <p:spPr/>
        <p:txBody>
          <a:bodyPr/>
          <a:p>
            <a:fld id="{AD487105-1FFE-43D2-B2F7-7ABB09E9FEDC}" type="datetimeFigureOut">
              <a:rPr lang="en-US" smtClean="0"/>
            </a:fld>
            <a:endParaRPr lang="en-US"/>
          </a:p>
        </p:txBody>
      </p:sp>
      <p:sp>
        <p:nvSpPr>
          <p:cNvPr id="1048706" name="Footer Placeholder 4"/>
          <p:cNvSpPr>
            <a:spLocks noGrp="1"/>
          </p:cNvSpPr>
          <p:nvPr>
            <p:ph type="ftr" sz="quarter" idx="11"/>
          </p:nvPr>
        </p:nvSpPr>
        <p:spPr/>
        <p:txBody>
          <a:bodyPr/>
          <a:p>
            <a:endParaRPr lang="en-US"/>
          </a:p>
        </p:txBody>
      </p:sp>
      <p:sp>
        <p:nvSpPr>
          <p:cNvPr id="1048707" name="Slide Number Placeholder 5"/>
          <p:cNvSpPr>
            <a:spLocks noGrp="1"/>
          </p:cNvSpPr>
          <p:nvPr>
            <p:ph type="sldNum" sz="quarter" idx="12"/>
          </p:nvPr>
        </p:nvSpPr>
        <p:spPr/>
        <p:txBody>
          <a:bodyPr/>
          <a:p>
            <a:fld id="{AC1CF5B7-0F60-44FD-98F4-42807914306B}" type="slidenum">
              <a:rPr lang="en-US" smtClean="0"/>
            </a:fld>
            <a:endParaRPr lang="en-US"/>
          </a:p>
        </p:txBody>
      </p:sp>
      <p:sp>
        <p:nvSpPr>
          <p:cNvPr id="1048708" name="TextBox 19"/>
          <p:cNvSpPr txBox="1"/>
          <p:nvPr/>
        </p:nvSpPr>
        <p:spPr>
          <a:xfrm>
            <a:off x="541870" y="790378"/>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709" name="TextBox 21"/>
          <p:cNvSpPr txBox="1"/>
          <p:nvPr/>
        </p:nvSpPr>
        <p:spPr>
          <a:xfrm>
            <a:off x="8893011" y="2886556"/>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latin typeface="Arial"/>
              </a:rPr>
              <a:t>”</a:t>
            </a:r>
            <a:endParaRPr dirty="0"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06" name=""/>
        <p:cNvGrpSpPr/>
        <p:nvPr/>
      </p:nvGrpSpPr>
      <p:grpSpPr>
        <a:xfrm>
          <a:off x="0" y="0"/>
          <a:ext cx="0" cy="0"/>
          <a:chOff x="0" y="0"/>
          <a:chExt cx="0" cy="0"/>
        </a:xfrm>
      </p:grpSpPr>
      <p:sp>
        <p:nvSpPr>
          <p:cNvPr id="1048697" name="Title 1"/>
          <p:cNvSpPr>
            <a:spLocks noGrp="1"/>
          </p:cNvSpPr>
          <p:nvPr>
            <p:ph type="title"/>
          </p:nvPr>
        </p:nvSpPr>
        <p:spPr>
          <a:xfrm>
            <a:off x="677335" y="1931988"/>
            <a:ext cx="8596668" cy="2595460"/>
          </a:xfrm>
        </p:spPr>
        <p:txBody>
          <a:bodyPr anchor="b">
            <a:normAutofit/>
          </a:bodyPr>
          <a:lstStyle>
            <a:lvl1pPr algn="l">
              <a:defRPr b="0" cap="none" sz="4400"/>
            </a:lvl1pPr>
          </a:lstStyle>
          <a:p>
            <a:r>
              <a:rPr lang="en-US"/>
              <a:t>Click to edit Master title style</a:t>
            </a:r>
            <a:endParaRPr dirty="0" lang="en-US"/>
          </a:p>
        </p:txBody>
      </p:sp>
      <p:sp>
        <p:nvSpPr>
          <p:cNvPr id="1048698"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75000"/>
                    <a:lumOff val="2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99" name="Date Placeholder 3"/>
          <p:cNvSpPr>
            <a:spLocks noGrp="1"/>
          </p:cNvSpPr>
          <p:nvPr>
            <p:ph type="dt" sz="half" idx="10"/>
          </p:nvPr>
        </p:nvSpPr>
        <p:spPr/>
        <p:txBody>
          <a:bodyPr/>
          <a:p>
            <a:fld id="{AD487105-1FFE-43D2-B2F7-7ABB09E9FEDC}" type="datetimeFigureOut">
              <a:rPr lang="en-US" smtClean="0"/>
            </a:fld>
            <a:endParaRPr lang="en-US"/>
          </a:p>
        </p:txBody>
      </p:sp>
      <p:sp>
        <p:nvSpPr>
          <p:cNvPr id="1048700" name="Footer Placeholder 4"/>
          <p:cNvSpPr>
            <a:spLocks noGrp="1"/>
          </p:cNvSpPr>
          <p:nvPr>
            <p:ph type="ftr" sz="quarter" idx="11"/>
          </p:nvPr>
        </p:nvSpPr>
        <p:spPr/>
        <p:txBody>
          <a:bodyPr/>
          <a:p>
            <a:endParaRPr lang="en-US"/>
          </a:p>
        </p:txBody>
      </p:sp>
      <p:sp>
        <p:nvSpPr>
          <p:cNvPr id="1048701" name="Slide Number Placeholder 5"/>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09" name=""/>
        <p:cNvGrpSpPr/>
        <p:nvPr/>
      </p:nvGrpSpPr>
      <p:grpSpPr>
        <a:xfrm>
          <a:off x="0" y="0"/>
          <a:ext cx="0" cy="0"/>
          <a:chOff x="0" y="0"/>
          <a:chExt cx="0" cy="0"/>
        </a:xfrm>
      </p:grpSpPr>
      <p:sp>
        <p:nvSpPr>
          <p:cNvPr id="1048713" name="Title 1"/>
          <p:cNvSpPr>
            <a:spLocks noGrp="1"/>
          </p:cNvSpPr>
          <p:nvPr>
            <p:ph type="title"/>
          </p:nvPr>
        </p:nvSpPr>
        <p:spPr>
          <a:xfrm>
            <a:off x="931334" y="609600"/>
            <a:ext cx="8094134" cy="3022600"/>
          </a:xfrm>
        </p:spPr>
        <p:txBody>
          <a:bodyPr anchor="ctr">
            <a:normAutofit/>
          </a:bodyPr>
          <a:lstStyle>
            <a:lvl1pPr algn="l">
              <a:defRPr b="0" cap="none" sz="4400"/>
            </a:lvl1pPr>
          </a:lstStyle>
          <a:p>
            <a:r>
              <a:rPr lang="en-US"/>
              <a:t>Click to edit Master title style</a:t>
            </a:r>
            <a:endParaRPr dirty="0" lang="en-US"/>
          </a:p>
        </p:txBody>
      </p:sp>
      <p:sp>
        <p:nvSpPr>
          <p:cNvPr id="1048714" name="Text Placeholder 9"/>
          <p:cNvSpPr>
            <a:spLocks noGrp="1"/>
          </p:cNvSpPr>
          <p:nvPr>
            <p:ph type="body" sz="quarter" idx="13"/>
          </p:nvPr>
        </p:nvSpPr>
        <p:spPr>
          <a:xfrm>
            <a:off x="677332" y="4013200"/>
            <a:ext cx="8596669" cy="514248"/>
          </a:xfrm>
        </p:spPr>
        <p:txBody>
          <a:bodyPr anchor="b">
            <a:noAutofit/>
          </a:bodyPr>
          <a:lstStyle>
            <a:lvl1pPr indent="0" marL="0">
              <a:buFontTx/>
              <a:buNone/>
              <a:defRPr sz="2400">
                <a:solidFill>
                  <a:schemeClr val="tx1">
                    <a:lumMod val="75000"/>
                    <a:lumOff val="25000"/>
                  </a:schemeClr>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8715"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716" name="Date Placeholder 3"/>
          <p:cNvSpPr>
            <a:spLocks noGrp="1"/>
          </p:cNvSpPr>
          <p:nvPr>
            <p:ph type="dt" sz="half" idx="10"/>
          </p:nvPr>
        </p:nvSpPr>
        <p:spPr/>
        <p:txBody>
          <a:bodyPr/>
          <a:p>
            <a:fld id="{AD487105-1FFE-43D2-B2F7-7ABB09E9FEDC}" type="datetimeFigureOut">
              <a:rPr lang="en-US" smtClean="0"/>
            </a:fld>
            <a:endParaRPr lang="en-US"/>
          </a:p>
        </p:txBody>
      </p:sp>
      <p:sp>
        <p:nvSpPr>
          <p:cNvPr id="1048717" name="Footer Placeholder 4"/>
          <p:cNvSpPr>
            <a:spLocks noGrp="1"/>
          </p:cNvSpPr>
          <p:nvPr>
            <p:ph type="ftr" sz="quarter" idx="11"/>
          </p:nvPr>
        </p:nvSpPr>
        <p:spPr/>
        <p:txBody>
          <a:bodyPr/>
          <a:p>
            <a:endParaRPr lang="en-US"/>
          </a:p>
        </p:txBody>
      </p:sp>
      <p:sp>
        <p:nvSpPr>
          <p:cNvPr id="1048718" name="Slide Number Placeholder 5"/>
          <p:cNvSpPr>
            <a:spLocks noGrp="1"/>
          </p:cNvSpPr>
          <p:nvPr>
            <p:ph type="sldNum" sz="quarter" idx="12"/>
          </p:nvPr>
        </p:nvSpPr>
        <p:spPr/>
        <p:txBody>
          <a:bodyPr/>
          <a:p>
            <a:fld id="{AC1CF5B7-0F60-44FD-98F4-42807914306B}" type="slidenum">
              <a:rPr lang="en-US" smtClean="0"/>
            </a:fld>
            <a:endParaRPr lang="en-US"/>
          </a:p>
        </p:txBody>
      </p:sp>
      <p:sp>
        <p:nvSpPr>
          <p:cNvPr id="1048719" name="TextBox 23"/>
          <p:cNvSpPr txBox="1"/>
          <p:nvPr/>
        </p:nvSpPr>
        <p:spPr>
          <a:xfrm>
            <a:off x="541870" y="790378"/>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
        <p:nvSpPr>
          <p:cNvPr id="1048720" name="TextBox 24"/>
          <p:cNvSpPr txBox="1"/>
          <p:nvPr/>
        </p:nvSpPr>
        <p:spPr>
          <a:xfrm>
            <a:off x="8893011" y="2886556"/>
            <a:ext cx="609600" cy="584776"/>
          </a:xfrm>
          <a:prstGeom prst="rect"/>
        </p:spPr>
        <p:txBody>
          <a:bodyPr anchor="ctr" bIns="45720" lIns="91440" rIns="91440" rtlCol="0" tIns="45720" vert="horz">
            <a:noAutofit/>
          </a:bodyPr>
          <a:p>
            <a:pPr lvl="0"/>
            <a:r>
              <a:rPr baseline="0" dirty="0" sz="8000" lang="en-US">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15" name=""/>
        <p:cNvGrpSpPr/>
        <p:nvPr/>
      </p:nvGrpSpPr>
      <p:grpSpPr>
        <a:xfrm>
          <a:off x="0" y="0"/>
          <a:ext cx="0" cy="0"/>
          <a:chOff x="0" y="0"/>
          <a:chExt cx="0" cy="0"/>
        </a:xfrm>
      </p:grpSpPr>
      <p:sp>
        <p:nvSpPr>
          <p:cNvPr id="1048748" name="Title 1"/>
          <p:cNvSpPr>
            <a:spLocks noGrp="1"/>
          </p:cNvSpPr>
          <p:nvPr>
            <p:ph type="title"/>
          </p:nvPr>
        </p:nvSpPr>
        <p:spPr>
          <a:xfrm>
            <a:off x="685799" y="609600"/>
            <a:ext cx="8588203" cy="3022600"/>
          </a:xfrm>
        </p:spPr>
        <p:txBody>
          <a:bodyPr anchor="ctr">
            <a:normAutofit/>
          </a:bodyPr>
          <a:lstStyle>
            <a:lvl1pPr algn="l">
              <a:defRPr b="0" cap="none" sz="4400"/>
            </a:lvl1pPr>
          </a:lstStyle>
          <a:p>
            <a:r>
              <a:rPr lang="en-US"/>
              <a:t>Click to edit Master title style</a:t>
            </a:r>
            <a:endParaRPr dirty="0" lang="en-US"/>
          </a:p>
        </p:txBody>
      </p:sp>
      <p:sp>
        <p:nvSpPr>
          <p:cNvPr id="1048749" name="Text Placeholder 9"/>
          <p:cNvSpPr>
            <a:spLocks noGrp="1"/>
          </p:cNvSpPr>
          <p:nvPr>
            <p:ph type="body" sz="quarter" idx="13"/>
          </p:nvPr>
        </p:nvSpPr>
        <p:spPr>
          <a:xfrm>
            <a:off x="677332" y="4013200"/>
            <a:ext cx="8596669" cy="514248"/>
          </a:xfrm>
        </p:spPr>
        <p:txBody>
          <a:bodyPr anchor="b">
            <a:noAutofit/>
          </a:bodyPr>
          <a:lstStyle>
            <a:lvl1pPr indent="0" marL="0">
              <a:buFontTx/>
              <a:buNone/>
              <a:defRPr sz="2400">
                <a:solidFill>
                  <a:schemeClr val="accent1"/>
                </a:solidFill>
              </a:defRPr>
            </a:lvl1pPr>
            <a:lvl2pPr indent="0" marL="457200">
              <a:buFontTx/>
              <a:buNone/>
            </a:lvl2pPr>
            <a:lvl3pPr indent="0" marL="914400">
              <a:buFontTx/>
              <a:buNone/>
            </a:lvl3pPr>
            <a:lvl4pPr indent="0" marL="1371600">
              <a:buFontTx/>
              <a:buNone/>
            </a:lvl4pPr>
            <a:lvl5pPr indent="0" marL="1828800">
              <a:buFontTx/>
              <a:buNone/>
            </a:lvl5pPr>
          </a:lstStyle>
          <a:p>
            <a:pPr lvl="0"/>
            <a:r>
              <a:rPr lang="en-US"/>
              <a:t>Click to edit Master text styles</a:t>
            </a:r>
          </a:p>
        </p:txBody>
      </p:sp>
      <p:sp>
        <p:nvSpPr>
          <p:cNvPr id="1048750" name="Text Placeholder 2"/>
          <p:cNvSpPr>
            <a:spLocks noGrp="1"/>
          </p:cNvSpPr>
          <p:nvPr>
            <p:ph type="body" idx="1"/>
          </p:nvPr>
        </p:nvSpPr>
        <p:spPr>
          <a:xfrm>
            <a:off x="677335" y="4527448"/>
            <a:ext cx="8596668" cy="1513914"/>
          </a:xfrm>
        </p:spPr>
        <p:txBody>
          <a:bodyPr anchor="t">
            <a:normAutofit/>
          </a:bodyPr>
          <a:lstStyle>
            <a:lvl1pPr algn="l" indent="0" marL="0">
              <a:buNone/>
              <a:defRPr sz="18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751" name="Date Placeholder 3"/>
          <p:cNvSpPr>
            <a:spLocks noGrp="1"/>
          </p:cNvSpPr>
          <p:nvPr>
            <p:ph type="dt" sz="half" idx="10"/>
          </p:nvPr>
        </p:nvSpPr>
        <p:spPr/>
        <p:txBody>
          <a:bodyPr/>
          <a:p>
            <a:fld id="{AD487105-1FFE-43D2-B2F7-7ABB09E9FEDC}" type="datetimeFigureOut">
              <a:rPr lang="en-US" smtClean="0"/>
            </a:fld>
            <a:endParaRPr lang="en-US"/>
          </a:p>
        </p:txBody>
      </p:sp>
      <p:sp>
        <p:nvSpPr>
          <p:cNvPr id="1048752" name="Footer Placeholder 4"/>
          <p:cNvSpPr>
            <a:spLocks noGrp="1"/>
          </p:cNvSpPr>
          <p:nvPr>
            <p:ph type="ftr" sz="quarter" idx="11"/>
          </p:nvPr>
        </p:nvSpPr>
        <p:spPr/>
        <p:txBody>
          <a:bodyPr/>
          <a:p>
            <a:endParaRPr lang="en-US"/>
          </a:p>
        </p:txBody>
      </p:sp>
      <p:sp>
        <p:nvSpPr>
          <p:cNvPr id="1048753" name="Slide Number Placeholder 5"/>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03" name=""/>
        <p:cNvGrpSpPr/>
        <p:nvPr/>
      </p:nvGrpSpPr>
      <p:grpSpPr>
        <a:xfrm>
          <a:off x="0" y="0"/>
          <a:ext cx="0" cy="0"/>
          <a:chOff x="0" y="0"/>
          <a:chExt cx="0" cy="0"/>
        </a:xfrm>
      </p:grpSpPr>
      <p:sp>
        <p:nvSpPr>
          <p:cNvPr id="1048679" name="Title 1"/>
          <p:cNvSpPr>
            <a:spLocks noGrp="1"/>
          </p:cNvSpPr>
          <p:nvPr>
            <p:ph type="title"/>
          </p:nvPr>
        </p:nvSpPr>
        <p:spPr/>
        <p:txBody>
          <a:bodyPr/>
          <a:p>
            <a:r>
              <a:rPr lang="en-US"/>
              <a:t>Click to edit Master title style</a:t>
            </a:r>
            <a:endParaRPr dirty="0" lang="en-US"/>
          </a:p>
        </p:txBody>
      </p:sp>
      <p:sp>
        <p:nvSpPr>
          <p:cNvPr id="1048680"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81" name="Date Placeholder 3"/>
          <p:cNvSpPr>
            <a:spLocks noGrp="1"/>
          </p:cNvSpPr>
          <p:nvPr>
            <p:ph type="dt" sz="half" idx="10"/>
          </p:nvPr>
        </p:nvSpPr>
        <p:spPr/>
        <p:txBody>
          <a:bodyPr/>
          <a:p>
            <a:fld id="{AD487105-1FFE-43D2-B2F7-7ABB09E9FEDC}" type="datetimeFigureOut">
              <a:rPr lang="en-US" smtClean="0"/>
            </a:fld>
            <a:endParaRPr lang="en-US"/>
          </a:p>
        </p:txBody>
      </p:sp>
      <p:sp>
        <p:nvSpPr>
          <p:cNvPr id="1048682" name="Footer Placeholder 4"/>
          <p:cNvSpPr>
            <a:spLocks noGrp="1"/>
          </p:cNvSpPr>
          <p:nvPr>
            <p:ph type="ftr" sz="quarter" idx="11"/>
          </p:nvPr>
        </p:nvSpPr>
        <p:spPr/>
        <p:txBody>
          <a:bodyPr/>
          <a:p>
            <a:endParaRPr lang="en-US"/>
          </a:p>
        </p:txBody>
      </p:sp>
      <p:sp>
        <p:nvSpPr>
          <p:cNvPr id="1048683" name="Slide Number Placeholder 5"/>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05" name=""/>
        <p:cNvGrpSpPr/>
        <p:nvPr/>
      </p:nvGrpSpPr>
      <p:grpSpPr>
        <a:xfrm>
          <a:off x="0" y="0"/>
          <a:ext cx="0" cy="0"/>
          <a:chOff x="0" y="0"/>
          <a:chExt cx="0" cy="0"/>
        </a:xfrm>
      </p:grpSpPr>
      <p:sp>
        <p:nvSpPr>
          <p:cNvPr id="1048692" name="Vertical Title 1"/>
          <p:cNvSpPr>
            <a:spLocks noGrp="1"/>
          </p:cNvSpPr>
          <p:nvPr>
            <p:ph type="title" orient="vert"/>
          </p:nvPr>
        </p:nvSpPr>
        <p:spPr>
          <a:xfrm>
            <a:off x="7967673" y="609599"/>
            <a:ext cx="1304743" cy="5251451"/>
          </a:xfrm>
        </p:spPr>
        <p:txBody>
          <a:bodyPr anchor="ctr" vert="eaVert"/>
          <a:p>
            <a:r>
              <a:rPr lang="en-US"/>
              <a:t>Click to edit Master title style</a:t>
            </a:r>
            <a:endParaRPr dirty="0" lang="en-US"/>
          </a:p>
        </p:txBody>
      </p:sp>
      <p:sp>
        <p:nvSpPr>
          <p:cNvPr id="1048693" name="Vertical Text Placeholder 2"/>
          <p:cNvSpPr>
            <a:spLocks noGrp="1"/>
          </p:cNvSpPr>
          <p:nvPr>
            <p:ph type="body" orient="vert" idx="1"/>
          </p:nvPr>
        </p:nvSpPr>
        <p:spPr>
          <a:xfrm>
            <a:off x="677335" y="609600"/>
            <a:ext cx="7060150" cy="5251450"/>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94" name="Date Placeholder 3"/>
          <p:cNvSpPr>
            <a:spLocks noGrp="1"/>
          </p:cNvSpPr>
          <p:nvPr>
            <p:ph type="dt" sz="half" idx="10"/>
          </p:nvPr>
        </p:nvSpPr>
        <p:spPr/>
        <p:txBody>
          <a:bodyPr/>
          <a:p>
            <a:fld id="{AD487105-1FFE-43D2-B2F7-7ABB09E9FEDC}" type="datetimeFigureOut">
              <a:rPr lang="en-US" smtClean="0"/>
            </a:fld>
            <a:endParaRPr lang="en-US"/>
          </a:p>
        </p:txBody>
      </p:sp>
      <p:sp>
        <p:nvSpPr>
          <p:cNvPr id="1048695" name="Footer Placeholder 4"/>
          <p:cNvSpPr>
            <a:spLocks noGrp="1"/>
          </p:cNvSpPr>
          <p:nvPr>
            <p:ph type="ftr" sz="quarter" idx="11"/>
          </p:nvPr>
        </p:nvSpPr>
        <p:spPr/>
        <p:txBody>
          <a:bodyPr/>
          <a:p>
            <a:endParaRPr lang="en-US"/>
          </a:p>
        </p:txBody>
      </p:sp>
      <p:sp>
        <p:nvSpPr>
          <p:cNvPr id="1048696" name="Slide Number Placeholder 5"/>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3" name=""/>
        <p:cNvGrpSpPr/>
        <p:nvPr/>
      </p:nvGrpSpPr>
      <p:grpSpPr>
        <a:xfrm>
          <a:off x="0" y="0"/>
          <a:ext cx="0" cy="0"/>
          <a:chOff x="0" y="0"/>
          <a:chExt cx="0" cy="0"/>
        </a:xfrm>
      </p:grpSpPr>
      <p:sp>
        <p:nvSpPr>
          <p:cNvPr id="1048604" name="Title 1"/>
          <p:cNvSpPr>
            <a:spLocks noGrp="1"/>
          </p:cNvSpPr>
          <p:nvPr>
            <p:ph type="title"/>
          </p:nvPr>
        </p:nvSpPr>
        <p:spPr/>
        <p:txBody>
          <a:bodyPr>
            <a:normAutofit/>
          </a:bodyPr>
          <a:lstStyle>
            <a:lvl1pPr>
              <a:defRPr sz="3600"/>
            </a:lvl1pPr>
          </a:lstStyle>
          <a:p>
            <a:r>
              <a:rPr lang="en-US"/>
              <a:t>Click to edit Master title style</a:t>
            </a:r>
            <a:endParaRPr dirty="0" lang="en-US"/>
          </a:p>
        </p:txBody>
      </p:sp>
      <p:sp>
        <p:nvSpPr>
          <p:cNvPr id="1048605"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06" name="Date Placeholder 3"/>
          <p:cNvSpPr>
            <a:spLocks noGrp="1"/>
          </p:cNvSpPr>
          <p:nvPr>
            <p:ph type="dt" sz="half" idx="10"/>
          </p:nvPr>
        </p:nvSpPr>
        <p:spPr/>
        <p:txBody>
          <a:bodyPr/>
          <a:p>
            <a:fld id="{AD487105-1FFE-43D2-B2F7-7ABB09E9FEDC}" type="datetimeFigureOut">
              <a:rPr lang="en-US" smtClean="0"/>
            </a:fld>
            <a:endParaRPr lang="en-US"/>
          </a:p>
        </p:txBody>
      </p:sp>
      <p:sp>
        <p:nvSpPr>
          <p:cNvPr id="1048607" name="Footer Placeholder 4"/>
          <p:cNvSpPr>
            <a:spLocks noGrp="1"/>
          </p:cNvSpPr>
          <p:nvPr>
            <p:ph type="ftr" sz="quarter" idx="11"/>
          </p:nvPr>
        </p:nvSpPr>
        <p:spPr/>
        <p:txBody>
          <a:bodyPr/>
          <a:p>
            <a:endParaRPr lang="en-US"/>
          </a:p>
        </p:txBody>
      </p:sp>
      <p:sp>
        <p:nvSpPr>
          <p:cNvPr id="1048608" name="Slide Number Placeholder 5"/>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10" name=""/>
        <p:cNvGrpSpPr/>
        <p:nvPr/>
      </p:nvGrpSpPr>
      <p:grpSpPr>
        <a:xfrm>
          <a:off x="0" y="0"/>
          <a:ext cx="0" cy="0"/>
          <a:chOff x="0" y="0"/>
          <a:chExt cx="0" cy="0"/>
        </a:xfrm>
      </p:grpSpPr>
      <p:sp>
        <p:nvSpPr>
          <p:cNvPr id="1048721" name="Title 1"/>
          <p:cNvSpPr>
            <a:spLocks noGrp="1"/>
          </p:cNvSpPr>
          <p:nvPr>
            <p:ph type="title"/>
          </p:nvPr>
        </p:nvSpPr>
        <p:spPr>
          <a:xfrm>
            <a:off x="677335" y="2700867"/>
            <a:ext cx="8596668" cy="1826581"/>
          </a:xfrm>
        </p:spPr>
        <p:txBody>
          <a:bodyPr anchor="b"/>
          <a:lstStyle>
            <a:lvl1pPr algn="l">
              <a:defRPr b="0" cap="none" sz="4000"/>
            </a:lvl1pPr>
          </a:lstStyle>
          <a:p>
            <a:r>
              <a:rPr lang="en-US"/>
              <a:t>Click to edit Master title style</a:t>
            </a:r>
            <a:endParaRPr dirty="0" lang="en-US"/>
          </a:p>
        </p:txBody>
      </p:sp>
      <p:sp>
        <p:nvSpPr>
          <p:cNvPr id="1048722" name="Text Placeholder 2"/>
          <p:cNvSpPr>
            <a:spLocks noGrp="1"/>
          </p:cNvSpPr>
          <p:nvPr>
            <p:ph type="body" idx="1"/>
          </p:nvPr>
        </p:nvSpPr>
        <p:spPr>
          <a:xfrm>
            <a:off x="677335" y="4527448"/>
            <a:ext cx="8596668" cy="860400"/>
          </a:xfrm>
        </p:spPr>
        <p:txBody>
          <a:bodyPr anchor="t"/>
          <a:lstStyle>
            <a:lvl1pPr algn="l" indent="0" marL="0">
              <a:buNone/>
              <a:defRPr sz="2000">
                <a:solidFill>
                  <a:schemeClr val="tx1">
                    <a:lumMod val="50000"/>
                    <a:lumOff val="5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723" name="Date Placeholder 3"/>
          <p:cNvSpPr>
            <a:spLocks noGrp="1"/>
          </p:cNvSpPr>
          <p:nvPr>
            <p:ph type="dt" sz="half" idx="10"/>
          </p:nvPr>
        </p:nvSpPr>
        <p:spPr/>
        <p:txBody>
          <a:bodyPr/>
          <a:p>
            <a:fld id="{AD487105-1FFE-43D2-B2F7-7ABB09E9FEDC}" type="datetimeFigureOut">
              <a:rPr lang="en-US" smtClean="0"/>
            </a:fld>
            <a:endParaRPr lang="en-US"/>
          </a:p>
        </p:txBody>
      </p:sp>
      <p:sp>
        <p:nvSpPr>
          <p:cNvPr id="1048724" name="Footer Placeholder 4"/>
          <p:cNvSpPr>
            <a:spLocks noGrp="1"/>
          </p:cNvSpPr>
          <p:nvPr>
            <p:ph type="ftr" sz="quarter" idx="11"/>
          </p:nvPr>
        </p:nvSpPr>
        <p:spPr/>
        <p:txBody>
          <a:bodyPr/>
          <a:p>
            <a:endParaRPr lang="en-US"/>
          </a:p>
        </p:txBody>
      </p:sp>
      <p:sp>
        <p:nvSpPr>
          <p:cNvPr id="1048725" name="Slide Number Placeholder 5"/>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12" name=""/>
        <p:cNvGrpSpPr/>
        <p:nvPr/>
      </p:nvGrpSpPr>
      <p:grpSpPr>
        <a:xfrm>
          <a:off x="0" y="0"/>
          <a:ext cx="0" cy="0"/>
          <a:chOff x="0" y="0"/>
          <a:chExt cx="0" cy="0"/>
        </a:xfrm>
      </p:grpSpPr>
      <p:sp>
        <p:nvSpPr>
          <p:cNvPr id="1048732" name="Title 1"/>
          <p:cNvSpPr>
            <a:spLocks noGrp="1"/>
          </p:cNvSpPr>
          <p:nvPr>
            <p:ph type="title"/>
          </p:nvPr>
        </p:nvSpPr>
        <p:spPr/>
        <p:txBody>
          <a:bodyPr/>
          <a:p>
            <a:r>
              <a:rPr lang="en-US"/>
              <a:t>Click to edit Master title style</a:t>
            </a:r>
            <a:endParaRPr dirty="0" lang="en-US"/>
          </a:p>
        </p:txBody>
      </p:sp>
      <p:sp>
        <p:nvSpPr>
          <p:cNvPr id="1048733" name="Content Placeholder 2"/>
          <p:cNvSpPr>
            <a:spLocks noGrp="1"/>
          </p:cNvSpPr>
          <p:nvPr>
            <p:ph sz="half" idx="1"/>
          </p:nvPr>
        </p:nvSpPr>
        <p:spPr>
          <a:xfrm>
            <a:off x="677334" y="2160589"/>
            <a:ext cx="4184035" cy="3880772"/>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734" name="Content Placeholder 3"/>
          <p:cNvSpPr>
            <a:spLocks noGrp="1"/>
          </p:cNvSpPr>
          <p:nvPr>
            <p:ph sz="half" idx="2"/>
          </p:nvPr>
        </p:nvSpPr>
        <p:spPr>
          <a:xfrm>
            <a:off x="5089970" y="2160589"/>
            <a:ext cx="4184034" cy="3880773"/>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735" name="Date Placeholder 4"/>
          <p:cNvSpPr>
            <a:spLocks noGrp="1"/>
          </p:cNvSpPr>
          <p:nvPr>
            <p:ph type="dt" sz="half" idx="10"/>
          </p:nvPr>
        </p:nvSpPr>
        <p:spPr/>
        <p:txBody>
          <a:bodyPr/>
          <a:p>
            <a:fld id="{AD487105-1FFE-43D2-B2F7-7ABB09E9FEDC}" type="datetimeFigureOut">
              <a:rPr lang="en-US" smtClean="0"/>
            </a:fld>
            <a:endParaRPr lang="en-US"/>
          </a:p>
        </p:txBody>
      </p:sp>
      <p:sp>
        <p:nvSpPr>
          <p:cNvPr id="1048736" name="Footer Placeholder 5"/>
          <p:cNvSpPr>
            <a:spLocks noGrp="1"/>
          </p:cNvSpPr>
          <p:nvPr>
            <p:ph type="ftr" sz="quarter" idx="11"/>
          </p:nvPr>
        </p:nvSpPr>
        <p:spPr/>
        <p:txBody>
          <a:bodyPr/>
          <a:p>
            <a:endParaRPr lang="en-US"/>
          </a:p>
        </p:txBody>
      </p:sp>
      <p:sp>
        <p:nvSpPr>
          <p:cNvPr id="1048737" name="Slide Number Placeholder 6"/>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04" name=""/>
        <p:cNvGrpSpPr/>
        <p:nvPr/>
      </p:nvGrpSpPr>
      <p:grpSpPr>
        <a:xfrm>
          <a:off x="0" y="0"/>
          <a:ext cx="0" cy="0"/>
          <a:chOff x="0" y="0"/>
          <a:chExt cx="0" cy="0"/>
        </a:xfrm>
      </p:grpSpPr>
      <p:sp>
        <p:nvSpPr>
          <p:cNvPr id="1048684" name="Title 1"/>
          <p:cNvSpPr>
            <a:spLocks noGrp="1"/>
          </p:cNvSpPr>
          <p:nvPr>
            <p:ph type="title"/>
          </p:nvPr>
        </p:nvSpPr>
        <p:spPr/>
        <p:txBody>
          <a:bodyPr/>
          <a:p>
            <a:r>
              <a:rPr lang="en-US"/>
              <a:t>Click to edit Master title style</a:t>
            </a:r>
            <a:endParaRPr dirty="0" lang="en-US"/>
          </a:p>
        </p:txBody>
      </p:sp>
      <p:sp>
        <p:nvSpPr>
          <p:cNvPr id="1048685" name="Text Placeholder 2"/>
          <p:cNvSpPr>
            <a:spLocks noGrp="1"/>
          </p:cNvSpPr>
          <p:nvPr>
            <p:ph type="body" idx="1"/>
          </p:nvPr>
        </p:nvSpPr>
        <p:spPr>
          <a:xfrm>
            <a:off x="675745" y="2160983"/>
            <a:ext cx="4185623"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86" name="Content Placeholder 3"/>
          <p:cNvSpPr>
            <a:spLocks noGrp="1"/>
          </p:cNvSpPr>
          <p:nvPr>
            <p:ph sz="half" idx="2"/>
          </p:nvPr>
        </p:nvSpPr>
        <p:spPr>
          <a:xfrm>
            <a:off x="675745" y="2737245"/>
            <a:ext cx="4185623" cy="3304117"/>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87" name="Text Placeholder 4"/>
          <p:cNvSpPr>
            <a:spLocks noGrp="1"/>
          </p:cNvSpPr>
          <p:nvPr>
            <p:ph type="body" sz="quarter" idx="3"/>
          </p:nvPr>
        </p:nvSpPr>
        <p:spPr>
          <a:xfrm>
            <a:off x="5088383" y="2160983"/>
            <a:ext cx="4185618" cy="576262"/>
          </a:xfrm>
        </p:spPr>
        <p:txBody>
          <a:bodyPr anchor="b">
            <a:noAutofit/>
          </a:bodyPr>
          <a:lstStyle>
            <a:lvl1pPr indent="0" marL="0">
              <a:buNone/>
              <a:defRPr b="0"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88" name="Content Placeholder 5"/>
          <p:cNvSpPr>
            <a:spLocks noGrp="1"/>
          </p:cNvSpPr>
          <p:nvPr>
            <p:ph sz="quarter" idx="4"/>
          </p:nvPr>
        </p:nvSpPr>
        <p:spPr>
          <a:xfrm>
            <a:off x="5088384" y="2737245"/>
            <a:ext cx="4185617" cy="3304117"/>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89" name="Date Placeholder 6"/>
          <p:cNvSpPr>
            <a:spLocks noGrp="1"/>
          </p:cNvSpPr>
          <p:nvPr>
            <p:ph type="dt" sz="half" idx="10"/>
          </p:nvPr>
        </p:nvSpPr>
        <p:spPr/>
        <p:txBody>
          <a:bodyPr/>
          <a:p>
            <a:fld id="{AD487105-1FFE-43D2-B2F7-7ABB09E9FEDC}" type="datetimeFigureOut">
              <a:rPr lang="en-US" smtClean="0"/>
            </a:fld>
            <a:endParaRPr lang="en-US"/>
          </a:p>
        </p:txBody>
      </p:sp>
      <p:sp>
        <p:nvSpPr>
          <p:cNvPr id="1048690" name="Footer Placeholder 7"/>
          <p:cNvSpPr>
            <a:spLocks noGrp="1"/>
          </p:cNvSpPr>
          <p:nvPr>
            <p:ph type="ftr" sz="quarter" idx="11"/>
          </p:nvPr>
        </p:nvSpPr>
        <p:spPr/>
        <p:txBody>
          <a:bodyPr/>
          <a:p>
            <a:endParaRPr lang="en-US"/>
          </a:p>
        </p:txBody>
      </p:sp>
      <p:sp>
        <p:nvSpPr>
          <p:cNvPr id="1048691" name="Slide Number Placeholder 8"/>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13" name=""/>
        <p:cNvGrpSpPr/>
        <p:nvPr/>
      </p:nvGrpSpPr>
      <p:grpSpPr>
        <a:xfrm>
          <a:off x="0" y="0"/>
          <a:ext cx="0" cy="0"/>
          <a:chOff x="0" y="0"/>
          <a:chExt cx="0" cy="0"/>
        </a:xfrm>
      </p:grpSpPr>
      <p:sp>
        <p:nvSpPr>
          <p:cNvPr id="1048738" name="Title 1"/>
          <p:cNvSpPr>
            <a:spLocks noGrp="1"/>
          </p:cNvSpPr>
          <p:nvPr>
            <p:ph type="title"/>
          </p:nvPr>
        </p:nvSpPr>
        <p:spPr>
          <a:xfrm>
            <a:off x="677334" y="609600"/>
            <a:ext cx="8596668" cy="1320800"/>
          </a:xfrm>
        </p:spPr>
        <p:txBody>
          <a:bodyPr/>
          <a:p>
            <a:r>
              <a:rPr lang="en-US"/>
              <a:t>Click to edit Master title style</a:t>
            </a:r>
            <a:endParaRPr dirty="0" lang="en-US"/>
          </a:p>
        </p:txBody>
      </p:sp>
      <p:sp>
        <p:nvSpPr>
          <p:cNvPr id="1048739" name="Date Placeholder 2"/>
          <p:cNvSpPr>
            <a:spLocks noGrp="1"/>
          </p:cNvSpPr>
          <p:nvPr>
            <p:ph type="dt" sz="half" idx="10"/>
          </p:nvPr>
        </p:nvSpPr>
        <p:spPr/>
        <p:txBody>
          <a:bodyPr/>
          <a:p>
            <a:fld id="{AD487105-1FFE-43D2-B2F7-7ABB09E9FEDC}" type="datetimeFigureOut">
              <a:rPr lang="en-US" smtClean="0"/>
            </a:fld>
            <a:endParaRPr lang="en-US"/>
          </a:p>
        </p:txBody>
      </p:sp>
      <p:sp>
        <p:nvSpPr>
          <p:cNvPr id="1048740" name="Footer Placeholder 3"/>
          <p:cNvSpPr>
            <a:spLocks noGrp="1"/>
          </p:cNvSpPr>
          <p:nvPr>
            <p:ph type="ftr" sz="quarter" idx="11"/>
          </p:nvPr>
        </p:nvSpPr>
        <p:spPr/>
        <p:txBody>
          <a:bodyPr/>
          <a:p>
            <a:endParaRPr lang="en-US"/>
          </a:p>
        </p:txBody>
      </p:sp>
      <p:sp>
        <p:nvSpPr>
          <p:cNvPr id="1048741" name="Slide Number Placeholder 4"/>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08" name=""/>
        <p:cNvGrpSpPr/>
        <p:nvPr/>
      </p:nvGrpSpPr>
      <p:grpSpPr>
        <a:xfrm>
          <a:off x="0" y="0"/>
          <a:ext cx="0" cy="0"/>
          <a:chOff x="0" y="0"/>
          <a:chExt cx="0" cy="0"/>
        </a:xfrm>
      </p:grpSpPr>
      <p:sp>
        <p:nvSpPr>
          <p:cNvPr id="1048710" name="Date Placeholder 1"/>
          <p:cNvSpPr>
            <a:spLocks noGrp="1"/>
          </p:cNvSpPr>
          <p:nvPr>
            <p:ph type="dt" sz="half" idx="10"/>
          </p:nvPr>
        </p:nvSpPr>
        <p:spPr/>
        <p:txBody>
          <a:bodyPr/>
          <a:p>
            <a:fld id="{AD487105-1FFE-43D2-B2F7-7ABB09E9FEDC}" type="datetimeFigureOut">
              <a:rPr lang="en-US" smtClean="0"/>
            </a:fld>
            <a:endParaRPr lang="en-US"/>
          </a:p>
        </p:txBody>
      </p:sp>
      <p:sp>
        <p:nvSpPr>
          <p:cNvPr id="1048711" name="Footer Placeholder 2"/>
          <p:cNvSpPr>
            <a:spLocks noGrp="1"/>
          </p:cNvSpPr>
          <p:nvPr>
            <p:ph type="ftr" sz="quarter" idx="11"/>
          </p:nvPr>
        </p:nvSpPr>
        <p:spPr/>
        <p:txBody>
          <a:bodyPr/>
          <a:p>
            <a:endParaRPr lang="en-US"/>
          </a:p>
        </p:txBody>
      </p:sp>
      <p:sp>
        <p:nvSpPr>
          <p:cNvPr id="1048712" name="Slide Number Placeholder 3"/>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11" name=""/>
        <p:cNvGrpSpPr/>
        <p:nvPr/>
      </p:nvGrpSpPr>
      <p:grpSpPr>
        <a:xfrm>
          <a:off x="0" y="0"/>
          <a:ext cx="0" cy="0"/>
          <a:chOff x="0" y="0"/>
          <a:chExt cx="0" cy="0"/>
        </a:xfrm>
      </p:grpSpPr>
      <p:sp>
        <p:nvSpPr>
          <p:cNvPr id="1048726"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dirty="0" lang="en-US"/>
          </a:p>
        </p:txBody>
      </p:sp>
      <p:sp>
        <p:nvSpPr>
          <p:cNvPr id="1048727" name="Content Placeholder 2"/>
          <p:cNvSpPr>
            <a:spLocks noGrp="1"/>
          </p:cNvSpPr>
          <p:nvPr>
            <p:ph idx="1"/>
          </p:nvPr>
        </p:nvSpPr>
        <p:spPr>
          <a:xfrm>
            <a:off x="4760461" y="514924"/>
            <a:ext cx="4513541" cy="5526437"/>
          </a:xfrm>
        </p:spPr>
        <p:txBody>
          <a:bodyPr>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728" name="Text Placeholder 3"/>
          <p:cNvSpPr>
            <a:spLocks noGrp="1"/>
          </p:cNvSpPr>
          <p:nvPr>
            <p:ph type="body" sz="half" idx="2"/>
          </p:nvPr>
        </p:nvSpPr>
        <p:spPr>
          <a:xfrm>
            <a:off x="677334" y="2777069"/>
            <a:ext cx="3854528" cy="2584449"/>
          </a:xfrm>
        </p:spPr>
        <p:txBody>
          <a:bodyPr>
            <a:normAutofit/>
          </a:bodyPr>
          <a:lstStyle>
            <a:lvl1pPr indent="0" marL="0">
              <a:buNone/>
              <a:defRPr sz="1400"/>
            </a:lvl1pPr>
            <a:lvl2pPr indent="0" marL="457063">
              <a:buNone/>
              <a:defRPr sz="1400"/>
            </a:lvl2pPr>
            <a:lvl3pPr indent="0" marL="914126">
              <a:buNone/>
              <a:defRPr sz="1200"/>
            </a:lvl3pPr>
            <a:lvl4pPr indent="0" marL="1371189">
              <a:buNone/>
              <a:defRPr sz="1000"/>
            </a:lvl4pPr>
            <a:lvl5pPr indent="0" marL="1828251">
              <a:buNone/>
              <a:defRPr sz="1000"/>
            </a:lvl5pPr>
            <a:lvl6pPr indent="0" marL="2285314">
              <a:buNone/>
              <a:defRPr sz="1000"/>
            </a:lvl6pPr>
            <a:lvl7pPr indent="0" marL="2742377">
              <a:buNone/>
              <a:defRPr sz="1000"/>
            </a:lvl7pPr>
            <a:lvl8pPr indent="0" marL="3199440">
              <a:buNone/>
              <a:defRPr sz="1000"/>
            </a:lvl8pPr>
            <a:lvl9pPr indent="0" marL="3656503">
              <a:buNone/>
              <a:defRPr sz="1000"/>
            </a:lvl9pPr>
          </a:lstStyle>
          <a:p>
            <a:pPr lvl="0"/>
            <a:r>
              <a:rPr lang="en-US"/>
              <a:t>Click to edit Master text styles</a:t>
            </a:r>
          </a:p>
        </p:txBody>
      </p:sp>
      <p:sp>
        <p:nvSpPr>
          <p:cNvPr id="1048729" name="Date Placeholder 4"/>
          <p:cNvSpPr>
            <a:spLocks noGrp="1"/>
          </p:cNvSpPr>
          <p:nvPr>
            <p:ph type="dt" sz="half" idx="10"/>
          </p:nvPr>
        </p:nvSpPr>
        <p:spPr/>
        <p:txBody>
          <a:bodyPr/>
          <a:p>
            <a:fld id="{AD487105-1FFE-43D2-B2F7-7ABB09E9FEDC}" type="datetimeFigureOut">
              <a:rPr lang="en-US" smtClean="0"/>
            </a:fld>
            <a:endParaRPr lang="en-US"/>
          </a:p>
        </p:txBody>
      </p:sp>
      <p:sp>
        <p:nvSpPr>
          <p:cNvPr id="1048730" name="Footer Placeholder 5"/>
          <p:cNvSpPr>
            <a:spLocks noGrp="1"/>
          </p:cNvSpPr>
          <p:nvPr>
            <p:ph type="ftr" sz="quarter" idx="11"/>
          </p:nvPr>
        </p:nvSpPr>
        <p:spPr/>
        <p:txBody>
          <a:bodyPr/>
          <a:p>
            <a:endParaRPr lang="en-US"/>
          </a:p>
        </p:txBody>
      </p:sp>
      <p:sp>
        <p:nvSpPr>
          <p:cNvPr id="1048731" name="Slide Number Placeholder 6"/>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14" name=""/>
        <p:cNvGrpSpPr/>
        <p:nvPr/>
      </p:nvGrpSpPr>
      <p:grpSpPr>
        <a:xfrm>
          <a:off x="0" y="0"/>
          <a:ext cx="0" cy="0"/>
          <a:chOff x="0" y="0"/>
          <a:chExt cx="0" cy="0"/>
        </a:xfrm>
      </p:grpSpPr>
      <p:sp>
        <p:nvSpPr>
          <p:cNvPr id="1048742" name="Title 1"/>
          <p:cNvSpPr>
            <a:spLocks noGrp="1"/>
          </p:cNvSpPr>
          <p:nvPr>
            <p:ph type="title"/>
          </p:nvPr>
        </p:nvSpPr>
        <p:spPr>
          <a:xfrm>
            <a:off x="677334" y="4800600"/>
            <a:ext cx="8596667" cy="566738"/>
          </a:xfrm>
        </p:spPr>
        <p:txBody>
          <a:bodyPr anchor="b">
            <a:normAutofit/>
          </a:bodyPr>
          <a:lstStyle>
            <a:lvl1pPr algn="l">
              <a:defRPr b="0" sz="2400"/>
            </a:lvl1pPr>
          </a:lstStyle>
          <a:p>
            <a:r>
              <a:rPr lang="en-US"/>
              <a:t>Click to edit Master title style</a:t>
            </a:r>
            <a:endParaRPr dirty="0" lang="en-US"/>
          </a:p>
        </p:txBody>
      </p:sp>
      <p:sp>
        <p:nvSpPr>
          <p:cNvPr id="1048743" name="Picture Placeholder 2"/>
          <p:cNvSpPr>
            <a:spLocks noChangeAspect="1" noGrp="1"/>
          </p:cNvSpPr>
          <p:nvPr>
            <p:ph type="pic" idx="1"/>
          </p:nvPr>
        </p:nvSpPr>
        <p:spPr>
          <a:xfrm>
            <a:off x="677334" y="609600"/>
            <a:ext cx="8596668" cy="3845718"/>
          </a:xfrm>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a:t>Click icon to add picture</a:t>
            </a:r>
            <a:endParaRPr dirty="0" lang="en-US"/>
          </a:p>
        </p:txBody>
      </p:sp>
      <p:sp>
        <p:nvSpPr>
          <p:cNvPr id="1048744" name="Text Placeholder 3"/>
          <p:cNvSpPr>
            <a:spLocks noGrp="1"/>
          </p:cNvSpPr>
          <p:nvPr>
            <p:ph type="body" sz="half" idx="2"/>
          </p:nvPr>
        </p:nvSpPr>
        <p:spPr>
          <a:xfrm>
            <a:off x="677334" y="5367338"/>
            <a:ext cx="8596667" cy="674024"/>
          </a:xfrm>
        </p:spPr>
        <p:txBody>
          <a:bodyPr>
            <a:normAutofit/>
          </a:bodyPr>
          <a:lstStyle>
            <a:lvl1pPr indent="0" marL="0">
              <a:buNone/>
              <a:defRPr sz="12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745" name="Date Placeholder 4"/>
          <p:cNvSpPr>
            <a:spLocks noGrp="1"/>
          </p:cNvSpPr>
          <p:nvPr>
            <p:ph type="dt" sz="half" idx="10"/>
          </p:nvPr>
        </p:nvSpPr>
        <p:spPr/>
        <p:txBody>
          <a:bodyPr/>
          <a:p>
            <a:fld id="{AD487105-1FFE-43D2-B2F7-7ABB09E9FEDC}" type="datetimeFigureOut">
              <a:rPr lang="en-US" smtClean="0"/>
            </a:fld>
            <a:endParaRPr lang="en-US"/>
          </a:p>
        </p:txBody>
      </p:sp>
      <p:sp>
        <p:nvSpPr>
          <p:cNvPr id="1048746" name="Footer Placeholder 5"/>
          <p:cNvSpPr>
            <a:spLocks noGrp="1"/>
          </p:cNvSpPr>
          <p:nvPr>
            <p:ph type="ftr" sz="quarter" idx="11"/>
          </p:nvPr>
        </p:nvSpPr>
        <p:spPr/>
        <p:txBody>
          <a:bodyPr/>
          <a:p>
            <a:endParaRPr lang="en-US"/>
          </a:p>
        </p:txBody>
      </p:sp>
      <p:sp>
        <p:nvSpPr>
          <p:cNvPr id="1048747" name="Slide Number Placeholder 6"/>
          <p:cNvSpPr>
            <a:spLocks noGrp="1"/>
          </p:cNvSpPr>
          <p:nvPr>
            <p:ph type="sldNum" sz="quarter" idx="12"/>
          </p:nvPr>
        </p:nvSpPr>
        <p:spPr/>
        <p:txBody>
          <a:bodyPr/>
          <a:p>
            <a:fld id="{AC1CF5B7-0F60-44FD-98F4-42807914306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grpSp>
        <p:nvGrpSpPr>
          <p:cNvPr id="13" name="Group 6"/>
          <p:cNvGrpSpPr/>
          <p:nvPr/>
        </p:nvGrpSpPr>
        <p:grpSpPr>
          <a:xfrm>
            <a:off x="0" y="-8467"/>
            <a:ext cx="12192000" cy="6866467"/>
            <a:chOff x="0" y="-8467"/>
            <a:chExt cx="12192000" cy="6866467"/>
          </a:xfrm>
        </p:grpSpPr>
        <p:cxnSp>
          <p:nvCxnSpPr>
            <p:cNvPr id="3145728" name="Straight Connector 19"/>
            <p:cNvCxnSpPr>
              <a:cxnSpLocks/>
            </p:cNvCxnSpPr>
            <p:nvPr/>
          </p:nvCxnSpPr>
          <p:spPr>
            <a:xfrm>
              <a:off x="9371012" y="0"/>
              <a:ext cx="1219200" cy="6858000"/>
            </a:xfrm>
            <a:prstGeom prst="line"/>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20"/>
            <p:cNvCxnSpPr>
              <a:cxnSpLocks/>
            </p:cNvCxnSpPr>
            <p:nvPr/>
          </p:nvCxnSpPr>
          <p:spPr>
            <a:xfrm flipH="1">
              <a:off x="7425267" y="3681413"/>
              <a:ext cx="4763558" cy="3176587"/>
            </a:xfrm>
            <a:prstGeom prst="line"/>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48576" name="Rectangle 23"/>
            <p:cNvSpPr/>
            <p:nvPr/>
          </p:nvSpPr>
          <p:spPr>
            <a:xfrm>
              <a:off x="9181476" y="-8467"/>
              <a:ext cx="3007349" cy="6866467"/>
            </a:xfrm>
            <a:custGeom>
              <a:av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7" name="Rectangle 25"/>
            <p:cNvSpPr/>
            <p:nvPr/>
          </p:nvSpPr>
          <p:spPr>
            <a:xfrm>
              <a:off x="9603442" y="-8467"/>
              <a:ext cx="2588558" cy="6866467"/>
            </a:xfrm>
            <a:custGeom>
              <a:av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8"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79" name="Rectangle 27"/>
            <p:cNvSpPr/>
            <p:nvPr/>
          </p:nvSpPr>
          <p:spPr>
            <a:xfrm>
              <a:off x="9334500" y="-8467"/>
              <a:ext cx="2854326" cy="6866467"/>
            </a:xfrm>
            <a:custGeom>
              <a:av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0" name="Rectangle 28"/>
            <p:cNvSpPr/>
            <p:nvPr/>
          </p:nvSpPr>
          <p:spPr>
            <a:xfrm>
              <a:off x="10898730" y="-8467"/>
              <a:ext cx="1290094" cy="6866467"/>
            </a:xfrm>
            <a:custGeom>
              <a:av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1" name="Rectangle 29"/>
            <p:cNvSpPr/>
            <p:nvPr/>
          </p:nvSpPr>
          <p:spPr>
            <a:xfrm>
              <a:off x="10938999" y="-8467"/>
              <a:ext cx="1249825" cy="6866467"/>
            </a:xfrm>
            <a:custGeom>
              <a:av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2"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8583"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8584" name="Title Placeholder 1"/>
          <p:cNvSpPr>
            <a:spLocks noGrp="1"/>
          </p:cNvSpPr>
          <p:nvPr>
            <p:ph type="title"/>
          </p:nvPr>
        </p:nvSpPr>
        <p:spPr>
          <a:xfrm>
            <a:off x="677334" y="609600"/>
            <a:ext cx="8596668" cy="1320800"/>
          </a:xfrm>
          <a:prstGeom prst="rect"/>
        </p:spPr>
        <p:txBody>
          <a:bodyPr anchor="t" bIns="45720" lIns="91440" rIns="91440" rtlCol="0" tIns="45720" vert="horz">
            <a:normAutofit/>
          </a:bodyPr>
          <a:p>
            <a:r>
              <a:rPr lang="en-US"/>
              <a:t>Click to edit Master title style</a:t>
            </a:r>
            <a:endParaRPr dirty="0" lang="en-US"/>
          </a:p>
        </p:txBody>
      </p:sp>
      <p:sp>
        <p:nvSpPr>
          <p:cNvPr id="1048585" name="Text Placeholder 2"/>
          <p:cNvSpPr>
            <a:spLocks noGrp="1"/>
          </p:cNvSpPr>
          <p:nvPr>
            <p:ph type="body" idx="1"/>
          </p:nvPr>
        </p:nvSpPr>
        <p:spPr>
          <a:xfrm>
            <a:off x="677334" y="2160589"/>
            <a:ext cx="8596668" cy="3880773"/>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86" name="Date Placeholder 3"/>
          <p:cNvSpPr>
            <a:spLocks noGrp="1"/>
          </p:cNvSpPr>
          <p:nvPr>
            <p:ph type="dt" sz="half" idx="2"/>
          </p:nvPr>
        </p:nvSpPr>
        <p:spPr>
          <a:xfrm>
            <a:off x="7205133" y="6041362"/>
            <a:ext cx="911939" cy="365125"/>
          </a:xfrm>
          <a:prstGeom prst="rect"/>
        </p:spPr>
        <p:txBody>
          <a:bodyPr anchor="ctr" bIns="45720" lIns="91440" rIns="91440" rtlCol="0" tIns="45720" vert="horz"/>
          <a:lstStyle>
            <a:lvl1pPr algn="r">
              <a:defRPr sz="900">
                <a:solidFill>
                  <a:schemeClr val="tx1">
                    <a:tint val="75000"/>
                  </a:schemeClr>
                </a:solidFill>
              </a:defRPr>
            </a:lvl1pPr>
          </a:lstStyle>
          <a:p>
            <a:fld id="{AD487105-1FFE-43D2-B2F7-7ABB09E9FEDC}" type="datetimeFigureOut">
              <a:rPr lang="en-US" smtClean="0"/>
            </a:fld>
            <a:endParaRPr lang="en-US"/>
          </a:p>
        </p:txBody>
      </p:sp>
      <p:sp>
        <p:nvSpPr>
          <p:cNvPr id="1048587" name="Footer Placeholder 4"/>
          <p:cNvSpPr>
            <a:spLocks noGrp="1"/>
          </p:cNvSpPr>
          <p:nvPr>
            <p:ph type="ftr" sz="quarter" idx="3"/>
          </p:nvPr>
        </p:nvSpPr>
        <p:spPr>
          <a:xfrm>
            <a:off x="677334" y="6041362"/>
            <a:ext cx="6297612" cy="365125"/>
          </a:xfrm>
          <a:prstGeom prst="rect"/>
        </p:spPr>
        <p:txBody>
          <a:bodyPr anchor="ctr" bIns="45720" lIns="91440" rIns="91440" rtlCol="0" tIns="45720" vert="horz"/>
          <a:lstStyle>
            <a:lvl1pPr algn="l">
              <a:defRPr sz="900">
                <a:solidFill>
                  <a:schemeClr val="tx1">
                    <a:tint val="75000"/>
                  </a:schemeClr>
                </a:solidFill>
              </a:defRPr>
            </a:lvl1pPr>
          </a:lstStyle>
          <a:p>
            <a:endParaRPr lang="en-US"/>
          </a:p>
        </p:txBody>
      </p:sp>
      <p:sp>
        <p:nvSpPr>
          <p:cNvPr id="1048588" name="Slide Number Placeholder 5"/>
          <p:cNvSpPr>
            <a:spLocks noGrp="1"/>
          </p:cNvSpPr>
          <p:nvPr>
            <p:ph type="sldNum" sz="quarter" idx="4"/>
          </p:nvPr>
        </p:nvSpPr>
        <p:spPr>
          <a:xfrm>
            <a:off x="8590663" y="6041362"/>
            <a:ext cx="683339" cy="365125"/>
          </a:xfrm>
          <a:prstGeom prst="rect"/>
        </p:spPr>
        <p:txBody>
          <a:bodyPr anchor="ctr" bIns="45720" lIns="91440" rIns="91440" rtlCol="0" tIns="45720" vert="horz"/>
          <a:lstStyle>
            <a:lvl1pPr algn="r">
              <a:defRPr sz="900">
                <a:solidFill>
                  <a:schemeClr val="accent1"/>
                </a:solidFill>
              </a:defRPr>
            </a:lvl1pPr>
          </a:lstStyle>
          <a:p>
            <a:fld id="{AC1CF5B7-0F60-44FD-98F4-42807914306B}"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eaLnBrk="1" hangingPunct="1" latinLnBrk="0" rtl="0">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hyperlink" Target="https://en.wikipedia.org/wiki/Multinational_corporation" TargetMode="External"/><Relationship Id="rId2" Type="http://schemas.openxmlformats.org/officeDocument/2006/relationships/hyperlink" Target="https://en.wikipedia.org/wiki/Package_delivery" TargetMode="External"/><Relationship Id="rId3" Type="http://schemas.openxmlformats.org/officeDocument/2006/relationships/hyperlink" Target="https://en.wikipedia.org/wiki/Supply_chain_management" TargetMode="External"/><Relationship Id="rId4" Type="http://schemas.openxmlformats.org/officeDocument/2006/relationships/hyperlink" Target="https://en.wikipedia.org/wiki/United_Parcel_Service%23cite_note-7" TargetMode="External"/><Relationship Id="rId5" Type="http://schemas.openxmlformats.org/officeDocument/2006/relationships/hyperlink" Target="https://en.wikipedia.org/wiki/Fortune_500" TargetMode="External"/><Relationship Id="rId6" Type="http://schemas.openxmlformats.org/officeDocument/2006/relationships/hyperlink" Target="https://en.wikipedia.org/wiki/United_Parcel_Service%23cite_note-8" TargetMode="External"/><Relationship Id="rId7" Type="http://schemas.openxmlformats.org/officeDocument/2006/relationships/hyperlink" Target="https://en.wikipedia.org/wiki/United_Parcel_Service%23cite_note-9" TargetMode="External"/><Relationship Id="rId8" Type="http://schemas.openxmlformats.org/officeDocument/2006/relationships/hyperlink" Target="https://en.wikipedia.org/wiki/The_UPS_Store" TargetMode="External"/><Relationship Id="rId9" Type="http://schemas.openxmlformats.org/officeDocument/2006/relationships/hyperlink" Target="https://en.wikipedia.org/wiki/Air_cargo" TargetMode="External"/><Relationship Id="rId10" Type="http://schemas.openxmlformats.org/officeDocument/2006/relationships/hyperlink" Target="https://en.wikipedia.org/wiki/United_States_Postal_Service" TargetMode="External"/><Relationship Id="rId11" Type="http://schemas.openxmlformats.org/officeDocument/2006/relationships/hyperlink" Target="https://en.wikipedia.org/wiki/Last_mile_(transportation)" TargetMode="External"/><Relationship Id="rId1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hyperlink" Target="https://sellercentral.amazon.com/gp/help/external/help-page.html?itemID=201074400" TargetMode="Externa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hyperlink" Target="https://sellercentral.amazon.com/gp/help/external/200141500?language=en_US&amp;ref=efph_200141500_cont_201023020" TargetMode="External"/><Relationship Id="rId2" Type="http://schemas.openxmlformats.org/officeDocument/2006/relationships/hyperlink" Target="https://sellercentral.amazon.com/gp/help/external/200483750?language=en_US&amp;ref=efph_200483750_cont_201023020" TargetMode="External"/><Relationship Id="rId3"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hyperlink" Target="https://sellercentral.amazon.com/gp/help/external/XLRKWL8L5BMSHWB?language=en_US&amp;ref=efph_XLRKWL8L5BMSHWB_cont_201074410" TargetMode="Externa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hyperlink" Target="https://sell.amazon.com/pricing.html?ref_=sdus_soa_hp_pricing%23referral-fees" TargetMode="Externa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hyperlink" Target="https://sellercentral.amazon.com/gp/help/external/help-page.html?itemID=2&amp;language=en_US&amp;ref=efph_2_bred_201530080" TargetMode="Externa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hyperlink" Target="https://www.logistics.dhl/us-en/home/our-divisions/supply-chain.html" TargetMode="External"/><Relationship Id="rId2" Type="http://schemas.openxmlformats.org/officeDocument/2006/relationships/hyperlink" Target="https://www.xpo.com/" TargetMode="External"/><Relationship Id="rId3" Type="http://schemas.openxmlformats.org/officeDocument/2006/relationships/hyperlink" Target="https://www.materialhandling247.com/company/ryder" TargetMode="External"/><Relationship Id="rId4" Type="http://schemas.openxmlformats.org/officeDocument/2006/relationships/hyperlink" Target="https://www.materialhandling247.com/company/geodis" TargetMode="External"/><Relationship Id="rId5" Type="http://schemas.openxmlformats.org/officeDocument/2006/relationships/hyperlink" Target="https://www.materialhandling247.com/company/nfi" TargetMode="External"/><Relationship Id="rId6" Type="http://schemas.openxmlformats.org/officeDocument/2006/relationships/hyperlink" Target="https://www.materialhandling247.com/company/americold" TargetMode="External"/><Relationship Id="rId7" Type="http://schemas.openxmlformats.org/officeDocument/2006/relationships/hyperlink" Target="https://supplychain.fedex.com/" TargetMode="External"/><Relationship Id="rId8" Type="http://schemas.openxmlformats.org/officeDocument/2006/relationships/hyperlink" Target="https://lineagelogistics.com/" TargetMode="External"/><Relationship Id="rId9" Type="http://schemas.openxmlformats.org/officeDocument/2006/relationships/hyperlink" Target="https://www.materialhandling247.com/company/kenco" TargetMode="External"/><Relationship Id="rId10" Type="http://schemas.openxmlformats.org/officeDocument/2006/relationships/hyperlink" Target="https://www.dsclogistics.com/" TargetMode="External"/><Relationship Id="rId1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hyperlink" Target="http://www.linkscorp.ca/" TargetMode="External"/><Relationship Id="rId2" Type="http://schemas.openxmlformats.org/officeDocument/2006/relationships/hyperlink" Target="http://www.godominion.com/en/" TargetMode="External"/><Relationship Id="rId3" Type="http://schemas.openxmlformats.org/officeDocument/2006/relationships/hyperlink" Target="https://www.globalwhse.com/" TargetMode="External"/><Relationship Id="rId4" Type="http://schemas.openxmlformats.org/officeDocument/2006/relationships/hyperlink" Target="http://www.allcanadian.com/" TargetMode="External"/><Relationship Id="rId5" Type="http://schemas.openxmlformats.org/officeDocument/2006/relationships/hyperlink" Target="http://www.keelewarehousing.com/" TargetMode="External"/><Relationship Id="rId6" Type="http://schemas.openxmlformats.org/officeDocument/2006/relationships/hyperlink" Target="http://www.gibsonint.ca/services/" TargetMode="External"/><Relationship Id="rId7" Type="http://schemas.openxmlformats.org/officeDocument/2006/relationships/hyperlink" Target="http://www.mtelogistix.com/" TargetMode="External"/><Relationship Id="rId8" Type="http://schemas.openxmlformats.org/officeDocument/2006/relationships/hyperlink" Target="http://www.ottawalogistics.com/" TargetMode="External"/><Relationship Id="rId9" Type="http://schemas.openxmlformats.org/officeDocument/2006/relationships/hyperlink" Target="https://www.portside.ca/" TargetMode="External"/><Relationship Id="rId10" Type="http://schemas.openxmlformats.org/officeDocument/2006/relationships/hyperlink" Target="http://www.porterwarehousing.com/" TargetMode="External"/><Relationship Id="rId11" Type="http://schemas.openxmlformats.org/officeDocument/2006/relationships/hyperlink" Target="https://www.fueloyal.com/30-best-warehousing-companies-in-canada/2/" TargetMode="External"/><Relationship Id="rId1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hyperlink" Target="mailto:feroze.ahmed@tcs.com.pk" TargetMode="External"/><Relationship Id="rId2" Type="http://schemas.openxmlformats.org/officeDocument/2006/relationships/hyperlink" Target="mailto:farhanalimirza74@gmail.com" TargetMode="External"/><Relationship Id="rId3" Type="http://schemas.openxmlformats.org/officeDocument/2006/relationships/hyperlink" Target="mailto:adeel.anwer@dhl.com" TargetMode="External"/><Relationship Id="rId4" Type="http://schemas.openxmlformats.org/officeDocument/2006/relationships/hyperlink" Target="mailto:mfawad@ups.com" TargetMode="External"/><Relationship Id="rId5" Type="http://schemas.openxmlformats.org/officeDocument/2006/relationships/hyperlink" Target="mailto:mnoorani@agility.com" TargetMode="External"/><Relationship Id="rId6" Type="http://schemas.openxmlformats.org/officeDocument/2006/relationships/hyperlink" Target="mailto:farah@gerrys.com.pk" TargetMode="External"/><Relationship Id="rId7" Type="http://schemas.openxmlformats.org/officeDocument/2006/relationships/hyperlink" Target="mailto:customer.care@gerrys.com.pk" TargetMode="External"/><Relationship Id="rId8" Type="http://schemas.openxmlformats.org/officeDocument/2006/relationships/hyperlink" Target="mailto:cbh.pew@leopardscourier.com" TargetMode="External"/><Relationship Id="rId9"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hyperlink" Target="http://www.upu.int/" TargetMode="Externa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2" name="Title 1"/>
          <p:cNvSpPr>
            <a:spLocks noGrp="1"/>
          </p:cNvSpPr>
          <p:nvPr>
            <p:ph type="ctrTitle"/>
          </p:nvPr>
        </p:nvSpPr>
        <p:spPr>
          <a:xfrm>
            <a:off x="1507067" y="253218"/>
            <a:ext cx="7766936" cy="3797618"/>
          </a:xfrm>
        </p:spPr>
        <p:txBody>
          <a:bodyPr/>
          <a:p>
            <a:pPr algn="ctr"/>
            <a:r>
              <a:rPr dirty="0" lang="en-US"/>
              <a:t>Logistic Strategy for Amazon</a:t>
            </a:r>
            <a:br>
              <a:rPr dirty="0" lang="en-US"/>
            </a:br>
            <a:br>
              <a:rPr dirty="0" lang="en-US"/>
            </a:br>
            <a:endParaRPr dirty="0" lang="en-US"/>
          </a:p>
        </p:txBody>
      </p:sp>
      <p:sp>
        <p:nvSpPr>
          <p:cNvPr id="1048603" name="Subtitle 2"/>
          <p:cNvSpPr>
            <a:spLocks noGrp="1"/>
          </p:cNvSpPr>
          <p:nvPr>
            <p:ph type="subTitle" idx="1"/>
          </p:nvPr>
        </p:nvSpPr>
        <p:spPr/>
        <p:txBody>
          <a:bodyPr>
            <a:normAutofit fontScale="83333" lnSpcReduction="10000"/>
          </a:bodyPr>
          <a:p>
            <a:endParaRPr dirty="0" lang="en-US">
              <a:solidFill>
                <a:schemeClr val="tx1"/>
              </a:solidFill>
            </a:endParaRPr>
          </a:p>
          <a:p>
            <a:endParaRPr dirty="0" lang="en-US">
              <a:solidFill>
                <a:schemeClr val="tx1"/>
              </a:solidFill>
            </a:endParaRPr>
          </a:p>
          <a:p>
            <a:r>
              <a:rPr dirty="0" lang="en-US">
                <a:solidFill>
                  <a:schemeClr val="tx1"/>
                </a:solidFill>
              </a:rPr>
              <a:t>By M. Amir Khan, Services Division, Trade Development Authority of Pakistan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23" name="Title 1"/>
          <p:cNvSpPr>
            <a:spLocks noGrp="1"/>
          </p:cNvSpPr>
          <p:nvPr>
            <p:ph type="title"/>
          </p:nvPr>
        </p:nvSpPr>
        <p:spPr/>
        <p:txBody>
          <a:bodyPr anchor="t" bIns="45720" lIns="91440" rIns="91440" rtlCol="0" tIns="45720" vert="horz">
            <a:normAutofit/>
          </a:bodyPr>
          <a:p>
            <a:r>
              <a:rPr dirty="0" lang="en-US"/>
              <a:t>DHL</a:t>
            </a:r>
          </a:p>
        </p:txBody>
      </p:sp>
      <p:sp>
        <p:nvSpPr>
          <p:cNvPr id="1048624" name="Content Placeholder 3"/>
          <p:cNvSpPr>
            <a:spLocks noGrp="1"/>
          </p:cNvSpPr>
          <p:nvPr>
            <p:ph idx="1"/>
          </p:nvPr>
        </p:nvSpPr>
        <p:spPr>
          <a:xfrm>
            <a:off x="677334" y="1589649"/>
            <a:ext cx="8596668" cy="4451713"/>
          </a:xfrm>
        </p:spPr>
        <p:txBody>
          <a:bodyPr bIns="45720" lIns="91440" rIns="91440" rtlCol="0" tIns="45720" vert="horz">
            <a:normAutofit fontScale="90000" lnSpcReduction="20000"/>
          </a:bodyPr>
          <a:p>
            <a:pPr algn="just" indent="0" marL="0">
              <a:lnSpc>
                <a:spcPct val="200000"/>
              </a:lnSpc>
              <a:buNone/>
            </a:pPr>
            <a:r>
              <a:rPr dirty="0" sz="2000" lang="en-US">
                <a:solidFill>
                  <a:schemeClr val="tx1"/>
                </a:solidFill>
                <a:effectLst/>
                <a:latin typeface="Calibri" panose="020F0502020204030204" pitchFamily="34" charset="0"/>
                <a:ea typeface="Calibri" panose="020F0502020204030204" pitchFamily="34" charset="0"/>
              </a:rPr>
              <a:t>When Adrian </a:t>
            </a:r>
            <a:r>
              <a:rPr dirty="0" sz="2000" lang="en-US" err="1">
                <a:solidFill>
                  <a:schemeClr val="tx1"/>
                </a:solidFill>
                <a:effectLst/>
                <a:latin typeface="Calibri" panose="020F0502020204030204" pitchFamily="34" charset="0"/>
                <a:ea typeface="Calibri" panose="020F0502020204030204" pitchFamily="34" charset="0"/>
              </a:rPr>
              <a:t>Dalsey</a:t>
            </a:r>
            <a:r>
              <a:rPr dirty="0" sz="2000" lang="en-US">
                <a:solidFill>
                  <a:schemeClr val="tx1"/>
                </a:solidFill>
                <a:effectLst/>
                <a:latin typeface="Calibri" panose="020F0502020204030204" pitchFamily="34" charset="0"/>
                <a:ea typeface="Calibri" panose="020F0502020204030204" pitchFamily="34" charset="0"/>
              </a:rPr>
              <a:t>, Larry Hillblom and Robert Lynn founded DHL in 1969, they didn’t know they would revolutionize the world of logistics. Today, DHL is the world’s leading logistics company. Our 380,000 people in over 220 countries and territories work every day to help you cross borders, reach new markets and grow your business. Or simply send a letter to your loved ones. DHL have 380,000 people working globally. DHL cover 220 Countries and Territories and delivered 1,588,000,000 parcels per year.</a:t>
            </a:r>
            <a:endParaRPr dirty="0" sz="2000" lang="en-US">
              <a:solidFill>
                <a:schemeClr val="tx1"/>
              </a:solidFill>
            </a:endParaRPr>
          </a:p>
          <a:p>
            <a:pPr algn="just">
              <a:lnSpc>
                <a:spcPct val="200000"/>
              </a:lnSpc>
            </a:pPr>
            <a:endParaRPr dirty="0" sz="2000" lang="en-US">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25" name="Title 1"/>
          <p:cNvSpPr>
            <a:spLocks noGrp="1"/>
          </p:cNvSpPr>
          <p:nvPr>
            <p:ph type="title"/>
          </p:nvPr>
        </p:nvSpPr>
        <p:spPr/>
        <p:txBody>
          <a:bodyPr/>
          <a:p>
            <a:r>
              <a:rPr dirty="0" lang="en-US" u="sng"/>
              <a:t>Agility</a:t>
            </a:r>
          </a:p>
        </p:txBody>
      </p:sp>
      <p:sp>
        <p:nvSpPr>
          <p:cNvPr id="1048626" name="Content Placeholder 4"/>
          <p:cNvSpPr>
            <a:spLocks noGrp="1"/>
          </p:cNvSpPr>
          <p:nvPr>
            <p:ph idx="1"/>
          </p:nvPr>
        </p:nvSpPr>
        <p:spPr>
          <a:xfrm>
            <a:off x="677334" y="1631853"/>
            <a:ext cx="8596668" cy="4915946"/>
          </a:xfrm>
        </p:spPr>
        <p:txBody>
          <a:bodyPr>
            <a:normAutofit fontScale="95833" lnSpcReduction="20000"/>
          </a:bodyPr>
          <a:p>
            <a:pPr algn="just" indent="0" marL="0">
              <a:buNone/>
            </a:pPr>
            <a:r>
              <a:rPr dirty="0" sz="2400" lang="en-US">
                <a:solidFill>
                  <a:srgbClr val="000000"/>
                </a:solidFill>
                <a:effectLst/>
                <a:latin typeface="Calibri" panose="020F0502020204030204" pitchFamily="34" charset="0"/>
                <a:ea typeface="Calibri" panose="020F0502020204030204" pitchFamily="34" charset="0"/>
              </a:rPr>
              <a:t>Agility Pakistan is the largest logistics provider in Pakistan. It is part of the global Agility network of more than 500 offices in 100+ countries. Agility Pakistan offers freight forwarding, fleet management, contract logistics and supply chain solutions that connect your business to suppliers and markets around the world. Air, ocean (FCL/LCL), and road freight, and multi-modal solutions to move your goods. World-class warehousing and distribution for your inventory. Customs clearance and brokerage services to make your cargo run smoothly. Specialized logistics solutions in exhibitions and events, chemical logistics and dangerous goods, and heavy-lift and project logistics. Agility’s industry-leading technology and tools provide visibility to the SKU level, boost efficiency, reduce costs and de-risk your supply chain.</a:t>
            </a:r>
            <a:endParaRPr dirty="0" sz="240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27" name="Title 1"/>
          <p:cNvSpPr>
            <a:spLocks noGrp="1"/>
          </p:cNvSpPr>
          <p:nvPr>
            <p:ph type="title"/>
          </p:nvPr>
        </p:nvSpPr>
        <p:spPr>
          <a:xfrm>
            <a:off x="677334" y="609600"/>
            <a:ext cx="8596668" cy="670560"/>
          </a:xfrm>
        </p:spPr>
        <p:txBody>
          <a:bodyPr anchor="t" bIns="45720" lIns="91440" rIns="91440" rtlCol="0" tIns="45720" vert="horz">
            <a:normAutofit fontScale="90000"/>
          </a:bodyPr>
          <a:p>
            <a:r>
              <a:rPr dirty="0" lang="en-US"/>
              <a:t>FedEx</a:t>
            </a:r>
          </a:p>
        </p:txBody>
      </p:sp>
      <p:sp>
        <p:nvSpPr>
          <p:cNvPr id="1048628" name="Content Placeholder 2"/>
          <p:cNvSpPr>
            <a:spLocks noGrp="1"/>
          </p:cNvSpPr>
          <p:nvPr>
            <p:ph idx="1"/>
          </p:nvPr>
        </p:nvSpPr>
        <p:spPr>
          <a:xfrm>
            <a:off x="677334" y="2039816"/>
            <a:ext cx="8596668" cy="4128156"/>
          </a:xfrm>
        </p:spPr>
        <p:txBody>
          <a:bodyPr>
            <a:normAutofit fontScale="82143" lnSpcReduction="10000"/>
          </a:bodyPr>
          <a:p>
            <a:pPr algn="just" indent="0" marL="0">
              <a:buNone/>
            </a:pPr>
            <a:r>
              <a:rPr dirty="0" sz="2800" lang="en-US">
                <a:solidFill>
                  <a:srgbClr val="000000"/>
                </a:solidFill>
                <a:effectLst/>
                <a:latin typeface="Calibri" panose="020F0502020204030204" pitchFamily="34" charset="0"/>
                <a:ea typeface="Calibri" panose="020F0502020204030204" pitchFamily="34" charset="0"/>
              </a:rPr>
              <a:t>FedEx Express invented express distribution and is the industry’s global leader, providing rapid, reliable, time-definite delivery to more than 220 countries and territories, connecting markets that comprise more than 90 percent of the world’s gross domestic product within one to three business days. Unmatched air route authorities and transportation infrastructure, combined with leading-edge information technologies, make FedEx Express the world’s largest express transportation company, providing fast and reliable services for more than 3.6 million shipments each business day.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29" name="Title 1"/>
          <p:cNvSpPr>
            <a:spLocks noGrp="1"/>
          </p:cNvSpPr>
          <p:nvPr>
            <p:ph type="title"/>
          </p:nvPr>
        </p:nvSpPr>
        <p:spPr>
          <a:xfrm>
            <a:off x="677334" y="609600"/>
            <a:ext cx="8596668" cy="543951"/>
          </a:xfrm>
        </p:spPr>
        <p:txBody>
          <a:bodyPr anchor="t" bIns="45720" lIns="91440" rIns="91440" rtlCol="0" tIns="45720" vert="horz">
            <a:normAutofit fontScale="90000"/>
          </a:bodyPr>
          <a:p>
            <a:r>
              <a:rPr dirty="0" lang="en-US"/>
              <a:t>Muller &amp; Phipps (M&amp;P)</a:t>
            </a:r>
          </a:p>
        </p:txBody>
      </p:sp>
      <p:sp>
        <p:nvSpPr>
          <p:cNvPr id="1048630" name="Content Placeholder 2"/>
          <p:cNvSpPr>
            <a:spLocks noGrp="1"/>
          </p:cNvSpPr>
          <p:nvPr>
            <p:ph idx="1"/>
          </p:nvPr>
        </p:nvSpPr>
        <p:spPr>
          <a:xfrm>
            <a:off x="677334" y="1471268"/>
            <a:ext cx="8596668" cy="4394960"/>
          </a:xfrm>
        </p:spPr>
        <p:txBody>
          <a:bodyPr>
            <a:normAutofit fontScale="85714" lnSpcReduction="10000"/>
          </a:bodyPr>
          <a:p>
            <a:pPr algn="just" indent="0" marL="0">
              <a:buNone/>
            </a:pPr>
            <a:r>
              <a:rPr dirty="0" sz="2800" lang="en-US">
                <a:solidFill>
                  <a:srgbClr val="000000"/>
                </a:solidFill>
                <a:effectLst/>
                <a:latin typeface="Calibri" panose="020F0502020204030204" pitchFamily="34" charset="0"/>
                <a:ea typeface="Calibri" panose="020F0502020204030204" pitchFamily="34" charset="0"/>
              </a:rPr>
              <a:t>Three decades of delivering excellence forms M&amp;P Express Logistics. A humble beginning on the 23</a:t>
            </a:r>
            <a:r>
              <a:rPr baseline="30000" dirty="0" sz="2800" lang="en-US">
                <a:solidFill>
                  <a:srgbClr val="000000"/>
                </a:solidFill>
                <a:effectLst/>
                <a:latin typeface="Calibri" panose="020F0502020204030204" pitchFamily="34" charset="0"/>
                <a:ea typeface="Calibri" panose="020F0502020204030204" pitchFamily="34" charset="0"/>
              </a:rPr>
              <a:t>rd</a:t>
            </a:r>
            <a:r>
              <a:rPr dirty="0" sz="2800" lang="en-US">
                <a:solidFill>
                  <a:srgbClr val="000000"/>
                </a:solidFill>
                <a:effectLst/>
                <a:latin typeface="Calibri" panose="020F0502020204030204" pitchFamily="34" charset="0"/>
                <a:ea typeface="Calibri" panose="020F0502020204030204" pitchFamily="34" charset="0"/>
              </a:rPr>
              <a:t> of May 1986, today employs 2500 (including 1200+ couriers) reaching 1300 locations across Pakistan with 12+ million annual deliveries. 450+ Courier Centers (157 online), 93+ vans and a dedicated chartered Boeing 737 Aircraft also help us serve 12000+ corporate clients. We are also Pakistan's first ever FedEx Authorized Ship Center under the FedEx FASC Program. With a full deck of local and international courier services, our value-added services like </a:t>
            </a:r>
            <a:r>
              <a:rPr dirty="0" sz="2800" lang="en-US" err="1">
                <a:solidFill>
                  <a:srgbClr val="000000"/>
                </a:solidFill>
                <a:effectLst/>
                <a:latin typeface="Calibri" panose="020F0502020204030204" pitchFamily="34" charset="0"/>
                <a:ea typeface="Calibri" panose="020F0502020204030204" pitchFamily="34" charset="0"/>
              </a:rPr>
              <a:t>cardwala</a:t>
            </a:r>
            <a:r>
              <a:rPr dirty="0" sz="2800" lang="en-US">
                <a:solidFill>
                  <a:srgbClr val="000000"/>
                </a:solidFill>
                <a:effectLst/>
                <a:latin typeface="Calibri" panose="020F0502020204030204" pitchFamily="34" charset="0"/>
                <a:ea typeface="Calibri" panose="020F0502020204030204" pitchFamily="34" charset="0"/>
              </a:rPr>
              <a:t> and your personal shopper are live already.</a:t>
            </a:r>
            <a:endParaRPr dirty="0" sz="280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31" name="Title 1"/>
          <p:cNvSpPr>
            <a:spLocks noGrp="1"/>
          </p:cNvSpPr>
          <p:nvPr>
            <p:ph type="title"/>
          </p:nvPr>
        </p:nvSpPr>
        <p:spPr>
          <a:xfrm>
            <a:off x="677334" y="609600"/>
            <a:ext cx="8596668" cy="909711"/>
          </a:xfrm>
        </p:spPr>
        <p:txBody>
          <a:bodyPr anchor="t" bIns="45720" lIns="91440" rIns="91440" rtlCol="0" tIns="45720" vert="horz">
            <a:normAutofit fontScale="90000"/>
          </a:bodyPr>
          <a:p>
            <a:r>
              <a:rPr dirty="0" lang="en-US"/>
              <a:t>United Parcel Service (UPS)</a:t>
            </a:r>
            <a:br>
              <a:rPr dirty="0" lang="en-US"/>
            </a:br>
            <a:endParaRPr dirty="0" lang="en-US"/>
          </a:p>
        </p:txBody>
      </p:sp>
      <p:sp>
        <p:nvSpPr>
          <p:cNvPr id="1048632" name="Content Placeholder 2"/>
          <p:cNvSpPr>
            <a:spLocks noGrp="1"/>
          </p:cNvSpPr>
          <p:nvPr>
            <p:ph idx="1"/>
          </p:nvPr>
        </p:nvSpPr>
        <p:spPr>
          <a:xfrm>
            <a:off x="677334" y="1800665"/>
            <a:ext cx="8596668" cy="4600135"/>
          </a:xfrm>
        </p:spPr>
        <p:txBody>
          <a:bodyPr bIns="45720" lIns="91440" rIns="91440" rtlCol="0" tIns="45720" vert="horz">
            <a:normAutofit fontScale="85714" lnSpcReduction="20000"/>
          </a:bodyPr>
          <a:p>
            <a:pPr algn="just" indent="0" marL="0">
              <a:buNone/>
            </a:pPr>
            <a:r>
              <a:rPr dirty="0" sz="2800" lang="en-US">
                <a:solidFill>
                  <a:srgbClr val="000000"/>
                </a:solidFill>
                <a:latin typeface="Calibri" panose="020F0502020204030204" pitchFamily="34" charset="0"/>
              </a:rPr>
              <a:t>United Parcel Service (UPS, stylized as ups) is an American </a:t>
            </a:r>
            <a:r>
              <a:rPr dirty="0" sz="2800" lang="en-US">
                <a:solidFill>
                  <a:srgbClr val="000000"/>
                </a:solidFill>
                <a:latin typeface="Calibri" panose="020F0502020204030204" pitchFamily="34" charset="0"/>
                <a:hlinkClick r:id="rId1" tooltip="Multinational corporation"/>
              </a:rPr>
              <a:t>multinational</a:t>
            </a:r>
            <a:r>
              <a:rPr dirty="0" sz="2800" lang="en-US">
                <a:solidFill>
                  <a:srgbClr val="000000"/>
                </a:solidFill>
                <a:latin typeface="Calibri" panose="020F0502020204030204" pitchFamily="34" charset="0"/>
              </a:rPr>
              <a:t> </a:t>
            </a:r>
            <a:r>
              <a:rPr dirty="0" sz="2800" lang="en-US">
                <a:solidFill>
                  <a:srgbClr val="000000"/>
                </a:solidFill>
                <a:latin typeface="Calibri" panose="020F0502020204030204" pitchFamily="34" charset="0"/>
                <a:hlinkClick r:id="rId2" tooltip="Package delivery"/>
              </a:rPr>
              <a:t>shipping &amp; receiving</a:t>
            </a:r>
            <a:r>
              <a:rPr dirty="0" sz="2800" lang="en-US">
                <a:solidFill>
                  <a:srgbClr val="000000"/>
                </a:solidFill>
                <a:latin typeface="Calibri" panose="020F0502020204030204" pitchFamily="34" charset="0"/>
              </a:rPr>
              <a:t> and </a:t>
            </a:r>
            <a:r>
              <a:rPr dirty="0" sz="2800" lang="en-US">
                <a:solidFill>
                  <a:srgbClr val="000000"/>
                </a:solidFill>
                <a:latin typeface="Calibri" panose="020F0502020204030204" pitchFamily="34" charset="0"/>
                <a:hlinkClick r:id="rId3" tooltip="Supply chain management"/>
              </a:rPr>
              <a:t>supply chain management</a:t>
            </a:r>
            <a:r>
              <a:rPr dirty="0" sz="2800" lang="en-US">
                <a:solidFill>
                  <a:srgbClr val="000000"/>
                </a:solidFill>
                <a:latin typeface="Calibri" panose="020F0502020204030204" pitchFamily="34" charset="0"/>
              </a:rPr>
              <a:t> company founded in 1907.</a:t>
            </a:r>
            <a:r>
              <a:rPr dirty="0" sz="2800" lang="en-US">
                <a:solidFill>
                  <a:srgbClr val="000000"/>
                </a:solidFill>
                <a:latin typeface="Calibri" panose="020F0502020204030204" pitchFamily="34" charset="0"/>
                <a:hlinkClick r:id="rId4"/>
              </a:rPr>
              <a:t>[7]</a:t>
            </a:r>
            <a:r>
              <a:rPr dirty="0" sz="2800" lang="en-US">
                <a:solidFill>
                  <a:srgbClr val="000000"/>
                </a:solidFill>
                <a:latin typeface="Calibri" panose="020F0502020204030204" pitchFamily="34" charset="0"/>
              </a:rPr>
              <a:t> Originally known as the American Messenger Company specializing in telegraphs, UPS has grown to become a </a:t>
            </a:r>
            <a:r>
              <a:rPr dirty="0" sz="2800" lang="en-US">
                <a:solidFill>
                  <a:srgbClr val="000000"/>
                </a:solidFill>
                <a:latin typeface="Calibri" panose="020F0502020204030204" pitchFamily="34" charset="0"/>
                <a:hlinkClick r:id="rId5"/>
              </a:rPr>
              <a:t>Fortune 500</a:t>
            </a:r>
            <a:r>
              <a:rPr dirty="0" sz="2800" lang="en-US">
                <a:solidFill>
                  <a:srgbClr val="000000"/>
                </a:solidFill>
                <a:latin typeface="Calibri" panose="020F0502020204030204" pitchFamily="34" charset="0"/>
              </a:rPr>
              <a:t> company</a:t>
            </a:r>
            <a:r>
              <a:rPr dirty="0" sz="2800" lang="en-US">
                <a:solidFill>
                  <a:srgbClr val="000000"/>
                </a:solidFill>
                <a:latin typeface="Calibri" panose="020F0502020204030204" pitchFamily="34" charset="0"/>
                <a:hlinkClick r:id="rId6"/>
              </a:rPr>
              <a:t>[8]</a:t>
            </a:r>
            <a:r>
              <a:rPr dirty="0" sz="2800" lang="en-US">
                <a:solidFill>
                  <a:srgbClr val="000000"/>
                </a:solidFill>
                <a:latin typeface="Calibri" panose="020F0502020204030204" pitchFamily="34" charset="0"/>
              </a:rPr>
              <a:t> and one of the world's largest shipping couriers. UPS today is primarily known for its ground shipping services</a:t>
            </a:r>
            <a:r>
              <a:rPr dirty="0" sz="2800" lang="en-US">
                <a:solidFill>
                  <a:srgbClr val="000000"/>
                </a:solidFill>
                <a:latin typeface="Calibri" panose="020F0502020204030204" pitchFamily="34" charset="0"/>
                <a:hlinkClick r:id="rId7"/>
              </a:rPr>
              <a:t>[9]</a:t>
            </a:r>
            <a:r>
              <a:rPr dirty="0" sz="2800" lang="en-US">
                <a:solidFill>
                  <a:srgbClr val="000000"/>
                </a:solidFill>
                <a:latin typeface="Calibri" panose="020F0502020204030204" pitchFamily="34" charset="0"/>
              </a:rPr>
              <a:t> as well as </a:t>
            </a:r>
            <a:r>
              <a:rPr dirty="0" sz="2800" lang="en-US">
                <a:solidFill>
                  <a:srgbClr val="000000"/>
                </a:solidFill>
                <a:latin typeface="Calibri" panose="020F0502020204030204" pitchFamily="34" charset="0"/>
                <a:hlinkClick r:id="rId8" tooltip="The UPS Store"/>
              </a:rPr>
              <a:t>the UPS Store</a:t>
            </a:r>
            <a:r>
              <a:rPr dirty="0" sz="2800" lang="en-US">
                <a:solidFill>
                  <a:srgbClr val="000000"/>
                </a:solidFill>
                <a:latin typeface="Calibri" panose="020F0502020204030204" pitchFamily="34" charset="0"/>
              </a:rPr>
              <a:t>, a retail chain which both assists UPS shipments as well as provides tools for small businesses. In addition, UPS offers </a:t>
            </a:r>
            <a:r>
              <a:rPr dirty="0" sz="2800" lang="en-US">
                <a:solidFill>
                  <a:srgbClr val="000000"/>
                </a:solidFill>
                <a:latin typeface="Calibri" panose="020F0502020204030204" pitchFamily="34" charset="0"/>
                <a:hlinkClick r:id="rId9" tooltip="Air cargo"/>
              </a:rPr>
              <a:t>air shipping</a:t>
            </a:r>
            <a:r>
              <a:rPr dirty="0" sz="2800" lang="en-US">
                <a:solidFill>
                  <a:srgbClr val="000000"/>
                </a:solidFill>
                <a:latin typeface="Calibri" panose="020F0502020204030204" pitchFamily="34" charset="0"/>
              </a:rPr>
              <a:t> on an overnight or 2-day basis and delivers to PO Boxes through UPS </a:t>
            </a:r>
            <a:r>
              <a:rPr dirty="0" sz="2800" lang="en-US" err="1">
                <a:solidFill>
                  <a:srgbClr val="000000"/>
                </a:solidFill>
                <a:latin typeface="Calibri" panose="020F0502020204030204" pitchFamily="34" charset="0"/>
              </a:rPr>
              <a:t>SurePost</a:t>
            </a:r>
            <a:r>
              <a:rPr dirty="0" sz="2800" lang="en-US">
                <a:solidFill>
                  <a:srgbClr val="000000"/>
                </a:solidFill>
                <a:latin typeface="Calibri" panose="020F0502020204030204" pitchFamily="34" charset="0"/>
              </a:rPr>
              <a:t>, a subsidiary that passes on packages to the </a:t>
            </a:r>
            <a:r>
              <a:rPr dirty="0" sz="2800" lang="en-US">
                <a:solidFill>
                  <a:srgbClr val="000000"/>
                </a:solidFill>
                <a:latin typeface="Calibri" panose="020F0502020204030204" pitchFamily="34" charset="0"/>
                <a:hlinkClick r:id="rId10"/>
              </a:rPr>
              <a:t>United States Postal Service</a:t>
            </a:r>
            <a:r>
              <a:rPr dirty="0" sz="2800" lang="en-US">
                <a:solidFill>
                  <a:srgbClr val="000000"/>
                </a:solidFill>
                <a:latin typeface="Calibri" panose="020F0502020204030204" pitchFamily="34" charset="0"/>
              </a:rPr>
              <a:t> for </a:t>
            </a:r>
            <a:r>
              <a:rPr dirty="0" sz="2800" lang="en-US">
                <a:solidFill>
                  <a:srgbClr val="000000"/>
                </a:solidFill>
                <a:latin typeface="Calibri" panose="020F0502020204030204" pitchFamily="34" charset="0"/>
                <a:hlinkClick r:id="rId11" tooltip="Last mile (transportation)"/>
              </a:rPr>
              <a:t>last mile delivery.</a:t>
            </a:r>
            <a:endParaRPr dirty="0" sz="2800" lang="en-US">
              <a:solidFill>
                <a:srgbClr val="000000"/>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33" name="Title 1"/>
          <p:cNvSpPr>
            <a:spLocks noGrp="1"/>
          </p:cNvSpPr>
          <p:nvPr>
            <p:ph type="title"/>
          </p:nvPr>
        </p:nvSpPr>
        <p:spPr>
          <a:xfrm>
            <a:off x="677333" y="609600"/>
            <a:ext cx="8860561" cy="726831"/>
          </a:xfrm>
        </p:spPr>
        <p:txBody>
          <a:bodyPr anchor="t" bIns="45720" lIns="91440" rIns="91440" rtlCol="0" tIns="45720" vert="horz">
            <a:normAutofit fontScale="90000"/>
          </a:bodyPr>
          <a:p>
            <a:r>
              <a:rPr dirty="0" lang="en-US"/>
              <a:t>Involvement of Courier and Cargo Companies operating in Pakistan</a:t>
            </a:r>
          </a:p>
        </p:txBody>
      </p:sp>
      <p:sp>
        <p:nvSpPr>
          <p:cNvPr id="1048634" name="Content Placeholder 2"/>
          <p:cNvSpPr>
            <a:spLocks noGrp="1"/>
          </p:cNvSpPr>
          <p:nvPr>
            <p:ph idx="1"/>
          </p:nvPr>
        </p:nvSpPr>
        <p:spPr>
          <a:xfrm>
            <a:off x="775807" y="1913206"/>
            <a:ext cx="8596668" cy="4149969"/>
          </a:xfrm>
        </p:spPr>
        <p:txBody>
          <a:bodyPr>
            <a:normAutofit fontScale="96875" lnSpcReduction="20000"/>
          </a:bodyPr>
          <a:p>
            <a:pPr algn="just" indent="0" marL="0">
              <a:buNone/>
            </a:pPr>
            <a:r>
              <a:rPr dirty="0" sz="3200" lang="en-US">
                <a:effectLst/>
                <a:latin typeface="Calibri" panose="020F0502020204030204" pitchFamily="34" charset="0"/>
                <a:ea typeface="Calibri" panose="020F0502020204030204" pitchFamily="34" charset="0"/>
              </a:rPr>
              <a:t>E – Commerce is not a new subject to the logistic companies working in Pakistan, DHL &amp; FedEx is working within compliance with the Amazon and affiliated. The other companies have also state-of-the-art facility which can provide complete supply chain solution for their clients. The companies will align according to the Amazon requirements.</a:t>
            </a:r>
            <a:endParaRPr dirty="0" sz="320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35" name="Title 1"/>
          <p:cNvSpPr>
            <a:spLocks noGrp="1"/>
          </p:cNvSpPr>
          <p:nvPr>
            <p:ph type="title"/>
          </p:nvPr>
        </p:nvSpPr>
        <p:spPr>
          <a:xfrm>
            <a:off x="677334" y="609600"/>
            <a:ext cx="8596668" cy="712763"/>
          </a:xfrm>
        </p:spPr>
        <p:txBody>
          <a:bodyPr anchor="t" bIns="45720" lIns="91440" rIns="91440" rtlCol="0" tIns="45720" vert="horz">
            <a:normAutofit fontScale="90000"/>
          </a:bodyPr>
          <a:p>
            <a:r>
              <a:rPr dirty="0" lang="en-US"/>
              <a:t>Time of delivery</a:t>
            </a:r>
          </a:p>
        </p:txBody>
      </p:sp>
      <p:sp>
        <p:nvSpPr>
          <p:cNvPr id="1048636" name="Content Placeholder 2"/>
          <p:cNvSpPr>
            <a:spLocks noGrp="1"/>
          </p:cNvSpPr>
          <p:nvPr>
            <p:ph idx="1"/>
          </p:nvPr>
        </p:nvSpPr>
        <p:spPr>
          <a:xfrm>
            <a:off x="677334" y="1488613"/>
            <a:ext cx="8596668" cy="3880773"/>
          </a:xfrm>
        </p:spPr>
        <p:txBody>
          <a:bodyPr>
            <a:normAutofit/>
          </a:bodyPr>
          <a:p>
            <a:pPr algn="just" indent="0" marL="0">
              <a:buNone/>
            </a:pPr>
            <a:r>
              <a:rPr dirty="0" sz="3600" lang="en-US">
                <a:effectLst/>
                <a:latin typeface="Calibri" panose="020F0502020204030204" pitchFamily="34" charset="0"/>
                <a:ea typeface="Calibri" panose="020F0502020204030204" pitchFamily="34" charset="0"/>
                <a:cs typeface="Calibri" panose="020F0502020204030204" pitchFamily="34" charset="0"/>
              </a:rPr>
              <a:t>By air, the time of delivery is 3 – 7 days and depend on Flight availability, weather conditions, custom clearance, COVID situation, etc.</a:t>
            </a:r>
            <a:endParaRPr dirty="0" sz="3600" lang="en-US">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37" name="Title 1"/>
          <p:cNvSpPr>
            <a:spLocks noGrp="1"/>
          </p:cNvSpPr>
          <p:nvPr>
            <p:ph type="title"/>
          </p:nvPr>
        </p:nvSpPr>
        <p:spPr>
          <a:xfrm>
            <a:off x="677334" y="609600"/>
            <a:ext cx="8596668" cy="740898"/>
          </a:xfrm>
        </p:spPr>
        <p:txBody>
          <a:bodyPr anchor="t" bIns="45720" lIns="91440" rIns="91440" rtlCol="0" tIns="45720" vert="horz">
            <a:normAutofit fontScale="90000"/>
          </a:bodyPr>
          <a:p>
            <a:r>
              <a:rPr dirty="0" lang="en-US"/>
              <a:t>Inbound/outbound taxes/duties involved</a:t>
            </a:r>
          </a:p>
        </p:txBody>
      </p:sp>
      <p:sp>
        <p:nvSpPr>
          <p:cNvPr id="1048638" name="Content Placeholder 2"/>
          <p:cNvSpPr>
            <a:spLocks noGrp="1"/>
          </p:cNvSpPr>
          <p:nvPr>
            <p:ph idx="1"/>
          </p:nvPr>
        </p:nvSpPr>
        <p:spPr>
          <a:xfrm>
            <a:off x="677334" y="1419691"/>
            <a:ext cx="8596668" cy="4828709"/>
          </a:xfrm>
        </p:spPr>
        <p:txBody>
          <a:bodyPr>
            <a:normAutofit fontScale="96429" lnSpcReduction="20000"/>
          </a:bodyPr>
          <a:p>
            <a:pPr algn="just" indent="0" marL="0">
              <a:buNone/>
            </a:pPr>
            <a:r>
              <a:rPr dirty="0" sz="2800" lang="en-US">
                <a:effectLst/>
                <a:latin typeface="Calibri" panose="020F0502020204030204" pitchFamily="34" charset="0"/>
                <a:ea typeface="Calibri" panose="020F0502020204030204" pitchFamily="34" charset="0"/>
                <a:cs typeface="Calibri" panose="020F0502020204030204" pitchFamily="34" charset="0"/>
              </a:rPr>
              <a:t>It depends on the destinations and HS Code of the products.</a:t>
            </a:r>
          </a:p>
          <a:p>
            <a:pPr algn="just" indent="0" marL="0">
              <a:buNone/>
            </a:pPr>
            <a:endParaRPr dirty="0" sz="2800" lang="en-US">
              <a:effectLst/>
              <a:latin typeface="Calibri" panose="020F0502020204030204" pitchFamily="34" charset="0"/>
              <a:ea typeface="Calibri" panose="020F0502020204030204" pitchFamily="34" charset="0"/>
              <a:cs typeface="Calibri" panose="020F0502020204030204" pitchFamily="34" charset="0"/>
            </a:endParaRPr>
          </a:p>
          <a:p>
            <a:pPr algn="just" indent="0" marL="0">
              <a:buNone/>
            </a:pPr>
            <a:r>
              <a:rPr dirty="0" sz="2800" lang="en-US">
                <a:latin typeface="Calibri" panose="020F0502020204030204" pitchFamily="34" charset="0"/>
                <a:cs typeface="Calibri" panose="020F0502020204030204" pitchFamily="34" charset="0"/>
              </a:rPr>
              <a:t>Tariff &amp; Taxes applied in USA,</a:t>
            </a:r>
          </a:p>
          <a:p>
            <a:pPr algn="just" indent="0" marL="0">
              <a:buNone/>
            </a:pPr>
            <a:br>
              <a:rPr dirty="0" sz="2800" lang="en-US">
                <a:latin typeface="Calibri" panose="020F0502020204030204" pitchFamily="34" charset="0"/>
                <a:cs typeface="Calibri" panose="020F0502020204030204" pitchFamily="34" charset="0"/>
              </a:rPr>
            </a:br>
            <a:r>
              <a:rPr dirty="0" sz="2800" lang="en-US">
                <a:latin typeface="Calibri" panose="020F0502020204030204" pitchFamily="34" charset="0"/>
                <a:cs typeface="Calibri" panose="020F0502020204030204" pitchFamily="34" charset="0"/>
              </a:rPr>
              <a:t>If shipment value is under $ 800 then no duty or taxes will be charged. This limit of $ 800 is the </a:t>
            </a:r>
            <a:r>
              <a:rPr dirty="0" sz="2800" lang="en-US" err="1">
                <a:latin typeface="Calibri" panose="020F0502020204030204" pitchFamily="34" charset="0"/>
                <a:cs typeface="Calibri" panose="020F0502020204030204" pitchFamily="34" charset="0"/>
              </a:rPr>
              <a:t>deminimus</a:t>
            </a:r>
            <a:r>
              <a:rPr dirty="0" sz="2800" lang="en-US">
                <a:latin typeface="Calibri" panose="020F0502020204030204" pitchFamily="34" charset="0"/>
                <a:cs typeface="Calibri" panose="020F0502020204030204" pitchFamily="34" charset="0"/>
              </a:rPr>
              <a:t> value set by US for inbound shipments and is subject to change depending on prevailing US policy on </a:t>
            </a:r>
            <a:r>
              <a:rPr dirty="0" sz="2800" lang="en-US" err="1">
                <a:latin typeface="Calibri" panose="020F0502020204030204" pitchFamily="34" charset="0"/>
                <a:cs typeface="Calibri" panose="020F0502020204030204" pitchFamily="34" charset="0"/>
              </a:rPr>
              <a:t>deminimus</a:t>
            </a:r>
            <a:r>
              <a:rPr dirty="0" sz="2800" lang="en-US">
                <a:latin typeface="Calibri" panose="020F0502020204030204" pitchFamily="34" charset="0"/>
                <a:cs typeface="Calibri" panose="020F0502020204030204" pitchFamily="34" charset="0"/>
              </a:rPr>
              <a:t>.</a:t>
            </a:r>
          </a:p>
          <a:p>
            <a:pPr indent="0" marL="0">
              <a:buNone/>
            </a:pPr>
            <a:endParaRPr dirty="0" sz="2800" lang="en-US">
              <a:latin typeface="Calibri" panose="020F0502020204030204" pitchFamily="34"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39" name="Title 1"/>
          <p:cNvSpPr>
            <a:spLocks noGrp="1"/>
          </p:cNvSpPr>
          <p:nvPr>
            <p:ph type="title"/>
          </p:nvPr>
        </p:nvSpPr>
        <p:spPr/>
        <p:txBody>
          <a:bodyPr anchor="t" bIns="45720" lIns="91440" rIns="91440" rtlCol="0" tIns="45720" vert="horz">
            <a:normAutofit fontScale="90000"/>
          </a:bodyPr>
          <a:p>
            <a:r>
              <a:rPr dirty="0" lang="en-US"/>
              <a:t>How to deliver products to Amazon</a:t>
            </a:r>
            <a:br>
              <a:rPr dirty="0" lang="en-US"/>
            </a:br>
            <a:r>
              <a:rPr dirty="0" lang="en-US"/>
              <a:t>Selecting the right fulfillment option</a:t>
            </a:r>
            <a:br>
              <a:rPr dirty="0" lang="en-US"/>
            </a:br>
            <a:endParaRPr dirty="0" lang="en-US"/>
          </a:p>
        </p:txBody>
      </p:sp>
      <p:sp>
        <p:nvSpPr>
          <p:cNvPr id="1048640" name="Content Placeholder 2"/>
          <p:cNvSpPr>
            <a:spLocks noGrp="1"/>
          </p:cNvSpPr>
          <p:nvPr>
            <p:ph idx="1"/>
          </p:nvPr>
        </p:nvSpPr>
        <p:spPr/>
        <p:txBody>
          <a:bodyPr>
            <a:normAutofit fontScale="96429" lnSpcReduction="20000"/>
          </a:bodyPr>
          <a:p>
            <a:pPr algn="just" indent="0" marL="0">
              <a:buNone/>
            </a:pPr>
            <a:r>
              <a:rPr dirty="0" sz="2800" lang="en-US">
                <a:effectLst/>
                <a:latin typeface="Calibri" panose="020F0502020204030204" pitchFamily="34" charset="0"/>
                <a:ea typeface="Calibri" panose="020F0502020204030204" pitchFamily="34" charset="0"/>
                <a:cs typeface="Calibri" panose="020F0502020204030204" pitchFamily="34" charset="0"/>
              </a:rPr>
              <a:t>Amazon sellers have two options for getting shoppers their stuff: You can do it yourself, maintaining your own inventory and shipping products to customers (merchant-fulfillment), or have Amazon take responsibility for packaging, labeling, and shipping products through Fulfillment by Amazon (FBA). Each method has its own set of benefits—you just have to decide which one is right for your business.</a:t>
            </a:r>
            <a:endParaRPr dirty="0" sz="2800" lang="en-US">
              <a:effectLst/>
              <a:latin typeface="Calibri" panose="020F0502020204030204" pitchFamily="34" charset="0"/>
              <a:ea typeface="Calibri" panose="020F0502020204030204" pitchFamily="34" charset="0"/>
              <a:cs typeface="Arial" panose="020B0604020202020204" pitchFamily="34" charset="0"/>
            </a:endParaRPr>
          </a:p>
          <a:p>
            <a:pPr algn="just"/>
            <a:endParaRPr dirty="0" sz="280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41" name="Title 1"/>
          <p:cNvSpPr>
            <a:spLocks noGrp="1"/>
          </p:cNvSpPr>
          <p:nvPr>
            <p:ph type="title"/>
          </p:nvPr>
        </p:nvSpPr>
        <p:spPr/>
        <p:txBody>
          <a:bodyPr anchor="t" bIns="45720" lIns="91440" rIns="91440" rtlCol="0" tIns="45720" vert="horz">
            <a:normAutofit fontScale="90000"/>
          </a:bodyPr>
          <a:p>
            <a:r>
              <a:rPr dirty="0" lang="en-US"/>
              <a:t>If you’re fulfilling your own orders</a:t>
            </a:r>
            <a:br>
              <a:rPr dirty="0" lang="en-US"/>
            </a:br>
            <a:endParaRPr dirty="0" lang="en-US"/>
          </a:p>
        </p:txBody>
      </p:sp>
      <p:sp>
        <p:nvSpPr>
          <p:cNvPr id="1048642" name="Content Placeholder 2"/>
          <p:cNvSpPr>
            <a:spLocks noGrp="1"/>
          </p:cNvSpPr>
          <p:nvPr>
            <p:ph idx="1"/>
          </p:nvPr>
        </p:nvSpPr>
        <p:spPr>
          <a:xfrm>
            <a:off x="677334" y="1814733"/>
            <a:ext cx="8596668" cy="4226630"/>
          </a:xfrm>
        </p:spPr>
        <p:txBody>
          <a:bodyPr>
            <a:normAutofit fontScale="95833" lnSpcReduction="20000"/>
          </a:bodyPr>
          <a:p>
            <a:pPr algn="just" indent="0" marL="0">
              <a:buNone/>
            </a:pPr>
            <a:r>
              <a:rPr dirty="0" sz="2400" lang="en-US">
                <a:effectLst/>
                <a:latin typeface="Calibri" panose="020F0502020204030204" pitchFamily="34" charset="0"/>
                <a:ea typeface="Calibri" panose="020F0502020204030204" pitchFamily="34" charset="0"/>
                <a:cs typeface="Calibri" panose="020F0502020204030204" pitchFamily="34" charset="0"/>
              </a:rPr>
              <a:t>Merchant-fulfilled just means you store and ship products directly to customers yourself. Amazon charges shipping rates based on the product category and shipping service selected by the customer, then passes the amount on to you in the form of a shipping credit. Set shipping rates apply to all products sold with an Individual plan, so it’s important to determine if you can still price items profitably. Amazon’s Buy Shipping tool can help you get a great deal on shipping labels with Amazon’s trusted network of shipping partners, ship and confirm your orders, and track your shipments.</a:t>
            </a:r>
            <a:endParaRPr dirty="0" sz="2400" lang="en-US">
              <a:effectLst/>
              <a:latin typeface="Calibri" panose="020F0502020204030204" pitchFamily="34" charset="0"/>
              <a:ea typeface="Calibri" panose="020F0502020204030204" pitchFamily="34" charset="0"/>
              <a:cs typeface="Arial" panose="020B0604020202020204" pitchFamily="34" charset="0"/>
            </a:endParaRPr>
          </a:p>
          <a:p>
            <a:pPr algn="just"/>
            <a:endParaRPr dirty="0" sz="240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09" name="Title 1"/>
          <p:cNvSpPr>
            <a:spLocks noGrp="1"/>
          </p:cNvSpPr>
          <p:nvPr>
            <p:ph type="title"/>
          </p:nvPr>
        </p:nvSpPr>
        <p:spPr/>
        <p:txBody>
          <a:bodyPr anchor="t" bIns="45720" lIns="91440" rIns="91440" rtlCol="0" tIns="45720" vert="horz">
            <a:normAutofit/>
          </a:bodyPr>
          <a:p>
            <a:r>
              <a:rPr dirty="0" lang="en-US"/>
              <a:t>Logistic</a:t>
            </a:r>
          </a:p>
        </p:txBody>
      </p:sp>
      <p:sp>
        <p:nvSpPr>
          <p:cNvPr id="1048610" name="Content Placeholder 2"/>
          <p:cNvSpPr>
            <a:spLocks noGrp="1"/>
          </p:cNvSpPr>
          <p:nvPr>
            <p:ph idx="1"/>
          </p:nvPr>
        </p:nvSpPr>
        <p:spPr>
          <a:xfrm>
            <a:off x="677334" y="1434905"/>
            <a:ext cx="8596668" cy="4606457"/>
          </a:xfrm>
        </p:spPr>
        <p:txBody>
          <a:bodyPr>
            <a:normAutofit fontScale="95833" lnSpcReduction="20000"/>
          </a:bodyPr>
          <a:p>
            <a:r>
              <a:rPr dirty="0" sz="2400" lang="en-US">
                <a:solidFill>
                  <a:schemeClr val="tx1"/>
                </a:solidFill>
                <a:latin typeface="Calibri" panose="020F0502020204030204" pitchFamily="34" charset="0"/>
                <a:cs typeface="Calibri" panose="020F0502020204030204" pitchFamily="34" charset="0"/>
              </a:rPr>
              <a:t>The management of inventory in motion or at rest. </a:t>
            </a:r>
          </a:p>
          <a:p>
            <a:r>
              <a:rPr dirty="0" sz="2400" lang="en-US">
                <a:solidFill>
                  <a:schemeClr val="tx1"/>
                </a:solidFill>
                <a:latin typeface="Calibri" panose="020F0502020204030204" pitchFamily="34" charset="0"/>
                <a:cs typeface="Calibri" panose="020F0502020204030204" pitchFamily="34" charset="0"/>
              </a:rPr>
              <a:t>Inventory is in motion during transportation. </a:t>
            </a:r>
          </a:p>
          <a:p>
            <a:r>
              <a:rPr dirty="0" sz="2400" lang="en-US">
                <a:solidFill>
                  <a:schemeClr val="tx1"/>
                </a:solidFill>
                <a:latin typeface="Calibri" panose="020F0502020204030204" pitchFamily="34" charset="0"/>
                <a:cs typeface="Calibri" panose="020F0502020204030204" pitchFamily="34" charset="0"/>
              </a:rPr>
              <a:t>Inventory is at rest awaiting production of finished goods or distribution at the final point of sale. (UNCTAD)</a:t>
            </a:r>
          </a:p>
          <a:p>
            <a:pPr algn="l" indent="0" marL="0">
              <a:buNone/>
            </a:pPr>
            <a:endParaRPr dirty="0" sz="2400" lang="en-US">
              <a:solidFill>
                <a:schemeClr val="tx1"/>
              </a:solidFill>
              <a:latin typeface="Calibri" panose="020F0502020204030204" pitchFamily="34" charset="0"/>
              <a:cs typeface="Calibri" panose="020F0502020204030204" pitchFamily="34" charset="0"/>
            </a:endParaRPr>
          </a:p>
          <a:p>
            <a:r>
              <a:rPr dirty="0" sz="2400" lang="en-US">
                <a:solidFill>
                  <a:schemeClr val="tx1"/>
                </a:solidFill>
                <a:latin typeface="Calibri" panose="020F0502020204030204" pitchFamily="34" charset="0"/>
                <a:cs typeface="Calibri" panose="020F0502020204030204" pitchFamily="34" charset="0"/>
              </a:rPr>
              <a:t>The process of planning, implementing, managing and controlling the flow and storage of goods, services and related information from the point of origin to the point of consumption. (UNCTAD) </a:t>
            </a:r>
          </a:p>
          <a:p>
            <a:endParaRPr baseline="0" b="0" dirty="0" sz="2800" i="0" lang="en-US" strike="noStrike" u="none">
              <a:solidFill>
                <a:srgbClr val="000000"/>
              </a:solidFill>
              <a:latin typeface="Arial" panose="020B0604020202020204" pitchFamily="34" charset="0"/>
            </a:endParaRPr>
          </a:p>
          <a:p>
            <a:endParaRPr dirty="0" sz="280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43" name="Title 1"/>
          <p:cNvSpPr>
            <a:spLocks noGrp="1"/>
          </p:cNvSpPr>
          <p:nvPr>
            <p:ph type="title"/>
          </p:nvPr>
        </p:nvSpPr>
        <p:spPr/>
        <p:txBody>
          <a:bodyPr anchor="t" bIns="45720" lIns="91440" rIns="91440" rtlCol="0" tIns="45720" vert="horz">
            <a:normAutofit fontScale="90000"/>
          </a:bodyPr>
          <a:p>
            <a:r>
              <a:rPr dirty="0" lang="en-US"/>
              <a:t>The benefits of Fulfillment by Amazon</a:t>
            </a:r>
            <a:br>
              <a:rPr dirty="0" lang="en-US"/>
            </a:br>
            <a:endParaRPr dirty="0" lang="en-US"/>
          </a:p>
        </p:txBody>
      </p:sp>
      <p:sp>
        <p:nvSpPr>
          <p:cNvPr id="1048644" name="Content Placeholder 2"/>
          <p:cNvSpPr>
            <a:spLocks noGrp="1"/>
          </p:cNvSpPr>
          <p:nvPr>
            <p:ph idx="1"/>
          </p:nvPr>
        </p:nvSpPr>
        <p:spPr>
          <a:xfrm>
            <a:off x="677334" y="1930401"/>
            <a:ext cx="8596668" cy="4110962"/>
          </a:xfrm>
        </p:spPr>
        <p:txBody>
          <a:bodyPr>
            <a:normAutofit fontScale="93750" lnSpcReduction="20000"/>
          </a:bodyPr>
          <a:p>
            <a:pPr algn="just" indent="0" marL="0">
              <a:buNone/>
            </a:pPr>
            <a:r>
              <a:rPr dirty="0" sz="3200" lang="en-US">
                <a:effectLst/>
                <a:latin typeface="Calibri" panose="020F0502020204030204" pitchFamily="34" charset="0"/>
                <a:ea typeface="Calibri" panose="020F0502020204030204" pitchFamily="34" charset="0"/>
                <a:cs typeface="Calibri" panose="020F0502020204030204" pitchFamily="34" charset="0"/>
              </a:rPr>
              <a:t>Around the world, Amazon has more than 175 fulfillment centers which contain more than 150 million square feet of storage space. With FBA, you get to store your stuff on those shelves. You also get Amazon’s world-class customer service and returns, along with other advantages (like automatic Prime eligibility and Free Super Saver Shipping) that help you scale your business—fast.</a:t>
            </a:r>
            <a:endParaRPr dirty="0" sz="3200" lang="en-US">
              <a:effectLst/>
              <a:latin typeface="Calibri" panose="020F0502020204030204" pitchFamily="34" charset="0"/>
              <a:ea typeface="Calibri" panose="020F0502020204030204" pitchFamily="34" charset="0"/>
              <a:cs typeface="Arial" panose="020B0604020202020204" pitchFamily="34" charset="0"/>
            </a:endParaRPr>
          </a:p>
          <a:p>
            <a:pPr algn="just"/>
            <a:endParaRPr dirty="0" sz="320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45" name="Title 1"/>
          <p:cNvSpPr>
            <a:spLocks noGrp="1"/>
          </p:cNvSpPr>
          <p:nvPr>
            <p:ph type="title"/>
          </p:nvPr>
        </p:nvSpPr>
        <p:spPr/>
        <p:txBody>
          <a:bodyPr anchor="t" bIns="45720" lIns="91440" rIns="91440" rtlCol="0" tIns="45720" vert="horz">
            <a:normAutofit fontScale="90000"/>
          </a:bodyPr>
          <a:p>
            <a:r>
              <a:rPr dirty="0" lang="en-US"/>
              <a:t>How Fulfillment by Amazon works</a:t>
            </a:r>
            <a:br>
              <a:rPr dirty="0" lang="en-US"/>
            </a:br>
            <a:endParaRPr dirty="0" lang="en-US"/>
          </a:p>
        </p:txBody>
      </p:sp>
      <p:sp>
        <p:nvSpPr>
          <p:cNvPr id="1048646" name="Content Placeholder 2"/>
          <p:cNvSpPr>
            <a:spLocks noGrp="1"/>
          </p:cNvSpPr>
          <p:nvPr>
            <p:ph idx="1"/>
          </p:nvPr>
        </p:nvSpPr>
        <p:spPr>
          <a:xfrm>
            <a:off x="677334" y="1744395"/>
            <a:ext cx="8596668" cy="4296968"/>
          </a:xfrm>
        </p:spPr>
        <p:txBody>
          <a:bodyPr>
            <a:normAutofit fontScale="96429" lnSpcReduction="20000"/>
          </a:bodyPr>
          <a:p>
            <a:pPr algn="just" marL="0" marR="0">
              <a:lnSpc>
                <a:spcPct val="107000"/>
              </a:lnSpc>
              <a:spcBef>
                <a:spcPts val="0"/>
              </a:spcBef>
              <a:spcAft>
                <a:spcPts val="0"/>
              </a:spcAft>
            </a:pPr>
            <a:r>
              <a:rPr dirty="0" sz="2800" lang="en-US">
                <a:effectLst/>
                <a:latin typeface="Calibri" panose="020F0502020204030204" pitchFamily="34" charset="0"/>
                <a:ea typeface="Calibri" panose="020F0502020204030204" pitchFamily="34" charset="0"/>
                <a:cs typeface="Calibri" panose="020F0502020204030204" pitchFamily="34" charset="0"/>
              </a:rPr>
              <a:t>1. Ship your inventory to Amazon. It will be scanned and made available for sale.</a:t>
            </a:r>
            <a:endParaRPr dirty="0" sz="2800" lang="en-US">
              <a:effectLst/>
              <a:latin typeface="Calibri" panose="020F0502020204030204" pitchFamily="34" charset="0"/>
              <a:ea typeface="Calibri" panose="020F0502020204030204" pitchFamily="34" charset="0"/>
              <a:cs typeface="Arial" panose="020B0604020202020204" pitchFamily="34" charset="0"/>
            </a:endParaRPr>
          </a:p>
          <a:p>
            <a:pPr algn="just" marL="0" marR="0">
              <a:lnSpc>
                <a:spcPct val="107000"/>
              </a:lnSpc>
              <a:spcBef>
                <a:spcPts val="0"/>
              </a:spcBef>
              <a:spcAft>
                <a:spcPts val="0"/>
              </a:spcAft>
            </a:pPr>
            <a:r>
              <a:rPr dirty="0" sz="2800" lang="en-US">
                <a:effectLst/>
                <a:latin typeface="Calibri" panose="020F0502020204030204" pitchFamily="34" charset="0"/>
                <a:ea typeface="Calibri" panose="020F0502020204030204" pitchFamily="34" charset="0"/>
                <a:cs typeface="Calibri" panose="020F0502020204030204" pitchFamily="34" charset="0"/>
              </a:rPr>
              <a:t>2. With each order, Amazon packages and ships the product directly to the customer.</a:t>
            </a:r>
            <a:endParaRPr dirty="0" sz="2800" lang="en-US">
              <a:effectLst/>
              <a:latin typeface="Calibri" panose="020F0502020204030204" pitchFamily="34" charset="0"/>
              <a:ea typeface="Calibri" panose="020F0502020204030204" pitchFamily="34" charset="0"/>
              <a:cs typeface="Arial" panose="020B0604020202020204" pitchFamily="34" charset="0"/>
            </a:endParaRPr>
          </a:p>
          <a:p>
            <a:pPr algn="just" marL="0" marR="0">
              <a:lnSpc>
                <a:spcPct val="107000"/>
              </a:lnSpc>
              <a:spcBef>
                <a:spcPts val="0"/>
              </a:spcBef>
              <a:spcAft>
                <a:spcPts val="0"/>
              </a:spcAft>
            </a:pPr>
            <a:r>
              <a:rPr dirty="0" sz="2800" lang="en-US">
                <a:effectLst/>
                <a:latin typeface="Calibri" panose="020F0502020204030204" pitchFamily="34" charset="0"/>
                <a:ea typeface="Calibri" panose="020F0502020204030204" pitchFamily="34" charset="0"/>
                <a:cs typeface="Calibri" panose="020F0502020204030204" pitchFamily="34" charset="0"/>
              </a:rPr>
              <a:t>3. Amazon collects payment from the customer and pays you available funds every two weeks.</a:t>
            </a:r>
            <a:endParaRPr dirty="0" sz="2800" lang="en-US">
              <a:effectLst/>
              <a:latin typeface="Calibri" panose="020F0502020204030204" pitchFamily="34" charset="0"/>
              <a:ea typeface="Calibri" panose="020F0502020204030204" pitchFamily="34" charset="0"/>
              <a:cs typeface="Arial" panose="020B0604020202020204" pitchFamily="34" charset="0"/>
            </a:endParaRPr>
          </a:p>
          <a:p>
            <a:pPr algn="just" marL="0" marR="0">
              <a:lnSpc>
                <a:spcPct val="107000"/>
              </a:lnSpc>
              <a:spcBef>
                <a:spcPts val="0"/>
              </a:spcBef>
              <a:spcAft>
                <a:spcPts val="0"/>
              </a:spcAft>
            </a:pPr>
            <a:r>
              <a:rPr dirty="0" sz="2800" lang="en-US">
                <a:effectLst/>
                <a:latin typeface="Calibri" panose="020F0502020204030204" pitchFamily="34" charset="0"/>
                <a:ea typeface="Calibri" panose="020F0502020204030204" pitchFamily="34" charset="0"/>
                <a:cs typeface="Calibri" panose="020F0502020204030204" pitchFamily="34" charset="0"/>
              </a:rPr>
              <a:t>4. Amazon’s customer service team handles questions, returns, and refunds.</a:t>
            </a:r>
            <a:endParaRPr dirty="0" sz="2800" lang="en-US">
              <a:effectLst/>
              <a:latin typeface="Calibri" panose="020F0502020204030204" pitchFamily="34" charset="0"/>
              <a:ea typeface="Calibri" panose="020F0502020204030204" pitchFamily="34" charset="0"/>
              <a:cs typeface="Arial" panose="020B0604020202020204" pitchFamily="34" charset="0"/>
            </a:endParaRPr>
          </a:p>
          <a:p>
            <a:pPr algn="just"/>
            <a:endParaRPr dirty="0" sz="280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47" name="Title 1"/>
          <p:cNvSpPr>
            <a:spLocks noGrp="1"/>
          </p:cNvSpPr>
          <p:nvPr>
            <p:ph type="title"/>
          </p:nvPr>
        </p:nvSpPr>
        <p:spPr/>
        <p:txBody>
          <a:bodyPr anchor="t" bIns="45720" lIns="91440" rIns="91440" rtlCol="0" tIns="45720" vert="horz">
            <a:normAutofit fontScale="90000"/>
          </a:bodyPr>
          <a:p>
            <a:r>
              <a:rPr dirty="0" lang="en-US"/>
              <a:t>Fees for using Fulfillment by Amazon (FBA)</a:t>
            </a:r>
            <a:br>
              <a:rPr dirty="0" lang="en-US"/>
            </a:br>
            <a:endParaRPr dirty="0" lang="en-US"/>
          </a:p>
        </p:txBody>
      </p:sp>
      <p:sp>
        <p:nvSpPr>
          <p:cNvPr id="1048648" name="Content Placeholder 2"/>
          <p:cNvSpPr>
            <a:spLocks noGrp="1"/>
          </p:cNvSpPr>
          <p:nvPr>
            <p:ph idx="1"/>
          </p:nvPr>
        </p:nvSpPr>
        <p:spPr>
          <a:xfrm>
            <a:off x="677334" y="1930401"/>
            <a:ext cx="8596668" cy="4110962"/>
          </a:xfrm>
        </p:spPr>
        <p:txBody>
          <a:bodyPr>
            <a:normAutofit fontScale="78125" lnSpcReduction="20000"/>
          </a:bodyPr>
          <a:p>
            <a:pPr algn="just" indent="0" marL="0">
              <a:buNone/>
            </a:pPr>
            <a:r>
              <a:rPr dirty="0" sz="3200" lang="en-US">
                <a:effectLst/>
                <a:latin typeface="Calibri" panose="020F0502020204030204" pitchFamily="34" charset="0"/>
                <a:ea typeface="Calibri" panose="020F0502020204030204" pitchFamily="34" charset="0"/>
                <a:cs typeface="Calibri" panose="020F0502020204030204" pitchFamily="34" charset="0"/>
              </a:rPr>
              <a:t>There are two types of FBA fees: fulfillment fees (which are charged per unit sold and include picking and packing your orders, shipping and handling, customer service, and product returns), and inventory storage fees (which are charged monthly, and are based on the volume of inventory being held in an Amazon fulfillment center). For more information, refer to the </a:t>
            </a:r>
            <a:r>
              <a:rPr dirty="0" sz="3200" lang="en-US"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1"/>
              </a:rPr>
              <a:t>https://sellercentral.amazon.com/gp/help/external/help-page.html?itemID=201074400</a:t>
            </a:r>
            <a:r>
              <a:rPr dirty="0" sz="3200" lang="en-US">
                <a:effectLst/>
                <a:latin typeface="Calibri" panose="020F0502020204030204" pitchFamily="34" charset="0"/>
                <a:ea typeface="Calibri" panose="020F0502020204030204" pitchFamily="34" charset="0"/>
                <a:cs typeface="Calibri" panose="020F0502020204030204" pitchFamily="34" charset="0"/>
              </a:rPr>
              <a:t> .</a:t>
            </a:r>
          </a:p>
          <a:p>
            <a:pPr algn="just" indent="0" marL="0">
              <a:buNone/>
            </a:pPr>
            <a:r>
              <a:rPr dirty="0" sz="3200" lang="en-US">
                <a:latin typeface="Calibri" panose="020F0502020204030204" pitchFamily="34" charset="0"/>
                <a:ea typeface="Calibri" panose="020F0502020204030204" pitchFamily="34" charset="0"/>
                <a:cs typeface="Calibri" panose="020F0502020204030204" pitchFamily="34" charset="0"/>
              </a:rPr>
              <a:t>Video of Kiva Robots</a:t>
            </a:r>
          </a:p>
          <a:p>
            <a:pPr algn="just" indent="0" marL="0">
              <a:buNone/>
            </a:pPr>
            <a:r>
              <a:rPr dirty="0" sz="3200" lang="en-US">
                <a:effectLst/>
                <a:latin typeface="Calibri" panose="020F0502020204030204" pitchFamily="34" charset="0"/>
                <a:ea typeface="Calibri" panose="020F0502020204030204" pitchFamily="34" charset="0"/>
                <a:cs typeface="Calibri" panose="020F0502020204030204" pitchFamily="34" charset="0"/>
              </a:rPr>
              <a:t>Other Packing and Delivery Video</a:t>
            </a:r>
            <a:endParaRPr dirty="0" sz="3200" lang="en-US">
              <a:effectLst/>
              <a:latin typeface="Calibri" panose="020F0502020204030204" pitchFamily="34" charset="0"/>
              <a:ea typeface="Calibri" panose="020F0502020204030204" pitchFamily="34" charset="0"/>
              <a:cs typeface="Arial" panose="020B0604020202020204" pitchFamily="34" charset="0"/>
            </a:endParaRPr>
          </a:p>
          <a:p>
            <a:pPr algn="just"/>
            <a:endParaRPr dirty="0" sz="320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49" name="Title 1"/>
          <p:cNvSpPr>
            <a:spLocks noGrp="1"/>
          </p:cNvSpPr>
          <p:nvPr>
            <p:ph type="title"/>
          </p:nvPr>
        </p:nvSpPr>
        <p:spPr>
          <a:xfrm>
            <a:off x="677334" y="450576"/>
            <a:ext cx="8596668" cy="783103"/>
          </a:xfrm>
        </p:spPr>
        <p:txBody>
          <a:bodyPr>
            <a:noAutofit/>
          </a:bodyPr>
          <a:p>
            <a:r>
              <a:rPr dirty="0" sz="2800" lang="en-US"/>
              <a:t>Some General Information about FBA &amp; Packing</a:t>
            </a:r>
          </a:p>
        </p:txBody>
      </p:sp>
      <p:sp>
        <p:nvSpPr>
          <p:cNvPr id="1048650" name="Content Placeholder 2"/>
          <p:cNvSpPr>
            <a:spLocks noGrp="1"/>
          </p:cNvSpPr>
          <p:nvPr>
            <p:ph idx="1"/>
          </p:nvPr>
        </p:nvSpPr>
        <p:spPr>
          <a:xfrm>
            <a:off x="677334" y="1392703"/>
            <a:ext cx="8596668" cy="4648660"/>
          </a:xfrm>
        </p:spPr>
        <p:txBody>
          <a:bodyPr>
            <a:normAutofit fontScale="88889" lnSpcReduction="20000"/>
          </a:bodyPr>
          <a:p>
            <a:r>
              <a:rPr b="0" dirty="0" sz="3200" i="0" lang="en-US">
                <a:solidFill>
                  <a:srgbClr val="0F1111"/>
                </a:solidFill>
                <a:effectLst/>
                <a:latin typeface="Amazon Ember"/>
              </a:rPr>
              <a:t>Getting started with Fulfillment by Amazon (FBA)</a:t>
            </a:r>
          </a:p>
          <a:p>
            <a:pPr indent="0" marL="0">
              <a:buNone/>
            </a:pPr>
            <a:r>
              <a:rPr dirty="0" lang="en-US">
                <a:solidFill>
                  <a:schemeClr val="bg1"/>
                </a:solidFill>
                <a:highlight>
                  <a:srgbClr val="0000FF"/>
                </a:highlight>
              </a:rPr>
              <a:t>https://sellercentral.amazon.com/gp/help/external/help-page.html?itemID=53921&amp;language=en_US&amp;ref=efph_53921_bred_201074400</a:t>
            </a:r>
          </a:p>
          <a:p>
            <a:r>
              <a:rPr b="0" dirty="0" sz="3200" i="0" lang="en-US">
                <a:solidFill>
                  <a:srgbClr val="0F1111"/>
                </a:solidFill>
                <a:effectLst/>
                <a:latin typeface="Amazon Ember"/>
              </a:rPr>
              <a:t>FBA features, services, and fees</a:t>
            </a:r>
          </a:p>
          <a:p>
            <a:pPr indent="0" marL="0">
              <a:buNone/>
            </a:pPr>
            <a:r>
              <a:rPr dirty="0" lang="en-US">
                <a:solidFill>
                  <a:schemeClr val="bg1"/>
                </a:solidFill>
                <a:highlight>
                  <a:srgbClr val="0000FF"/>
                </a:highlight>
              </a:rPr>
              <a:t>https://sellercentral.amazon.com/gp/help/external/help-page.html?itemID=201074400&amp;language=en_US&amp;ref=efph_201074400_bred_201023020</a:t>
            </a:r>
          </a:p>
          <a:p>
            <a:r>
              <a:rPr b="0" dirty="0" sz="3200" i="0" lang="en-US">
                <a:solidFill>
                  <a:srgbClr val="0F1111"/>
                </a:solidFill>
                <a:effectLst/>
                <a:latin typeface="Amazon Ember"/>
              </a:rPr>
              <a:t>Packaging and prep requirements</a:t>
            </a:r>
          </a:p>
          <a:p>
            <a:pPr indent="0" marL="0">
              <a:buNone/>
            </a:pPr>
            <a:r>
              <a:rPr dirty="0" lang="en-US">
                <a:solidFill>
                  <a:schemeClr val="bg1"/>
                </a:solidFill>
                <a:highlight>
                  <a:srgbClr val="0000FF"/>
                </a:highlight>
                <a:hlinkClick r:id="rId1"/>
              </a:rPr>
              <a:t>https://sellercentral.amazon.com/gp/help/external/200141500?language=en_US&amp;ref=efph_200141500_cont_201023020</a:t>
            </a:r>
            <a:endParaRPr dirty="0" lang="en-US">
              <a:solidFill>
                <a:schemeClr val="bg1"/>
              </a:solidFill>
              <a:highlight>
                <a:srgbClr val="0000FF"/>
              </a:highlight>
            </a:endParaRPr>
          </a:p>
          <a:p>
            <a:endParaRPr dirty="0" lang="en-US"/>
          </a:p>
          <a:p>
            <a:r>
              <a:rPr dirty="0" sz="3200" lang="en-US">
                <a:solidFill>
                  <a:srgbClr val="0F1111"/>
                </a:solidFill>
                <a:latin typeface="Amazon Ember"/>
              </a:rPr>
              <a:t>FBA Label Service</a:t>
            </a:r>
          </a:p>
          <a:p>
            <a:pPr indent="0" marL="0">
              <a:buNone/>
            </a:pPr>
            <a:r>
              <a:rPr dirty="0" lang="en-US">
                <a:solidFill>
                  <a:schemeClr val="bg1"/>
                </a:solidFill>
                <a:highlight>
                  <a:srgbClr val="0000FF"/>
                </a:highlight>
                <a:hlinkClick r:id="rId2"/>
              </a:rPr>
              <a:t>https://sellercentral.amazon.com/gp/help/external/200483750?language=en_US&amp;ref=efph_200483750_cont_201023020</a:t>
            </a:r>
            <a:endParaRPr dirty="0" lang="en-US">
              <a:solidFill>
                <a:schemeClr val="bg1"/>
              </a:solidFill>
              <a:highlight>
                <a:srgbClr val="0000FF"/>
              </a:highlight>
            </a:endParaRPr>
          </a:p>
          <a:p>
            <a:endParaRPr dirty="0" lang="en-US">
              <a:solidFill>
                <a:schemeClr val="bg1"/>
              </a:solidFill>
              <a:highlight>
                <a:srgbClr val="0000FF"/>
              </a:highlight>
            </a:endParaRPr>
          </a:p>
          <a:p>
            <a:endParaRPr dirty="0" lang="en-US">
              <a:solidFill>
                <a:schemeClr val="bg1"/>
              </a:solidFill>
              <a:highlight>
                <a:srgbClr val="0000FF"/>
              </a:highlight>
            </a:endParaRPr>
          </a:p>
          <a:p>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51" name="Title 1"/>
          <p:cNvSpPr>
            <a:spLocks noGrp="1"/>
          </p:cNvSpPr>
          <p:nvPr>
            <p:ph type="title"/>
          </p:nvPr>
        </p:nvSpPr>
        <p:spPr/>
        <p:txBody>
          <a:bodyPr anchor="t" bIns="45720" lIns="91440" rIns="91440" rtlCol="0" tIns="45720" vert="horz">
            <a:normAutofit fontScale="90000"/>
          </a:bodyPr>
          <a:p>
            <a:r>
              <a:rPr dirty="0" lang="en-US"/>
              <a:t>Send/Replenish Inventory</a:t>
            </a:r>
            <a:br>
              <a:rPr dirty="0" lang="en-US"/>
            </a:br>
            <a:r>
              <a:rPr dirty="0" lang="en-US"/>
              <a:t>FBA inventory storage limits</a:t>
            </a:r>
            <a:br>
              <a:rPr dirty="0" lang="en-US"/>
            </a:br>
            <a:endParaRPr dirty="0" lang="en-US"/>
          </a:p>
        </p:txBody>
      </p:sp>
      <p:sp>
        <p:nvSpPr>
          <p:cNvPr id="1048652" name="Content Placeholder 2"/>
          <p:cNvSpPr>
            <a:spLocks noGrp="1"/>
          </p:cNvSpPr>
          <p:nvPr>
            <p:ph idx="1"/>
          </p:nvPr>
        </p:nvSpPr>
        <p:spPr>
          <a:xfrm>
            <a:off x="677334" y="1930400"/>
            <a:ext cx="8930492" cy="4317999"/>
          </a:xfrm>
        </p:spPr>
        <p:txBody>
          <a:bodyPr>
            <a:normAutofit fontScale="88235" lnSpcReduction="10000"/>
          </a:bodyPr>
          <a:p>
            <a:pPr indent="0" marL="0">
              <a:buNone/>
            </a:pPr>
            <a:r>
              <a:rPr dirty="0" sz="1700" lang="en-US">
                <a:solidFill>
                  <a:schemeClr val="bg1"/>
                </a:solidFill>
                <a:highlight>
                  <a:srgbClr val="0000FF"/>
                </a:highlight>
                <a:hlinkClick r:id="rId1"/>
              </a:rPr>
              <a:t>https://sellercentral.amazon.com/gp/help/external/XLRKWL8L5BMSHWB?language=en_US&amp;ref=efph_XLRKWL8L5BMSHWB_cont_201074410</a:t>
            </a:r>
            <a:endParaRPr dirty="0" sz="1700" lang="en-US">
              <a:solidFill>
                <a:schemeClr val="bg1"/>
              </a:solidFill>
              <a:highlight>
                <a:srgbClr val="0000FF"/>
              </a:highlight>
            </a:endParaRPr>
          </a:p>
          <a:p>
            <a:pPr indent="0" marL="0">
              <a:buNone/>
            </a:pPr>
            <a:endParaRPr dirty="0" lang="en-US"/>
          </a:p>
          <a:p>
            <a:r>
              <a:rPr dirty="0" sz="2400" lang="en-US"/>
              <a:t>Amazon does not allow large space to the sellers, it depends on the sellers performance who maintain an Inventory Performance Index (IPI).</a:t>
            </a:r>
          </a:p>
          <a:p>
            <a:r>
              <a:rPr dirty="0" sz="2400" lang="en-US"/>
              <a:t>Amazon split the inventory depend on the location of the customers, size of unit, and available space in the fulfilment centers.</a:t>
            </a:r>
          </a:p>
          <a:p>
            <a:r>
              <a:rPr dirty="0" sz="2400" lang="en-US"/>
              <a:t>Inventory Placement Service need to signup for single destination</a:t>
            </a:r>
          </a:p>
          <a:p>
            <a:r>
              <a:rPr dirty="0" sz="2400" lang="en-US"/>
              <a:t>For individual, the storage limit is 10 cubic feet and for professional it may be 25 cubic feet  or depend on IPI.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53" name="Title 1"/>
          <p:cNvSpPr>
            <a:spLocks noGrp="1"/>
          </p:cNvSpPr>
          <p:nvPr>
            <p:ph type="title"/>
          </p:nvPr>
        </p:nvSpPr>
        <p:spPr/>
        <p:txBody>
          <a:bodyPr anchor="t" bIns="45720" lIns="91440" rIns="91440" rtlCol="0" tIns="45720" vert="horz">
            <a:normAutofit fontScale="90000"/>
          </a:bodyPr>
          <a:p>
            <a:r>
              <a:rPr dirty="0" lang="en-US"/>
              <a:t>Let's talk numbers</a:t>
            </a:r>
            <a:br>
              <a:rPr dirty="0" lang="en-US"/>
            </a:br>
            <a:endParaRPr dirty="0" lang="en-US"/>
          </a:p>
        </p:txBody>
      </p:sp>
      <p:sp>
        <p:nvSpPr>
          <p:cNvPr id="1048654" name="Content Placeholder 2"/>
          <p:cNvSpPr>
            <a:spLocks noGrp="1"/>
          </p:cNvSpPr>
          <p:nvPr>
            <p:ph idx="1"/>
          </p:nvPr>
        </p:nvSpPr>
        <p:spPr/>
        <p:txBody>
          <a:bodyPr bIns="45720" lIns="91440" rIns="91440" rtlCol="0" tIns="45720" vert="horz">
            <a:normAutofit fontScale="90000" lnSpcReduction="20000"/>
          </a:bodyPr>
          <a:p>
            <a:pPr algn="just" indent="0" marL="0">
              <a:buNone/>
            </a:pPr>
            <a:r>
              <a:rPr dirty="0" sz="3200" lang="en-US">
                <a:latin typeface="Calibri" panose="020F0502020204030204" pitchFamily="34" charset="0"/>
                <a:cs typeface="Calibri" panose="020F0502020204030204" pitchFamily="34" charset="0"/>
              </a:rPr>
              <a:t>The cost to sell on Amazon depends on your selling plan, product category, fulfillment strategy, and other variables. The options are flexible, so you can find the combo that works best for you and your goals.</a:t>
            </a:r>
            <a:endParaRPr dirty="0" sz="3200" lang="en-US">
              <a:latin typeface="Calibri" panose="020F0502020204030204" pitchFamily="34" charset="0"/>
              <a:cs typeface="Calibri" panose="020F0502020204030204" pitchFamily="34" charset="0"/>
              <a:hlinkClick r:id="rId1"/>
            </a:endParaRPr>
          </a:p>
          <a:p>
            <a:pPr algn="just" indent="0" marL="0">
              <a:buNone/>
            </a:pPr>
            <a:endParaRPr dirty="0" sz="3200" lang="en-US">
              <a:latin typeface="Calibri" panose="020F0502020204030204" pitchFamily="34" charset="0"/>
              <a:cs typeface="Calibri" panose="020F0502020204030204" pitchFamily="34" charset="0"/>
              <a:hlinkClick r:id="rId1"/>
            </a:endParaRPr>
          </a:p>
          <a:p>
            <a:pPr algn="just" indent="0" marL="0">
              <a:buNone/>
            </a:pPr>
            <a:endParaRPr dirty="0" sz="3200" lang="en-US">
              <a:latin typeface="Calibri" panose="020F0502020204030204" pitchFamily="34" charset="0"/>
              <a:cs typeface="Calibri" panose="020F0502020204030204" pitchFamily="34" charset="0"/>
              <a:hlinkClick r:id="rId1"/>
            </a:endParaRPr>
          </a:p>
          <a:p>
            <a:pPr algn="just" indent="0" marL="0">
              <a:buNone/>
            </a:pPr>
            <a:r>
              <a:rPr dirty="0" sz="2000" lang="en-US">
                <a:solidFill>
                  <a:schemeClr val="bg1"/>
                </a:solidFill>
                <a:highlight>
                  <a:srgbClr val="0000FF"/>
                </a:highlight>
                <a:hlinkClick r:id="rId1"/>
              </a:rPr>
              <a:t>https://sell.amazon.com/pricing.html?ref_=sdus_soa_hp_pricing#referral-fees</a:t>
            </a:r>
            <a:r>
              <a:rPr dirty="0" sz="2000" lang="en-US">
                <a:solidFill>
                  <a:schemeClr val="bg1"/>
                </a:solidFill>
                <a:highlight>
                  <a:srgbClr val="0000FF"/>
                </a:highlight>
              </a:rPr>
              <a:t> </a:t>
            </a:r>
          </a:p>
          <a:p>
            <a:pPr algn="just" indent="0" marL="0">
              <a:buNone/>
            </a:pPr>
            <a:r>
              <a:rPr dirty="0" sz="3200" lang="en-US">
                <a:latin typeface="Calibri" panose="020F0502020204030204" pitchFamily="34" charset="0"/>
                <a:cs typeface="Calibri" panose="020F0502020204030204" pitchFamily="34" charset="0"/>
              </a:rPr>
              <a:t>Every cost is mentioned in the above page.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55" name="Title 1"/>
          <p:cNvSpPr>
            <a:spLocks noGrp="1"/>
          </p:cNvSpPr>
          <p:nvPr>
            <p:ph type="title"/>
          </p:nvPr>
        </p:nvSpPr>
        <p:spPr/>
        <p:txBody>
          <a:bodyPr anchor="t" bIns="45720" lIns="91440" rIns="91440" rtlCol="0" tIns="45720" vert="horz">
            <a:normAutofit fontScale="90000"/>
          </a:bodyPr>
          <a:p>
            <a:r>
              <a:rPr dirty="0" lang="en-US"/>
              <a:t>Selling plans</a:t>
            </a:r>
            <a:br>
              <a:rPr dirty="0" lang="en-US"/>
            </a:br>
            <a:endParaRPr dirty="0" lang="en-US"/>
          </a:p>
        </p:txBody>
      </p:sp>
      <p:sp>
        <p:nvSpPr>
          <p:cNvPr id="1048656" name="Content Placeholder 2"/>
          <p:cNvSpPr>
            <a:spLocks noGrp="1"/>
          </p:cNvSpPr>
          <p:nvPr>
            <p:ph idx="1"/>
          </p:nvPr>
        </p:nvSpPr>
        <p:spPr>
          <a:xfrm>
            <a:off x="677334" y="1119582"/>
            <a:ext cx="8596668" cy="5421895"/>
          </a:xfrm>
        </p:spPr>
        <p:txBody>
          <a:bodyPr bIns="45720" lIns="91440" rIns="91440" rtlCol="0" tIns="45720" vert="horz">
            <a:noAutofit/>
          </a:bodyPr>
          <a:p>
            <a:pPr algn="just" indent="0" marL="0">
              <a:buNone/>
            </a:pPr>
            <a:r>
              <a:rPr dirty="0" sz="2000" lang="en-US">
                <a:latin typeface="Calibri" panose="020F0502020204030204" pitchFamily="34" charset="0"/>
                <a:cs typeface="Calibri" panose="020F0502020204030204" pitchFamily="34" charset="0"/>
              </a:rPr>
              <a:t>Our selling plans give you the freedom to pay per sale or stick to a flat monthly fee. You can change or cancel your plan at any time.</a:t>
            </a:r>
          </a:p>
          <a:p>
            <a:pPr algn="just" indent="0" marL="0">
              <a:buNone/>
            </a:pPr>
            <a:r>
              <a:rPr dirty="0" sz="2000" lang="en-US">
                <a:latin typeface="Calibri" panose="020F0502020204030204" pitchFamily="34" charset="0"/>
                <a:cs typeface="Calibri" panose="020F0502020204030204" pitchFamily="34" charset="0"/>
              </a:rPr>
              <a:t>Some other general information regarding fees.</a:t>
            </a:r>
          </a:p>
          <a:p>
            <a:pPr algn="just" indent="0" marL="0">
              <a:buNone/>
            </a:pPr>
            <a:r>
              <a:rPr dirty="0" sz="2000" lang="en-US">
                <a:latin typeface="Calibri" panose="020F0502020204030204" pitchFamily="34" charset="0"/>
                <a:cs typeface="Calibri" panose="020F0502020204030204" pitchFamily="34" charset="0"/>
              </a:rPr>
              <a:t>1.	Individual $0.99/ item sold + additional selling fees</a:t>
            </a:r>
          </a:p>
          <a:p>
            <a:pPr algn="just" indent="0" marL="0">
              <a:buNone/>
            </a:pPr>
            <a:r>
              <a:rPr dirty="0" sz="2000" lang="en-US">
                <a:latin typeface="Calibri" panose="020F0502020204030204" pitchFamily="34" charset="0"/>
                <a:cs typeface="Calibri" panose="020F0502020204030204" pitchFamily="34" charset="0"/>
              </a:rPr>
              <a:t>2.	Professional $39.99/ month + additional selling fees</a:t>
            </a:r>
          </a:p>
          <a:p>
            <a:pPr algn="just" indent="0" marL="0">
              <a:buNone/>
            </a:pPr>
            <a:r>
              <a:rPr dirty="0" sz="2000" lang="en-US">
                <a:latin typeface="Calibri" panose="020F0502020204030204" pitchFamily="34" charset="0"/>
                <a:cs typeface="Calibri" panose="020F0502020204030204" pitchFamily="34" charset="0"/>
              </a:rPr>
              <a:t>3.	 Referral Fees on categories and percentage of the selling price (It may start from 8% to 45%)</a:t>
            </a:r>
          </a:p>
          <a:p>
            <a:pPr algn="just" indent="0" marL="0">
              <a:buNone/>
            </a:pPr>
            <a:r>
              <a:rPr dirty="0" sz="2000" lang="en-US">
                <a:latin typeface="Calibri" panose="020F0502020204030204" pitchFamily="34" charset="0"/>
                <a:cs typeface="Calibri" panose="020F0502020204030204" pitchFamily="34" charset="0"/>
              </a:rPr>
              <a:t>4. 	 FBA fulfillment fees/basically shipment fees, it depends on the dimension, weight, and units of the products</a:t>
            </a:r>
          </a:p>
          <a:p>
            <a:pPr algn="just" indent="0" marL="0">
              <a:buNone/>
            </a:pPr>
            <a:r>
              <a:rPr dirty="0" sz="2000" lang="en-US">
                <a:latin typeface="Calibri" panose="020F0502020204030204" pitchFamily="34" charset="0"/>
                <a:cs typeface="Calibri" panose="020F0502020204030204" pitchFamily="34" charset="0"/>
              </a:rPr>
              <a:t>5.	 FBA storage fees, Inventory storage fees are charged monthly based on the daily average volume (measured in cubic feet) for the space your inventory occupies in Amazon fulfillment centers. The volume measurement is based on unit size when properly packaged and ready to ship, </a:t>
            </a:r>
            <a:r>
              <a:rPr dirty="0" sz="2000" lang="en-US" err="1">
                <a:latin typeface="Calibri" panose="020F0502020204030204" pitchFamily="34" charset="0"/>
                <a:cs typeface="Calibri" panose="020F0502020204030204" pitchFamily="34" charset="0"/>
              </a:rPr>
              <a:t>e.g</a:t>
            </a:r>
            <a:r>
              <a:rPr dirty="0" sz="2000" lang="en-US">
                <a:latin typeface="Calibri" panose="020F0502020204030204" pitchFamily="34" charset="0"/>
                <a:cs typeface="Calibri" panose="020F0502020204030204" pitchFamily="34" charset="0"/>
              </a:rPr>
              <a:t> $0.75 per cubic foot (Jan – Sep), $2.40 per cubic foot (Oct – Dec)</a:t>
            </a:r>
          </a:p>
          <a:p>
            <a:pPr algn="just" indent="0" marL="0">
              <a:buNone/>
            </a:pPr>
            <a:endParaRPr dirty="0" sz="2000" lang="en-US">
              <a:latin typeface="Calibri" panose="020F0502020204030204" pitchFamily="34" charset="0"/>
              <a:cs typeface="Calibri" panose="020F0502020204030204" pitchFamily="34" charset="0"/>
            </a:endParaRPr>
          </a:p>
          <a:p>
            <a:pPr algn="just" indent="0" marL="0">
              <a:buNone/>
            </a:pPr>
            <a:endParaRPr dirty="0" sz="2000" lang="en-US">
              <a:latin typeface="Calibri" panose="020F0502020204030204" pitchFamily="34" charset="0"/>
              <a:cs typeface="Calibri" panose="020F0502020204030204" pitchFamily="34" charset="0"/>
            </a:endParaRPr>
          </a:p>
          <a:p>
            <a:pPr algn="just" indent="0" marL="0">
              <a:buNone/>
            </a:pPr>
            <a:endParaRPr dirty="0" sz="2000" lang="en-US">
              <a:latin typeface="Calibri" panose="020F0502020204030204" pitchFamily="34" charset="0"/>
              <a:cs typeface="Calibri" panose="020F0502020204030204" pitchFamily="34" charset="0"/>
            </a:endParaRPr>
          </a:p>
          <a:p>
            <a:pPr algn="just" indent="0" marL="0">
              <a:buNone/>
            </a:pPr>
            <a:endParaRPr dirty="0" sz="2000" lang="en-US">
              <a:latin typeface="Calibri" panose="020F0502020204030204" pitchFamily="34" charset="0"/>
              <a:cs typeface="Calibri" panose="020F0502020204030204" pitchFamily="34" charset="0"/>
            </a:endParaRPr>
          </a:p>
          <a:p>
            <a:pPr algn="just" indent="0" marL="0">
              <a:buNone/>
            </a:pPr>
            <a:endParaRPr dirty="0" sz="2000" lang="en-US">
              <a:latin typeface="Calibri" panose="020F0502020204030204" pitchFamily="34" charset="0"/>
              <a:cs typeface="Calibri" panose="020F0502020204030204" pitchFamily="34" charset="0"/>
            </a:endParaRPr>
          </a:p>
          <a:p>
            <a:pPr algn="just" indent="0" marL="0">
              <a:buNone/>
            </a:pPr>
            <a:endParaRPr dirty="0" sz="2000" lang="en-US">
              <a:latin typeface="Calibri" panose="020F0502020204030204" pitchFamily="34" charset="0"/>
              <a:cs typeface="Calibri" panose="020F0502020204030204" pitchFamily="34" charset="0"/>
            </a:endParaRPr>
          </a:p>
          <a:p>
            <a:pPr algn="just" indent="0" marL="0">
              <a:buNone/>
            </a:pPr>
            <a:endParaRPr dirty="0" sz="2000" lang="en-US">
              <a:latin typeface="Calibri" panose="020F0502020204030204" pitchFamily="34" charset="0"/>
              <a:cs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57" name="Title 1"/>
          <p:cNvSpPr>
            <a:spLocks noGrp="1"/>
          </p:cNvSpPr>
          <p:nvPr>
            <p:ph type="title"/>
          </p:nvPr>
        </p:nvSpPr>
        <p:spPr/>
        <p:txBody>
          <a:bodyPr anchor="t" bIns="45720" lIns="91440" rIns="91440" rtlCol="0" tIns="45720" vert="horz">
            <a:normAutofit fontScale="90000"/>
          </a:bodyPr>
          <a:p>
            <a:r>
              <a:rPr dirty="0" lang="en-US"/>
              <a:t>Help for Amazon Sellers</a:t>
            </a:r>
            <a:br>
              <a:rPr dirty="0" lang="en-US"/>
            </a:br>
            <a:endParaRPr dirty="0" lang="en-US"/>
          </a:p>
        </p:txBody>
      </p:sp>
      <p:sp>
        <p:nvSpPr>
          <p:cNvPr id="1048658" name="Content Placeholder 2"/>
          <p:cNvSpPr>
            <a:spLocks noGrp="1"/>
          </p:cNvSpPr>
          <p:nvPr>
            <p:ph idx="1"/>
          </p:nvPr>
        </p:nvSpPr>
        <p:spPr/>
        <p:txBody>
          <a:bodyPr anchor="t" bIns="45720" lIns="91440" rIns="91440" rtlCol="0" tIns="45720" vert="horz">
            <a:normAutofit fontScale="88889" lnSpcReduction="10000"/>
          </a:bodyPr>
          <a:p>
            <a:pPr>
              <a:spcBef>
                <a:spcPct val="0"/>
              </a:spcBef>
              <a:buNone/>
            </a:pPr>
            <a:r>
              <a:rPr dirty="0" sz="3600" lang="en-US">
                <a:solidFill>
                  <a:schemeClr val="accent1"/>
                </a:solidFill>
                <a:latin typeface="+mj-lt"/>
                <a:ea typeface="+mj-ea"/>
                <a:cs typeface="+mj-cs"/>
                <a:hlinkClick r:id="rId1"/>
              </a:rPr>
              <a:t>https://sellercentral.amazon.com/gp/help/external/help-page.html?itemID=2&amp;language=en_US&amp;ref=efph_2_bred_201530080</a:t>
            </a:r>
            <a:endParaRPr dirty="0" sz="3600" lang="en-US">
              <a:solidFill>
                <a:schemeClr val="accent1"/>
              </a:solidFill>
              <a:latin typeface="+mj-lt"/>
              <a:ea typeface="+mj-ea"/>
              <a:cs typeface="+mj-cs"/>
            </a:endParaRPr>
          </a:p>
          <a:p>
            <a:pPr>
              <a:spcBef>
                <a:spcPct val="0"/>
              </a:spcBef>
              <a:buNone/>
            </a:pPr>
            <a:endParaRPr dirty="0" sz="3600" lang="en-US">
              <a:solidFill>
                <a:schemeClr val="accent1"/>
              </a:solidFill>
              <a:latin typeface="+mj-lt"/>
              <a:ea typeface="+mj-ea"/>
              <a:cs typeface="+mj-cs"/>
            </a:endParaRPr>
          </a:p>
          <a:p>
            <a:pPr>
              <a:spcBef>
                <a:spcPct val="0"/>
              </a:spcBef>
              <a:buNone/>
            </a:pPr>
            <a:r>
              <a:rPr dirty="0" sz="3600" lang="en-US">
                <a:solidFill>
                  <a:schemeClr val="accent1"/>
                </a:solidFill>
                <a:highlight>
                  <a:srgbClr val="0000FF"/>
                </a:highlight>
                <a:latin typeface="+mj-lt"/>
                <a:ea typeface="+mj-ea"/>
                <a:cs typeface="+mj-cs"/>
              </a:rPr>
              <a:t>Everything is available there, the seller need to read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59" name="Title 1"/>
          <p:cNvSpPr>
            <a:spLocks noGrp="1"/>
          </p:cNvSpPr>
          <p:nvPr>
            <p:ph type="title"/>
          </p:nvPr>
        </p:nvSpPr>
        <p:spPr/>
        <p:txBody>
          <a:bodyPr anchor="t" bIns="45720" lIns="91440" rIns="91440" rtlCol="0" tIns="45720" vert="horz">
            <a:normAutofit/>
          </a:bodyPr>
          <a:p>
            <a:r>
              <a:rPr dirty="0" lang="en-US"/>
              <a:t>Other means of logistics FBM</a:t>
            </a:r>
          </a:p>
        </p:txBody>
      </p:sp>
      <p:sp>
        <p:nvSpPr>
          <p:cNvPr id="1048660" name="Content Placeholder 2"/>
          <p:cNvSpPr>
            <a:spLocks noGrp="1"/>
          </p:cNvSpPr>
          <p:nvPr>
            <p:ph idx="1"/>
          </p:nvPr>
        </p:nvSpPr>
        <p:spPr/>
        <p:txBody>
          <a:bodyPr bIns="45720" lIns="91440" rIns="91440" rtlCol="0" tIns="45720" vert="horz">
            <a:normAutofit fontScale="96875" lnSpcReduction="20000"/>
          </a:bodyPr>
          <a:p>
            <a:pPr algn="just" indent="0" marL="0">
              <a:buNone/>
            </a:pPr>
            <a:r>
              <a:rPr dirty="0" sz="3200" lang="en-US">
                <a:latin typeface="Calibri" panose="020F0502020204030204" pitchFamily="34" charset="0"/>
                <a:cs typeface="Calibri" panose="020F0502020204030204" pitchFamily="34" charset="0"/>
              </a:rPr>
              <a:t>For new startup, it is recommended that the Amazon, FBA centers should be used because it facilitates the entrepreneurs in providing inventory management, selling, storing, returning, and other tools by Amazon which can ease in doing business. Furthermore, there are thousands of warehouses available namely third party logistic (3 PL)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61" name="Title 1"/>
          <p:cNvSpPr>
            <a:spLocks noGrp="1"/>
          </p:cNvSpPr>
          <p:nvPr>
            <p:ph type="title"/>
          </p:nvPr>
        </p:nvSpPr>
        <p:spPr>
          <a:xfrm>
            <a:off x="677334" y="267892"/>
            <a:ext cx="9102770" cy="1189850"/>
          </a:xfrm>
        </p:spPr>
        <p:txBody>
          <a:bodyPr anchor="t" bIns="45720" lIns="91440" rIns="91440" rtlCol="0" tIns="45720" vert="horz">
            <a:noAutofit/>
          </a:bodyPr>
          <a:p>
            <a:r>
              <a:rPr dirty="0" sz="2400" lang="en-US"/>
              <a:t>Top 10 North American Warehousing 3PLs</a:t>
            </a:r>
            <a:br>
              <a:rPr dirty="0" sz="2400" lang="en-US"/>
            </a:br>
            <a:br>
              <a:rPr dirty="0" sz="2400" lang="en-US"/>
            </a:br>
            <a:r>
              <a:rPr dirty="0" sz="2400" lang="en-US"/>
              <a:t>(Ranked by warehousing square footage within North America)</a:t>
            </a:r>
            <a:br>
              <a:rPr dirty="0" sz="2400" lang="en-US"/>
            </a:br>
            <a:endParaRPr dirty="0" sz="2400" lang="en-US"/>
          </a:p>
        </p:txBody>
      </p:sp>
      <p:graphicFrame>
        <p:nvGraphicFramePr>
          <p:cNvPr id="4194304" name="Table 3"/>
          <p:cNvGraphicFramePr>
            <a:graphicFrameLocks noGrp="1"/>
          </p:cNvGraphicFramePr>
          <p:nvPr/>
        </p:nvGraphicFramePr>
        <p:xfrm>
          <a:off x="677334" y="1457742"/>
          <a:ext cx="9420823" cy="5257147"/>
        </p:xfrm>
        <a:graphic>
          <a:graphicData uri="http://schemas.openxmlformats.org/drawingml/2006/table">
            <a:tbl>
              <a:tblPr firstRow="1" firstCol="1" bandRow="1">
                <a:tableStyleId>{5C22544A-7EE6-4342-B048-85BDC9FD1C3A}</a:tableStyleId>
              </a:tblPr>
              <a:tblGrid>
                <a:gridCol w="648883"/>
                <a:gridCol w="3075142"/>
                <a:gridCol w="1878730"/>
                <a:gridCol w="1880821"/>
                <a:gridCol w="1937247"/>
              </a:tblGrid>
              <a:tr h="704131">
                <a:tc>
                  <a:txBody>
                    <a:bodyPr/>
                    <a:p>
                      <a:pPr marL="0" marR="0">
                        <a:lnSpc>
                          <a:spcPct val="107000"/>
                        </a:lnSpc>
                        <a:spcBef>
                          <a:spcPts val="0"/>
                        </a:spcBef>
                        <a:spcAft>
                          <a:spcPts val="0"/>
                        </a:spcAft>
                      </a:pPr>
                      <a:r>
                        <a:rPr b="1" dirty="0" sz="1400" lang="en-US">
                          <a:solidFill>
                            <a:schemeClr val="tx1"/>
                          </a:solidFill>
                          <a:effectLst/>
                        </a:rPr>
                        <a:t>Sr. #</a:t>
                      </a:r>
                      <a:endParaRPr b="1" dirty="0" sz="12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400" lang="en-US">
                          <a:solidFill>
                            <a:schemeClr val="tx1"/>
                          </a:solidFill>
                          <a:effectLst/>
                        </a:rPr>
                        <a:t>3PL provider</a:t>
                      </a:r>
                      <a:endParaRPr b="1" dirty="0" sz="1200" lang="en-US">
                        <a:solidFill>
                          <a:schemeClr val="tx1"/>
                        </a:solidFill>
                        <a:effectLst/>
                      </a:endParaRPr>
                    </a:p>
                    <a:p>
                      <a:pPr marL="0" marR="0">
                        <a:lnSpc>
                          <a:spcPct val="107000"/>
                        </a:lnSpc>
                        <a:spcBef>
                          <a:spcPts val="0"/>
                        </a:spcBef>
                        <a:spcAft>
                          <a:spcPts val="0"/>
                        </a:spcAft>
                      </a:pPr>
                      <a:r>
                        <a:rPr b="1" dirty="0" sz="1400" lang="en-US">
                          <a:solidFill>
                            <a:schemeClr val="tx1"/>
                          </a:solidFill>
                          <a:effectLst/>
                        </a:rPr>
                        <a:t> </a:t>
                      </a:r>
                      <a:endParaRPr b="1" dirty="0" sz="12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400" lang="en-US">
                          <a:solidFill>
                            <a:schemeClr val="tx1"/>
                          </a:solidFill>
                          <a:effectLst/>
                        </a:rPr>
                        <a:t>Warehouse square feet (Millons)*</a:t>
                      </a:r>
                      <a:endParaRPr b="1" sz="1200" lang="en-US">
                        <a:solidFill>
                          <a:schemeClr val="tx1"/>
                        </a:solidFill>
                        <a:effectLst/>
                      </a:endParaRPr>
                    </a:p>
                    <a:p>
                      <a:pPr marL="0" marR="0">
                        <a:lnSpc>
                          <a:spcPct val="107000"/>
                        </a:lnSpc>
                        <a:spcBef>
                          <a:spcPts val="0"/>
                        </a:spcBef>
                        <a:spcAft>
                          <a:spcPts val="0"/>
                        </a:spcAft>
                      </a:pPr>
                      <a:r>
                        <a:rPr b="1" sz="1400" lang="en-US">
                          <a:solidFill>
                            <a:schemeClr val="tx1"/>
                          </a:solidFill>
                          <a:effectLst/>
                        </a:rPr>
                        <a:t> </a:t>
                      </a:r>
                      <a:endParaRPr b="1" sz="12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750"/>
                        </a:spcAft>
                      </a:pPr>
                      <a:r>
                        <a:rPr b="1" sz="1400" lang="en-US">
                          <a:solidFill>
                            <a:schemeClr val="tx1"/>
                          </a:solidFill>
                          <a:effectLst/>
                        </a:rPr>
                        <a:t>Number of</a:t>
                      </a:r>
                      <a:br>
                        <a:rPr b="1" sz="1400" lang="en-US">
                          <a:solidFill>
                            <a:schemeClr val="tx1"/>
                          </a:solidFill>
                          <a:effectLst/>
                        </a:rPr>
                      </a:br>
                      <a:r>
                        <a:rPr b="1" sz="1400" lang="en-US">
                          <a:solidFill>
                            <a:schemeClr val="tx1"/>
                          </a:solidFill>
                          <a:effectLst/>
                        </a:rPr>
                        <a:t>warehouses</a:t>
                      </a:r>
                      <a:endParaRPr b="1" sz="1200" lang="en-US">
                        <a:solidFill>
                          <a:schemeClr val="tx1"/>
                        </a:solidFill>
                        <a:effectLst/>
                      </a:endParaRPr>
                    </a:p>
                    <a:p>
                      <a:pPr marL="0" marR="0">
                        <a:lnSpc>
                          <a:spcPct val="107000"/>
                        </a:lnSpc>
                        <a:spcBef>
                          <a:spcPts val="0"/>
                        </a:spcBef>
                        <a:spcAft>
                          <a:spcPts val="0"/>
                        </a:spcAft>
                      </a:pPr>
                      <a:r>
                        <a:rPr b="1" sz="1400" lang="en-US">
                          <a:solidFill>
                            <a:schemeClr val="tx1"/>
                          </a:solidFill>
                          <a:effectLst/>
                        </a:rPr>
                        <a:t> </a:t>
                      </a:r>
                      <a:endParaRPr b="1" sz="12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400" lang="en-US">
                          <a:solidFill>
                            <a:schemeClr val="tx1"/>
                          </a:solidFill>
                          <a:effectLst/>
                        </a:rPr>
                        <a:t>Headquarters</a:t>
                      </a:r>
                      <a:endParaRPr b="1" dirty="0" sz="12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326973">
                <a:tc>
                  <a:txBody>
                    <a:bodyPr/>
                    <a:p>
                      <a:pPr marL="0" marR="0">
                        <a:lnSpc>
                          <a:spcPct val="107000"/>
                        </a:lnSpc>
                        <a:spcBef>
                          <a:spcPts val="0"/>
                        </a:spcBef>
                        <a:spcAft>
                          <a:spcPts val="0"/>
                        </a:spcAft>
                      </a:pPr>
                      <a:r>
                        <a:rPr b="1" dirty="0" sz="1200" lang="en-US">
                          <a:solidFill>
                            <a:schemeClr val="tx1"/>
                          </a:solidFill>
                          <a:effectLst/>
                        </a:rPr>
                        <a:t>1</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u="sng">
                          <a:solidFill>
                            <a:schemeClr val="tx1"/>
                          </a:solidFill>
                          <a:effectLst/>
                          <a:hlinkClick r:id="rId1"/>
                        </a:rPr>
                        <a:t>DHL Supply Chain North America (Exel)</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200" lang="en-US">
                          <a:solidFill>
                            <a:schemeClr val="tx1"/>
                          </a:solidFill>
                          <a:effectLst/>
                        </a:rPr>
                        <a:t>119.0</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200" lang="en-US">
                          <a:solidFill>
                            <a:schemeClr val="tx1"/>
                          </a:solidFill>
                          <a:effectLst/>
                        </a:rPr>
                        <a:t>417</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200" lang="en-US">
                          <a:solidFill>
                            <a:schemeClr val="tx1"/>
                          </a:solidFill>
                          <a:effectLst/>
                        </a:rPr>
                        <a:t>Westerville, OH</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494629">
                <a:tc>
                  <a:txBody>
                    <a:bodyPr/>
                    <a:p>
                      <a:pPr marL="0" marR="0">
                        <a:lnSpc>
                          <a:spcPct val="107000"/>
                        </a:lnSpc>
                        <a:spcBef>
                          <a:spcPts val="0"/>
                        </a:spcBef>
                        <a:spcAft>
                          <a:spcPts val="0"/>
                        </a:spcAft>
                      </a:pPr>
                      <a:r>
                        <a:rPr b="1" dirty="0" sz="1200" lang="en-US">
                          <a:solidFill>
                            <a:schemeClr val="tx1"/>
                          </a:solidFill>
                          <a:effectLst/>
                        </a:rPr>
                        <a:t>2</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u="sng">
                          <a:solidFill>
                            <a:schemeClr val="tx1"/>
                          </a:solidFill>
                          <a:effectLst/>
                          <a:hlinkClick r:id="rId2"/>
                        </a:rPr>
                        <a:t>XPO Logistics</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83.7</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400</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Greenwich, CT</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494629">
                <a:tc>
                  <a:txBody>
                    <a:bodyPr/>
                    <a:p>
                      <a:pPr marL="0" marR="0">
                        <a:lnSpc>
                          <a:spcPct val="107000"/>
                        </a:lnSpc>
                        <a:spcBef>
                          <a:spcPts val="0"/>
                        </a:spcBef>
                        <a:spcAft>
                          <a:spcPts val="0"/>
                        </a:spcAft>
                      </a:pPr>
                      <a:r>
                        <a:rPr b="1" dirty="0" sz="1200" lang="en-US">
                          <a:solidFill>
                            <a:schemeClr val="tx1"/>
                          </a:solidFill>
                          <a:effectLst/>
                        </a:rPr>
                        <a:t>3</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u="sng">
                          <a:solidFill>
                            <a:schemeClr val="tx1"/>
                          </a:solidFill>
                          <a:effectLst/>
                          <a:hlinkClick r:id="rId3"/>
                        </a:rPr>
                        <a:t>Ryder Supply Chain Solutions</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200" lang="en-US">
                          <a:solidFill>
                            <a:schemeClr val="tx1"/>
                          </a:solidFill>
                          <a:effectLst/>
                        </a:rPr>
                        <a:t>50.0</a:t>
                      </a:r>
                      <a:endParaRPr b="1" dirty="0" sz="1100" lang="en-US">
                        <a:solidFill>
                          <a:schemeClr val="tx1"/>
                        </a:solidFill>
                        <a:effectLst/>
                      </a:endParaRPr>
                    </a:p>
                    <a:p>
                      <a:pPr marL="0" marR="0">
                        <a:lnSpc>
                          <a:spcPct val="107000"/>
                        </a:lnSpc>
                        <a:spcBef>
                          <a:spcPts val="0"/>
                        </a:spcBef>
                        <a:spcAft>
                          <a:spcPts val="0"/>
                        </a:spcAft>
                      </a:pPr>
                      <a:r>
                        <a:rPr b="1" dirty="0" sz="1200" lang="en-US">
                          <a:solidFill>
                            <a:schemeClr val="tx1"/>
                          </a:solidFill>
                          <a:effectLst/>
                        </a:rPr>
                        <a:t> </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200" lang="en-US">
                          <a:solidFill>
                            <a:schemeClr val="tx1"/>
                          </a:solidFill>
                          <a:effectLst/>
                        </a:rPr>
                        <a:t>207</a:t>
                      </a:r>
                      <a:endParaRPr b="1" dirty="0" sz="1100" lang="en-US">
                        <a:solidFill>
                          <a:schemeClr val="tx1"/>
                        </a:solidFill>
                        <a:effectLst/>
                      </a:endParaRPr>
                    </a:p>
                    <a:p>
                      <a:pPr marL="0" marR="0">
                        <a:lnSpc>
                          <a:spcPct val="107000"/>
                        </a:lnSpc>
                        <a:spcBef>
                          <a:spcPts val="0"/>
                        </a:spcBef>
                        <a:spcAft>
                          <a:spcPts val="0"/>
                        </a:spcAft>
                      </a:pPr>
                      <a:r>
                        <a:rPr b="1" dirty="0" sz="1200" lang="en-US">
                          <a:solidFill>
                            <a:schemeClr val="tx1"/>
                          </a:solidFill>
                          <a:effectLst/>
                        </a:rPr>
                        <a:t> </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200" lang="en-US">
                          <a:solidFill>
                            <a:schemeClr val="tx1"/>
                          </a:solidFill>
                          <a:effectLst/>
                        </a:rPr>
                        <a:t>Miami, FL</a:t>
                      </a:r>
                      <a:endParaRPr b="1" dirty="0" sz="1100" lang="en-US">
                        <a:solidFill>
                          <a:schemeClr val="tx1"/>
                        </a:solidFill>
                        <a:effectLst/>
                      </a:endParaRPr>
                    </a:p>
                    <a:p>
                      <a:pPr marL="0" marR="0">
                        <a:lnSpc>
                          <a:spcPct val="107000"/>
                        </a:lnSpc>
                        <a:spcBef>
                          <a:spcPts val="0"/>
                        </a:spcBef>
                        <a:spcAft>
                          <a:spcPts val="0"/>
                        </a:spcAft>
                      </a:pPr>
                      <a:r>
                        <a:rPr b="1" dirty="0" sz="1200" lang="en-US">
                          <a:solidFill>
                            <a:schemeClr val="tx1"/>
                          </a:solidFill>
                          <a:effectLst/>
                        </a:rPr>
                        <a:t> </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494629">
                <a:tc>
                  <a:txBody>
                    <a:bodyPr/>
                    <a:p>
                      <a:pPr marL="0" marR="0">
                        <a:lnSpc>
                          <a:spcPct val="107000"/>
                        </a:lnSpc>
                        <a:spcBef>
                          <a:spcPts val="0"/>
                        </a:spcBef>
                        <a:spcAft>
                          <a:spcPts val="0"/>
                        </a:spcAft>
                      </a:pPr>
                      <a:r>
                        <a:rPr b="1" dirty="0" sz="1200" lang="en-US">
                          <a:solidFill>
                            <a:schemeClr val="tx1"/>
                          </a:solidFill>
                          <a:effectLst/>
                        </a:rPr>
                        <a:t>4</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200" lang="en-US" u="sng">
                          <a:solidFill>
                            <a:schemeClr val="tx1"/>
                          </a:solidFill>
                          <a:effectLst/>
                          <a:hlinkClick r:id="rId4"/>
                        </a:rPr>
                        <a:t>GEODIS North America (OHL)</a:t>
                      </a:r>
                      <a:endParaRPr b="1" dirty="0" sz="1100" lang="en-US">
                        <a:solidFill>
                          <a:schemeClr val="tx1"/>
                        </a:solidFill>
                        <a:effectLst/>
                      </a:endParaRPr>
                    </a:p>
                    <a:p>
                      <a:pPr marL="0" marR="0">
                        <a:lnSpc>
                          <a:spcPct val="107000"/>
                        </a:lnSpc>
                        <a:spcBef>
                          <a:spcPts val="0"/>
                        </a:spcBef>
                        <a:spcAft>
                          <a:spcPts val="0"/>
                        </a:spcAft>
                      </a:pPr>
                      <a:r>
                        <a:rPr b="1" dirty="0" sz="1200" lang="en-US">
                          <a:solidFill>
                            <a:schemeClr val="tx1"/>
                          </a:solidFill>
                          <a:effectLst/>
                        </a:rPr>
                        <a:t> </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42.9</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168</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Brentwood, TN</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494629">
                <a:tc>
                  <a:txBody>
                    <a:bodyPr/>
                    <a:p>
                      <a:pPr marL="0" marR="0">
                        <a:lnSpc>
                          <a:spcPct val="107000"/>
                        </a:lnSpc>
                        <a:spcBef>
                          <a:spcPts val="0"/>
                        </a:spcBef>
                        <a:spcAft>
                          <a:spcPts val="0"/>
                        </a:spcAft>
                      </a:pPr>
                      <a:r>
                        <a:rPr b="1" dirty="0" sz="1200" lang="en-US">
                          <a:solidFill>
                            <a:schemeClr val="tx1"/>
                          </a:solidFill>
                          <a:effectLst/>
                        </a:rPr>
                        <a:t>5</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u="sng">
                          <a:solidFill>
                            <a:schemeClr val="tx1"/>
                          </a:solidFill>
                          <a:effectLst/>
                          <a:hlinkClick r:id="rId5"/>
                        </a:rPr>
                        <a:t>NFI Logistics</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41.5</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130</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Cherry Hill, NJ</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395794">
                <a:tc>
                  <a:txBody>
                    <a:bodyPr/>
                    <a:p>
                      <a:pPr marL="0" marR="0">
                        <a:lnSpc>
                          <a:spcPct val="107000"/>
                        </a:lnSpc>
                        <a:spcBef>
                          <a:spcPts val="0"/>
                        </a:spcBef>
                        <a:spcAft>
                          <a:spcPts val="0"/>
                        </a:spcAft>
                      </a:pPr>
                      <a:r>
                        <a:rPr b="1" dirty="0" sz="1200" lang="en-US">
                          <a:solidFill>
                            <a:schemeClr val="tx1"/>
                          </a:solidFill>
                          <a:effectLst/>
                        </a:rPr>
                        <a:t>6</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u="sng">
                          <a:solidFill>
                            <a:schemeClr val="tx1"/>
                          </a:solidFill>
                          <a:effectLst/>
                          <a:hlinkClick r:id="rId6"/>
                        </a:rPr>
                        <a:t>Americold</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37.0</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142</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Atlanta, GA</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494629">
                <a:tc>
                  <a:txBody>
                    <a:bodyPr/>
                    <a:p>
                      <a:pPr marL="0" marR="0">
                        <a:lnSpc>
                          <a:spcPct val="107000"/>
                        </a:lnSpc>
                        <a:spcBef>
                          <a:spcPts val="0"/>
                        </a:spcBef>
                        <a:spcAft>
                          <a:spcPts val="0"/>
                        </a:spcAft>
                      </a:pPr>
                      <a:r>
                        <a:rPr b="1" dirty="0" sz="1200" lang="en-US">
                          <a:solidFill>
                            <a:schemeClr val="tx1"/>
                          </a:solidFill>
                          <a:effectLst/>
                        </a:rPr>
                        <a:t>7</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u="sng">
                          <a:solidFill>
                            <a:schemeClr val="tx1"/>
                          </a:solidFill>
                          <a:effectLst/>
                          <a:hlinkClick r:id="rId7"/>
                        </a:rPr>
                        <a:t>FedEx Supply Chain</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35.4</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127</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Cranberry Township, PA</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395794">
                <a:tc>
                  <a:txBody>
                    <a:bodyPr/>
                    <a:p>
                      <a:pPr marL="0" marR="0">
                        <a:lnSpc>
                          <a:spcPct val="107000"/>
                        </a:lnSpc>
                        <a:spcBef>
                          <a:spcPts val="0"/>
                        </a:spcBef>
                        <a:spcAft>
                          <a:spcPts val="0"/>
                        </a:spcAft>
                      </a:pPr>
                      <a:r>
                        <a:rPr b="1" dirty="0" sz="1200" lang="en-US">
                          <a:solidFill>
                            <a:schemeClr val="tx1"/>
                          </a:solidFill>
                          <a:effectLst/>
                        </a:rPr>
                        <a:t>8</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u="sng">
                          <a:solidFill>
                            <a:schemeClr val="tx1"/>
                          </a:solidFill>
                          <a:effectLst/>
                          <a:hlinkClick r:id="rId8"/>
                        </a:rPr>
                        <a:t>Lineage Logistics</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26.0</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114</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Irvine, CA</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494629">
                <a:tc>
                  <a:txBody>
                    <a:bodyPr/>
                    <a:p>
                      <a:pPr marL="0" marR="0">
                        <a:lnSpc>
                          <a:spcPct val="107000"/>
                        </a:lnSpc>
                        <a:spcBef>
                          <a:spcPts val="0"/>
                        </a:spcBef>
                        <a:spcAft>
                          <a:spcPts val="0"/>
                        </a:spcAft>
                      </a:pPr>
                      <a:r>
                        <a:rPr b="1" dirty="0" sz="1200" lang="en-US">
                          <a:solidFill>
                            <a:schemeClr val="tx1"/>
                          </a:solidFill>
                          <a:effectLst/>
                        </a:rPr>
                        <a:t>9</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u="sng">
                          <a:solidFill>
                            <a:schemeClr val="tx1"/>
                          </a:solidFill>
                          <a:effectLst/>
                          <a:hlinkClick r:id="rId9"/>
                        </a:rPr>
                        <a:t>Kenco Logistic Services LLC (KLS)</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25.0</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80</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Chattanooga, TN</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r h="395794">
                <a:tc>
                  <a:txBody>
                    <a:bodyPr/>
                    <a:p>
                      <a:pPr marL="0" marR="0">
                        <a:lnSpc>
                          <a:spcPct val="107000"/>
                        </a:lnSpc>
                        <a:spcBef>
                          <a:spcPts val="0"/>
                        </a:spcBef>
                        <a:spcAft>
                          <a:spcPts val="0"/>
                        </a:spcAft>
                      </a:pPr>
                      <a:r>
                        <a:rPr b="1" dirty="0" sz="1200" lang="en-US">
                          <a:solidFill>
                            <a:schemeClr val="tx1"/>
                          </a:solidFill>
                          <a:effectLst/>
                        </a:rPr>
                        <a:t>10</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u="sng">
                          <a:solidFill>
                            <a:schemeClr val="tx1"/>
                          </a:solidFill>
                          <a:effectLst/>
                          <a:hlinkClick r:id="rId10"/>
                        </a:rPr>
                        <a:t>DSC Logistics</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25.0</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sz="1200" lang="en-US">
                          <a:solidFill>
                            <a:schemeClr val="tx1"/>
                          </a:solidFill>
                          <a:effectLst/>
                        </a:rPr>
                        <a:t>56</a:t>
                      </a:r>
                      <a:endParaRPr b="1" sz="1100" lang="en-US">
                        <a:solidFill>
                          <a:schemeClr val="tx1"/>
                        </a:solidFill>
                        <a:effectLst/>
                      </a:endParaRPr>
                    </a:p>
                    <a:p>
                      <a:pPr marL="0" marR="0">
                        <a:lnSpc>
                          <a:spcPct val="107000"/>
                        </a:lnSpc>
                        <a:spcBef>
                          <a:spcPts val="0"/>
                        </a:spcBef>
                        <a:spcAft>
                          <a:spcPts val="0"/>
                        </a:spcAft>
                      </a:pPr>
                      <a:r>
                        <a:rPr b="1" sz="1200" lang="en-US">
                          <a:solidFill>
                            <a:schemeClr val="tx1"/>
                          </a:solidFill>
                          <a:effectLst/>
                        </a:rPr>
                        <a:t> </a:t>
                      </a:r>
                      <a:endParaRPr b="1"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c>
                  <a:txBody>
                    <a:bodyPr/>
                    <a:p>
                      <a:pPr marL="0" marR="0">
                        <a:lnSpc>
                          <a:spcPct val="107000"/>
                        </a:lnSpc>
                        <a:spcBef>
                          <a:spcPts val="0"/>
                        </a:spcBef>
                        <a:spcAft>
                          <a:spcPts val="0"/>
                        </a:spcAft>
                      </a:pPr>
                      <a:r>
                        <a:rPr b="1" dirty="0" sz="1200" lang="en-US">
                          <a:solidFill>
                            <a:schemeClr val="tx1"/>
                          </a:solidFill>
                          <a:effectLst/>
                        </a:rPr>
                        <a:t>Des Plaines, IL</a:t>
                      </a:r>
                      <a:endParaRPr b="1" dirty="0" sz="1100" lang="en-US">
                        <a:solidFill>
                          <a:schemeClr val="tx1"/>
                        </a:solidFill>
                        <a:effectLst/>
                      </a:endParaRPr>
                    </a:p>
                    <a:p>
                      <a:pPr marL="0" marR="0">
                        <a:lnSpc>
                          <a:spcPct val="107000"/>
                        </a:lnSpc>
                        <a:spcBef>
                          <a:spcPts val="0"/>
                        </a:spcBef>
                        <a:spcAft>
                          <a:spcPts val="0"/>
                        </a:spcAft>
                      </a:pPr>
                      <a:r>
                        <a:rPr b="1" dirty="0" sz="1200" lang="en-US">
                          <a:solidFill>
                            <a:schemeClr val="tx1"/>
                          </a:solidFill>
                          <a:effectLst/>
                        </a:rPr>
                        <a:t> </a:t>
                      </a:r>
                      <a:endParaRPr b="1" dirty="0" sz="11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433" marR="49433" marT="0" marB="0"/>
                </a:tc>
              </a:tr>
            </a:tbl>
          </a:graphicData>
        </a:graphic>
      </p:graphicFrame>
      <p:sp>
        <p:nvSpPr>
          <p:cNvPr id="1048662" name="TextBox 5"/>
          <p:cNvSpPr txBox="1"/>
          <p:nvPr/>
        </p:nvSpPr>
        <p:spPr>
          <a:xfrm>
            <a:off x="677334" y="6685723"/>
            <a:ext cx="8744962" cy="337931"/>
          </a:xfrm>
          <a:prstGeom prst="rect"/>
        </p:spPr>
        <p:txBody>
          <a:bodyPr anchor="t" bIns="45720" lIns="91440" rIns="91440" rtlCol="0" tIns="45720" vert="horz">
            <a:normAutofit/>
          </a:bodyPr>
          <a:lstStyle>
            <a:lvl1pPr>
              <a:spcBef>
                <a:spcPct val="0"/>
              </a:spcBef>
              <a:buNone/>
              <a:defRPr sz="3600">
                <a:solidFill>
                  <a:schemeClr val="accent1"/>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dirty="0" sz="1200" lang="en-US">
                <a:solidFill>
                  <a:srgbClr val="002060"/>
                </a:solidFill>
              </a:rPr>
              <a:t>Source: Armstrong &amp; Associates, Inc. *Square footage is company reported or Armstrong &amp; Associates, Inc. estimates.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11" name="Title 1"/>
          <p:cNvSpPr>
            <a:spLocks noGrp="1"/>
          </p:cNvSpPr>
          <p:nvPr>
            <p:ph type="title"/>
          </p:nvPr>
        </p:nvSpPr>
        <p:spPr/>
        <p:txBody>
          <a:bodyPr anchor="t" bIns="45720" lIns="91440" rIns="91440" rtlCol="0" tIns="45720" vert="horz">
            <a:normAutofit/>
          </a:bodyPr>
          <a:p>
            <a:r>
              <a:rPr dirty="0" lang="en-US"/>
              <a:t>What makes up logistics ?</a:t>
            </a:r>
          </a:p>
        </p:txBody>
      </p:sp>
      <p:sp>
        <p:nvSpPr>
          <p:cNvPr id="1048612" name="Content Placeholder 2"/>
          <p:cNvSpPr>
            <a:spLocks noGrp="1"/>
          </p:cNvSpPr>
          <p:nvPr>
            <p:ph idx="1"/>
          </p:nvPr>
        </p:nvSpPr>
        <p:spPr>
          <a:xfrm>
            <a:off x="677334" y="1930400"/>
            <a:ext cx="8596668" cy="4667347"/>
          </a:xfrm>
        </p:spPr>
        <p:txBody>
          <a:bodyPr bIns="45720" lIns="91440" rIns="91440" rtlCol="0" tIns="45720" vert="horz">
            <a:noAutofit/>
          </a:bodyPr>
          <a:p>
            <a:pPr>
              <a:spcBef>
                <a:spcPts val="0"/>
              </a:spcBef>
            </a:pPr>
            <a:r>
              <a:rPr dirty="0" sz="2000" lang="en-US">
                <a:solidFill>
                  <a:schemeClr val="tx1"/>
                </a:solidFill>
                <a:latin typeface="Calibri" panose="020F0502020204030204" pitchFamily="34" charset="0"/>
                <a:cs typeface="Calibri" panose="020F0502020204030204" pitchFamily="34" charset="0"/>
              </a:rPr>
              <a:t>Transport</a:t>
            </a:r>
          </a:p>
          <a:p>
            <a:pPr indent="0" marL="0">
              <a:spcBef>
                <a:spcPts val="0"/>
              </a:spcBef>
              <a:buNone/>
            </a:pPr>
            <a:r>
              <a:rPr dirty="0" sz="2000" lang="en-US">
                <a:solidFill>
                  <a:schemeClr val="tx1"/>
                </a:solidFill>
                <a:latin typeface="Calibri" panose="020F0502020204030204" pitchFamily="34" charset="0"/>
                <a:cs typeface="Calibri" panose="020F0502020204030204" pitchFamily="34" charset="0"/>
              </a:rPr>
              <a:t>It has to move</a:t>
            </a:r>
          </a:p>
          <a:p>
            <a:pPr indent="0" marL="0">
              <a:spcBef>
                <a:spcPts val="0"/>
              </a:spcBef>
              <a:buNone/>
            </a:pPr>
            <a:endParaRPr dirty="0" sz="2000" lang="en-US">
              <a:solidFill>
                <a:schemeClr val="tx1"/>
              </a:solidFill>
              <a:latin typeface="Calibri" panose="020F0502020204030204" pitchFamily="34" charset="0"/>
              <a:cs typeface="Calibri" panose="020F0502020204030204" pitchFamily="34" charset="0"/>
            </a:endParaRPr>
          </a:p>
          <a:p>
            <a:pPr>
              <a:spcBef>
                <a:spcPts val="0"/>
              </a:spcBef>
            </a:pPr>
            <a:r>
              <a:rPr dirty="0" sz="2000" lang="en-US">
                <a:solidFill>
                  <a:schemeClr val="tx1"/>
                </a:solidFill>
                <a:latin typeface="Calibri" panose="020F0502020204030204" pitchFamily="34" charset="0"/>
                <a:cs typeface="Calibri" panose="020F0502020204030204" pitchFamily="34" charset="0"/>
              </a:rPr>
              <a:t>Handling </a:t>
            </a:r>
          </a:p>
          <a:p>
            <a:pPr indent="0" marL="0">
              <a:spcBef>
                <a:spcPts val="0"/>
              </a:spcBef>
              <a:buNone/>
            </a:pPr>
            <a:r>
              <a:rPr dirty="0" sz="2000" lang="en-US">
                <a:solidFill>
                  <a:schemeClr val="tx1"/>
                </a:solidFill>
                <a:latin typeface="Calibri" panose="020F0502020204030204" pitchFamily="34" charset="0"/>
                <a:cs typeface="Calibri" panose="020F0502020204030204" pitchFamily="34" charset="0"/>
              </a:rPr>
              <a:t>Loading, unloading, sorting , packing </a:t>
            </a:r>
          </a:p>
          <a:p>
            <a:pPr indent="0" marL="0">
              <a:spcBef>
                <a:spcPts val="0"/>
              </a:spcBef>
              <a:buNone/>
            </a:pPr>
            <a:endParaRPr dirty="0" sz="2000" lang="en-US">
              <a:solidFill>
                <a:schemeClr val="tx1"/>
              </a:solidFill>
              <a:latin typeface="Calibri" panose="020F0502020204030204" pitchFamily="34" charset="0"/>
              <a:cs typeface="Calibri" panose="020F0502020204030204" pitchFamily="34" charset="0"/>
            </a:endParaRPr>
          </a:p>
          <a:p>
            <a:pPr>
              <a:spcBef>
                <a:spcPts val="0"/>
              </a:spcBef>
            </a:pPr>
            <a:r>
              <a:rPr dirty="0" sz="2000" lang="en-US">
                <a:solidFill>
                  <a:schemeClr val="tx1"/>
                </a:solidFill>
                <a:latin typeface="Calibri" panose="020F0502020204030204" pitchFamily="34" charset="0"/>
                <a:cs typeface="Calibri" panose="020F0502020204030204" pitchFamily="34" charset="0"/>
              </a:rPr>
              <a:t>Warehousing </a:t>
            </a:r>
          </a:p>
          <a:p>
            <a:pPr indent="0" marL="0">
              <a:spcBef>
                <a:spcPts val="0"/>
              </a:spcBef>
              <a:buNone/>
            </a:pPr>
            <a:r>
              <a:rPr dirty="0" sz="2000" lang="en-US">
                <a:solidFill>
                  <a:schemeClr val="tx1"/>
                </a:solidFill>
                <a:latin typeface="Calibri" panose="020F0502020204030204" pitchFamily="34" charset="0"/>
                <a:cs typeface="Calibri" panose="020F0502020204030204" pitchFamily="34" charset="0"/>
              </a:rPr>
              <a:t>Holding product after harvest or production </a:t>
            </a:r>
          </a:p>
          <a:p>
            <a:pPr indent="0" marL="0">
              <a:spcBef>
                <a:spcPts val="0"/>
              </a:spcBef>
              <a:buNone/>
            </a:pPr>
            <a:endParaRPr dirty="0" sz="2000" lang="en-US">
              <a:solidFill>
                <a:schemeClr val="tx1"/>
              </a:solidFill>
              <a:latin typeface="Calibri" panose="020F0502020204030204" pitchFamily="34" charset="0"/>
              <a:cs typeface="Calibri" panose="020F0502020204030204" pitchFamily="34" charset="0"/>
            </a:endParaRPr>
          </a:p>
          <a:p>
            <a:pPr>
              <a:spcBef>
                <a:spcPts val="0"/>
              </a:spcBef>
            </a:pPr>
            <a:r>
              <a:rPr dirty="0" sz="2000" lang="en-US">
                <a:solidFill>
                  <a:schemeClr val="tx1"/>
                </a:solidFill>
                <a:latin typeface="Calibri" panose="020F0502020204030204" pitchFamily="34" charset="0"/>
                <a:cs typeface="Calibri" panose="020F0502020204030204" pitchFamily="34" charset="0"/>
              </a:rPr>
              <a:t>Information</a:t>
            </a:r>
          </a:p>
          <a:p>
            <a:pPr indent="0" marL="0">
              <a:spcBef>
                <a:spcPts val="0"/>
              </a:spcBef>
              <a:buNone/>
            </a:pPr>
            <a:r>
              <a:rPr dirty="0" sz="2000" lang="en-US">
                <a:solidFill>
                  <a:schemeClr val="tx1"/>
                </a:solidFill>
                <a:latin typeface="Calibri" panose="020F0502020204030204" pitchFamily="34" charset="0"/>
                <a:cs typeface="Calibri" panose="020F0502020204030204" pitchFamily="34" charset="0"/>
              </a:rPr>
              <a:t>Give visibility of advanced sales / orders / demand </a:t>
            </a:r>
          </a:p>
          <a:p>
            <a:pPr indent="0" marL="0">
              <a:spcBef>
                <a:spcPts val="0"/>
              </a:spcBef>
              <a:buNone/>
            </a:pPr>
            <a:endParaRPr dirty="0" sz="2000" lang="en-US">
              <a:solidFill>
                <a:schemeClr val="tx1"/>
              </a:solidFill>
              <a:latin typeface="Calibri" panose="020F0502020204030204" pitchFamily="34" charset="0"/>
              <a:cs typeface="Calibri" panose="020F0502020204030204" pitchFamily="34" charset="0"/>
            </a:endParaRPr>
          </a:p>
          <a:p>
            <a:pPr>
              <a:spcBef>
                <a:spcPts val="0"/>
              </a:spcBef>
            </a:pPr>
            <a:r>
              <a:rPr dirty="0" sz="2000" lang="en-US">
                <a:solidFill>
                  <a:schemeClr val="tx1"/>
                </a:solidFill>
                <a:latin typeface="Calibri" panose="020F0502020204030204" pitchFamily="34" charset="0"/>
                <a:cs typeface="Calibri" panose="020F0502020204030204" pitchFamily="34" charset="0"/>
              </a:rPr>
              <a:t>Transactions </a:t>
            </a:r>
          </a:p>
          <a:p>
            <a:pPr indent="0" marL="0">
              <a:spcBef>
                <a:spcPts val="0"/>
              </a:spcBef>
              <a:buNone/>
            </a:pPr>
            <a:r>
              <a:rPr dirty="0" sz="2000" lang="en-US">
                <a:solidFill>
                  <a:schemeClr val="tx1"/>
                </a:solidFill>
                <a:latin typeface="Calibri" panose="020F0502020204030204" pitchFamily="34" charset="0"/>
                <a:cs typeface="Calibri" panose="020F0502020204030204" pitchFamily="34" charset="0"/>
              </a:rPr>
              <a:t>The better they get, the less storage is needed</a:t>
            </a:r>
          </a:p>
          <a:p>
            <a:pPr indent="0" marL="0">
              <a:spcBef>
                <a:spcPts val="0"/>
              </a:spcBef>
              <a:buNone/>
            </a:pPr>
            <a:r>
              <a:rPr dirty="0" sz="2000" lang="en-US">
                <a:solidFill>
                  <a:schemeClr val="tx1"/>
                </a:solidFill>
                <a:latin typeface="Calibri" panose="020F0502020204030204" pitchFamily="34" charset="0"/>
                <a:cs typeface="Calibri" panose="020F0502020204030204" pitchFamily="34" charset="0"/>
              </a:rPr>
              <a:t>Reduces the drop  (order) size, each time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63" name="Title 1"/>
          <p:cNvSpPr>
            <a:spLocks noGrp="1"/>
          </p:cNvSpPr>
          <p:nvPr>
            <p:ph type="title"/>
          </p:nvPr>
        </p:nvSpPr>
        <p:spPr/>
        <p:txBody>
          <a:bodyPr anchor="t" bIns="45720" lIns="91440" rIns="91440" rtlCol="0" tIns="45720" vert="horz">
            <a:normAutofit fontScale="90000"/>
          </a:bodyPr>
          <a:p>
            <a:r>
              <a:rPr dirty="0" lang="en-US"/>
              <a:t>Top 10 Canada Warehousing Companies</a:t>
            </a:r>
            <a:br>
              <a:rPr dirty="0" lang="en-US"/>
            </a:br>
            <a:endParaRPr dirty="0" lang="en-US"/>
          </a:p>
        </p:txBody>
      </p:sp>
      <p:sp>
        <p:nvSpPr>
          <p:cNvPr id="1048664" name="Content Placeholder 2"/>
          <p:cNvSpPr>
            <a:spLocks noGrp="1"/>
          </p:cNvSpPr>
          <p:nvPr>
            <p:ph idx="1"/>
          </p:nvPr>
        </p:nvSpPr>
        <p:spPr>
          <a:xfrm>
            <a:off x="677334" y="1378634"/>
            <a:ext cx="8596668" cy="5479366"/>
          </a:xfrm>
        </p:spPr>
        <p:txBody>
          <a:bodyPr>
            <a:noAutofit/>
          </a:bodyPr>
          <a:p>
            <a:pPr indent="-342900" lvl="0" marL="342900" marR="0">
              <a:spcBef>
                <a:spcPts val="0"/>
              </a:spcBef>
              <a:buFont typeface="+mj-lt"/>
              <a:buAutoNum type="arabicPeriod"/>
            </a:pPr>
            <a:r>
              <a:rPr b="1" dirty="0" sz="2800" lang="en-US" u="sng">
                <a:solidFill>
                  <a:srgbClr val="000000"/>
                </a:solidFill>
                <a:effectLst/>
                <a:latin typeface="Calibri" panose="020F0502020204030204" pitchFamily="34" charset="0"/>
                <a:ea typeface="Times New Roman" panose="02020603050405020304" pitchFamily="18" charset="0"/>
                <a:hlinkClick r:id="rId1"/>
              </a:rPr>
              <a:t>Links Warehousing &amp; Fulfilment</a:t>
            </a:r>
            <a:endParaRPr b="1" dirty="0" sz="2800" lang="en-US">
              <a:effectLst/>
              <a:latin typeface="Times New Roman" panose="02020603050405020304" pitchFamily="18" charset="0"/>
              <a:ea typeface="Times New Roman" panose="02020603050405020304" pitchFamily="18" charset="0"/>
            </a:endParaRPr>
          </a:p>
          <a:p>
            <a:pPr indent="-342900" lvl="0" marL="342900" marR="0">
              <a:spcBef>
                <a:spcPts val="0"/>
              </a:spcBef>
              <a:buFont typeface="+mj-lt"/>
              <a:buAutoNum type="arabicPeriod"/>
            </a:pPr>
            <a:r>
              <a:rPr b="1" dirty="0" sz="2800" lang="en-US" u="sng">
                <a:solidFill>
                  <a:srgbClr val="000000"/>
                </a:solidFill>
                <a:effectLst/>
                <a:latin typeface="Calibri" panose="020F0502020204030204" pitchFamily="34" charset="0"/>
                <a:ea typeface="Times New Roman" panose="02020603050405020304" pitchFamily="18" charset="0"/>
                <a:hlinkClick r:id="rId2"/>
              </a:rPr>
              <a:t>Dominion Warehousing &amp; Distribution</a:t>
            </a:r>
            <a:endParaRPr b="1" dirty="0" sz="2800" lang="en-US">
              <a:effectLst/>
              <a:latin typeface="Times New Roman" panose="02020603050405020304" pitchFamily="18" charset="0"/>
              <a:ea typeface="Times New Roman" panose="02020603050405020304" pitchFamily="18" charset="0"/>
            </a:endParaRPr>
          </a:p>
          <a:p>
            <a:pPr indent="-342900" lvl="0" marL="342900" marR="0">
              <a:spcBef>
                <a:spcPts val="0"/>
              </a:spcBef>
              <a:buFont typeface="+mj-lt"/>
              <a:buAutoNum type="arabicPeriod"/>
            </a:pPr>
            <a:r>
              <a:rPr b="1" dirty="0" sz="2800" lang="en-US" u="sng">
                <a:solidFill>
                  <a:srgbClr val="000000"/>
                </a:solidFill>
                <a:effectLst/>
                <a:latin typeface="Calibri" panose="020F0502020204030204" pitchFamily="34" charset="0"/>
                <a:ea typeface="Times New Roman" panose="02020603050405020304" pitchFamily="18" charset="0"/>
                <a:hlinkClick r:id="rId3"/>
              </a:rPr>
              <a:t>Global Distribution &amp; Warehousing</a:t>
            </a:r>
            <a:endParaRPr b="1" dirty="0" sz="2800" lang="en-US">
              <a:effectLst/>
              <a:latin typeface="Times New Roman" panose="02020603050405020304" pitchFamily="18" charset="0"/>
              <a:ea typeface="Times New Roman" panose="02020603050405020304" pitchFamily="18" charset="0"/>
            </a:endParaRPr>
          </a:p>
          <a:p>
            <a:pPr indent="-342900" lvl="0" marL="342900" marR="0">
              <a:spcBef>
                <a:spcPts val="0"/>
              </a:spcBef>
              <a:buFont typeface="+mj-lt"/>
              <a:buAutoNum type="arabicPeriod"/>
            </a:pPr>
            <a:r>
              <a:rPr b="1" dirty="0" sz="2800" lang="en-US" u="sng">
                <a:solidFill>
                  <a:srgbClr val="000000"/>
                </a:solidFill>
                <a:effectLst/>
                <a:latin typeface="Calibri" panose="020F0502020204030204" pitchFamily="34" charset="0"/>
                <a:ea typeface="Times New Roman" panose="02020603050405020304" pitchFamily="18" charset="0"/>
                <a:hlinkClick r:id="rId4"/>
              </a:rPr>
              <a:t>All Canadian Courier</a:t>
            </a:r>
            <a:endParaRPr b="1" dirty="0" sz="2800" lang="en-US">
              <a:effectLst/>
              <a:latin typeface="Times New Roman" panose="02020603050405020304" pitchFamily="18" charset="0"/>
              <a:ea typeface="Times New Roman" panose="02020603050405020304" pitchFamily="18" charset="0"/>
            </a:endParaRPr>
          </a:p>
          <a:p>
            <a:pPr indent="-342900" lvl="0" marL="342900" marR="0">
              <a:spcBef>
                <a:spcPts val="0"/>
              </a:spcBef>
              <a:buFont typeface="+mj-lt"/>
              <a:buAutoNum type="arabicPeriod"/>
            </a:pPr>
            <a:r>
              <a:rPr b="1" dirty="0" sz="2800" lang="en-US" err="1" u="sng">
                <a:solidFill>
                  <a:srgbClr val="000000"/>
                </a:solidFill>
                <a:effectLst/>
                <a:latin typeface="Calibri" panose="020F0502020204030204" pitchFamily="34" charset="0"/>
                <a:ea typeface="Times New Roman" panose="02020603050405020304" pitchFamily="18" charset="0"/>
                <a:hlinkClick r:id="rId5"/>
              </a:rPr>
              <a:t>Keele</a:t>
            </a:r>
            <a:r>
              <a:rPr b="1" dirty="0" sz="2800" lang="en-US" u="sng">
                <a:solidFill>
                  <a:srgbClr val="000000"/>
                </a:solidFill>
                <a:effectLst/>
                <a:latin typeface="Calibri" panose="020F0502020204030204" pitchFamily="34" charset="0"/>
                <a:ea typeface="Times New Roman" panose="02020603050405020304" pitchFamily="18" charset="0"/>
                <a:hlinkClick r:id="rId5"/>
              </a:rPr>
              <a:t> Warehousing &amp; Logistics</a:t>
            </a:r>
            <a:endParaRPr b="1" dirty="0" sz="2800" lang="en-US">
              <a:effectLst/>
              <a:latin typeface="Times New Roman" panose="02020603050405020304" pitchFamily="18" charset="0"/>
              <a:ea typeface="Times New Roman" panose="02020603050405020304" pitchFamily="18" charset="0"/>
            </a:endParaRPr>
          </a:p>
          <a:p>
            <a:pPr indent="-342900" lvl="0" marL="342900" marR="0">
              <a:spcBef>
                <a:spcPts val="0"/>
              </a:spcBef>
              <a:buFont typeface="+mj-lt"/>
              <a:buAutoNum type="arabicPeriod"/>
            </a:pPr>
            <a:r>
              <a:rPr b="1" dirty="0" sz="2800" lang="en-US" u="sng">
                <a:solidFill>
                  <a:srgbClr val="000000"/>
                </a:solidFill>
                <a:effectLst/>
                <a:latin typeface="Calibri" panose="020F0502020204030204" pitchFamily="34" charset="0"/>
                <a:ea typeface="Times New Roman" panose="02020603050405020304" pitchFamily="18" charset="0"/>
                <a:hlinkClick r:id="rId6"/>
              </a:rPr>
              <a:t>Gibson International Carriers</a:t>
            </a:r>
            <a:endParaRPr b="1" dirty="0" sz="2800" lang="en-US">
              <a:effectLst/>
              <a:latin typeface="Times New Roman" panose="02020603050405020304" pitchFamily="18" charset="0"/>
              <a:ea typeface="Times New Roman" panose="02020603050405020304" pitchFamily="18" charset="0"/>
            </a:endParaRPr>
          </a:p>
          <a:p>
            <a:pPr indent="-342900" lvl="0" marL="342900" marR="0">
              <a:spcBef>
                <a:spcPts val="0"/>
              </a:spcBef>
              <a:buFont typeface="+mj-lt"/>
              <a:buAutoNum type="arabicPeriod"/>
            </a:pPr>
            <a:r>
              <a:rPr b="1" dirty="0" sz="2800" lang="en-US" u="sng">
                <a:solidFill>
                  <a:srgbClr val="000000"/>
                </a:solidFill>
                <a:effectLst/>
                <a:latin typeface="Calibri" panose="020F0502020204030204" pitchFamily="34" charset="0"/>
                <a:ea typeface="Times New Roman" panose="02020603050405020304" pitchFamily="18" charset="0"/>
                <a:hlinkClick r:id="rId7"/>
              </a:rPr>
              <a:t>MTE Logistics</a:t>
            </a:r>
            <a:endParaRPr b="1" dirty="0" sz="2800" lang="en-US">
              <a:effectLst/>
              <a:latin typeface="Times New Roman" panose="02020603050405020304" pitchFamily="18" charset="0"/>
              <a:ea typeface="Times New Roman" panose="02020603050405020304" pitchFamily="18" charset="0"/>
            </a:endParaRPr>
          </a:p>
          <a:p>
            <a:pPr indent="-342900" lvl="0" marL="342900" marR="0">
              <a:spcBef>
                <a:spcPts val="0"/>
              </a:spcBef>
              <a:buFont typeface="+mj-lt"/>
              <a:buAutoNum type="arabicPeriod"/>
            </a:pPr>
            <a:r>
              <a:rPr b="1" dirty="0" sz="2800" lang="en-US" u="sng">
                <a:solidFill>
                  <a:srgbClr val="000000"/>
                </a:solidFill>
                <a:effectLst/>
                <a:latin typeface="Calibri" panose="020F0502020204030204" pitchFamily="34" charset="0"/>
                <a:ea typeface="Times New Roman" panose="02020603050405020304" pitchFamily="18" charset="0"/>
                <a:hlinkClick r:id="rId8"/>
              </a:rPr>
              <a:t>Ottawa Logistics</a:t>
            </a:r>
            <a:endParaRPr b="1" dirty="0" sz="2800" lang="en-US">
              <a:effectLst/>
              <a:latin typeface="Times New Roman" panose="02020603050405020304" pitchFamily="18" charset="0"/>
              <a:ea typeface="Times New Roman" panose="02020603050405020304" pitchFamily="18" charset="0"/>
            </a:endParaRPr>
          </a:p>
          <a:p>
            <a:pPr indent="-342900" lvl="0" marL="342900" marR="0">
              <a:spcBef>
                <a:spcPts val="0"/>
              </a:spcBef>
              <a:buFont typeface="+mj-lt"/>
              <a:buAutoNum type="arabicPeriod"/>
            </a:pPr>
            <a:r>
              <a:rPr b="1" dirty="0" sz="2800" lang="en-US" u="sng">
                <a:solidFill>
                  <a:srgbClr val="000000"/>
                </a:solidFill>
                <a:effectLst/>
                <a:latin typeface="Calibri" panose="020F0502020204030204" pitchFamily="34" charset="0"/>
                <a:ea typeface="Times New Roman" panose="02020603050405020304" pitchFamily="18" charset="0"/>
                <a:hlinkClick r:id="rId9"/>
              </a:rPr>
              <a:t>Portside Warehousing &amp; Logistics</a:t>
            </a:r>
            <a:endParaRPr b="1" dirty="0" sz="2800" lang="en-US">
              <a:effectLst/>
              <a:latin typeface="Times New Roman" panose="02020603050405020304" pitchFamily="18" charset="0"/>
              <a:ea typeface="Times New Roman" panose="02020603050405020304" pitchFamily="18" charset="0"/>
            </a:endParaRPr>
          </a:p>
          <a:p>
            <a:pPr indent="-342900" lvl="0" marL="342900" marR="0">
              <a:spcBef>
                <a:spcPts val="0"/>
              </a:spcBef>
              <a:buFont typeface="+mj-lt"/>
              <a:buAutoNum type="arabicPeriod"/>
            </a:pPr>
            <a:r>
              <a:rPr b="1" dirty="0" sz="2800" lang="en-US" u="sng">
                <a:solidFill>
                  <a:srgbClr val="000000"/>
                </a:solidFill>
                <a:effectLst/>
                <a:latin typeface="Calibri" panose="020F0502020204030204" pitchFamily="34" charset="0"/>
                <a:ea typeface="Times New Roman" panose="02020603050405020304" pitchFamily="18" charset="0"/>
                <a:hlinkClick r:id="rId10"/>
              </a:rPr>
              <a:t>Porter Warehousing &amp; Distribution</a:t>
            </a:r>
            <a:endParaRPr b="1" dirty="0" sz="2800" lang="en-US">
              <a:effectLst/>
              <a:latin typeface="Times New Roman" panose="02020603050405020304" pitchFamily="18" charset="0"/>
              <a:ea typeface="Times New Roman" panose="02020603050405020304" pitchFamily="18" charset="0"/>
            </a:endParaRPr>
          </a:p>
          <a:p>
            <a:pPr indent="0" marL="0" marR="0">
              <a:spcBef>
                <a:spcPts val="0"/>
              </a:spcBef>
              <a:buNone/>
            </a:pPr>
            <a:endParaRPr b="0" dirty="0" sz="2800" lang="en-US">
              <a:solidFill>
                <a:srgbClr val="000000"/>
              </a:solidFill>
              <a:effectLst/>
              <a:latin typeface="Calibri" panose="020F0502020204030204" pitchFamily="34" charset="0"/>
              <a:ea typeface="Times New Roman" panose="02020603050405020304" pitchFamily="18" charset="0"/>
            </a:endParaRPr>
          </a:p>
          <a:p>
            <a:pPr indent="0" marL="0" marR="0">
              <a:spcBef>
                <a:spcPts val="0"/>
              </a:spcBef>
              <a:buNone/>
            </a:pPr>
            <a:endParaRPr b="0" dirty="0" lang="en-US">
              <a:solidFill>
                <a:srgbClr val="000000"/>
              </a:solidFill>
              <a:effectLst/>
              <a:latin typeface="Calibri" panose="020F0502020204030204" pitchFamily="34" charset="0"/>
              <a:ea typeface="Times New Roman" panose="02020603050405020304" pitchFamily="18" charset="0"/>
            </a:endParaRPr>
          </a:p>
          <a:p>
            <a:pPr indent="0" marL="0" marR="0">
              <a:spcBef>
                <a:spcPts val="0"/>
              </a:spcBef>
              <a:buNone/>
            </a:pPr>
            <a:r>
              <a:rPr b="0" dirty="0" lang="en-US">
                <a:solidFill>
                  <a:srgbClr val="002060"/>
                </a:solidFill>
                <a:effectLst/>
                <a:latin typeface="Calibri" panose="020F0502020204030204" pitchFamily="34" charset="0"/>
                <a:ea typeface="Times New Roman" panose="02020603050405020304" pitchFamily="18" charset="0"/>
              </a:rPr>
              <a:t>Source: </a:t>
            </a:r>
            <a:r>
              <a:rPr b="0" dirty="0" lang="en-US" u="sng">
                <a:solidFill>
                  <a:srgbClr val="002060"/>
                </a:solidFill>
                <a:effectLst/>
                <a:latin typeface="Calibri" panose="020F0502020204030204" pitchFamily="34" charset="0"/>
                <a:ea typeface="Times New Roman" panose="02020603050405020304" pitchFamily="18" charset="0"/>
                <a:hlinkClick r:id="rId11"/>
              </a:rPr>
              <a:t>https://www.fueloyal.com/30-best-warehousing-companies-in-canada/2/</a:t>
            </a:r>
            <a:endParaRPr b="1" dirty="0" lang="en-US">
              <a:solidFill>
                <a:srgbClr val="002060"/>
              </a:solidFill>
              <a:effectLst/>
              <a:latin typeface="Times New Roman" panose="02020603050405020304" pitchFamily="18" charset="0"/>
              <a:ea typeface="Times New Roman" panose="02020603050405020304" pitchFamily="18" charset="0"/>
            </a:endParaRPr>
          </a:p>
          <a:p>
            <a:pPr>
              <a:spcBef>
                <a:spcPts val="0"/>
              </a:spcBef>
            </a:pPr>
            <a:endParaRPr dirty="0" sz="280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65" name="Title 1"/>
          <p:cNvSpPr>
            <a:spLocks noGrp="1"/>
          </p:cNvSpPr>
          <p:nvPr>
            <p:ph type="title"/>
          </p:nvPr>
        </p:nvSpPr>
        <p:spPr>
          <a:xfrm>
            <a:off x="651283" y="176626"/>
            <a:ext cx="8596668" cy="660400"/>
          </a:xfrm>
        </p:spPr>
        <p:txBody>
          <a:bodyPr anchor="t" bIns="45720" lIns="91440" rIns="91440" rtlCol="0" tIns="45720" vert="horz">
            <a:noAutofit/>
          </a:bodyPr>
          <a:p>
            <a:r>
              <a:rPr dirty="0" sz="2000" lang="en-US"/>
              <a:t>Comparative rate of service providers (Rates are not final and will depend on business</a:t>
            </a:r>
          </a:p>
        </p:txBody>
      </p:sp>
      <p:graphicFrame>
        <p:nvGraphicFramePr>
          <p:cNvPr id="4194305" name="Table 6"/>
          <p:cNvGraphicFramePr>
            <a:graphicFrameLocks noGrp="1"/>
          </p:cNvGraphicFramePr>
          <p:nvPr/>
        </p:nvGraphicFramePr>
        <p:xfrm>
          <a:off x="365761" y="837026"/>
          <a:ext cx="11676185" cy="6067312"/>
        </p:xfrm>
        <a:graphic>
          <a:graphicData uri="http://schemas.openxmlformats.org/drawingml/2006/table">
            <a:tbl>
              <a:tblPr firstRow="1" firstCol="1" bandRow="1">
                <a:tableStyleId>{5C22544A-7EE6-4342-B048-85BDC9FD1C3A}</a:tableStyleId>
              </a:tblPr>
              <a:tblGrid>
                <a:gridCol w="1266955"/>
                <a:gridCol w="1448109"/>
                <a:gridCol w="1237957"/>
                <a:gridCol w="1280160"/>
                <a:gridCol w="1252024"/>
                <a:gridCol w="1223889"/>
                <a:gridCol w="1308296"/>
                <a:gridCol w="886264"/>
                <a:gridCol w="914400"/>
                <a:gridCol w="858131"/>
              </a:tblGrid>
              <a:tr h="590781">
                <a:tc>
                  <a:txBody>
                    <a:bodyPr/>
                    <a:p>
                      <a:pPr marL="0" marR="0">
                        <a:lnSpc>
                          <a:spcPct val="115000"/>
                        </a:lnSpc>
                        <a:spcBef>
                          <a:spcPts val="0"/>
                        </a:spcBef>
                        <a:spcAft>
                          <a:spcPts val="0"/>
                        </a:spcAft>
                      </a:pPr>
                      <a:r>
                        <a:rPr sz="1200" lang="en-US">
                          <a:effectLst/>
                        </a:rPr>
                        <a:t>Countries</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ctr" marL="0" marR="0">
                        <a:lnSpc>
                          <a:spcPct val="115000"/>
                        </a:lnSpc>
                        <a:spcBef>
                          <a:spcPts val="0"/>
                        </a:spcBef>
                        <a:spcAft>
                          <a:spcPts val="0"/>
                        </a:spcAft>
                      </a:pPr>
                      <a:r>
                        <a:rPr sz="1200" lang="en-US">
                          <a:effectLst/>
                        </a:rPr>
                        <a:t>Weight in Kgs</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ctr" marL="0" marR="0">
                        <a:lnSpc>
                          <a:spcPct val="115000"/>
                        </a:lnSpc>
                        <a:spcBef>
                          <a:spcPts val="0"/>
                        </a:spcBef>
                        <a:spcAft>
                          <a:spcPts val="0"/>
                        </a:spcAft>
                      </a:pPr>
                      <a:r>
                        <a:rPr sz="1200" lang="en-US">
                          <a:effectLst/>
                        </a:rPr>
                        <a:t>TCS</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ctr" marL="0" marR="0">
                        <a:lnSpc>
                          <a:spcPct val="115000"/>
                        </a:lnSpc>
                        <a:spcBef>
                          <a:spcPts val="0"/>
                        </a:spcBef>
                        <a:spcAft>
                          <a:spcPts val="0"/>
                        </a:spcAft>
                      </a:pPr>
                      <a:r>
                        <a:rPr sz="1200" lang="en-US">
                          <a:effectLst/>
                        </a:rPr>
                        <a:t>Pak Post</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ctr" marL="0" marR="0">
                        <a:lnSpc>
                          <a:spcPct val="115000"/>
                        </a:lnSpc>
                        <a:spcBef>
                          <a:spcPts val="0"/>
                        </a:spcBef>
                        <a:spcAft>
                          <a:spcPts val="0"/>
                        </a:spcAft>
                      </a:pPr>
                      <a:r>
                        <a:rPr sz="1200" lang="en-US">
                          <a:effectLst/>
                        </a:rPr>
                        <a:t>Leopard</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ctr" marL="0" marR="0">
                        <a:lnSpc>
                          <a:spcPct val="115000"/>
                        </a:lnSpc>
                        <a:spcBef>
                          <a:spcPts val="0"/>
                        </a:spcBef>
                        <a:spcAft>
                          <a:spcPts val="0"/>
                        </a:spcAft>
                      </a:pPr>
                      <a:r>
                        <a:rPr sz="1200" lang="en-US">
                          <a:effectLst/>
                        </a:rPr>
                        <a:t>DHL</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ctr" marL="0" marR="0">
                        <a:lnSpc>
                          <a:spcPct val="115000"/>
                        </a:lnSpc>
                        <a:spcBef>
                          <a:spcPts val="0"/>
                        </a:spcBef>
                        <a:spcAft>
                          <a:spcPts val="0"/>
                        </a:spcAft>
                      </a:pPr>
                      <a:r>
                        <a:rPr sz="1200" lang="en-US">
                          <a:effectLst/>
                        </a:rPr>
                        <a:t>M&amp;P</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ctr" marL="0" marR="0">
                        <a:lnSpc>
                          <a:spcPct val="115000"/>
                        </a:lnSpc>
                        <a:spcBef>
                          <a:spcPts val="0"/>
                        </a:spcBef>
                        <a:spcAft>
                          <a:spcPts val="0"/>
                        </a:spcAft>
                      </a:pPr>
                      <a:r>
                        <a:rPr dirty="0" sz="1200" lang="en-US">
                          <a:effectLst/>
                        </a:rPr>
                        <a:t>FedEx</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ctr" defTabSz="457200" eaLnBrk="1" fontAlgn="auto" hangingPunct="1" indent="0" latinLnBrk="0" lvl="0" marL="0" marR="0" rtl="0">
                        <a:lnSpc>
                          <a:spcPct val="115000"/>
                        </a:lnSpc>
                        <a:spcBef>
                          <a:spcPts val="0"/>
                        </a:spcBef>
                        <a:spcAft>
                          <a:spcPts val="0"/>
                        </a:spcAft>
                        <a:buClrTx/>
                        <a:buSzTx/>
                        <a:buFontTx/>
                        <a:buNone/>
                      </a:pPr>
                      <a:r>
                        <a:rPr dirty="0" sz="1400" lang="en-US">
                          <a:effectLst/>
                        </a:rPr>
                        <a:t>UPS</a:t>
                      </a:r>
                      <a:endParaRPr dirty="0" sz="1600" lang="en-US">
                        <a:effectLst/>
                        <a:latin typeface="Calibri" panose="020F0502020204030204" pitchFamily="34" charset="0"/>
                        <a:ea typeface="Calibri" panose="020F0502020204030204" pitchFamily="34" charset="0"/>
                        <a:cs typeface="Times New Roman" panose="02020603050405020304" pitchFamily="18" charset="0"/>
                      </a:endParaRPr>
                    </a:p>
                    <a:p>
                      <a:pPr algn="ctr" marL="0" marR="0">
                        <a:lnSpc>
                          <a:spcPct val="115000"/>
                        </a:lnSpc>
                        <a:spcBef>
                          <a:spcPts val="0"/>
                        </a:spcBef>
                        <a:spcAft>
                          <a:spcPts val="0"/>
                        </a:spcAft>
                      </a:pP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ctr" marL="0" marR="0">
                        <a:lnSpc>
                          <a:spcPct val="115000"/>
                        </a:lnSpc>
                        <a:spcBef>
                          <a:spcPts val="0"/>
                        </a:spcBef>
                        <a:spcAft>
                          <a:spcPts val="0"/>
                        </a:spcAft>
                      </a:pPr>
                      <a:r>
                        <a:rPr dirty="0" sz="1400" lang="en-US">
                          <a:effectLst/>
                          <a:latin typeface="Calibri" panose="020F0502020204030204" pitchFamily="34" charset="0"/>
                          <a:ea typeface="Calibri" panose="020F0502020204030204" pitchFamily="34" charset="0"/>
                          <a:cs typeface="Times New Roman" panose="02020603050405020304" pitchFamily="18" charset="0"/>
                        </a:rPr>
                        <a:t>Agility</a:t>
                      </a:r>
                    </a:p>
                  </a:txBody>
                  <a:tcPr marL="54108" marR="54108" marT="0" marB="0"/>
                </a:tc>
              </a:tr>
              <a:tr h="249684">
                <a:tc rowSpan="7">
                  <a:txBody>
                    <a:bodyPr/>
                    <a:p>
                      <a:pPr algn="ctr" marL="0" marR="0">
                        <a:lnSpc>
                          <a:spcPct val="115000"/>
                        </a:lnSpc>
                        <a:spcBef>
                          <a:spcPts val="0"/>
                        </a:spcBef>
                        <a:spcAft>
                          <a:spcPts val="0"/>
                        </a:spcAft>
                      </a:pPr>
                      <a:br>
                        <a:rPr sz="1200" lang="en-US">
                          <a:effectLst/>
                        </a:rPr>
                      </a:br>
                      <a:r>
                        <a:rPr sz="1200" lang="en-US">
                          <a:effectLst/>
                        </a:rPr>
                        <a:t>USA and Canada</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$26.81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Rs. 5541</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$61.45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$94.57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$35.54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Rs.9,400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rowSpan="11">
                  <a:txBody>
                    <a:bodyPr/>
                    <a:p>
                      <a:pPr algn="ctr" marL="0" marR="0">
                        <a:lnSpc>
                          <a:spcPct val="115000"/>
                        </a:lnSpc>
                        <a:spcBef>
                          <a:spcPts val="0"/>
                        </a:spcBef>
                        <a:spcAft>
                          <a:spcPts val="0"/>
                        </a:spcAft>
                      </a:pPr>
                      <a:r>
                        <a:rPr dirty="0" sz="1400" lang="en-US">
                          <a:effectLst/>
                        </a:rPr>
                        <a:t>Will provide their rates to the customers according to their volume.</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rowSpan="21">
                  <a:txBody>
                    <a:bodyPr/>
                    <a:p>
                      <a:pPr algn="ctr" marL="0" marR="0">
                        <a:lnSpc>
                          <a:spcPct val="115000"/>
                        </a:lnSpc>
                        <a:spcBef>
                          <a:spcPts val="0"/>
                        </a:spcBef>
                        <a:spcAft>
                          <a:spcPts val="0"/>
                        </a:spcAft>
                      </a:pPr>
                      <a:r>
                        <a:rPr dirty="0" sz="1400" lang="en-US">
                          <a:effectLst/>
                        </a:rPr>
                        <a:t>Will provide their rates to the customers according to their volume.</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r>
              <a:tr h="226890">
                <a:tc vMerge="1">
                  <a:txBody>
                    <a:bodyPr/>
                    <a:p>
                      <a:endParaRPr lang="en-US"/>
                    </a:p>
                  </a:txBody>
                </a:tc>
                <a:tc>
                  <a:txBody>
                    <a:bodyPr/>
                    <a:p>
                      <a:pPr algn="r" marL="0" marR="0">
                        <a:lnSpc>
                          <a:spcPct val="115000"/>
                        </a:lnSpc>
                        <a:spcBef>
                          <a:spcPts val="0"/>
                        </a:spcBef>
                        <a:spcAft>
                          <a:spcPts val="0"/>
                        </a:spcAft>
                      </a:pPr>
                      <a:r>
                        <a:rPr sz="1400" lang="en-US">
                          <a:effectLst/>
                        </a:rPr>
                        <a:t>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51.17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10875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60.66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139.92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68.64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13000</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10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83.17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19765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105.96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210.92</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93.52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19700</a:t>
                      </a:r>
                      <a:endParaRPr sz="1400" lang="en-US">
                        <a:effectLst/>
                        <a:latin typeface="Calibri" panose="020F0502020204030204" pitchFamily="34" charset="0"/>
                        <a:ea typeface="+mn-ea"/>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20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143.11</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169.57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326.63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200.59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31300</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25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151.43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195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376.22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212.13</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37300</a:t>
                      </a:r>
                      <a:endParaRPr sz="1400" lang="en-US">
                        <a:effectLst/>
                        <a:latin typeface="Calibri" panose="020F0502020204030204" pitchFamily="34" charset="0"/>
                        <a:ea typeface="+mn-ea"/>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30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202.06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 203.8</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431.32</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 223.41</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 44050</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441125">
                <a:tc vMerge="1">
                  <a:txBody>
                    <a:bodyPr/>
                    <a:p>
                      <a:endParaRPr lang="en-US"/>
                    </a:p>
                  </a:txBody>
                </a:tc>
                <a:tc>
                  <a:txBody>
                    <a:bodyPr/>
                    <a:p>
                      <a:pPr marL="0" marR="0">
                        <a:lnSpc>
                          <a:spcPct val="115000"/>
                        </a:lnSpc>
                        <a:spcBef>
                          <a:spcPts val="0"/>
                        </a:spcBef>
                        <a:spcAft>
                          <a:spcPts val="0"/>
                        </a:spcAft>
                      </a:pPr>
                      <a:r>
                        <a:rPr sz="1400" lang="en-US">
                          <a:effectLst/>
                        </a:rPr>
                        <a:t>Additional 1 Kg</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6.7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1778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8.8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13.45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11.28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1350</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rowSpan="7">
                  <a:txBody>
                    <a:bodyPr/>
                    <a:p>
                      <a:pPr algn="ctr" marL="0" marR="0">
                        <a:lnSpc>
                          <a:spcPct val="115000"/>
                        </a:lnSpc>
                        <a:spcBef>
                          <a:spcPts val="0"/>
                        </a:spcBef>
                        <a:spcAft>
                          <a:spcPts val="0"/>
                        </a:spcAft>
                      </a:pPr>
                      <a:r>
                        <a:rPr sz="1200" lang="en-US">
                          <a:effectLst/>
                        </a:rPr>
                        <a:t>UK</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$26.04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4453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53.82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$77.09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$34.26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r>
                        <a:rPr dirty="0" sz="1400" kern="1200" lang="en-US">
                          <a:solidFill>
                            <a:schemeClr val="dk1"/>
                          </a:solidFill>
                          <a:effectLst/>
                          <a:latin typeface="+mn-lt"/>
                          <a:ea typeface="+mn-ea"/>
                          <a:cs typeface="+mn-cs"/>
                        </a:rPr>
                        <a:t>$33.44</a:t>
                      </a: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48.78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58.37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111.35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46.72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mn-ea"/>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10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88.13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81.09</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163.25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65.01</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20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178.78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125.69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241.62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166.98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mn-ea"/>
                        <a:cs typeface="Times New Roman" panose="02020603050405020304" pitchFamily="18" charset="0"/>
                      </a:endParaRPr>
                    </a:p>
                  </a:txBody>
                  <a:tcPr marL="54108" marR="54108" marT="0" marB="0"/>
                </a:tc>
                <a:tc vMerge="1">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25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165.79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149.5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280.85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232.23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30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192.79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 155.87</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320.05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 245.37</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441125">
                <a:tc vMerge="1">
                  <a:txBody>
                    <a:bodyPr/>
                    <a:p>
                      <a:endParaRPr lang="en-US"/>
                    </a:p>
                  </a:txBody>
                </a:tc>
                <a:tc>
                  <a:txBody>
                    <a:bodyPr/>
                    <a:p>
                      <a:pPr marL="0" marR="0">
                        <a:lnSpc>
                          <a:spcPct val="115000"/>
                        </a:lnSpc>
                        <a:spcBef>
                          <a:spcPts val="0"/>
                        </a:spcBef>
                        <a:spcAft>
                          <a:spcPts val="0"/>
                        </a:spcAft>
                      </a:pPr>
                      <a:r>
                        <a:rPr sz="1400" lang="en-US">
                          <a:effectLst/>
                        </a:rPr>
                        <a:t>Additional 1 Kg</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5.27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1028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6.82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9.74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13.14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rowSpan="7">
                  <a:txBody>
                    <a:bodyPr/>
                    <a:p>
                      <a:pPr algn="ctr" marL="0" marR="0">
                        <a:lnSpc>
                          <a:spcPct val="115000"/>
                        </a:lnSpc>
                        <a:spcBef>
                          <a:spcPts val="0"/>
                        </a:spcBef>
                        <a:spcAft>
                          <a:spcPts val="0"/>
                        </a:spcAft>
                      </a:pPr>
                      <a:r>
                        <a:rPr sz="1200" lang="en-US">
                          <a:effectLst/>
                        </a:rPr>
                        <a:t>EU</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$30.28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Rs.5754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$55.44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$79.95 </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$34.64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54.79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Germany</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80.14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114.87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47.01</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10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90.94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118.12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167.87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65.29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20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145.06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174.54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248.27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175.35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25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173.72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202.75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288.47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243.57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226890">
                <a:tc vMerge="1">
                  <a:txBody>
                    <a:bodyPr/>
                    <a:p>
                      <a:endParaRPr lang="en-US"/>
                    </a:p>
                  </a:txBody>
                </a:tc>
                <a:tc>
                  <a:txBody>
                    <a:bodyPr/>
                    <a:p>
                      <a:pPr algn="r" marL="0" marR="0">
                        <a:lnSpc>
                          <a:spcPct val="115000"/>
                        </a:lnSpc>
                        <a:spcBef>
                          <a:spcPts val="0"/>
                        </a:spcBef>
                        <a:spcAft>
                          <a:spcPts val="0"/>
                        </a:spcAft>
                      </a:pPr>
                      <a:r>
                        <a:rPr sz="1400" lang="en-US">
                          <a:effectLst/>
                        </a:rPr>
                        <a:t>30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202.4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 214.79</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368.27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dirty="0" sz="1400" lang="en-US">
                          <a:effectLst/>
                        </a:rPr>
                        <a:t> 257.32</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r h="441125">
                <a:tc vMerge="1">
                  <a:txBody>
                    <a:bodyPr/>
                    <a:p>
                      <a:endParaRPr lang="en-US"/>
                    </a:p>
                  </a:txBody>
                </a:tc>
                <a:tc>
                  <a:txBody>
                    <a:bodyPr/>
                    <a:p>
                      <a:pPr marL="0" marR="0">
                        <a:lnSpc>
                          <a:spcPct val="115000"/>
                        </a:lnSpc>
                        <a:spcBef>
                          <a:spcPts val="0"/>
                        </a:spcBef>
                        <a:spcAft>
                          <a:spcPts val="0"/>
                        </a:spcAft>
                      </a:pPr>
                      <a:r>
                        <a:rPr sz="1400" lang="en-US">
                          <a:effectLst/>
                        </a:rPr>
                        <a:t>Additional 1 Kg</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5.4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1334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12.04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9.95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algn="r" marL="0" marR="0">
                        <a:lnSpc>
                          <a:spcPct val="115000"/>
                        </a:lnSpc>
                        <a:spcBef>
                          <a:spcPts val="0"/>
                        </a:spcBef>
                        <a:spcAft>
                          <a:spcPts val="0"/>
                        </a:spcAft>
                      </a:pPr>
                      <a:r>
                        <a:rPr sz="1400" lang="en-US">
                          <a:effectLst/>
                        </a:rPr>
                        <a:t>13.75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108" marR="54108"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mn-ea"/>
                        <a:cs typeface="Times New Roman" panose="02020603050405020304" pitchFamily="18" charset="0"/>
                      </a:endParaRPr>
                    </a:p>
                  </a:txBody>
                  <a:tcPr marL="54108" marR="54108" marT="0" marB="0"/>
                </a:tc>
                <a:tc>
                  <a:txBody>
                    <a:bodyPr/>
                    <a:p>
                      <a:pPr algn="r" defTabSz="457200" eaLnBrk="1" hangingPunct="1" latinLnBrk="0" marL="0" marR="0" rtl="0">
                        <a:lnSpc>
                          <a:spcPct val="115000"/>
                        </a:lnSpc>
                        <a:spcBef>
                          <a:spcPts val="0"/>
                        </a:spcBef>
                        <a:spcAft>
                          <a:spcPts val="0"/>
                        </a:spcAft>
                      </a:pPr>
                      <a:endParaRPr dirty="0" sz="1400" kern="1200" lang="en-US">
                        <a:solidFill>
                          <a:schemeClr val="dk1"/>
                        </a:solidFill>
                        <a:effectLst/>
                        <a:latin typeface="+mn-lt"/>
                        <a:ea typeface="+mn-ea"/>
                        <a:cs typeface="+mn-cs"/>
                      </a:endParaRPr>
                    </a:p>
                  </a:txBody>
                  <a:tcPr marL="54108" marR="54108" marT="0" marB="0"/>
                </a:tc>
                <a:tc vMerge="1">
                  <a:txBody>
                    <a:bodyPr/>
                    <a:p>
                      <a:endParaRPr lang="en-US"/>
                    </a:p>
                  </a:txBody>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66" name="Title 1"/>
          <p:cNvSpPr>
            <a:spLocks noGrp="1"/>
          </p:cNvSpPr>
          <p:nvPr>
            <p:ph type="title"/>
          </p:nvPr>
        </p:nvSpPr>
        <p:spPr>
          <a:xfrm>
            <a:off x="651283" y="176626"/>
            <a:ext cx="8596668" cy="660400"/>
          </a:xfrm>
        </p:spPr>
        <p:txBody>
          <a:bodyPr anchor="t" bIns="45720" lIns="91440" rIns="91440" rtlCol="0" tIns="45720" vert="horz">
            <a:normAutofit fontScale="90000"/>
          </a:bodyPr>
          <a:p>
            <a:r>
              <a:rPr dirty="0" lang="en-US"/>
              <a:t>Comparative rate of service providers</a:t>
            </a:r>
          </a:p>
        </p:txBody>
      </p:sp>
      <p:graphicFrame>
        <p:nvGraphicFramePr>
          <p:cNvPr id="4194306" name="Table 2"/>
          <p:cNvGraphicFramePr>
            <a:graphicFrameLocks noGrp="1"/>
          </p:cNvGraphicFramePr>
          <p:nvPr/>
        </p:nvGraphicFramePr>
        <p:xfrm>
          <a:off x="520505" y="837025"/>
          <a:ext cx="10902461" cy="6119762"/>
        </p:xfrm>
        <a:graphic>
          <a:graphicData uri="http://schemas.openxmlformats.org/drawingml/2006/table">
            <a:tbl>
              <a:tblPr firstRow="1" firstCol="1" bandRow="1">
                <a:tableStyleId>{5C22544A-7EE6-4342-B048-85BDC9FD1C3A}</a:tableStyleId>
              </a:tblPr>
              <a:tblGrid>
                <a:gridCol w="1183000"/>
                <a:gridCol w="1367308"/>
                <a:gridCol w="1367308"/>
                <a:gridCol w="1165854"/>
                <a:gridCol w="1234435"/>
                <a:gridCol w="1234435"/>
                <a:gridCol w="1234435"/>
                <a:gridCol w="1130708"/>
                <a:gridCol w="984978"/>
              </a:tblGrid>
              <a:tr h="640083">
                <a:tc>
                  <a:txBody>
                    <a:bodyPr/>
                    <a:p>
                      <a:pPr marL="0" marR="0">
                        <a:lnSpc>
                          <a:spcPct val="115000"/>
                        </a:lnSpc>
                        <a:spcBef>
                          <a:spcPts val="0"/>
                        </a:spcBef>
                        <a:spcAft>
                          <a:spcPts val="0"/>
                        </a:spcAft>
                      </a:pPr>
                      <a:r>
                        <a:rPr sz="1400" lang="en-US">
                          <a:effectLst/>
                        </a:rPr>
                        <a:t>Countries</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ctr" marL="0" marR="0">
                        <a:lnSpc>
                          <a:spcPct val="115000"/>
                        </a:lnSpc>
                        <a:spcBef>
                          <a:spcPts val="0"/>
                        </a:spcBef>
                        <a:spcAft>
                          <a:spcPts val="0"/>
                        </a:spcAft>
                      </a:pPr>
                      <a:r>
                        <a:rPr sz="1400" lang="en-US">
                          <a:effectLst/>
                        </a:rPr>
                        <a:t>Weight in Kgs</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ctr" marL="0" marR="0">
                        <a:lnSpc>
                          <a:spcPct val="115000"/>
                        </a:lnSpc>
                        <a:spcBef>
                          <a:spcPts val="0"/>
                        </a:spcBef>
                        <a:spcAft>
                          <a:spcPts val="0"/>
                        </a:spcAft>
                      </a:pPr>
                      <a:r>
                        <a:rPr sz="1400" lang="en-US">
                          <a:effectLst/>
                        </a:rPr>
                        <a:t>TCS</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ctr" marL="0" marR="0">
                        <a:lnSpc>
                          <a:spcPct val="115000"/>
                        </a:lnSpc>
                        <a:spcBef>
                          <a:spcPts val="0"/>
                        </a:spcBef>
                        <a:spcAft>
                          <a:spcPts val="0"/>
                        </a:spcAft>
                      </a:pPr>
                      <a:r>
                        <a:rPr sz="1400" lang="en-US">
                          <a:effectLst/>
                        </a:rPr>
                        <a:t>Pak Post</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ctr" marL="0" marR="0">
                        <a:lnSpc>
                          <a:spcPct val="115000"/>
                        </a:lnSpc>
                        <a:spcBef>
                          <a:spcPts val="0"/>
                        </a:spcBef>
                        <a:spcAft>
                          <a:spcPts val="0"/>
                        </a:spcAft>
                      </a:pPr>
                      <a:r>
                        <a:rPr sz="1400" lang="en-US">
                          <a:effectLst/>
                        </a:rPr>
                        <a:t>Leopard</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ctr" marL="0" marR="0">
                        <a:lnSpc>
                          <a:spcPct val="115000"/>
                        </a:lnSpc>
                        <a:spcBef>
                          <a:spcPts val="0"/>
                        </a:spcBef>
                        <a:spcAft>
                          <a:spcPts val="0"/>
                        </a:spcAft>
                      </a:pPr>
                      <a:r>
                        <a:rPr sz="1400" lang="en-US">
                          <a:effectLst/>
                        </a:rPr>
                        <a:t>DHL</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ctr" marL="0" marR="0">
                        <a:lnSpc>
                          <a:spcPct val="115000"/>
                        </a:lnSpc>
                        <a:spcBef>
                          <a:spcPts val="0"/>
                        </a:spcBef>
                        <a:spcAft>
                          <a:spcPts val="0"/>
                        </a:spcAft>
                      </a:pPr>
                      <a:r>
                        <a:rPr sz="1400" lang="en-US">
                          <a:effectLst/>
                        </a:rPr>
                        <a:t>M&amp;P</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ctr" marL="0" marR="0">
                        <a:lnSpc>
                          <a:spcPct val="115000"/>
                        </a:lnSpc>
                        <a:spcBef>
                          <a:spcPts val="0"/>
                        </a:spcBef>
                        <a:spcAft>
                          <a:spcPts val="0"/>
                        </a:spcAft>
                      </a:pPr>
                      <a:r>
                        <a:rPr sz="1400" lang="en-US">
                          <a:effectLst/>
                        </a:rPr>
                        <a:t>FedEx</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ctr" marL="0" marR="0">
                        <a:lnSpc>
                          <a:spcPct val="115000"/>
                        </a:lnSpc>
                        <a:spcBef>
                          <a:spcPts val="0"/>
                        </a:spcBef>
                        <a:spcAft>
                          <a:spcPts val="0"/>
                        </a:spcAft>
                      </a:pPr>
                      <a:r>
                        <a:rPr sz="1400" lang="en-US">
                          <a:effectLst/>
                        </a:rPr>
                        <a:t>UPS</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r>
              <a:tr h="260851">
                <a:tc rowSpan="7">
                  <a:txBody>
                    <a:bodyPr/>
                    <a:p>
                      <a:pPr algn="ctr" marL="0" marR="0">
                        <a:lnSpc>
                          <a:spcPct val="115000"/>
                        </a:lnSpc>
                        <a:spcBef>
                          <a:spcPts val="0"/>
                        </a:spcBef>
                        <a:spcAft>
                          <a:spcPts val="0"/>
                        </a:spcAft>
                      </a:pPr>
                      <a:br>
                        <a:rPr sz="1400" lang="en-US">
                          <a:effectLst/>
                        </a:rPr>
                      </a:br>
                      <a:r>
                        <a:rPr sz="1400" lang="en-US">
                          <a:effectLst/>
                        </a:rPr>
                        <a:t>Saudi Arabia</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$24.23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Rs. 7614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$48.24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$71.97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$31.62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rowSpan="21">
                  <a:txBody>
                    <a:bodyPr/>
                    <a:p>
                      <a:endParaRPr dirty="0" sz="1400" lang="en-US">
                        <a:effectLst/>
                        <a:latin typeface="Calibri" panose="020F0502020204030204" pitchFamily="34" charset="0"/>
                        <a:cs typeface="Arial" panose="020B0604020202020204" pitchFamily="34" charset="0"/>
                      </a:endParaRPr>
                    </a:p>
                  </a:txBody>
                  <a:tcPr marL="51897" marR="51897" marT="0" marB="0"/>
                </a:tc>
              </a:tr>
              <a:tr h="200654">
                <a:tc vMerge="1">
                  <a:txBody>
                    <a:bodyPr/>
                    <a:p>
                      <a:endParaRPr lang="en-US"/>
                    </a:p>
                  </a:txBody>
                </a:tc>
                <a:tc>
                  <a:txBody>
                    <a:bodyPr/>
                    <a:p>
                      <a:pPr algn="r" marL="0" marR="0">
                        <a:lnSpc>
                          <a:spcPct val="115000"/>
                        </a:lnSpc>
                        <a:spcBef>
                          <a:spcPts val="0"/>
                        </a:spcBef>
                        <a:spcAft>
                          <a:spcPts val="0"/>
                        </a:spcAft>
                      </a:pPr>
                      <a:r>
                        <a:rPr sz="1400" lang="en-US">
                          <a:effectLst/>
                        </a:rPr>
                        <a:t>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46.34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67.59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102.47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49.57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10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84.37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106.9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147.47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69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20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124.6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164.88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209.87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174.52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25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142.77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187.76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241.07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199.98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30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160.95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dirty="0" sz="1400" lang="en-US">
                          <a:effectLst/>
                        </a:rPr>
                        <a:t> 193.92</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dirty="0" sz="1400" lang="en-US">
                          <a:effectLst/>
                        </a:rPr>
                        <a:t>272.72</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dirty="0" sz="1400" lang="en-US">
                          <a:effectLst/>
                        </a:rPr>
                        <a:t> 210.61</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394219">
                <a:tc vMerge="1">
                  <a:txBody>
                    <a:bodyPr/>
                    <a:p>
                      <a:endParaRPr lang="en-US"/>
                    </a:p>
                  </a:txBody>
                </a:tc>
                <a:tc>
                  <a:txBody>
                    <a:bodyPr/>
                    <a:p>
                      <a:pPr marL="0" marR="0">
                        <a:lnSpc>
                          <a:spcPct val="115000"/>
                        </a:lnSpc>
                        <a:spcBef>
                          <a:spcPts val="0"/>
                        </a:spcBef>
                        <a:spcAft>
                          <a:spcPts val="0"/>
                        </a:spcAft>
                      </a:pPr>
                      <a:r>
                        <a:rPr sz="1400" lang="en-US">
                          <a:effectLst/>
                        </a:rPr>
                        <a:t>Additional 1 Kg</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3.64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2119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6.16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9.94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10.63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50818">
                <a:tc rowSpan="7">
                  <a:txBody>
                    <a:bodyPr/>
                    <a:p>
                      <a:pPr algn="ctr" marL="0" marR="0">
                        <a:lnSpc>
                          <a:spcPct val="115000"/>
                        </a:lnSpc>
                        <a:spcBef>
                          <a:spcPts val="0"/>
                        </a:spcBef>
                        <a:spcAft>
                          <a:spcPts val="0"/>
                        </a:spcAft>
                      </a:pPr>
                      <a:br>
                        <a:rPr dirty="0" sz="1400" lang="en-US">
                          <a:effectLst/>
                        </a:rPr>
                      </a:br>
                      <a:r>
                        <a:rPr dirty="0" sz="1400" lang="en-US">
                          <a:effectLst/>
                        </a:rPr>
                        <a:t>  UAE</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$11.85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Rs. 2603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$26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$71.97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$16.55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16.17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45.5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102.47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27.03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10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29.96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71.5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147.47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46.2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20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60.45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dirty="0" sz="1400" lang="en-US">
                          <a:effectLst/>
                        </a:rPr>
                        <a:t>110.5</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209.87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85.11</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25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72.69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123.5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241.07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103.54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30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84.94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dirty="0" sz="1400" lang="en-US">
                          <a:effectLst/>
                        </a:rPr>
                        <a:t> 130</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272.72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dirty="0" sz="1400" lang="en-US">
                          <a:effectLst/>
                        </a:rPr>
                        <a:t> 109.60</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394219">
                <a:tc vMerge="1">
                  <a:txBody>
                    <a:bodyPr/>
                    <a:p>
                      <a:endParaRPr lang="en-US"/>
                    </a:p>
                  </a:txBody>
                </a:tc>
                <a:tc>
                  <a:txBody>
                    <a:bodyPr/>
                    <a:p>
                      <a:pPr marL="0" marR="0">
                        <a:lnSpc>
                          <a:spcPct val="115000"/>
                        </a:lnSpc>
                        <a:spcBef>
                          <a:spcPts val="0"/>
                        </a:spcBef>
                        <a:spcAft>
                          <a:spcPts val="0"/>
                        </a:spcAft>
                      </a:pPr>
                      <a:r>
                        <a:rPr sz="1400" lang="en-US">
                          <a:effectLst/>
                        </a:rPr>
                        <a:t>Additional 1 Kg</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3.12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685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6.5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9.94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6.06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341113">
                <a:tc rowSpan="7">
                  <a:txBody>
                    <a:bodyPr/>
                    <a:p>
                      <a:pPr algn="ctr" marL="0" marR="0">
                        <a:lnSpc>
                          <a:spcPct val="115000"/>
                        </a:lnSpc>
                        <a:spcBef>
                          <a:spcPts val="0"/>
                        </a:spcBef>
                        <a:spcAft>
                          <a:spcPts val="0"/>
                        </a:spcAft>
                      </a:pPr>
                      <a:br>
                        <a:rPr sz="1400" lang="en-US">
                          <a:effectLst/>
                        </a:rPr>
                      </a:br>
                      <a:r>
                        <a:rPr sz="1400" lang="en-US">
                          <a:effectLst/>
                        </a:rPr>
                        <a:t>Australia</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$33.02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Rs. 5629</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$58.79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$91.13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$39.52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56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82.41</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133.16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78.74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10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90.44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149.74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198.26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128.45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20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159.58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214.52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299.86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216.18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25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199.14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247.38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350.66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294.04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200654">
                <a:tc vMerge="1">
                  <a:txBody>
                    <a:bodyPr/>
                    <a:p>
                      <a:endParaRPr lang="en-US"/>
                    </a:p>
                  </a:txBody>
                </a:tc>
                <a:tc>
                  <a:txBody>
                    <a:bodyPr/>
                    <a:p>
                      <a:pPr algn="r" marL="0" marR="0">
                        <a:lnSpc>
                          <a:spcPct val="115000"/>
                        </a:lnSpc>
                        <a:spcBef>
                          <a:spcPts val="0"/>
                        </a:spcBef>
                        <a:spcAft>
                          <a:spcPts val="0"/>
                        </a:spcAft>
                      </a:pPr>
                      <a:r>
                        <a:rPr sz="1400" lang="en-US">
                          <a:effectLst/>
                        </a:rPr>
                        <a:t>30</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238.68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401.46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sz="1400" lang="en-US">
                          <a:effectLst/>
                        </a:rPr>
                        <a:t>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r h="394219">
                <a:tc vMerge="1">
                  <a:txBody>
                    <a:bodyPr/>
                    <a:p>
                      <a:endParaRPr lang="en-US"/>
                    </a:p>
                  </a:txBody>
                </a:tc>
                <a:tc>
                  <a:txBody>
                    <a:bodyPr/>
                    <a:p>
                      <a:pPr marL="0" marR="0">
                        <a:lnSpc>
                          <a:spcPct val="115000"/>
                        </a:lnSpc>
                        <a:spcBef>
                          <a:spcPts val="0"/>
                        </a:spcBef>
                        <a:spcAft>
                          <a:spcPts val="0"/>
                        </a:spcAft>
                      </a:pPr>
                      <a:r>
                        <a:rPr sz="1400" lang="en-US">
                          <a:effectLst/>
                        </a:rPr>
                        <a:t>Additional 1 Kg</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8.2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1786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9.3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12.28</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algn="r" marL="0" marR="0">
                        <a:lnSpc>
                          <a:spcPct val="115000"/>
                        </a:lnSpc>
                        <a:spcBef>
                          <a:spcPts val="0"/>
                        </a:spcBef>
                        <a:spcAft>
                          <a:spcPts val="0"/>
                        </a:spcAft>
                      </a:pPr>
                      <a:r>
                        <a:rPr sz="1400" lang="en-US">
                          <a:effectLst/>
                        </a:rPr>
                        <a:t>17.92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a:txBody>
                    <a:bodyPr/>
                    <a:p>
                      <a:pPr marL="0" marR="0">
                        <a:lnSpc>
                          <a:spcPct val="115000"/>
                        </a:lnSpc>
                        <a:spcBef>
                          <a:spcPts val="0"/>
                        </a:spcBef>
                        <a:spcAft>
                          <a:spcPts val="0"/>
                        </a:spcAft>
                      </a:pPr>
                      <a:r>
                        <a:rPr dirty="0" sz="1400" lang="en-US">
                          <a:effectLst/>
                        </a:rPr>
                        <a:t> </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1897" marR="51897" marT="0" marB="0"/>
                </a:tc>
                <a:tc vMerge="1">
                  <a:txBody>
                    <a:bodyPr/>
                    <a:p>
                      <a:endParaRPr lang="en-US"/>
                    </a:p>
                  </a:txBody>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67" name="Content Placeholder 2"/>
          <p:cNvSpPr>
            <a:spLocks noGrp="1"/>
          </p:cNvSpPr>
          <p:nvPr>
            <p:ph idx="1"/>
          </p:nvPr>
        </p:nvSpPr>
        <p:spPr>
          <a:xfrm>
            <a:off x="677334" y="365760"/>
            <a:ext cx="8596668" cy="6217919"/>
          </a:xfrm>
        </p:spPr>
        <p:txBody>
          <a:bodyPr bIns="45720" lIns="91440" rIns="91440" rtlCol="0" tIns="45720" vert="horz">
            <a:noAutofit/>
          </a:bodyPr>
          <a:p>
            <a:pPr indent="0" marL="0">
              <a:buNone/>
            </a:pPr>
            <a:r>
              <a:rPr dirty="0" lang="en-US"/>
              <a:t>Some Q &amp; A</a:t>
            </a:r>
          </a:p>
          <a:p>
            <a:pPr indent="0" marL="0">
              <a:buNone/>
            </a:pPr>
            <a:r>
              <a:rPr dirty="0" lang="en-US"/>
              <a:t>a)       Packing of consignments will be on exporter or DHL?</a:t>
            </a:r>
          </a:p>
          <a:p>
            <a:pPr indent="0" marL="0">
              <a:buNone/>
            </a:pPr>
            <a:r>
              <a:rPr dirty="0" lang="en-US"/>
              <a:t>Exporter will do the packing.</a:t>
            </a:r>
          </a:p>
          <a:p>
            <a:pPr indent="0" marL="0">
              <a:buNone/>
            </a:pPr>
            <a:r>
              <a:rPr dirty="0" lang="en-US"/>
              <a:t>b)      Cost of shipment charged by DHL to ship this 20ft container consignment,</a:t>
            </a:r>
          </a:p>
          <a:p>
            <a:pPr indent="0" marL="0">
              <a:buNone/>
            </a:pPr>
            <a:r>
              <a:rPr dirty="0" lang="en-US"/>
              <a:t>Cost will be advised after confirm location in USA.</a:t>
            </a:r>
          </a:p>
          <a:p>
            <a:pPr indent="0" marL="0">
              <a:buNone/>
            </a:pPr>
            <a:r>
              <a:rPr dirty="0" lang="en-US"/>
              <a:t>c)       Customs Clearance in USA,</a:t>
            </a:r>
          </a:p>
          <a:p>
            <a:pPr indent="0" marL="0">
              <a:buNone/>
            </a:pPr>
            <a:r>
              <a:rPr dirty="0" lang="en-US"/>
              <a:t>Cost will be advised after confirm location in USA. </a:t>
            </a:r>
          </a:p>
          <a:p>
            <a:pPr indent="0" marL="0">
              <a:buNone/>
            </a:pPr>
            <a:r>
              <a:rPr dirty="0" lang="en-US"/>
              <a:t>d)      Tariff &amp; Taxes applied in USA,</a:t>
            </a:r>
          </a:p>
          <a:p>
            <a:pPr indent="0" marL="0">
              <a:buNone/>
            </a:pPr>
            <a:r>
              <a:rPr dirty="0" lang="en-US"/>
              <a:t>Cost will be advised after confirm location in USA.</a:t>
            </a:r>
          </a:p>
          <a:p>
            <a:pPr indent="0" marL="0">
              <a:buNone/>
            </a:pPr>
            <a:r>
              <a:rPr dirty="0" lang="en-US"/>
              <a:t>e)      Barcode responsibility on exporter or DHL?</a:t>
            </a:r>
          </a:p>
          <a:p>
            <a:pPr indent="0" marL="0">
              <a:buNone/>
            </a:pPr>
            <a:r>
              <a:rPr dirty="0" lang="en-US"/>
              <a:t>For AFR, DHL does it otherwise it’s a shipper’s responsibility.</a:t>
            </a:r>
          </a:p>
          <a:p>
            <a:pPr indent="0" marL="0">
              <a:buNone/>
            </a:pPr>
            <a:r>
              <a:rPr dirty="0" lang="en-US"/>
              <a:t>f)        GSP/Certificate of origin issued from TDAP will be required for exporters for tariff relief?</a:t>
            </a:r>
          </a:p>
          <a:p>
            <a:pPr indent="0" marL="0">
              <a:buNone/>
            </a:pPr>
            <a:r>
              <a:rPr dirty="0" lang="en-US"/>
              <a:t>No idea about it.</a:t>
            </a:r>
          </a:p>
          <a:p>
            <a:pPr indent="0" marL="0">
              <a:buNone/>
            </a:pPr>
            <a:r>
              <a:rPr dirty="0" lang="en-US"/>
              <a:t>g)       Time required for this delivery.</a:t>
            </a:r>
          </a:p>
          <a:p>
            <a:pPr indent="0" marL="0">
              <a:buNone/>
            </a:pPr>
            <a:r>
              <a:rPr dirty="0" lang="en-US"/>
              <a:t>Depending upon destination, the transit time may 35-40 days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68" name="Title 1"/>
          <p:cNvSpPr>
            <a:spLocks noGrp="1"/>
          </p:cNvSpPr>
          <p:nvPr>
            <p:ph type="title"/>
          </p:nvPr>
        </p:nvSpPr>
        <p:spPr/>
        <p:txBody>
          <a:bodyPr>
            <a:normAutofit fontScale="90000"/>
          </a:bodyPr>
          <a:p>
            <a:br>
              <a:rPr dirty="0" lang="en-US"/>
            </a:br>
            <a:endParaRPr dirty="0" lang="en-US"/>
          </a:p>
        </p:txBody>
      </p:sp>
      <p:sp>
        <p:nvSpPr>
          <p:cNvPr id="1048669" name="Content Placeholder 2"/>
          <p:cNvSpPr>
            <a:spLocks noGrp="1"/>
          </p:cNvSpPr>
          <p:nvPr>
            <p:ph idx="1"/>
          </p:nvPr>
        </p:nvSpPr>
        <p:spPr>
          <a:xfrm>
            <a:off x="677334" y="1266093"/>
            <a:ext cx="8596668" cy="4775270"/>
          </a:xfrm>
        </p:spPr>
        <p:txBody>
          <a:bodyPr>
            <a:normAutofit fontScale="83333" lnSpcReduction="20000"/>
          </a:bodyPr>
          <a:p>
            <a:pPr indent="0" marL="0">
              <a:buNone/>
            </a:pPr>
            <a:r>
              <a:rPr dirty="0" lang="en-US"/>
              <a:t> </a:t>
            </a:r>
            <a:r>
              <a:rPr b="1" dirty="0" sz="2800" lang="en-US" u="sng"/>
              <a:t>Shipment through Sea</a:t>
            </a:r>
            <a:endParaRPr b="1" dirty="0" lang="en-US" u="sng"/>
          </a:p>
          <a:p>
            <a:pPr indent="0" marL="0">
              <a:buNone/>
            </a:pPr>
            <a:r>
              <a:rPr dirty="0" lang="en-US"/>
              <a:t>POL                        : Karachi</a:t>
            </a:r>
          </a:p>
          <a:p>
            <a:pPr indent="0" marL="0">
              <a:buNone/>
            </a:pPr>
            <a:r>
              <a:rPr dirty="0" lang="en-US"/>
              <a:t>POD                       : Kansas, Amazon</a:t>
            </a:r>
          </a:p>
          <a:p>
            <a:pPr indent="0" marL="0">
              <a:buNone/>
            </a:pPr>
            <a:r>
              <a:rPr dirty="0" lang="en-US"/>
              <a:t>Freight                  : 12,952/20’ ( Including Origin locals &amp; DDC )</a:t>
            </a:r>
          </a:p>
          <a:p>
            <a:pPr indent="0" marL="0">
              <a:buNone/>
            </a:pPr>
            <a:r>
              <a:rPr dirty="0" lang="en-US"/>
              <a:t>Destination         : US$ 4465/20’ ( </a:t>
            </a:r>
            <a:r>
              <a:rPr dirty="0" lang="en-US" err="1"/>
              <a:t>Dest</a:t>
            </a:r>
            <a:r>
              <a:rPr dirty="0" lang="en-US"/>
              <a:t>. Delivery &amp; Locals )</a:t>
            </a:r>
          </a:p>
          <a:p>
            <a:pPr indent="0" marL="0">
              <a:buNone/>
            </a:pPr>
            <a:r>
              <a:rPr dirty="0" lang="en-US"/>
              <a:t>Custom Serv.     : US$ 350/BL ( Additional Lanes US$ 50/Line )</a:t>
            </a:r>
          </a:p>
          <a:p>
            <a:pPr indent="0" marL="0">
              <a:buNone/>
            </a:pPr>
            <a:r>
              <a:rPr dirty="0" lang="en-US"/>
              <a:t>Customs Duties: ( Attached US outlay will be charged as per actual receipted )</a:t>
            </a:r>
          </a:p>
          <a:p>
            <a:pPr indent="0" marL="0">
              <a:buNone/>
            </a:pPr>
            <a:r>
              <a:rPr dirty="0" lang="en-US"/>
              <a:t> </a:t>
            </a:r>
          </a:p>
          <a:p>
            <a:pPr indent="0" marL="0">
              <a:buNone/>
            </a:pPr>
            <a:r>
              <a:rPr dirty="0" lang="en-US"/>
              <a:t>·         Valid for Non-DG &amp; General Goods.</a:t>
            </a:r>
          </a:p>
          <a:p>
            <a:pPr indent="0" marL="0">
              <a:buNone/>
            </a:pPr>
            <a:r>
              <a:rPr dirty="0" lang="en-US"/>
              <a:t>·         Subject to space &amp; Equipment.</a:t>
            </a:r>
          </a:p>
          <a:p>
            <a:pPr indent="0" marL="0">
              <a:buNone/>
            </a:pPr>
            <a:r>
              <a:rPr dirty="0" lang="en-US"/>
              <a:t>Does not include Origin Custom &amp; Delivery</a:t>
            </a:r>
          </a:p>
          <a:p>
            <a:pPr indent="0" marL="0">
              <a:buNone/>
            </a:pPr>
            <a:r>
              <a:rPr dirty="0" lang="en-US"/>
              <a:t>20 ft Container = 1172 Cubic Feet</a:t>
            </a:r>
          </a:p>
          <a:p>
            <a:pPr indent="0" marL="0">
              <a:buNone/>
            </a:pPr>
            <a:r>
              <a:rPr dirty="0" lang="en-US"/>
              <a:t>The most common twenty-foot container occupies a space 20 feet (6.1 m) long, 8 feet (2.44 m) wide, and 8 feet 6 inches (2.59 m) high, with an allowance externally for the corner castings; the internal volume is 1,172 cubic feet (33.2 m3). </a:t>
            </a:r>
          </a:p>
          <a:p>
            <a:pPr indent="0" marL="0">
              <a:buNone/>
            </a:pPr>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670" name="Title 1"/>
          <p:cNvSpPr>
            <a:spLocks noGrp="1"/>
          </p:cNvSpPr>
          <p:nvPr>
            <p:ph type="title"/>
          </p:nvPr>
        </p:nvSpPr>
        <p:spPr/>
        <p:txBody>
          <a:bodyPr>
            <a:normAutofit/>
          </a:bodyPr>
          <a:p>
            <a:r>
              <a:rPr dirty="0" sz="3200" lang="en-US"/>
              <a:t>Pakistan Post rates by Sea on Sep 08, 2021</a:t>
            </a:r>
          </a:p>
        </p:txBody>
      </p:sp>
      <p:graphicFrame>
        <p:nvGraphicFramePr>
          <p:cNvPr id="4194307" name="Content Placeholder 3"/>
          <p:cNvGraphicFramePr>
            <a:graphicFrameLocks noGrp="1"/>
          </p:cNvGraphicFramePr>
          <p:nvPr>
            <p:ph idx="1"/>
          </p:nvPr>
        </p:nvGraphicFramePr>
        <p:xfrm>
          <a:off x="677335" y="1659988"/>
          <a:ext cx="9141914" cy="4976722"/>
        </p:xfrm>
        <a:graphic>
          <a:graphicData uri="http://schemas.openxmlformats.org/drawingml/2006/table">
            <a:tbl>
              <a:tblPr/>
              <a:tblGrid>
                <a:gridCol w="5610923"/>
                <a:gridCol w="3530991"/>
              </a:tblGrid>
              <a:tr h="303061">
                <a:tc>
                  <a:txBody>
                    <a:bodyPr/>
                    <a:p>
                      <a:pPr algn="just">
                        <a:spcAft>
                          <a:spcPts val="0"/>
                        </a:spcAft>
                      </a:pPr>
                      <a:r>
                        <a:rPr b="1" dirty="0" sz="1400" lang="en-US">
                          <a:solidFill>
                            <a:srgbClr val="202124"/>
                          </a:solidFill>
                          <a:effectLst/>
                          <a:latin typeface="Calibri" panose="020F0502020204030204" pitchFamily="34" charset="0"/>
                        </a:rPr>
                        <a:t>Queries</a:t>
                      </a:r>
                      <a:endParaRPr dirty="0"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b="1" dirty="0" sz="1400" lang="en-US">
                          <a:solidFill>
                            <a:srgbClr val="000000"/>
                          </a:solidFill>
                          <a:effectLst/>
                          <a:latin typeface="Calibri" panose="020F0502020204030204" pitchFamily="34" charset="0"/>
                        </a:rPr>
                        <a:t>Remarks</a:t>
                      </a:r>
                      <a:endParaRPr dirty="0"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13362">
                <a:tc>
                  <a:txBody>
                    <a:bodyPr/>
                    <a:p>
                      <a:pPr algn="just">
                        <a:spcAft>
                          <a:spcPts val="0"/>
                        </a:spcAft>
                      </a:pPr>
                      <a:r>
                        <a:rPr sz="1400" lang="en-US">
                          <a:solidFill>
                            <a:srgbClr val="202124"/>
                          </a:solidFill>
                          <a:effectLst/>
                          <a:latin typeface="Calibri" panose="020F0502020204030204" pitchFamily="34" charset="0"/>
                        </a:rPr>
                        <a:t>a)</a:t>
                      </a:r>
                      <a:r>
                        <a:rPr sz="1400" lang="en-US">
                          <a:solidFill>
                            <a:srgbClr val="202124"/>
                          </a:solidFill>
                          <a:effectLst/>
                          <a:latin typeface="Times New Roman" panose="02020603050405020304" pitchFamily="18" charset="0"/>
                        </a:rPr>
                        <a:t>      </a:t>
                      </a:r>
                      <a:r>
                        <a:rPr sz="1400" lang="en-US">
                          <a:solidFill>
                            <a:srgbClr val="202124"/>
                          </a:solidFill>
                          <a:effectLst/>
                          <a:latin typeface="Calibri" panose="020F0502020204030204" pitchFamily="34" charset="0"/>
                        </a:rPr>
                        <a:t>Documents required to dispatch the consignment from exporter,</a:t>
                      </a:r>
                      <a:endParaRPr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sz="1400" lang="en-US">
                          <a:solidFill>
                            <a:srgbClr val="000000"/>
                          </a:solidFill>
                          <a:effectLst/>
                          <a:latin typeface="Calibri" panose="020F0502020204030204" pitchFamily="34" charset="0"/>
                        </a:rPr>
                        <a:t>COMPNAY NAME,COMPNAY INVOICE, NTN , Packing list, Dimensions</a:t>
                      </a:r>
                      <a:endParaRPr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8680">
                <a:tc>
                  <a:txBody>
                    <a:bodyPr/>
                    <a:p>
                      <a:pPr algn="just">
                        <a:spcAft>
                          <a:spcPts val="0"/>
                        </a:spcAft>
                      </a:pPr>
                      <a:r>
                        <a:rPr sz="1400" lang="en-US">
                          <a:solidFill>
                            <a:srgbClr val="202124"/>
                          </a:solidFill>
                          <a:effectLst/>
                          <a:latin typeface="Calibri" panose="020F0502020204030204" pitchFamily="34" charset="0"/>
                        </a:rPr>
                        <a:t>b)</a:t>
                      </a:r>
                      <a:r>
                        <a:rPr sz="1400" lang="en-US">
                          <a:solidFill>
                            <a:srgbClr val="202124"/>
                          </a:solidFill>
                          <a:effectLst/>
                          <a:latin typeface="Times New Roman" panose="02020603050405020304" pitchFamily="18" charset="0"/>
                        </a:rPr>
                        <a:t>      </a:t>
                      </a:r>
                      <a:r>
                        <a:rPr sz="1400" lang="en-US">
                          <a:solidFill>
                            <a:srgbClr val="202124"/>
                          </a:solidFill>
                          <a:effectLst/>
                          <a:latin typeface="Calibri" panose="020F0502020204030204" pitchFamily="34" charset="0"/>
                        </a:rPr>
                        <a:t>Documents to be added/required to dispatch the consignment from PP,</a:t>
                      </a:r>
                      <a:endParaRPr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sz="1400" lang="en-US">
                          <a:solidFill>
                            <a:srgbClr val="000000"/>
                          </a:solidFill>
                          <a:effectLst/>
                          <a:latin typeface="Calibri" panose="020F0502020204030204" pitchFamily="34" charset="0"/>
                        </a:rPr>
                        <a:t>Packing list,GD FORM</a:t>
                      </a:r>
                      <a:endParaRPr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7136">
                <a:tc>
                  <a:txBody>
                    <a:bodyPr/>
                    <a:p>
                      <a:pPr algn="just">
                        <a:spcAft>
                          <a:spcPts val="0"/>
                        </a:spcAft>
                      </a:pPr>
                      <a:r>
                        <a:rPr dirty="0" sz="1400" lang="en-US">
                          <a:solidFill>
                            <a:srgbClr val="202124"/>
                          </a:solidFill>
                          <a:effectLst/>
                          <a:latin typeface="Calibri" panose="020F0502020204030204" pitchFamily="34" charset="0"/>
                        </a:rPr>
                        <a:t>c)</a:t>
                      </a:r>
                      <a:r>
                        <a:rPr dirty="0" sz="1400" lang="en-US">
                          <a:solidFill>
                            <a:srgbClr val="202124"/>
                          </a:solidFill>
                          <a:effectLst/>
                          <a:latin typeface="Times New Roman" panose="02020603050405020304" pitchFamily="18" charset="0"/>
                        </a:rPr>
                        <a:t>      </a:t>
                      </a:r>
                      <a:r>
                        <a:rPr dirty="0" sz="1400" lang="en-US">
                          <a:solidFill>
                            <a:srgbClr val="202124"/>
                          </a:solidFill>
                          <a:effectLst/>
                          <a:latin typeface="Calibri" panose="020F0502020204030204" pitchFamily="34" charset="0"/>
                        </a:rPr>
                        <a:t>Packing of consignments will be on exporter or PP?</a:t>
                      </a:r>
                      <a:endParaRPr dirty="0"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sz="1400" lang="en-US">
                          <a:solidFill>
                            <a:srgbClr val="000000"/>
                          </a:solidFill>
                          <a:effectLst/>
                          <a:latin typeface="Calibri" panose="020F0502020204030204" pitchFamily="34" charset="0"/>
                        </a:rPr>
                        <a:t>Exporter</a:t>
                      </a:r>
                      <a:endParaRPr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28680">
                <a:tc>
                  <a:txBody>
                    <a:bodyPr/>
                    <a:p>
                      <a:pPr algn="just">
                        <a:spcAft>
                          <a:spcPts val="0"/>
                        </a:spcAft>
                      </a:pPr>
                      <a:r>
                        <a:rPr dirty="0" sz="1400" lang="en-US">
                          <a:solidFill>
                            <a:srgbClr val="202124"/>
                          </a:solidFill>
                          <a:effectLst/>
                          <a:latin typeface="Calibri" panose="020F0502020204030204" pitchFamily="34" charset="0"/>
                        </a:rPr>
                        <a:t>d)</a:t>
                      </a:r>
                      <a:r>
                        <a:rPr dirty="0" sz="1400" lang="en-US">
                          <a:solidFill>
                            <a:srgbClr val="202124"/>
                          </a:solidFill>
                          <a:effectLst/>
                          <a:latin typeface="Times New Roman" panose="02020603050405020304" pitchFamily="18" charset="0"/>
                        </a:rPr>
                        <a:t>      </a:t>
                      </a:r>
                      <a:r>
                        <a:rPr dirty="0" sz="1400" lang="en-US">
                          <a:solidFill>
                            <a:srgbClr val="202124"/>
                          </a:solidFill>
                          <a:effectLst/>
                          <a:latin typeface="Calibri" panose="020F0502020204030204" pitchFamily="34" charset="0"/>
                        </a:rPr>
                        <a:t>Cost of shipment charged by PP to ship this 20ft container consignment,</a:t>
                      </a:r>
                      <a:endParaRPr dirty="0"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lgn="l">
                        <a:spcAft>
                          <a:spcPts val="0"/>
                        </a:spcAft>
                      </a:pPr>
                      <a:r>
                        <a:rPr dirty="0" sz="1400" lang="en-US">
                          <a:solidFill>
                            <a:srgbClr val="000000"/>
                          </a:solidFill>
                          <a:effectLst/>
                          <a:latin typeface="Calibri" panose="020F0502020204030204" pitchFamily="34" charset="0"/>
                        </a:rPr>
                        <a:t>812,500</a:t>
                      </a:r>
                      <a:endParaRPr dirty="0"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3061">
                <a:tc>
                  <a:txBody>
                    <a:bodyPr/>
                    <a:p>
                      <a:pPr algn="just">
                        <a:spcAft>
                          <a:spcPts val="0"/>
                        </a:spcAft>
                      </a:pPr>
                      <a:r>
                        <a:rPr sz="1400" lang="en-US">
                          <a:solidFill>
                            <a:srgbClr val="202124"/>
                          </a:solidFill>
                          <a:effectLst/>
                          <a:latin typeface="Calibri" panose="020F0502020204030204" pitchFamily="34" charset="0"/>
                        </a:rPr>
                        <a:t>e)</a:t>
                      </a:r>
                      <a:r>
                        <a:rPr sz="1400" lang="en-US">
                          <a:solidFill>
                            <a:srgbClr val="202124"/>
                          </a:solidFill>
                          <a:effectLst/>
                          <a:latin typeface="Times New Roman" panose="02020603050405020304" pitchFamily="18" charset="0"/>
                        </a:rPr>
                        <a:t>      </a:t>
                      </a:r>
                      <a:r>
                        <a:rPr sz="1400" lang="en-US">
                          <a:solidFill>
                            <a:srgbClr val="202124"/>
                          </a:solidFill>
                          <a:effectLst/>
                          <a:latin typeface="Calibri" panose="020F0502020204030204" pitchFamily="34" charset="0"/>
                        </a:rPr>
                        <a:t>Customs clearance in Pakistan,</a:t>
                      </a:r>
                      <a:endParaRPr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sz="1400" lang="en-US">
                          <a:solidFill>
                            <a:srgbClr val="000000"/>
                          </a:solidFill>
                          <a:effectLst/>
                          <a:latin typeface="Calibri" panose="020F0502020204030204" pitchFamily="34" charset="0"/>
                        </a:rPr>
                        <a:t>Pakistan Post</a:t>
                      </a:r>
                      <a:endParaRPr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3061">
                <a:tc>
                  <a:txBody>
                    <a:bodyPr/>
                    <a:p>
                      <a:pPr algn="just">
                        <a:spcAft>
                          <a:spcPts val="0"/>
                        </a:spcAft>
                      </a:pPr>
                      <a:r>
                        <a:rPr sz="1400" lang="en-US">
                          <a:solidFill>
                            <a:srgbClr val="202124"/>
                          </a:solidFill>
                          <a:effectLst/>
                          <a:latin typeface="Calibri" panose="020F0502020204030204" pitchFamily="34" charset="0"/>
                        </a:rPr>
                        <a:t>f)</a:t>
                      </a:r>
                      <a:r>
                        <a:rPr sz="1400" lang="en-US">
                          <a:solidFill>
                            <a:srgbClr val="202124"/>
                          </a:solidFill>
                          <a:effectLst/>
                          <a:latin typeface="Times New Roman" panose="02020603050405020304" pitchFamily="18" charset="0"/>
                        </a:rPr>
                        <a:t>       </a:t>
                      </a:r>
                      <a:r>
                        <a:rPr sz="1400" lang="en-US">
                          <a:solidFill>
                            <a:srgbClr val="202124"/>
                          </a:solidFill>
                          <a:effectLst/>
                          <a:latin typeface="Calibri" panose="020F0502020204030204" pitchFamily="34" charset="0"/>
                        </a:rPr>
                        <a:t>Customs Clearance in USA,</a:t>
                      </a:r>
                      <a:endParaRPr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sz="1400" lang="en-US">
                          <a:solidFill>
                            <a:srgbClr val="000000"/>
                          </a:solidFill>
                          <a:effectLst/>
                          <a:latin typeface="Calibri" panose="020F0502020204030204" pitchFamily="34" charset="0"/>
                        </a:rPr>
                        <a:t> Pakistan Post</a:t>
                      </a:r>
                      <a:endParaRPr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3061">
                <a:tc>
                  <a:txBody>
                    <a:bodyPr/>
                    <a:p>
                      <a:pPr algn="just">
                        <a:spcAft>
                          <a:spcPts val="0"/>
                        </a:spcAft>
                      </a:pPr>
                      <a:r>
                        <a:rPr sz="1400" lang="en-US">
                          <a:solidFill>
                            <a:srgbClr val="202124"/>
                          </a:solidFill>
                          <a:effectLst/>
                          <a:latin typeface="Calibri" panose="020F0502020204030204" pitchFamily="34" charset="0"/>
                        </a:rPr>
                        <a:t>g)</a:t>
                      </a:r>
                      <a:r>
                        <a:rPr sz="1400" lang="en-US">
                          <a:solidFill>
                            <a:srgbClr val="202124"/>
                          </a:solidFill>
                          <a:effectLst/>
                          <a:latin typeface="Times New Roman" panose="02020603050405020304" pitchFamily="18" charset="0"/>
                        </a:rPr>
                        <a:t>      </a:t>
                      </a:r>
                      <a:r>
                        <a:rPr sz="1400" lang="en-US">
                          <a:solidFill>
                            <a:srgbClr val="202124"/>
                          </a:solidFill>
                          <a:effectLst/>
                          <a:latin typeface="Calibri" panose="020F0502020204030204" pitchFamily="34" charset="0"/>
                        </a:rPr>
                        <a:t>Tariff &amp; Taxes applied in USA,</a:t>
                      </a:r>
                      <a:endParaRPr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sz="1400" lang="en-US">
                          <a:solidFill>
                            <a:srgbClr val="000000"/>
                          </a:solidFill>
                          <a:effectLst/>
                          <a:latin typeface="Calibri" panose="020F0502020204030204" pitchFamily="34" charset="0"/>
                        </a:rPr>
                        <a:t> Based on Case to Case</a:t>
                      </a:r>
                      <a:endParaRPr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3061">
                <a:tc>
                  <a:txBody>
                    <a:bodyPr/>
                    <a:p>
                      <a:pPr algn="just">
                        <a:spcAft>
                          <a:spcPts val="0"/>
                        </a:spcAft>
                      </a:pPr>
                      <a:r>
                        <a:rPr dirty="0" sz="1400" lang="en-US">
                          <a:solidFill>
                            <a:srgbClr val="202124"/>
                          </a:solidFill>
                          <a:effectLst/>
                          <a:latin typeface="Calibri" panose="020F0502020204030204" pitchFamily="34" charset="0"/>
                        </a:rPr>
                        <a:t>h)</a:t>
                      </a:r>
                      <a:r>
                        <a:rPr dirty="0" sz="1400" lang="en-US">
                          <a:solidFill>
                            <a:srgbClr val="202124"/>
                          </a:solidFill>
                          <a:effectLst/>
                          <a:latin typeface="Times New Roman" panose="02020603050405020304" pitchFamily="18" charset="0"/>
                        </a:rPr>
                        <a:t>      </a:t>
                      </a:r>
                      <a:r>
                        <a:rPr dirty="0" sz="1400" lang="en-US">
                          <a:solidFill>
                            <a:srgbClr val="202124"/>
                          </a:solidFill>
                          <a:effectLst/>
                          <a:latin typeface="Calibri" panose="020F0502020204030204" pitchFamily="34" charset="0"/>
                        </a:rPr>
                        <a:t>Barcode responsibility on exporter or PP?</a:t>
                      </a:r>
                      <a:endParaRPr dirty="0"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sz="1400" lang="en-US">
                          <a:solidFill>
                            <a:srgbClr val="000000"/>
                          </a:solidFill>
                          <a:effectLst/>
                          <a:latin typeface="Calibri" panose="020F0502020204030204" pitchFamily="34" charset="0"/>
                        </a:rPr>
                        <a:t>Pakistan Post</a:t>
                      </a:r>
                      <a:endParaRPr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13362">
                <a:tc>
                  <a:txBody>
                    <a:bodyPr/>
                    <a:p>
                      <a:pPr algn="just">
                        <a:spcAft>
                          <a:spcPts val="0"/>
                        </a:spcAft>
                      </a:pPr>
                      <a:r>
                        <a:rPr sz="1400" lang="en-US">
                          <a:solidFill>
                            <a:srgbClr val="202124"/>
                          </a:solidFill>
                          <a:effectLst/>
                          <a:latin typeface="Calibri" panose="020F0502020204030204" pitchFamily="34" charset="0"/>
                        </a:rPr>
                        <a:t>i)</a:t>
                      </a:r>
                      <a:r>
                        <a:rPr sz="1400" lang="en-US">
                          <a:solidFill>
                            <a:srgbClr val="202124"/>
                          </a:solidFill>
                          <a:effectLst/>
                          <a:latin typeface="Times New Roman" panose="02020603050405020304" pitchFamily="18" charset="0"/>
                        </a:rPr>
                        <a:t>        </a:t>
                      </a:r>
                      <a:r>
                        <a:rPr sz="1400" lang="en-US">
                          <a:solidFill>
                            <a:srgbClr val="202124"/>
                          </a:solidFill>
                          <a:effectLst/>
                          <a:latin typeface="Calibri" panose="020F0502020204030204" pitchFamily="34" charset="0"/>
                        </a:rPr>
                        <a:t>GSP/Certificate of origin issued from TDAP will be required for exporters for tariff relief?</a:t>
                      </a:r>
                      <a:endParaRPr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sz="1400" lang="en-US">
                          <a:solidFill>
                            <a:srgbClr val="000000"/>
                          </a:solidFill>
                          <a:effectLst/>
                          <a:latin typeface="Calibri" panose="020F0502020204030204" pitchFamily="34" charset="0"/>
                        </a:rPr>
                        <a:t>yes</a:t>
                      </a:r>
                      <a:endParaRPr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3061">
                <a:tc>
                  <a:txBody>
                    <a:bodyPr/>
                    <a:p>
                      <a:pPr algn="just">
                        <a:spcAft>
                          <a:spcPts val="0"/>
                        </a:spcAft>
                      </a:pPr>
                      <a:r>
                        <a:rPr sz="1400" lang="en-US">
                          <a:solidFill>
                            <a:srgbClr val="202124"/>
                          </a:solidFill>
                          <a:effectLst/>
                          <a:latin typeface="Calibri" panose="020F0502020204030204" pitchFamily="34" charset="0"/>
                        </a:rPr>
                        <a:t>j)</a:t>
                      </a:r>
                      <a:r>
                        <a:rPr sz="1400" lang="en-US">
                          <a:solidFill>
                            <a:srgbClr val="202124"/>
                          </a:solidFill>
                          <a:effectLst/>
                          <a:latin typeface="Times New Roman" panose="02020603050405020304" pitchFamily="18" charset="0"/>
                        </a:rPr>
                        <a:t>        </a:t>
                      </a:r>
                      <a:r>
                        <a:rPr sz="1400" lang="en-US">
                          <a:solidFill>
                            <a:srgbClr val="202124"/>
                          </a:solidFill>
                          <a:effectLst/>
                          <a:latin typeface="Calibri" panose="020F0502020204030204" pitchFamily="34" charset="0"/>
                        </a:rPr>
                        <a:t>Time required for this delivery.</a:t>
                      </a:r>
                      <a:endParaRPr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sz="1400" lang="en-US">
                          <a:solidFill>
                            <a:srgbClr val="000000"/>
                          </a:solidFill>
                          <a:effectLst/>
                          <a:latin typeface="Calibri" panose="020F0502020204030204" pitchFamily="34" charset="0"/>
                        </a:rPr>
                        <a:t> 30-40 days</a:t>
                      </a:r>
                      <a:endParaRPr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7136">
                <a:tc>
                  <a:txBody>
                    <a:bodyPr/>
                    <a:p>
                      <a:pPr algn="just">
                        <a:spcAft>
                          <a:spcPts val="0"/>
                        </a:spcAft>
                      </a:pPr>
                      <a:r>
                        <a:rPr sz="1400" lang="en-US">
                          <a:solidFill>
                            <a:srgbClr val="202124"/>
                          </a:solidFill>
                          <a:effectLst/>
                          <a:latin typeface="Calibri" panose="020F0502020204030204" pitchFamily="34" charset="0"/>
                        </a:rPr>
                        <a:t>k)</a:t>
                      </a:r>
                      <a:r>
                        <a:rPr sz="1400" lang="en-US">
                          <a:solidFill>
                            <a:srgbClr val="202124"/>
                          </a:solidFill>
                          <a:effectLst/>
                          <a:latin typeface="Times New Roman" panose="02020603050405020304" pitchFamily="18" charset="0"/>
                        </a:rPr>
                        <a:t>      </a:t>
                      </a:r>
                      <a:r>
                        <a:rPr sz="1400" lang="en-US">
                          <a:solidFill>
                            <a:srgbClr val="202124"/>
                          </a:solidFill>
                          <a:effectLst/>
                          <a:latin typeface="Calibri" panose="020F0502020204030204" pitchFamily="34" charset="0"/>
                        </a:rPr>
                        <a:t>Any other information you may like to include related to shipment.</a:t>
                      </a:r>
                      <a:endParaRPr sz="1400" lang="en-US">
                        <a:effectLst/>
                        <a:latin typeface="Calibri" panose="020F0502020204030204" pitchFamily="34" charset="0"/>
                      </a:endParaRPr>
                    </a:p>
                  </a:txBody>
                  <a:tcPr marL="54926" marR="54926" marT="36617" marB="3661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p>
                      <a:pPr>
                        <a:spcAft>
                          <a:spcPts val="0"/>
                        </a:spcAft>
                      </a:pPr>
                      <a:r>
                        <a:rPr dirty="0" sz="1400" lang="en-US">
                          <a:solidFill>
                            <a:srgbClr val="000000"/>
                          </a:solidFill>
                          <a:effectLst/>
                          <a:latin typeface="Calibri" panose="020F0502020204030204" pitchFamily="34" charset="0"/>
                        </a:rPr>
                        <a:t> </a:t>
                      </a:r>
                      <a:endParaRPr dirty="0" sz="1400" lang="en-US">
                        <a:effectLst/>
                        <a:latin typeface="Calibri" panose="020F0502020204030204" pitchFamily="34" charset="0"/>
                      </a:endParaRPr>
                    </a:p>
                  </a:txBody>
                  <a:tcPr marL="54926" marR="54926" marT="36617" marB="3661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671" name="Title 1"/>
          <p:cNvSpPr>
            <a:spLocks noGrp="1"/>
          </p:cNvSpPr>
          <p:nvPr>
            <p:ph type="title"/>
          </p:nvPr>
        </p:nvSpPr>
        <p:spPr/>
        <p:txBody>
          <a:bodyPr/>
          <a:p>
            <a:r>
              <a:rPr dirty="0" lang="en-US"/>
              <a:t>Case study of Pakistan Railways (PR)</a:t>
            </a:r>
          </a:p>
        </p:txBody>
      </p:sp>
      <p:sp>
        <p:nvSpPr>
          <p:cNvPr id="1048672" name="Content Placeholder 2"/>
          <p:cNvSpPr>
            <a:spLocks noGrp="1"/>
          </p:cNvSpPr>
          <p:nvPr>
            <p:ph idx="1"/>
          </p:nvPr>
        </p:nvSpPr>
        <p:spPr/>
        <p:txBody>
          <a:bodyPr bIns="45720" lIns="91440" rIns="91440" rtlCol="0" tIns="45720" vert="horz">
            <a:normAutofit fontScale="95833" lnSpcReduction="20000"/>
          </a:bodyPr>
          <a:p>
            <a:r>
              <a:rPr dirty="0" sz="2400" lang="en-US" err="1"/>
              <a:t>Azakhel</a:t>
            </a:r>
            <a:r>
              <a:rPr dirty="0" sz="2400" lang="en-US"/>
              <a:t>, Nowshera, KP Dry Port is under management/operated by PR, the exporter like to use the PR for cargo to reduce the cost of shipment.</a:t>
            </a:r>
          </a:p>
          <a:p>
            <a:r>
              <a:rPr dirty="0" sz="2400" lang="en-US"/>
              <a:t>A meeting held to discuss the possibilities; PR asked the volume and informed that it will depend on the volume and will not be feasible without a certain volume for cost effective operation.</a:t>
            </a:r>
          </a:p>
          <a:p>
            <a:r>
              <a:rPr dirty="0" sz="2400" lang="en-US"/>
              <a:t>The cost of shipment to Amazon will depend on the volume of business, if there are opportunities, many enterprises will be enter to compete and thus it will reduce the cost.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673" name="Title 1"/>
          <p:cNvSpPr>
            <a:spLocks noGrp="1"/>
          </p:cNvSpPr>
          <p:nvPr>
            <p:ph type="title"/>
          </p:nvPr>
        </p:nvSpPr>
        <p:spPr>
          <a:xfrm>
            <a:off x="677334" y="609600"/>
            <a:ext cx="8596668" cy="642425"/>
          </a:xfrm>
        </p:spPr>
        <p:txBody>
          <a:bodyPr anchor="t" bIns="45720" lIns="91440" rIns="91440" rtlCol="0" tIns="45720" vert="horz">
            <a:normAutofit fontScale="90000"/>
          </a:bodyPr>
          <a:p>
            <a:r>
              <a:rPr dirty="0" lang="en-US"/>
              <a:t>Suggestions/recommendations</a:t>
            </a:r>
          </a:p>
        </p:txBody>
      </p:sp>
      <p:sp>
        <p:nvSpPr>
          <p:cNvPr id="1048674" name="Content Placeholder 2"/>
          <p:cNvSpPr>
            <a:spLocks noGrp="1"/>
          </p:cNvSpPr>
          <p:nvPr>
            <p:ph idx="1"/>
          </p:nvPr>
        </p:nvSpPr>
        <p:spPr>
          <a:xfrm>
            <a:off x="677334" y="1153550"/>
            <a:ext cx="8596668" cy="5500467"/>
          </a:xfrm>
        </p:spPr>
        <p:txBody>
          <a:bodyPr>
            <a:normAutofit fontScale="90000" lnSpcReduction="20000"/>
          </a:bodyPr>
          <a:p>
            <a:pPr algn="just" indent="0" marL="0">
              <a:lnSpc>
                <a:spcPct val="150000"/>
              </a:lnSpc>
              <a:spcBef>
                <a:spcPts val="0"/>
              </a:spcBef>
              <a:buNone/>
            </a:pPr>
            <a:r>
              <a:rPr dirty="0" sz="3600" lang="en-US">
                <a:solidFill>
                  <a:schemeClr val="accent1"/>
                </a:solidFill>
                <a:latin typeface="+mj-lt"/>
                <a:ea typeface="+mj-ea"/>
                <a:cs typeface="+mj-cs"/>
              </a:rPr>
              <a:t>Porter's Generic Strategies</a:t>
            </a:r>
          </a:p>
          <a:p>
            <a:pPr algn="just" lvl="1">
              <a:lnSpc>
                <a:spcPct val="150000"/>
              </a:lnSpc>
              <a:spcBef>
                <a:spcPts val="0"/>
              </a:spcBef>
              <a:buFont typeface="Symbol" panose="05050102010706020507" pitchFamily="18" charset="2"/>
              <a:buChar char=""/>
            </a:pPr>
            <a:r>
              <a:rPr b="1" dirty="0" sz="2000" i="0" lang="en-US">
                <a:solidFill>
                  <a:srgbClr val="333333"/>
                </a:solidFill>
                <a:effectLst/>
                <a:latin typeface="ProximaNova-b7"/>
              </a:rPr>
              <a:t>The Cost Leadership Strategy</a:t>
            </a:r>
          </a:p>
          <a:p>
            <a:pPr algn="just" lvl="1">
              <a:lnSpc>
                <a:spcPct val="150000"/>
              </a:lnSpc>
              <a:spcBef>
                <a:spcPts val="0"/>
              </a:spcBef>
              <a:buFont typeface="Symbol" panose="05050102010706020507" pitchFamily="18" charset="2"/>
              <a:buChar char=""/>
            </a:pPr>
            <a:r>
              <a:rPr b="1" dirty="0" sz="2000" i="0" lang="en-US">
                <a:solidFill>
                  <a:srgbClr val="333333"/>
                </a:solidFill>
                <a:effectLst/>
                <a:latin typeface="ProximaNova-b7"/>
              </a:rPr>
              <a:t>The Differentiation Strategy</a:t>
            </a:r>
          </a:p>
          <a:p>
            <a:pPr algn="just" lvl="1">
              <a:lnSpc>
                <a:spcPct val="150000"/>
              </a:lnSpc>
              <a:spcBef>
                <a:spcPts val="0"/>
              </a:spcBef>
              <a:buFont typeface="Symbol" panose="05050102010706020507" pitchFamily="18" charset="2"/>
              <a:buChar char=""/>
            </a:pPr>
            <a:r>
              <a:rPr b="1" dirty="0" sz="2000" i="0" lang="en-US">
                <a:solidFill>
                  <a:srgbClr val="333333"/>
                </a:solidFill>
                <a:effectLst/>
                <a:latin typeface="ProximaNova-b7"/>
              </a:rPr>
              <a:t>The Focus Strategy</a:t>
            </a:r>
          </a:p>
          <a:p>
            <a:pPr algn="just" indent="0" lvl="1" marL="457200">
              <a:lnSpc>
                <a:spcPct val="150000"/>
              </a:lnSpc>
              <a:spcBef>
                <a:spcPts val="0"/>
              </a:spcBef>
              <a:buNone/>
            </a:pPr>
            <a:r>
              <a:rPr b="1" dirty="0" sz="2000" lang="en-US">
                <a:solidFill>
                  <a:srgbClr val="333333"/>
                </a:solidFill>
                <a:latin typeface="ProximaNova-b7"/>
              </a:rPr>
              <a:t>Must read the above to be competitive in the market</a:t>
            </a:r>
          </a:p>
          <a:p>
            <a:pPr algn="just" indent="0" lvl="1" marL="457200">
              <a:lnSpc>
                <a:spcPct val="150000"/>
              </a:lnSpc>
              <a:spcBef>
                <a:spcPts val="0"/>
              </a:spcBef>
              <a:buNone/>
            </a:pPr>
            <a:endParaRPr b="1" dirty="0" sz="2000" i="0" lang="en-US">
              <a:solidFill>
                <a:srgbClr val="333333"/>
              </a:solidFill>
              <a:effectLst/>
              <a:latin typeface="ProximaNova-b7"/>
            </a:endParaRPr>
          </a:p>
          <a:p>
            <a:pPr algn="just" indent="0" lvl="1" marL="457200">
              <a:lnSpc>
                <a:spcPct val="150000"/>
              </a:lnSpc>
              <a:spcBef>
                <a:spcPts val="0"/>
              </a:spcBef>
              <a:buNone/>
            </a:pPr>
            <a:r>
              <a:rPr dirty="0" sz="3600" lang="en-US">
                <a:solidFill>
                  <a:schemeClr val="accent1"/>
                </a:solidFill>
                <a:latin typeface="+mj-lt"/>
                <a:ea typeface="+mj-ea"/>
                <a:cs typeface="+mj-cs"/>
              </a:rPr>
              <a:t>For product hunting </a:t>
            </a:r>
          </a:p>
          <a:p>
            <a:pPr algn="just" indent="0" lvl="1" marL="457200">
              <a:lnSpc>
                <a:spcPct val="150000"/>
              </a:lnSpc>
              <a:spcBef>
                <a:spcPts val="0"/>
              </a:spcBef>
              <a:buNone/>
            </a:pPr>
            <a:r>
              <a:rPr b="1" dirty="0" sz="2800" i="0" lang="en-US" u="sng">
                <a:solidFill>
                  <a:srgbClr val="333333"/>
                </a:solidFill>
                <a:effectLst/>
                <a:latin typeface="ProximaNova-b7"/>
              </a:rPr>
              <a:t>Jungle Scout </a:t>
            </a:r>
            <a:r>
              <a:rPr b="1" dirty="0" sz="2800" i="0" lang="en-US">
                <a:solidFill>
                  <a:srgbClr val="333333"/>
                </a:solidFill>
                <a:effectLst/>
                <a:latin typeface="ProximaNova-b7"/>
              </a:rPr>
              <a:t>may be visited</a:t>
            </a:r>
          </a:p>
          <a:p>
            <a:pPr algn="just" indent="-342900" lvl="0" marL="342900" marR="0">
              <a:lnSpc>
                <a:spcPct val="150000"/>
              </a:lnSpc>
              <a:spcBef>
                <a:spcPts val="0"/>
              </a:spcBef>
              <a:spcAft>
                <a:spcPts val="0"/>
              </a:spcAft>
              <a:buFont typeface="Symbol" panose="05050102010706020507" pitchFamily="18" charset="2"/>
              <a:buChar char=""/>
            </a:pPr>
            <a:endParaRPr dirty="0" sz="240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675" name="Title 1"/>
          <p:cNvSpPr>
            <a:spLocks noGrp="1"/>
          </p:cNvSpPr>
          <p:nvPr>
            <p:ph type="title"/>
          </p:nvPr>
        </p:nvSpPr>
        <p:spPr>
          <a:xfrm>
            <a:off x="677334" y="609600"/>
            <a:ext cx="8596668" cy="769034"/>
          </a:xfrm>
        </p:spPr>
        <p:txBody>
          <a:bodyPr anchor="t" bIns="45720" lIns="91440" rIns="91440" rtlCol="0" tIns="45720" vert="horz">
            <a:normAutofit fontScale="90000"/>
          </a:bodyPr>
          <a:p>
            <a:r>
              <a:rPr dirty="0" lang="en-US"/>
              <a:t>Conclusion</a:t>
            </a:r>
          </a:p>
        </p:txBody>
      </p:sp>
      <p:sp>
        <p:nvSpPr>
          <p:cNvPr id="1048676" name="Content Placeholder 2"/>
          <p:cNvSpPr>
            <a:spLocks noGrp="1"/>
          </p:cNvSpPr>
          <p:nvPr>
            <p:ph idx="1"/>
          </p:nvPr>
        </p:nvSpPr>
        <p:spPr>
          <a:xfrm>
            <a:off x="677334" y="1488613"/>
            <a:ext cx="8596668" cy="3880773"/>
          </a:xfrm>
        </p:spPr>
        <p:txBody>
          <a:bodyPr>
            <a:normAutofit fontScale="62500" lnSpcReduction="20000"/>
          </a:bodyPr>
          <a:p>
            <a:pPr algn="just">
              <a:lnSpc>
                <a:spcPct val="200000"/>
              </a:lnSpc>
            </a:pPr>
            <a:r>
              <a:rPr dirty="0" sz="2400" lang="en-US">
                <a:effectLst/>
                <a:latin typeface="Calibri" panose="020F0502020204030204" pitchFamily="34" charset="0"/>
                <a:ea typeface="Calibri" panose="020F0502020204030204" pitchFamily="34" charset="0"/>
              </a:rPr>
              <a:t>The reality and presently the Logistic Strategy/solution for the new and small enterprises is DHL, FedEx, UPS, Agility, and Amazon FBA.</a:t>
            </a:r>
          </a:p>
          <a:p>
            <a:pPr algn="just">
              <a:lnSpc>
                <a:spcPct val="200000"/>
              </a:lnSpc>
            </a:pPr>
            <a:r>
              <a:rPr dirty="0" sz="2400" lang="en-US">
                <a:latin typeface="Calibri" panose="020F0502020204030204" pitchFamily="34" charset="0"/>
              </a:rPr>
              <a:t>For future there are lot of possibilities to deliver the consignments by cost effective methods, one of the example an MoU/contract between Pakistan freight forwarders and  Amazon Partnered Carrier.</a:t>
            </a:r>
          </a:p>
          <a:p>
            <a:pPr algn="just">
              <a:lnSpc>
                <a:spcPct val="200000"/>
              </a:lnSpc>
            </a:pPr>
            <a:r>
              <a:rPr dirty="0" sz="2400" lang="en-US">
                <a:latin typeface="Calibri" panose="020F0502020204030204" pitchFamily="34" charset="0"/>
              </a:rPr>
              <a:t>Another one is Selection of cost-effective warehouses in the strategic places, </a:t>
            </a:r>
            <a:r>
              <a:rPr dirty="0" sz="2400" lang="en-US" err="1">
                <a:latin typeface="Calibri" panose="020F0502020204030204" pitchFamily="34" charset="0"/>
              </a:rPr>
              <a:t>etc</a:t>
            </a:r>
            <a:endParaRPr dirty="0" sz="2400" lang="en-US">
              <a:latin typeface="Calibri" panose="020F0502020204030204" pitchFamily="34" charset="0"/>
            </a:endParaRPr>
          </a:p>
          <a:p>
            <a:pPr algn="just">
              <a:lnSpc>
                <a:spcPct val="200000"/>
              </a:lnSpc>
            </a:pPr>
            <a:endParaRPr dirty="0" sz="2400"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677" name="Title 1"/>
          <p:cNvSpPr>
            <a:spLocks noGrp="1"/>
          </p:cNvSpPr>
          <p:nvPr>
            <p:ph type="title"/>
          </p:nvPr>
        </p:nvSpPr>
        <p:spPr>
          <a:xfrm>
            <a:off x="677334" y="89092"/>
            <a:ext cx="8596668" cy="980053"/>
          </a:xfrm>
        </p:spPr>
        <p:txBody>
          <a:bodyPr anchor="t" bIns="45720" lIns="91440" rIns="91440" rtlCol="0" tIns="45720" vert="horz">
            <a:noAutofit/>
          </a:bodyPr>
          <a:p>
            <a:r>
              <a:rPr dirty="0" sz="2400" lang="en-US"/>
              <a:t>Contact Person and details of the courier/cargo companies working in Pakistan</a:t>
            </a:r>
            <a:br>
              <a:rPr dirty="0" sz="2400" lang="en-US"/>
            </a:br>
            <a:endParaRPr dirty="0" sz="2400" lang="en-US"/>
          </a:p>
        </p:txBody>
      </p:sp>
      <p:graphicFrame>
        <p:nvGraphicFramePr>
          <p:cNvPr id="4194308" name="Table 3"/>
          <p:cNvGraphicFramePr>
            <a:graphicFrameLocks noGrp="1"/>
          </p:cNvGraphicFramePr>
          <p:nvPr/>
        </p:nvGraphicFramePr>
        <p:xfrm>
          <a:off x="422031" y="795130"/>
          <a:ext cx="9464090" cy="5941165"/>
        </p:xfrm>
        <a:graphic>
          <a:graphicData uri="http://schemas.openxmlformats.org/drawingml/2006/table">
            <a:tbl>
              <a:tblPr firstRow="1" firstCol="1" bandRow="1">
                <a:tableStyleId>{5C22544A-7EE6-4342-B048-85BDC9FD1C3A}</a:tableStyleId>
              </a:tblPr>
              <a:tblGrid>
                <a:gridCol w="999516"/>
                <a:gridCol w="1804990"/>
                <a:gridCol w="1681171"/>
                <a:gridCol w="1761592"/>
                <a:gridCol w="3216821"/>
              </a:tblGrid>
              <a:tr h="315240">
                <a:tc>
                  <a:txBody>
                    <a:bodyPr/>
                    <a:p>
                      <a:pPr algn="ctr" marL="0" marR="0">
                        <a:spcBef>
                          <a:spcPts val="0"/>
                        </a:spcBef>
                        <a:spcAft>
                          <a:spcPts val="0"/>
                        </a:spcAft>
                      </a:pPr>
                      <a:r>
                        <a:rPr sz="1400" lang="en-US">
                          <a:effectLst/>
                        </a:rPr>
                        <a:t>S. No.</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ctr" marL="0" marR="0">
                        <a:spcBef>
                          <a:spcPts val="0"/>
                        </a:spcBef>
                        <a:spcAft>
                          <a:spcPts val="0"/>
                        </a:spcAft>
                      </a:pPr>
                      <a:r>
                        <a:rPr sz="1400" lang="en-US">
                          <a:effectLst/>
                        </a:rPr>
                        <a:t>Company Name</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ctr" marL="0" marR="0">
                        <a:spcBef>
                          <a:spcPts val="0"/>
                        </a:spcBef>
                        <a:spcAft>
                          <a:spcPts val="0"/>
                        </a:spcAft>
                      </a:pPr>
                      <a:r>
                        <a:rPr sz="1400" lang="en-US">
                          <a:effectLst/>
                        </a:rPr>
                        <a:t>Focal Person</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ctr" marL="0" marR="0">
                        <a:spcBef>
                          <a:spcPts val="0"/>
                        </a:spcBef>
                        <a:spcAft>
                          <a:spcPts val="0"/>
                        </a:spcAft>
                      </a:pPr>
                      <a:r>
                        <a:rPr sz="1400" lang="en-US">
                          <a:effectLst/>
                        </a:rPr>
                        <a:t>Designation</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ctr" marL="0" marR="0">
                        <a:spcBef>
                          <a:spcPts val="0"/>
                        </a:spcBef>
                        <a:spcAft>
                          <a:spcPts val="0"/>
                        </a:spcAft>
                      </a:pPr>
                      <a:r>
                        <a:rPr dirty="0" sz="1400" lang="en-US">
                          <a:effectLst/>
                        </a:rPr>
                        <a:t>E-mail</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r>
              <a:tr h="788099">
                <a:tc>
                  <a:txBody>
                    <a:bodyPr/>
                    <a:p>
                      <a:pPr algn="ctr" marL="0" marR="0">
                        <a:spcBef>
                          <a:spcPts val="0"/>
                        </a:spcBef>
                        <a:spcAft>
                          <a:spcPts val="0"/>
                        </a:spcAft>
                      </a:pPr>
                      <a:r>
                        <a:rPr sz="1400" lang="en-US">
                          <a:effectLst/>
                        </a:rPr>
                        <a:t>1</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TCS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Mr. Feroze Ahmed</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Director International</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lang="en-US" u="sng">
                          <a:solidFill>
                            <a:srgbClr val="0070C0"/>
                          </a:solidFill>
                          <a:effectLst/>
                          <a:hlinkClick r:id="rId1"/>
                        </a:rPr>
                        <a:t>feroze.ahmed@tcs.com.pk</a:t>
                      </a:r>
                      <a:r>
                        <a:rPr dirty="0" sz="1400" lang="en-US">
                          <a:solidFill>
                            <a:srgbClr val="0070C0"/>
                          </a:solidFill>
                          <a:effectLst/>
                        </a:rPr>
                        <a:t> </a:t>
                      </a:r>
                      <a:endParaRPr dirty="0" sz="1400" lang="en-US">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r>
              <a:tr h="472859">
                <a:tc>
                  <a:txBody>
                    <a:bodyPr/>
                    <a:p>
                      <a:pPr algn="ctr" marL="0" marR="0">
                        <a:spcBef>
                          <a:spcPts val="0"/>
                        </a:spcBef>
                        <a:spcAft>
                          <a:spcPts val="0"/>
                        </a:spcAft>
                      </a:pPr>
                      <a:r>
                        <a:rPr sz="1400" lang="en-US">
                          <a:effectLst/>
                        </a:rPr>
                        <a:t>2</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Pakistan Post</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Mr. Farhan Ali Mirza</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Director International</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lang="en-US" u="sng">
                          <a:solidFill>
                            <a:srgbClr val="0070C0"/>
                          </a:solidFill>
                          <a:effectLst/>
                          <a:hlinkClick r:id="rId2"/>
                        </a:rPr>
                        <a:t>farhanalimirza74@gmail.com</a:t>
                      </a:r>
                      <a:r>
                        <a:rPr dirty="0" sz="1400" lang="en-US">
                          <a:solidFill>
                            <a:srgbClr val="0070C0"/>
                          </a:solidFill>
                          <a:effectLst/>
                        </a:rPr>
                        <a:t> </a:t>
                      </a:r>
                      <a:endParaRPr dirty="0" sz="1400" lang="en-US">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r>
              <a:tr h="945720">
                <a:tc>
                  <a:txBody>
                    <a:bodyPr/>
                    <a:p>
                      <a:pPr algn="ctr" marL="0" marR="0">
                        <a:spcBef>
                          <a:spcPts val="0"/>
                        </a:spcBef>
                        <a:spcAft>
                          <a:spcPts val="0"/>
                        </a:spcAft>
                      </a:pPr>
                      <a:r>
                        <a:rPr sz="1400" lang="en-US">
                          <a:effectLst/>
                        </a:rPr>
                        <a:t>3</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DHL</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Syed Adeel Anwer</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Sr. Manager Relationship and Sales Partner Channel</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lang="en-US" u="sng">
                          <a:solidFill>
                            <a:srgbClr val="0070C0"/>
                          </a:solidFill>
                          <a:effectLst/>
                          <a:hlinkClick r:id="rId3"/>
                        </a:rPr>
                        <a:t>adeel.anwer@dhl.com</a:t>
                      </a:r>
                      <a:endParaRPr dirty="0" sz="1400" lang="en-US">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r>
              <a:tr h="472859">
                <a:tc>
                  <a:txBody>
                    <a:bodyPr/>
                    <a:p>
                      <a:pPr algn="ctr" marL="0" marR="0">
                        <a:spcBef>
                          <a:spcPts val="0"/>
                        </a:spcBef>
                        <a:spcAft>
                          <a:spcPts val="0"/>
                        </a:spcAft>
                      </a:pPr>
                      <a:r>
                        <a:rPr sz="1400" lang="en-US">
                          <a:effectLst/>
                        </a:rPr>
                        <a:t>4</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UPS</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lang="en-US">
                          <a:effectLst/>
                        </a:rPr>
                        <a:t>Mr. M. Fawad</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Key Accounts Manager</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lang="en-US" u="sng">
                          <a:solidFill>
                            <a:srgbClr val="0070C0"/>
                          </a:solidFill>
                          <a:effectLst/>
                          <a:hlinkClick r:id="rId4"/>
                        </a:rPr>
                        <a:t>mfawad@ups.com</a:t>
                      </a:r>
                      <a:endParaRPr dirty="0" sz="1400" lang="en-US">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r>
              <a:tr h="472859">
                <a:tc>
                  <a:txBody>
                    <a:bodyPr/>
                    <a:p>
                      <a:pPr algn="ctr" marL="0" marR="0">
                        <a:spcBef>
                          <a:spcPts val="0"/>
                        </a:spcBef>
                        <a:spcAft>
                          <a:spcPts val="0"/>
                        </a:spcAft>
                      </a:pPr>
                      <a:r>
                        <a:rPr sz="1400" lang="en-US">
                          <a:effectLst/>
                        </a:rPr>
                        <a:t>5</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Agility</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Mr. M. Akram Noorani</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Manager Commercials </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lang="en-US" u="sng">
                          <a:solidFill>
                            <a:srgbClr val="0070C0"/>
                          </a:solidFill>
                          <a:effectLst/>
                          <a:hlinkClick r:id="rId5"/>
                        </a:rPr>
                        <a:t>mnoorani@agility.com</a:t>
                      </a:r>
                      <a:endParaRPr dirty="0" sz="1400" lang="en-US">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r>
              <a:tr h="945720">
                <a:tc>
                  <a:txBody>
                    <a:bodyPr/>
                    <a:p>
                      <a:pPr algn="ctr" marL="0" marR="0">
                        <a:spcBef>
                          <a:spcPts val="0"/>
                        </a:spcBef>
                        <a:spcAft>
                          <a:spcPts val="0"/>
                        </a:spcAft>
                      </a:pPr>
                      <a:r>
                        <a:rPr sz="1400" lang="en-US">
                          <a:effectLst/>
                        </a:rPr>
                        <a:t>6</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FedEx</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lang="en-US">
                          <a:effectLst/>
                        </a:rPr>
                        <a:t>Ms. Farah</a:t>
                      </a:r>
                      <a:endParaRPr dirty="0"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Only contacted her for information, she is not FP.</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lang="en-US" u="sng">
                          <a:solidFill>
                            <a:srgbClr val="0070C0"/>
                          </a:solidFill>
                          <a:effectLst/>
                          <a:hlinkClick r:id="rId6"/>
                        </a:rPr>
                        <a:t>farah@gerrys.com.pk</a:t>
                      </a:r>
                      <a:endParaRPr dirty="0" sz="1400" lang="en-US">
                        <a:solidFill>
                          <a:srgbClr val="0070C0"/>
                        </a:solidFill>
                        <a:effectLst/>
                      </a:endParaRPr>
                    </a:p>
                    <a:p>
                      <a:pPr algn="just" marL="0" marR="0">
                        <a:spcBef>
                          <a:spcPts val="0"/>
                        </a:spcBef>
                        <a:spcAft>
                          <a:spcPts val="0"/>
                        </a:spcAft>
                      </a:pPr>
                      <a:r>
                        <a:rPr dirty="0" sz="1400" lang="en-US" u="sng">
                          <a:solidFill>
                            <a:srgbClr val="0070C0"/>
                          </a:solidFill>
                          <a:effectLst/>
                          <a:hlinkClick r:id="rId7"/>
                        </a:rPr>
                        <a:t>customer.care@gerrys.com.pk</a:t>
                      </a:r>
                      <a:endParaRPr dirty="0" sz="1400" lang="en-US">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r>
              <a:tr h="654775">
                <a:tc>
                  <a:txBody>
                    <a:bodyPr/>
                    <a:p>
                      <a:pPr algn="ctr" marL="0" marR="0">
                        <a:spcBef>
                          <a:spcPts val="0"/>
                        </a:spcBef>
                        <a:spcAft>
                          <a:spcPts val="0"/>
                        </a:spcAft>
                      </a:pPr>
                      <a:r>
                        <a:rPr sz="1400" lang="en-US">
                          <a:effectLst/>
                        </a:rPr>
                        <a:t>7</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Leopards</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Mr. Zafar</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sz="1400" lang="en-US">
                          <a:effectLst/>
                        </a:rPr>
                        <a:t>Business Development Manager</a:t>
                      </a:r>
                      <a:endParaRPr sz="1400" lang="en-US">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lang="en-US" u="sng">
                          <a:solidFill>
                            <a:srgbClr val="0070C0"/>
                          </a:solidFill>
                          <a:effectLst/>
                          <a:hlinkClick r:id="rId8"/>
                        </a:rPr>
                        <a:t>cbh.pew@leopardscourier.com</a:t>
                      </a:r>
                      <a:endParaRPr dirty="0" sz="1400" lang="en-US">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r>
              <a:tr h="873034">
                <a:tc>
                  <a:txBody>
                    <a:bodyPr/>
                    <a:p>
                      <a:pPr algn="ctr" marL="0" marR="0">
                        <a:spcBef>
                          <a:spcPts val="0"/>
                        </a:spcBef>
                        <a:spcAft>
                          <a:spcPts val="0"/>
                        </a:spcAft>
                      </a:pPr>
                      <a:r>
                        <a:rPr dirty="0" sz="1400" lang="en-US">
                          <a:effectLst/>
                          <a:latin typeface="Calibri" panose="020F0502020204030204" pitchFamily="34" charset="0"/>
                          <a:ea typeface="Calibri" panose="020F0502020204030204" pitchFamily="34" charset="0"/>
                          <a:cs typeface="Times New Roman" panose="02020603050405020304" pitchFamily="18" charset="0"/>
                        </a:rPr>
                        <a:t>8</a:t>
                      </a:r>
                    </a:p>
                  </a:txBody>
                  <a:tcPr marL="54754" marR="54754" marT="0" marB="0"/>
                </a:tc>
                <a:tc>
                  <a:txBody>
                    <a:bodyPr/>
                    <a:p>
                      <a:pPr algn="just" marL="0" marR="0">
                        <a:spcBef>
                          <a:spcPts val="0"/>
                        </a:spcBef>
                        <a:spcAft>
                          <a:spcPts val="0"/>
                        </a:spcAft>
                      </a:pPr>
                      <a:r>
                        <a:rPr dirty="0" sz="1400" lang="en-US">
                          <a:effectLst/>
                          <a:latin typeface="Calibri" panose="020F0502020204030204" pitchFamily="34" charset="0"/>
                          <a:ea typeface="Calibri" panose="020F0502020204030204" pitchFamily="34" charset="0"/>
                          <a:cs typeface="Times New Roman" panose="02020603050405020304" pitchFamily="18" charset="0"/>
                        </a:rPr>
                        <a:t>M&amp;P</a:t>
                      </a:r>
                    </a:p>
                  </a:txBody>
                  <a:tcPr marL="54754" marR="54754" marT="0" marB="0"/>
                </a:tc>
                <a:tc>
                  <a:txBody>
                    <a:bodyPr/>
                    <a:p>
                      <a:pPr algn="just" defTabSz="457200" eaLnBrk="1" hangingPunct="1" latinLnBrk="0" marL="0" marR="0" rtl="0">
                        <a:spcBef>
                          <a:spcPts val="0"/>
                        </a:spcBef>
                        <a:spcAft>
                          <a:spcPts val="0"/>
                        </a:spcAft>
                      </a:pPr>
                      <a:r>
                        <a:rPr dirty="0" sz="1400" kern="1200" lang="en-US">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Mr. </a:t>
                      </a:r>
                      <a:r>
                        <a:rPr dirty="0" sz="1400" kern="1200" lang="en-US" err="1">
                          <a:solidFill>
                            <a:schemeClr val="dk1"/>
                          </a:solidFill>
                          <a:effectLst/>
                          <a:latin typeface="Calibri" panose="020F0502020204030204" pitchFamily="34" charset="0"/>
                          <a:ea typeface="+mn-ea"/>
                          <a:cs typeface="Times New Roman" panose="02020603050405020304" pitchFamily="18" charset="0"/>
                        </a:rPr>
                        <a:t>Muzafar</a:t>
                      </a:r>
                      <a:r>
                        <a:rPr dirty="0" sz="1400" kern="1200" lang="en-US">
                          <a:solidFill>
                            <a:schemeClr val="dk1"/>
                          </a:solidFill>
                          <a:effectLst/>
                          <a:latin typeface="Calibri" panose="020F0502020204030204" pitchFamily="34" charset="0"/>
                          <a:ea typeface="+mn-ea"/>
                          <a:cs typeface="Times New Roman" panose="02020603050405020304" pitchFamily="18" charset="0"/>
                        </a:rPr>
                        <a:t> Malik</a:t>
                      </a:r>
                      <a:endParaRPr dirty="0" sz="1400" kern="1200" lang="en-US">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defTabSz="457200" eaLnBrk="1" hangingPunct="1" latinLnBrk="0" marL="0" marR="0" rtl="0">
                        <a:spcBef>
                          <a:spcPts val="0"/>
                        </a:spcBef>
                        <a:spcAft>
                          <a:spcPts val="0"/>
                        </a:spcAft>
                      </a:pPr>
                      <a:r>
                        <a:rPr dirty="0" sz="1400" kern="1200" lang="en-US">
                          <a:solidFill>
                            <a:schemeClr val="dk1"/>
                          </a:solidFill>
                          <a:effectLst/>
                          <a:latin typeface="Calibri" panose="020F0502020204030204" pitchFamily="34" charset="0"/>
                          <a:ea typeface="+mn-ea"/>
                          <a:cs typeface="Times New Roman" panose="02020603050405020304" pitchFamily="18" charset="0"/>
                        </a:rPr>
                        <a:t>Business &amp; Operation Manager -International</a:t>
                      </a:r>
                      <a:endParaRPr dirty="0" sz="1400" kern="1200" lang="en-US">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754" marR="54754" marT="0" marB="0"/>
                </a:tc>
                <a:tc>
                  <a:txBody>
                    <a:bodyPr/>
                    <a:p>
                      <a:pPr algn="just" marL="0" marR="0">
                        <a:spcBef>
                          <a:spcPts val="0"/>
                        </a:spcBef>
                        <a:spcAft>
                          <a:spcPts val="0"/>
                        </a:spcAft>
                      </a:pPr>
                      <a:r>
                        <a:rPr dirty="0" sz="1400" kern="1200" lang="en-US" u="sng">
                          <a:solidFill>
                            <a:srgbClr val="0070C0"/>
                          </a:solidFill>
                          <a:effectLst/>
                          <a:latin typeface="+mn-lt"/>
                          <a:ea typeface="+mn-ea"/>
                          <a:cs typeface="+mn-cs"/>
                        </a:rPr>
                        <a:t>muzafer.malik@mulphilog.com</a:t>
                      </a:r>
                    </a:p>
                  </a:txBody>
                  <a:tcPr marL="54754" marR="54754"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13" name="Title 1"/>
          <p:cNvSpPr>
            <a:spLocks noGrp="1"/>
          </p:cNvSpPr>
          <p:nvPr>
            <p:ph type="title"/>
          </p:nvPr>
        </p:nvSpPr>
        <p:spPr/>
        <p:txBody>
          <a:bodyPr anchor="t" bIns="45720" lIns="91440" rIns="91440" rtlCol="0" tIns="45720" vert="horz">
            <a:normAutofit/>
          </a:bodyPr>
          <a:p>
            <a:r>
              <a:rPr dirty="0" lang="en-US"/>
              <a:t>Core logistics components</a:t>
            </a:r>
          </a:p>
        </p:txBody>
      </p:sp>
      <p:sp>
        <p:nvSpPr>
          <p:cNvPr id="1048614" name="Content Placeholder 2"/>
          <p:cNvSpPr>
            <a:spLocks noGrp="1"/>
          </p:cNvSpPr>
          <p:nvPr>
            <p:ph idx="1"/>
          </p:nvPr>
        </p:nvSpPr>
        <p:spPr>
          <a:xfrm>
            <a:off x="677334" y="1674055"/>
            <a:ext cx="8596668" cy="4754880"/>
          </a:xfrm>
        </p:spPr>
        <p:txBody>
          <a:bodyPr bIns="45720" lIns="91440" rIns="91440" rtlCol="0" tIns="45720" vert="horz">
            <a:normAutofit fontScale="95455" lnSpcReduction="20000"/>
          </a:bodyPr>
          <a:p>
            <a:r>
              <a:rPr dirty="0" sz="2200" lang="en-US">
                <a:solidFill>
                  <a:schemeClr val="tx1"/>
                </a:solidFill>
                <a:latin typeface="Calibri" panose="020F0502020204030204" pitchFamily="34" charset="0"/>
                <a:cs typeface="Calibri" panose="020F0502020204030204" pitchFamily="34" charset="0"/>
              </a:rPr>
              <a:t>Transportation </a:t>
            </a:r>
          </a:p>
          <a:p>
            <a:r>
              <a:rPr dirty="0" sz="2200" lang="en-US">
                <a:solidFill>
                  <a:schemeClr val="tx1"/>
                </a:solidFill>
                <a:latin typeface="Calibri" panose="020F0502020204030204" pitchFamily="34" charset="0"/>
                <a:cs typeface="Calibri" panose="020F0502020204030204" pitchFamily="34" charset="0"/>
              </a:rPr>
              <a:t>Freight forwarding services </a:t>
            </a:r>
          </a:p>
          <a:p>
            <a:r>
              <a:rPr dirty="0" sz="2200" lang="en-US">
                <a:solidFill>
                  <a:schemeClr val="tx1"/>
                </a:solidFill>
                <a:latin typeface="Calibri" panose="020F0502020204030204" pitchFamily="34" charset="0"/>
                <a:cs typeface="Calibri" panose="020F0502020204030204" pitchFamily="34" charset="0"/>
              </a:rPr>
              <a:t>Inventory management, including returns </a:t>
            </a:r>
          </a:p>
          <a:p>
            <a:r>
              <a:rPr dirty="0" sz="2200" lang="en-US">
                <a:solidFill>
                  <a:schemeClr val="tx1"/>
                </a:solidFill>
                <a:latin typeface="Calibri" panose="020F0502020204030204" pitchFamily="34" charset="0"/>
                <a:cs typeface="Calibri" panose="020F0502020204030204" pitchFamily="34" charset="0"/>
              </a:rPr>
              <a:t>Customer service </a:t>
            </a:r>
          </a:p>
          <a:p>
            <a:r>
              <a:rPr dirty="0" sz="2200" lang="en-US">
                <a:solidFill>
                  <a:schemeClr val="tx1"/>
                </a:solidFill>
                <a:latin typeface="Calibri" panose="020F0502020204030204" pitchFamily="34" charset="0"/>
                <a:cs typeface="Calibri" panose="020F0502020204030204" pitchFamily="34" charset="0"/>
              </a:rPr>
              <a:t>Information flow and order processing </a:t>
            </a:r>
          </a:p>
          <a:p>
            <a:r>
              <a:rPr dirty="0" sz="2200" lang="en-US">
                <a:solidFill>
                  <a:schemeClr val="tx1"/>
                </a:solidFill>
                <a:latin typeface="Calibri" panose="020F0502020204030204" pitchFamily="34" charset="0"/>
                <a:cs typeface="Calibri" panose="020F0502020204030204" pitchFamily="34" charset="0"/>
              </a:rPr>
              <a:t>Warehousing</a:t>
            </a:r>
          </a:p>
          <a:p>
            <a:r>
              <a:rPr dirty="0" sz="2200" lang="en-US">
                <a:solidFill>
                  <a:schemeClr val="tx1"/>
                </a:solidFill>
                <a:latin typeface="Calibri" panose="020F0502020204030204" pitchFamily="34" charset="0"/>
                <a:cs typeface="Calibri" panose="020F0502020204030204" pitchFamily="34" charset="0"/>
              </a:rPr>
              <a:t>Cross-docking and intermodal exchanges </a:t>
            </a:r>
          </a:p>
          <a:p>
            <a:r>
              <a:rPr dirty="0" sz="2200" lang="en-US">
                <a:solidFill>
                  <a:schemeClr val="tx1"/>
                </a:solidFill>
                <a:latin typeface="Calibri" panose="020F0502020204030204" pitchFamily="34" charset="0"/>
                <a:cs typeface="Calibri" panose="020F0502020204030204" pitchFamily="34" charset="0"/>
              </a:rPr>
              <a:t>Materials handling</a:t>
            </a:r>
          </a:p>
          <a:p>
            <a:r>
              <a:rPr dirty="0" sz="2200" lang="en-US">
                <a:solidFill>
                  <a:schemeClr val="tx1"/>
                </a:solidFill>
                <a:latin typeface="Calibri" panose="020F0502020204030204" pitchFamily="34" charset="0"/>
                <a:cs typeface="Calibri" panose="020F0502020204030204" pitchFamily="34" charset="0"/>
              </a:rPr>
              <a:t>Protective packaging and value-added services  </a:t>
            </a:r>
          </a:p>
          <a:p>
            <a:r>
              <a:rPr dirty="0" sz="2200" lang="en-US">
                <a:solidFill>
                  <a:schemeClr val="tx1"/>
                </a:solidFill>
                <a:latin typeface="Calibri" panose="020F0502020204030204" pitchFamily="34" charset="0"/>
                <a:cs typeface="Calibri" panose="020F0502020204030204" pitchFamily="34" charset="0"/>
              </a:rPr>
              <a:t>Support services such as certification, inspection, testing and etc. </a:t>
            </a:r>
          </a:p>
          <a:p>
            <a:endParaRPr dirty="0" sz="2200" lang="en-US">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678" name="Title 1"/>
          <p:cNvSpPr>
            <a:spLocks noGrp="1"/>
          </p:cNvSpPr>
          <p:nvPr>
            <p:ph type="title"/>
          </p:nvPr>
        </p:nvSpPr>
        <p:spPr>
          <a:xfrm>
            <a:off x="677334" y="609600"/>
            <a:ext cx="8596668" cy="3877994"/>
          </a:xfrm>
        </p:spPr>
        <p:txBody>
          <a:bodyPr/>
          <a:p>
            <a:pPr algn="ctr"/>
            <a:br>
              <a:rPr dirty="0" lang="en-US"/>
            </a:br>
            <a:br>
              <a:rPr dirty="0" lang="en-US"/>
            </a:br>
            <a:br>
              <a:rPr dirty="0" lang="en-US"/>
            </a:br>
            <a:br>
              <a:rPr dirty="0" lang="en-US"/>
            </a:br>
            <a:r>
              <a:rPr dirty="0" lang="en-US"/>
              <a:t>Thank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15" name="Title 1"/>
          <p:cNvSpPr>
            <a:spLocks noGrp="1"/>
          </p:cNvSpPr>
          <p:nvPr>
            <p:ph type="title"/>
          </p:nvPr>
        </p:nvSpPr>
        <p:spPr>
          <a:xfrm>
            <a:off x="677334" y="623668"/>
            <a:ext cx="8596668" cy="1320800"/>
          </a:xfrm>
        </p:spPr>
        <p:txBody>
          <a:bodyPr anchor="t" bIns="45720" lIns="91440" rIns="91440" rtlCol="0" tIns="45720" vert="horz">
            <a:normAutofit/>
          </a:bodyPr>
          <a:p>
            <a:r>
              <a:rPr dirty="0" lang="en-US"/>
              <a:t>Why is Logistics Important? </a:t>
            </a:r>
          </a:p>
        </p:txBody>
      </p:sp>
      <p:sp>
        <p:nvSpPr>
          <p:cNvPr id="1048616" name="Content Placeholder 2"/>
          <p:cNvSpPr>
            <a:spLocks noGrp="1"/>
          </p:cNvSpPr>
          <p:nvPr>
            <p:ph idx="1"/>
          </p:nvPr>
        </p:nvSpPr>
        <p:spPr>
          <a:xfrm>
            <a:off x="677334" y="1420837"/>
            <a:ext cx="8596668" cy="5275385"/>
          </a:xfrm>
        </p:spPr>
        <p:txBody>
          <a:bodyPr bIns="45720" lIns="91440" rIns="91440" rtlCol="0" tIns="45720" vert="horz">
            <a:normAutofit fontScale="94444" lnSpcReduction="20000"/>
          </a:bodyPr>
          <a:p>
            <a:r>
              <a:rPr dirty="0" sz="2200" lang="en-US">
                <a:solidFill>
                  <a:schemeClr val="tx1"/>
                </a:solidFill>
                <a:latin typeface="Calibri" panose="020F0502020204030204" pitchFamily="34" charset="0"/>
                <a:cs typeface="Calibri" panose="020F0502020204030204" pitchFamily="34" charset="0"/>
              </a:rPr>
              <a:t>A countries’ export competitiveness is determined, inter alia, by their productive capacities as well as their ability to bring goods to foreign markets at the lowest possible cost and under conditions required by customers. (UNCTAD) </a:t>
            </a:r>
          </a:p>
          <a:p>
            <a:r>
              <a:rPr dirty="0" sz="2200" lang="en-US">
                <a:solidFill>
                  <a:schemeClr val="tx1"/>
                </a:solidFill>
                <a:latin typeface="Calibri" panose="020F0502020204030204" pitchFamily="34" charset="0"/>
                <a:cs typeface="Calibri" panose="020F0502020204030204" pitchFamily="34" charset="0"/>
              </a:rPr>
              <a:t>High logistics cost feed through to domestic pricing as well as export  </a:t>
            </a:r>
          </a:p>
          <a:p>
            <a:r>
              <a:rPr dirty="0" sz="2200" lang="en-US">
                <a:solidFill>
                  <a:schemeClr val="tx1"/>
                </a:solidFill>
                <a:latin typeface="Calibri" panose="020F0502020204030204" pitchFamily="34" charset="0"/>
                <a:cs typeface="Calibri" panose="020F0502020204030204" pitchFamily="34" charset="0"/>
              </a:rPr>
              <a:t>Producers and SMEs must be able to get their product to market </a:t>
            </a:r>
          </a:p>
          <a:p>
            <a:pPr lvl="1"/>
            <a:r>
              <a:rPr dirty="0" sz="2000" lang="en-US">
                <a:solidFill>
                  <a:schemeClr val="tx1"/>
                </a:solidFill>
                <a:latin typeface="Calibri" panose="020F0502020204030204" pitchFamily="34" charset="0"/>
                <a:cs typeface="Calibri" panose="020F0502020204030204" pitchFamily="34" charset="0"/>
              </a:rPr>
              <a:t>At a competitive price</a:t>
            </a:r>
          </a:p>
          <a:p>
            <a:pPr lvl="1"/>
            <a:r>
              <a:rPr dirty="0" sz="2000" lang="en-US">
                <a:solidFill>
                  <a:schemeClr val="tx1"/>
                </a:solidFill>
                <a:latin typeface="Calibri" panose="020F0502020204030204" pitchFamily="34" charset="0"/>
                <a:cs typeface="Calibri" panose="020F0502020204030204" pitchFamily="34" charset="0"/>
              </a:rPr>
              <a:t>In good time and good condition</a:t>
            </a:r>
          </a:p>
          <a:p>
            <a:pPr lvl="1"/>
            <a:r>
              <a:rPr dirty="0" sz="2000" lang="en-US">
                <a:solidFill>
                  <a:schemeClr val="tx1"/>
                </a:solidFill>
                <a:latin typeface="Calibri" panose="020F0502020204030204" pitchFamily="34" charset="0"/>
                <a:cs typeface="Calibri" panose="020F0502020204030204" pitchFamily="34" charset="0"/>
              </a:rPr>
              <a:t>A competitive national transport network will</a:t>
            </a:r>
          </a:p>
          <a:p>
            <a:pPr lvl="2"/>
            <a:r>
              <a:rPr dirty="0" sz="1800" lang="en-US">
                <a:solidFill>
                  <a:schemeClr val="tx1"/>
                </a:solidFill>
                <a:latin typeface="Calibri" panose="020F0502020204030204" pitchFamily="34" charset="0"/>
                <a:cs typeface="Calibri" panose="020F0502020204030204" pitchFamily="34" charset="0"/>
              </a:rPr>
              <a:t>Reduce imports of perishable by enabling domestic producers to compete</a:t>
            </a:r>
          </a:p>
          <a:p>
            <a:pPr lvl="2"/>
            <a:r>
              <a:rPr dirty="0" sz="1800" lang="en-US">
                <a:solidFill>
                  <a:schemeClr val="tx1"/>
                </a:solidFill>
                <a:latin typeface="Calibri" panose="020F0502020204030204" pitchFamily="34" charset="0"/>
                <a:cs typeface="Calibri" panose="020F0502020204030204" pitchFamily="34" charset="0"/>
              </a:rPr>
              <a:t>Reduce rural poverty by giving income to remote communities</a:t>
            </a:r>
          </a:p>
          <a:p>
            <a:pPr lvl="2"/>
            <a:r>
              <a:rPr dirty="0" sz="1800" lang="en-US">
                <a:solidFill>
                  <a:schemeClr val="tx1"/>
                </a:solidFill>
                <a:latin typeface="Calibri" panose="020F0502020204030204" pitchFamily="34" charset="0"/>
                <a:cs typeface="Calibri" panose="020F0502020204030204" pitchFamily="34" charset="0"/>
              </a:rPr>
              <a:t>Help small business develop by getting their product out   </a:t>
            </a:r>
          </a:p>
          <a:p>
            <a:endParaRPr dirty="0" sz="2200" lang="en-US">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17" name="Title 1"/>
          <p:cNvSpPr>
            <a:spLocks noGrp="1"/>
          </p:cNvSpPr>
          <p:nvPr>
            <p:ph type="title"/>
          </p:nvPr>
        </p:nvSpPr>
        <p:spPr>
          <a:xfrm>
            <a:off x="677334" y="609600"/>
            <a:ext cx="8596668" cy="4862732"/>
          </a:xfrm>
        </p:spPr>
        <p:txBody>
          <a:bodyPr anchor="t" bIns="45720" lIns="91440" rIns="91440" rtlCol="0" tIns="45720" vert="horz">
            <a:normAutofit/>
          </a:bodyPr>
          <a:p>
            <a:r>
              <a:rPr dirty="0" sz="6000" lang="en-US"/>
              <a:t>Short Introduction of some Major Courier and Cargo Companies operating in Pakistan: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18" name="Content Placeholder 2"/>
          <p:cNvSpPr>
            <a:spLocks noGrp="1"/>
          </p:cNvSpPr>
          <p:nvPr>
            <p:ph idx="1"/>
          </p:nvPr>
        </p:nvSpPr>
        <p:spPr>
          <a:xfrm>
            <a:off x="677334" y="1167610"/>
            <a:ext cx="8596668" cy="5080789"/>
          </a:xfrm>
        </p:spPr>
        <p:txBody>
          <a:bodyPr>
            <a:normAutofit fontScale="94444" lnSpcReduction="20000"/>
          </a:bodyPr>
          <a:p>
            <a:pPr indent="0" marL="0" marR="0">
              <a:lnSpc>
                <a:spcPct val="107000"/>
              </a:lnSpc>
              <a:spcBef>
                <a:spcPct val="0"/>
              </a:spcBef>
              <a:spcAft>
                <a:spcPts val="800"/>
              </a:spcAft>
              <a:buNone/>
            </a:pPr>
            <a:r>
              <a:rPr dirty="0" sz="3600" lang="en-US" u="sng">
                <a:solidFill>
                  <a:schemeClr val="accent1"/>
                </a:solidFill>
                <a:latin typeface="+mj-lt"/>
                <a:ea typeface="+mj-ea"/>
                <a:cs typeface="+mj-cs"/>
              </a:rPr>
              <a:t>Pakistan Post:</a:t>
            </a:r>
          </a:p>
          <a:p>
            <a:pPr indent="0" marL="0" marR="0">
              <a:spcBef>
                <a:spcPts val="0"/>
              </a:spcBef>
              <a:spcAft>
                <a:spcPts val="0"/>
              </a:spcAft>
              <a:buNone/>
            </a:pPr>
            <a:endParaRPr dirty="0" sz="1800" lang="en-US">
              <a:effectLst/>
              <a:latin typeface="Calibri" panose="020F0502020204030204" pitchFamily="34" charset="0"/>
              <a:ea typeface="Calibri" panose="020F0502020204030204" pitchFamily="34" charset="0"/>
              <a:cs typeface="Arial" panose="020B0604020202020204" pitchFamily="34" charset="0"/>
            </a:endParaRPr>
          </a:p>
          <a:p>
            <a:pPr algn="just" indent="0" marL="0" marR="0">
              <a:lnSpc>
                <a:spcPct val="107000"/>
              </a:lnSpc>
              <a:spcBef>
                <a:spcPts val="0"/>
              </a:spcBef>
              <a:spcAft>
                <a:spcPts val="800"/>
              </a:spcAft>
              <a:buNone/>
            </a:pPr>
            <a:r>
              <a:rPr dirty="0" sz="2000" lang="en-US">
                <a:effectLst/>
                <a:latin typeface="Calibri" panose="020F0502020204030204" pitchFamily="34" charset="0"/>
                <a:ea typeface="Calibri" panose="020F0502020204030204" pitchFamily="34" charset="0"/>
                <a:cs typeface="Calibri" panose="020F0502020204030204" pitchFamily="34" charset="0"/>
              </a:rPr>
              <a:t>	</a:t>
            </a:r>
            <a:r>
              <a:rPr dirty="0" sz="2000" lang="en-US">
                <a:solidFill>
                  <a:schemeClr val="tx1"/>
                </a:solidFill>
                <a:effectLst/>
                <a:latin typeface="Calibri" panose="020F0502020204030204" pitchFamily="34" charset="0"/>
                <a:ea typeface="Calibri" panose="020F0502020204030204" pitchFamily="34" charset="0"/>
                <a:cs typeface="Calibri" panose="020F0502020204030204" pitchFamily="34" charset="0"/>
              </a:rPr>
              <a:t>Pakistan Post Office is one of the oldest Government departments in the </a:t>
            </a:r>
            <a:br>
              <a:rPr dirty="0" sz="2000" lang="en-US">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dirty="0" sz="2000" lang="en-US">
                <a:solidFill>
                  <a:schemeClr val="tx1"/>
                </a:solidFill>
                <a:effectLst/>
                <a:latin typeface="Calibri" panose="020F0502020204030204" pitchFamily="34" charset="0"/>
                <a:ea typeface="Calibri" panose="020F0502020204030204" pitchFamily="34" charset="0"/>
                <a:cs typeface="Calibri" panose="020F0502020204030204" pitchFamily="34" charset="0"/>
              </a:rPr>
              <a:t>Sub-Continent. It has a broad and varied role to play beyond provision of communication link for individuals and businesses. Pakistan Post is providing postal services in every nook and corner of the country through a network of around 13,000 post offices. Pakistan Post is providing delivery services to about 20 million households and businesses as community service without any cost considerations. Pakistan Post is also providing a universal postal service network in harmony with the </a:t>
            </a:r>
            <a:r>
              <a:rPr dirty="0" sz="2000" lang="en-US"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1"/>
              </a:rPr>
              <a:t>Universal Postal Union</a:t>
            </a:r>
            <a:r>
              <a:rPr dirty="0" sz="2000" lang="en-US">
                <a:effectLst/>
                <a:latin typeface="Calibri" panose="020F0502020204030204" pitchFamily="34" charset="0"/>
                <a:ea typeface="Calibri" panose="020F0502020204030204" pitchFamily="34" charset="0"/>
                <a:cs typeface="Calibri" panose="020F0502020204030204" pitchFamily="34" charset="0"/>
              </a:rPr>
              <a:t> </a:t>
            </a:r>
            <a:r>
              <a:rPr dirty="0" sz="2000" lang="en-US">
                <a:solidFill>
                  <a:schemeClr val="tx1"/>
                </a:solidFill>
                <a:effectLst/>
                <a:latin typeface="Calibri" panose="020F0502020204030204" pitchFamily="34" charset="0"/>
                <a:ea typeface="Calibri" panose="020F0502020204030204" pitchFamily="34" charset="0"/>
                <a:cs typeface="Calibri" panose="020F0502020204030204" pitchFamily="34" charset="0"/>
              </a:rPr>
              <a:t>(UPU) strategy to ensure secure and timely delivery of mail, money and material at affordable cost through utilization of people, process and technology and innovative product offerings. Delivering cargo to more than 200 destination globally.</a:t>
            </a:r>
            <a:endParaRPr dirty="0" sz="2000" lang="en-US">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19" name="Title 1"/>
          <p:cNvSpPr>
            <a:spLocks noGrp="1"/>
          </p:cNvSpPr>
          <p:nvPr>
            <p:ph type="title"/>
          </p:nvPr>
        </p:nvSpPr>
        <p:spPr/>
        <p:txBody>
          <a:bodyPr anchor="t" bIns="45720" lIns="91440" rIns="91440" rtlCol="0" tIns="45720" vert="horz">
            <a:normAutofit/>
          </a:bodyPr>
          <a:p>
            <a:r>
              <a:rPr dirty="0" lang="en-US"/>
              <a:t>TCS</a:t>
            </a:r>
          </a:p>
        </p:txBody>
      </p:sp>
      <p:sp>
        <p:nvSpPr>
          <p:cNvPr id="1048620" name="Content Placeholder 2"/>
          <p:cNvSpPr>
            <a:spLocks noGrp="1"/>
          </p:cNvSpPr>
          <p:nvPr>
            <p:ph idx="1"/>
          </p:nvPr>
        </p:nvSpPr>
        <p:spPr>
          <a:xfrm>
            <a:off x="677334" y="1322362"/>
            <a:ext cx="8596668" cy="4926037"/>
          </a:xfrm>
        </p:spPr>
        <p:txBody>
          <a:bodyPr>
            <a:normAutofit fontScale="94444" lnSpcReduction="20000"/>
          </a:bodyPr>
          <a:p>
            <a:pPr algn="just" indent="0" marL="0">
              <a:buNone/>
            </a:pPr>
            <a:r>
              <a:rPr dirty="0" sz="1800" lang="en-US">
                <a:effectLst/>
                <a:latin typeface="Calibri" panose="020F0502020204030204" pitchFamily="34" charset="0"/>
                <a:ea typeface="Calibri" panose="020F0502020204030204" pitchFamily="34" charset="0"/>
              </a:rPr>
              <a:t>In 1983 TCS was founded in Pakistan with 12 stations and 25 bookings on the first day. TCS expend it services countrywide to over 100 locations to meet Pakistan Banking’s council need and established a countrywide dialup IT link. In 1989 TCS established Sentiments Express – A unique and personalized gift delivery services and established company in the UK, as well. In 1991 TCS bid for the first private airline license in collaboration with British Airways. In the years of 1997 – 1998 TCS formed own aviation setup inducted first AN-26 and established own operations in UAE and later in Canada. In the years 2001 – 2002 Harvard Business School conducted a case study on the Entrepreneurial Spirit and Success of TCS. Re-designed and standardized the courier uniforms. Established a dedicated logistics entity and pursued further expansion in the UK. In the year 2005 &amp; 2006 TCS inducted AN – 12 aircrafts into the TCS aviation fleet inducted a Boeing-737 – 200F. In 2007 implemented ISO 9001:2000 in TCS logistics. In 2016 TCS signed a strategic alliance with UPS the world largest parcel delivery and logistics services company. In 2017 – 2018 TCS become the first Pakistani company to qualify for the transports </a:t>
            </a:r>
            <a:r>
              <a:rPr dirty="0" sz="1800" lang="en-US" err="1">
                <a:effectLst/>
                <a:latin typeface="Calibri" panose="020F0502020204030204" pitchFamily="34" charset="0"/>
                <a:ea typeface="Calibri" panose="020F0502020204030204" pitchFamily="34" charset="0"/>
              </a:rPr>
              <a:t>Internation</a:t>
            </a:r>
            <a:r>
              <a:rPr dirty="0" sz="1800" lang="en-US">
                <a:effectLst/>
                <a:latin typeface="Calibri" panose="020F0502020204030204" pitchFamily="34" charset="0"/>
                <a:ea typeface="Calibri" panose="020F0502020204030204" pitchFamily="34" charset="0"/>
              </a:rPr>
              <a:t> aux </a:t>
            </a:r>
            <a:r>
              <a:rPr dirty="0" sz="1800" lang="en-US" err="1">
                <a:effectLst/>
                <a:latin typeface="Calibri" panose="020F0502020204030204" pitchFamily="34" charset="0"/>
                <a:ea typeface="Calibri" panose="020F0502020204030204" pitchFamily="34" charset="0"/>
              </a:rPr>
              <a:t>Routiers</a:t>
            </a:r>
            <a:r>
              <a:rPr dirty="0" sz="1800" lang="en-US">
                <a:effectLst/>
                <a:latin typeface="Calibri" panose="020F0502020204030204" pitchFamily="34" charset="0"/>
                <a:ea typeface="Calibri" panose="020F0502020204030204" pitchFamily="34" charset="0"/>
              </a:rPr>
              <a:t> (TIR) lenience. In 2019 TCS launched envoi portal for integrated e-Commerce fulfillment services.</a:t>
            </a: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21" name="Title 1"/>
          <p:cNvSpPr>
            <a:spLocks noGrp="1"/>
          </p:cNvSpPr>
          <p:nvPr>
            <p:ph type="title"/>
          </p:nvPr>
        </p:nvSpPr>
        <p:spPr>
          <a:xfrm>
            <a:off x="677334" y="328240"/>
            <a:ext cx="8596668" cy="825311"/>
          </a:xfrm>
        </p:spPr>
        <p:txBody>
          <a:bodyPr anchor="t" bIns="45720" lIns="91440" rIns="91440" rtlCol="0" tIns="45720" vert="horz">
            <a:normAutofit/>
          </a:bodyPr>
          <a:p>
            <a:r>
              <a:rPr dirty="0" lang="en-US"/>
              <a:t>Leopard</a:t>
            </a:r>
          </a:p>
        </p:txBody>
      </p:sp>
      <p:sp>
        <p:nvSpPr>
          <p:cNvPr id="1048622" name="Content Placeholder 6"/>
          <p:cNvSpPr>
            <a:spLocks noGrp="1"/>
          </p:cNvSpPr>
          <p:nvPr>
            <p:ph idx="1"/>
          </p:nvPr>
        </p:nvSpPr>
        <p:spPr>
          <a:xfrm>
            <a:off x="677334" y="1252025"/>
            <a:ext cx="8596668" cy="5261317"/>
          </a:xfrm>
        </p:spPr>
        <p:txBody>
          <a:bodyPr>
            <a:normAutofit fontScale="87500" lnSpcReduction="10000"/>
          </a:bodyPr>
          <a:p>
            <a:pPr algn="just" marL="0" marR="0">
              <a:lnSpc>
                <a:spcPct val="107000"/>
              </a:lnSpc>
              <a:spcBef>
                <a:spcPts val="0"/>
              </a:spcBef>
              <a:spcAft>
                <a:spcPts val="800"/>
              </a:spcAft>
            </a:pPr>
            <a:r>
              <a:rPr dirty="0" sz="1600" lang="en-US">
                <a:effectLst/>
                <a:latin typeface="Calibri" panose="020F0502020204030204" pitchFamily="34" charset="0"/>
                <a:ea typeface="Calibri" panose="020F0502020204030204" pitchFamily="34" charset="0"/>
                <a:cs typeface="Calibri" panose="020F0502020204030204" pitchFamily="34" charset="0"/>
              </a:rPr>
              <a:t>From the time when Leopards Courier Services Pvt. Ltd. started its operations in 1983 in Pakistan with a small business idea that initiated its journey from 5 destinations by delivering letters and documents, is now transformed into a leading Logistics, Courier &amp; Warehousing service provider across Pakistan, with over 700+ Express Centers, handling over 90 million packages a year, 1500+ Service Locations across Pakistan with 4000+ Vehicles fleet &amp; over 2200 Destinations Worldwide, serving Proprietors Entrepreneurs, Small Medium</a:t>
            </a:r>
            <a:r>
              <a:rPr dirty="0" sz="1600" lang="en-US">
                <a:latin typeface="Calibri" panose="020F0502020204030204" pitchFamily="34" charset="0"/>
                <a:ea typeface="Calibri" panose="020F0502020204030204" pitchFamily="34" charset="0"/>
                <a:cs typeface="Calibri" panose="020F0502020204030204" pitchFamily="34" charset="0"/>
              </a:rPr>
              <a:t> </a:t>
            </a:r>
            <a:r>
              <a:rPr dirty="0" sz="1600" lang="en-US">
                <a:effectLst/>
                <a:latin typeface="Calibri" panose="020F0502020204030204" pitchFamily="34" charset="0"/>
                <a:ea typeface="Calibri" panose="020F0502020204030204" pitchFamily="34" charset="0"/>
                <a:cs typeface="Calibri" panose="020F0502020204030204" pitchFamily="34" charset="0"/>
              </a:rPr>
              <a:t>Business Enterprises SME, Students, Individuals, Travelers, FMCGs, Transnational Companies, Large Business Corporations (Textile, Leather, &amp; other sectors), Government Sectors, Non-Government Organizations &amp; Foreign Missions to fulfill their Courier, logistics &amp; Supply Chain needs.</a:t>
            </a:r>
          </a:p>
          <a:p>
            <a:pPr algn="just" marL="0" marR="0">
              <a:lnSpc>
                <a:spcPct val="107000"/>
              </a:lnSpc>
              <a:spcBef>
                <a:spcPts val="0"/>
              </a:spcBef>
              <a:spcAft>
                <a:spcPts val="800"/>
              </a:spcAft>
            </a:pPr>
            <a:r>
              <a:rPr dirty="0" sz="1600" lang="en-US">
                <a:effectLst/>
                <a:latin typeface="Calibri" panose="020F0502020204030204" pitchFamily="34" charset="0"/>
                <a:ea typeface="Calibri" panose="020F0502020204030204" pitchFamily="34" charset="0"/>
              </a:rPr>
              <a:t>Leopards Courier Services Pvt. Ltd. has achieved phenomenal growth since its inception under the leadership of the Chairman &amp; Founder </a:t>
            </a:r>
            <a:r>
              <a:rPr dirty="0" sz="1600" lang="en-US" err="1">
                <a:effectLst/>
                <a:latin typeface="Calibri" panose="020F0502020204030204" pitchFamily="34" charset="0"/>
                <a:ea typeface="Calibri" panose="020F0502020204030204" pitchFamily="34" charset="0"/>
              </a:rPr>
              <a:t>Mian</a:t>
            </a:r>
            <a:r>
              <a:rPr dirty="0" sz="1600" lang="en-US">
                <a:effectLst/>
                <a:latin typeface="Calibri" panose="020F0502020204030204" pitchFamily="34" charset="0"/>
                <a:ea typeface="Calibri" panose="020F0502020204030204" pitchFamily="34" charset="0"/>
              </a:rPr>
              <a:t> Jehangir Shahid. Today’s Leopards Courier Services Pvt. Ltd is the only Courier &amp; Logistics Company in Pakistan having an own branded Boeing 737-300 cargo Aircraft with daily flights for cargo &amp; overnight packages movements, this positioned an enormous value addition in the fleet size of Leopards Courier Services Pvt. Ltd.</a:t>
            </a:r>
          </a:p>
          <a:p>
            <a:pPr algn="just" marL="0">
              <a:lnSpc>
                <a:spcPct val="107000"/>
              </a:lnSpc>
              <a:spcBef>
                <a:spcPts val="0"/>
              </a:spcBef>
              <a:spcAft>
                <a:spcPts val="800"/>
              </a:spcAft>
            </a:pPr>
            <a:r>
              <a:rPr dirty="0" sz="1600" lang="en-US">
                <a:effectLst/>
                <a:latin typeface="Calibri" panose="020F0502020204030204" pitchFamily="34" charset="0"/>
                <a:ea typeface="Calibri" panose="020F0502020204030204" pitchFamily="34" charset="0"/>
                <a:cs typeface="Calibri" panose="020F0502020204030204" pitchFamily="34" charset="0"/>
              </a:rPr>
              <a:t>With the dynamic approach of Leopards Management, towards constant transformation &amp; digitalization of current operations processes at leopards. Enabling technologies such as Sensors, IOT, Data Analytics, Auto Sortation &amp; Sort to light technology and robotics are being deployed into specialized applications. These technological advancements, the introduction of new systems, processes, tech teams, now making Leopards Courier Services Pvt. Ltd. a leading digitalized Logistics &amp; Courier Group.</a:t>
            </a:r>
            <a:endParaRPr dirty="0" sz="1600" lang="en-US">
              <a:effectLst/>
              <a:latin typeface="Calibri" panose="020F0502020204030204" pitchFamily="34" charset="0"/>
              <a:ea typeface="Calibri" panose="020F0502020204030204" pitchFamily="34" charset="0"/>
              <a:cs typeface="Arial" panose="020B0604020202020204" pitchFamily="34" charset="0"/>
            </a:endParaRPr>
          </a:p>
          <a:p>
            <a:pPr algn="just" marL="0" marR="0">
              <a:lnSpc>
                <a:spcPct val="107000"/>
              </a:lnSpc>
              <a:spcBef>
                <a:spcPts val="0"/>
              </a:spcBef>
              <a:spcAft>
                <a:spcPts val="800"/>
              </a:spcAft>
            </a:pPr>
            <a:endParaRPr dirty="0" sz="1600" lang="en-US">
              <a:effectLst/>
              <a:latin typeface="Calibri" panose="020F0502020204030204" pitchFamily="34" charset="0"/>
              <a:ea typeface="Calibri" panose="020F0502020204030204" pitchFamily="34" charset="0"/>
              <a:cs typeface="Arial" panose="020B0604020202020204" pitchFamily="34" charset="0"/>
            </a:endParaRPr>
          </a:p>
          <a:p>
            <a:endParaRPr dirty="0" sz="1600" lang="en-US">
              <a:solidFill>
                <a:schemeClr val="tx1"/>
              </a:solidFill>
            </a:endParaRPr>
          </a:p>
        </p:txBody>
      </p:sp>
    </p:spTree>
  </p:cSld>
  <p:clrMapOvr>
    <a:masterClrMapping/>
  </p:clrMapOvr>
</p:sld>
</file>

<file path=ppt/theme/theme1.xml><?xml version="1.0" encoding="utf-8"?>
<a:theme xmlns:a="http://schemas.openxmlformats.org/drawingml/2006/main" name="Facet">
  <a:themeElements>
    <a:clrScheme name="Facet">
      <a:dk1>
        <a:sysClr lastClr="000000" val="windowText"/>
      </a:dk1>
      <a:lt1>
        <a:sysClr lastClr="FFFFFF" val="window"/>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r="5400000" dist="25400" rotWithShape="0">
              <a:srgbClr val="000000">
                <a:alpha val="35000"/>
              </a:srgbClr>
            </a:outerShdw>
          </a:effectLst>
        </a:effectStyle>
        <a:effectStyle>
          <a:effectLst>
            <a:outerShdw blurRad="50800" dir="5400000" dist="38100" rotWithShape="0">
              <a:srgbClr val="000000">
                <a:alpha val="35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Logistic Strategy for Amazon</dc:title>
  <dc:creator>Muhammad Amir Khan</dc:creator>
  <cp:lastModifiedBy>Muhammad Amir Khan</cp:lastModifiedBy>
  <dcterms:created xsi:type="dcterms:W3CDTF">2021-05-19T20:24:05Z</dcterms:created>
  <dcterms:modified xsi:type="dcterms:W3CDTF">2021-10-21T05:40:00Z</dcterms:modified>
</cp:coreProperties>
</file>